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1.jpeg" ContentType="image/jpeg"/>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media/image2.jpeg" ContentType="image/jpeg"/>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000000"/>
          </a:solidFill>
        </a:fill>
      </a:tcStyle>
    </a:band2H>
    <a:firstCol>
      <a:tcTxStyle b="on"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lastRow>
    <a:firstRow>
      <a:tcTxStyle b="on" i="off">
        <a:fontRef idx="minor">
          <a:srgbClr val="000000"/>
        </a:fontRef>
        <a:srgbClr val="000000"/>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2" name="Shape 112"/>
          <p:cNvSpPr/>
          <p:nvPr>
            <p:ph type="sldImg"/>
          </p:nvPr>
        </p:nvSpPr>
        <p:spPr>
          <a:xfrm>
            <a:off x="1143000" y="685800"/>
            <a:ext cx="4572000" cy="3429000"/>
          </a:xfrm>
          <a:prstGeom prst="rect">
            <a:avLst/>
          </a:prstGeom>
        </p:spPr>
        <p:txBody>
          <a:bodyPr/>
          <a:lstStyle/>
          <a:p>
            <a:pPr/>
          </a:p>
        </p:txBody>
      </p:sp>
      <p:sp>
        <p:nvSpPr>
          <p:cNvPr id="113" name="Shape 11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 Id="rId3" Type="http://schemas.openxmlformats.org/officeDocument/2006/relationships/hyperlink" Target="http://jasmine.org" TargetMode="External"/></Relationships>

</file>

<file path=ppt/notesSlides/_rels/notesSlide18.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25.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26.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7.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28.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29.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a:p>
        </p:txBody>
      </p:sp>
      <p:sp>
        <p:nvSpPr>
          <p:cNvPr id="128" name="Shape 128"/>
          <p:cNvSpPr/>
          <p:nvPr>
            <p:ph type="body" sz="quarter" idx="1"/>
          </p:nvPr>
        </p:nvSpPr>
        <p:spPr>
          <a:prstGeom prst="rect">
            <a:avLst/>
          </a:prstGeom>
        </p:spPr>
        <p:txBody>
          <a:bodyPr/>
          <a:lstStyle/>
          <a:p>
            <a:pPr>
              <a:defRPr sz="2200"/>
            </a:pPr>
            <a:r>
              <a:t>Herzlich Willkommen zum Workshop Testautomatisierung mit Angular</a:t>
            </a:r>
          </a:p>
          <a:p>
            <a:pPr>
              <a:defRPr sz="2200"/>
            </a:pPr>
          </a:p>
          <a:p>
            <a:pPr>
              <a:defRPr sz="1500"/>
            </a:pPr>
            <a:r>
              <a:t>Mein Name ist Christian Janker und ich freue mich darüber heute bei euch sein zu dürfen.</a:t>
            </a:r>
          </a:p>
          <a:p>
            <a:pPr>
              <a:defRPr sz="1500"/>
            </a:pPr>
          </a:p>
          <a:p>
            <a:pPr>
              <a:defRPr sz="1500"/>
            </a:pPr>
            <a:r>
              <a:t>So kann ich mal in die Welt eines Vortragenden hineinschnuppern, das macht man als „normaler“ Entwickler eher selten.</a:t>
            </a:r>
          </a:p>
          <a:p>
            <a:pPr>
              <a:defRPr sz="1500"/>
            </a:pPr>
          </a:p>
          <a:p>
            <a:pPr>
              <a:defRPr sz="1500"/>
            </a:pPr>
            <a:r>
              <a:t>Deswegen ist es heute für mich umso spannender.</a:t>
            </a:r>
          </a:p>
          <a:p>
            <a:pPr>
              <a:defRPr sz="1500"/>
            </a:pPr>
            <a:r>
              <a:t>Es gibt es sicher noch viel zu lernen für mich, aber dafür bin ich da.</a:t>
            </a:r>
          </a:p>
          <a:p>
            <a:pPr>
              <a:defRPr sz="1500"/>
            </a:pPr>
          </a:p>
          <a:p>
            <a:pPr>
              <a:defRPr sz="1500"/>
            </a:pPr>
            <a:r>
              <a:t>Ich freue mich also auf euer Feedback.</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Shape 174"/>
          <p:cNvSpPr/>
          <p:nvPr>
            <p:ph type="sldImg"/>
          </p:nvPr>
        </p:nvSpPr>
        <p:spPr>
          <a:prstGeom prst="rect">
            <a:avLst/>
          </a:prstGeom>
        </p:spPr>
        <p:txBody>
          <a:bodyPr/>
          <a:lstStyle/>
          <a:p>
            <a:pPr/>
          </a:p>
        </p:txBody>
      </p:sp>
      <p:sp>
        <p:nvSpPr>
          <p:cNvPr id="175" name="Shape 175"/>
          <p:cNvSpPr/>
          <p:nvPr>
            <p:ph type="body" sz="quarter" idx="1"/>
          </p:nvPr>
        </p:nvSpPr>
        <p:spPr>
          <a:prstGeom prst="rect">
            <a:avLst/>
          </a:prstGeom>
        </p:spPr>
        <p:txBody>
          <a:bodyPr/>
          <a:lstStyle/>
          <a:p>
            <a:pPr>
              <a:defRPr sz="1800"/>
            </a:pPr>
            <a:r>
              <a:t>Schnelligkeit –</a:t>
            </a:r>
          </a:p>
          <a:p>
            <a:pPr>
              <a:defRPr sz="1800"/>
            </a:pPr>
          </a:p>
          <a:p>
            <a:pPr>
              <a:defRPr sz="1800"/>
            </a:pPr>
            <a:r>
              <a:t>die Alternativen zu automatisierte Tests sind:</a:t>
            </a:r>
          </a:p>
          <a:p>
            <a:pPr>
              <a:defRPr sz="1800"/>
            </a:pPr>
          </a:p>
          <a:p>
            <a:pPr marL="171450" indent="-171450">
              <a:buSzPct val="100000"/>
              <a:buChar char="-"/>
              <a:defRPr sz="1800"/>
            </a:pPr>
            <a:r>
              <a:t>keine Tests</a:t>
            </a:r>
          </a:p>
          <a:p>
            <a:pPr marL="171450" indent="-171450">
              <a:buSzPct val="100000"/>
              <a:buChar char="-"/>
              <a:defRPr sz="1800"/>
            </a:pPr>
            <a:r>
              <a:t>manuelle Tests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Shape 181"/>
          <p:cNvSpPr/>
          <p:nvPr>
            <p:ph type="sldImg"/>
          </p:nvPr>
        </p:nvSpPr>
        <p:spPr>
          <a:prstGeom prst="rect">
            <a:avLst/>
          </a:prstGeom>
        </p:spPr>
        <p:txBody>
          <a:bodyPr/>
          <a:lstStyle/>
          <a:p>
            <a:pPr/>
          </a:p>
        </p:txBody>
      </p:sp>
      <p:sp>
        <p:nvSpPr>
          <p:cNvPr id="182" name="Shape 182"/>
          <p:cNvSpPr/>
          <p:nvPr>
            <p:ph type="body" sz="quarter" idx="1"/>
          </p:nvPr>
        </p:nvSpPr>
        <p:spPr>
          <a:prstGeom prst="rect">
            <a:avLst/>
          </a:prstGeom>
        </p:spPr>
        <p:txBody>
          <a:bodyPr/>
          <a:lstStyle/>
          <a:p>
            <a:pPr>
              <a:defRPr sz="1600"/>
            </a:pPr>
            <a:r>
              <a:t>Jetzt haben wir eigentlich die wichtigsten Punkte durchgesprochen warum wir testen, aber sama uns ehrlich,</a:t>
            </a:r>
          </a:p>
          <a:p>
            <a:pPr>
              <a:defRPr sz="1600"/>
            </a:pPr>
            <a:r>
              <a:t>so richtig in Begeisterung hat uns das jetzt nicht versetzt oder?</a:t>
            </a:r>
          </a:p>
          <a:p>
            <a:pPr/>
          </a:p>
          <a:p>
            <a:pPr>
              <a:defRPr sz="1500"/>
            </a:pPr>
            <a:r>
              <a:t>Testen wir jetzt lieber? Seid ihr jetzt motiviert?</a:t>
            </a:r>
          </a:p>
          <a:p>
            <a:pPr>
              <a:defRPr sz="1500"/>
            </a:pPr>
          </a:p>
          <a:p>
            <a:pPr>
              <a:defRPr sz="1500"/>
            </a:pPr>
          </a:p>
          <a:p>
            <a:pPr>
              <a:defRPr sz="1500"/>
            </a:pPr>
            <a:r>
              <a:t>Es sind noch immer sehr viele Punkte offen um ein glücklicher Test-Schreiber zu werden.</a:t>
            </a:r>
          </a:p>
          <a:p>
            <a:pPr>
              <a:defRPr sz="1500"/>
            </a:pPr>
          </a:p>
          <a:p>
            <a:pPr>
              <a:defRPr sz="1500"/>
            </a:pPr>
            <a:r>
              <a:t>Was sollen wir testen? </a:t>
            </a:r>
          </a:p>
          <a:p>
            <a:pPr>
              <a:defRPr sz="1500"/>
            </a:pPr>
          </a:p>
          <a:p>
            <a:pPr>
              <a:defRPr sz="1500"/>
            </a:pPr>
            <a:r>
              <a:t>Welche Teile des Codes?</a:t>
            </a:r>
          </a:p>
          <a:p>
            <a:pPr>
              <a:defRPr sz="1500"/>
            </a:pPr>
          </a:p>
          <a:p>
            <a:pPr>
              <a:defRPr sz="1500"/>
            </a:pPr>
            <a:r>
              <a:t>“Das Test Schreiben ist doch nur extrem mühsam und kostet mich Zeit, wenn man hinterher bei jeder Änderung zick Testfälle anpassen muss?”</a:t>
            </a:r>
          </a:p>
          <a:p>
            <a:pPr>
              <a:defRPr sz="1500"/>
            </a:pPr>
          </a:p>
          <a:p>
            <a:pPr>
              <a:defRPr sz="1500"/>
            </a:pPr>
            <a:r>
              <a:t>“Die Tests bringen nix”</a:t>
            </a:r>
          </a:p>
          <a:p>
            <a:pPr>
              <a:defRPr sz="1500"/>
            </a:pPr>
          </a:p>
          <a:p>
            <a:pPr>
              <a:defRPr sz="1500"/>
            </a:pPr>
            <a:r>
              <a:t>“Ich hasse meine Tests”</a:t>
            </a:r>
          </a:p>
          <a:p>
            <a:pPr>
              <a:defRPr sz="1500"/>
            </a:pPr>
          </a:p>
          <a:p>
            <a:pPr>
              <a:defRPr sz="1500"/>
            </a:pPr>
            <a:r>
              <a:t>Wie genau machen wir das jetzt?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a:defRPr sz="1500"/>
            </a:pPr>
            <a:r>
              <a:t>Wir testen keine Methoden, wir testen keine Objekte. Hinter allem verbirgt sich ein Verhalten, eine fachliche Anforderung.</a:t>
            </a:r>
          </a:p>
          <a:p>
            <a:pPr>
              <a:defRPr sz="1500"/>
            </a:pPr>
          </a:p>
          <a:p>
            <a:pPr>
              <a:defRPr sz="1500"/>
            </a:pPr>
            <a:r>
              <a:t>Diese soll getestet werden. Dazu werde ich euch später noch ein Beispiel zeigen.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Shape 245"/>
          <p:cNvSpPr/>
          <p:nvPr>
            <p:ph type="sldImg"/>
          </p:nvPr>
        </p:nvSpPr>
        <p:spPr>
          <a:prstGeom prst="rect">
            <a:avLst/>
          </a:prstGeom>
        </p:spPr>
        <p:txBody>
          <a:bodyPr/>
          <a:lstStyle/>
          <a:p>
            <a:pPr/>
          </a:p>
        </p:txBody>
      </p:sp>
      <p:sp>
        <p:nvSpPr>
          <p:cNvPr id="246" name="Shape 246"/>
          <p:cNvSpPr/>
          <p:nvPr>
            <p:ph type="body" sz="quarter" idx="1"/>
          </p:nvPr>
        </p:nvSpPr>
        <p:spPr>
          <a:prstGeom prst="rect">
            <a:avLst/>
          </a:prstGeom>
        </p:spPr>
        <p:txBody>
          <a:bodyPr/>
          <a:lstStyle/>
          <a:p>
            <a:pPr/>
            <a:r>
              <a:t>„Oh my Gosh!“ denkt man sich da doch nur? Oder?</a:t>
            </a:r>
          </a:p>
          <a:p>
            <a:pPr/>
          </a:p>
          <a:p>
            <a:pPr/>
            <a:r>
              <a:t>Da verliert man leicht den Überblick, darüber:</a:t>
            </a:r>
          </a:p>
          <a:p>
            <a:pPr marL="171450" indent="-171450">
              <a:buSzPct val="100000"/>
              <a:buChar char="-"/>
            </a:pPr>
            <a:r>
              <a:t>was man eigentlich testen soll</a:t>
            </a:r>
          </a:p>
          <a:p>
            <a:pPr marL="171450" indent="-171450">
              <a:buSzPct val="100000"/>
              <a:buChar char="-"/>
            </a:pPr>
            <a:r>
              <a:t>wie viele man testen soll</a:t>
            </a:r>
          </a:p>
          <a:p>
            <a:pPr marL="171450" indent="-171450">
              <a:buSzPct val="100000"/>
              <a:buChar char="-"/>
            </a:pPr>
          </a:p>
          <a:p>
            <a:pPr/>
            <a:r>
              <a:t>Man könnte ja fast meinen man muss nur mehr testen.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Shape 256"/>
          <p:cNvSpPr/>
          <p:nvPr>
            <p:ph type="sldImg"/>
          </p:nvPr>
        </p:nvSpPr>
        <p:spPr>
          <a:prstGeom prst="rect">
            <a:avLst/>
          </a:prstGeom>
        </p:spPr>
        <p:txBody>
          <a:bodyPr/>
          <a:lstStyle/>
          <a:p>
            <a:pPr/>
          </a:p>
        </p:txBody>
      </p:sp>
      <p:sp>
        <p:nvSpPr>
          <p:cNvPr id="257" name="Shape 257"/>
          <p:cNvSpPr/>
          <p:nvPr>
            <p:ph type="body" sz="quarter" idx="1"/>
          </p:nvPr>
        </p:nvSpPr>
        <p:spPr>
          <a:prstGeom prst="rect">
            <a:avLst/>
          </a:prstGeom>
        </p:spPr>
        <p:txBody>
          <a:bodyPr/>
          <a:lstStyle/>
          <a:p>
            <a:pPr>
              <a:defRPr sz="1900"/>
            </a:pPr>
            <a:r>
              <a:t>Nun zu den Testtools die wir zum Schreiben von Unit Tests in Angular benötigen.</a:t>
            </a:r>
          </a:p>
          <a:p>
            <a:pPr>
              <a:defRPr sz="1900"/>
            </a:pPr>
          </a:p>
          <a:p>
            <a:pPr>
              <a:defRPr sz="1900"/>
            </a:pPr>
            <a:r>
              <a:t>Das ist zum einem </a:t>
            </a:r>
            <a:r>
              <a:rPr b="1"/>
              <a:t>Jasmine</a:t>
            </a:r>
            <a:r>
              <a:t>.</a:t>
            </a:r>
          </a:p>
          <a:p>
            <a:pPr>
              <a:defRPr sz="1900"/>
            </a:pPr>
          </a:p>
          <a:p>
            <a:pPr>
              <a:defRPr sz="1900"/>
            </a:pPr>
            <a:r>
              <a:t>Jasmine ist ein Framework zum Schreiben von Tests in </a:t>
            </a:r>
            <a:r>
              <a:rPr b="1"/>
              <a:t>Javascript</a:t>
            </a:r>
            <a:r>
              <a:t> für </a:t>
            </a:r>
            <a:r>
              <a:rPr b="1"/>
              <a:t>Javascript</a:t>
            </a:r>
            <a:r>
              <a:t> Anwendungen.</a:t>
            </a:r>
          </a:p>
          <a:p>
            <a:pPr>
              <a:defRPr sz="1900"/>
            </a:pPr>
            <a:r>
              <a:t>Es lehnt sich dabei an den </a:t>
            </a:r>
            <a:r>
              <a:rPr b="1"/>
              <a:t>Behaviour Driven Ansatz</a:t>
            </a:r>
            <a:r>
              <a:t> an.</a:t>
            </a:r>
          </a:p>
          <a:p>
            <a:pPr>
              <a:defRPr sz="1900"/>
            </a:pPr>
            <a:r>
              <a:t>Das Ziel ist es also sich beim Testen auf das “</a:t>
            </a:r>
            <a:r>
              <a:rPr b="1"/>
              <a:t>Behaviour</a:t>
            </a:r>
            <a:r>
              <a:t>”, also auf das Verhalten der Software zu konzentrieren um so die fachlichen Anforderungen so gut wie möglich zu beschreiben.</a:t>
            </a:r>
          </a:p>
          <a:p>
            <a:pPr>
              <a:defRPr sz="1900"/>
            </a:pPr>
          </a:p>
          <a:p>
            <a:pPr>
              <a:defRPr sz="1900"/>
            </a:pPr>
            <a:r>
              <a:t>Dazu stell Jasmine eine einfach DSL (Domänensprache) zur Beschreibung von Tests zur Verfügung.</a:t>
            </a:r>
          </a:p>
          <a:p>
            <a:pPr>
              <a:defRPr sz="1900"/>
            </a:pPr>
          </a:p>
          <a:p>
            <a:pPr>
              <a:defRPr sz="1900"/>
            </a:pPr>
            <a:r>
              <a:t>Wie sieht diese Sprache nun aus: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Shape 262"/>
          <p:cNvSpPr/>
          <p:nvPr>
            <p:ph type="sldImg"/>
          </p:nvPr>
        </p:nvSpPr>
        <p:spPr>
          <a:prstGeom prst="rect">
            <a:avLst/>
          </a:prstGeom>
        </p:spPr>
        <p:txBody>
          <a:bodyPr/>
          <a:lstStyle/>
          <a:p>
            <a:pPr/>
          </a:p>
        </p:txBody>
      </p:sp>
      <p:sp>
        <p:nvSpPr>
          <p:cNvPr id="263" name="Shape 263"/>
          <p:cNvSpPr/>
          <p:nvPr>
            <p:ph type="body" sz="quarter" idx="1"/>
          </p:nvPr>
        </p:nvSpPr>
        <p:spPr>
          <a:prstGeom prst="rect">
            <a:avLst/>
          </a:prstGeom>
        </p:spPr>
        <p:txBody>
          <a:bodyPr/>
          <a:lstStyle/>
          <a:p>
            <a:pPr>
              <a:defRPr sz="1600"/>
            </a:pPr>
            <a:r>
              <a:t>Mit der </a:t>
            </a:r>
            <a:r>
              <a:rPr b="1"/>
              <a:t>describe</a:t>
            </a:r>
            <a:r>
              <a:t> Function können wir eine sogenannte </a:t>
            </a:r>
            <a:r>
              <a:rPr b="1"/>
              <a:t>Test-Suite</a:t>
            </a:r>
            <a:r>
              <a:t> erstellen. Man könnte auch von einem Test-Szenario sprechen.</a:t>
            </a:r>
          </a:p>
          <a:p>
            <a:pPr>
              <a:defRPr sz="1600"/>
            </a:pPr>
            <a:r>
              <a:t>Mit dieser Test-Suite versucht man logisch zusammengehörende Tests zu gruppieren. </a:t>
            </a:r>
          </a:p>
          <a:p>
            <a:pPr>
              <a:defRPr sz="1600"/>
            </a:pPr>
            <a:r>
              <a:t>Also Tests die eine gleiche oder eine ähnliche Funktionalität der Software testen.</a:t>
            </a:r>
          </a:p>
          <a:p>
            <a:pPr>
              <a:defRPr sz="1600"/>
            </a:pPr>
          </a:p>
          <a:p>
            <a:pPr>
              <a:defRPr sz="1600"/>
            </a:pPr>
            <a:r>
              <a:t>Das </a:t>
            </a:r>
            <a:r>
              <a:rPr b="1"/>
              <a:t>erste Argument</a:t>
            </a:r>
            <a:r>
              <a:t> der Funktion stellt dabei die</a:t>
            </a:r>
            <a:r>
              <a:rPr b="1"/>
              <a:t> fachliche Beschreibung</a:t>
            </a:r>
            <a:r>
              <a:t> der Test-Suite dar. In unserem Beispiel jetzt “Object under test”.</a:t>
            </a:r>
          </a:p>
          <a:p>
            <a:pPr>
              <a:defRPr sz="1600"/>
            </a:pPr>
          </a:p>
          <a:p>
            <a:pPr>
              <a:defRPr sz="1600"/>
            </a:pPr>
            <a:r>
              <a:t>Das </a:t>
            </a:r>
            <a:r>
              <a:rPr b="1"/>
              <a:t>zweite Argument</a:t>
            </a:r>
            <a:r>
              <a:t> des Aufrufes ist dann eine Javascript Funktion, welche die weiteren Beschreibungen oder Testfälle beinhaltet.</a:t>
            </a:r>
          </a:p>
          <a:p>
            <a:pPr>
              <a:defRPr sz="1600"/>
            </a:pPr>
            <a:r>
              <a:t>Man kann also ohne weiteres weitere Aufrufe an die “describe”-Funktion innerhalb dieser selbst machen, wenn man das Verhalten so besser beschrieben werden kann.</a:t>
            </a:r>
          </a:p>
          <a:p>
            <a:pPr>
              <a:defRPr sz="1600"/>
            </a:pPr>
          </a:p>
          <a:p>
            <a:pPr>
              <a:defRPr sz="1600"/>
            </a:pPr>
            <a:r>
              <a:t>Das nächste was jetzt folgt sind die beiden Testfälle, die man mit den it-Funktionen beschreibt. </a:t>
            </a:r>
          </a:p>
          <a:p>
            <a:pPr>
              <a:defRPr sz="1600"/>
            </a:pPr>
            <a:r>
              <a:t>Da ist wieder das erste Argument die Beschreibung des Testfalles und das zweite Argument der tatsächliche Code zum Testfall.</a:t>
            </a:r>
          </a:p>
          <a:p>
            <a:pPr>
              <a:defRPr sz="1600"/>
            </a:pPr>
          </a:p>
          <a:p>
            <a:pPr>
              <a:defRPr sz="1600"/>
            </a:pPr>
            <a:r>
              <a:t>Dann führen wir die zu testende Funktion auf und überprüfen dann in der nächsten Zeile das gelieferte Ergebnis.</a:t>
            </a:r>
          </a:p>
          <a:p>
            <a:pPr>
              <a:defRPr sz="1600"/>
            </a:pPr>
          </a:p>
          <a:p>
            <a:pPr>
              <a:defRPr sz="1600"/>
            </a:pPr>
            <a:r>
              <a:t>Wir übergeben also das gelieferte Ergebnis des Testfalles der </a:t>
            </a:r>
            <a:r>
              <a:rPr b="1"/>
              <a:t>expect</a:t>
            </a:r>
            <a:r>
              <a:t> Methode von Jasmine und überprüfen dann mit dem </a:t>
            </a:r>
            <a:r>
              <a:rPr b="1"/>
              <a:t>toBe(3)</a:t>
            </a:r>
            <a:r>
              <a:t> Matcher</a:t>
            </a:r>
          </a:p>
          <a:p>
            <a:pPr>
              <a:defRPr sz="1600"/>
            </a:pPr>
            <a:r>
              <a:t>ob das erwartete Ergebnis geliefert wurde.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Shape 268"/>
          <p:cNvSpPr/>
          <p:nvPr>
            <p:ph type="sldImg"/>
          </p:nvPr>
        </p:nvSpPr>
        <p:spPr>
          <a:prstGeom prst="rect">
            <a:avLst/>
          </a:prstGeom>
        </p:spPr>
        <p:txBody>
          <a:bodyPr/>
          <a:lstStyle/>
          <a:p>
            <a:pPr/>
          </a:p>
        </p:txBody>
      </p:sp>
      <p:sp>
        <p:nvSpPr>
          <p:cNvPr id="269" name="Shape 269"/>
          <p:cNvSpPr/>
          <p:nvPr>
            <p:ph type="body" sz="quarter" idx="1"/>
          </p:nvPr>
        </p:nvSpPr>
        <p:spPr>
          <a:prstGeom prst="rect">
            <a:avLst/>
          </a:prstGeom>
        </p:spPr>
        <p:txBody>
          <a:bodyPr/>
          <a:lstStyle/>
          <a:p>
            <a:pPr>
              <a:defRPr sz="1600"/>
            </a:pPr>
            <a:r>
              <a:t>Dann gibt es noch die sogenannten Test-Fixture Methoden “</a:t>
            </a:r>
            <a:r>
              <a:rPr b="1"/>
              <a:t>beforeEach</a:t>
            </a:r>
            <a:r>
              <a:t>” und “</a:t>
            </a:r>
            <a:r>
              <a:rPr b="1"/>
              <a:t>afterEach</a:t>
            </a:r>
            <a:r>
              <a:t>”.</a:t>
            </a:r>
          </a:p>
          <a:p>
            <a:pPr>
              <a:defRPr sz="1600"/>
            </a:pPr>
            <a:r>
              <a:t>Diese werden vor jedem Testfall ausgeführt.</a:t>
            </a:r>
          </a:p>
          <a:p>
            <a:pPr>
              <a:defRPr sz="1600"/>
            </a:pPr>
          </a:p>
          <a:p>
            <a:pPr>
              <a:defRPr sz="1600"/>
            </a:pPr>
            <a:r>
              <a:t>Und “</a:t>
            </a:r>
            <a:r>
              <a:rPr b="1"/>
              <a:t>beforeAll</a:t>
            </a:r>
            <a:r>
              <a:t>” bzw “</a:t>
            </a:r>
            <a:r>
              <a:rPr b="1"/>
              <a:t>afterAll</a:t>
            </a:r>
            <a:r>
              <a:t>” werden einmal pro Test-Suite Ausführung ausgeführt</a:t>
            </a:r>
          </a:p>
          <a:p>
            <a:pPr>
              <a:defRPr sz="1600"/>
            </a:pPr>
          </a:p>
          <a:p>
            <a:pPr>
              <a:defRPr sz="1600"/>
            </a:pPr>
            <a:r>
              <a:t>Diese Methoden verwendet man dazu um ein System vor / nach der Testausführung in einen bestimmten Zustand zu bringen / zurückzusetzen.</a:t>
            </a:r>
          </a:p>
          <a:p>
            <a:pPr>
              <a:defRPr sz="1600"/>
            </a:pPr>
          </a:p>
          <a:p>
            <a:pPr>
              <a:defRPr sz="1600"/>
            </a:pPr>
            <a:r>
              <a:t>Das sind häufig repetitive Aufrufe die sonst manuell vor jeder Testausführung per copy&amp;paste in jeden Testfall kopiert werden müssten.</a:t>
            </a:r>
          </a:p>
          <a:p>
            <a:pPr>
              <a:defRPr sz="1600"/>
            </a:pPr>
          </a:p>
          <a:p>
            <a:pPr>
              <a:defRPr sz="1600"/>
            </a:pPr>
            <a:r>
              <a:t>Später, wenn wir dann Angular Spezifische Tests schreiben, werden wir sehen, dass wir dann in einer beforeEach Methode immer unser Test Modul hochziehen.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Shape 273"/>
          <p:cNvSpPr/>
          <p:nvPr>
            <p:ph type="sldImg"/>
          </p:nvPr>
        </p:nvSpPr>
        <p:spPr>
          <a:prstGeom prst="rect">
            <a:avLst/>
          </a:prstGeom>
        </p:spPr>
        <p:txBody>
          <a:bodyPr/>
          <a:lstStyle/>
          <a:p>
            <a:pPr/>
          </a:p>
        </p:txBody>
      </p:sp>
      <p:sp>
        <p:nvSpPr>
          <p:cNvPr id="274" name="Shape 274"/>
          <p:cNvSpPr/>
          <p:nvPr>
            <p:ph type="body" sz="quarter" idx="1"/>
          </p:nvPr>
        </p:nvSpPr>
        <p:spPr>
          <a:prstGeom prst="rect">
            <a:avLst/>
          </a:prstGeom>
        </p:spPr>
        <p:txBody>
          <a:bodyPr/>
          <a:lstStyle/>
          <a:p>
            <a:pPr>
              <a:defRPr sz="1600"/>
            </a:pPr>
            <a:r>
              <a:t>Wie wir jetzt so einen Test ausführen können möchte ich euch in einer kurzen Demo zeigen.</a:t>
            </a:r>
          </a:p>
          <a:p>
            <a:pPr>
              <a:defRPr sz="1600"/>
            </a:pPr>
          </a:p>
          <a:p>
            <a:pPr>
              <a:defRPr sz="1600"/>
            </a:pPr>
            <a:r>
              <a:t>Dazu habe ich mir das Jasmine Standalone Packet von der </a:t>
            </a:r>
            <a:r>
              <a:rPr u="sng">
                <a:solidFill>
                  <a:srgbClr val="0000FF"/>
                </a:solidFill>
                <a:uFill>
                  <a:solidFill>
                    <a:srgbClr val="0000FF"/>
                  </a:solidFill>
                </a:uFill>
                <a:hlinkClick r:id="rId3" invalidUrl="" action="" tgtFrame="" tooltip="" history="1" highlightClick="0" endSnd="0"/>
              </a:rPr>
              <a:t>jasmine.org</a:t>
            </a:r>
            <a:r>
              <a:t> Website heruntergeladen.</a:t>
            </a:r>
          </a:p>
          <a:p>
            <a:pPr>
              <a:defRPr sz="1600"/>
            </a:pPr>
          </a:p>
          <a:p>
            <a:pPr>
              <a:defRPr sz="1600"/>
            </a:pPr>
            <a:r>
              <a:t>In diesem Paket enthalten ist der sogenannte Test-Runner von Jasmine. Der </a:t>
            </a:r>
            <a:r>
              <a:rPr b="1"/>
              <a:t>SpecRunner.html</a:t>
            </a:r>
          </a:p>
          <a:p>
            <a:pPr>
              <a:defRPr b="1" sz="1600"/>
            </a:pPr>
          </a:p>
          <a:p>
            <a:pPr>
              <a:defRPr sz="1600"/>
            </a:pPr>
            <a:r>
              <a:t>Das ist bei Jasmine nix anderes als eine HTML Seite.</a:t>
            </a:r>
          </a:p>
          <a:p>
            <a:pPr>
              <a:defRPr sz="1600"/>
            </a:pPr>
          </a:p>
          <a:p>
            <a:pPr>
              <a:defRPr sz="1600"/>
            </a:pPr>
            <a:r>
              <a:t>Diese bindet dann sowohl die Jasmine - Library als auch alle Tests ein, die dann ausgeführt werden wenn man den SpecRunner.html mit eine Browser öffnet.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Shape 278"/>
          <p:cNvSpPr/>
          <p:nvPr>
            <p:ph type="sldImg"/>
          </p:nvPr>
        </p:nvSpPr>
        <p:spPr>
          <a:prstGeom prst="rect">
            <a:avLst/>
          </a:prstGeom>
        </p:spPr>
        <p:txBody>
          <a:bodyPr/>
          <a:lstStyle/>
          <a:p>
            <a:pPr/>
          </a:p>
        </p:txBody>
      </p:sp>
      <p:sp>
        <p:nvSpPr>
          <p:cNvPr id="279" name="Shape 279"/>
          <p:cNvSpPr/>
          <p:nvPr>
            <p:ph type="body" sz="quarter" idx="1"/>
          </p:nvPr>
        </p:nvSpPr>
        <p:spPr>
          <a:prstGeom prst="rect">
            <a:avLst/>
          </a:prstGeom>
        </p:spPr>
        <p:txBody>
          <a:bodyPr/>
          <a:lstStyle/>
          <a:p>
            <a:pPr>
              <a:defRPr b="1" sz="1600"/>
            </a:pPr>
            <a:r>
              <a:t>Warum ist der Jasmine SpecRunner für unsere Anforderungen nicht unbedingt die beste Wahl?</a:t>
            </a:r>
          </a:p>
          <a:p>
            <a:pPr>
              <a:defRPr sz="1600"/>
            </a:pPr>
          </a:p>
          <a:p>
            <a:pPr>
              <a:defRPr sz="1600"/>
            </a:pPr>
            <a:r>
              <a:t>Ein Grund warum wir automatisierte Tests schreiben ist ja dass wir uns bei Änderungen ein schnelles Feedback wünschen ob unsere Software noch funktioniert. Das heißt wir wollen unsere Tests laufend und automatisiert von einem Build-Server ausführen lassen.</a:t>
            </a:r>
          </a:p>
          <a:p>
            <a:pPr>
              <a:defRPr sz="1600"/>
            </a:pPr>
          </a:p>
          <a:p>
            <a:pPr>
              <a:defRPr sz="1600"/>
            </a:pPr>
            <a:r>
              <a:t>Wenn man jetzt so wie zuvor gesehen, manuell jeden Testfall in der </a:t>
            </a:r>
            <a:r>
              <a:rPr b="1"/>
              <a:t>SpecRunner.html</a:t>
            </a:r>
            <a:r>
              <a:t> eintragen muss wird man auf Dauer</a:t>
            </a:r>
          </a:p>
          <a:p>
            <a:pPr>
              <a:defRPr sz="1600"/>
            </a:pPr>
            <a:r>
              <a:t>gesehen damit nicht zufrieden sein, weil</a:t>
            </a:r>
          </a:p>
          <a:p>
            <a:pPr>
              <a:defRPr sz="1600"/>
            </a:pPr>
          </a:p>
          <a:p>
            <a:pPr>
              <a:defRPr sz="1600"/>
            </a:pPr>
            <a:r>
              <a:t>1.) Ist das Ergebnis von einem Build-Server nur schwer auswertbar</a:t>
            </a:r>
          </a:p>
          <a:p>
            <a:pPr>
              <a:defRPr sz="1600"/>
            </a:pPr>
            <a:r>
              <a:t>2.) Es mühsam ist nicht nur die Implementierung sonder auch die Testfälle manuell eintragen zu müssen</a:t>
            </a:r>
          </a:p>
          <a:p>
            <a:pPr>
              <a:defRPr sz="1600"/>
            </a:pPr>
            <a:r>
              <a:t>3.) Das auch fehleranfällig ist</a:t>
            </a:r>
          </a:p>
          <a:p>
            <a:pPr>
              <a:defRPr sz="1600"/>
            </a:pPr>
            <a:r>
              <a:t>4.) Man zur Ausführung der Tests manuell den Browser mit dem SpecRunner.html öffnen muss</a:t>
            </a:r>
          </a:p>
          <a:p>
            <a:pPr>
              <a:defRPr sz="1600"/>
            </a:pPr>
            <a:r>
              <a:t>5.) Wenn man dann die Tests unter mehreren Browsern testen möchte erhöht sich der Aufwand noch einmal</a:t>
            </a:r>
          </a:p>
          <a:p>
            <a:pPr>
              <a:defRPr sz="1600"/>
            </a:pPr>
          </a:p>
          <a:p>
            <a:pPr>
              <a:defRPr sz="1600"/>
            </a:pPr>
          </a:p>
          <a:p>
            <a:pPr>
              <a:defRPr sz="1600"/>
            </a:pPr>
            <a:r>
              <a:t>Wir brauchen also eine anderes Tool. Einen anderen Test-Runner.</a:t>
            </a:r>
          </a:p>
          <a:p>
            <a:pPr>
              <a:defRPr sz="1600"/>
            </a:pPr>
            <a:r>
              <a:t>Einen Test-Runner der von der Kommandozeile aus gestartet werden kann und somit auch am Build-Server funktioniert.</a:t>
            </a:r>
          </a:p>
          <a:p>
            <a:pPr>
              <a:defRPr sz="1600"/>
            </a:pPr>
          </a:p>
          <a:p>
            <a:pPr>
              <a:defRPr sz="1600"/>
            </a:pPr>
            <a:r>
              <a:t>Einen Test-Runner der die Test gegen mehrere Browser ausführen kann.</a:t>
            </a:r>
          </a:p>
          <a:p>
            <a:pPr>
              <a:defRPr sz="1600"/>
            </a:pPr>
          </a:p>
          <a:p>
            <a:pPr>
              <a:defRPr sz="1600"/>
            </a:pPr>
            <a:r>
              <a:t>Einen Test-Runner der Protokolle erzeugen kann damit das Ergebnis automatisiert ausgewertet werden kann.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Shape 284"/>
          <p:cNvSpPr/>
          <p:nvPr>
            <p:ph type="sldImg"/>
          </p:nvPr>
        </p:nvSpPr>
        <p:spPr>
          <a:prstGeom prst="rect">
            <a:avLst/>
          </a:prstGeom>
        </p:spPr>
        <p:txBody>
          <a:bodyPr/>
          <a:lstStyle/>
          <a:p>
            <a:pPr/>
          </a:p>
        </p:txBody>
      </p:sp>
      <p:sp>
        <p:nvSpPr>
          <p:cNvPr id="285" name="Shape 285"/>
          <p:cNvSpPr/>
          <p:nvPr>
            <p:ph type="body" sz="quarter" idx="1"/>
          </p:nvPr>
        </p:nvSpPr>
        <p:spPr>
          <a:prstGeom prst="rect">
            <a:avLst/>
          </a:prstGeom>
        </p:spPr>
        <p:txBody>
          <a:bodyPr/>
          <a:lstStyle/>
          <a:p>
            <a:pPr>
              <a:defRPr sz="1600"/>
            </a:pPr>
            <a:r>
              <a:t>All das ermöglicht uns der Karma Test-Runner.</a:t>
            </a:r>
          </a:p>
          <a:p>
            <a:pPr>
              <a:defRPr sz="1600"/>
            </a:pPr>
          </a:p>
          <a:p>
            <a:pPr>
              <a:defRPr sz="1600"/>
            </a:pPr>
            <a:r>
              <a:t>Der kommt wie Jasmine mit einem AngularCLI Projekt standardmäßig mit.</a:t>
            </a:r>
          </a:p>
          <a:p>
            <a:pPr>
              <a:defRPr sz="1600"/>
            </a:pPr>
          </a:p>
          <a:p>
            <a:pPr>
              <a:defRPr sz="1600"/>
            </a:pPr>
            <a:r>
              <a:t>Per Konfiguration kann man angeben wo die Test-Dateien zu finden sind und welchen Namen-Pattern sie aufweisen </a:t>
            </a:r>
          </a:p>
          <a:p>
            <a:pPr>
              <a:defRPr sz="1600"/>
            </a:pPr>
          </a:p>
          <a:p>
            <a:pPr>
              <a:defRPr sz="1600"/>
            </a:pPr>
            <a:r>
              <a:t>(bei uns haben diese immer die Endung *.spec.ts)</a:t>
            </a:r>
          </a:p>
          <a:p>
            <a:pPr>
              <a:defRPr sz="1600"/>
            </a:pPr>
          </a:p>
          <a:p>
            <a:pPr>
              <a:defRPr sz="1600"/>
            </a:pPr>
            <a:r>
              <a:t>Somit werden diese automatisch gefunden und ausgeführt.</a:t>
            </a:r>
          </a:p>
          <a:p>
            <a:pPr>
              <a:defRPr sz="1600"/>
            </a:pPr>
          </a:p>
          <a:p>
            <a:pPr>
              <a:defRPr sz="1600"/>
            </a:pPr>
            <a:r>
              <a:t>Lokal kann man gegen einen richtigen Browser, wie zb. Chrome, testen. </a:t>
            </a:r>
          </a:p>
          <a:p>
            <a:pPr>
              <a:defRPr sz="1600"/>
            </a:pPr>
            <a:r>
              <a:t>Auf einem Buildserver kann man einen sogeannte Headless Browser konfigurieren gegen den getestet werden soll.</a:t>
            </a:r>
          </a:p>
          <a:p>
            <a:pPr>
              <a:defRPr sz="1600"/>
            </a:pPr>
          </a:p>
          <a:p>
            <a:pPr>
              <a:defRPr sz="1600"/>
            </a:pPr>
            <a:r>
              <a:t>Ein Headless Browser ist ein Browser, der alle Funktionalitäten eines normalen Browsers zur Verfügung stellt, nur über keine grafische Oberfläche verfügt.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a:p>
        </p:txBody>
      </p:sp>
      <p:sp>
        <p:nvSpPr>
          <p:cNvPr id="134" name="Shape 134"/>
          <p:cNvSpPr/>
          <p:nvPr>
            <p:ph type="body" sz="quarter" idx="1"/>
          </p:nvPr>
        </p:nvSpPr>
        <p:spPr>
          <a:prstGeom prst="rect">
            <a:avLst/>
          </a:prstGeom>
        </p:spPr>
        <p:txBody>
          <a:bodyPr/>
          <a:lstStyle/>
          <a:p>
            <a:pPr>
              <a:defRPr sz="1500"/>
            </a:pPr>
            <a:r>
              <a:t>Kurz Zum Inhalt</a:t>
            </a:r>
          </a:p>
          <a:p>
            <a:pPr/>
          </a:p>
          <a:p>
            <a:pPr>
              <a:defRPr sz="1600"/>
            </a:pPr>
            <a:r>
              <a:t>Die Folien und das Beispiel Projekt hab ich dankenswerterweise vom Manfred zur Verfügung gestellt bekommen, </a:t>
            </a:r>
          </a:p>
          <a:p>
            <a:pPr>
              <a:defRPr sz="1600"/>
            </a:pPr>
            <a:r>
              <a:t>somit hab ich mir nicht mehr großartig etwas neu erfinden müssen.</a:t>
            </a:r>
          </a:p>
          <a:p>
            <a:pPr>
              <a:defRPr sz="1600"/>
            </a:pPr>
          </a:p>
          <a:p>
            <a:pPr>
              <a:defRPr sz="1600"/>
            </a:pPr>
            <a:r>
              <a:t>Bevor wir zum praktischen Teil, mit Angular Bezug, kommen,</a:t>
            </a:r>
          </a:p>
          <a:p>
            <a:pPr>
              <a:defRPr sz="1600"/>
            </a:pPr>
            <a:r>
              <a:t>möchte ich euch noch kurz eine theoretische Einführung in Welt des Testens geben.</a:t>
            </a:r>
          </a:p>
          <a:p>
            <a:pPr>
              <a:defRPr sz="1600"/>
            </a:pPr>
          </a:p>
          <a:p>
            <a:pPr>
              <a:defRPr sz="1600"/>
            </a:pPr>
            <a:r>
              <a:t>Wichtigster Punkt dabei ist: „Wie motiviere ich mich mein zum Testen?“</a:t>
            </a:r>
          </a:p>
          <a:p>
            <a:pPr>
              <a:defRPr sz="1600"/>
            </a:pPr>
          </a:p>
          <a:p>
            <a:pPr marL="171450" indent="-171450">
              <a:buSzPct val="100000"/>
              <a:buChar char="-"/>
              <a:defRPr sz="1600"/>
            </a:pPr>
            <a:r>
              <a:t>Warum testen wir überhaupt?</a:t>
            </a:r>
          </a:p>
          <a:p>
            <a:pPr marL="171450" indent="-171450">
              <a:buSzPct val="100000"/>
              <a:buChar char="-"/>
              <a:defRPr sz="1600"/>
            </a:pPr>
            <a:r>
              <a:t>Auf was müssen wir achten wenn wir einen Test schreiben?</a:t>
            </a:r>
          </a:p>
          <a:p>
            <a:pPr marL="171450" indent="-171450">
              <a:buSzPct val="100000"/>
              <a:buChar char="-"/>
              <a:defRPr sz="1600"/>
            </a:pPr>
            <a:r>
              <a:t>Welche Arten von Tests gibt es?</a:t>
            </a:r>
          </a:p>
          <a:p>
            <a:pPr marL="171450" indent="-171450">
              <a:buSzPct val="100000"/>
              <a:buChar char="-"/>
              <a:defRPr sz="1600"/>
            </a:pPr>
          </a:p>
          <a:p>
            <a:pPr>
              <a:defRPr sz="1600"/>
            </a:pPr>
            <a:r>
              <a:t>Dann kommt eine Einführung in die technischen Tools die uns Angular zur Verfügung stellt</a:t>
            </a:r>
          </a:p>
          <a:p>
            <a:pPr>
              <a:defRPr sz="1600"/>
            </a:pPr>
            <a:r>
              <a:t>und zwischendurch werde ich die Theorie mit kurzen Live-Demos demonstrieren.</a:t>
            </a:r>
          </a:p>
          <a:p>
            <a:pPr>
              <a:defRPr sz="1600"/>
            </a:pPr>
          </a:p>
          <a:p>
            <a:pPr>
              <a:defRPr sz="1600"/>
            </a:pPr>
            <a:r>
              <a:t>Gemmas an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Shape 290"/>
          <p:cNvSpPr/>
          <p:nvPr>
            <p:ph type="sldImg"/>
          </p:nvPr>
        </p:nvSpPr>
        <p:spPr>
          <a:prstGeom prst="rect">
            <a:avLst/>
          </a:prstGeom>
        </p:spPr>
        <p:txBody>
          <a:bodyPr/>
          <a:lstStyle/>
          <a:p>
            <a:pPr/>
          </a:p>
        </p:txBody>
      </p:sp>
      <p:sp>
        <p:nvSpPr>
          <p:cNvPr id="291" name="Shape 291"/>
          <p:cNvSpPr/>
          <p:nvPr>
            <p:ph type="body" sz="quarter" idx="1"/>
          </p:nvPr>
        </p:nvSpPr>
        <p:spPr>
          <a:prstGeom prst="rect">
            <a:avLst/>
          </a:prstGeom>
        </p:spPr>
        <p:txBody>
          <a:bodyPr/>
          <a:lstStyle/>
          <a:p>
            <a:pPr>
              <a:defRPr sz="1700"/>
            </a:pPr>
            <a:r>
              <a:t>Ausführen kann man Karma dann entweder mit dem Befehl</a:t>
            </a:r>
          </a:p>
          <a:p>
            <a:pPr>
              <a:defRPr sz="1700"/>
            </a:pPr>
          </a:p>
          <a:p>
            <a:pPr>
              <a:defRPr sz="1700"/>
            </a:pPr>
            <a:r>
              <a:t>npm test</a:t>
            </a:r>
          </a:p>
          <a:p>
            <a:pPr>
              <a:defRPr sz="1700"/>
            </a:pPr>
          </a:p>
          <a:p>
            <a:pPr>
              <a:defRPr sz="1700"/>
            </a:pPr>
            <a:r>
              <a:t>oder </a:t>
            </a:r>
          </a:p>
          <a:p>
            <a:pPr>
              <a:defRPr sz="1700"/>
            </a:pPr>
          </a:p>
          <a:p>
            <a:pPr>
              <a:defRPr sz="1700"/>
            </a:pPr>
            <a:r>
              <a:t>ng test </a:t>
            </a:r>
          </a:p>
          <a:p>
            <a:pPr>
              <a:defRPr sz="1700"/>
            </a:pPr>
          </a:p>
          <a:p>
            <a:pPr>
              <a:defRPr sz="1700"/>
            </a:pPr>
            <a:r>
              <a:t>bzw kann man sie auch direkt in der Entwicklungsumgebung ausführen.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Shape 298"/>
          <p:cNvSpPr/>
          <p:nvPr>
            <p:ph type="sldImg"/>
          </p:nvPr>
        </p:nvSpPr>
        <p:spPr>
          <a:prstGeom prst="rect">
            <a:avLst/>
          </a:prstGeom>
        </p:spPr>
        <p:txBody>
          <a:bodyPr/>
          <a:lstStyle/>
          <a:p>
            <a:pPr/>
          </a:p>
        </p:txBody>
      </p:sp>
      <p:sp>
        <p:nvSpPr>
          <p:cNvPr id="299" name="Shape 299"/>
          <p:cNvSpPr/>
          <p:nvPr>
            <p:ph type="body" sz="quarter" idx="1"/>
          </p:nvPr>
        </p:nvSpPr>
        <p:spPr>
          <a:prstGeom prst="rect">
            <a:avLst/>
          </a:prstGeom>
        </p:spPr>
        <p:txBody>
          <a:bodyPr/>
          <a:lstStyle/>
          <a:p>
            <a:pPr>
              <a:defRPr sz="1600"/>
            </a:pPr>
            <a:r>
              <a:t>Soda, nun wird’s endlich spannend. Wir kommen zu dem Teil wo wir sehen werden wie wir Jasmine </a:t>
            </a:r>
          </a:p>
          <a:p>
            <a:pPr>
              <a:defRPr sz="1600"/>
            </a:pPr>
            <a:r>
              <a:t>gemeinsam mit Angular / in Angular verwenden.</a:t>
            </a:r>
          </a:p>
          <a:p>
            <a:pPr>
              <a:defRPr sz="1600"/>
            </a:pPr>
          </a:p>
          <a:p>
            <a:pPr>
              <a:defRPr sz="1600"/>
            </a:pPr>
            <a:r>
              <a:t>Angular liefert da nämlich noch ein paar zusätzliche Features mit um uns das Testen von Angular Applikationen zu erleichtern.</a:t>
            </a:r>
          </a:p>
          <a:p>
            <a:pPr>
              <a:defRPr sz="1600"/>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Shape 304"/>
          <p:cNvSpPr/>
          <p:nvPr>
            <p:ph type="sldImg"/>
          </p:nvPr>
        </p:nvSpPr>
        <p:spPr>
          <a:prstGeom prst="rect">
            <a:avLst/>
          </a:prstGeom>
        </p:spPr>
        <p:txBody>
          <a:bodyPr/>
          <a:lstStyle/>
          <a:p>
            <a:pPr/>
          </a:p>
        </p:txBody>
      </p:sp>
      <p:sp>
        <p:nvSpPr>
          <p:cNvPr id="305" name="Shape 305"/>
          <p:cNvSpPr/>
          <p:nvPr>
            <p:ph type="body" sz="quarter" idx="1"/>
          </p:nvPr>
        </p:nvSpPr>
        <p:spPr>
          <a:prstGeom prst="rect">
            <a:avLst/>
          </a:prstGeom>
        </p:spPr>
        <p:txBody>
          <a:bodyPr/>
          <a:lstStyle/>
          <a:p>
            <a:pPr>
              <a:defRPr sz="1700"/>
            </a:pPr>
            <a:r>
              <a:t>Das wichtigste Tool zum Unit-Testen von Angular Applikationen ist das sogenannte </a:t>
            </a:r>
            <a:r>
              <a:rPr b="1"/>
              <a:t>TestBed</a:t>
            </a:r>
            <a:r>
              <a:t>.</a:t>
            </a:r>
          </a:p>
          <a:p>
            <a:pPr>
              <a:defRPr sz="1700"/>
            </a:pPr>
            <a:r>
              <a:t>Es dient in erster Linie dazu um ein </a:t>
            </a:r>
            <a:r>
              <a:rPr b="1"/>
              <a:t>isoliertes Test-Modul</a:t>
            </a:r>
            <a:r>
              <a:t> zu erzeugen.</a:t>
            </a:r>
          </a:p>
          <a:p>
            <a:pPr>
              <a:defRPr sz="1700"/>
            </a:pPr>
            <a:r>
              <a:t>Es stellt uns die </a:t>
            </a:r>
            <a:r>
              <a:rPr b="1"/>
              <a:t>Dependency Injection</a:t>
            </a:r>
            <a:r>
              <a:t> von Angular zur Verfügung</a:t>
            </a:r>
          </a:p>
          <a:p>
            <a:pPr>
              <a:defRPr sz="1700"/>
            </a:pPr>
            <a:r>
              <a:t>und gibt uns die Möglichkeit einfach unsere Komponenten die wir testen wollen zu erzeugen.</a:t>
            </a:r>
          </a:p>
          <a:p>
            <a:pPr>
              <a:defRPr sz="1700"/>
            </a:pPr>
          </a:p>
          <a:p>
            <a:pPr>
              <a:defRPr sz="1700"/>
            </a:pPr>
            <a:r>
              <a:t>Das erzeugte Test-Modul kann man sich wie ein “normales” NgModule vorstellen, mit dem Unterschied das es nur zum Testen verwendet wird.</a:t>
            </a:r>
          </a:p>
          <a:p>
            <a:pPr>
              <a:defRPr sz="1700"/>
            </a:pPr>
            <a:r>
              <a:t>Rein technisch könnte man auch jedes mal die gesamte Angular Applikation starten. Das ist allerdings nicht zielführend, da man dann eigentlich nicht mehr von einem Unit-Test sprechen kann und das bei größeren Applikationen schon mal eine Weile dauern kann, wenn man das vor jeder Testausführung macht.</a:t>
            </a:r>
          </a:p>
          <a:p>
            <a:pPr>
              <a:defRPr sz="1700"/>
            </a:pPr>
          </a:p>
          <a:p>
            <a:pPr>
              <a:defRPr sz="1700"/>
            </a:pPr>
            <a:r>
              <a:t>Ich persönliche finde das Wort TestBed nicht umbedingt gut gewählt. Wir könnten meiner Meinung nach auch einfach Sandbox dazu sagen.</a:t>
            </a:r>
          </a:p>
          <a:p>
            <a:pPr>
              <a:defRPr sz="1700"/>
            </a:pPr>
          </a:p>
          <a:p>
            <a:pPr>
              <a:defRPr sz="1700"/>
            </a:pPr>
            <a:r>
              <a:t>Auf dieser Slide sehen wir jetzt in rot hervorgehoben die Erstellung von einen Test-Modul durch den Aufruf configureTestingModule.</a:t>
            </a:r>
          </a:p>
          <a:p>
            <a:pPr>
              <a:defRPr sz="1700"/>
            </a:pPr>
          </a:p>
          <a:p>
            <a:pPr>
              <a:defRPr sz="1700"/>
            </a:pPr>
            <a:r>
              <a:t>Diesem Aufruf übergibt man die sogenannten Modul-Metadaten. Das ist die Konfiguration der Abhängigkeiten unserer Tests.</a:t>
            </a:r>
          </a:p>
          <a:p>
            <a:pPr>
              <a:defRPr sz="1700"/>
            </a:pPr>
          </a:p>
          <a:p>
            <a:pPr>
              <a:defRPr sz="1700"/>
            </a:pPr>
            <a:r>
              <a:t>In diesem Fall geben wir über </a:t>
            </a:r>
            <a:r>
              <a:rPr b="1"/>
              <a:t>declarations</a:t>
            </a:r>
            <a:r>
              <a:t> die Komponente an die wir testen wollen und Importen via </a:t>
            </a:r>
            <a:r>
              <a:rPr b="1"/>
              <a:t>imports</a:t>
            </a:r>
            <a:r>
              <a:t> das HTTP-Modul das uns von Angular/Core zur Verfügung gestellt wird.</a:t>
            </a:r>
          </a:p>
          <a:p>
            <a:pPr>
              <a:defRPr sz="1700"/>
            </a:pPr>
            <a:r>
              <a:t>Man kann in diesem Beispiel also davon ausgehen, dass innerhalb der Ausführung der FlightSearchComponent ein HTTP Request stattfindet. Ansonsten würden wir den Import nicht brauchen.</a:t>
            </a:r>
          </a:p>
          <a:p>
            <a:pPr>
              <a:defRPr sz="1700"/>
            </a:pPr>
          </a:p>
          <a:p>
            <a:pPr>
              <a:defRPr sz="1700"/>
            </a:pPr>
            <a:r>
              <a:t>Zum Schluss rufen wir noch die Methode “compileComponents()” auf.</a:t>
            </a:r>
          </a:p>
          <a:p>
            <a:pPr>
              <a:defRPr sz="1700"/>
            </a:pPr>
            <a:r>
              <a:t>Dieser Aufruf wird benötigt wenn eine Komponente auf sein Template bzw. seine Styles via URL referenziert.</a:t>
            </a:r>
          </a:p>
          <a:p>
            <a:pPr>
              <a:defRPr sz="1700"/>
            </a:pPr>
          </a:p>
          <a:p>
            <a:pPr>
              <a:defRPr sz="1700"/>
            </a:pPr>
            <a:r>
              <a:t>Also via templateUrl oder styleUrls im Component-Decorator.</a:t>
            </a:r>
          </a:p>
          <a:p>
            <a:pPr>
              <a:defRPr sz="1700"/>
            </a:pPr>
          </a:p>
          <a:p>
            <a:pPr>
              <a:defRPr sz="1700"/>
            </a:pPr>
            <a:r>
              <a:t>Diese werden durch compileComponents aufgelöst. Da das laden des Templates bzw der Styles ein asynchroner Vorgang ist</a:t>
            </a:r>
          </a:p>
          <a:p>
            <a:pPr>
              <a:defRPr sz="1700"/>
            </a:pPr>
            <a:r>
              <a:t>müssen wir Jasmine noch mitteilen, dass wir auf die Abarbeitung dieser Asynchronen Vorgänge warten wollen bevor wir mit der Testdurchführung fortfahren.</a:t>
            </a:r>
          </a:p>
          <a:p>
            <a:pPr>
              <a:defRPr sz="1700"/>
            </a:pPr>
          </a:p>
          <a:p>
            <a:pPr>
              <a:defRPr sz="1700"/>
            </a:pPr>
            <a:r>
              <a:t>Dies passiert indem wir den gesamten Block in der </a:t>
            </a:r>
            <a:r>
              <a:rPr b="1"/>
              <a:t>async</a:t>
            </a:r>
            <a:r>
              <a:t> Methode wrappen.</a:t>
            </a:r>
          </a:p>
          <a:p>
            <a:pPr>
              <a:defRPr sz="1700"/>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Shape 310"/>
          <p:cNvSpPr/>
          <p:nvPr>
            <p:ph type="sldImg"/>
          </p:nvPr>
        </p:nvSpPr>
        <p:spPr>
          <a:prstGeom prst="rect">
            <a:avLst/>
          </a:prstGeom>
        </p:spPr>
        <p:txBody>
          <a:bodyPr/>
          <a:lstStyle/>
          <a:p>
            <a:pPr/>
          </a:p>
        </p:txBody>
      </p:sp>
      <p:sp>
        <p:nvSpPr>
          <p:cNvPr id="311" name="Shape 311"/>
          <p:cNvSpPr/>
          <p:nvPr>
            <p:ph type="body" sz="quarter" idx="1"/>
          </p:nvPr>
        </p:nvSpPr>
        <p:spPr>
          <a:prstGeom prst="rect">
            <a:avLst/>
          </a:prstGeom>
        </p:spPr>
        <p:txBody>
          <a:bodyPr/>
          <a:lstStyle/>
          <a:p>
            <a:pPr>
              <a:defRPr sz="1600"/>
            </a:pPr>
            <a:r>
              <a:t>Wenn wir dann die Komponente die wir testen, erzeugen wollen rufen wir die Methode </a:t>
            </a:r>
            <a:r>
              <a:rPr b="1"/>
              <a:t>TestBed.createComponent</a:t>
            </a:r>
            <a:r>
              <a:t> auf und übergeben den gewünschten Komponenten-Typ!</a:t>
            </a:r>
          </a:p>
          <a:p>
            <a:pPr>
              <a:defRPr sz="1600"/>
            </a:pPr>
          </a:p>
          <a:p>
            <a:pPr>
              <a:defRPr sz="1600"/>
            </a:pPr>
            <a:r>
              <a:t>In unserem Fall also: </a:t>
            </a:r>
            <a:r>
              <a:rPr b="1"/>
              <a:t>FlightSearchComponent</a:t>
            </a:r>
          </a:p>
          <a:p>
            <a:pPr>
              <a:defRPr b="1" sz="1600"/>
            </a:pPr>
          </a:p>
          <a:p>
            <a:pPr>
              <a:defRPr sz="1600"/>
            </a:pPr>
            <a:r>
              <a:t>Von diesem Aufruf zurückgeliefert bekommen wir ein sogenanntes Fixture. </a:t>
            </a:r>
          </a:p>
          <a:p>
            <a:pPr>
              <a:defRPr sz="1600"/>
            </a:pPr>
          </a:p>
          <a:p>
            <a:pPr>
              <a:defRPr sz="1600"/>
            </a:pPr>
            <a:r>
              <a:t>Das ist ein Helper-Objekt, dass die eigentliche Komponenten-Instanz wrapped und uns weitere Hilfsmittel zur Verfügung stellt um </a:t>
            </a:r>
            <a:r>
              <a:rPr b="1"/>
              <a:t>Plattformunabhängig</a:t>
            </a:r>
            <a:r>
              <a:t> auf die Komponente zugreifen zu können.</a:t>
            </a:r>
          </a:p>
          <a:p>
            <a:pPr>
              <a:defRPr sz="1600"/>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Shape 316"/>
          <p:cNvSpPr/>
          <p:nvPr>
            <p:ph type="sldImg"/>
          </p:nvPr>
        </p:nvSpPr>
        <p:spPr>
          <a:prstGeom prst="rect">
            <a:avLst/>
          </a:prstGeom>
        </p:spPr>
        <p:txBody>
          <a:bodyPr/>
          <a:lstStyle/>
          <a:p>
            <a:pPr/>
          </a:p>
        </p:txBody>
      </p:sp>
      <p:sp>
        <p:nvSpPr>
          <p:cNvPr id="317" name="Shape 317"/>
          <p:cNvSpPr/>
          <p:nvPr>
            <p:ph type="body" sz="quarter" idx="1"/>
          </p:nvPr>
        </p:nvSpPr>
        <p:spPr>
          <a:prstGeom prst="rect">
            <a:avLst/>
          </a:prstGeom>
        </p:spPr>
        <p:txBody>
          <a:bodyPr/>
          <a:lstStyle/>
          <a:p>
            <a:pPr>
              <a:defRPr sz="1900"/>
            </a:pPr>
            <a:r>
              <a:t>Zum Beispiel bietet es das Feld “</a:t>
            </a:r>
            <a:r>
              <a:rPr b="1"/>
              <a:t>componentInstance</a:t>
            </a:r>
            <a:r>
              <a:t>” an, um auf die tatsächliche Instanz der Komponente zugreifen zu können.</a:t>
            </a:r>
          </a:p>
          <a:p>
            <a:pPr>
              <a:defRPr sz="1900"/>
            </a:pPr>
          </a:p>
          <a:p>
            <a:pPr>
              <a:defRPr sz="1900"/>
            </a:pPr>
            <a:r>
              <a:t>In unserem Beispiel greifen wir so auf die “</a:t>
            </a:r>
            <a:r>
              <a:rPr b="1"/>
              <a:t>selectedFlight</a:t>
            </a:r>
            <a:r>
              <a:t>” Variable der </a:t>
            </a:r>
            <a:r>
              <a:rPr b="1"/>
              <a:t>FlightSearchComponent</a:t>
            </a:r>
            <a:r>
              <a:t> zu und überprüfen ob diese nach erstmaligen Erstellen der Komponente undefiniert ist.</a:t>
            </a:r>
          </a:p>
          <a:p>
            <a:pPr>
              <a:defRPr sz="1600"/>
            </a:pPr>
          </a:p>
          <a:p>
            <a:pPr>
              <a:defRPr b="1" sz="1900"/>
            </a:pPr>
            <a:r>
              <a:t>Ganz wichtig zu wissen ist:</a:t>
            </a:r>
            <a:r>
              <a:rPr b="0"/>
              <a:t> createComponent löst keine Change-Detection aus.  Das brauchen wir in diesem Beispiel auch nicht, weil wir das erwartete Ergebnis gegen die Component-Instanz und nicht gegen die zugehörige View testen, aber wir sollten uns das für später im Hinterkopf behalten: Die Change-Detection könnten wir über das Fixture auslösen.</a:t>
            </a:r>
          </a:p>
          <a:p>
            <a:pPr>
              <a:defRPr sz="1900"/>
            </a:pPr>
          </a:p>
          <a:p>
            <a:pPr>
              <a:defRPr sz="1900"/>
            </a:pPr>
            <a:r>
              <a:t>Mehr dazu im Live-Demo.</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2" name="Shape 322"/>
          <p:cNvSpPr/>
          <p:nvPr>
            <p:ph type="sldImg"/>
          </p:nvPr>
        </p:nvSpPr>
        <p:spPr>
          <a:prstGeom prst="rect">
            <a:avLst/>
          </a:prstGeom>
        </p:spPr>
        <p:txBody>
          <a:bodyPr/>
          <a:lstStyle/>
          <a:p>
            <a:pPr/>
          </a:p>
        </p:txBody>
      </p:sp>
      <p:sp>
        <p:nvSpPr>
          <p:cNvPr id="323" name="Shape 323"/>
          <p:cNvSpPr/>
          <p:nvPr>
            <p:ph type="body" sz="quarter" idx="1"/>
          </p:nvPr>
        </p:nvSpPr>
        <p:spPr>
          <a:prstGeom prst="rect">
            <a:avLst/>
          </a:prstGeom>
        </p:spPr>
        <p:txBody>
          <a:bodyPr/>
          <a:lstStyle/>
          <a:p>
            <a:pPr>
              <a:defRPr b="1" sz="1900"/>
            </a:pPr>
            <a:r>
              <a:t>Asynchrone Tests</a:t>
            </a:r>
          </a:p>
          <a:p>
            <a:pPr>
              <a:defRPr sz="1900"/>
            </a:pPr>
          </a:p>
          <a:p>
            <a:pPr>
              <a:defRPr sz="1900"/>
            </a:pPr>
            <a:r>
              <a:t>Zuvor bei der Erstellung des Test-Modules haben wir schon einen Aufruf an die Async Methode gemacht, damit wir sicherstellen konnten dass auf das asynchrone Laden des Templates und der Styles gewartet wird.</a:t>
            </a:r>
          </a:p>
          <a:p>
            <a:pPr>
              <a:defRPr sz="1900"/>
            </a:pPr>
          </a:p>
          <a:p>
            <a:pPr>
              <a:defRPr b="1" sz="1900"/>
            </a:pPr>
            <a:r>
              <a:t>Async</a:t>
            </a:r>
            <a:r>
              <a:rPr b="0"/>
              <a:t> wrapped die Aufrufe in einer eigenen </a:t>
            </a:r>
            <a:r>
              <a:t>Zone.js</a:t>
            </a:r>
            <a:r>
              <a:rPr b="0"/>
              <a:t> Zone und kann so feststellen wenn es noch asynchrone Operationen gibt die noch nicht abgeschlossen sind und auf dessen Fertigstellung gewartet werden soll.</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8" name="Shape 328"/>
          <p:cNvSpPr/>
          <p:nvPr>
            <p:ph type="sldImg"/>
          </p:nvPr>
        </p:nvSpPr>
        <p:spPr>
          <a:prstGeom prst="rect">
            <a:avLst/>
          </a:prstGeom>
        </p:spPr>
        <p:txBody>
          <a:bodyPr/>
          <a:lstStyle/>
          <a:p>
            <a:pPr/>
          </a:p>
        </p:txBody>
      </p:sp>
      <p:sp>
        <p:nvSpPr>
          <p:cNvPr id="329" name="Shape 329"/>
          <p:cNvSpPr/>
          <p:nvPr>
            <p:ph type="body" sz="quarter" idx="1"/>
          </p:nvPr>
        </p:nvSpPr>
        <p:spPr>
          <a:prstGeom prst="rect">
            <a:avLst/>
          </a:prstGeom>
        </p:spPr>
        <p:txBody>
          <a:bodyPr/>
          <a:lstStyle/>
          <a:p>
            <a:pPr>
              <a:defRPr sz="1900"/>
            </a:pPr>
            <a:r>
              <a:t>Eine weitere Möglichkeit um Asynchronität zu testen ist die Helper-Funktion </a:t>
            </a:r>
            <a:r>
              <a:rPr b="1"/>
              <a:t>fakeAsync</a:t>
            </a:r>
            <a:r>
              <a:t>.</a:t>
            </a:r>
          </a:p>
          <a:p>
            <a:pPr>
              <a:defRPr sz="1900"/>
            </a:pPr>
          </a:p>
          <a:p>
            <a:pPr>
              <a:defRPr sz="1900"/>
            </a:pPr>
            <a:r>
              <a:t>Diese macht aus asynchronen Code, Code der synchron ausgeführt wird.</a:t>
            </a:r>
          </a:p>
          <a:p>
            <a:pPr>
              <a:defRPr sz="1900"/>
            </a:pPr>
          </a:p>
          <a:p>
            <a:pPr>
              <a:defRPr sz="1900"/>
            </a:pPr>
            <a:r>
              <a:t>Zusätzlich wird man zum Herrscher über die Zeit. </a:t>
            </a:r>
          </a:p>
          <a:p>
            <a:pPr>
              <a:defRPr sz="1900"/>
            </a:pPr>
          </a:p>
          <a:p>
            <a:pPr>
              <a:defRPr sz="1900"/>
            </a:pPr>
            <a:r>
              <a:t>Man kann nämlich mit der </a:t>
            </a:r>
            <a:r>
              <a:rPr b="1"/>
              <a:t>tick</a:t>
            </a:r>
            <a:r>
              <a:t> Methode die vergangene Zeit festlegen.</a:t>
            </a:r>
          </a:p>
          <a:p>
            <a:pPr>
              <a:defRPr sz="1900"/>
            </a:pPr>
          </a:p>
          <a:p>
            <a:pPr>
              <a:defRPr sz="1900"/>
            </a:pPr>
            <a:r>
              <a:t>Das hat den Vorteil, dass man quasi die Zeit beschleunigen kann. Das ist vor allem dann von Vorteil wenn man mit Timeouts oder Intervallen arbeiten und zum Testen nicht die tatsächliche Zeit abwarten möchte.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Shape 334"/>
          <p:cNvSpPr/>
          <p:nvPr>
            <p:ph type="sldImg"/>
          </p:nvPr>
        </p:nvSpPr>
        <p:spPr>
          <a:prstGeom prst="rect">
            <a:avLst/>
          </a:prstGeom>
        </p:spPr>
        <p:txBody>
          <a:bodyPr/>
          <a:lstStyle/>
          <a:p>
            <a:pPr/>
          </a:p>
        </p:txBody>
      </p:sp>
      <p:sp>
        <p:nvSpPr>
          <p:cNvPr id="335" name="Shape 335"/>
          <p:cNvSpPr/>
          <p:nvPr>
            <p:ph type="body" sz="quarter" idx="1"/>
          </p:nvPr>
        </p:nvSpPr>
        <p:spPr>
          <a:prstGeom prst="rect">
            <a:avLst/>
          </a:prstGeom>
        </p:spPr>
        <p:txBody>
          <a:bodyPr/>
          <a:lstStyle/>
          <a:p>
            <a:pPr>
              <a:defRPr sz="1800"/>
            </a:pPr>
            <a:r>
              <a:t>Eine dritte Möglichkeit ist die Verwendung des done Callbacks. </a:t>
            </a:r>
          </a:p>
          <a:p>
            <a:pPr>
              <a:defRPr sz="1800"/>
            </a:pPr>
          </a:p>
          <a:p>
            <a:pPr>
              <a:defRPr sz="1800"/>
            </a:pPr>
            <a:r>
              <a:t>Diese Funktionalität bietet uns Jasmine direkt an.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Shape 340"/>
          <p:cNvSpPr/>
          <p:nvPr>
            <p:ph type="sldImg"/>
          </p:nvPr>
        </p:nvSpPr>
        <p:spPr>
          <a:prstGeom prst="rect">
            <a:avLst/>
          </a:prstGeom>
        </p:spPr>
        <p:txBody>
          <a:bodyPr/>
          <a:lstStyle/>
          <a:p>
            <a:pPr/>
          </a:p>
        </p:txBody>
      </p:sp>
      <p:sp>
        <p:nvSpPr>
          <p:cNvPr id="341" name="Shape 341"/>
          <p:cNvSpPr/>
          <p:nvPr>
            <p:ph type="body" sz="quarter" idx="1"/>
          </p:nvPr>
        </p:nvSpPr>
        <p:spPr>
          <a:prstGeom prst="rect">
            <a:avLst/>
          </a:prstGeom>
        </p:spPr>
        <p:txBody>
          <a:bodyPr/>
          <a:lstStyle/>
          <a:p>
            <a:pPr>
              <a:defRPr b="1" sz="1800"/>
            </a:pPr>
          </a:p>
          <a:p>
            <a:pPr>
              <a:defRPr b="1" sz="1800"/>
            </a:pPr>
            <a:r>
              <a:t>So genug Theorie. Nur noch kurz: </a:t>
            </a:r>
          </a:p>
          <a:p>
            <a:pPr>
              <a:defRPr b="1" sz="1800"/>
            </a:pPr>
            <a:r>
              <a:t>Wie können wir nun ein Service in eine Test injecten?</a:t>
            </a:r>
          </a:p>
          <a:p>
            <a:pPr>
              <a:defRPr sz="1800"/>
            </a:pPr>
          </a:p>
          <a:p>
            <a:pPr>
              <a:defRPr sz="1800"/>
            </a:pPr>
            <a:r>
              <a:t>Ich sag mal im normal Fall, so wie wir das hier sehen mit TestBed.get(Typ)</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5" name="Shape 345"/>
          <p:cNvSpPr/>
          <p:nvPr>
            <p:ph type="sldImg"/>
          </p:nvPr>
        </p:nvSpPr>
        <p:spPr>
          <a:prstGeom prst="rect">
            <a:avLst/>
          </a:prstGeom>
        </p:spPr>
        <p:txBody>
          <a:bodyPr/>
          <a:lstStyle/>
          <a:p>
            <a:pPr/>
          </a:p>
        </p:txBody>
      </p:sp>
      <p:sp>
        <p:nvSpPr>
          <p:cNvPr id="346" name="Shape 346"/>
          <p:cNvSpPr/>
          <p:nvPr>
            <p:ph type="body" sz="quarter" idx="1"/>
          </p:nvPr>
        </p:nvSpPr>
        <p:spPr>
          <a:prstGeom prst="rect">
            <a:avLst/>
          </a:prstGeom>
        </p:spPr>
        <p:txBody>
          <a:bodyPr/>
          <a:lstStyle/>
          <a:p>
            <a:pPr>
              <a:defRPr sz="1800"/>
            </a:pPr>
            <a:r>
              <a:t>Für das Demo verwenden wir die bekannte Flight Search Applikation.</a:t>
            </a:r>
          </a:p>
          <a:p>
            <a:pPr>
              <a:defRPr sz="1800"/>
            </a:pPr>
          </a:p>
          <a:p>
            <a:pPr>
              <a:defRPr sz="1800"/>
            </a:pPr>
          </a:p>
          <a:p>
            <a:pPr>
              <a:defRPr sz="1800"/>
            </a:pPr>
            <a:r>
              <a:t>So wie es oft auch in der Praxis üblich ist wurde hier mal gscheit reingehackt um dem Kunden Funktionalität zu liefern.</a:t>
            </a:r>
          </a:p>
          <a:p>
            <a:pPr>
              <a:defRPr sz="1800"/>
            </a:pPr>
            <a:r>
              <a:t>Dabei hat man leider etwas auf das Testen vergessen.</a:t>
            </a:r>
          </a:p>
          <a:p>
            <a:pPr>
              <a:defRPr sz="1800"/>
            </a:pPr>
            <a:r>
              <a:t>Das wollen wir nun ändern.</a:t>
            </a:r>
          </a:p>
          <a:p>
            <a:pPr>
              <a:defRPr sz="1800"/>
            </a:pPr>
          </a:p>
          <a:p>
            <a:pPr>
              <a:defRPr sz="1800"/>
            </a:pPr>
            <a:r>
              <a:t>Ich starte diese kurz, damit wir uns ansehen können was wir testen wollen.</a:t>
            </a:r>
          </a:p>
          <a:p>
            <a:pPr>
              <a:defRPr sz="1800"/>
            </a:pPr>
          </a:p>
          <a:p>
            <a:pPr>
              <a:defRPr sz="1800"/>
            </a:pPr>
          </a:p>
          <a:p>
            <a:pPr marL="240631" indent="-240631">
              <a:buSzPct val="100000"/>
              <a:buAutoNum type="arabicPeriod" startAt="1"/>
              <a:defRPr sz="1800"/>
            </a:pPr>
            <a:r>
              <a:t>Isolated Unit Test (FlighCard)</a:t>
            </a:r>
          </a:p>
          <a:p>
            <a:pPr marL="240631" indent="-240631">
              <a:buSzPct val="100000"/>
              <a:buAutoNum type="arabicPeriod" startAt="1"/>
              <a:defRPr sz="1800"/>
            </a:pPr>
            <a:r>
              <a:t>Unit Test mit TestBed (FlightCard)</a:t>
            </a:r>
          </a:p>
          <a:p>
            <a:pPr marL="240631" indent="-240631">
              <a:buSzPct val="100000"/>
              <a:buAutoNum type="arabicPeriod" startAt="1"/>
              <a:defRPr sz="1800"/>
            </a:pPr>
            <a:r>
              <a:t>FlightService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Shape 139"/>
          <p:cNvSpPr/>
          <p:nvPr>
            <p:ph type="sldImg"/>
          </p:nvPr>
        </p:nvSpPr>
        <p:spPr>
          <a:prstGeom prst="rect">
            <a:avLst/>
          </a:prstGeom>
        </p:spPr>
        <p:txBody>
          <a:bodyPr/>
          <a:lstStyle/>
          <a:p>
            <a:pPr/>
          </a:p>
        </p:txBody>
      </p:sp>
      <p:sp>
        <p:nvSpPr>
          <p:cNvPr id="140" name="Shape 140"/>
          <p:cNvSpPr/>
          <p:nvPr>
            <p:ph type="body" sz="quarter" idx="1"/>
          </p:nvPr>
        </p:nvSpPr>
        <p:spPr>
          <a:prstGeom prst="rect">
            <a:avLst/>
          </a:prstGeom>
        </p:spPr>
        <p:txBody>
          <a:bodyPr/>
          <a:lstStyle/>
          <a:p>
            <a:pPr>
              <a:defRPr sz="1600"/>
            </a:pPr>
            <a:r>
              <a:t>Also, Frage in die Runde?</a:t>
            </a:r>
          </a:p>
          <a:p>
            <a:pPr>
              <a:defRPr sz="1600"/>
            </a:pPr>
          </a:p>
          <a:p>
            <a:pPr>
              <a:defRPr sz="1600"/>
            </a:pPr>
            <a:r>
              <a:t>Warum glaubt ihr schreiben wir automatisierte Tests?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0" name="Shape 390"/>
          <p:cNvSpPr/>
          <p:nvPr>
            <p:ph type="sldImg"/>
          </p:nvPr>
        </p:nvSpPr>
        <p:spPr>
          <a:prstGeom prst="rect">
            <a:avLst/>
          </a:prstGeom>
        </p:spPr>
        <p:txBody>
          <a:bodyPr/>
          <a:lstStyle/>
          <a:p>
            <a:pPr/>
          </a:p>
        </p:txBody>
      </p:sp>
      <p:sp>
        <p:nvSpPr>
          <p:cNvPr id="391" name="Shape 391"/>
          <p:cNvSpPr/>
          <p:nvPr>
            <p:ph type="body" sz="quarter" idx="1"/>
          </p:nvPr>
        </p:nvSpPr>
        <p:spPr>
          <a:prstGeom prst="rect">
            <a:avLst/>
          </a:prstGeom>
        </p:spPr>
        <p:txBody>
          <a:bodyPr/>
          <a:lstStyle/>
          <a:p>
            <a:pPr/>
            <a:r>
              <a:t>Diesen Abschnitt lasse ich häufig aus Zeitgründen weg. Das Beispiel bereite ich häufig während der Übung vor. Da kommt es immer gut an, wenn man zeigt, dass Protractor auch Screenshots machen kann.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Shape 143"/>
          <p:cNvSpPr/>
          <p:nvPr>
            <p:ph type="sldImg"/>
          </p:nvPr>
        </p:nvSpPr>
        <p:spPr>
          <a:prstGeom prst="rect">
            <a:avLst/>
          </a:prstGeom>
        </p:spPr>
        <p:txBody>
          <a:bodyPr/>
          <a:lstStyle/>
          <a:p>
            <a:pPr/>
          </a:p>
        </p:txBody>
      </p:sp>
      <p:sp>
        <p:nvSpPr>
          <p:cNvPr id="144" name="Shape 144"/>
          <p:cNvSpPr/>
          <p:nvPr>
            <p:ph type="body" sz="quarter" idx="1"/>
          </p:nvPr>
        </p:nvSpPr>
        <p:spPr>
          <a:prstGeom prst="rect">
            <a:avLst/>
          </a:prstGeom>
        </p:spPr>
        <p:txBody>
          <a:bodyPr/>
          <a:lstStyle/>
          <a:p>
            <a:pPr>
              <a:defRPr sz="1700"/>
            </a:pPr>
            <a:r>
              <a:t>Wer hat sich das schon mal gedacht? </a:t>
            </a:r>
          </a:p>
          <a:p>
            <a:pPr>
              <a:defRPr sz="1700"/>
            </a:pPr>
          </a:p>
          <a:p>
            <a:pPr>
              <a:defRPr sz="1700"/>
            </a:pPr>
            <a:r>
              <a:t>Hin und wieder hatte man wohl schon jeder diesen Gedanken ;)</a:t>
            </a:r>
          </a:p>
          <a:p>
            <a:pPr>
              <a:defRPr sz="1700"/>
            </a:pPr>
          </a:p>
          <a:p>
            <a:pPr>
              <a:defRPr sz="1700"/>
            </a:pPr>
            <a:r>
              <a:t>Aber eigentlich weiß jeder verantwortungsbewusste und professionelle Entwickler, dass automatisierte Tests</a:t>
            </a:r>
          </a:p>
          <a:p>
            <a:pPr>
              <a:defRPr sz="1700"/>
            </a:pPr>
            <a:r>
              <a:t>und das Entwickeln dieser ein fester Bestandteil des täglichen Entwicklerlebens ist.</a:t>
            </a:r>
          </a:p>
          <a:p>
            <a:pPr>
              <a:defRPr sz="1700"/>
            </a:pPr>
          </a:p>
          <a:p>
            <a:pPr>
              <a:defRPr sz="1700"/>
            </a:pPr>
            <a:r>
              <a:t>So haben wir das gelernt. Hoffe ich zumindest ;)</a:t>
            </a:r>
          </a:p>
          <a:p>
            <a:pPr>
              <a:defRPr sz="1700"/>
            </a:pPr>
          </a:p>
          <a:p>
            <a:pPr>
              <a:defRPr sz="1700"/>
            </a:pPr>
            <a:r>
              <a:t>Eine Aufgabe abschließen ohne dafür einen Test geschrieben zu haben?  - Sowas gehört sich nicht!</a:t>
            </a:r>
          </a:p>
          <a:p>
            <a:pPr>
              <a:defRPr sz="1700"/>
            </a:pPr>
          </a:p>
          <a:p>
            <a:pPr>
              <a:defRPr sz="1700"/>
            </a:pPr>
            <a:r>
              <a:t>Was lernen wir daraus? NEXT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Shape 147"/>
          <p:cNvSpPr/>
          <p:nvPr>
            <p:ph type="sldImg"/>
          </p:nvPr>
        </p:nvSpPr>
        <p:spPr>
          <a:prstGeom prst="rect">
            <a:avLst/>
          </a:prstGeom>
        </p:spPr>
        <p:txBody>
          <a:bodyPr/>
          <a:lstStyle/>
          <a:p>
            <a:pPr/>
          </a:p>
        </p:txBody>
      </p:sp>
      <p:sp>
        <p:nvSpPr>
          <p:cNvPr id="148" name="Shape 148"/>
          <p:cNvSpPr/>
          <p:nvPr>
            <p:ph type="body" sz="quarter" idx="1"/>
          </p:nvPr>
        </p:nvSpPr>
        <p:spPr>
          <a:prstGeom prst="rect">
            <a:avLst/>
          </a:prstGeom>
        </p:spPr>
        <p:txBody>
          <a:bodyPr/>
          <a:lstStyle/>
          <a:p>
            <a:pPr/>
          </a:p>
          <a:p>
            <a:pPr>
              <a:defRPr sz="1700"/>
            </a:pPr>
            <a:r>
              <a:t>Ein guter Entwickler schreibt Tests!</a:t>
            </a:r>
          </a:p>
          <a:p>
            <a:pPr>
              <a:defRPr sz="1700"/>
            </a:pPr>
          </a:p>
          <a:p>
            <a:pPr>
              <a:defRPr sz="1700"/>
            </a:pPr>
            <a:r>
              <a:t>Naguad, wird sich so einer dann hin und wieder denken: Dann schreib ich halt noch schnell einen Alibi Test,</a:t>
            </a:r>
          </a:p>
          <a:p>
            <a:pPr>
              <a:defRPr sz="1700"/>
            </a:pPr>
            <a:r>
              <a:t>damit die Kollegen beim Code-Review zufrieden mit mir sind.</a:t>
            </a:r>
          </a:p>
          <a:p>
            <a:pPr>
              <a:defRPr sz="1700"/>
            </a:pPr>
          </a:p>
          <a:p>
            <a:pPr>
              <a:defRPr sz="1700"/>
            </a:pPr>
            <a:r>
              <a:t>Nach meiner Erfahrung in der Praxis tritt dieser Gedankenfall häufiger auf als man vl denkt.</a:t>
            </a:r>
          </a:p>
          <a:p>
            <a:pPr>
              <a:defRPr sz="1700"/>
            </a:pPr>
          </a:p>
          <a:p>
            <a:pPr>
              <a:defRPr sz="1700"/>
            </a:pPr>
            <a:r>
              <a:t>Richtig ist dieser Gedanke aber nicht.</a:t>
            </a:r>
          </a:p>
          <a:p>
            <a:pPr>
              <a:defRPr sz="1700"/>
            </a:pPr>
          </a:p>
          <a:p>
            <a:pPr>
              <a:defRPr sz="1700"/>
            </a:pPr>
            <a:r>
              <a:t>Was sollte uns nämlich so ein Test geben?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Shape 152"/>
          <p:cNvSpPr/>
          <p:nvPr>
            <p:ph type="sldImg"/>
          </p:nvPr>
        </p:nvSpPr>
        <p:spPr>
          <a:prstGeom prst="rect">
            <a:avLst/>
          </a:prstGeom>
        </p:spPr>
        <p:txBody>
          <a:bodyPr/>
          <a:lstStyle/>
          <a:p>
            <a:pPr/>
          </a:p>
        </p:txBody>
      </p:sp>
      <p:sp>
        <p:nvSpPr>
          <p:cNvPr id="153" name="Shape 153"/>
          <p:cNvSpPr/>
          <p:nvPr>
            <p:ph type="body" sz="quarter" idx="1"/>
          </p:nvPr>
        </p:nvSpPr>
        <p:spPr>
          <a:prstGeom prst="rect">
            <a:avLst/>
          </a:prstGeom>
        </p:spPr>
        <p:txBody>
          <a:bodyPr/>
          <a:lstStyle/>
          <a:p>
            <a:pPr>
              <a:defRPr sz="1800"/>
            </a:pPr>
            <a:r>
              <a:t>Sicherheit und Vertrauen in die Funktionstüchtigkeit der Software.</a:t>
            </a:r>
          </a:p>
          <a:p>
            <a:pPr>
              <a:defRPr sz="1800"/>
            </a:pPr>
          </a:p>
          <a:p>
            <a:pPr>
              <a:defRPr sz="1800"/>
            </a:pPr>
            <a:r>
              <a:t>Wir schreiben ja nicht nur einen Test, dafür dass wir einen Test geschrieben haben.</a:t>
            </a:r>
          </a:p>
          <a:p>
            <a:pPr>
              <a:defRPr sz="1800"/>
            </a:pPr>
          </a:p>
          <a:p>
            <a:pPr>
              <a:defRPr sz="1800"/>
            </a:pPr>
            <a:r>
              <a:t>Wir schreiben einen Test damit wir nicht nur während des Entwickelns sondern auch danach, wenn Code </a:t>
            </a:r>
          </a:p>
          <a:p>
            <a:pPr>
              <a:defRPr sz="1800"/>
            </a:pPr>
            <a:r>
              <a:t>geändert wird die Sicherheit haben dass die Software noch funktioniert.</a:t>
            </a:r>
          </a:p>
          <a:p>
            <a:pPr>
              <a:defRPr sz="1800"/>
            </a:pPr>
          </a:p>
          <a:p>
            <a:pPr>
              <a:defRPr sz="1800"/>
            </a:pPr>
            <a:r>
              <a:t>Zusammengefasst sind das folgende Punkte: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Shape 160"/>
          <p:cNvSpPr/>
          <p:nvPr>
            <p:ph type="sldImg"/>
          </p:nvPr>
        </p:nvSpPr>
        <p:spPr>
          <a:prstGeom prst="rect">
            <a:avLst/>
          </a:prstGeom>
        </p:spPr>
        <p:txBody>
          <a:bodyPr/>
          <a:lstStyle/>
          <a:p>
            <a:pPr/>
          </a:p>
        </p:txBody>
      </p:sp>
      <p:sp>
        <p:nvSpPr>
          <p:cNvPr id="161" name="Shape 161"/>
          <p:cNvSpPr/>
          <p:nvPr>
            <p:ph type="body" sz="quarter" idx="1"/>
          </p:nvPr>
        </p:nvSpPr>
        <p:spPr>
          <a:prstGeom prst="rect">
            <a:avLst/>
          </a:prstGeom>
        </p:spPr>
        <p:txBody>
          <a:bodyPr/>
          <a:lstStyle/>
          <a:p>
            <a:pPr>
              <a:defRPr sz="1700"/>
            </a:pPr>
            <a:r>
              <a:t>Man will auch Regressionen verhindern. Also auch Fehler die plötzlich an eher unerwarteten Stellen</a:t>
            </a:r>
          </a:p>
          <a:p>
            <a:pPr>
              <a:defRPr sz="1700"/>
            </a:pPr>
            <a:r>
              <a:t>der Software auftreten an denen man gar keine Änderungen vorgenommen hat.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p>
            <a:pPr>
              <a:defRPr sz="1700"/>
            </a:pPr>
            <a:r>
              <a:t>Mittels Tests stellen wir sicher dass die fachlichen Anforderungen an unsere Software erfüllt sind und</a:t>
            </a:r>
          </a:p>
          <a:p>
            <a:pPr>
              <a:defRPr sz="1700"/>
            </a:pPr>
            <a:r>
              <a:t>natürlich auch erfüllt bleiben.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Shape 170"/>
          <p:cNvSpPr/>
          <p:nvPr>
            <p:ph type="sldImg"/>
          </p:nvPr>
        </p:nvSpPr>
        <p:spPr>
          <a:prstGeom prst="rect">
            <a:avLst/>
          </a:prstGeom>
        </p:spPr>
        <p:txBody>
          <a:bodyPr/>
          <a:lstStyle/>
          <a:p>
            <a:pPr/>
          </a:p>
        </p:txBody>
      </p:sp>
      <p:sp>
        <p:nvSpPr>
          <p:cNvPr id="171" name="Shape 171"/>
          <p:cNvSpPr/>
          <p:nvPr>
            <p:ph type="body" sz="quarter" idx="1"/>
          </p:nvPr>
        </p:nvSpPr>
        <p:spPr>
          <a:prstGeom prst="rect">
            <a:avLst/>
          </a:prstGeom>
        </p:spPr>
        <p:txBody>
          <a:bodyPr/>
          <a:lstStyle/>
          <a:p>
            <a:pPr>
              <a:defRPr sz="1800"/>
            </a:pPr>
            <a:r>
              <a:t>Eine schlecht designte Software lässt sich in der Regel schwer testen bzw. Unit-Testen.</a:t>
            </a:r>
          </a:p>
          <a:p>
            <a:pPr>
              <a:defRPr sz="1800"/>
            </a:pPr>
          </a:p>
          <a:p>
            <a:pPr>
              <a:defRPr sz="1800"/>
            </a:pPr>
            <a:r>
              <a:t>Im Umkehrschluss kann man also sagen, dass Software mit ordentlichen Unit-Tests zu einem gewissen</a:t>
            </a:r>
          </a:p>
          <a:p>
            <a:pPr>
              <a:defRPr sz="1800"/>
            </a:pPr>
            <a:r>
              <a:t>Maße über ein „ordentlicheres“ Design verfügt.</a:t>
            </a:r>
          </a:p>
          <a:p>
            <a:pPr>
              <a:defRPr sz="1800"/>
            </a:pPr>
          </a:p>
          <a:p>
            <a:pPr>
              <a:defRPr sz="1800"/>
            </a:pPr>
          </a:p>
          <a:p>
            <a:pPr>
              <a:defRPr sz="1800"/>
            </a:pPr>
            <a:r>
              <a:t>Man kann hier soweit gehen und eine Test-Driven-Development Ansatz zur Entwicklung verwenden.</a:t>
            </a:r>
          </a:p>
          <a:p>
            <a:pPr>
              <a:defRPr sz="1800"/>
            </a:pPr>
            <a:r>
              <a:t>Dabei wird der Test eines neuen Features oder einer Änderung schon geschrieben bevor man den </a:t>
            </a:r>
          </a:p>
          <a:p>
            <a:pPr>
              <a:defRPr sz="1800"/>
            </a:pPr>
            <a:r>
              <a:t>eigentlichen Produktionscode angreift.</a:t>
            </a:r>
          </a:p>
          <a:p>
            <a:pPr>
              <a:defRPr sz="1800"/>
            </a:pPr>
          </a:p>
          <a:p>
            <a:pPr>
              <a:defRPr sz="1800"/>
            </a:pPr>
            <a:r>
              <a:t>Das hat den Vorteil, dass man automatisch strukturierter beim Entwickeln vorgeht, da man sich immer zuvor überlegen muss was im nächsten Entwicklungschritt umgesetzt werden soll.</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elfolie">
    <p:spTree>
      <p:nvGrpSpPr>
        <p:cNvPr id="1" name=""/>
        <p:cNvGrpSpPr/>
        <p:nvPr/>
      </p:nvGrpSpPr>
      <p:grpSpPr>
        <a:xfrm>
          <a:off x="0" y="0"/>
          <a:ext cx="0" cy="0"/>
          <a:chOff x="0" y="0"/>
          <a:chExt cx="0" cy="0"/>
        </a:xfrm>
      </p:grpSpPr>
      <p:pic>
        <p:nvPicPr>
          <p:cNvPr id="12" name="Grafik 6" descr="Grafik 6"/>
          <p:cNvPicPr>
            <a:picLocks noChangeAspect="1"/>
          </p:cNvPicPr>
          <p:nvPr/>
        </p:nvPicPr>
        <p:blipFill>
          <a:blip r:embed="rId2">
            <a:extLst/>
          </a:blip>
          <a:srcRect l="0" t="0" r="0" b="39143"/>
          <a:stretch>
            <a:fillRect/>
          </a:stretch>
        </p:blipFill>
        <p:spPr>
          <a:xfrm>
            <a:off x="4829269" y="6356350"/>
            <a:ext cx="2794002" cy="323852"/>
          </a:xfrm>
          <a:prstGeom prst="rect">
            <a:avLst/>
          </a:prstGeom>
          <a:ln w="12700">
            <a:miter lim="400000"/>
          </a:ln>
        </p:spPr>
      </p:pic>
      <p:sp>
        <p:nvSpPr>
          <p:cNvPr id="13"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4" name="Body Level One…"/>
          <p:cNvSpPr txBox="1"/>
          <p:nvPr>
            <p:ph type="body" sz="quarter" idx="1"/>
          </p:nvPr>
        </p:nvSpPr>
        <p:spPr>
          <a:xfrm>
            <a:off x="1524000" y="3602037"/>
            <a:ext cx="9144000" cy="165576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pic>
        <p:nvPicPr>
          <p:cNvPr id="15" name="Grafik 6" descr="Grafik 6"/>
          <p:cNvPicPr>
            <a:picLocks noChangeAspect="1"/>
          </p:cNvPicPr>
          <p:nvPr/>
        </p:nvPicPr>
        <p:blipFill>
          <a:blip r:embed="rId2">
            <a:extLst/>
          </a:blip>
          <a:srcRect l="0" t="0" r="0" b="39143"/>
          <a:stretch>
            <a:fillRect/>
          </a:stretch>
        </p:blipFill>
        <p:spPr>
          <a:xfrm>
            <a:off x="-3972825" y="3883493"/>
            <a:ext cx="2794002" cy="323852"/>
          </a:xfrm>
          <a:prstGeom prst="rect">
            <a:avLst/>
          </a:prstGeom>
          <a:ln w="12700">
            <a:miter lim="400000"/>
          </a:ln>
        </p:spPr>
      </p:pic>
      <p:sp>
        <p:nvSpPr>
          <p:cNvPr id="16" name="Slide Number"/>
          <p:cNvSpPr txBox="1"/>
          <p:nvPr>
            <p:ph type="sldNum" sz="quarter" idx="2"/>
          </p:nvPr>
        </p:nvSpPr>
        <p:spPr>
          <a:xfrm>
            <a:off x="11089821" y="6429693"/>
            <a:ext cx="263980" cy="2692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ld mit Überschrift">
    <p:spTree>
      <p:nvGrpSpPr>
        <p:cNvPr id="1" name=""/>
        <p:cNvGrpSpPr/>
        <p:nvPr/>
      </p:nvGrpSpPr>
      <p:grpSpPr>
        <a:xfrm>
          <a:off x="0" y="0"/>
          <a:ext cx="0" cy="0"/>
          <a:chOff x="0" y="0"/>
          <a:chExt cx="0" cy="0"/>
        </a:xfrm>
      </p:grpSpPr>
      <p:pic>
        <p:nvPicPr>
          <p:cNvPr id="102" name="Grafik 6" descr="Grafik 6"/>
          <p:cNvPicPr>
            <a:picLocks noChangeAspect="1"/>
          </p:cNvPicPr>
          <p:nvPr/>
        </p:nvPicPr>
        <p:blipFill>
          <a:blip r:embed="rId2">
            <a:extLst/>
          </a:blip>
          <a:srcRect l="0" t="0" r="0" b="39143"/>
          <a:stretch>
            <a:fillRect/>
          </a:stretch>
        </p:blipFill>
        <p:spPr>
          <a:xfrm>
            <a:off x="4829269" y="6356350"/>
            <a:ext cx="2794002" cy="323852"/>
          </a:xfrm>
          <a:prstGeom prst="rect">
            <a:avLst/>
          </a:prstGeom>
          <a:ln w="12700">
            <a:miter lim="400000"/>
          </a:ln>
        </p:spPr>
      </p:pic>
      <p:sp>
        <p:nvSpPr>
          <p:cNvPr id="103"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104" name="Bildplatzhalter 2"/>
          <p:cNvSpPr/>
          <p:nvPr>
            <p:ph type="pic" sz="half" idx="13"/>
          </p:nvPr>
        </p:nvSpPr>
        <p:spPr>
          <a:xfrm>
            <a:off x="5183187" y="987425"/>
            <a:ext cx="6172202" cy="4873625"/>
          </a:xfrm>
          <a:prstGeom prst="rect">
            <a:avLst/>
          </a:prstGeom>
        </p:spPr>
        <p:txBody>
          <a:bodyPr lIns="91439" tIns="45719" rIns="91439" bIns="45719">
            <a:noAutofit/>
          </a:bodyPr>
          <a:lstStyle/>
          <a:p>
            <a:pPr/>
          </a:p>
        </p:txBody>
      </p:sp>
      <p:sp>
        <p:nvSpPr>
          <p:cNvPr id="105" name="Body Level One…"/>
          <p:cNvSpPr txBox="1"/>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folie 0">
    <p:bg>
      <p:bgPr>
        <a:solidFill>
          <a:srgbClr val="000000"/>
        </a:solidFill>
      </p:bgPr>
    </p:bg>
    <p:spTree>
      <p:nvGrpSpPr>
        <p:cNvPr id="1" name=""/>
        <p:cNvGrpSpPr/>
        <p:nvPr/>
      </p:nvGrpSpPr>
      <p:grpSpPr>
        <a:xfrm>
          <a:off x="0" y="0"/>
          <a:ext cx="0" cy="0"/>
          <a:chOff x="0" y="0"/>
          <a:chExt cx="0" cy="0"/>
        </a:xfrm>
      </p:grpSpPr>
      <p:pic>
        <p:nvPicPr>
          <p:cNvPr id="23" name="Grafik 6" descr="Grafik 6"/>
          <p:cNvPicPr>
            <a:picLocks noChangeAspect="1"/>
          </p:cNvPicPr>
          <p:nvPr/>
        </p:nvPicPr>
        <p:blipFill>
          <a:blip r:embed="rId2">
            <a:extLst/>
          </a:blip>
          <a:srcRect l="0" t="0" r="0" b="39143"/>
          <a:stretch>
            <a:fillRect/>
          </a:stretch>
        </p:blipFill>
        <p:spPr>
          <a:xfrm>
            <a:off x="4829269" y="6356350"/>
            <a:ext cx="2794002" cy="323852"/>
          </a:xfrm>
          <a:prstGeom prst="rect">
            <a:avLst/>
          </a:prstGeom>
          <a:ln w="12700">
            <a:miter lim="400000"/>
          </a:ln>
        </p:spPr>
      </p:pic>
      <p:sp>
        <p:nvSpPr>
          <p:cNvPr id="24" name="Title Text"/>
          <p:cNvSpPr txBox="1"/>
          <p:nvPr>
            <p:ph type="title"/>
          </p:nvPr>
        </p:nvSpPr>
        <p:spPr>
          <a:xfrm>
            <a:off x="1524000" y="1122362"/>
            <a:ext cx="9144000" cy="2387601"/>
          </a:xfrm>
          <a:prstGeom prst="rect">
            <a:avLst/>
          </a:prstGeom>
        </p:spPr>
        <p:txBody>
          <a:bodyPr anchor="b"/>
          <a:lstStyle>
            <a:lvl1pPr algn="ctr">
              <a:defRPr sz="6000">
                <a:solidFill>
                  <a:srgbClr val="FFFFFF"/>
                </a:solidFill>
              </a:defRPr>
            </a:lvl1pPr>
          </a:lstStyle>
          <a:p>
            <a:pPr/>
            <a:r>
              <a:t>Title Text</a:t>
            </a:r>
          </a:p>
        </p:txBody>
      </p:sp>
      <p:sp>
        <p:nvSpPr>
          <p:cNvPr id="25" name="Body Level One…"/>
          <p:cNvSpPr txBox="1"/>
          <p:nvPr>
            <p:ph type="body" sz="quarter" idx="1"/>
          </p:nvPr>
        </p:nvSpPr>
        <p:spPr>
          <a:xfrm>
            <a:off x="1524000" y="3602037"/>
            <a:ext cx="9144000" cy="1655764"/>
          </a:xfrm>
          <a:prstGeom prst="rect">
            <a:avLst/>
          </a:prstGeom>
        </p:spPr>
        <p:txBody>
          <a:bodyPr/>
          <a:lstStyle>
            <a:lvl1pPr marL="0" indent="0" algn="ctr">
              <a:buSzTx/>
              <a:buFontTx/>
              <a:buNone/>
              <a:defRPr sz="2400">
                <a:solidFill>
                  <a:srgbClr val="FFFFFF"/>
                </a:solidFill>
              </a:defRPr>
            </a:lvl1pPr>
            <a:lvl2pPr marL="0" indent="0" algn="ctr">
              <a:buSzTx/>
              <a:buFontTx/>
              <a:buNone/>
              <a:defRPr sz="2400">
                <a:solidFill>
                  <a:srgbClr val="FFFFFF"/>
                </a:solidFill>
              </a:defRPr>
            </a:lvl2pPr>
            <a:lvl3pPr marL="0" indent="0" algn="ctr">
              <a:buSzTx/>
              <a:buFontTx/>
              <a:buNone/>
              <a:defRPr sz="2400">
                <a:solidFill>
                  <a:srgbClr val="FFFFFF"/>
                </a:solidFill>
              </a:defRPr>
            </a:lvl3pPr>
            <a:lvl4pPr marL="0" indent="0" algn="ctr">
              <a:buSzTx/>
              <a:buFontTx/>
              <a:buNone/>
              <a:defRPr sz="2400">
                <a:solidFill>
                  <a:srgbClr val="FFFFFF"/>
                </a:solidFill>
              </a:defRPr>
            </a:lvl4pPr>
            <a:lvl5pPr marL="0" indent="0" algn="ctr">
              <a:buSzTx/>
              <a:buFontTx/>
              <a:buNone/>
              <a:defRPr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6" name="Grafik 6" descr="Grafik 6"/>
          <p:cNvPicPr>
            <a:picLocks noChangeAspect="1"/>
          </p:cNvPicPr>
          <p:nvPr/>
        </p:nvPicPr>
        <p:blipFill>
          <a:blip r:embed="rId2">
            <a:extLst/>
          </a:blip>
          <a:srcRect l="0" t="0" r="0" b="39143"/>
          <a:stretch>
            <a:fillRect/>
          </a:stretch>
        </p:blipFill>
        <p:spPr>
          <a:xfrm>
            <a:off x="-3972825" y="3883493"/>
            <a:ext cx="2794002" cy="323852"/>
          </a:xfrm>
          <a:prstGeom prst="rect">
            <a:avLst/>
          </a:prstGeom>
          <a:ln w="12700">
            <a:miter lim="400000"/>
          </a:ln>
        </p:spPr>
      </p:pic>
      <p:sp>
        <p:nvSpPr>
          <p:cNvPr id="27" name="Slide Number"/>
          <p:cNvSpPr txBox="1"/>
          <p:nvPr>
            <p:ph type="sldNum" sz="quarter" idx="2"/>
          </p:nvPr>
        </p:nvSpPr>
        <p:spPr>
          <a:xfrm>
            <a:off x="11089821" y="6429693"/>
            <a:ext cx="263980" cy="269239"/>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und Inhalt">
    <p:spTree>
      <p:nvGrpSpPr>
        <p:cNvPr id="1" name=""/>
        <p:cNvGrpSpPr/>
        <p:nvPr/>
      </p:nvGrpSpPr>
      <p:grpSpPr>
        <a:xfrm>
          <a:off x="0" y="0"/>
          <a:ext cx="0" cy="0"/>
          <a:chOff x="0" y="0"/>
          <a:chExt cx="0" cy="0"/>
        </a:xfrm>
      </p:grpSpPr>
      <p:sp>
        <p:nvSpPr>
          <p:cNvPr id="34" name="Title Text"/>
          <p:cNvSpPr txBox="1"/>
          <p:nvPr>
            <p:ph type="title"/>
          </p:nvPr>
        </p:nvSpPr>
        <p:spPr>
          <a:prstGeom prst="rect">
            <a:avLst/>
          </a:prstGeom>
        </p:spPr>
        <p:txBody>
          <a:bodyPr/>
          <a:lstStyle/>
          <a:p>
            <a:pPr/>
            <a:r>
              <a:t>Title Text</a:t>
            </a:r>
          </a:p>
        </p:txBody>
      </p:sp>
      <p:sp>
        <p:nvSpPr>
          <p:cNvPr id="3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bschnitts-&#10;überschrift">
    <p:spTree>
      <p:nvGrpSpPr>
        <p:cNvPr id="1" name=""/>
        <p:cNvGrpSpPr/>
        <p:nvPr/>
      </p:nvGrpSpPr>
      <p:grpSpPr>
        <a:xfrm>
          <a:off x="0" y="0"/>
          <a:ext cx="0" cy="0"/>
          <a:chOff x="0" y="0"/>
          <a:chExt cx="0" cy="0"/>
        </a:xfrm>
      </p:grpSpPr>
      <p:pic>
        <p:nvPicPr>
          <p:cNvPr id="43" name="Grafik 6" descr="Grafik 6"/>
          <p:cNvPicPr>
            <a:picLocks noChangeAspect="1"/>
          </p:cNvPicPr>
          <p:nvPr/>
        </p:nvPicPr>
        <p:blipFill>
          <a:blip r:embed="rId2">
            <a:extLst/>
          </a:blip>
          <a:srcRect l="0" t="0" r="0" b="39143"/>
          <a:stretch>
            <a:fillRect/>
          </a:stretch>
        </p:blipFill>
        <p:spPr>
          <a:xfrm>
            <a:off x="4829269" y="6356350"/>
            <a:ext cx="2794002" cy="323852"/>
          </a:xfrm>
          <a:prstGeom prst="rect">
            <a:avLst/>
          </a:prstGeom>
          <a:ln w="12700">
            <a:miter lim="400000"/>
          </a:ln>
        </p:spPr>
      </p:pic>
      <p:sp>
        <p:nvSpPr>
          <p:cNvPr id="44"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45" name="Body Level One…"/>
          <p:cNvSpPr txBox="1"/>
          <p:nvPr>
            <p:ph type="body" sz="quarter" idx="1"/>
          </p:nvPr>
        </p:nvSpPr>
        <p:spPr>
          <a:xfrm>
            <a:off x="831850" y="4589462"/>
            <a:ext cx="10515600" cy="1500189"/>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Zwei Inhalte">
    <p:spTree>
      <p:nvGrpSpPr>
        <p:cNvPr id="1" name=""/>
        <p:cNvGrpSpPr/>
        <p:nvPr/>
      </p:nvGrpSpPr>
      <p:grpSpPr>
        <a:xfrm>
          <a:off x="0" y="0"/>
          <a:ext cx="0" cy="0"/>
          <a:chOff x="0" y="0"/>
          <a:chExt cx="0" cy="0"/>
        </a:xfrm>
      </p:grpSpPr>
      <p:pic>
        <p:nvPicPr>
          <p:cNvPr id="53" name="Grafik 6" descr="Grafik 6"/>
          <p:cNvPicPr>
            <a:picLocks noChangeAspect="1"/>
          </p:cNvPicPr>
          <p:nvPr/>
        </p:nvPicPr>
        <p:blipFill>
          <a:blip r:embed="rId2">
            <a:extLst/>
          </a:blip>
          <a:srcRect l="0" t="0" r="0" b="39143"/>
          <a:stretch>
            <a:fillRect/>
          </a:stretch>
        </p:blipFill>
        <p:spPr>
          <a:xfrm>
            <a:off x="4829269" y="6356350"/>
            <a:ext cx="2794002" cy="323852"/>
          </a:xfrm>
          <a:prstGeom prst="rect">
            <a:avLst/>
          </a:prstGeom>
          <a:ln w="12700">
            <a:miter lim="400000"/>
          </a:ln>
        </p:spPr>
      </p:pic>
      <p:sp>
        <p:nvSpPr>
          <p:cNvPr id="54" name="Title Text"/>
          <p:cNvSpPr txBox="1"/>
          <p:nvPr>
            <p:ph type="title"/>
          </p:nvPr>
        </p:nvSpPr>
        <p:spPr>
          <a:prstGeom prst="rect">
            <a:avLst/>
          </a:prstGeom>
        </p:spPr>
        <p:txBody>
          <a:bodyPr/>
          <a:lstStyle/>
          <a:p>
            <a:pPr/>
            <a:r>
              <a:t>Title Text</a:t>
            </a:r>
          </a:p>
        </p:txBody>
      </p:sp>
      <p:sp>
        <p:nvSpPr>
          <p:cNvPr id="55"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gleich">
    <p:spTree>
      <p:nvGrpSpPr>
        <p:cNvPr id="1" name=""/>
        <p:cNvGrpSpPr/>
        <p:nvPr/>
      </p:nvGrpSpPr>
      <p:grpSpPr>
        <a:xfrm>
          <a:off x="0" y="0"/>
          <a:ext cx="0" cy="0"/>
          <a:chOff x="0" y="0"/>
          <a:chExt cx="0" cy="0"/>
        </a:xfrm>
      </p:grpSpPr>
      <p:pic>
        <p:nvPicPr>
          <p:cNvPr id="63" name="Grafik 6" descr="Grafik 6"/>
          <p:cNvPicPr>
            <a:picLocks noChangeAspect="1"/>
          </p:cNvPicPr>
          <p:nvPr/>
        </p:nvPicPr>
        <p:blipFill>
          <a:blip r:embed="rId2">
            <a:extLst/>
          </a:blip>
          <a:srcRect l="0" t="0" r="0" b="39143"/>
          <a:stretch>
            <a:fillRect/>
          </a:stretch>
        </p:blipFill>
        <p:spPr>
          <a:xfrm>
            <a:off x="4829269" y="6356350"/>
            <a:ext cx="2794002" cy="323852"/>
          </a:xfrm>
          <a:prstGeom prst="rect">
            <a:avLst/>
          </a:prstGeom>
          <a:ln w="12700">
            <a:miter lim="400000"/>
          </a:ln>
        </p:spPr>
      </p:pic>
      <p:sp>
        <p:nvSpPr>
          <p:cNvPr id="64" name="Title Text"/>
          <p:cNvSpPr txBox="1"/>
          <p:nvPr>
            <p:ph type="title"/>
          </p:nvPr>
        </p:nvSpPr>
        <p:spPr>
          <a:xfrm>
            <a:off x="839787" y="365125"/>
            <a:ext cx="10515601" cy="1325563"/>
          </a:xfrm>
          <a:prstGeom prst="rect">
            <a:avLst/>
          </a:prstGeom>
        </p:spPr>
        <p:txBody>
          <a:bodyPr/>
          <a:lstStyle/>
          <a:p>
            <a:pPr/>
            <a:r>
              <a:t>Title Text</a:t>
            </a:r>
          </a:p>
        </p:txBody>
      </p:sp>
      <p:sp>
        <p:nvSpPr>
          <p:cNvPr id="65" name="Body Level One…"/>
          <p:cNvSpPr txBox="1"/>
          <p:nvPr>
            <p:ph type="body" sz="quarter" idx="1"/>
          </p:nvPr>
        </p:nvSpPr>
        <p:spPr>
          <a:xfrm>
            <a:off x="839787" y="1681163"/>
            <a:ext cx="5157790" cy="823914"/>
          </a:xfrm>
          <a:prstGeom prst="rect">
            <a:avLst/>
          </a:prstGeom>
        </p:spPr>
        <p:txBody>
          <a:bodyPr anchor="b"/>
          <a:lstStyle>
            <a:lvl1pPr marL="0" indent="0">
              <a:buSzTx/>
              <a:buFontTx/>
              <a:buNone/>
              <a:defRPr b="1" sz="2400"/>
            </a:lvl1pPr>
            <a:lvl2pPr marL="0" indent="0">
              <a:buSzTx/>
              <a:buFontTx/>
              <a:buNone/>
              <a:defRPr b="1" sz="2400"/>
            </a:lvl2pPr>
            <a:lvl3pPr marL="0" indent="0">
              <a:buSzTx/>
              <a:buFontTx/>
              <a:buNone/>
              <a:defRPr b="1" sz="2400"/>
            </a:lvl3pPr>
            <a:lvl4pPr marL="0" indent="0">
              <a:buSzTx/>
              <a:buFontTx/>
              <a:buNone/>
              <a:defRPr b="1" sz="2400"/>
            </a:lvl4pPr>
            <a:lvl5pPr marL="0" indent="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66" name="Textplatzhalter 4"/>
          <p:cNvSpPr/>
          <p:nvPr>
            <p:ph type="body" sz="quarter" idx="13"/>
          </p:nvPr>
        </p:nvSpPr>
        <p:spPr>
          <a:xfrm>
            <a:off x="6172200" y="1681163"/>
            <a:ext cx="5183188" cy="823914"/>
          </a:xfrm>
          <a:prstGeom prst="rect">
            <a:avLst/>
          </a:prstGeom>
        </p:spPr>
        <p:txBody>
          <a:bodyPr anchor="b"/>
          <a:lstStyle/>
          <a:p>
            <a:pP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ur Titel">
    <p:spTree>
      <p:nvGrpSpPr>
        <p:cNvPr id="1" name=""/>
        <p:cNvGrpSpPr/>
        <p:nvPr/>
      </p:nvGrpSpPr>
      <p:grpSpPr>
        <a:xfrm>
          <a:off x="0" y="0"/>
          <a:ext cx="0" cy="0"/>
          <a:chOff x="0" y="0"/>
          <a:chExt cx="0" cy="0"/>
        </a:xfrm>
      </p:grpSpPr>
      <p:pic>
        <p:nvPicPr>
          <p:cNvPr id="74" name="Grafik 6" descr="Grafik 6"/>
          <p:cNvPicPr>
            <a:picLocks noChangeAspect="1"/>
          </p:cNvPicPr>
          <p:nvPr/>
        </p:nvPicPr>
        <p:blipFill>
          <a:blip r:embed="rId2">
            <a:extLst/>
          </a:blip>
          <a:srcRect l="0" t="0" r="0" b="39143"/>
          <a:stretch>
            <a:fillRect/>
          </a:stretch>
        </p:blipFill>
        <p:spPr>
          <a:xfrm>
            <a:off x="4829269" y="6356350"/>
            <a:ext cx="2794002" cy="323852"/>
          </a:xfrm>
          <a:prstGeom prst="rect">
            <a:avLst/>
          </a:prstGeom>
          <a:ln w="12700">
            <a:miter lim="400000"/>
          </a:ln>
        </p:spPr>
      </p:pic>
      <p:sp>
        <p:nvSpPr>
          <p:cNvPr id="75" name="Title Text"/>
          <p:cNvSpPr txBox="1"/>
          <p:nvPr>
            <p:ph type="title"/>
          </p:nvPr>
        </p:nvSpPr>
        <p:spPr>
          <a:prstGeom prst="rect">
            <a:avLst/>
          </a:prstGeom>
        </p:spPr>
        <p:txBody>
          <a:bodyPr/>
          <a:lstStyle/>
          <a:p>
            <a:pPr/>
            <a:r>
              <a:t>Title Text</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Leer">
    <p:spTree>
      <p:nvGrpSpPr>
        <p:cNvPr id="1" name=""/>
        <p:cNvGrpSpPr/>
        <p:nvPr/>
      </p:nvGrpSpPr>
      <p:grpSpPr>
        <a:xfrm>
          <a:off x="0" y="0"/>
          <a:ext cx="0" cy="0"/>
          <a:chOff x="0" y="0"/>
          <a:chExt cx="0" cy="0"/>
        </a:xfrm>
      </p:grpSpPr>
      <p:pic>
        <p:nvPicPr>
          <p:cNvPr id="83" name="Grafik 6" descr="Grafik 6"/>
          <p:cNvPicPr>
            <a:picLocks noChangeAspect="1"/>
          </p:cNvPicPr>
          <p:nvPr/>
        </p:nvPicPr>
        <p:blipFill>
          <a:blip r:embed="rId2">
            <a:extLst/>
          </a:blip>
          <a:srcRect l="0" t="0" r="0" b="39143"/>
          <a:stretch>
            <a:fillRect/>
          </a:stretch>
        </p:blipFill>
        <p:spPr>
          <a:xfrm>
            <a:off x="4829269" y="6356350"/>
            <a:ext cx="2794002" cy="323852"/>
          </a:xfrm>
          <a:prstGeom prst="rect">
            <a:avLst/>
          </a:prstGeom>
          <a:ln w="12700">
            <a:miter lim="400000"/>
          </a:ln>
        </p:spPr>
      </p:pic>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Inhalt mit Überschrift">
    <p:spTree>
      <p:nvGrpSpPr>
        <p:cNvPr id="1" name=""/>
        <p:cNvGrpSpPr/>
        <p:nvPr/>
      </p:nvGrpSpPr>
      <p:grpSpPr>
        <a:xfrm>
          <a:off x="0" y="0"/>
          <a:ext cx="0" cy="0"/>
          <a:chOff x="0" y="0"/>
          <a:chExt cx="0" cy="0"/>
        </a:xfrm>
      </p:grpSpPr>
      <p:pic>
        <p:nvPicPr>
          <p:cNvPr id="91" name="Grafik 6" descr="Grafik 6"/>
          <p:cNvPicPr>
            <a:picLocks noChangeAspect="1"/>
          </p:cNvPicPr>
          <p:nvPr/>
        </p:nvPicPr>
        <p:blipFill>
          <a:blip r:embed="rId2">
            <a:extLst/>
          </a:blip>
          <a:srcRect l="0" t="0" r="0" b="39143"/>
          <a:stretch>
            <a:fillRect/>
          </a:stretch>
        </p:blipFill>
        <p:spPr>
          <a:xfrm>
            <a:off x="4829269" y="6356350"/>
            <a:ext cx="2794002" cy="323852"/>
          </a:xfrm>
          <a:prstGeom prst="rect">
            <a:avLst/>
          </a:prstGeom>
          <a:ln w="12700">
            <a:miter lim="400000"/>
          </a:ln>
        </p:spPr>
      </p:pic>
      <p:sp>
        <p:nvSpPr>
          <p:cNvPr id="9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93" name="Body Level One…"/>
          <p:cNvSpPr txBox="1"/>
          <p:nvPr>
            <p:ph type="body" sz="half" idx="1"/>
          </p:nvPr>
        </p:nvSpPr>
        <p:spPr>
          <a:xfrm>
            <a:off x="5183187" y="987425"/>
            <a:ext cx="6172202"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94" name="Textplatzhalter 3"/>
          <p:cNvSpPr/>
          <p:nvPr>
            <p:ph type="body" sz="quarter" idx="13"/>
          </p:nvPr>
        </p:nvSpPr>
        <p:spPr>
          <a:xfrm>
            <a:off x="839787" y="2057400"/>
            <a:ext cx="3932238" cy="3811588"/>
          </a:xfrm>
          <a:prstGeom prst="rect">
            <a:avLst/>
          </a:prstGeom>
        </p:spPr>
        <p:txBody>
          <a:bodyPr/>
          <a:lstStyle/>
          <a:p>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rafik 6" descr="Grafik 6"/>
          <p:cNvPicPr>
            <a:picLocks noChangeAspect="1"/>
          </p:cNvPicPr>
          <p:nvPr/>
        </p:nvPicPr>
        <p:blipFill>
          <a:blip r:embed="rId2">
            <a:extLst/>
          </a:blip>
          <a:srcRect l="0" t="0" r="0" b="39143"/>
          <a:stretch>
            <a:fillRect/>
          </a:stretch>
        </p:blipFill>
        <p:spPr>
          <a:xfrm>
            <a:off x="4829269" y="6356350"/>
            <a:ext cx="2794002" cy="323852"/>
          </a:xfrm>
          <a:prstGeom prst="rect">
            <a:avLst/>
          </a:prstGeom>
          <a:ln w="12700">
            <a:miter lim="400000"/>
          </a:ln>
        </p:spPr>
      </p:pic>
      <p:sp>
        <p:nvSpPr>
          <p:cNvPr id="3"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4"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1089821" y="6404293"/>
            <a:ext cx="263980" cy="269239"/>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tif"/></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jpeg"/></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jpeg"/></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tif"/></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3.jpeg"/></Relationships>

</file>

<file path=ppt/slides/_rels/slide5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tif"/></Relationships>

</file>

<file path=ppt/slides/_rels/slide5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Straight Connector 13"/>
          <p:cNvSpPr/>
          <p:nvPr/>
        </p:nvSpPr>
        <p:spPr>
          <a:xfrm flipV="1">
            <a:off x="8386843" y="5264104"/>
            <a:ext cx="2" cy="914402"/>
          </a:xfrm>
          <a:prstGeom prst="line">
            <a:avLst/>
          </a:prstGeom>
          <a:ln w="19050">
            <a:solidFill>
              <a:srgbClr val="FFFFFF">
                <a:alpha val="80000"/>
              </a:srgbClr>
            </a:solidFill>
            <a:miter/>
          </a:ln>
        </p:spPr>
        <p:txBody>
          <a:bodyPr lIns="45718" tIns="45718" rIns="45718" bIns="45718"/>
          <a:lstStyle/>
          <a:p>
            <a:pPr/>
          </a:p>
        </p:txBody>
      </p:sp>
      <p:sp>
        <p:nvSpPr>
          <p:cNvPr id="116" name="Titel 1"/>
          <p:cNvSpPr txBox="1"/>
          <p:nvPr>
            <p:ph type="title"/>
          </p:nvPr>
        </p:nvSpPr>
        <p:spPr>
          <a:xfrm>
            <a:off x="413379" y="5193527"/>
            <a:ext cx="7834194" cy="1264590"/>
          </a:xfrm>
          <a:prstGeom prst="rect">
            <a:avLst/>
          </a:prstGeom>
        </p:spPr>
        <p:txBody>
          <a:bodyPr anchor="ctr"/>
          <a:lstStyle>
            <a:lvl1pPr algn="r" defTabSz="886967">
              <a:lnSpc>
                <a:spcPct val="70000"/>
              </a:lnSpc>
              <a:defRPr sz="4500"/>
            </a:lvl1pPr>
          </a:lstStyle>
          <a:p>
            <a:pPr/>
            <a:r>
              <a:t>Testautomatisierung mit Angular</a:t>
            </a:r>
          </a:p>
        </p:txBody>
      </p:sp>
      <p:sp>
        <p:nvSpPr>
          <p:cNvPr id="117" name="Untertitel 2"/>
          <p:cNvSpPr txBox="1"/>
          <p:nvPr>
            <p:ph type="body" sz="quarter" idx="1"/>
          </p:nvPr>
        </p:nvSpPr>
        <p:spPr>
          <a:xfrm>
            <a:off x="8665384" y="5062882"/>
            <a:ext cx="2974209" cy="1264589"/>
          </a:xfrm>
          <a:prstGeom prst="rect">
            <a:avLst/>
          </a:prstGeom>
        </p:spPr>
        <p:txBody>
          <a:bodyPr anchor="ctr"/>
          <a:lstStyle/>
          <a:p>
            <a:pPr algn="l">
              <a:defRPr b="1" sz="2000"/>
            </a:pPr>
            <a:r>
              <a:t>Manfred Steyer</a:t>
            </a:r>
          </a:p>
          <a:p>
            <a:pPr algn="l">
              <a:defRPr b="1" sz="2000">
                <a:solidFill>
                  <a:schemeClr val="accent2"/>
                </a:solidFill>
              </a:defRPr>
            </a:pPr>
            <a:r>
              <a:t>SOFTWARE</a:t>
            </a:r>
            <a:r>
              <a:rPr i="1">
                <a:solidFill>
                  <a:srgbClr val="FFFFFF"/>
                </a:solidFill>
              </a:rPr>
              <a:t>architekt.at</a:t>
            </a:r>
          </a:p>
        </p:txBody>
      </p:sp>
      <p:pic>
        <p:nvPicPr>
          <p:cNvPr id="118" name="Picture 2" descr="Picture 2"/>
          <p:cNvPicPr>
            <a:picLocks noChangeAspect="1"/>
          </p:cNvPicPr>
          <p:nvPr/>
        </p:nvPicPr>
        <p:blipFill>
          <a:blip r:embed="rId3">
            <a:extLst/>
          </a:blip>
          <a:stretch>
            <a:fillRect/>
          </a:stretch>
        </p:blipFill>
        <p:spPr>
          <a:xfrm>
            <a:off x="747422" y="393625"/>
            <a:ext cx="400112" cy="400111"/>
          </a:xfrm>
          <a:prstGeom prst="rect">
            <a:avLst/>
          </a:prstGeom>
          <a:ln w="12700">
            <a:miter lim="400000"/>
          </a:ln>
        </p:spPr>
      </p:pic>
      <p:sp>
        <p:nvSpPr>
          <p:cNvPr id="119" name="Rechteck 14"/>
          <p:cNvSpPr/>
          <p:nvPr/>
        </p:nvSpPr>
        <p:spPr>
          <a:xfrm>
            <a:off x="1147531" y="393625"/>
            <a:ext cx="1957794" cy="383539"/>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i="1" sz="2000"/>
            </a:lvl1pPr>
          </a:lstStyle>
          <a:p>
            <a:pPr/>
            <a:r>
              <a:t> ManfredSteyer</a:t>
            </a:r>
          </a:p>
        </p:txBody>
      </p:sp>
      <p:sp>
        <p:nvSpPr>
          <p:cNvPr id="120" name="Rechteck 9"/>
          <p:cNvSpPr/>
          <p:nvPr/>
        </p:nvSpPr>
        <p:spPr>
          <a:xfrm>
            <a:off x="4707170" y="6327471"/>
            <a:ext cx="3029450" cy="399334"/>
          </a:xfrm>
          <a:prstGeom prst="rect">
            <a:avLst/>
          </a:prstGeom>
          <a:solidFill>
            <a:srgbClr val="000000"/>
          </a:solidFill>
          <a:ln w="12700">
            <a:solidFill>
              <a:srgbClr val="000000"/>
            </a:solidFill>
            <a:miter/>
          </a:ln>
        </p:spPr>
        <p:txBody>
          <a:bodyPr lIns="45718" tIns="45718" rIns="45718" bIns="45718" anchor="ctr"/>
          <a:lstStyle/>
          <a:p>
            <a:pPr algn="ctr">
              <a:defRPr>
                <a:solidFill>
                  <a:srgbClr val="FFFFFF"/>
                </a:solidFill>
              </a:defRPr>
            </a:pPr>
          </a:p>
        </p:txBody>
      </p:sp>
      <p:sp>
        <p:nvSpPr>
          <p:cNvPr id="121" name="Rechteck 3"/>
          <p:cNvSpPr/>
          <p:nvPr/>
        </p:nvSpPr>
        <p:spPr>
          <a:xfrm>
            <a:off x="0" y="-180977"/>
            <a:ext cx="12192000" cy="4873409"/>
          </a:xfrm>
          <a:prstGeom prst="rect">
            <a:avLst/>
          </a:prstGeom>
          <a:solidFill>
            <a:srgbClr val="1C4587"/>
          </a:solidFill>
          <a:ln w="12700">
            <a:solidFill>
              <a:srgbClr val="1C4587"/>
            </a:solidFill>
            <a:miter/>
          </a:ln>
        </p:spPr>
        <p:txBody>
          <a:bodyPr lIns="45718" tIns="45718" rIns="45718" bIns="45718" anchor="ctr"/>
          <a:lstStyle/>
          <a:p>
            <a:pPr algn="ctr">
              <a:defRPr>
                <a:solidFill>
                  <a:srgbClr val="FFFFFF"/>
                </a:solidFill>
              </a:defRPr>
            </a:pPr>
          </a:p>
        </p:txBody>
      </p:sp>
      <p:pic>
        <p:nvPicPr>
          <p:cNvPr id="122" name="Grafik 4" descr="Grafik 4"/>
          <p:cNvPicPr>
            <a:picLocks noChangeAspect="1"/>
          </p:cNvPicPr>
          <p:nvPr/>
        </p:nvPicPr>
        <p:blipFill>
          <a:blip r:embed="rId4">
            <a:extLst/>
          </a:blip>
          <a:stretch>
            <a:fillRect/>
          </a:stretch>
        </p:blipFill>
        <p:spPr>
          <a:xfrm>
            <a:off x="4652962" y="2967035"/>
            <a:ext cx="2886077" cy="923927"/>
          </a:xfrm>
          <a:prstGeom prst="rect">
            <a:avLst/>
          </a:prstGeom>
          <a:ln w="12700">
            <a:miter lim="400000"/>
          </a:ln>
        </p:spPr>
      </p:pic>
      <p:pic>
        <p:nvPicPr>
          <p:cNvPr id="123" name="Shape 177" descr="Shape 177"/>
          <p:cNvPicPr>
            <a:picLocks noChangeAspect="1"/>
          </p:cNvPicPr>
          <p:nvPr/>
        </p:nvPicPr>
        <p:blipFill>
          <a:blip r:embed="rId5">
            <a:extLst/>
          </a:blip>
          <a:stretch>
            <a:fillRect/>
          </a:stretch>
        </p:blipFill>
        <p:spPr>
          <a:xfrm>
            <a:off x="-161925" y="845616"/>
            <a:ext cx="12528647" cy="3843601"/>
          </a:xfrm>
          <a:prstGeom prst="rect">
            <a:avLst/>
          </a:prstGeom>
          <a:ln w="12700">
            <a:miter lim="400000"/>
          </a:ln>
        </p:spPr>
      </p:pic>
      <p:pic>
        <p:nvPicPr>
          <p:cNvPr id="124" name="Grafik 5" descr="Grafik 5"/>
          <p:cNvPicPr>
            <a:picLocks noChangeAspect="1"/>
          </p:cNvPicPr>
          <p:nvPr/>
        </p:nvPicPr>
        <p:blipFill>
          <a:blip r:embed="rId6">
            <a:extLst/>
          </a:blip>
          <a:stretch>
            <a:fillRect/>
          </a:stretch>
        </p:blipFill>
        <p:spPr>
          <a:xfrm>
            <a:off x="4652962" y="793734"/>
            <a:ext cx="2381252" cy="2381251"/>
          </a:xfrm>
          <a:prstGeom prst="rect">
            <a:avLst/>
          </a:prstGeom>
          <a:ln w="12700">
            <a:miter lim="400000"/>
          </a:ln>
        </p:spPr>
      </p:pic>
      <p:pic>
        <p:nvPicPr>
          <p:cNvPr id="125" name="Picture 2" descr="Picture 2"/>
          <p:cNvPicPr>
            <a:picLocks noChangeAspect="1"/>
          </p:cNvPicPr>
          <p:nvPr/>
        </p:nvPicPr>
        <p:blipFill>
          <a:blip r:embed="rId3">
            <a:extLst/>
          </a:blip>
          <a:stretch>
            <a:fillRect/>
          </a:stretch>
        </p:blipFill>
        <p:spPr>
          <a:xfrm>
            <a:off x="899822" y="546025"/>
            <a:ext cx="400112" cy="400111"/>
          </a:xfrm>
          <a:prstGeom prst="rect">
            <a:avLst/>
          </a:prstGeom>
          <a:ln w="12700">
            <a:miter lim="400000"/>
          </a:ln>
        </p:spPr>
      </p:pic>
      <p:sp>
        <p:nvSpPr>
          <p:cNvPr id="126" name="Rechteck 16"/>
          <p:cNvSpPr/>
          <p:nvPr/>
        </p:nvSpPr>
        <p:spPr>
          <a:xfrm>
            <a:off x="1299931" y="554310"/>
            <a:ext cx="1957794" cy="383539"/>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i="1" sz="2000"/>
            </a:lvl1pPr>
          </a:lstStyle>
          <a:p>
            <a:pPr/>
            <a:r>
              <a:t> ManfredSteyer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Fußzeilenplatzhalter 3"/>
          <p:cNvSpPr txBox="1"/>
          <p:nvPr/>
        </p:nvSpPr>
        <p:spPr>
          <a:xfrm>
            <a:off x="4038600" y="6416929"/>
            <a:ext cx="4114800" cy="2439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3</a:t>
            </a:r>
          </a:p>
        </p:txBody>
      </p:sp>
      <p:sp>
        <p:nvSpPr>
          <p:cNvPr id="169" name="Titel 1"/>
          <p:cNvSpPr txBox="1"/>
          <p:nvPr>
            <p:ph type="title"/>
          </p:nvPr>
        </p:nvSpPr>
        <p:spPr>
          <a:xfrm>
            <a:off x="1789677" y="2766217"/>
            <a:ext cx="8873184" cy="1325565"/>
          </a:xfrm>
          <a:prstGeom prst="rect">
            <a:avLst/>
          </a:prstGeom>
        </p:spPr>
        <p:txBody>
          <a:bodyPr/>
          <a:lstStyle/>
          <a:p>
            <a:pPr/>
            <a:r>
              <a:t>Sicherstellung von Design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Titel 1"/>
          <p:cNvSpPr txBox="1"/>
          <p:nvPr/>
        </p:nvSpPr>
        <p:spPr>
          <a:xfrm>
            <a:off x="4284934" y="2766217"/>
            <a:ext cx="3622132" cy="132556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nSpc>
                <a:spcPct val="90000"/>
              </a:lnSpc>
              <a:defRPr sz="4400">
                <a:latin typeface="Calibri Light"/>
                <a:ea typeface="Calibri Light"/>
                <a:cs typeface="Calibri Light"/>
                <a:sym typeface="Calibri Light"/>
              </a:defRPr>
            </a:lvl1pPr>
          </a:lstStyle>
          <a:p>
            <a:pPr/>
            <a:r>
              <a:t>Schnelligkeit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Titel 1"/>
          <p:cNvSpPr txBox="1"/>
          <p:nvPr/>
        </p:nvSpPr>
        <p:spPr>
          <a:xfrm>
            <a:off x="582285" y="2766217"/>
            <a:ext cx="11027430" cy="132556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defTabSz="896111">
              <a:lnSpc>
                <a:spcPct val="90000"/>
              </a:lnSpc>
              <a:defRPr sz="4300">
                <a:latin typeface="Calibri Light"/>
                <a:ea typeface="Calibri Light"/>
                <a:cs typeface="Calibri Light"/>
                <a:sym typeface="Calibri Light"/>
              </a:defRPr>
            </a:lvl1pPr>
          </a:lstStyle>
          <a:p>
            <a:pPr/>
            <a:r>
              <a:t>Manuelles Testen ist zeitaufwändig!</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Titel 1"/>
          <p:cNvSpPr txBox="1"/>
          <p:nvPr/>
        </p:nvSpPr>
        <p:spPr>
          <a:xfrm>
            <a:off x="712553" y="2766217"/>
            <a:ext cx="11027433" cy="132556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nSpc>
                <a:spcPct val="90000"/>
              </a:lnSpc>
              <a:defRPr sz="4400">
                <a:latin typeface="Calibri Light"/>
                <a:ea typeface="Calibri Light"/>
                <a:cs typeface="Calibri Light"/>
                <a:sym typeface="Calibri Light"/>
              </a:defRPr>
            </a:lvl1pPr>
          </a:lstStyle>
          <a:p>
            <a:pPr/>
            <a:r>
              <a:t>Manuelle Tester kosten Geld!</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Ein guter Entwickler schreibt gute Tests!"/>
          <p:cNvSpPr txBox="1"/>
          <p:nvPr>
            <p:ph type="title"/>
          </p:nvPr>
        </p:nvSpPr>
        <p:spPr>
          <a:xfrm>
            <a:off x="968469" y="2766217"/>
            <a:ext cx="10515601" cy="1325565"/>
          </a:xfrm>
          <a:prstGeom prst="rect">
            <a:avLst/>
          </a:prstGeom>
        </p:spPr>
        <p:txBody>
          <a:bodyPr/>
          <a:lstStyle/>
          <a:p>
            <a:pPr defTabSz="877822">
              <a:defRPr sz="4200"/>
            </a:pPr>
            <a:r>
              <a:t>Ein guter Entwickler schreibt </a:t>
            </a:r>
            <a:r>
              <a:rPr>
                <a:solidFill>
                  <a:srgbClr val="6B94F5"/>
                </a:solidFill>
              </a:rPr>
              <a:t>gute</a:t>
            </a:r>
            <a:r>
              <a:t> Tests!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Was sind gute Tests?"/>
          <p:cNvSpPr txBox="1"/>
          <p:nvPr>
            <p:ph type="title" idx="4294967295"/>
          </p:nvPr>
        </p:nvSpPr>
        <p:spPr>
          <a:xfrm>
            <a:off x="3166069" y="2766217"/>
            <a:ext cx="5859862" cy="1325565"/>
          </a:xfrm>
          <a:prstGeom prst="rect">
            <a:avLst/>
          </a:prstGeom>
        </p:spPr>
        <p:txBody>
          <a:bodyPr/>
          <a:lstStyle/>
          <a:p>
            <a:pPr/>
            <a:r>
              <a:t>Was sind gute Tests?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Testen und Beschreiben die Fachlichkeit"/>
          <p:cNvSpPr txBox="1"/>
          <p:nvPr>
            <p:ph type="title" idx="4294967295"/>
          </p:nvPr>
        </p:nvSpPr>
        <p:spPr>
          <a:xfrm>
            <a:off x="848816" y="2766217"/>
            <a:ext cx="10494368" cy="1325565"/>
          </a:xfrm>
          <a:prstGeom prst="rect">
            <a:avLst/>
          </a:prstGeom>
        </p:spPr>
        <p:txBody>
          <a:bodyPr/>
          <a:lstStyle>
            <a:lvl1pPr defTabSz="877822">
              <a:defRPr sz="4200"/>
            </a:lvl1pPr>
          </a:lstStyle>
          <a:p>
            <a:pPr/>
            <a:r>
              <a:t>Testen und Beschreiben die Fachlichkeit</a:t>
            </a:r>
          </a:p>
        </p:txBody>
      </p:sp>
      <p:sp>
        <p:nvSpPr>
          <p:cNvPr id="189" name="Gute Tests…"/>
          <p:cNvSpPr txBox="1"/>
          <p:nvPr/>
        </p:nvSpPr>
        <p:spPr>
          <a:xfrm>
            <a:off x="899616" y="594518"/>
            <a:ext cx="3732313" cy="13255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nSpc>
                <a:spcPct val="90000"/>
              </a:lnSpc>
              <a:defRPr sz="3200">
                <a:latin typeface="Calibri Light"/>
                <a:ea typeface="Calibri Light"/>
                <a:cs typeface="Calibri Light"/>
                <a:sym typeface="Calibri Light"/>
              </a:defRPr>
            </a:lvl1pPr>
          </a:lstStyle>
          <a:p>
            <a:pPr/>
            <a:r>
              <a:t>Gute Tests…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sind lesbar"/>
          <p:cNvSpPr txBox="1"/>
          <p:nvPr>
            <p:ph type="title" idx="4294967295"/>
          </p:nvPr>
        </p:nvSpPr>
        <p:spPr>
          <a:xfrm>
            <a:off x="874711" y="2766217"/>
            <a:ext cx="10703116" cy="1325565"/>
          </a:xfrm>
          <a:prstGeom prst="rect">
            <a:avLst/>
          </a:prstGeom>
        </p:spPr>
        <p:txBody>
          <a:bodyPr/>
          <a:lstStyle>
            <a:lvl1pPr algn="ctr"/>
          </a:lstStyle>
          <a:p>
            <a:pPr/>
            <a:r>
              <a:t>sind lesbar</a:t>
            </a:r>
          </a:p>
        </p:txBody>
      </p:sp>
      <p:sp>
        <p:nvSpPr>
          <p:cNvPr id="194" name="Gute Tests…"/>
          <p:cNvSpPr txBox="1"/>
          <p:nvPr/>
        </p:nvSpPr>
        <p:spPr>
          <a:xfrm>
            <a:off x="899616" y="594518"/>
            <a:ext cx="3732313" cy="13255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nSpc>
                <a:spcPct val="90000"/>
              </a:lnSpc>
              <a:defRPr sz="3200">
                <a:latin typeface="Calibri Light"/>
                <a:ea typeface="Calibri Light"/>
                <a:cs typeface="Calibri Light"/>
                <a:sym typeface="Calibri Light"/>
              </a:defRPr>
            </a:lvl1pPr>
          </a:lstStyle>
          <a:p>
            <a:pPr/>
            <a:r>
              <a:t>Gute Tests…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Gutfälle…"/>
          <p:cNvSpPr txBox="1"/>
          <p:nvPr>
            <p:ph type="title" idx="4294967295"/>
          </p:nvPr>
        </p:nvSpPr>
        <p:spPr>
          <a:xfrm>
            <a:off x="4595609" y="2292894"/>
            <a:ext cx="3261322" cy="2272211"/>
          </a:xfrm>
          <a:prstGeom prst="rect">
            <a:avLst/>
          </a:prstGeom>
        </p:spPr>
        <p:txBody>
          <a:bodyPr/>
          <a:lstStyle/>
          <a:p>
            <a:pPr defTabSz="795527">
              <a:defRPr sz="3800"/>
            </a:pPr>
            <a:r>
              <a:t>Gutfälle </a:t>
            </a:r>
          </a:p>
          <a:p>
            <a:pPr defTabSz="795527">
              <a:defRPr sz="3800"/>
            </a:pPr>
            <a:r>
              <a:t>Negativfälle</a:t>
            </a:r>
          </a:p>
          <a:p>
            <a:pPr defTabSz="795527">
              <a:defRPr sz="3800"/>
            </a:pPr>
            <a:r>
              <a:t>Edge Cases</a:t>
            </a:r>
          </a:p>
        </p:txBody>
      </p:sp>
      <p:sp>
        <p:nvSpPr>
          <p:cNvPr id="197" name="Gute Tests…"/>
          <p:cNvSpPr txBox="1"/>
          <p:nvPr/>
        </p:nvSpPr>
        <p:spPr>
          <a:xfrm>
            <a:off x="899616" y="594518"/>
            <a:ext cx="3732313" cy="13255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nSpc>
                <a:spcPct val="90000"/>
              </a:lnSpc>
              <a:defRPr sz="3200">
                <a:latin typeface="Calibri Light"/>
                <a:ea typeface="Calibri Light"/>
                <a:cs typeface="Calibri Light"/>
                <a:sym typeface="Calibri Light"/>
              </a:defRPr>
            </a:lvl1pPr>
          </a:lstStyle>
          <a:p>
            <a:pPr/>
            <a:r>
              <a:t>Gute Tests…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Fußzeilenplatzhalter 3"/>
          <p:cNvSpPr txBox="1"/>
          <p:nvPr/>
        </p:nvSpPr>
        <p:spPr>
          <a:xfrm>
            <a:off x="4038600" y="6416929"/>
            <a:ext cx="4114800" cy="2439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2</a:t>
            </a:r>
          </a:p>
        </p:txBody>
      </p:sp>
      <p:sp>
        <p:nvSpPr>
          <p:cNvPr id="131" name="Titel 1"/>
          <p:cNvSpPr txBox="1"/>
          <p:nvPr>
            <p:ph type="title"/>
          </p:nvPr>
        </p:nvSpPr>
        <p:spPr>
          <a:prstGeom prst="rect">
            <a:avLst/>
          </a:prstGeom>
        </p:spPr>
        <p:txBody>
          <a:bodyPr/>
          <a:lstStyle/>
          <a:p>
            <a:pPr/>
            <a:r>
              <a:t>Inhalt</a:t>
            </a:r>
          </a:p>
        </p:txBody>
      </p:sp>
      <p:sp>
        <p:nvSpPr>
          <p:cNvPr id="132" name="Inhaltsplatzhalter 2"/>
          <p:cNvSpPr txBox="1"/>
          <p:nvPr>
            <p:ph type="body" idx="1"/>
          </p:nvPr>
        </p:nvSpPr>
        <p:spPr>
          <a:prstGeom prst="rect">
            <a:avLst/>
          </a:prstGeom>
        </p:spPr>
        <p:txBody>
          <a:bodyPr/>
          <a:lstStyle/>
          <a:p>
            <a:pPr/>
            <a:r>
              <a:t>Motivation zum Testen</a:t>
            </a:r>
          </a:p>
          <a:p>
            <a:pPr/>
            <a:r>
              <a:t>Überblick zu Jasmine</a:t>
            </a:r>
          </a:p>
          <a:p>
            <a:pPr/>
            <a:r>
              <a:t>Jasmine und Angular</a:t>
            </a:r>
          </a:p>
          <a:p>
            <a:pPr/>
            <a:r>
              <a:t>DEMO</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Schlagen fehl wenn sich die Funktionalität der Software ändert"/>
          <p:cNvSpPr txBox="1"/>
          <p:nvPr>
            <p:ph type="title" idx="4294967295"/>
          </p:nvPr>
        </p:nvSpPr>
        <p:spPr>
          <a:xfrm>
            <a:off x="358497" y="1788317"/>
            <a:ext cx="11735545" cy="1325565"/>
          </a:xfrm>
          <a:prstGeom prst="rect">
            <a:avLst/>
          </a:prstGeom>
        </p:spPr>
        <p:txBody>
          <a:bodyPr/>
          <a:lstStyle>
            <a:lvl1pPr defTabSz="868680">
              <a:defRPr sz="4100"/>
            </a:lvl1pPr>
          </a:lstStyle>
          <a:p>
            <a:pPr/>
            <a:r>
              <a:t>Schlagen fehl wenn sich die Funktionalität der Software ändert</a:t>
            </a:r>
          </a:p>
        </p:txBody>
      </p:sp>
      <p:sp>
        <p:nvSpPr>
          <p:cNvPr id="200" name="keine False Negative Fälle"/>
          <p:cNvSpPr txBox="1"/>
          <p:nvPr/>
        </p:nvSpPr>
        <p:spPr>
          <a:xfrm>
            <a:off x="354874" y="3172617"/>
            <a:ext cx="7439475" cy="132556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lnSpc>
                <a:spcPct val="90000"/>
              </a:lnSpc>
              <a:defRPr sz="4400">
                <a:latin typeface="Calibri Light"/>
                <a:ea typeface="Calibri Light"/>
                <a:cs typeface="Calibri Light"/>
                <a:sym typeface="Calibri Light"/>
              </a:defRPr>
            </a:pPr>
            <a:r>
              <a:t>keine </a:t>
            </a:r>
            <a:r>
              <a:rPr>
                <a:solidFill>
                  <a:srgbClr val="FF2600"/>
                </a:solidFill>
              </a:rPr>
              <a:t>False Negative</a:t>
            </a:r>
            <a:r>
              <a:t> Fälle</a:t>
            </a:r>
          </a:p>
        </p:txBody>
      </p:sp>
      <p:sp>
        <p:nvSpPr>
          <p:cNvPr id="201" name="keine False Positive Fälle"/>
          <p:cNvSpPr txBox="1"/>
          <p:nvPr/>
        </p:nvSpPr>
        <p:spPr>
          <a:xfrm>
            <a:off x="354874" y="4175917"/>
            <a:ext cx="7439475" cy="132556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lnSpc>
                <a:spcPct val="90000"/>
              </a:lnSpc>
              <a:defRPr sz="4400">
                <a:latin typeface="Calibri Light"/>
                <a:ea typeface="Calibri Light"/>
                <a:cs typeface="Calibri Light"/>
                <a:sym typeface="Calibri Light"/>
              </a:defRPr>
            </a:pPr>
            <a:r>
              <a:t>keine </a:t>
            </a:r>
            <a:r>
              <a:rPr>
                <a:solidFill>
                  <a:schemeClr val="accent6"/>
                </a:solidFill>
              </a:rPr>
              <a:t>False Positive</a:t>
            </a:r>
            <a:r>
              <a:t> Fälle</a:t>
            </a:r>
          </a:p>
        </p:txBody>
      </p:sp>
      <p:sp>
        <p:nvSpPr>
          <p:cNvPr id="202" name="Gute Tests…"/>
          <p:cNvSpPr txBox="1"/>
          <p:nvPr/>
        </p:nvSpPr>
        <p:spPr>
          <a:xfrm>
            <a:off x="848816" y="581818"/>
            <a:ext cx="3732313" cy="13255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nSpc>
                <a:spcPct val="90000"/>
              </a:lnSpc>
              <a:defRPr sz="3200">
                <a:latin typeface="Calibri Light"/>
                <a:ea typeface="Calibri Light"/>
                <a:cs typeface="Calibri Light"/>
                <a:sym typeface="Calibri Light"/>
              </a:defRPr>
            </a:lvl1pPr>
          </a:lstStyle>
          <a:p>
            <a:pPr/>
            <a:r>
              <a:t>Gute Tests…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04" name="Fußzeilenplatzhalter 3"/>
          <p:cNvSpPr txBox="1"/>
          <p:nvPr/>
        </p:nvSpPr>
        <p:spPr>
          <a:xfrm>
            <a:off x="4038600" y="6416929"/>
            <a:ext cx="4114800" cy="2439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3</a:t>
            </a:r>
          </a:p>
        </p:txBody>
      </p:sp>
      <p:sp>
        <p:nvSpPr>
          <p:cNvPr id="205" name="Titel 1"/>
          <p:cNvSpPr txBox="1"/>
          <p:nvPr>
            <p:ph type="title"/>
          </p:nvPr>
        </p:nvSpPr>
        <p:spPr>
          <a:prstGeom prst="rect">
            <a:avLst/>
          </a:prstGeom>
        </p:spPr>
        <p:txBody>
          <a:bodyPr/>
          <a:lstStyle/>
          <a:p>
            <a:pPr/>
            <a:r>
              <a:t>Warum automatisierte Tests?</a:t>
            </a:r>
          </a:p>
        </p:txBody>
      </p:sp>
      <p:sp>
        <p:nvSpPr>
          <p:cNvPr id="206" name="Inhaltsplatzhalter 2"/>
          <p:cNvSpPr txBox="1"/>
          <p:nvPr>
            <p:ph type="body" idx="1"/>
          </p:nvPr>
        </p:nvSpPr>
        <p:spPr>
          <a:prstGeom prst="rect">
            <a:avLst/>
          </a:prstGeom>
        </p:spPr>
        <p:txBody>
          <a:bodyPr/>
          <a:lstStyle/>
          <a:p>
            <a:pPr/>
            <a:r>
              <a:t>Sicherheit</a:t>
            </a:r>
          </a:p>
          <a:p>
            <a:pPr/>
            <a:r>
              <a:t>Verhindern von Regressionen</a:t>
            </a:r>
          </a:p>
          <a:p>
            <a:pPr/>
            <a:r>
              <a:t>Prüfen, ob Anforderungen erfüllt wurden</a:t>
            </a:r>
          </a:p>
          <a:p>
            <a:pPr/>
            <a:r>
              <a:t>Test-First als Design-Strategy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6">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06">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206">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el" backwards="0">
                                    <p:tmAbs val="0"/>
                                  </p:iterate>
                                  <p:childTnLst>
                                    <p:set>
                                      <p:cBhvr>
                                        <p:cTn id="19" fill="hold"/>
                                        <p:tgtEl>
                                          <p:spTgt spid="206">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6" grpId="1"/>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Fußzeilenplatzhalter 3"/>
          <p:cNvSpPr txBox="1"/>
          <p:nvPr/>
        </p:nvSpPr>
        <p:spPr>
          <a:xfrm>
            <a:off x="4038600" y="6416929"/>
            <a:ext cx="4114800" cy="2439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3</a:t>
            </a:r>
          </a:p>
        </p:txBody>
      </p:sp>
      <p:sp>
        <p:nvSpPr>
          <p:cNvPr id="209" name="Titel 1"/>
          <p:cNvSpPr txBox="1"/>
          <p:nvPr>
            <p:ph type="title"/>
          </p:nvPr>
        </p:nvSpPr>
        <p:spPr>
          <a:xfrm>
            <a:off x="838200" y="2766217"/>
            <a:ext cx="10515600" cy="1325565"/>
          </a:xfrm>
          <a:prstGeom prst="rect">
            <a:avLst/>
          </a:prstGeom>
        </p:spPr>
        <p:txBody>
          <a:bodyPr/>
          <a:lstStyle/>
          <a:p>
            <a:pPr/>
            <a:r>
              <a:t>Welche Arten von Tests gibt es?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Unit Test"/>
          <p:cNvSpPr txBox="1"/>
          <p:nvPr/>
        </p:nvSpPr>
        <p:spPr>
          <a:xfrm>
            <a:off x="1724781" y="1624330"/>
            <a:ext cx="1513170"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vl1pPr>
          </a:lstStyle>
          <a:p>
            <a:pPr/>
            <a:r>
              <a:t>Unit Test</a:t>
            </a:r>
          </a:p>
        </p:txBody>
      </p:sp>
      <p:sp>
        <p:nvSpPr>
          <p:cNvPr id="212" name="Integration Test"/>
          <p:cNvSpPr txBox="1"/>
          <p:nvPr/>
        </p:nvSpPr>
        <p:spPr>
          <a:xfrm>
            <a:off x="4419812" y="1624330"/>
            <a:ext cx="2605146"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vl1pPr>
          </a:lstStyle>
          <a:p>
            <a:pPr/>
            <a:r>
              <a:t>Integration Test</a:t>
            </a:r>
          </a:p>
        </p:txBody>
      </p:sp>
      <p:sp>
        <p:nvSpPr>
          <p:cNvPr id="213" name="End to End Test"/>
          <p:cNvSpPr txBox="1"/>
          <p:nvPr/>
        </p:nvSpPr>
        <p:spPr>
          <a:xfrm>
            <a:off x="7833483" y="1624330"/>
            <a:ext cx="2557744"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vl1pPr>
          </a:lstStyle>
          <a:p>
            <a:pPr/>
            <a:r>
              <a:t>End to End Test</a:t>
            </a:r>
          </a:p>
        </p:txBody>
      </p:sp>
      <p:sp>
        <p:nvSpPr>
          <p:cNvPr id="214" name="…"/>
          <p:cNvSpPr txBox="1"/>
          <p:nvPr/>
        </p:nvSpPr>
        <p:spPr>
          <a:xfrm>
            <a:off x="5395081" y="2373628"/>
            <a:ext cx="365283"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vl1pPr>
          </a:lstStyle>
          <a:p>
            <a:pPr/>
            <a:r>
              <a: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Unit Test"/>
          <p:cNvSpPr txBox="1"/>
          <p:nvPr/>
        </p:nvSpPr>
        <p:spPr>
          <a:xfrm>
            <a:off x="1724781" y="1624330"/>
            <a:ext cx="1513170"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vl1pPr>
          </a:lstStyle>
          <a:p>
            <a:pPr/>
            <a:r>
              <a:t>Unit Test</a:t>
            </a:r>
          </a:p>
        </p:txBody>
      </p:sp>
      <p:sp>
        <p:nvSpPr>
          <p:cNvPr id="217" name="Integration Test"/>
          <p:cNvSpPr txBox="1"/>
          <p:nvPr/>
        </p:nvSpPr>
        <p:spPr>
          <a:xfrm>
            <a:off x="4419812" y="1624330"/>
            <a:ext cx="2605146"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vl1pPr>
          </a:lstStyle>
          <a:p>
            <a:pPr/>
            <a:r>
              <a:t>Integration Test</a:t>
            </a:r>
          </a:p>
        </p:txBody>
      </p:sp>
      <p:sp>
        <p:nvSpPr>
          <p:cNvPr id="218" name="End to End Test"/>
          <p:cNvSpPr txBox="1"/>
          <p:nvPr/>
        </p:nvSpPr>
        <p:spPr>
          <a:xfrm>
            <a:off x="7833483" y="1624330"/>
            <a:ext cx="2557744"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vl1pPr>
          </a:lstStyle>
          <a:p>
            <a:pPr/>
            <a:r>
              <a:t>End to End Test</a:t>
            </a:r>
          </a:p>
        </p:txBody>
      </p:sp>
      <p:sp>
        <p:nvSpPr>
          <p:cNvPr id="219" name="System Test"/>
          <p:cNvSpPr txBox="1"/>
          <p:nvPr/>
        </p:nvSpPr>
        <p:spPr>
          <a:xfrm>
            <a:off x="1759236" y="2519678"/>
            <a:ext cx="1966350"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vl1pPr>
          </a:lstStyle>
          <a:p>
            <a:pPr/>
            <a:r>
              <a:t>System Test</a:t>
            </a:r>
          </a:p>
        </p:txBody>
      </p:sp>
      <p:sp>
        <p:nvSpPr>
          <p:cNvPr id="220" name="Sanity Test"/>
          <p:cNvSpPr txBox="1"/>
          <p:nvPr/>
        </p:nvSpPr>
        <p:spPr>
          <a:xfrm>
            <a:off x="4814478" y="2519678"/>
            <a:ext cx="1815812"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vl1pPr>
          </a:lstStyle>
          <a:p>
            <a:pPr/>
            <a:r>
              <a:t>Sanity Test</a:t>
            </a:r>
          </a:p>
        </p:txBody>
      </p:sp>
      <p:sp>
        <p:nvSpPr>
          <p:cNvPr id="221" name="Smoke Test"/>
          <p:cNvSpPr txBox="1"/>
          <p:nvPr/>
        </p:nvSpPr>
        <p:spPr>
          <a:xfrm>
            <a:off x="7427083" y="2519678"/>
            <a:ext cx="1876235"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vl1pPr>
          </a:lstStyle>
          <a:p>
            <a:pPr/>
            <a:r>
              <a:t>Smoke Test</a:t>
            </a:r>
          </a:p>
        </p:txBody>
      </p:sp>
      <p:sp>
        <p:nvSpPr>
          <p:cNvPr id="222" name="…"/>
          <p:cNvSpPr txBox="1"/>
          <p:nvPr/>
        </p:nvSpPr>
        <p:spPr>
          <a:xfrm>
            <a:off x="5433181" y="3415029"/>
            <a:ext cx="365283"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vl1pPr>
          </a:lstStyle>
          <a:p>
            <a:pPr/>
            <a:r>
              <a: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Unit Test"/>
          <p:cNvSpPr txBox="1"/>
          <p:nvPr/>
        </p:nvSpPr>
        <p:spPr>
          <a:xfrm>
            <a:off x="1750181" y="1522730"/>
            <a:ext cx="1513170"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vl1pPr>
          </a:lstStyle>
          <a:p>
            <a:pPr/>
            <a:r>
              <a:t>Unit Test</a:t>
            </a:r>
          </a:p>
        </p:txBody>
      </p:sp>
      <p:sp>
        <p:nvSpPr>
          <p:cNvPr id="225" name="Integration Test"/>
          <p:cNvSpPr txBox="1"/>
          <p:nvPr/>
        </p:nvSpPr>
        <p:spPr>
          <a:xfrm>
            <a:off x="4419812" y="1522730"/>
            <a:ext cx="2605146"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vl1pPr>
          </a:lstStyle>
          <a:p>
            <a:pPr/>
            <a:r>
              <a:t>Integration Test</a:t>
            </a:r>
          </a:p>
        </p:txBody>
      </p:sp>
      <p:sp>
        <p:nvSpPr>
          <p:cNvPr id="226" name="End to End Test"/>
          <p:cNvSpPr txBox="1"/>
          <p:nvPr/>
        </p:nvSpPr>
        <p:spPr>
          <a:xfrm>
            <a:off x="7846183" y="1522730"/>
            <a:ext cx="2557744"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vl1pPr>
          </a:lstStyle>
          <a:p>
            <a:pPr/>
            <a:r>
              <a:t>End to End Test</a:t>
            </a:r>
          </a:p>
        </p:txBody>
      </p:sp>
      <p:sp>
        <p:nvSpPr>
          <p:cNvPr id="227" name="System Test"/>
          <p:cNvSpPr txBox="1"/>
          <p:nvPr/>
        </p:nvSpPr>
        <p:spPr>
          <a:xfrm>
            <a:off x="1759236" y="2519678"/>
            <a:ext cx="1966350"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vl1pPr>
          </a:lstStyle>
          <a:p>
            <a:pPr/>
            <a:r>
              <a:t>System Test</a:t>
            </a:r>
          </a:p>
        </p:txBody>
      </p:sp>
      <p:sp>
        <p:nvSpPr>
          <p:cNvPr id="228" name="Sanity Test"/>
          <p:cNvSpPr txBox="1"/>
          <p:nvPr/>
        </p:nvSpPr>
        <p:spPr>
          <a:xfrm>
            <a:off x="4814478" y="2519678"/>
            <a:ext cx="1815812"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vl1pPr>
          </a:lstStyle>
          <a:p>
            <a:pPr/>
            <a:r>
              <a:t>Sanity Test</a:t>
            </a:r>
          </a:p>
        </p:txBody>
      </p:sp>
      <p:sp>
        <p:nvSpPr>
          <p:cNvPr id="229" name="Smoke Test"/>
          <p:cNvSpPr txBox="1"/>
          <p:nvPr/>
        </p:nvSpPr>
        <p:spPr>
          <a:xfrm>
            <a:off x="7427083" y="2519678"/>
            <a:ext cx="1876235"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vl1pPr>
          </a:lstStyle>
          <a:p>
            <a:pPr/>
            <a:r>
              <a:t>Smoke Test</a:t>
            </a:r>
          </a:p>
        </p:txBody>
      </p:sp>
      <p:sp>
        <p:nvSpPr>
          <p:cNvPr id="230" name="Interface Test"/>
          <p:cNvSpPr txBox="1"/>
          <p:nvPr/>
        </p:nvSpPr>
        <p:spPr>
          <a:xfrm>
            <a:off x="683381" y="3415029"/>
            <a:ext cx="2300595"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vl1pPr>
          </a:lstStyle>
          <a:p>
            <a:pPr/>
            <a:r>
              <a:t>Interface Test</a:t>
            </a:r>
          </a:p>
        </p:txBody>
      </p:sp>
      <p:sp>
        <p:nvSpPr>
          <p:cNvPr id="231" name="Regression Test"/>
          <p:cNvSpPr txBox="1"/>
          <p:nvPr/>
        </p:nvSpPr>
        <p:spPr>
          <a:xfrm>
            <a:off x="3076849" y="3415029"/>
            <a:ext cx="2517461"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vl1pPr>
          </a:lstStyle>
          <a:p>
            <a:pPr/>
            <a:r>
              <a:t>Regression Test</a:t>
            </a:r>
          </a:p>
        </p:txBody>
      </p:sp>
      <p:sp>
        <p:nvSpPr>
          <p:cNvPr id="232" name="Acceptance Test"/>
          <p:cNvSpPr txBox="1"/>
          <p:nvPr/>
        </p:nvSpPr>
        <p:spPr>
          <a:xfrm>
            <a:off x="6020315" y="3415029"/>
            <a:ext cx="2691962"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vl1pPr>
          </a:lstStyle>
          <a:p>
            <a:pPr/>
            <a:r>
              <a:t>Acceptance Test</a:t>
            </a:r>
          </a:p>
        </p:txBody>
      </p:sp>
      <p:sp>
        <p:nvSpPr>
          <p:cNvPr id="233" name="Beta Test"/>
          <p:cNvSpPr txBox="1"/>
          <p:nvPr/>
        </p:nvSpPr>
        <p:spPr>
          <a:xfrm>
            <a:off x="9138284" y="3415029"/>
            <a:ext cx="1568905"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vl1pPr>
          </a:lstStyle>
          <a:p>
            <a:pPr/>
            <a:r>
              <a:t>Beta Test</a:t>
            </a:r>
          </a:p>
        </p:txBody>
      </p:sp>
      <p:sp>
        <p:nvSpPr>
          <p:cNvPr id="234" name="Performance Test"/>
          <p:cNvSpPr txBox="1"/>
          <p:nvPr/>
        </p:nvSpPr>
        <p:spPr>
          <a:xfrm>
            <a:off x="797681" y="4081779"/>
            <a:ext cx="2866464"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vl1pPr>
          </a:lstStyle>
          <a:p>
            <a:pPr/>
            <a:r>
              <a:t>Performance Test</a:t>
            </a:r>
          </a:p>
        </p:txBody>
      </p:sp>
      <p:sp>
        <p:nvSpPr>
          <p:cNvPr id="235" name="Load Test"/>
          <p:cNvSpPr txBox="1"/>
          <p:nvPr/>
        </p:nvSpPr>
        <p:spPr>
          <a:xfrm>
            <a:off x="1032817" y="4748529"/>
            <a:ext cx="1601722"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vl1pPr>
          </a:lstStyle>
          <a:p>
            <a:pPr/>
            <a:r>
              <a:t>Load Test</a:t>
            </a:r>
          </a:p>
        </p:txBody>
      </p:sp>
      <p:sp>
        <p:nvSpPr>
          <p:cNvPr id="236" name="Security Test"/>
          <p:cNvSpPr txBox="1"/>
          <p:nvPr/>
        </p:nvSpPr>
        <p:spPr>
          <a:xfrm>
            <a:off x="683382" y="5459729"/>
            <a:ext cx="2137205"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vl1pPr>
          </a:lstStyle>
          <a:p>
            <a:pPr/>
            <a:r>
              <a:t>Security Test</a:t>
            </a:r>
          </a:p>
        </p:txBody>
      </p:sp>
      <p:sp>
        <p:nvSpPr>
          <p:cNvPr id="237" name="Usability Test"/>
          <p:cNvSpPr txBox="1"/>
          <p:nvPr/>
        </p:nvSpPr>
        <p:spPr>
          <a:xfrm>
            <a:off x="4518783" y="4081779"/>
            <a:ext cx="2229404"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vl1pPr>
          </a:lstStyle>
          <a:p>
            <a:pPr/>
            <a:r>
              <a:t>Usability Test</a:t>
            </a:r>
          </a:p>
        </p:txBody>
      </p:sp>
      <p:sp>
        <p:nvSpPr>
          <p:cNvPr id="238" name="Compliance Test"/>
          <p:cNvSpPr txBox="1"/>
          <p:nvPr/>
        </p:nvSpPr>
        <p:spPr>
          <a:xfrm>
            <a:off x="4329458" y="4748529"/>
            <a:ext cx="2700124"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vl1pPr>
          </a:lstStyle>
          <a:p>
            <a:pPr/>
            <a:r>
              <a:t>Compliance Test</a:t>
            </a:r>
          </a:p>
        </p:txBody>
      </p:sp>
      <p:sp>
        <p:nvSpPr>
          <p:cNvPr id="239" name="Reliability Test"/>
          <p:cNvSpPr txBox="1"/>
          <p:nvPr/>
        </p:nvSpPr>
        <p:spPr>
          <a:xfrm>
            <a:off x="3375781" y="5459729"/>
            <a:ext cx="2447662"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vl1pPr>
          </a:lstStyle>
          <a:p>
            <a:pPr/>
            <a:r>
              <a:t>Reliability Test</a:t>
            </a:r>
          </a:p>
        </p:txBody>
      </p:sp>
      <p:sp>
        <p:nvSpPr>
          <p:cNvPr id="240" name="Exploratory Test"/>
          <p:cNvSpPr txBox="1"/>
          <p:nvPr/>
        </p:nvSpPr>
        <p:spPr>
          <a:xfrm>
            <a:off x="7602824" y="4081779"/>
            <a:ext cx="2678766"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vl1pPr>
          </a:lstStyle>
          <a:p>
            <a:pPr/>
            <a:r>
              <a:t>Exploratory Test</a:t>
            </a:r>
          </a:p>
        </p:txBody>
      </p:sp>
      <p:sp>
        <p:nvSpPr>
          <p:cNvPr id="241" name="Happy Path Test"/>
          <p:cNvSpPr txBox="1"/>
          <p:nvPr/>
        </p:nvSpPr>
        <p:spPr>
          <a:xfrm>
            <a:off x="8724500" y="4748529"/>
            <a:ext cx="2647860"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vl1pPr>
          </a:lstStyle>
          <a:p>
            <a:pPr/>
            <a:r>
              <a:t>Happy Path Test</a:t>
            </a:r>
          </a:p>
        </p:txBody>
      </p:sp>
      <p:sp>
        <p:nvSpPr>
          <p:cNvPr id="242" name="Monkey Test"/>
          <p:cNvSpPr txBox="1"/>
          <p:nvPr/>
        </p:nvSpPr>
        <p:spPr>
          <a:xfrm>
            <a:off x="6165855" y="5459729"/>
            <a:ext cx="2031984"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vl1pPr>
          </a:lstStyle>
          <a:p>
            <a:pPr/>
            <a:r>
              <a:t>Monkey Test</a:t>
            </a:r>
          </a:p>
        </p:txBody>
      </p:sp>
      <p:sp>
        <p:nvSpPr>
          <p:cNvPr id="243" name="Accessibility Test"/>
          <p:cNvSpPr txBox="1"/>
          <p:nvPr/>
        </p:nvSpPr>
        <p:spPr>
          <a:xfrm>
            <a:off x="8641852" y="5459729"/>
            <a:ext cx="2813158"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vl1pPr>
          </a:lstStyle>
          <a:p>
            <a:pPr/>
            <a:r>
              <a:t>Accessibility Test</a:t>
            </a:r>
          </a:p>
        </p:txBody>
      </p:sp>
      <p:sp>
        <p:nvSpPr>
          <p:cNvPr id="244" name="OMG"/>
          <p:cNvSpPr txBox="1"/>
          <p:nvPr/>
        </p:nvSpPr>
        <p:spPr>
          <a:xfrm>
            <a:off x="5002919" y="417830"/>
            <a:ext cx="1439113" cy="7645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defRPr sz="4400">
                <a:latin typeface="Calibri Light"/>
                <a:ea typeface="Calibri Light"/>
                <a:cs typeface="Calibri Light"/>
                <a:sym typeface="Calibri Light"/>
              </a:defRPr>
            </a:lvl1pPr>
          </a:lstStyle>
          <a:p>
            <a:pPr/>
            <a:r>
              <a:t>OMG</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Die Testing Pyramide"/>
          <p:cNvSpPr txBox="1"/>
          <p:nvPr>
            <p:ph type="title"/>
          </p:nvPr>
        </p:nvSpPr>
        <p:spPr>
          <a:prstGeom prst="rect">
            <a:avLst/>
          </a:prstGeom>
        </p:spPr>
        <p:txBody>
          <a:bodyPr/>
          <a:lstStyle>
            <a:lvl1pPr algn="ctr"/>
          </a:lstStyle>
          <a:p>
            <a:pPr/>
            <a:r>
              <a:t>Die Testing Pyramide</a:t>
            </a:r>
          </a:p>
        </p:txBody>
      </p:sp>
      <p:pic>
        <p:nvPicPr>
          <p:cNvPr id="249" name="Image" descr="Image"/>
          <p:cNvPicPr>
            <a:picLocks noChangeAspect="1"/>
          </p:cNvPicPr>
          <p:nvPr/>
        </p:nvPicPr>
        <p:blipFill>
          <a:blip r:embed="rId2">
            <a:extLst/>
          </a:blip>
          <a:stretch>
            <a:fillRect/>
          </a:stretch>
        </p:blipFill>
        <p:spPr>
          <a:xfrm>
            <a:off x="2159000" y="1701800"/>
            <a:ext cx="7531096" cy="3975643"/>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Fußzeilenplatzhalter 3"/>
          <p:cNvSpPr txBox="1"/>
          <p:nvPr/>
        </p:nvSpPr>
        <p:spPr>
          <a:xfrm>
            <a:off x="603938" y="6356350"/>
            <a:ext cx="6195213" cy="36512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lgn="ctr">
              <a:defRPr sz="1200">
                <a:solidFill>
                  <a:srgbClr val="FFFFFF"/>
                </a:solidFill>
              </a:defRPr>
            </a:pPr>
            <a:r>
              <a:t>Page </a:t>
            </a:r>
            <a:r>
              <a:rPr>
                <a:latin typeface="Wingdings"/>
                <a:ea typeface="Wingdings"/>
                <a:cs typeface="Wingdings"/>
                <a:sym typeface="Wingdings"/>
              </a:rPr>
              <a:t>▪</a:t>
            </a:r>
            <a:r>
              <a:t> 4</a:t>
            </a:r>
          </a:p>
        </p:txBody>
      </p:sp>
      <p:sp>
        <p:nvSpPr>
          <p:cNvPr id="252" name="Rectangle 14341"/>
          <p:cNvSpPr/>
          <p:nvPr/>
        </p:nvSpPr>
        <p:spPr>
          <a:xfrm>
            <a:off x="0" y="0"/>
            <a:ext cx="12192000" cy="6858000"/>
          </a:xfrm>
          <a:prstGeom prst="rect">
            <a:avLst/>
          </a:prstGeom>
          <a:solidFill>
            <a:srgbClr val="FFFFFF"/>
          </a:solidFill>
          <a:ln w="12700">
            <a:miter lim="400000"/>
          </a:ln>
        </p:spPr>
        <p:txBody>
          <a:bodyPr lIns="45718" tIns="45718" rIns="45718" bIns="45718"/>
          <a:lstStyle/>
          <a:p>
            <a:pPr/>
          </a:p>
        </p:txBody>
      </p:sp>
      <p:pic>
        <p:nvPicPr>
          <p:cNvPr id="253" name="Grafik 2" descr="Grafik 2"/>
          <p:cNvPicPr>
            <a:picLocks noChangeAspect="1"/>
          </p:cNvPicPr>
          <p:nvPr/>
        </p:nvPicPr>
        <p:blipFill>
          <a:blip r:embed="rId3">
            <a:extLst/>
          </a:blip>
          <a:srcRect l="7771" t="0" r="9828" b="0"/>
          <a:stretch>
            <a:fillRect/>
          </a:stretch>
        </p:blipFill>
        <p:spPr>
          <a:xfrm>
            <a:off x="20" y="8"/>
            <a:ext cx="7534638" cy="6857992"/>
          </a:xfrm>
          <a:prstGeom prst="rect">
            <a:avLst/>
          </a:prstGeom>
          <a:ln w="12700">
            <a:miter lim="400000"/>
          </a:ln>
        </p:spPr>
      </p:pic>
      <p:sp>
        <p:nvSpPr>
          <p:cNvPr id="254" name="Titel 1"/>
          <p:cNvSpPr txBox="1"/>
          <p:nvPr>
            <p:ph type="title"/>
          </p:nvPr>
        </p:nvSpPr>
        <p:spPr>
          <a:xfrm>
            <a:off x="8174735" y="640081"/>
            <a:ext cx="3377185" cy="3708895"/>
          </a:xfrm>
          <a:prstGeom prst="rect">
            <a:avLst/>
          </a:prstGeom>
        </p:spPr>
        <p:txBody>
          <a:bodyPr/>
          <a:lstStyle>
            <a:lvl1pPr>
              <a:defRPr sz="4400"/>
            </a:lvl1pPr>
          </a:lstStyle>
          <a:p>
            <a:pPr/>
            <a:r>
              <a:t>Überblick zu Jasmine</a:t>
            </a:r>
          </a:p>
        </p:txBody>
      </p:sp>
      <p:sp>
        <p:nvSpPr>
          <p:cNvPr id="255" name="Textplatzhalter 2"/>
          <p:cNvSpPr txBox="1"/>
          <p:nvPr>
            <p:ph type="body" sz="quarter" idx="1"/>
          </p:nvPr>
        </p:nvSpPr>
        <p:spPr>
          <a:xfrm>
            <a:off x="8174735" y="4571998"/>
            <a:ext cx="3377186" cy="1645923"/>
          </a:xfrm>
          <a:prstGeom prst="rect">
            <a:avLst/>
          </a:prstGeom>
        </p:spPr>
        <p:txBody>
          <a:bodyPr/>
          <a:lstStyle/>
          <a:p>
            <a:pPr>
              <a:defRPr sz="2000">
                <a:solidFill>
                  <a:srgbClr val="000000"/>
                </a:solidFill>
              </a:defRPr>
            </a:pP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Fußzeilenplatzhalter 3"/>
          <p:cNvSpPr txBox="1"/>
          <p:nvPr/>
        </p:nvSpPr>
        <p:spPr>
          <a:xfrm>
            <a:off x="4038600" y="6416929"/>
            <a:ext cx="4114800" cy="2439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5</a:t>
            </a:r>
          </a:p>
        </p:txBody>
      </p:sp>
      <p:sp>
        <p:nvSpPr>
          <p:cNvPr id="260" name="Titel 1"/>
          <p:cNvSpPr txBox="1"/>
          <p:nvPr>
            <p:ph type="title"/>
          </p:nvPr>
        </p:nvSpPr>
        <p:spPr>
          <a:prstGeom prst="rect">
            <a:avLst/>
          </a:prstGeom>
        </p:spPr>
        <p:txBody>
          <a:bodyPr/>
          <a:lstStyle/>
          <a:p>
            <a:pPr/>
            <a:r>
              <a:t>Anatomie eines Jasmine-Tests</a:t>
            </a:r>
          </a:p>
        </p:txBody>
      </p:sp>
      <p:sp>
        <p:nvSpPr>
          <p:cNvPr id="261" name="Rechteck 4"/>
          <p:cNvSpPr/>
          <p:nvPr/>
        </p:nvSpPr>
        <p:spPr>
          <a:xfrm>
            <a:off x="838200" y="1690688"/>
            <a:ext cx="10515600" cy="4561839"/>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a:solidFill>
                  <a:srgbClr val="C00000"/>
                </a:solidFill>
                <a:latin typeface="Consolas"/>
                <a:ea typeface="Consolas"/>
                <a:cs typeface="Consolas"/>
                <a:sym typeface="Consolas"/>
              </a:defRPr>
            </a:pPr>
            <a:r>
              <a:t>describe</a:t>
            </a:r>
            <a:r>
              <a:rPr b="0">
                <a:solidFill>
                  <a:srgbClr val="000000"/>
                </a:solidFill>
              </a:rPr>
              <a:t>("Object under test", </a:t>
            </a:r>
            <a:r>
              <a:rPr b="0">
                <a:solidFill>
                  <a:srgbClr val="44546A"/>
                </a:solidFill>
              </a:rPr>
              <a:t>function </a:t>
            </a:r>
            <a:r>
              <a:rPr b="0">
                <a:solidFill>
                  <a:srgbClr val="000000"/>
                </a:solidFill>
              </a:rPr>
              <a:t>() {</a:t>
            </a:r>
            <a:br>
              <a:rPr b="0">
                <a:solidFill>
                  <a:srgbClr val="000000"/>
                </a:solidFill>
              </a:rPr>
            </a:br>
            <a:r>
              <a:rPr b="0">
                <a:solidFill>
                  <a:srgbClr val="000000"/>
                </a:solidFill>
              </a:rPr>
              <a:t>    </a:t>
            </a:r>
            <a:endParaRPr sz="2800">
              <a:latin typeface="Verdana"/>
              <a:ea typeface="Verdana"/>
              <a:cs typeface="Verdana"/>
              <a:sym typeface="Verdana"/>
            </a:endParaRPr>
          </a:p>
          <a:p>
            <a:pPr>
              <a:defRPr>
                <a:latin typeface="Consolas"/>
                <a:ea typeface="Consolas"/>
                <a:cs typeface="Consolas"/>
                <a:sym typeface="Consolas"/>
              </a:defRPr>
            </a:pPr>
            <a:r>
              <a:t>   </a:t>
            </a:r>
            <a:br/>
            <a:br/>
            <a:r>
              <a:t>    </a:t>
            </a:r>
            <a:endParaRPr sz="2800">
              <a:latin typeface="Verdana"/>
              <a:ea typeface="Verdana"/>
              <a:cs typeface="Verdana"/>
              <a:sym typeface="Verdana"/>
            </a:endParaRPr>
          </a:p>
          <a:p>
            <a:pPr>
              <a:defRPr>
                <a:latin typeface="Consolas"/>
                <a:ea typeface="Consolas"/>
                <a:cs typeface="Consolas"/>
                <a:sym typeface="Consolas"/>
              </a:defRPr>
            </a:pPr>
            <a:r>
              <a:t>    </a:t>
            </a:r>
            <a:r>
              <a:rPr b="1">
                <a:solidFill>
                  <a:srgbClr val="C00000"/>
                </a:solidFill>
              </a:rPr>
              <a:t>it</a:t>
            </a:r>
            <a:r>
              <a:t>("should do this", </a:t>
            </a:r>
            <a:r>
              <a:rPr>
                <a:solidFill>
                  <a:srgbClr val="44546A"/>
                </a:solidFill>
              </a:rPr>
              <a:t>function</a:t>
            </a:r>
            <a:r>
              <a:t> () {</a:t>
            </a:r>
            <a:endParaRPr sz="2800">
              <a:latin typeface="Verdana"/>
              <a:ea typeface="Verdana"/>
              <a:cs typeface="Verdana"/>
              <a:sym typeface="Verdana"/>
            </a:endParaRPr>
          </a:p>
          <a:p>
            <a:pPr>
              <a:defRPr>
                <a:latin typeface="Consolas"/>
                <a:ea typeface="Consolas"/>
                <a:cs typeface="Consolas"/>
                <a:sym typeface="Consolas"/>
              </a:defRPr>
            </a:pPr>
            <a:r>
              <a:t>        let result = add(1, 2);</a:t>
            </a:r>
            <a:br/>
            <a:r>
              <a:t>        </a:t>
            </a:r>
            <a:r>
              <a:rPr b="1">
                <a:solidFill>
                  <a:srgbClr val="C00000"/>
                </a:solidFill>
              </a:rPr>
              <a:t>expect</a:t>
            </a:r>
            <a:r>
              <a:t>(result).</a:t>
            </a:r>
            <a:r>
              <a:rPr b="1">
                <a:solidFill>
                  <a:srgbClr val="C00000"/>
                </a:solidFill>
              </a:rPr>
              <a:t>toBe</a:t>
            </a:r>
            <a:r>
              <a:t>(3);</a:t>
            </a:r>
            <a:br/>
            <a:r>
              <a:t>    });</a:t>
            </a:r>
            <a:br/>
            <a:br/>
            <a:r>
              <a:t>    </a:t>
            </a:r>
            <a:r>
              <a:rPr b="1">
                <a:solidFill>
                  <a:srgbClr val="C00000"/>
                </a:solidFill>
              </a:rPr>
              <a:t>it</a:t>
            </a:r>
            <a:r>
              <a:t>("should do that", </a:t>
            </a:r>
            <a:r>
              <a:rPr>
                <a:solidFill>
                  <a:srgbClr val="44546A"/>
                </a:solidFill>
              </a:rPr>
              <a:t>function</a:t>
            </a:r>
            <a:r>
              <a:t> () {</a:t>
            </a:r>
            <a:br/>
            <a:r>
              <a:t>        let result = add(1, 11);</a:t>
            </a:r>
            <a:br/>
            <a:r>
              <a:t>        </a:t>
            </a:r>
            <a:r>
              <a:rPr b="1">
                <a:solidFill>
                  <a:srgbClr val="C00000"/>
                </a:solidFill>
              </a:rPr>
              <a:t>expect</a:t>
            </a:r>
            <a:r>
              <a:t>(result).</a:t>
            </a:r>
            <a:r>
              <a:rPr b="1">
                <a:solidFill>
                  <a:srgbClr val="C00000"/>
                </a:solidFill>
              </a:rPr>
              <a:t>toBe</a:t>
            </a:r>
            <a:r>
              <a:t>(12);</a:t>
            </a:r>
            <a:br/>
            <a:r>
              <a:t>    });</a:t>
            </a:r>
            <a:b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Fußzeilenplatzhalter 3"/>
          <p:cNvSpPr txBox="1"/>
          <p:nvPr/>
        </p:nvSpPr>
        <p:spPr>
          <a:xfrm>
            <a:off x="4038600" y="6416929"/>
            <a:ext cx="4114800" cy="2439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5</a:t>
            </a:r>
          </a:p>
        </p:txBody>
      </p:sp>
      <p:sp>
        <p:nvSpPr>
          <p:cNvPr id="266" name="Titel 1"/>
          <p:cNvSpPr txBox="1"/>
          <p:nvPr>
            <p:ph type="title"/>
          </p:nvPr>
        </p:nvSpPr>
        <p:spPr>
          <a:prstGeom prst="rect">
            <a:avLst/>
          </a:prstGeom>
        </p:spPr>
        <p:txBody>
          <a:bodyPr/>
          <a:lstStyle/>
          <a:p>
            <a:pPr/>
            <a:r>
              <a:t>Anatomie eines Jasmine-Tests</a:t>
            </a:r>
          </a:p>
        </p:txBody>
      </p:sp>
      <p:sp>
        <p:nvSpPr>
          <p:cNvPr id="267" name="Rechteck 4"/>
          <p:cNvSpPr/>
          <p:nvPr/>
        </p:nvSpPr>
        <p:spPr>
          <a:xfrm>
            <a:off x="838200" y="1690688"/>
            <a:ext cx="10515600" cy="4714239"/>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a:solidFill>
                  <a:srgbClr val="C00000"/>
                </a:solidFill>
                <a:latin typeface="Consolas"/>
                <a:ea typeface="Consolas"/>
                <a:cs typeface="Consolas"/>
                <a:sym typeface="Consolas"/>
              </a:defRPr>
            </a:pPr>
            <a:r>
              <a:t>describe</a:t>
            </a:r>
            <a:r>
              <a:rPr b="0">
                <a:solidFill>
                  <a:srgbClr val="000000"/>
                </a:solidFill>
              </a:rPr>
              <a:t>("Object under test", </a:t>
            </a:r>
            <a:r>
              <a:rPr b="0">
                <a:solidFill>
                  <a:srgbClr val="44546A"/>
                </a:solidFill>
              </a:rPr>
              <a:t>function </a:t>
            </a:r>
            <a:r>
              <a:rPr b="0">
                <a:solidFill>
                  <a:srgbClr val="000000"/>
                </a:solidFill>
              </a:rPr>
              <a:t>() {</a:t>
            </a:r>
            <a:endParaRPr sz="2800">
              <a:latin typeface="Verdana"/>
              <a:ea typeface="Verdana"/>
              <a:cs typeface="Verdana"/>
              <a:sym typeface="Verdana"/>
            </a:endParaRPr>
          </a:p>
          <a:p>
            <a:pPr>
              <a:defRPr>
                <a:latin typeface="Consolas"/>
                <a:ea typeface="Consolas"/>
                <a:cs typeface="Consolas"/>
                <a:sym typeface="Consolas"/>
              </a:defRPr>
            </a:pPr>
            <a:r>
              <a:t>    </a:t>
            </a:r>
            <a:r>
              <a:rPr b="1">
                <a:solidFill>
                  <a:srgbClr val="C00000"/>
                </a:solidFill>
              </a:rPr>
              <a:t>beforeEach</a:t>
            </a:r>
            <a:r>
              <a:t>(</a:t>
            </a:r>
            <a:r>
              <a:rPr>
                <a:solidFill>
                  <a:srgbClr val="44546A"/>
                </a:solidFill>
              </a:rPr>
              <a:t>function</a:t>
            </a:r>
            <a:r>
              <a:t> () { … });</a:t>
            </a:r>
            <a:endParaRPr sz="2800">
              <a:latin typeface="Verdana"/>
              <a:ea typeface="Verdana"/>
              <a:cs typeface="Verdana"/>
              <a:sym typeface="Verdana"/>
            </a:endParaRPr>
          </a:p>
          <a:p>
            <a:pPr>
              <a:defRPr>
                <a:latin typeface="Consolas"/>
                <a:ea typeface="Consolas"/>
                <a:cs typeface="Consolas"/>
                <a:sym typeface="Consolas"/>
              </a:defRPr>
            </a:pPr>
            <a:r>
              <a:t>    </a:t>
            </a:r>
            <a:r>
              <a:rPr b="1">
                <a:solidFill>
                  <a:srgbClr val="C00000"/>
                </a:solidFill>
              </a:rPr>
              <a:t>afterEach</a:t>
            </a:r>
            <a:r>
              <a:t>(</a:t>
            </a:r>
            <a:r>
              <a:rPr>
                <a:solidFill>
                  <a:srgbClr val="44546A"/>
                </a:solidFill>
              </a:rPr>
              <a:t>function</a:t>
            </a:r>
            <a:r>
              <a:t> () { … });</a:t>
            </a:r>
          </a:p>
          <a:p>
            <a:pPr>
              <a:defRPr>
                <a:latin typeface="Consolas"/>
                <a:ea typeface="Consolas"/>
                <a:cs typeface="Consolas"/>
                <a:sym typeface="Consolas"/>
              </a:defRPr>
            </a:pPr>
            <a:r>
              <a:t>    </a:t>
            </a:r>
            <a:r>
              <a:rPr b="1">
                <a:solidFill>
                  <a:srgbClr val="C00000"/>
                </a:solidFill>
              </a:rPr>
              <a:t>beforeAll</a:t>
            </a:r>
            <a:r>
              <a:t>(</a:t>
            </a:r>
            <a:r>
              <a:rPr>
                <a:solidFill>
                  <a:srgbClr val="44546A"/>
                </a:solidFill>
              </a:rPr>
              <a:t>function</a:t>
            </a:r>
            <a:r>
              <a:t> () { … });</a:t>
            </a:r>
          </a:p>
          <a:p>
            <a:pPr>
              <a:defRPr>
                <a:latin typeface="Consolas"/>
                <a:ea typeface="Consolas"/>
                <a:cs typeface="Consolas"/>
                <a:sym typeface="Consolas"/>
              </a:defRPr>
            </a:pPr>
            <a:r>
              <a:t>    </a:t>
            </a:r>
            <a:r>
              <a:rPr b="1">
                <a:solidFill>
                  <a:srgbClr val="C00000"/>
                </a:solidFill>
              </a:rPr>
              <a:t>afterAll</a:t>
            </a:r>
            <a:r>
              <a:t>(</a:t>
            </a:r>
            <a:r>
              <a:rPr>
                <a:solidFill>
                  <a:srgbClr val="44546A"/>
                </a:solidFill>
              </a:rPr>
              <a:t>function</a:t>
            </a:r>
            <a:r>
              <a:t> () { … });</a:t>
            </a:r>
            <a:br/>
            <a:endParaRPr sz="2800">
              <a:latin typeface="Verdana"/>
              <a:ea typeface="Verdana"/>
              <a:cs typeface="Verdana"/>
              <a:sym typeface="Verdana"/>
            </a:endParaRPr>
          </a:p>
          <a:p>
            <a:pPr>
              <a:defRPr>
                <a:latin typeface="Consolas"/>
                <a:ea typeface="Consolas"/>
                <a:cs typeface="Consolas"/>
                <a:sym typeface="Consolas"/>
              </a:defRPr>
            </a:pPr>
            <a:r>
              <a:t>    </a:t>
            </a:r>
            <a:r>
              <a:rPr b="1">
                <a:solidFill>
                  <a:srgbClr val="C00000"/>
                </a:solidFill>
              </a:rPr>
              <a:t>it</a:t>
            </a:r>
            <a:r>
              <a:t>("should do this", </a:t>
            </a:r>
            <a:r>
              <a:rPr>
                <a:solidFill>
                  <a:srgbClr val="44546A"/>
                </a:solidFill>
              </a:rPr>
              <a:t>function</a:t>
            </a:r>
            <a:r>
              <a:t> () {</a:t>
            </a:r>
            <a:endParaRPr sz="2800">
              <a:latin typeface="Verdana"/>
              <a:ea typeface="Verdana"/>
              <a:cs typeface="Verdana"/>
              <a:sym typeface="Verdana"/>
            </a:endParaRPr>
          </a:p>
          <a:p>
            <a:pPr>
              <a:defRPr>
                <a:latin typeface="Consolas"/>
                <a:ea typeface="Consolas"/>
                <a:cs typeface="Consolas"/>
                <a:sym typeface="Consolas"/>
              </a:defRPr>
            </a:pPr>
            <a:r>
              <a:t>        let result = add(1, 2);</a:t>
            </a:r>
            <a:br/>
            <a:r>
              <a:t>        </a:t>
            </a:r>
            <a:r>
              <a:rPr b="1">
                <a:solidFill>
                  <a:srgbClr val="C00000"/>
                </a:solidFill>
              </a:rPr>
              <a:t>expect</a:t>
            </a:r>
            <a:r>
              <a:t>(result).</a:t>
            </a:r>
            <a:r>
              <a:rPr b="1">
                <a:solidFill>
                  <a:srgbClr val="C00000"/>
                </a:solidFill>
              </a:rPr>
              <a:t>toBe</a:t>
            </a:r>
            <a:r>
              <a:t>(3);</a:t>
            </a:r>
            <a:br/>
            <a:r>
              <a:t>    });</a:t>
            </a:r>
            <a:br/>
            <a:br/>
            <a:r>
              <a:t>    </a:t>
            </a:r>
            <a:r>
              <a:rPr b="1">
                <a:solidFill>
                  <a:srgbClr val="C00000"/>
                </a:solidFill>
              </a:rPr>
              <a:t>it</a:t>
            </a:r>
            <a:r>
              <a:t>("should do that", </a:t>
            </a:r>
            <a:r>
              <a:rPr>
                <a:solidFill>
                  <a:srgbClr val="44546A"/>
                </a:solidFill>
              </a:rPr>
              <a:t>function</a:t>
            </a:r>
            <a:r>
              <a:t> () {</a:t>
            </a:r>
            <a:br/>
            <a:r>
              <a:t>        let result = add(1, 11);</a:t>
            </a:r>
            <a:br/>
            <a:r>
              <a:t>        </a:t>
            </a:r>
            <a:r>
              <a:rPr b="1">
                <a:solidFill>
                  <a:srgbClr val="C00000"/>
                </a:solidFill>
              </a:rPr>
              <a:t>expect</a:t>
            </a:r>
            <a:r>
              <a:t>(result).</a:t>
            </a:r>
            <a:r>
              <a:rPr b="1">
                <a:solidFill>
                  <a:srgbClr val="C00000"/>
                </a:solidFill>
              </a:rPr>
              <a:t>toBe</a:t>
            </a:r>
            <a:r>
              <a:t>(12);</a:t>
            </a:r>
            <a:br/>
            <a:r>
              <a:t>    });</a:t>
            </a: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Fußzeilenplatzhalter 3"/>
          <p:cNvSpPr txBox="1"/>
          <p:nvPr/>
        </p:nvSpPr>
        <p:spPr>
          <a:xfrm>
            <a:off x="4038600" y="6416929"/>
            <a:ext cx="4114800" cy="2439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3</a:t>
            </a:r>
          </a:p>
        </p:txBody>
      </p:sp>
      <p:sp>
        <p:nvSpPr>
          <p:cNvPr id="137" name="Titel 1"/>
          <p:cNvSpPr txBox="1"/>
          <p:nvPr>
            <p:ph type="title"/>
          </p:nvPr>
        </p:nvSpPr>
        <p:spPr>
          <a:xfrm>
            <a:off x="2374900" y="2766217"/>
            <a:ext cx="10515600" cy="1325565"/>
          </a:xfrm>
          <a:prstGeom prst="rect">
            <a:avLst/>
          </a:prstGeom>
        </p:spPr>
        <p:txBody>
          <a:bodyPr/>
          <a:lstStyle/>
          <a:p>
            <a:pPr/>
            <a:r>
              <a:t>Warum automatisierte Tests?</a:t>
            </a:r>
          </a:p>
        </p:txBody>
      </p:sp>
      <p:sp>
        <p:nvSpPr>
          <p:cNvPr id="138" name="Inhaltsplatzhalter 2"/>
          <p:cNvSpPr txBox="1"/>
          <p:nvPr>
            <p:ph type="body" idx="1"/>
          </p:nvPr>
        </p:nvSpPr>
        <p:spPr>
          <a:xfrm>
            <a:off x="1070069" y="5838825"/>
            <a:ext cx="10515601" cy="4351338"/>
          </a:xfrm>
          <a:prstGeom prst="rect">
            <a:avLst/>
          </a:prstGeom>
        </p:spPr>
        <p:txBody>
          <a:bodyPr/>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8" grpId="1"/>
    </p:bld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Titel 1"/>
          <p:cNvSpPr txBox="1"/>
          <p:nvPr>
            <p:ph type="title"/>
          </p:nvPr>
        </p:nvSpPr>
        <p:spPr>
          <a:xfrm>
            <a:off x="831850" y="1709738"/>
            <a:ext cx="10515600" cy="2852739"/>
          </a:xfrm>
          <a:prstGeom prst="rect">
            <a:avLst/>
          </a:prstGeom>
        </p:spPr>
        <p:txBody>
          <a:bodyPr/>
          <a:lstStyle/>
          <a:p>
            <a:pPr/>
            <a:r>
              <a:t>DEMO</a:t>
            </a:r>
          </a:p>
        </p:txBody>
      </p:sp>
      <p:sp>
        <p:nvSpPr>
          <p:cNvPr id="272" name="Textplatzhalter 2"/>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Fußzeilenplatzhalter 3"/>
          <p:cNvSpPr txBox="1"/>
          <p:nvPr/>
        </p:nvSpPr>
        <p:spPr>
          <a:xfrm>
            <a:off x="4038600" y="6416929"/>
            <a:ext cx="4114800" cy="2439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6</a:t>
            </a:r>
          </a:p>
        </p:txBody>
      </p:sp>
      <p:sp>
        <p:nvSpPr>
          <p:cNvPr id="277" name="Titel 1"/>
          <p:cNvSpPr txBox="1"/>
          <p:nvPr>
            <p:ph type="title"/>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Fußzeilenplatzhalter 3"/>
          <p:cNvSpPr txBox="1"/>
          <p:nvPr/>
        </p:nvSpPr>
        <p:spPr>
          <a:xfrm>
            <a:off x="4038600" y="6416929"/>
            <a:ext cx="4114800" cy="2439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6</a:t>
            </a:r>
          </a:p>
        </p:txBody>
      </p:sp>
      <p:sp>
        <p:nvSpPr>
          <p:cNvPr id="282" name="Titel 1"/>
          <p:cNvSpPr txBox="1"/>
          <p:nvPr>
            <p:ph type="title"/>
          </p:nvPr>
        </p:nvSpPr>
        <p:spPr>
          <a:prstGeom prst="rect">
            <a:avLst/>
          </a:prstGeom>
        </p:spPr>
        <p:txBody>
          <a:bodyPr/>
          <a:lstStyle/>
          <a:p>
            <a:pPr/>
            <a:r>
              <a:t>Karma</a:t>
            </a:r>
          </a:p>
        </p:txBody>
      </p:sp>
      <p:sp>
        <p:nvSpPr>
          <p:cNvPr id="283" name="Inhaltsplatzhalter 2"/>
          <p:cNvSpPr txBox="1"/>
          <p:nvPr>
            <p:ph type="body" idx="1"/>
          </p:nvPr>
        </p:nvSpPr>
        <p:spPr>
          <a:prstGeom prst="rect">
            <a:avLst/>
          </a:prstGeom>
        </p:spPr>
        <p:txBody>
          <a:bodyPr/>
          <a:lstStyle/>
          <a:p>
            <a:pPr/>
            <a:r>
              <a:t>Testrunner für Unit-Tests</a:t>
            </a:r>
          </a:p>
          <a:p>
            <a:pPr/>
            <a:r>
              <a:t>Kommandozeile (und somit CI)</a:t>
            </a:r>
          </a:p>
          <a:p>
            <a:pPr/>
            <a:r>
              <a:t>Startet Browser</a:t>
            </a:r>
          </a:p>
          <a:p>
            <a:pPr/>
            <a:r>
              <a:t>Erzeugt Protokolle (z. B. im JUnit-Format)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83">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8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28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el" backwards="0">
                                    <p:tmAbs val="0"/>
                                  </p:iterate>
                                  <p:childTnLst>
                                    <p:set>
                                      <p:cBhvr>
                                        <p:cTn id="19" fill="hold"/>
                                        <p:tgtEl>
                                          <p:spTgt spid="283">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83" grpId="1"/>
    </p:bld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Fußzeilenplatzhalter 3"/>
          <p:cNvSpPr txBox="1"/>
          <p:nvPr/>
        </p:nvSpPr>
        <p:spPr>
          <a:xfrm>
            <a:off x="4038600" y="6416929"/>
            <a:ext cx="4114800" cy="2439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7</a:t>
            </a:r>
          </a:p>
        </p:txBody>
      </p:sp>
      <p:sp>
        <p:nvSpPr>
          <p:cNvPr id="288" name="Titel 1"/>
          <p:cNvSpPr txBox="1"/>
          <p:nvPr>
            <p:ph type="title"/>
          </p:nvPr>
        </p:nvSpPr>
        <p:spPr>
          <a:prstGeom prst="rect">
            <a:avLst/>
          </a:prstGeom>
        </p:spPr>
        <p:txBody>
          <a:bodyPr/>
          <a:lstStyle/>
          <a:p>
            <a:pPr/>
            <a:r>
              <a:t>Ausführen</a:t>
            </a:r>
          </a:p>
        </p:txBody>
      </p:sp>
      <p:sp>
        <p:nvSpPr>
          <p:cNvPr id="289" name="Inhaltsplatzhalter 2"/>
          <p:cNvSpPr txBox="1"/>
          <p:nvPr>
            <p:ph type="body" idx="1"/>
          </p:nvPr>
        </p:nvSpPr>
        <p:spPr>
          <a:prstGeom prst="rect">
            <a:avLst/>
          </a:prstGeom>
        </p:spPr>
        <p:txBody>
          <a:bodyPr/>
          <a:lstStyle/>
          <a:p>
            <a:pPr/>
            <a:r>
              <a:t>npm test </a:t>
            </a:r>
          </a:p>
          <a:p>
            <a:pPr/>
            <a:r>
              <a:t>ng test</a:t>
            </a:r>
          </a:p>
          <a:p>
            <a:pPr/>
            <a:r>
              <a:t>via WebStorm/ IntelliJ</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Fußzeilenplatzhalter 3"/>
          <p:cNvSpPr txBox="1"/>
          <p:nvPr/>
        </p:nvSpPr>
        <p:spPr>
          <a:xfrm>
            <a:off x="5043982" y="6356350"/>
            <a:ext cx="5738696" cy="36512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lgn="ctr">
              <a:defRPr sz="1200">
                <a:solidFill>
                  <a:srgbClr val="FFFFFF"/>
                </a:solidFill>
              </a:defRPr>
            </a:pPr>
            <a:r>
              <a:t>Page </a:t>
            </a:r>
            <a:r>
              <a:rPr>
                <a:latin typeface="Wingdings"/>
                <a:ea typeface="Wingdings"/>
                <a:cs typeface="Wingdings"/>
                <a:sym typeface="Wingdings"/>
              </a:rPr>
              <a:t>▪</a:t>
            </a:r>
            <a:r>
              <a:t> 8</a:t>
            </a:r>
          </a:p>
        </p:txBody>
      </p:sp>
      <p:sp>
        <p:nvSpPr>
          <p:cNvPr id="294" name="Rectangle 24581"/>
          <p:cNvSpPr/>
          <p:nvPr/>
        </p:nvSpPr>
        <p:spPr>
          <a:xfrm>
            <a:off x="0" y="0"/>
            <a:ext cx="12192000" cy="6858000"/>
          </a:xfrm>
          <a:prstGeom prst="rect">
            <a:avLst/>
          </a:prstGeom>
          <a:solidFill>
            <a:srgbClr val="FFFFFF"/>
          </a:solidFill>
          <a:ln w="12700">
            <a:miter lim="400000"/>
          </a:ln>
        </p:spPr>
        <p:txBody>
          <a:bodyPr lIns="45718" tIns="45718" rIns="45718" bIns="45718"/>
          <a:lstStyle/>
          <a:p>
            <a:pPr/>
          </a:p>
        </p:txBody>
      </p:sp>
      <p:pic>
        <p:nvPicPr>
          <p:cNvPr id="295" name="Grafik 2" descr="Grafik 2"/>
          <p:cNvPicPr>
            <a:picLocks noChangeAspect="1"/>
          </p:cNvPicPr>
          <p:nvPr/>
        </p:nvPicPr>
        <p:blipFill>
          <a:blip r:embed="rId3">
            <a:extLst/>
          </a:blip>
          <a:srcRect l="17567" t="0" r="0" b="0"/>
          <a:stretch>
            <a:fillRect/>
          </a:stretch>
        </p:blipFill>
        <p:spPr>
          <a:xfrm>
            <a:off x="4654296" y="8"/>
            <a:ext cx="7537706" cy="6857992"/>
          </a:xfrm>
          <a:prstGeom prst="rect">
            <a:avLst/>
          </a:prstGeom>
          <a:ln w="12700">
            <a:miter lim="400000"/>
          </a:ln>
        </p:spPr>
      </p:pic>
      <p:sp>
        <p:nvSpPr>
          <p:cNvPr id="296" name="Titel 1"/>
          <p:cNvSpPr txBox="1"/>
          <p:nvPr>
            <p:ph type="title"/>
          </p:nvPr>
        </p:nvSpPr>
        <p:spPr>
          <a:xfrm>
            <a:off x="651306" y="640080"/>
            <a:ext cx="3377185" cy="3681978"/>
          </a:xfrm>
          <a:prstGeom prst="rect">
            <a:avLst/>
          </a:prstGeom>
        </p:spPr>
        <p:txBody>
          <a:bodyPr/>
          <a:lstStyle>
            <a:lvl1pPr>
              <a:defRPr sz="4400"/>
            </a:lvl1pPr>
          </a:lstStyle>
          <a:p>
            <a:pPr/>
            <a:r>
              <a:t>Jasmine und Angular</a:t>
            </a:r>
          </a:p>
        </p:txBody>
      </p:sp>
      <p:sp>
        <p:nvSpPr>
          <p:cNvPr id="297" name="Textplatzhalter 2"/>
          <p:cNvSpPr txBox="1"/>
          <p:nvPr>
            <p:ph type="body" sz="quarter" idx="1"/>
          </p:nvPr>
        </p:nvSpPr>
        <p:spPr>
          <a:xfrm>
            <a:off x="651305" y="4460487"/>
            <a:ext cx="3377188" cy="1757435"/>
          </a:xfrm>
          <a:prstGeom prst="rect">
            <a:avLst/>
          </a:prstGeom>
        </p:spPr>
        <p:txBody>
          <a:bodyPr/>
          <a:lstStyle/>
          <a:p>
            <a:pPr>
              <a:defRPr sz="2200">
                <a:solidFill>
                  <a:srgbClr val="000000"/>
                </a:solidFill>
              </a:defRPr>
            </a:pP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Fußzeilenplatzhalter 3"/>
          <p:cNvSpPr txBox="1"/>
          <p:nvPr/>
        </p:nvSpPr>
        <p:spPr>
          <a:xfrm>
            <a:off x="4038600" y="6416929"/>
            <a:ext cx="4114800" cy="2439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9</a:t>
            </a:r>
          </a:p>
        </p:txBody>
      </p:sp>
      <p:sp>
        <p:nvSpPr>
          <p:cNvPr id="302" name="Titel 1"/>
          <p:cNvSpPr txBox="1"/>
          <p:nvPr>
            <p:ph type="title"/>
          </p:nvPr>
        </p:nvSpPr>
        <p:spPr>
          <a:prstGeom prst="rect">
            <a:avLst/>
          </a:prstGeom>
        </p:spPr>
        <p:txBody>
          <a:bodyPr/>
          <a:lstStyle/>
          <a:p>
            <a:pPr/>
            <a:r>
              <a:t>TestBed</a:t>
            </a:r>
          </a:p>
        </p:txBody>
      </p:sp>
      <p:sp>
        <p:nvSpPr>
          <p:cNvPr id="303" name="Rectangle 1"/>
          <p:cNvSpPr/>
          <p:nvPr/>
        </p:nvSpPr>
        <p:spPr>
          <a:xfrm>
            <a:off x="838200" y="1535145"/>
            <a:ext cx="10515600" cy="2620899"/>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6798" tIns="46798" rIns="46798" bIns="46798" anchor="ctr">
            <a:spAutoFit/>
          </a:bodyPr>
          <a:lstStyle/>
          <a:p>
            <a:pPr>
              <a:defRPr b="1">
                <a:latin typeface="Consolas"/>
                <a:ea typeface="Consolas"/>
                <a:cs typeface="Consolas"/>
                <a:sym typeface="Consolas"/>
              </a:defRPr>
            </a:pPr>
            <a:r>
              <a:t>beforeEach</a:t>
            </a:r>
            <a:r>
              <a:rPr b="0"/>
              <a:t>(async(() =&gt; {</a:t>
            </a:r>
            <a:br>
              <a:rPr b="0"/>
            </a:br>
            <a:br>
              <a:rPr b="0"/>
            </a:br>
            <a:r>
              <a:rPr b="0"/>
              <a:t>    </a:t>
            </a:r>
            <a:r>
              <a:rPr>
                <a:solidFill>
                  <a:srgbClr val="C00000"/>
                </a:solidFill>
              </a:rPr>
              <a:t>TestBed.</a:t>
            </a:r>
            <a:r>
              <a:rPr i="1">
                <a:solidFill>
                  <a:srgbClr val="C00000"/>
                </a:solidFill>
              </a:rPr>
              <a:t>configureTestingModule</a:t>
            </a:r>
            <a:r>
              <a:rPr b="0"/>
              <a:t>({</a:t>
            </a:r>
            <a:br>
              <a:rPr b="0"/>
            </a:br>
            <a:r>
              <a:rPr b="0"/>
              <a:t>        </a:t>
            </a:r>
            <a:r>
              <a:rPr>
                <a:solidFill>
                  <a:srgbClr val="660E7A"/>
                </a:solidFill>
              </a:rPr>
              <a:t>imports</a:t>
            </a:r>
            <a:r>
              <a:rPr b="0"/>
              <a:t>: [HttpClientModule, …],</a:t>
            </a:r>
            <a:br>
              <a:rPr b="0"/>
            </a:br>
            <a:r>
              <a:rPr b="0"/>
              <a:t>        </a:t>
            </a:r>
            <a:r>
              <a:rPr>
                <a:solidFill>
                  <a:srgbClr val="660E7A"/>
                </a:solidFill>
              </a:rPr>
              <a:t>declarations</a:t>
            </a:r>
            <a:r>
              <a:rPr b="0"/>
              <a:t>: [FlightSearchComponent, …],</a:t>
            </a:r>
            <a:br>
              <a:rPr b="0"/>
            </a:br>
            <a:r>
              <a:rPr b="0"/>
              <a:t>    })</a:t>
            </a:r>
            <a:endParaRPr sz="2000">
              <a:latin typeface="Arial"/>
              <a:ea typeface="Arial"/>
              <a:cs typeface="Arial"/>
              <a:sym typeface="Arial"/>
            </a:endParaRPr>
          </a:p>
          <a:p>
            <a:pPr>
              <a:defRPr>
                <a:latin typeface="Consolas"/>
                <a:ea typeface="Consolas"/>
                <a:cs typeface="Consolas"/>
                <a:sym typeface="Consolas"/>
              </a:defRPr>
            </a:pPr>
            <a:r>
              <a:t>    .compileComponents();</a:t>
            </a:r>
            <a:endParaRPr sz="2000">
              <a:latin typeface="Arial"/>
              <a:ea typeface="Arial"/>
              <a:cs typeface="Arial"/>
              <a:sym typeface="Arial"/>
            </a:endParaRPr>
          </a:p>
          <a:p>
            <a:pPr>
              <a:defRPr sz="2000">
                <a:latin typeface="Arial"/>
                <a:ea typeface="Arial"/>
                <a:cs typeface="Arial"/>
                <a:sym typeface="Arial"/>
              </a:defRPr>
            </a:pP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Fußzeilenplatzhalter 3"/>
          <p:cNvSpPr txBox="1"/>
          <p:nvPr/>
        </p:nvSpPr>
        <p:spPr>
          <a:xfrm>
            <a:off x="4038600" y="6416929"/>
            <a:ext cx="4114800" cy="2439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10</a:t>
            </a:r>
          </a:p>
        </p:txBody>
      </p:sp>
      <p:sp>
        <p:nvSpPr>
          <p:cNvPr id="308" name="Titel 6"/>
          <p:cNvSpPr txBox="1"/>
          <p:nvPr>
            <p:ph type="title"/>
          </p:nvPr>
        </p:nvSpPr>
        <p:spPr>
          <a:prstGeom prst="rect">
            <a:avLst/>
          </a:prstGeom>
        </p:spPr>
        <p:txBody>
          <a:bodyPr/>
          <a:lstStyle/>
          <a:p>
            <a:pPr/>
            <a:r>
              <a:t>Unit-Test</a:t>
            </a:r>
          </a:p>
        </p:txBody>
      </p:sp>
      <p:sp>
        <p:nvSpPr>
          <p:cNvPr id="309" name="Rectangle 2"/>
          <p:cNvSpPr/>
          <p:nvPr/>
        </p:nvSpPr>
        <p:spPr>
          <a:xfrm>
            <a:off x="838200" y="1668841"/>
            <a:ext cx="10515600" cy="2354199"/>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6798" tIns="46798" rIns="46798" bIns="46798" anchor="ctr">
            <a:spAutoFit/>
          </a:bodyPr>
          <a:lstStyle/>
          <a:p>
            <a:pPr>
              <a:defRPr i="1">
                <a:latin typeface="Consolas"/>
                <a:ea typeface="Consolas"/>
                <a:cs typeface="Consolas"/>
                <a:sym typeface="Consolas"/>
              </a:defRPr>
            </a:pPr>
            <a:r>
              <a:t>it</a:t>
            </a:r>
            <a:r>
              <a:rPr i="0"/>
              <a:t>(</a:t>
            </a:r>
            <a:r>
              <a:rPr b="1" i="0">
                <a:solidFill>
                  <a:srgbClr val="008000"/>
                </a:solidFill>
              </a:rPr>
              <a:t>'should have no selected flight initially'</a:t>
            </a:r>
            <a:r>
              <a:rPr i="0"/>
              <a:t>, () =&gt; {</a:t>
            </a:r>
            <a:endParaRPr sz="2000">
              <a:latin typeface="Arial"/>
              <a:ea typeface="Arial"/>
              <a:cs typeface="Arial"/>
              <a:sym typeface="Arial"/>
            </a:endParaRPr>
          </a:p>
          <a:p>
            <a:pPr>
              <a:defRPr sz="2000">
                <a:latin typeface="Arial"/>
                <a:ea typeface="Arial"/>
                <a:cs typeface="Arial"/>
                <a:sym typeface="Arial"/>
              </a:defRPr>
            </a:pPr>
            <a:br>
              <a:rPr i="1"/>
            </a:br>
            <a:r>
              <a:rPr sz="1800">
                <a:latin typeface="Consolas"/>
                <a:ea typeface="Consolas"/>
                <a:cs typeface="Consolas"/>
                <a:sym typeface="Consolas"/>
              </a:rPr>
              <a:t>    </a:t>
            </a:r>
            <a:r>
              <a:rPr b="1" sz="1800">
                <a:solidFill>
                  <a:srgbClr val="000080"/>
                </a:solidFill>
                <a:latin typeface="Consolas"/>
                <a:ea typeface="Consolas"/>
                <a:cs typeface="Consolas"/>
                <a:sym typeface="Consolas"/>
              </a:rPr>
              <a:t>let </a:t>
            </a:r>
            <a:r>
              <a:rPr sz="1800">
                <a:solidFill>
                  <a:srgbClr val="458383"/>
                </a:solidFill>
                <a:latin typeface="Consolas"/>
                <a:ea typeface="Consolas"/>
                <a:cs typeface="Consolas"/>
                <a:sym typeface="Consolas"/>
              </a:rPr>
              <a:t>flightSearchFixture </a:t>
            </a:r>
            <a:r>
              <a:rPr sz="1800">
                <a:latin typeface="Consolas"/>
                <a:ea typeface="Consolas"/>
                <a:cs typeface="Consolas"/>
                <a:sym typeface="Consolas"/>
              </a:rPr>
              <a:t>= </a:t>
            </a:r>
            <a:br>
              <a:rPr sz="1800">
                <a:latin typeface="Consolas"/>
                <a:ea typeface="Consolas"/>
                <a:cs typeface="Consolas"/>
                <a:sym typeface="Consolas"/>
              </a:rPr>
            </a:br>
            <a:r>
              <a:rPr sz="1800">
                <a:latin typeface="Consolas"/>
                <a:ea typeface="Consolas"/>
                <a:cs typeface="Consolas"/>
                <a:sym typeface="Consolas"/>
              </a:rPr>
              <a:t>             TestBed.</a:t>
            </a:r>
            <a:r>
              <a:rPr i="1" sz="1800">
                <a:latin typeface="Consolas"/>
                <a:ea typeface="Consolas"/>
                <a:cs typeface="Consolas"/>
                <a:sym typeface="Consolas"/>
              </a:rPr>
              <a:t>createComponent</a:t>
            </a:r>
            <a:r>
              <a:rPr sz="1800">
                <a:latin typeface="Consolas"/>
                <a:ea typeface="Consolas"/>
                <a:cs typeface="Consolas"/>
                <a:sym typeface="Consolas"/>
              </a:rPr>
              <a:t>(FlightSearchComponent);</a:t>
            </a:r>
            <a:br>
              <a:rPr sz="1800">
                <a:latin typeface="Consolas"/>
                <a:ea typeface="Consolas"/>
                <a:cs typeface="Consolas"/>
                <a:sym typeface="Consolas"/>
              </a:rPr>
            </a:br>
            <a:br>
              <a:rPr sz="1800">
                <a:latin typeface="Consolas"/>
                <a:ea typeface="Consolas"/>
                <a:cs typeface="Consolas"/>
                <a:sym typeface="Consolas"/>
              </a:rPr>
            </a:br>
            <a:r>
              <a:rPr sz="1800">
                <a:latin typeface="Consolas"/>
                <a:ea typeface="Consolas"/>
                <a:cs typeface="Consolas"/>
                <a:sym typeface="Consolas"/>
              </a:rPr>
              <a:t>    </a:t>
            </a:r>
            <a:r>
              <a:rPr b="1" sz="1800">
                <a:solidFill>
                  <a:srgbClr val="000080"/>
                </a:solidFill>
                <a:latin typeface="Consolas"/>
                <a:ea typeface="Consolas"/>
                <a:cs typeface="Consolas"/>
                <a:sym typeface="Consolas"/>
              </a:rPr>
              <a:t>[…]</a:t>
            </a:r>
          </a:p>
          <a:p>
            <a:pPr>
              <a:defRPr b="1" sz="2000">
                <a:solidFill>
                  <a:srgbClr val="000080"/>
                </a:solidFill>
                <a:latin typeface="Arial"/>
                <a:ea typeface="Arial"/>
                <a:cs typeface="Arial"/>
                <a:sym typeface="Arial"/>
              </a:defRPr>
            </a:pP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Fußzeilenplatzhalter 3"/>
          <p:cNvSpPr txBox="1"/>
          <p:nvPr/>
        </p:nvSpPr>
        <p:spPr>
          <a:xfrm>
            <a:off x="4038600" y="6416929"/>
            <a:ext cx="4114800" cy="2439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11</a:t>
            </a:r>
          </a:p>
        </p:txBody>
      </p:sp>
      <p:sp>
        <p:nvSpPr>
          <p:cNvPr id="314" name="Titel 6"/>
          <p:cNvSpPr txBox="1"/>
          <p:nvPr>
            <p:ph type="title"/>
          </p:nvPr>
        </p:nvSpPr>
        <p:spPr>
          <a:prstGeom prst="rect">
            <a:avLst/>
          </a:prstGeom>
        </p:spPr>
        <p:txBody>
          <a:bodyPr/>
          <a:lstStyle/>
          <a:p>
            <a:pPr/>
            <a:r>
              <a:t>Unit-Test</a:t>
            </a:r>
          </a:p>
        </p:txBody>
      </p:sp>
      <p:sp>
        <p:nvSpPr>
          <p:cNvPr id="315" name="Rectangle 2"/>
          <p:cNvSpPr/>
          <p:nvPr/>
        </p:nvSpPr>
        <p:spPr>
          <a:xfrm>
            <a:off x="838200" y="1671668"/>
            <a:ext cx="10515600" cy="3179699"/>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6798" tIns="46798" rIns="46798" bIns="46798" anchor="ctr">
            <a:spAutoFit/>
          </a:bodyPr>
          <a:lstStyle/>
          <a:p>
            <a:pPr>
              <a:defRPr i="1">
                <a:latin typeface="Consolas"/>
                <a:ea typeface="Consolas"/>
                <a:cs typeface="Consolas"/>
                <a:sym typeface="Consolas"/>
              </a:defRPr>
            </a:pPr>
            <a:r>
              <a:t>it</a:t>
            </a:r>
            <a:r>
              <a:rPr i="0"/>
              <a:t>(</a:t>
            </a:r>
            <a:r>
              <a:rPr b="1" i="0">
                <a:solidFill>
                  <a:srgbClr val="008000"/>
                </a:solidFill>
              </a:rPr>
              <a:t>'should have no selected flight initially'</a:t>
            </a:r>
            <a:r>
              <a:rPr i="0"/>
              <a:t>, () =&gt; {</a:t>
            </a:r>
            <a:endParaRPr sz="2000">
              <a:latin typeface="Arial"/>
              <a:ea typeface="Arial"/>
              <a:cs typeface="Arial"/>
              <a:sym typeface="Arial"/>
            </a:endParaRPr>
          </a:p>
          <a:p>
            <a:pPr>
              <a:defRPr sz="2000">
                <a:latin typeface="Arial"/>
                <a:ea typeface="Arial"/>
                <a:cs typeface="Arial"/>
                <a:sym typeface="Arial"/>
              </a:defRPr>
            </a:pPr>
            <a:br>
              <a:rPr i="1"/>
            </a:br>
            <a:r>
              <a:rPr sz="1800">
                <a:latin typeface="Consolas"/>
                <a:ea typeface="Consolas"/>
                <a:cs typeface="Consolas"/>
                <a:sym typeface="Consolas"/>
              </a:rPr>
              <a:t>    </a:t>
            </a:r>
            <a:r>
              <a:rPr b="1" sz="1800">
                <a:solidFill>
                  <a:srgbClr val="000080"/>
                </a:solidFill>
                <a:latin typeface="Consolas"/>
                <a:ea typeface="Consolas"/>
                <a:cs typeface="Consolas"/>
                <a:sym typeface="Consolas"/>
              </a:rPr>
              <a:t>let </a:t>
            </a:r>
            <a:r>
              <a:rPr sz="1800">
                <a:solidFill>
                  <a:srgbClr val="458383"/>
                </a:solidFill>
                <a:latin typeface="Consolas"/>
                <a:ea typeface="Consolas"/>
                <a:cs typeface="Consolas"/>
                <a:sym typeface="Consolas"/>
              </a:rPr>
              <a:t>flightSearchFixture </a:t>
            </a:r>
            <a:r>
              <a:rPr sz="1800">
                <a:latin typeface="Consolas"/>
                <a:ea typeface="Consolas"/>
                <a:cs typeface="Consolas"/>
                <a:sym typeface="Consolas"/>
              </a:rPr>
              <a:t>= </a:t>
            </a:r>
            <a:br>
              <a:rPr sz="1800">
                <a:latin typeface="Consolas"/>
                <a:ea typeface="Consolas"/>
                <a:cs typeface="Consolas"/>
                <a:sym typeface="Consolas"/>
              </a:rPr>
            </a:br>
            <a:r>
              <a:rPr sz="1800">
                <a:latin typeface="Consolas"/>
                <a:ea typeface="Consolas"/>
                <a:cs typeface="Consolas"/>
                <a:sym typeface="Consolas"/>
              </a:rPr>
              <a:t>             TestBed.</a:t>
            </a:r>
            <a:r>
              <a:rPr i="1" sz="1800">
                <a:latin typeface="Consolas"/>
                <a:ea typeface="Consolas"/>
                <a:cs typeface="Consolas"/>
                <a:sym typeface="Consolas"/>
              </a:rPr>
              <a:t>createComponent</a:t>
            </a:r>
            <a:r>
              <a:rPr sz="1800">
                <a:latin typeface="Consolas"/>
                <a:ea typeface="Consolas"/>
                <a:cs typeface="Consolas"/>
                <a:sym typeface="Consolas"/>
              </a:rPr>
              <a:t>(FlightSearchComponent);</a:t>
            </a:r>
            <a:br>
              <a:rPr sz="1800">
                <a:latin typeface="Consolas"/>
                <a:ea typeface="Consolas"/>
                <a:cs typeface="Consolas"/>
                <a:sym typeface="Consolas"/>
              </a:rPr>
            </a:br>
            <a:br>
              <a:rPr sz="1800">
                <a:latin typeface="Consolas"/>
                <a:ea typeface="Consolas"/>
                <a:cs typeface="Consolas"/>
                <a:sym typeface="Consolas"/>
              </a:rPr>
            </a:br>
            <a:r>
              <a:rPr sz="1800">
                <a:latin typeface="Consolas"/>
                <a:ea typeface="Consolas"/>
                <a:cs typeface="Consolas"/>
                <a:sym typeface="Consolas"/>
              </a:rPr>
              <a:t>    </a:t>
            </a:r>
            <a:r>
              <a:rPr b="1" sz="1800">
                <a:solidFill>
                  <a:srgbClr val="000080"/>
                </a:solidFill>
                <a:latin typeface="Consolas"/>
                <a:ea typeface="Consolas"/>
                <a:cs typeface="Consolas"/>
                <a:sym typeface="Consolas"/>
              </a:rPr>
              <a:t>let </a:t>
            </a:r>
            <a:r>
              <a:rPr sz="1800">
                <a:solidFill>
                  <a:srgbClr val="458383"/>
                </a:solidFill>
                <a:latin typeface="Consolas"/>
                <a:ea typeface="Consolas"/>
                <a:cs typeface="Consolas"/>
                <a:sym typeface="Consolas"/>
              </a:rPr>
              <a:t>flightSearchComponent </a:t>
            </a:r>
            <a:r>
              <a:rPr sz="1800">
                <a:latin typeface="Consolas"/>
                <a:ea typeface="Consolas"/>
                <a:cs typeface="Consolas"/>
                <a:sym typeface="Consolas"/>
              </a:rPr>
              <a:t>= </a:t>
            </a:r>
            <a:br>
              <a:rPr sz="1800">
                <a:latin typeface="Consolas"/>
                <a:ea typeface="Consolas"/>
                <a:cs typeface="Consolas"/>
                <a:sym typeface="Consolas"/>
              </a:rPr>
            </a:br>
            <a:r>
              <a:rPr sz="1800">
                <a:latin typeface="Consolas"/>
                <a:ea typeface="Consolas"/>
                <a:cs typeface="Consolas"/>
                <a:sym typeface="Consolas"/>
              </a:rPr>
              <a:t>             </a:t>
            </a:r>
            <a:r>
              <a:rPr sz="1800">
                <a:solidFill>
                  <a:srgbClr val="458383"/>
                </a:solidFill>
                <a:latin typeface="Consolas"/>
                <a:ea typeface="Consolas"/>
                <a:cs typeface="Consolas"/>
                <a:sym typeface="Consolas"/>
              </a:rPr>
              <a:t>flightSearchFixture</a:t>
            </a:r>
            <a:r>
              <a:rPr sz="1800">
                <a:latin typeface="Consolas"/>
                <a:ea typeface="Consolas"/>
                <a:cs typeface="Consolas"/>
                <a:sym typeface="Consolas"/>
              </a:rPr>
              <a:t>.</a:t>
            </a:r>
            <a:r>
              <a:rPr b="1" sz="1800">
                <a:solidFill>
                  <a:srgbClr val="660E7A"/>
                </a:solidFill>
                <a:latin typeface="Consolas"/>
                <a:ea typeface="Consolas"/>
                <a:cs typeface="Consolas"/>
                <a:sym typeface="Consolas"/>
              </a:rPr>
              <a:t>componentInstance</a:t>
            </a:r>
            <a:r>
              <a:rPr sz="1800">
                <a:latin typeface="Consolas"/>
                <a:ea typeface="Consolas"/>
                <a:cs typeface="Consolas"/>
                <a:sym typeface="Consolas"/>
              </a:rPr>
              <a:t>;</a:t>
            </a:r>
            <a:br>
              <a:rPr sz="1800">
                <a:latin typeface="Consolas"/>
                <a:ea typeface="Consolas"/>
                <a:cs typeface="Consolas"/>
                <a:sym typeface="Consolas"/>
              </a:rPr>
            </a:br>
            <a:br>
              <a:rPr sz="1800">
                <a:latin typeface="Consolas"/>
                <a:ea typeface="Consolas"/>
                <a:cs typeface="Consolas"/>
                <a:sym typeface="Consolas"/>
              </a:rPr>
            </a:br>
            <a:r>
              <a:rPr sz="1800">
                <a:latin typeface="Consolas"/>
                <a:ea typeface="Consolas"/>
                <a:cs typeface="Consolas"/>
                <a:sym typeface="Consolas"/>
              </a:rPr>
              <a:t>    </a:t>
            </a:r>
            <a:r>
              <a:rPr i="1" sz="1800">
                <a:latin typeface="Consolas"/>
                <a:ea typeface="Consolas"/>
                <a:cs typeface="Consolas"/>
                <a:sym typeface="Consolas"/>
              </a:rPr>
              <a:t>expect</a:t>
            </a:r>
            <a:r>
              <a:rPr sz="1800">
                <a:latin typeface="Consolas"/>
                <a:ea typeface="Consolas"/>
                <a:cs typeface="Consolas"/>
                <a:sym typeface="Consolas"/>
              </a:rPr>
              <a:t>(</a:t>
            </a:r>
            <a:r>
              <a:rPr sz="1800">
                <a:solidFill>
                  <a:srgbClr val="458383"/>
                </a:solidFill>
                <a:latin typeface="Consolas"/>
                <a:ea typeface="Consolas"/>
                <a:cs typeface="Consolas"/>
                <a:sym typeface="Consolas"/>
              </a:rPr>
              <a:t>flightSearchComponent</a:t>
            </a:r>
            <a:r>
              <a:rPr sz="1800">
                <a:latin typeface="Consolas"/>
                <a:ea typeface="Consolas"/>
                <a:cs typeface="Consolas"/>
                <a:sym typeface="Consolas"/>
              </a:rPr>
              <a:t>.</a:t>
            </a:r>
            <a:r>
              <a:rPr b="1" sz="1800">
                <a:solidFill>
                  <a:srgbClr val="660E7A"/>
                </a:solidFill>
                <a:latin typeface="Consolas"/>
                <a:ea typeface="Consolas"/>
                <a:cs typeface="Consolas"/>
                <a:sym typeface="Consolas"/>
              </a:rPr>
              <a:t>selectedFlight</a:t>
            </a:r>
            <a:r>
              <a:rPr sz="1800">
                <a:latin typeface="Consolas"/>
                <a:ea typeface="Consolas"/>
                <a:cs typeface="Consolas"/>
                <a:sym typeface="Consolas"/>
              </a:rPr>
              <a:t>)</a:t>
            </a:r>
            <a:br>
              <a:rPr sz="1800">
                <a:latin typeface="Consolas"/>
                <a:ea typeface="Consolas"/>
                <a:cs typeface="Consolas"/>
                <a:sym typeface="Consolas"/>
              </a:rPr>
            </a:br>
            <a:r>
              <a:rPr sz="1800">
                <a:latin typeface="Consolas"/>
                <a:ea typeface="Consolas"/>
                <a:cs typeface="Consolas"/>
                <a:sym typeface="Consolas"/>
              </a:rPr>
              <a:t>                                   .</a:t>
            </a:r>
            <a:r>
              <a:rPr sz="1800">
                <a:solidFill>
                  <a:srgbClr val="7A7A43"/>
                </a:solidFill>
                <a:latin typeface="Consolas"/>
                <a:ea typeface="Consolas"/>
                <a:cs typeface="Consolas"/>
                <a:sym typeface="Consolas"/>
              </a:rPr>
              <a:t>toBeUndefined</a:t>
            </a:r>
            <a:r>
              <a:rPr sz="1800">
                <a:latin typeface="Consolas"/>
                <a:ea typeface="Consolas"/>
                <a:cs typeface="Consolas"/>
                <a:sym typeface="Consolas"/>
              </a:rPr>
              <a:t>();</a:t>
            </a:r>
            <a:br>
              <a:rPr sz="1800">
                <a:latin typeface="Consolas"/>
                <a:ea typeface="Consolas"/>
                <a:cs typeface="Consolas"/>
                <a:sym typeface="Consolas"/>
              </a:rPr>
            </a:br>
            <a:r>
              <a:rPr sz="1800">
                <a:latin typeface="Consolas"/>
                <a:ea typeface="Consolas"/>
                <a:cs typeface="Consolas"/>
                <a:sym typeface="Consolas"/>
              </a:rPr>
              <a:t>});</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Fußzeilenplatzhalter 3"/>
          <p:cNvSpPr txBox="1"/>
          <p:nvPr/>
        </p:nvSpPr>
        <p:spPr>
          <a:xfrm>
            <a:off x="4038600" y="6416929"/>
            <a:ext cx="4114800" cy="2439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12</a:t>
            </a:r>
          </a:p>
        </p:txBody>
      </p:sp>
      <p:sp>
        <p:nvSpPr>
          <p:cNvPr id="320" name="Titel 1"/>
          <p:cNvSpPr txBox="1"/>
          <p:nvPr>
            <p:ph type="title"/>
          </p:nvPr>
        </p:nvSpPr>
        <p:spPr>
          <a:prstGeom prst="rect">
            <a:avLst/>
          </a:prstGeom>
        </p:spPr>
        <p:txBody>
          <a:bodyPr/>
          <a:lstStyle/>
          <a:p>
            <a:pPr/>
            <a:r>
              <a:t>Asynchrone Tests</a:t>
            </a:r>
          </a:p>
        </p:txBody>
      </p:sp>
      <p:sp>
        <p:nvSpPr>
          <p:cNvPr id="321" name="Rectangle 1"/>
          <p:cNvSpPr/>
          <p:nvPr/>
        </p:nvSpPr>
        <p:spPr>
          <a:xfrm>
            <a:off x="838200" y="1672464"/>
            <a:ext cx="10515600" cy="1515999"/>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6798" tIns="46798" rIns="46798" bIns="46798" anchor="ctr">
            <a:spAutoFit/>
          </a:bodyPr>
          <a:lstStyle/>
          <a:p>
            <a:pPr>
              <a:defRPr>
                <a:latin typeface="Consolas"/>
                <a:ea typeface="Consolas"/>
                <a:cs typeface="Consolas"/>
                <a:sym typeface="Consolas"/>
              </a:defRPr>
            </a:pPr>
            <a:r>
              <a:t>it(</a:t>
            </a:r>
            <a:r>
              <a:rPr b="1">
                <a:solidFill>
                  <a:srgbClr val="008000"/>
                </a:solidFill>
              </a:rPr>
              <a:t>'should load flights'</a:t>
            </a:r>
            <a:r>
              <a:t>, </a:t>
            </a:r>
            <a:r>
              <a:rPr b="1">
                <a:solidFill>
                  <a:srgbClr val="C00000"/>
                </a:solidFill>
              </a:rPr>
              <a:t>async</a:t>
            </a:r>
            <a:r>
              <a:t>(() =&gt; {</a:t>
            </a:r>
            <a:endParaRPr sz="2000">
              <a:latin typeface="Arial"/>
              <a:ea typeface="Arial"/>
              <a:cs typeface="Arial"/>
              <a:sym typeface="Arial"/>
            </a:endParaRPr>
          </a:p>
          <a:p>
            <a:pPr>
              <a:defRPr sz="2000">
                <a:latin typeface="Arial"/>
                <a:ea typeface="Arial"/>
                <a:cs typeface="Arial"/>
                <a:sym typeface="Arial"/>
              </a:defRPr>
            </a:pPr>
            <a:r>
              <a:t>        </a:t>
            </a:r>
            <a:endParaRPr>
              <a:latin typeface="Consolas"/>
              <a:ea typeface="Consolas"/>
              <a:cs typeface="Consolas"/>
              <a:sym typeface="Consolas"/>
            </a:endParaRPr>
          </a:p>
          <a:p>
            <a:pPr>
              <a:defRPr>
                <a:latin typeface="Consolas"/>
                <a:ea typeface="Consolas"/>
                <a:cs typeface="Consolas"/>
                <a:sym typeface="Consolas"/>
              </a:defRPr>
            </a:pPr>
            <a:r>
              <a:t>    […]</a:t>
            </a:r>
            <a:endParaRPr sz="2000">
              <a:latin typeface="Arial"/>
              <a:ea typeface="Arial"/>
              <a:cs typeface="Arial"/>
              <a:sym typeface="Arial"/>
            </a:endParaRPr>
          </a:p>
          <a:p>
            <a:pPr>
              <a:defRPr sz="2000">
                <a:latin typeface="Arial"/>
                <a:ea typeface="Arial"/>
                <a:cs typeface="Arial"/>
                <a:sym typeface="Arial"/>
              </a:defRPr>
            </a:pP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5" name="Fußzeilenplatzhalter 3"/>
          <p:cNvSpPr txBox="1"/>
          <p:nvPr/>
        </p:nvSpPr>
        <p:spPr>
          <a:xfrm>
            <a:off x="4038600" y="6416929"/>
            <a:ext cx="4114800" cy="2439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12</a:t>
            </a:r>
          </a:p>
        </p:txBody>
      </p:sp>
      <p:sp>
        <p:nvSpPr>
          <p:cNvPr id="326" name="Titel 1"/>
          <p:cNvSpPr txBox="1"/>
          <p:nvPr>
            <p:ph type="title"/>
          </p:nvPr>
        </p:nvSpPr>
        <p:spPr>
          <a:prstGeom prst="rect">
            <a:avLst/>
          </a:prstGeom>
        </p:spPr>
        <p:txBody>
          <a:bodyPr/>
          <a:lstStyle/>
          <a:p>
            <a:pPr/>
            <a:r>
              <a:t>Asynchrone Tests</a:t>
            </a:r>
          </a:p>
        </p:txBody>
      </p:sp>
      <p:sp>
        <p:nvSpPr>
          <p:cNvPr id="327" name="Rectangle 1"/>
          <p:cNvSpPr/>
          <p:nvPr/>
        </p:nvSpPr>
        <p:spPr>
          <a:xfrm>
            <a:off x="838200" y="1532764"/>
            <a:ext cx="10515600" cy="1795399"/>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6798" tIns="46798" rIns="46798" bIns="46798" anchor="ctr">
            <a:spAutoFit/>
          </a:bodyPr>
          <a:lstStyle/>
          <a:p>
            <a:pPr>
              <a:defRPr>
                <a:latin typeface="Consolas"/>
                <a:ea typeface="Consolas"/>
                <a:cs typeface="Consolas"/>
                <a:sym typeface="Consolas"/>
              </a:defRPr>
            </a:pPr>
            <a:r>
              <a:t>it(</a:t>
            </a:r>
            <a:r>
              <a:rPr b="1">
                <a:solidFill>
                  <a:srgbClr val="008000"/>
                </a:solidFill>
              </a:rPr>
              <a:t>'should load flights'</a:t>
            </a:r>
            <a:r>
              <a:t>, </a:t>
            </a:r>
            <a:r>
              <a:rPr b="1">
                <a:solidFill>
                  <a:srgbClr val="C00000"/>
                </a:solidFill>
              </a:rPr>
              <a:t>fakeAsync</a:t>
            </a:r>
            <a:r>
              <a:t>(() =&gt; {</a:t>
            </a:r>
            <a:endParaRPr sz="2000">
              <a:latin typeface="Arial"/>
              <a:ea typeface="Arial"/>
              <a:cs typeface="Arial"/>
              <a:sym typeface="Arial"/>
            </a:endParaRPr>
          </a:p>
          <a:p>
            <a:pPr>
              <a:defRPr sz="2000">
                <a:latin typeface="Arial"/>
                <a:ea typeface="Arial"/>
                <a:cs typeface="Arial"/>
                <a:sym typeface="Arial"/>
              </a:defRPr>
            </a:pPr>
          </a:p>
          <a:p>
            <a:pPr>
              <a:defRPr>
                <a:latin typeface="Consolas"/>
                <a:ea typeface="Consolas"/>
                <a:cs typeface="Consolas"/>
                <a:sym typeface="Consolas"/>
              </a:defRPr>
            </a:pPr>
            <a:r>
              <a:t>    […]</a:t>
            </a:r>
          </a:p>
          <a:p>
            <a:pPr>
              <a:defRPr>
                <a:latin typeface="Consolas"/>
                <a:ea typeface="Consolas"/>
                <a:cs typeface="Consolas"/>
                <a:sym typeface="Consolas"/>
              </a:defRPr>
            </a:pPr>
            <a:r>
              <a:t>    </a:t>
            </a:r>
            <a:r>
              <a:rPr b="1"/>
              <a:t>tick</a:t>
            </a:r>
            <a:r>
              <a:t>(100); // time in ms</a:t>
            </a:r>
            <a:endParaRPr sz="2000">
              <a:latin typeface="Arial"/>
              <a:ea typeface="Arial"/>
              <a:cs typeface="Arial"/>
              <a:sym typeface="Arial"/>
            </a:endParaRPr>
          </a:p>
          <a:p>
            <a:pPr>
              <a:defRPr sz="2000">
                <a:latin typeface="Arial"/>
                <a:ea typeface="Arial"/>
                <a:cs typeface="Arial"/>
                <a:sym typeface="Arial"/>
              </a:defRPr>
            </a:pP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2" name="Image" descr="Image"/>
          <p:cNvPicPr>
            <a:picLocks noChangeAspect="1"/>
          </p:cNvPicPr>
          <p:nvPr/>
        </p:nvPicPr>
        <p:blipFill>
          <a:blip r:embed="rId3">
            <a:extLst/>
          </a:blip>
          <a:stretch>
            <a:fillRect/>
          </a:stretch>
        </p:blipFill>
        <p:spPr>
          <a:xfrm>
            <a:off x="3130668" y="0"/>
            <a:ext cx="5930664" cy="6858000"/>
          </a:xfrm>
          <a:prstGeom prst="rect">
            <a:avLst/>
          </a:prstGeom>
          <a:ln w="12700">
            <a:miter lim="400000"/>
          </a:ln>
        </p:spPr>
      </p:pic>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Fußzeilenplatzhalter 3"/>
          <p:cNvSpPr txBox="1"/>
          <p:nvPr/>
        </p:nvSpPr>
        <p:spPr>
          <a:xfrm>
            <a:off x="4038600" y="6416929"/>
            <a:ext cx="4114800" cy="2439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13</a:t>
            </a:r>
          </a:p>
        </p:txBody>
      </p:sp>
      <p:sp>
        <p:nvSpPr>
          <p:cNvPr id="332" name="Titel 1"/>
          <p:cNvSpPr txBox="1"/>
          <p:nvPr>
            <p:ph type="title"/>
          </p:nvPr>
        </p:nvSpPr>
        <p:spPr>
          <a:prstGeom prst="rect">
            <a:avLst/>
          </a:prstGeom>
        </p:spPr>
        <p:txBody>
          <a:bodyPr/>
          <a:lstStyle/>
          <a:p>
            <a:pPr/>
            <a:r>
              <a:t>Asynchrone Tests (Alternative)</a:t>
            </a:r>
          </a:p>
        </p:txBody>
      </p:sp>
      <p:sp>
        <p:nvSpPr>
          <p:cNvPr id="333" name="Rectangle 1"/>
          <p:cNvSpPr/>
          <p:nvPr/>
        </p:nvSpPr>
        <p:spPr>
          <a:xfrm>
            <a:off x="838200" y="1671242"/>
            <a:ext cx="10515600" cy="1795399"/>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6798" tIns="46798" rIns="46798" bIns="46798" anchor="ctr">
            <a:spAutoFit/>
          </a:bodyPr>
          <a:lstStyle/>
          <a:p>
            <a:pPr>
              <a:defRPr>
                <a:latin typeface="Consolas"/>
                <a:ea typeface="Consolas"/>
                <a:cs typeface="Consolas"/>
                <a:sym typeface="Consolas"/>
              </a:defRPr>
            </a:pPr>
            <a:r>
              <a:t>it(</a:t>
            </a:r>
            <a:r>
              <a:rPr b="1">
                <a:solidFill>
                  <a:srgbClr val="008000"/>
                </a:solidFill>
              </a:rPr>
              <a:t>'should load flights'</a:t>
            </a:r>
            <a:r>
              <a:t>, (</a:t>
            </a:r>
            <a:r>
              <a:rPr b="1">
                <a:solidFill>
                  <a:srgbClr val="C00000"/>
                </a:solidFill>
              </a:rPr>
              <a:t>done: Function</a:t>
            </a:r>
            <a:r>
              <a:t>) =&gt; {</a:t>
            </a:r>
            <a:endParaRPr sz="2000">
              <a:latin typeface="Arial"/>
              <a:ea typeface="Arial"/>
              <a:cs typeface="Arial"/>
              <a:sym typeface="Arial"/>
            </a:endParaRPr>
          </a:p>
          <a:p>
            <a:pPr>
              <a:defRPr sz="2000">
                <a:latin typeface="Arial"/>
                <a:ea typeface="Arial"/>
                <a:cs typeface="Arial"/>
                <a:sym typeface="Arial"/>
              </a:defRPr>
            </a:pPr>
          </a:p>
          <a:p>
            <a:pPr>
              <a:defRPr>
                <a:latin typeface="Consolas"/>
                <a:ea typeface="Consolas"/>
                <a:cs typeface="Consolas"/>
                <a:sym typeface="Consolas"/>
              </a:defRPr>
            </a:pPr>
            <a:r>
              <a:t>    […]</a:t>
            </a:r>
            <a:endParaRPr sz="2000">
              <a:latin typeface="Arial"/>
              <a:ea typeface="Arial"/>
              <a:cs typeface="Arial"/>
              <a:sym typeface="Arial"/>
            </a:endParaRPr>
          </a:p>
          <a:p>
            <a:pPr>
              <a:defRPr>
                <a:latin typeface="Consolas"/>
                <a:ea typeface="Consolas"/>
                <a:cs typeface="Consolas"/>
                <a:sym typeface="Consolas"/>
              </a:defRPr>
            </a:pPr>
            <a:r>
              <a:t>    done();</a:t>
            </a:r>
            <a:endParaRPr sz="2000">
              <a:latin typeface="Arial"/>
              <a:ea typeface="Arial"/>
              <a:cs typeface="Arial"/>
              <a:sym typeface="Arial"/>
            </a:endParaRPr>
          </a:p>
          <a:p>
            <a:pPr>
              <a:defRPr sz="2000">
                <a:latin typeface="Arial"/>
                <a:ea typeface="Arial"/>
                <a:cs typeface="Arial"/>
                <a:sym typeface="Arial"/>
              </a:defRPr>
            </a:pP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7" name="Fußzeilenplatzhalter 3"/>
          <p:cNvSpPr txBox="1"/>
          <p:nvPr/>
        </p:nvSpPr>
        <p:spPr>
          <a:xfrm>
            <a:off x="4038600" y="6416929"/>
            <a:ext cx="4114800" cy="2439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14</a:t>
            </a:r>
          </a:p>
        </p:txBody>
      </p:sp>
      <p:sp>
        <p:nvSpPr>
          <p:cNvPr id="338" name="Titel 1"/>
          <p:cNvSpPr txBox="1"/>
          <p:nvPr>
            <p:ph type="title"/>
          </p:nvPr>
        </p:nvSpPr>
        <p:spPr>
          <a:prstGeom prst="rect">
            <a:avLst/>
          </a:prstGeom>
        </p:spPr>
        <p:txBody>
          <a:bodyPr/>
          <a:lstStyle/>
          <a:p>
            <a:pPr/>
            <a:r>
              <a:t>Services testen</a:t>
            </a:r>
          </a:p>
        </p:txBody>
      </p:sp>
      <p:sp>
        <p:nvSpPr>
          <p:cNvPr id="339" name="Rectangle 1"/>
          <p:cNvSpPr/>
          <p:nvPr/>
        </p:nvSpPr>
        <p:spPr>
          <a:xfrm>
            <a:off x="838200" y="1481170"/>
            <a:ext cx="10515600" cy="2176399"/>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6798" tIns="46798" rIns="46798" bIns="46798" anchor="ctr">
            <a:spAutoFit/>
          </a:bodyPr>
          <a:lstStyle/>
          <a:p>
            <a:pPr>
              <a:defRPr>
                <a:latin typeface="Consolas"/>
                <a:ea typeface="Consolas"/>
                <a:cs typeface="Consolas"/>
                <a:sym typeface="Consolas"/>
              </a:defRPr>
            </a:pPr>
            <a:r>
              <a:t>it(</a:t>
            </a:r>
            <a:r>
              <a:rPr b="1">
                <a:solidFill>
                  <a:srgbClr val="008000"/>
                </a:solidFill>
              </a:rPr>
              <a:t>'should load flights'</a:t>
            </a:r>
            <a:r>
              <a:t>, () =&gt; {</a:t>
            </a:r>
            <a:endParaRPr sz="2000">
              <a:latin typeface="Arial"/>
              <a:ea typeface="Arial"/>
              <a:cs typeface="Arial"/>
              <a:sym typeface="Arial"/>
            </a:endParaRPr>
          </a:p>
          <a:p>
            <a:pPr>
              <a:defRPr sz="2000">
                <a:latin typeface="Arial"/>
                <a:ea typeface="Arial"/>
                <a:cs typeface="Arial"/>
                <a:sym typeface="Arial"/>
              </a:defRPr>
            </a:pPr>
          </a:p>
          <a:p>
            <a:pPr>
              <a:defRPr b="1">
                <a:solidFill>
                  <a:srgbClr val="000080"/>
                </a:solidFill>
                <a:latin typeface="Consolas"/>
                <a:ea typeface="Consolas"/>
                <a:cs typeface="Consolas"/>
                <a:sym typeface="Consolas"/>
              </a:defRPr>
            </a:pPr>
            <a:r>
              <a:t>    const </a:t>
            </a:r>
            <a:r>
              <a:rPr b="0">
                <a:solidFill>
                  <a:srgbClr val="458383"/>
                </a:solidFill>
              </a:rPr>
              <a:t>flightService </a:t>
            </a:r>
            <a:r>
              <a:rPr b="0">
                <a:solidFill>
                  <a:srgbClr val="000000"/>
                </a:solidFill>
              </a:rPr>
              <a:t>= TestBed.</a:t>
            </a:r>
            <a:r>
              <a:rPr b="0" i="1">
                <a:solidFill>
                  <a:srgbClr val="000000"/>
                </a:solidFill>
              </a:rPr>
              <a:t>get</a:t>
            </a:r>
            <a:r>
              <a:rPr b="0">
                <a:solidFill>
                  <a:srgbClr val="000000"/>
                </a:solidFill>
              </a:rPr>
              <a:t>(FlightService);</a:t>
            </a:r>
            <a:br>
              <a:rPr b="0">
                <a:solidFill>
                  <a:srgbClr val="000000"/>
                </a:solidFill>
              </a:rPr>
            </a:br>
            <a:r>
              <a:rPr b="0">
                <a:solidFill>
                  <a:srgbClr val="000000"/>
                </a:solidFill>
              </a:rPr>
              <a:t>    […]</a:t>
            </a:r>
            <a:endParaRPr sz="4400"/>
          </a:p>
          <a:p>
            <a:pPr>
              <a:defRPr sz="4400">
                <a:latin typeface="Consolas"/>
                <a:ea typeface="Consolas"/>
                <a:cs typeface="Consolas"/>
                <a:sym typeface="Consolas"/>
              </a:defRPr>
            </a:pP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Titel 1"/>
          <p:cNvSpPr txBox="1"/>
          <p:nvPr>
            <p:ph type="title"/>
          </p:nvPr>
        </p:nvSpPr>
        <p:spPr>
          <a:xfrm>
            <a:off x="831850" y="1709738"/>
            <a:ext cx="10515600" cy="2852739"/>
          </a:xfrm>
          <a:prstGeom prst="rect">
            <a:avLst/>
          </a:prstGeom>
        </p:spPr>
        <p:txBody>
          <a:bodyPr/>
          <a:lstStyle/>
          <a:p>
            <a:pPr/>
            <a:r>
              <a:t>DEMO</a:t>
            </a:r>
          </a:p>
        </p:txBody>
      </p:sp>
      <p:sp>
        <p:nvSpPr>
          <p:cNvPr id="344" name="Textplatzhalter 2"/>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Titel 1"/>
          <p:cNvSpPr txBox="1"/>
          <p:nvPr>
            <p:ph type="title"/>
          </p:nvPr>
        </p:nvSpPr>
        <p:spPr>
          <a:prstGeom prst="rect">
            <a:avLst/>
          </a:prstGeom>
        </p:spPr>
        <p:txBody>
          <a:bodyPr/>
          <a:lstStyle/>
          <a:p>
            <a:pPr/>
            <a:r>
              <a:t>HttpClientTestingModule</a:t>
            </a:r>
          </a:p>
        </p:txBody>
      </p:sp>
      <p:sp>
        <p:nvSpPr>
          <p:cNvPr id="349" name="Rechteck 3"/>
          <p:cNvSpPr/>
          <p:nvPr/>
        </p:nvSpPr>
        <p:spPr>
          <a:xfrm>
            <a:off x="838198" y="1690688"/>
            <a:ext cx="10515601" cy="2606039"/>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795E26"/>
                </a:solidFill>
                <a:latin typeface="Consolas"/>
                <a:ea typeface="Consolas"/>
                <a:cs typeface="Consolas"/>
                <a:sym typeface="Consolas"/>
              </a:defRPr>
            </a:pPr>
            <a:r>
              <a:t>beforeEach</a:t>
            </a:r>
            <a:r>
              <a:rPr>
                <a:solidFill>
                  <a:srgbClr val="000000"/>
                </a:solidFill>
              </a:rPr>
              <a:t>(</a:t>
            </a:r>
            <a:r>
              <a:t>async</a:t>
            </a:r>
            <a:r>
              <a:rPr>
                <a:solidFill>
                  <a:srgbClr val="000000"/>
                </a:solidFill>
              </a:rPr>
              <a:t>(() </a:t>
            </a:r>
            <a:r>
              <a:rPr>
                <a:solidFill>
                  <a:srgbClr val="0000FF"/>
                </a:solidFill>
              </a:rPr>
              <a:t>=&gt;</a:t>
            </a:r>
            <a:r>
              <a:rPr>
                <a:solidFill>
                  <a:srgbClr val="000000"/>
                </a:solidFill>
              </a:rPr>
              <a:t> {</a:t>
            </a:r>
          </a:p>
          <a:p>
            <a:pPr>
              <a:defRPr>
                <a:latin typeface="Consolas"/>
                <a:ea typeface="Consolas"/>
                <a:cs typeface="Consolas"/>
                <a:sym typeface="Consolas"/>
              </a:defRPr>
            </a:pPr>
          </a:p>
          <a:p>
            <a:pPr>
              <a:defRPr>
                <a:solidFill>
                  <a:srgbClr val="001080"/>
                </a:solidFill>
                <a:latin typeface="Consolas"/>
                <a:ea typeface="Consolas"/>
                <a:cs typeface="Consolas"/>
                <a:sym typeface="Consolas"/>
              </a:defRPr>
            </a:pPr>
            <a:r>
              <a:t>    TestBed</a:t>
            </a:r>
            <a:r>
              <a:rPr>
                <a:solidFill>
                  <a:srgbClr val="000000"/>
                </a:solidFill>
              </a:rPr>
              <a:t>.</a:t>
            </a:r>
            <a:r>
              <a:rPr>
                <a:solidFill>
                  <a:srgbClr val="795E26"/>
                </a:solidFill>
              </a:rPr>
              <a:t>configureTestingModule</a:t>
            </a:r>
            <a:r>
              <a:rPr>
                <a:solidFill>
                  <a:srgbClr val="000000"/>
                </a:solidFill>
              </a:rPr>
              <a:t>({</a:t>
            </a:r>
          </a:p>
          <a:p>
            <a:pPr>
              <a:defRPr>
                <a:solidFill>
                  <a:srgbClr val="001080"/>
                </a:solidFill>
                <a:latin typeface="Consolas"/>
                <a:ea typeface="Consolas"/>
                <a:cs typeface="Consolas"/>
                <a:sym typeface="Consolas"/>
              </a:defRPr>
            </a:pPr>
            <a:r>
              <a:t>       imports:</a:t>
            </a:r>
            <a:r>
              <a:rPr>
                <a:solidFill>
                  <a:srgbClr val="000000"/>
                </a:solidFill>
              </a:rPr>
              <a:t>[</a:t>
            </a:r>
            <a:r>
              <a:t>FormsModule</a:t>
            </a:r>
            <a:r>
              <a:rPr>
                <a:solidFill>
                  <a:srgbClr val="000000"/>
                </a:solidFill>
              </a:rPr>
              <a:t>, </a:t>
            </a:r>
            <a:r>
              <a:rPr b="1">
                <a:solidFill>
                  <a:srgbClr val="C00000"/>
                </a:solidFill>
              </a:rPr>
              <a:t>HttpClientTestingModule</a:t>
            </a:r>
            <a:r>
              <a:rPr>
                <a:solidFill>
                  <a:srgbClr val="000000"/>
                </a:solidFill>
              </a:rPr>
              <a:t>], </a:t>
            </a:r>
          </a:p>
          <a:p>
            <a:pPr>
              <a:defRPr>
                <a:solidFill>
                  <a:srgbClr val="001080"/>
                </a:solidFill>
                <a:latin typeface="Consolas"/>
                <a:ea typeface="Consolas"/>
                <a:cs typeface="Consolas"/>
                <a:sym typeface="Consolas"/>
              </a:defRPr>
            </a:pPr>
            <a:r>
              <a:t>       declarations:</a:t>
            </a:r>
            <a:r>
              <a:rPr>
                <a:solidFill>
                  <a:srgbClr val="000000"/>
                </a:solidFill>
              </a:rPr>
              <a:t> [ </a:t>
            </a:r>
            <a:r>
              <a:t>FlightSearchComponent</a:t>
            </a:r>
            <a:r>
              <a:rPr>
                <a:solidFill>
                  <a:srgbClr val="000000"/>
                </a:solidFill>
              </a:rPr>
              <a:t> ]</a:t>
            </a:r>
          </a:p>
          <a:p>
            <a:pPr>
              <a:defRPr>
                <a:latin typeface="Consolas"/>
                <a:ea typeface="Consolas"/>
                <a:cs typeface="Consolas"/>
                <a:sym typeface="Consolas"/>
              </a:defRPr>
            </a:pPr>
            <a:r>
              <a:t>    })</a:t>
            </a:r>
          </a:p>
          <a:p>
            <a:pPr>
              <a:defRPr>
                <a:latin typeface="Consolas"/>
                <a:ea typeface="Consolas"/>
                <a:cs typeface="Consolas"/>
                <a:sym typeface="Consolas"/>
              </a:defRPr>
            </a:pPr>
            <a:r>
              <a:t>    .</a:t>
            </a:r>
            <a:r>
              <a:rPr>
                <a:solidFill>
                  <a:srgbClr val="795E26"/>
                </a:solidFill>
              </a:rPr>
              <a:t>compileComponents</a:t>
            </a:r>
            <a:r>
              <a:t>();</a:t>
            </a:r>
          </a:p>
          <a:p>
            <a:pPr>
              <a:defRPr>
                <a:latin typeface="Consolas"/>
                <a:ea typeface="Consolas"/>
                <a:cs typeface="Consolas"/>
                <a:sym typeface="Consolas"/>
              </a:defRPr>
            </a:pP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1" name="Titel 1"/>
          <p:cNvSpPr txBox="1"/>
          <p:nvPr>
            <p:ph type="title"/>
          </p:nvPr>
        </p:nvSpPr>
        <p:spPr>
          <a:prstGeom prst="rect">
            <a:avLst/>
          </a:prstGeom>
        </p:spPr>
        <p:txBody>
          <a:bodyPr/>
          <a:lstStyle/>
          <a:p>
            <a:pPr/>
            <a:r>
              <a:t>HttpTestingController</a:t>
            </a:r>
          </a:p>
        </p:txBody>
      </p:sp>
      <p:sp>
        <p:nvSpPr>
          <p:cNvPr id="352" name="Rechteck 3"/>
          <p:cNvSpPr/>
          <p:nvPr/>
        </p:nvSpPr>
        <p:spPr>
          <a:xfrm>
            <a:off x="838200" y="1556695"/>
            <a:ext cx="10515600" cy="2047238"/>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795E26"/>
                </a:solidFill>
                <a:latin typeface="Consolas"/>
                <a:ea typeface="Consolas"/>
                <a:cs typeface="Consolas"/>
                <a:sym typeface="Consolas"/>
              </a:defRPr>
            </a:pPr>
            <a:r>
              <a:t>it</a:t>
            </a:r>
            <a:r>
              <a:rPr>
                <a:solidFill>
                  <a:srgbClr val="000000"/>
                </a:solidFill>
              </a:rPr>
              <a:t>(</a:t>
            </a:r>
            <a:r>
              <a:rPr>
                <a:solidFill>
                  <a:srgbClr val="A31515"/>
                </a:solidFill>
              </a:rPr>
              <a:t>'...'</a:t>
            </a:r>
            <a:r>
              <a:rPr>
                <a:solidFill>
                  <a:srgbClr val="000000"/>
                </a:solidFill>
              </a:rPr>
              <a:t>, () </a:t>
            </a:r>
            <a:r>
              <a:rPr>
                <a:solidFill>
                  <a:srgbClr val="0000FF"/>
                </a:solidFill>
              </a:rPr>
              <a:t>=&gt;</a:t>
            </a:r>
            <a:r>
              <a:rPr>
                <a:solidFill>
                  <a:srgbClr val="000000"/>
                </a:solidFill>
              </a:rPr>
              <a:t> {</a:t>
            </a:r>
          </a:p>
          <a:p>
            <a:pPr>
              <a:defRPr>
                <a:solidFill>
                  <a:srgbClr val="001080"/>
                </a:solidFill>
                <a:latin typeface="Consolas"/>
                <a:ea typeface="Consolas"/>
                <a:cs typeface="Consolas"/>
                <a:sym typeface="Consolas"/>
              </a:defRPr>
            </a:pPr>
            <a:r>
              <a:t>    component</a:t>
            </a:r>
            <a:r>
              <a:rPr>
                <a:solidFill>
                  <a:srgbClr val="000000"/>
                </a:solidFill>
              </a:rPr>
              <a:t>.</a:t>
            </a:r>
            <a:r>
              <a:t>from</a:t>
            </a:r>
            <a:r>
              <a:rPr>
                <a:solidFill>
                  <a:srgbClr val="000000"/>
                </a:solidFill>
              </a:rPr>
              <a:t> = </a:t>
            </a:r>
            <a:r>
              <a:rPr>
                <a:solidFill>
                  <a:srgbClr val="A31515"/>
                </a:solidFill>
              </a:rPr>
              <a:t>'Graz'</a:t>
            </a:r>
            <a:r>
              <a:rPr>
                <a:solidFill>
                  <a:srgbClr val="000000"/>
                </a:solidFill>
              </a:rPr>
              <a:t>;</a:t>
            </a:r>
          </a:p>
          <a:p>
            <a:pPr>
              <a:defRPr>
                <a:solidFill>
                  <a:srgbClr val="001080"/>
                </a:solidFill>
                <a:latin typeface="Consolas"/>
                <a:ea typeface="Consolas"/>
                <a:cs typeface="Consolas"/>
                <a:sym typeface="Consolas"/>
              </a:defRPr>
            </a:pPr>
            <a:r>
              <a:t>    component</a:t>
            </a:r>
            <a:r>
              <a:rPr>
                <a:solidFill>
                  <a:srgbClr val="000000"/>
                </a:solidFill>
              </a:rPr>
              <a:t>.</a:t>
            </a:r>
            <a:r>
              <a:t>to</a:t>
            </a:r>
            <a:r>
              <a:rPr>
                <a:solidFill>
                  <a:srgbClr val="000000"/>
                </a:solidFill>
              </a:rPr>
              <a:t> = </a:t>
            </a:r>
            <a:r>
              <a:rPr>
                <a:solidFill>
                  <a:srgbClr val="A31515"/>
                </a:solidFill>
              </a:rPr>
              <a:t>'Hamburg'</a:t>
            </a:r>
            <a:r>
              <a:rPr>
                <a:solidFill>
                  <a:srgbClr val="000000"/>
                </a:solidFill>
              </a:rPr>
              <a:t>;</a:t>
            </a:r>
          </a:p>
          <a:p>
            <a:pPr>
              <a:defRPr>
                <a:solidFill>
                  <a:srgbClr val="001080"/>
                </a:solidFill>
                <a:latin typeface="Consolas"/>
                <a:ea typeface="Consolas"/>
                <a:cs typeface="Consolas"/>
                <a:sym typeface="Consolas"/>
              </a:defRPr>
            </a:pPr>
            <a:r>
              <a:t>    component</a:t>
            </a:r>
            <a:r>
              <a:rPr>
                <a:solidFill>
                  <a:srgbClr val="000000"/>
                </a:solidFill>
              </a:rPr>
              <a:t>.</a:t>
            </a:r>
            <a:r>
              <a:rPr>
                <a:solidFill>
                  <a:srgbClr val="795E26"/>
                </a:solidFill>
              </a:rPr>
              <a:t>search</a:t>
            </a:r>
            <a:r>
              <a:rPr>
                <a:solidFill>
                  <a:srgbClr val="000000"/>
                </a:solidFill>
              </a:rPr>
              <a:t>();</a:t>
            </a:r>
          </a:p>
          <a:p>
            <a:pPr>
              <a:defRPr>
                <a:latin typeface="Consolas"/>
                <a:ea typeface="Consolas"/>
                <a:cs typeface="Consolas"/>
                <a:sym typeface="Consolas"/>
              </a:defRPr>
            </a:pPr>
          </a:p>
          <a:p>
            <a:pPr>
              <a:defRPr>
                <a:latin typeface="Consolas"/>
                <a:ea typeface="Consolas"/>
                <a:cs typeface="Consolas"/>
                <a:sym typeface="Consolas"/>
              </a:defRPr>
            </a:pPr>
            <a:r>
              <a:t>    […]</a:t>
            </a:r>
            <a:br/>
            <a:r>
              <a:t>});</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4" name="Titel 1"/>
          <p:cNvSpPr txBox="1"/>
          <p:nvPr>
            <p:ph type="title"/>
          </p:nvPr>
        </p:nvSpPr>
        <p:spPr>
          <a:prstGeom prst="rect">
            <a:avLst/>
          </a:prstGeom>
        </p:spPr>
        <p:txBody>
          <a:bodyPr/>
          <a:lstStyle/>
          <a:p>
            <a:pPr/>
            <a:r>
              <a:t>HttpTestingController</a:t>
            </a:r>
          </a:p>
        </p:txBody>
      </p:sp>
      <p:sp>
        <p:nvSpPr>
          <p:cNvPr id="355" name="Rechteck 3"/>
          <p:cNvSpPr/>
          <p:nvPr/>
        </p:nvSpPr>
        <p:spPr>
          <a:xfrm>
            <a:off x="838200" y="1556694"/>
            <a:ext cx="10515600" cy="3164839"/>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795E26"/>
                </a:solidFill>
                <a:latin typeface="Consolas"/>
                <a:ea typeface="Consolas"/>
                <a:cs typeface="Consolas"/>
                <a:sym typeface="Consolas"/>
              </a:defRPr>
            </a:pPr>
            <a:r>
              <a:t>it</a:t>
            </a:r>
            <a:r>
              <a:rPr>
                <a:solidFill>
                  <a:srgbClr val="000000"/>
                </a:solidFill>
              </a:rPr>
              <a:t>(</a:t>
            </a:r>
            <a:r>
              <a:rPr>
                <a:solidFill>
                  <a:srgbClr val="A31515"/>
                </a:solidFill>
              </a:rPr>
              <a:t>'...'</a:t>
            </a:r>
            <a:r>
              <a:rPr>
                <a:solidFill>
                  <a:srgbClr val="000000"/>
                </a:solidFill>
              </a:rPr>
              <a:t>, () </a:t>
            </a:r>
            <a:r>
              <a:rPr>
                <a:solidFill>
                  <a:srgbClr val="0000FF"/>
                </a:solidFill>
              </a:rPr>
              <a:t>=&gt;</a:t>
            </a:r>
            <a:r>
              <a:rPr>
                <a:solidFill>
                  <a:srgbClr val="000000"/>
                </a:solidFill>
              </a:rPr>
              <a:t> {</a:t>
            </a:r>
          </a:p>
          <a:p>
            <a:pPr>
              <a:defRPr>
                <a:solidFill>
                  <a:srgbClr val="001080"/>
                </a:solidFill>
                <a:latin typeface="Consolas"/>
                <a:ea typeface="Consolas"/>
                <a:cs typeface="Consolas"/>
                <a:sym typeface="Consolas"/>
              </a:defRPr>
            </a:pPr>
            <a:r>
              <a:t>    component</a:t>
            </a:r>
            <a:r>
              <a:rPr>
                <a:solidFill>
                  <a:srgbClr val="000000"/>
                </a:solidFill>
              </a:rPr>
              <a:t>.</a:t>
            </a:r>
            <a:r>
              <a:t>from</a:t>
            </a:r>
            <a:r>
              <a:rPr>
                <a:solidFill>
                  <a:srgbClr val="000000"/>
                </a:solidFill>
              </a:rPr>
              <a:t> = </a:t>
            </a:r>
            <a:r>
              <a:rPr>
                <a:solidFill>
                  <a:srgbClr val="A31515"/>
                </a:solidFill>
              </a:rPr>
              <a:t>'Graz'</a:t>
            </a:r>
            <a:r>
              <a:rPr>
                <a:solidFill>
                  <a:srgbClr val="000000"/>
                </a:solidFill>
              </a:rPr>
              <a:t>;</a:t>
            </a:r>
          </a:p>
          <a:p>
            <a:pPr>
              <a:defRPr>
                <a:solidFill>
                  <a:srgbClr val="001080"/>
                </a:solidFill>
                <a:latin typeface="Consolas"/>
                <a:ea typeface="Consolas"/>
                <a:cs typeface="Consolas"/>
                <a:sym typeface="Consolas"/>
              </a:defRPr>
            </a:pPr>
            <a:r>
              <a:t>    component</a:t>
            </a:r>
            <a:r>
              <a:rPr>
                <a:solidFill>
                  <a:srgbClr val="000000"/>
                </a:solidFill>
              </a:rPr>
              <a:t>.</a:t>
            </a:r>
            <a:r>
              <a:t>to</a:t>
            </a:r>
            <a:r>
              <a:rPr>
                <a:solidFill>
                  <a:srgbClr val="000000"/>
                </a:solidFill>
              </a:rPr>
              <a:t> = </a:t>
            </a:r>
            <a:r>
              <a:rPr>
                <a:solidFill>
                  <a:srgbClr val="A31515"/>
                </a:solidFill>
              </a:rPr>
              <a:t>'Hamburg'</a:t>
            </a:r>
            <a:r>
              <a:rPr>
                <a:solidFill>
                  <a:srgbClr val="000000"/>
                </a:solidFill>
              </a:rPr>
              <a:t>;</a:t>
            </a:r>
          </a:p>
          <a:p>
            <a:pPr>
              <a:defRPr>
                <a:solidFill>
                  <a:srgbClr val="001080"/>
                </a:solidFill>
                <a:latin typeface="Consolas"/>
                <a:ea typeface="Consolas"/>
                <a:cs typeface="Consolas"/>
                <a:sym typeface="Consolas"/>
              </a:defRPr>
            </a:pPr>
            <a:r>
              <a:t>    component</a:t>
            </a:r>
            <a:r>
              <a:rPr>
                <a:solidFill>
                  <a:srgbClr val="000000"/>
                </a:solidFill>
              </a:rPr>
              <a:t>.</a:t>
            </a:r>
            <a:r>
              <a:rPr>
                <a:solidFill>
                  <a:srgbClr val="795E26"/>
                </a:solidFill>
              </a:rPr>
              <a:t>search</a:t>
            </a:r>
            <a:r>
              <a:rPr>
                <a:solidFill>
                  <a:srgbClr val="000000"/>
                </a:solidFill>
              </a:rPr>
              <a:t>();</a:t>
            </a:r>
          </a:p>
          <a:p>
            <a:pPr>
              <a:defRPr>
                <a:latin typeface="Consolas"/>
                <a:ea typeface="Consolas"/>
                <a:cs typeface="Consolas"/>
                <a:sym typeface="Consolas"/>
              </a:defRPr>
            </a:pPr>
            <a:br>
              <a:rPr>
                <a:solidFill>
                  <a:srgbClr val="001080"/>
                </a:solidFill>
              </a:rPr>
            </a:br>
            <a:r>
              <a:t>    </a:t>
            </a:r>
            <a:r>
              <a:rPr>
                <a:solidFill>
                  <a:srgbClr val="0000FF"/>
                </a:solidFill>
              </a:rPr>
              <a:t>let</a:t>
            </a:r>
            <a:r>
              <a:t> </a:t>
            </a:r>
            <a:r>
              <a:rPr>
                <a:solidFill>
                  <a:srgbClr val="001080"/>
                </a:solidFill>
              </a:rPr>
              <a:t>httpTestingController</a:t>
            </a:r>
            <a:r>
              <a:t>: </a:t>
            </a:r>
            <a:r>
              <a:rPr>
                <a:solidFill>
                  <a:srgbClr val="267F99"/>
                </a:solidFill>
              </a:rPr>
              <a:t>HttpTestingController</a:t>
            </a:r>
            <a:r>
              <a:t> = </a:t>
            </a:r>
            <a:br/>
            <a:r>
              <a:t>                                   </a:t>
            </a:r>
            <a:r>
              <a:rPr>
                <a:solidFill>
                  <a:srgbClr val="001080"/>
                </a:solidFill>
              </a:rPr>
              <a:t>TestBed</a:t>
            </a:r>
            <a:r>
              <a:t>.</a:t>
            </a:r>
            <a:r>
              <a:rPr>
                <a:solidFill>
                  <a:srgbClr val="795E26"/>
                </a:solidFill>
              </a:rPr>
              <a:t>get</a:t>
            </a:r>
            <a:r>
              <a:t>(</a:t>
            </a:r>
            <a:r>
              <a:rPr>
                <a:solidFill>
                  <a:srgbClr val="001080"/>
                </a:solidFill>
              </a:rPr>
              <a:t>HttpTestingController</a:t>
            </a:r>
            <a:r>
              <a:t>);</a:t>
            </a:r>
          </a:p>
          <a:p>
            <a:pPr>
              <a:defRPr>
                <a:latin typeface="Consolas"/>
                <a:ea typeface="Consolas"/>
                <a:cs typeface="Consolas"/>
                <a:sym typeface="Consolas"/>
              </a:defRPr>
            </a:pPr>
            <a:br/>
          </a:p>
          <a:p>
            <a:pPr>
              <a:defRPr>
                <a:latin typeface="Consolas"/>
                <a:ea typeface="Consolas"/>
                <a:cs typeface="Consolas"/>
                <a:sym typeface="Consolas"/>
              </a:defRPr>
            </a:pPr>
            <a:r>
              <a:t>    […]</a:t>
            </a: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7" name="Titel 1"/>
          <p:cNvSpPr txBox="1"/>
          <p:nvPr>
            <p:ph type="title"/>
          </p:nvPr>
        </p:nvSpPr>
        <p:spPr>
          <a:prstGeom prst="rect">
            <a:avLst/>
          </a:prstGeom>
        </p:spPr>
        <p:txBody>
          <a:bodyPr/>
          <a:lstStyle/>
          <a:p>
            <a:pPr/>
            <a:r>
              <a:t>HttpTestingController</a:t>
            </a:r>
          </a:p>
        </p:txBody>
      </p:sp>
      <p:sp>
        <p:nvSpPr>
          <p:cNvPr id="358" name="Rechteck 3"/>
          <p:cNvSpPr/>
          <p:nvPr/>
        </p:nvSpPr>
        <p:spPr>
          <a:xfrm>
            <a:off x="838200" y="1556695"/>
            <a:ext cx="10515600" cy="3444238"/>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795E26"/>
                </a:solidFill>
                <a:latin typeface="Consolas"/>
                <a:ea typeface="Consolas"/>
                <a:cs typeface="Consolas"/>
                <a:sym typeface="Consolas"/>
              </a:defRPr>
            </a:pPr>
            <a:r>
              <a:t>it</a:t>
            </a:r>
            <a:r>
              <a:rPr>
                <a:solidFill>
                  <a:srgbClr val="000000"/>
                </a:solidFill>
              </a:rPr>
              <a:t>(</a:t>
            </a:r>
            <a:r>
              <a:rPr>
                <a:solidFill>
                  <a:srgbClr val="A31515"/>
                </a:solidFill>
              </a:rPr>
              <a:t>'...'</a:t>
            </a:r>
            <a:r>
              <a:rPr>
                <a:solidFill>
                  <a:srgbClr val="000000"/>
                </a:solidFill>
              </a:rPr>
              <a:t>, () </a:t>
            </a:r>
            <a:r>
              <a:rPr>
                <a:solidFill>
                  <a:srgbClr val="0000FF"/>
                </a:solidFill>
              </a:rPr>
              <a:t>=&gt;</a:t>
            </a:r>
            <a:r>
              <a:rPr>
                <a:solidFill>
                  <a:srgbClr val="000000"/>
                </a:solidFill>
              </a:rPr>
              <a:t> {</a:t>
            </a:r>
          </a:p>
          <a:p>
            <a:pPr>
              <a:defRPr>
                <a:solidFill>
                  <a:srgbClr val="001080"/>
                </a:solidFill>
                <a:latin typeface="Consolas"/>
                <a:ea typeface="Consolas"/>
                <a:cs typeface="Consolas"/>
                <a:sym typeface="Consolas"/>
              </a:defRPr>
            </a:pPr>
            <a:r>
              <a:t>    component</a:t>
            </a:r>
            <a:r>
              <a:rPr>
                <a:solidFill>
                  <a:srgbClr val="000000"/>
                </a:solidFill>
              </a:rPr>
              <a:t>.</a:t>
            </a:r>
            <a:r>
              <a:t>from</a:t>
            </a:r>
            <a:r>
              <a:rPr>
                <a:solidFill>
                  <a:srgbClr val="000000"/>
                </a:solidFill>
              </a:rPr>
              <a:t> = </a:t>
            </a:r>
            <a:r>
              <a:rPr>
                <a:solidFill>
                  <a:srgbClr val="A31515"/>
                </a:solidFill>
              </a:rPr>
              <a:t>'Graz'</a:t>
            </a:r>
            <a:r>
              <a:rPr>
                <a:solidFill>
                  <a:srgbClr val="000000"/>
                </a:solidFill>
              </a:rPr>
              <a:t>;</a:t>
            </a:r>
          </a:p>
          <a:p>
            <a:pPr>
              <a:defRPr>
                <a:solidFill>
                  <a:srgbClr val="001080"/>
                </a:solidFill>
                <a:latin typeface="Consolas"/>
                <a:ea typeface="Consolas"/>
                <a:cs typeface="Consolas"/>
                <a:sym typeface="Consolas"/>
              </a:defRPr>
            </a:pPr>
            <a:r>
              <a:t>    component</a:t>
            </a:r>
            <a:r>
              <a:rPr>
                <a:solidFill>
                  <a:srgbClr val="000000"/>
                </a:solidFill>
              </a:rPr>
              <a:t>.</a:t>
            </a:r>
            <a:r>
              <a:t>to</a:t>
            </a:r>
            <a:r>
              <a:rPr>
                <a:solidFill>
                  <a:srgbClr val="000000"/>
                </a:solidFill>
              </a:rPr>
              <a:t> = </a:t>
            </a:r>
            <a:r>
              <a:rPr>
                <a:solidFill>
                  <a:srgbClr val="A31515"/>
                </a:solidFill>
              </a:rPr>
              <a:t>'Hamburg'</a:t>
            </a:r>
            <a:r>
              <a:rPr>
                <a:solidFill>
                  <a:srgbClr val="000000"/>
                </a:solidFill>
              </a:rPr>
              <a:t>;</a:t>
            </a:r>
          </a:p>
          <a:p>
            <a:pPr>
              <a:defRPr>
                <a:solidFill>
                  <a:srgbClr val="001080"/>
                </a:solidFill>
                <a:latin typeface="Consolas"/>
                <a:ea typeface="Consolas"/>
                <a:cs typeface="Consolas"/>
                <a:sym typeface="Consolas"/>
              </a:defRPr>
            </a:pPr>
            <a:r>
              <a:t>    component</a:t>
            </a:r>
            <a:r>
              <a:rPr>
                <a:solidFill>
                  <a:srgbClr val="000000"/>
                </a:solidFill>
              </a:rPr>
              <a:t>.</a:t>
            </a:r>
            <a:r>
              <a:rPr>
                <a:solidFill>
                  <a:srgbClr val="795E26"/>
                </a:solidFill>
              </a:rPr>
              <a:t>search</a:t>
            </a:r>
            <a:r>
              <a:rPr>
                <a:solidFill>
                  <a:srgbClr val="000000"/>
                </a:solidFill>
              </a:rPr>
              <a:t>();</a:t>
            </a:r>
          </a:p>
          <a:p>
            <a:pPr>
              <a:defRPr>
                <a:latin typeface="Consolas"/>
                <a:ea typeface="Consolas"/>
                <a:cs typeface="Consolas"/>
                <a:sym typeface="Consolas"/>
              </a:defRPr>
            </a:pPr>
            <a:br>
              <a:rPr>
                <a:solidFill>
                  <a:srgbClr val="001080"/>
                </a:solidFill>
              </a:rPr>
            </a:br>
            <a:r>
              <a:t>    </a:t>
            </a:r>
            <a:r>
              <a:rPr>
                <a:solidFill>
                  <a:srgbClr val="0000FF"/>
                </a:solidFill>
              </a:rPr>
              <a:t>let</a:t>
            </a:r>
            <a:r>
              <a:t> </a:t>
            </a:r>
            <a:r>
              <a:rPr>
                <a:solidFill>
                  <a:srgbClr val="001080"/>
                </a:solidFill>
              </a:rPr>
              <a:t>httpTestingController</a:t>
            </a:r>
            <a:r>
              <a:t>: </a:t>
            </a:r>
            <a:r>
              <a:rPr>
                <a:solidFill>
                  <a:srgbClr val="267F99"/>
                </a:solidFill>
              </a:rPr>
              <a:t>HttpTestingController</a:t>
            </a:r>
            <a:r>
              <a:t> = </a:t>
            </a:r>
            <a:br/>
            <a:r>
              <a:t>                                   </a:t>
            </a:r>
            <a:r>
              <a:rPr>
                <a:solidFill>
                  <a:srgbClr val="001080"/>
                </a:solidFill>
              </a:rPr>
              <a:t>TestBed</a:t>
            </a:r>
            <a:r>
              <a:t>.</a:t>
            </a:r>
            <a:r>
              <a:rPr>
                <a:solidFill>
                  <a:srgbClr val="795E26"/>
                </a:solidFill>
              </a:rPr>
              <a:t>get</a:t>
            </a:r>
            <a:r>
              <a:t>(</a:t>
            </a:r>
            <a:r>
              <a:rPr>
                <a:solidFill>
                  <a:srgbClr val="001080"/>
                </a:solidFill>
              </a:rPr>
              <a:t>HttpTestingController</a:t>
            </a:r>
            <a:r>
              <a:t>);</a:t>
            </a:r>
          </a:p>
          <a:p>
            <a:pPr>
              <a:defRPr>
                <a:latin typeface="Consolas"/>
                <a:ea typeface="Consolas"/>
                <a:cs typeface="Consolas"/>
                <a:sym typeface="Consolas"/>
              </a:defRPr>
            </a:pPr>
            <a:br/>
            <a:r>
              <a:t>    </a:t>
            </a:r>
            <a:r>
              <a:rPr>
                <a:solidFill>
                  <a:srgbClr val="0000FF"/>
                </a:solidFill>
              </a:rPr>
              <a:t>const</a:t>
            </a:r>
            <a:r>
              <a:t> </a:t>
            </a:r>
            <a:r>
              <a:rPr>
                <a:solidFill>
                  <a:srgbClr val="001080"/>
                </a:solidFill>
              </a:rPr>
              <a:t>req</a:t>
            </a:r>
            <a:r>
              <a:t> = </a:t>
            </a:r>
            <a:r>
              <a:rPr>
                <a:solidFill>
                  <a:srgbClr val="001080"/>
                </a:solidFill>
              </a:rPr>
              <a:t>httpTestingController</a:t>
            </a:r>
            <a:r>
              <a:t>.</a:t>
            </a:r>
            <a:r>
              <a:rPr>
                <a:solidFill>
                  <a:srgbClr val="795E26"/>
                </a:solidFill>
              </a:rPr>
              <a:t>expectOne</a:t>
            </a:r>
            <a:r>
              <a:t>(</a:t>
            </a:r>
            <a:r>
              <a:rPr>
                <a:solidFill>
                  <a:srgbClr val="A31515"/>
                </a:solidFill>
              </a:rPr>
              <a:t>'http://www.angular.at/…'</a:t>
            </a:r>
            <a:r>
              <a:t>);</a:t>
            </a:r>
          </a:p>
          <a:p>
            <a:pPr>
              <a:defRPr>
                <a:solidFill>
                  <a:srgbClr val="001080"/>
                </a:solidFill>
                <a:latin typeface="Consolas"/>
                <a:ea typeface="Consolas"/>
                <a:cs typeface="Consolas"/>
                <a:sym typeface="Consolas"/>
              </a:defRPr>
            </a:pPr>
          </a:p>
          <a:p>
            <a:pPr>
              <a:defRPr>
                <a:latin typeface="Consolas"/>
                <a:ea typeface="Consolas"/>
                <a:cs typeface="Consolas"/>
                <a:sym typeface="Consolas"/>
              </a:defRPr>
            </a:pPr>
            <a:r>
              <a:t>    […]</a:t>
            </a: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0" name="Titel 1"/>
          <p:cNvSpPr txBox="1"/>
          <p:nvPr>
            <p:ph type="title"/>
          </p:nvPr>
        </p:nvSpPr>
        <p:spPr>
          <a:prstGeom prst="rect">
            <a:avLst/>
          </a:prstGeom>
        </p:spPr>
        <p:txBody>
          <a:bodyPr/>
          <a:lstStyle/>
          <a:p>
            <a:pPr/>
            <a:r>
              <a:t>HttpTestingController</a:t>
            </a:r>
          </a:p>
        </p:txBody>
      </p:sp>
      <p:sp>
        <p:nvSpPr>
          <p:cNvPr id="361" name="Rechteck 3"/>
          <p:cNvSpPr/>
          <p:nvPr/>
        </p:nvSpPr>
        <p:spPr>
          <a:xfrm>
            <a:off x="838200" y="1556695"/>
            <a:ext cx="10515600" cy="4003038"/>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795E26"/>
                </a:solidFill>
                <a:latin typeface="Consolas"/>
                <a:ea typeface="Consolas"/>
                <a:cs typeface="Consolas"/>
                <a:sym typeface="Consolas"/>
              </a:defRPr>
            </a:pPr>
            <a:r>
              <a:t>it</a:t>
            </a:r>
            <a:r>
              <a:rPr>
                <a:solidFill>
                  <a:srgbClr val="000000"/>
                </a:solidFill>
              </a:rPr>
              <a:t>(</a:t>
            </a:r>
            <a:r>
              <a:rPr>
                <a:solidFill>
                  <a:srgbClr val="A31515"/>
                </a:solidFill>
              </a:rPr>
              <a:t>'...'</a:t>
            </a:r>
            <a:r>
              <a:rPr>
                <a:solidFill>
                  <a:srgbClr val="000000"/>
                </a:solidFill>
              </a:rPr>
              <a:t>, () </a:t>
            </a:r>
            <a:r>
              <a:rPr>
                <a:solidFill>
                  <a:srgbClr val="0000FF"/>
                </a:solidFill>
              </a:rPr>
              <a:t>=&gt;</a:t>
            </a:r>
            <a:r>
              <a:rPr>
                <a:solidFill>
                  <a:srgbClr val="000000"/>
                </a:solidFill>
              </a:rPr>
              <a:t> {</a:t>
            </a:r>
          </a:p>
          <a:p>
            <a:pPr>
              <a:defRPr>
                <a:solidFill>
                  <a:srgbClr val="001080"/>
                </a:solidFill>
                <a:latin typeface="Consolas"/>
                <a:ea typeface="Consolas"/>
                <a:cs typeface="Consolas"/>
                <a:sym typeface="Consolas"/>
              </a:defRPr>
            </a:pPr>
            <a:r>
              <a:t>    component</a:t>
            </a:r>
            <a:r>
              <a:rPr>
                <a:solidFill>
                  <a:srgbClr val="000000"/>
                </a:solidFill>
              </a:rPr>
              <a:t>.</a:t>
            </a:r>
            <a:r>
              <a:t>from</a:t>
            </a:r>
            <a:r>
              <a:rPr>
                <a:solidFill>
                  <a:srgbClr val="000000"/>
                </a:solidFill>
              </a:rPr>
              <a:t> = </a:t>
            </a:r>
            <a:r>
              <a:rPr>
                <a:solidFill>
                  <a:srgbClr val="A31515"/>
                </a:solidFill>
              </a:rPr>
              <a:t>'Graz'</a:t>
            </a:r>
            <a:r>
              <a:rPr>
                <a:solidFill>
                  <a:srgbClr val="000000"/>
                </a:solidFill>
              </a:rPr>
              <a:t>;</a:t>
            </a:r>
          </a:p>
          <a:p>
            <a:pPr>
              <a:defRPr>
                <a:solidFill>
                  <a:srgbClr val="001080"/>
                </a:solidFill>
                <a:latin typeface="Consolas"/>
                <a:ea typeface="Consolas"/>
                <a:cs typeface="Consolas"/>
                <a:sym typeface="Consolas"/>
              </a:defRPr>
            </a:pPr>
            <a:r>
              <a:t>    component</a:t>
            </a:r>
            <a:r>
              <a:rPr>
                <a:solidFill>
                  <a:srgbClr val="000000"/>
                </a:solidFill>
              </a:rPr>
              <a:t>.</a:t>
            </a:r>
            <a:r>
              <a:t>to</a:t>
            </a:r>
            <a:r>
              <a:rPr>
                <a:solidFill>
                  <a:srgbClr val="000000"/>
                </a:solidFill>
              </a:rPr>
              <a:t> = </a:t>
            </a:r>
            <a:r>
              <a:rPr>
                <a:solidFill>
                  <a:srgbClr val="A31515"/>
                </a:solidFill>
              </a:rPr>
              <a:t>'Hamburg'</a:t>
            </a:r>
            <a:r>
              <a:rPr>
                <a:solidFill>
                  <a:srgbClr val="000000"/>
                </a:solidFill>
              </a:rPr>
              <a:t>;</a:t>
            </a:r>
          </a:p>
          <a:p>
            <a:pPr>
              <a:defRPr>
                <a:solidFill>
                  <a:srgbClr val="001080"/>
                </a:solidFill>
                <a:latin typeface="Consolas"/>
                <a:ea typeface="Consolas"/>
                <a:cs typeface="Consolas"/>
                <a:sym typeface="Consolas"/>
              </a:defRPr>
            </a:pPr>
            <a:r>
              <a:t>    component</a:t>
            </a:r>
            <a:r>
              <a:rPr>
                <a:solidFill>
                  <a:srgbClr val="000000"/>
                </a:solidFill>
              </a:rPr>
              <a:t>.</a:t>
            </a:r>
            <a:r>
              <a:rPr>
                <a:solidFill>
                  <a:srgbClr val="795E26"/>
                </a:solidFill>
              </a:rPr>
              <a:t>search</a:t>
            </a:r>
            <a:r>
              <a:rPr>
                <a:solidFill>
                  <a:srgbClr val="000000"/>
                </a:solidFill>
              </a:rPr>
              <a:t>();</a:t>
            </a:r>
          </a:p>
          <a:p>
            <a:pPr>
              <a:defRPr>
                <a:latin typeface="Consolas"/>
                <a:ea typeface="Consolas"/>
                <a:cs typeface="Consolas"/>
                <a:sym typeface="Consolas"/>
              </a:defRPr>
            </a:pPr>
            <a:br>
              <a:rPr>
                <a:solidFill>
                  <a:srgbClr val="001080"/>
                </a:solidFill>
              </a:rPr>
            </a:br>
            <a:r>
              <a:t>    </a:t>
            </a:r>
            <a:r>
              <a:rPr>
                <a:solidFill>
                  <a:srgbClr val="0000FF"/>
                </a:solidFill>
              </a:rPr>
              <a:t>let</a:t>
            </a:r>
            <a:r>
              <a:t> </a:t>
            </a:r>
            <a:r>
              <a:rPr>
                <a:solidFill>
                  <a:srgbClr val="001080"/>
                </a:solidFill>
              </a:rPr>
              <a:t>httpTestingController</a:t>
            </a:r>
            <a:r>
              <a:t>: </a:t>
            </a:r>
            <a:r>
              <a:rPr>
                <a:solidFill>
                  <a:srgbClr val="267F99"/>
                </a:solidFill>
              </a:rPr>
              <a:t>HttpTestingController</a:t>
            </a:r>
            <a:r>
              <a:t> = </a:t>
            </a:r>
            <a:br/>
            <a:r>
              <a:t>                                   </a:t>
            </a:r>
            <a:r>
              <a:rPr>
                <a:solidFill>
                  <a:srgbClr val="001080"/>
                </a:solidFill>
              </a:rPr>
              <a:t>TestBed</a:t>
            </a:r>
            <a:r>
              <a:t>.</a:t>
            </a:r>
            <a:r>
              <a:rPr>
                <a:solidFill>
                  <a:srgbClr val="795E26"/>
                </a:solidFill>
              </a:rPr>
              <a:t>get</a:t>
            </a:r>
            <a:r>
              <a:t>(</a:t>
            </a:r>
            <a:r>
              <a:rPr>
                <a:solidFill>
                  <a:srgbClr val="001080"/>
                </a:solidFill>
              </a:rPr>
              <a:t>HttpTestingController</a:t>
            </a:r>
            <a:r>
              <a:t>);</a:t>
            </a:r>
          </a:p>
          <a:p>
            <a:pPr>
              <a:defRPr>
                <a:latin typeface="Consolas"/>
                <a:ea typeface="Consolas"/>
                <a:cs typeface="Consolas"/>
                <a:sym typeface="Consolas"/>
              </a:defRPr>
            </a:pPr>
            <a:br/>
            <a:r>
              <a:t>    </a:t>
            </a:r>
            <a:r>
              <a:rPr>
                <a:solidFill>
                  <a:srgbClr val="0000FF"/>
                </a:solidFill>
              </a:rPr>
              <a:t>const</a:t>
            </a:r>
            <a:r>
              <a:t> </a:t>
            </a:r>
            <a:r>
              <a:rPr>
                <a:solidFill>
                  <a:srgbClr val="001080"/>
                </a:solidFill>
              </a:rPr>
              <a:t>req</a:t>
            </a:r>
            <a:r>
              <a:t> = </a:t>
            </a:r>
            <a:r>
              <a:rPr>
                <a:solidFill>
                  <a:srgbClr val="001080"/>
                </a:solidFill>
              </a:rPr>
              <a:t>httpTestingController</a:t>
            </a:r>
            <a:r>
              <a:t>.</a:t>
            </a:r>
            <a:r>
              <a:rPr>
                <a:solidFill>
                  <a:srgbClr val="795E26"/>
                </a:solidFill>
              </a:rPr>
              <a:t>expectOne</a:t>
            </a:r>
            <a:r>
              <a:t>(</a:t>
            </a:r>
            <a:r>
              <a:rPr>
                <a:solidFill>
                  <a:srgbClr val="A31515"/>
                </a:solidFill>
              </a:rPr>
              <a:t>'http://www.angular.at/…'</a:t>
            </a:r>
            <a:r>
              <a:t>);</a:t>
            </a:r>
          </a:p>
          <a:p>
            <a:pPr>
              <a:defRPr>
                <a:solidFill>
                  <a:srgbClr val="001080"/>
                </a:solidFill>
                <a:latin typeface="Consolas"/>
                <a:ea typeface="Consolas"/>
                <a:cs typeface="Consolas"/>
                <a:sym typeface="Consolas"/>
              </a:defRPr>
            </a:pPr>
          </a:p>
          <a:p>
            <a:pPr>
              <a:defRPr>
                <a:solidFill>
                  <a:srgbClr val="001080"/>
                </a:solidFill>
                <a:latin typeface="Consolas"/>
                <a:ea typeface="Consolas"/>
                <a:cs typeface="Consolas"/>
                <a:sym typeface="Consolas"/>
              </a:defRPr>
            </a:pPr>
            <a:r>
              <a:t>    req</a:t>
            </a:r>
            <a:r>
              <a:rPr>
                <a:solidFill>
                  <a:srgbClr val="000000"/>
                </a:solidFill>
              </a:rPr>
              <a:t>.</a:t>
            </a:r>
            <a:r>
              <a:rPr>
                <a:solidFill>
                  <a:srgbClr val="795E26"/>
                </a:solidFill>
              </a:rPr>
              <a:t>flush</a:t>
            </a:r>
            <a:r>
              <a:rPr>
                <a:solidFill>
                  <a:srgbClr val="000000"/>
                </a:solidFill>
              </a:rPr>
              <a:t>([{ </a:t>
            </a:r>
            <a:r>
              <a:t>id:</a:t>
            </a:r>
            <a:r>
              <a:rPr>
                <a:solidFill>
                  <a:srgbClr val="000000"/>
                </a:solidFill>
              </a:rPr>
              <a:t> </a:t>
            </a:r>
            <a:r>
              <a:rPr>
                <a:solidFill>
                  <a:srgbClr val="09885A"/>
                </a:solidFill>
              </a:rPr>
              <a:t>22</a:t>
            </a:r>
            <a:r>
              <a:rPr>
                <a:solidFill>
                  <a:srgbClr val="000000"/>
                </a:solidFill>
              </a:rPr>
              <a:t>, </a:t>
            </a:r>
            <a:r>
              <a:t>from:</a:t>
            </a:r>
            <a:r>
              <a:rPr>
                <a:solidFill>
                  <a:srgbClr val="000000"/>
                </a:solidFill>
              </a:rPr>
              <a:t> </a:t>
            </a:r>
            <a:r>
              <a:rPr>
                <a:solidFill>
                  <a:srgbClr val="A31515"/>
                </a:solidFill>
              </a:rPr>
              <a:t>'Graz'</a:t>
            </a:r>
            <a:r>
              <a:rPr>
                <a:solidFill>
                  <a:srgbClr val="000000"/>
                </a:solidFill>
              </a:rPr>
              <a:t>, </a:t>
            </a:r>
            <a:r>
              <a:t>to:</a:t>
            </a:r>
            <a:r>
              <a:rPr>
                <a:solidFill>
                  <a:srgbClr val="000000"/>
                </a:solidFill>
              </a:rPr>
              <a:t> </a:t>
            </a:r>
            <a:r>
              <a:rPr>
                <a:solidFill>
                  <a:srgbClr val="A31515"/>
                </a:solidFill>
              </a:rPr>
              <a:t>'Hamburg'</a:t>
            </a:r>
            <a:r>
              <a:rPr>
                <a:solidFill>
                  <a:srgbClr val="000000"/>
                </a:solidFill>
              </a:rPr>
              <a:t>, </a:t>
            </a:r>
            <a:r>
              <a:t>date:</a:t>
            </a:r>
            <a:r>
              <a:rPr>
                <a:solidFill>
                  <a:srgbClr val="000000"/>
                </a:solidFill>
              </a:rPr>
              <a:t> </a:t>
            </a:r>
            <a:r>
              <a:rPr>
                <a:solidFill>
                  <a:srgbClr val="A31515"/>
                </a:solidFill>
              </a:rPr>
              <a:t>''</a:t>
            </a:r>
            <a:r>
              <a:rPr>
                <a:solidFill>
                  <a:srgbClr val="000000"/>
                </a:solidFill>
              </a:rPr>
              <a:t>}]);</a:t>
            </a:r>
          </a:p>
          <a:p>
            <a:pPr>
              <a:defRPr>
                <a:latin typeface="Consolas"/>
                <a:ea typeface="Consolas"/>
                <a:cs typeface="Consolas"/>
                <a:sym typeface="Consolas"/>
              </a:defRPr>
            </a:pPr>
            <a:br>
              <a:rPr>
                <a:solidFill>
                  <a:srgbClr val="001080"/>
                </a:solidFill>
              </a:rPr>
            </a:br>
            <a:r>
              <a:t>    </a:t>
            </a:r>
            <a:r>
              <a:rPr>
                <a:solidFill>
                  <a:srgbClr val="795E26"/>
                </a:solidFill>
              </a:rPr>
              <a:t>[…]</a:t>
            </a: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3" name="Titel 1"/>
          <p:cNvSpPr txBox="1"/>
          <p:nvPr>
            <p:ph type="title"/>
          </p:nvPr>
        </p:nvSpPr>
        <p:spPr>
          <a:prstGeom prst="rect">
            <a:avLst/>
          </a:prstGeom>
        </p:spPr>
        <p:txBody>
          <a:bodyPr/>
          <a:lstStyle/>
          <a:p>
            <a:pPr/>
            <a:r>
              <a:t>HttpTestingController</a:t>
            </a:r>
          </a:p>
        </p:txBody>
      </p:sp>
      <p:sp>
        <p:nvSpPr>
          <p:cNvPr id="364" name="Rechteck 3"/>
          <p:cNvSpPr/>
          <p:nvPr/>
        </p:nvSpPr>
        <p:spPr>
          <a:xfrm>
            <a:off x="838200" y="1556695"/>
            <a:ext cx="10515600" cy="4003038"/>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795E26"/>
                </a:solidFill>
                <a:latin typeface="Consolas"/>
                <a:ea typeface="Consolas"/>
                <a:cs typeface="Consolas"/>
                <a:sym typeface="Consolas"/>
              </a:defRPr>
            </a:pPr>
            <a:r>
              <a:t>it</a:t>
            </a:r>
            <a:r>
              <a:rPr>
                <a:solidFill>
                  <a:srgbClr val="000000"/>
                </a:solidFill>
              </a:rPr>
              <a:t>(</a:t>
            </a:r>
            <a:r>
              <a:rPr>
                <a:solidFill>
                  <a:srgbClr val="A31515"/>
                </a:solidFill>
              </a:rPr>
              <a:t>'...'</a:t>
            </a:r>
            <a:r>
              <a:rPr>
                <a:solidFill>
                  <a:srgbClr val="000000"/>
                </a:solidFill>
              </a:rPr>
              <a:t>, () </a:t>
            </a:r>
            <a:r>
              <a:rPr>
                <a:solidFill>
                  <a:srgbClr val="0000FF"/>
                </a:solidFill>
              </a:rPr>
              <a:t>=&gt;</a:t>
            </a:r>
            <a:r>
              <a:rPr>
                <a:solidFill>
                  <a:srgbClr val="000000"/>
                </a:solidFill>
              </a:rPr>
              <a:t> {</a:t>
            </a:r>
          </a:p>
          <a:p>
            <a:pPr>
              <a:defRPr>
                <a:solidFill>
                  <a:srgbClr val="001080"/>
                </a:solidFill>
                <a:latin typeface="Consolas"/>
                <a:ea typeface="Consolas"/>
                <a:cs typeface="Consolas"/>
                <a:sym typeface="Consolas"/>
              </a:defRPr>
            </a:pPr>
            <a:r>
              <a:t>    component</a:t>
            </a:r>
            <a:r>
              <a:rPr>
                <a:solidFill>
                  <a:srgbClr val="000000"/>
                </a:solidFill>
              </a:rPr>
              <a:t>.</a:t>
            </a:r>
            <a:r>
              <a:t>from</a:t>
            </a:r>
            <a:r>
              <a:rPr>
                <a:solidFill>
                  <a:srgbClr val="000000"/>
                </a:solidFill>
              </a:rPr>
              <a:t> = </a:t>
            </a:r>
            <a:r>
              <a:rPr>
                <a:solidFill>
                  <a:srgbClr val="A31515"/>
                </a:solidFill>
              </a:rPr>
              <a:t>'Graz'</a:t>
            </a:r>
            <a:r>
              <a:rPr>
                <a:solidFill>
                  <a:srgbClr val="000000"/>
                </a:solidFill>
              </a:rPr>
              <a:t>;</a:t>
            </a:r>
          </a:p>
          <a:p>
            <a:pPr>
              <a:defRPr>
                <a:solidFill>
                  <a:srgbClr val="001080"/>
                </a:solidFill>
                <a:latin typeface="Consolas"/>
                <a:ea typeface="Consolas"/>
                <a:cs typeface="Consolas"/>
                <a:sym typeface="Consolas"/>
              </a:defRPr>
            </a:pPr>
            <a:r>
              <a:t>    component</a:t>
            </a:r>
            <a:r>
              <a:rPr>
                <a:solidFill>
                  <a:srgbClr val="000000"/>
                </a:solidFill>
              </a:rPr>
              <a:t>.</a:t>
            </a:r>
            <a:r>
              <a:t>to</a:t>
            </a:r>
            <a:r>
              <a:rPr>
                <a:solidFill>
                  <a:srgbClr val="000000"/>
                </a:solidFill>
              </a:rPr>
              <a:t> = </a:t>
            </a:r>
            <a:r>
              <a:rPr>
                <a:solidFill>
                  <a:srgbClr val="A31515"/>
                </a:solidFill>
              </a:rPr>
              <a:t>'Hamburg'</a:t>
            </a:r>
            <a:r>
              <a:rPr>
                <a:solidFill>
                  <a:srgbClr val="000000"/>
                </a:solidFill>
              </a:rPr>
              <a:t>;</a:t>
            </a:r>
          </a:p>
          <a:p>
            <a:pPr>
              <a:defRPr>
                <a:solidFill>
                  <a:srgbClr val="001080"/>
                </a:solidFill>
                <a:latin typeface="Consolas"/>
                <a:ea typeface="Consolas"/>
                <a:cs typeface="Consolas"/>
                <a:sym typeface="Consolas"/>
              </a:defRPr>
            </a:pPr>
            <a:r>
              <a:t>    component</a:t>
            </a:r>
            <a:r>
              <a:rPr>
                <a:solidFill>
                  <a:srgbClr val="000000"/>
                </a:solidFill>
              </a:rPr>
              <a:t>.</a:t>
            </a:r>
            <a:r>
              <a:rPr>
                <a:solidFill>
                  <a:srgbClr val="795E26"/>
                </a:solidFill>
              </a:rPr>
              <a:t>search</a:t>
            </a:r>
            <a:r>
              <a:rPr>
                <a:solidFill>
                  <a:srgbClr val="000000"/>
                </a:solidFill>
              </a:rPr>
              <a:t>();</a:t>
            </a:r>
          </a:p>
          <a:p>
            <a:pPr>
              <a:defRPr>
                <a:latin typeface="Consolas"/>
                <a:ea typeface="Consolas"/>
                <a:cs typeface="Consolas"/>
                <a:sym typeface="Consolas"/>
              </a:defRPr>
            </a:pPr>
            <a:br>
              <a:rPr>
                <a:solidFill>
                  <a:srgbClr val="001080"/>
                </a:solidFill>
              </a:rPr>
            </a:br>
            <a:r>
              <a:t>    </a:t>
            </a:r>
            <a:r>
              <a:rPr>
                <a:solidFill>
                  <a:srgbClr val="0000FF"/>
                </a:solidFill>
              </a:rPr>
              <a:t>let</a:t>
            </a:r>
            <a:r>
              <a:t> </a:t>
            </a:r>
            <a:r>
              <a:rPr>
                <a:solidFill>
                  <a:srgbClr val="001080"/>
                </a:solidFill>
              </a:rPr>
              <a:t>httpTestingController</a:t>
            </a:r>
            <a:r>
              <a:t>: </a:t>
            </a:r>
            <a:r>
              <a:rPr>
                <a:solidFill>
                  <a:srgbClr val="267F99"/>
                </a:solidFill>
              </a:rPr>
              <a:t>HttpTestingController</a:t>
            </a:r>
            <a:r>
              <a:t> = </a:t>
            </a:r>
            <a:br/>
            <a:r>
              <a:t>                                   </a:t>
            </a:r>
            <a:r>
              <a:rPr>
                <a:solidFill>
                  <a:srgbClr val="001080"/>
                </a:solidFill>
              </a:rPr>
              <a:t>TestBed</a:t>
            </a:r>
            <a:r>
              <a:t>.</a:t>
            </a:r>
            <a:r>
              <a:rPr>
                <a:solidFill>
                  <a:srgbClr val="795E26"/>
                </a:solidFill>
              </a:rPr>
              <a:t>get</a:t>
            </a:r>
            <a:r>
              <a:t>(</a:t>
            </a:r>
            <a:r>
              <a:rPr>
                <a:solidFill>
                  <a:srgbClr val="001080"/>
                </a:solidFill>
              </a:rPr>
              <a:t>HttpTestingController</a:t>
            </a:r>
            <a:r>
              <a:t>);</a:t>
            </a:r>
          </a:p>
          <a:p>
            <a:pPr>
              <a:defRPr>
                <a:latin typeface="Consolas"/>
                <a:ea typeface="Consolas"/>
                <a:cs typeface="Consolas"/>
                <a:sym typeface="Consolas"/>
              </a:defRPr>
            </a:pPr>
            <a:br/>
            <a:r>
              <a:t>    </a:t>
            </a:r>
            <a:r>
              <a:rPr>
                <a:solidFill>
                  <a:srgbClr val="0000FF"/>
                </a:solidFill>
              </a:rPr>
              <a:t>const</a:t>
            </a:r>
            <a:r>
              <a:t> </a:t>
            </a:r>
            <a:r>
              <a:rPr>
                <a:solidFill>
                  <a:srgbClr val="001080"/>
                </a:solidFill>
              </a:rPr>
              <a:t>req</a:t>
            </a:r>
            <a:r>
              <a:t> = </a:t>
            </a:r>
            <a:r>
              <a:rPr>
                <a:solidFill>
                  <a:srgbClr val="001080"/>
                </a:solidFill>
              </a:rPr>
              <a:t>httpTestingController</a:t>
            </a:r>
            <a:r>
              <a:t>.</a:t>
            </a:r>
            <a:r>
              <a:rPr>
                <a:solidFill>
                  <a:srgbClr val="795E26"/>
                </a:solidFill>
              </a:rPr>
              <a:t>expectOne</a:t>
            </a:r>
            <a:r>
              <a:t>(</a:t>
            </a:r>
            <a:r>
              <a:rPr>
                <a:solidFill>
                  <a:srgbClr val="A31515"/>
                </a:solidFill>
              </a:rPr>
              <a:t>'http://www.angular.at/…'</a:t>
            </a:r>
            <a:r>
              <a:t>);</a:t>
            </a:r>
          </a:p>
          <a:p>
            <a:pPr>
              <a:defRPr>
                <a:solidFill>
                  <a:srgbClr val="001080"/>
                </a:solidFill>
                <a:latin typeface="Consolas"/>
                <a:ea typeface="Consolas"/>
                <a:cs typeface="Consolas"/>
                <a:sym typeface="Consolas"/>
              </a:defRPr>
            </a:pPr>
          </a:p>
          <a:p>
            <a:pPr>
              <a:defRPr>
                <a:solidFill>
                  <a:srgbClr val="001080"/>
                </a:solidFill>
                <a:latin typeface="Consolas"/>
                <a:ea typeface="Consolas"/>
                <a:cs typeface="Consolas"/>
                <a:sym typeface="Consolas"/>
              </a:defRPr>
            </a:pPr>
            <a:r>
              <a:t>    req</a:t>
            </a:r>
            <a:r>
              <a:rPr>
                <a:solidFill>
                  <a:srgbClr val="000000"/>
                </a:solidFill>
              </a:rPr>
              <a:t>.</a:t>
            </a:r>
            <a:r>
              <a:rPr>
                <a:solidFill>
                  <a:srgbClr val="795E26"/>
                </a:solidFill>
              </a:rPr>
              <a:t>flush</a:t>
            </a:r>
            <a:r>
              <a:rPr>
                <a:solidFill>
                  <a:srgbClr val="000000"/>
                </a:solidFill>
              </a:rPr>
              <a:t>([{ </a:t>
            </a:r>
            <a:r>
              <a:t>id:</a:t>
            </a:r>
            <a:r>
              <a:rPr>
                <a:solidFill>
                  <a:srgbClr val="000000"/>
                </a:solidFill>
              </a:rPr>
              <a:t> </a:t>
            </a:r>
            <a:r>
              <a:rPr>
                <a:solidFill>
                  <a:srgbClr val="09885A"/>
                </a:solidFill>
              </a:rPr>
              <a:t>22</a:t>
            </a:r>
            <a:r>
              <a:rPr>
                <a:solidFill>
                  <a:srgbClr val="000000"/>
                </a:solidFill>
              </a:rPr>
              <a:t>, </a:t>
            </a:r>
            <a:r>
              <a:t>from:</a:t>
            </a:r>
            <a:r>
              <a:rPr>
                <a:solidFill>
                  <a:srgbClr val="000000"/>
                </a:solidFill>
              </a:rPr>
              <a:t> </a:t>
            </a:r>
            <a:r>
              <a:rPr>
                <a:solidFill>
                  <a:srgbClr val="A31515"/>
                </a:solidFill>
              </a:rPr>
              <a:t>'Graz'</a:t>
            </a:r>
            <a:r>
              <a:rPr>
                <a:solidFill>
                  <a:srgbClr val="000000"/>
                </a:solidFill>
              </a:rPr>
              <a:t>, </a:t>
            </a:r>
            <a:r>
              <a:t>to:</a:t>
            </a:r>
            <a:r>
              <a:rPr>
                <a:solidFill>
                  <a:srgbClr val="000000"/>
                </a:solidFill>
              </a:rPr>
              <a:t> </a:t>
            </a:r>
            <a:r>
              <a:rPr>
                <a:solidFill>
                  <a:srgbClr val="A31515"/>
                </a:solidFill>
              </a:rPr>
              <a:t>'Hamburg'</a:t>
            </a:r>
            <a:r>
              <a:rPr>
                <a:solidFill>
                  <a:srgbClr val="000000"/>
                </a:solidFill>
              </a:rPr>
              <a:t>, </a:t>
            </a:r>
            <a:r>
              <a:t>date:</a:t>
            </a:r>
            <a:r>
              <a:rPr>
                <a:solidFill>
                  <a:srgbClr val="000000"/>
                </a:solidFill>
              </a:rPr>
              <a:t> </a:t>
            </a:r>
            <a:r>
              <a:rPr>
                <a:solidFill>
                  <a:srgbClr val="A31515"/>
                </a:solidFill>
              </a:rPr>
              <a:t>''</a:t>
            </a:r>
            <a:r>
              <a:rPr>
                <a:solidFill>
                  <a:srgbClr val="000000"/>
                </a:solidFill>
              </a:rPr>
              <a:t>}]);</a:t>
            </a:r>
          </a:p>
          <a:p>
            <a:pPr>
              <a:defRPr>
                <a:latin typeface="Consolas"/>
                <a:ea typeface="Consolas"/>
                <a:cs typeface="Consolas"/>
                <a:sym typeface="Consolas"/>
              </a:defRPr>
            </a:pPr>
            <a:br>
              <a:rPr>
                <a:solidFill>
                  <a:srgbClr val="001080"/>
                </a:solidFill>
              </a:rPr>
            </a:br>
            <a:r>
              <a:t>    </a:t>
            </a:r>
            <a:r>
              <a:rPr>
                <a:solidFill>
                  <a:srgbClr val="795E26"/>
                </a:solidFill>
              </a:rPr>
              <a:t>expect</a:t>
            </a:r>
            <a:r>
              <a:t>(</a:t>
            </a:r>
            <a:r>
              <a:rPr>
                <a:solidFill>
                  <a:srgbClr val="001080"/>
                </a:solidFill>
              </a:rPr>
              <a:t>component</a:t>
            </a:r>
            <a:r>
              <a:t>.</a:t>
            </a:r>
            <a:r>
              <a:rPr>
                <a:solidFill>
                  <a:srgbClr val="001080"/>
                </a:solidFill>
              </a:rPr>
              <a:t>flights</a:t>
            </a:r>
            <a:r>
              <a:t>.</a:t>
            </a:r>
            <a:r>
              <a:rPr>
                <a:solidFill>
                  <a:srgbClr val="001080"/>
                </a:solidFill>
              </a:rPr>
              <a:t>length</a:t>
            </a:r>
            <a:r>
              <a:t>).</a:t>
            </a:r>
            <a:r>
              <a:rPr>
                <a:solidFill>
                  <a:srgbClr val="795E26"/>
                </a:solidFill>
              </a:rPr>
              <a:t>toBe</a:t>
            </a:r>
            <a:r>
              <a:t>(</a:t>
            </a:r>
            <a:r>
              <a:rPr>
                <a:solidFill>
                  <a:srgbClr val="09885A"/>
                </a:solidFill>
              </a:rPr>
              <a:t>1</a:t>
            </a:r>
            <a:r>
              <a:t>);</a:t>
            </a: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6" name="Titel 1"/>
          <p:cNvSpPr txBox="1"/>
          <p:nvPr>
            <p:ph type="title"/>
          </p:nvPr>
        </p:nvSpPr>
        <p:spPr>
          <a:xfrm>
            <a:off x="831850" y="1709738"/>
            <a:ext cx="10515600" cy="2852739"/>
          </a:xfrm>
          <a:prstGeom prst="rect">
            <a:avLst/>
          </a:prstGeom>
        </p:spPr>
        <p:txBody>
          <a:bodyPr/>
          <a:lstStyle/>
          <a:p>
            <a:pPr/>
            <a:r>
              <a:t>DEMO</a:t>
            </a:r>
          </a:p>
        </p:txBody>
      </p:sp>
      <p:sp>
        <p:nvSpPr>
          <p:cNvPr id="367" name="Textplatzhalter 2"/>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Ein guter Entwickler schreibt Tests!"/>
          <p:cNvSpPr txBox="1"/>
          <p:nvPr>
            <p:ph type="title"/>
          </p:nvPr>
        </p:nvSpPr>
        <p:spPr>
          <a:xfrm>
            <a:off x="1333500" y="2766217"/>
            <a:ext cx="10515600" cy="1325565"/>
          </a:xfrm>
          <a:prstGeom prst="rect">
            <a:avLst/>
          </a:prstGeom>
        </p:spPr>
        <p:txBody>
          <a:bodyPr/>
          <a:lstStyle/>
          <a:p>
            <a:pPr/>
            <a:r>
              <a:t>Ein guter Entwickler schreibt Tests!</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Fußzeilenplatzhalter 3"/>
          <p:cNvSpPr txBox="1"/>
          <p:nvPr/>
        </p:nvSpPr>
        <p:spPr>
          <a:xfrm>
            <a:off x="4038600" y="6416929"/>
            <a:ext cx="4114800" cy="2439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23</a:t>
            </a:r>
          </a:p>
        </p:txBody>
      </p:sp>
      <p:sp>
        <p:nvSpPr>
          <p:cNvPr id="370" name="Titel 1"/>
          <p:cNvSpPr txBox="1"/>
          <p:nvPr>
            <p:ph type="title"/>
          </p:nvPr>
        </p:nvSpPr>
        <p:spPr>
          <a:prstGeom prst="rect">
            <a:avLst/>
          </a:prstGeom>
        </p:spPr>
        <p:txBody>
          <a:bodyPr/>
          <a:lstStyle/>
          <a:p>
            <a:pPr/>
            <a:r>
              <a:t>Globale Provider überschreiben</a:t>
            </a:r>
          </a:p>
        </p:txBody>
      </p:sp>
      <p:sp>
        <p:nvSpPr>
          <p:cNvPr id="371" name="Rectangle 1"/>
          <p:cNvSpPr/>
          <p:nvPr/>
        </p:nvSpPr>
        <p:spPr>
          <a:xfrm>
            <a:off x="838200" y="1718647"/>
            <a:ext cx="10515600" cy="3459099"/>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6798" tIns="46798" rIns="46798" bIns="46798" anchor="ctr">
            <a:spAutoFit/>
          </a:bodyPr>
          <a:lstStyle/>
          <a:p>
            <a:pPr>
              <a:defRPr>
                <a:latin typeface="Consolas"/>
                <a:ea typeface="Consolas"/>
                <a:cs typeface="Consolas"/>
                <a:sym typeface="Consolas"/>
              </a:defRPr>
            </a:pPr>
            <a:r>
              <a:t>beforeEach(async(() =&gt; {</a:t>
            </a:r>
            <a:br/>
            <a:br/>
            <a:r>
              <a:t>    </a:t>
            </a:r>
            <a:r>
              <a:rPr b="1">
                <a:solidFill>
                  <a:srgbClr val="C00000"/>
                </a:solidFill>
              </a:rPr>
              <a:t>TestBed.</a:t>
            </a:r>
            <a:r>
              <a:rPr b="1" i="1">
                <a:solidFill>
                  <a:srgbClr val="C00000"/>
                </a:solidFill>
              </a:rPr>
              <a:t>configureTestingModule</a:t>
            </a:r>
            <a:r>
              <a:t>({</a:t>
            </a:r>
            <a:br/>
            <a:r>
              <a:t>        </a:t>
            </a:r>
            <a:r>
              <a:rPr b="1">
                <a:solidFill>
                  <a:srgbClr val="660E7A"/>
                </a:solidFill>
              </a:rPr>
              <a:t>imports</a:t>
            </a:r>
            <a:r>
              <a:t>: [HttpModule, …],</a:t>
            </a:r>
            <a:br/>
            <a:r>
              <a:t>        </a:t>
            </a:r>
            <a:r>
              <a:rPr b="1">
                <a:solidFill>
                  <a:srgbClr val="660E7A"/>
                </a:solidFill>
              </a:rPr>
              <a:t>declarations</a:t>
            </a:r>
            <a:r>
              <a:t>: [],</a:t>
            </a:r>
            <a:br/>
            <a:r>
              <a:t>        </a:t>
            </a:r>
            <a:r>
              <a:rPr b="1">
                <a:solidFill>
                  <a:srgbClr val="660E7A"/>
                </a:solidFill>
              </a:rPr>
              <a:t>providers</a:t>
            </a:r>
            <a:r>
              <a:t>: [</a:t>
            </a:r>
            <a:br/>
            <a:r>
              <a:t>            { </a:t>
            </a:r>
            <a:r>
              <a:rPr b="1">
                <a:solidFill>
                  <a:srgbClr val="660E7A"/>
                </a:solidFill>
              </a:rPr>
              <a:t>provide</a:t>
            </a:r>
            <a:r>
              <a:t>: FlightService, </a:t>
            </a:r>
            <a:r>
              <a:rPr b="1">
                <a:solidFill>
                  <a:srgbClr val="660E7A"/>
                </a:solidFill>
              </a:rPr>
              <a:t>useClass</a:t>
            </a:r>
            <a:r>
              <a:t>: FlightServiceMock },</a:t>
            </a:r>
            <a:br/>
            <a:r>
              <a:t>            { </a:t>
            </a:r>
            <a:r>
              <a:rPr b="1">
                <a:solidFill>
                  <a:srgbClr val="660E7A"/>
                </a:solidFill>
              </a:rPr>
              <a:t>provide</a:t>
            </a:r>
            <a:r>
              <a:t>: </a:t>
            </a:r>
            <a:r>
              <a:rPr>
                <a:solidFill>
                  <a:srgbClr val="458383"/>
                </a:solidFill>
              </a:rPr>
              <a:t>BASE_URL</a:t>
            </a:r>
            <a:r>
              <a:t>, </a:t>
            </a:r>
            <a:r>
              <a:rPr b="1">
                <a:solidFill>
                  <a:srgbClr val="660E7A"/>
                </a:solidFill>
              </a:rPr>
              <a:t>useValue</a:t>
            </a:r>
            <a:r>
              <a:t>: </a:t>
            </a:r>
            <a:r>
              <a:rPr b="1">
                <a:solidFill>
                  <a:srgbClr val="008000"/>
                </a:solidFill>
              </a:rPr>
              <a:t>''</a:t>
            </a:r>
            <a:r>
              <a:t>}</a:t>
            </a:r>
            <a:br/>
            <a:r>
              <a:t>        ]</a:t>
            </a:r>
            <a:br/>
            <a:r>
              <a:t>    }).compileComponents();</a:t>
            </a:r>
            <a:endParaRPr sz="2000">
              <a:latin typeface="Arial"/>
              <a:ea typeface="Arial"/>
              <a:cs typeface="Arial"/>
              <a:sym typeface="Arial"/>
            </a:endParaRPr>
          </a:p>
          <a:p>
            <a:pPr>
              <a:defRPr sz="2000">
                <a:latin typeface="Arial"/>
                <a:ea typeface="Arial"/>
                <a:cs typeface="Arial"/>
                <a:sym typeface="Arial"/>
              </a:defRPr>
            </a:pP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 name="Fußzeilenplatzhalter 3"/>
          <p:cNvSpPr txBox="1"/>
          <p:nvPr/>
        </p:nvSpPr>
        <p:spPr>
          <a:xfrm>
            <a:off x="4038600" y="6416929"/>
            <a:ext cx="4114800" cy="2439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24</a:t>
            </a:r>
          </a:p>
        </p:txBody>
      </p:sp>
      <p:sp>
        <p:nvSpPr>
          <p:cNvPr id="374" name="Titel 1"/>
          <p:cNvSpPr txBox="1"/>
          <p:nvPr>
            <p:ph type="title"/>
          </p:nvPr>
        </p:nvSpPr>
        <p:spPr>
          <a:prstGeom prst="rect">
            <a:avLst/>
          </a:prstGeom>
        </p:spPr>
        <p:txBody>
          <a:bodyPr/>
          <a:lstStyle/>
          <a:p>
            <a:pPr/>
            <a:r>
              <a:t>Provider für Komponente überschreiben</a:t>
            </a:r>
          </a:p>
        </p:txBody>
      </p:sp>
      <p:sp>
        <p:nvSpPr>
          <p:cNvPr id="375" name="Rectangle 1"/>
          <p:cNvSpPr/>
          <p:nvPr/>
        </p:nvSpPr>
        <p:spPr>
          <a:xfrm>
            <a:off x="838200" y="1469361"/>
            <a:ext cx="10515600" cy="3166999"/>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6798" tIns="46798" rIns="46798" bIns="46798" anchor="ctr">
            <a:spAutoFit/>
          </a:bodyPr>
          <a:lstStyle/>
          <a:p>
            <a:pPr>
              <a:defRPr>
                <a:latin typeface="Consolas"/>
                <a:ea typeface="Consolas"/>
                <a:cs typeface="Consolas"/>
                <a:sym typeface="Consolas"/>
              </a:defRPr>
            </a:pPr>
            <a:r>
              <a:t>[…]</a:t>
            </a:r>
            <a:endParaRPr sz="2000">
              <a:latin typeface="Arial"/>
              <a:ea typeface="Arial"/>
              <a:cs typeface="Arial"/>
              <a:sym typeface="Arial"/>
            </a:endParaRPr>
          </a:p>
          <a:p>
            <a:pPr>
              <a:defRPr>
                <a:latin typeface="Consolas"/>
                <a:ea typeface="Consolas"/>
                <a:cs typeface="Consolas"/>
                <a:sym typeface="Consolas"/>
              </a:defRPr>
            </a:pPr>
            <a:r>
              <a:t>TestBed.</a:t>
            </a:r>
            <a:r>
              <a:rPr i="1"/>
              <a:t>overrideComponent</a:t>
            </a:r>
            <a:r>
              <a:t>(FlightSearchComponent, { </a:t>
            </a:r>
            <a:br/>
            <a:r>
              <a:t>                </a:t>
            </a:r>
            <a:r>
              <a:rPr b="1">
                <a:solidFill>
                  <a:srgbClr val="660E7A"/>
                </a:solidFill>
              </a:rPr>
              <a:t>set</a:t>
            </a:r>
            <a:r>
              <a:t>: { </a:t>
            </a:r>
            <a:br/>
            <a:r>
              <a:t>                    </a:t>
            </a:r>
            <a:r>
              <a:rPr b="1">
                <a:solidFill>
                  <a:srgbClr val="660E7A"/>
                </a:solidFill>
              </a:rPr>
              <a:t>providers</a:t>
            </a:r>
            <a:r>
              <a:t>: [{</a:t>
            </a:r>
            <a:br/>
            <a:r>
              <a:t>                           </a:t>
            </a:r>
            <a:r>
              <a:rPr b="1">
                <a:solidFill>
                  <a:srgbClr val="660E7A"/>
                </a:solidFill>
              </a:rPr>
              <a:t>provide</a:t>
            </a:r>
            <a:r>
              <a:t>: FlightService, </a:t>
            </a:r>
            <a:br/>
            <a:r>
              <a:t>                           </a:t>
            </a:r>
            <a:r>
              <a:rPr b="1">
                <a:solidFill>
                  <a:srgbClr val="660E7A"/>
                </a:solidFill>
              </a:rPr>
              <a:t>useClass</a:t>
            </a:r>
            <a:r>
              <a:t>: FlightServiceMock</a:t>
            </a:r>
            <a:br/>
            <a:r>
              <a:t>                    }] </a:t>
            </a:r>
            <a:br/>
            <a:r>
              <a:t>                }</a:t>
            </a:r>
            <a:br/>
            <a:r>
              <a:t>        })</a:t>
            </a:r>
            <a:endParaRPr sz="2000">
              <a:latin typeface="Arial"/>
              <a:ea typeface="Arial"/>
              <a:cs typeface="Arial"/>
              <a:sym typeface="Arial"/>
            </a:endParaRPr>
          </a:p>
          <a:p>
            <a:pPr>
              <a:defRPr>
                <a:latin typeface="Consolas"/>
                <a:ea typeface="Consolas"/>
                <a:cs typeface="Consolas"/>
                <a:sym typeface="Consolas"/>
              </a:defRPr>
            </a:pPr>
            <a:r>
              <a:t>        .compileComponents();</a:t>
            </a:r>
            <a:endParaRPr sz="2000">
              <a:latin typeface="Arial"/>
              <a:ea typeface="Arial"/>
              <a:cs typeface="Arial"/>
              <a:sym typeface="Arial"/>
            </a:endParaRPr>
          </a:p>
          <a:p>
            <a:pPr>
              <a:defRPr>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7" name="Fußzeilenplatzhalter 3"/>
          <p:cNvSpPr txBox="1"/>
          <p:nvPr/>
        </p:nvSpPr>
        <p:spPr>
          <a:xfrm>
            <a:off x="4038600" y="6416929"/>
            <a:ext cx="4114800" cy="2439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25</a:t>
            </a:r>
          </a:p>
        </p:txBody>
      </p:sp>
      <p:sp>
        <p:nvSpPr>
          <p:cNvPr id="378" name="Titel 1"/>
          <p:cNvSpPr txBox="1"/>
          <p:nvPr>
            <p:ph type="title"/>
          </p:nvPr>
        </p:nvSpPr>
        <p:spPr>
          <a:xfrm>
            <a:off x="831850" y="1709738"/>
            <a:ext cx="10515600" cy="2852739"/>
          </a:xfrm>
          <a:prstGeom prst="rect">
            <a:avLst/>
          </a:prstGeom>
        </p:spPr>
        <p:txBody>
          <a:bodyPr/>
          <a:lstStyle/>
          <a:p>
            <a:pPr/>
            <a:r>
              <a:t>DEMO</a:t>
            </a:r>
          </a:p>
        </p:txBody>
      </p:sp>
      <p:sp>
        <p:nvSpPr>
          <p:cNvPr id="379" name="Textplatzhalter 2"/>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1" name="Fußzeilenplatzhalter 3"/>
          <p:cNvSpPr txBox="1"/>
          <p:nvPr/>
        </p:nvSpPr>
        <p:spPr>
          <a:xfrm>
            <a:off x="4038600" y="6416929"/>
            <a:ext cx="4114800" cy="2439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26</a:t>
            </a:r>
          </a:p>
        </p:txBody>
      </p:sp>
      <p:sp>
        <p:nvSpPr>
          <p:cNvPr id="382" name="Titel 1"/>
          <p:cNvSpPr txBox="1"/>
          <p:nvPr>
            <p:ph type="title"/>
          </p:nvPr>
        </p:nvSpPr>
        <p:spPr>
          <a:xfrm>
            <a:off x="831850" y="1709738"/>
            <a:ext cx="10515600" cy="2852739"/>
          </a:xfrm>
          <a:prstGeom prst="rect">
            <a:avLst/>
          </a:prstGeom>
        </p:spPr>
        <p:txBody>
          <a:bodyPr/>
          <a:lstStyle/>
          <a:p>
            <a:pPr/>
            <a:r>
              <a:t>LAB</a:t>
            </a:r>
          </a:p>
        </p:txBody>
      </p:sp>
      <p:sp>
        <p:nvSpPr>
          <p:cNvPr id="383" name="Textplatzhalter 2"/>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5" name="Fußzeilenplatzhalter 3"/>
          <p:cNvSpPr txBox="1"/>
          <p:nvPr/>
        </p:nvSpPr>
        <p:spPr>
          <a:xfrm>
            <a:off x="498842" y="6356350"/>
            <a:ext cx="4806188" cy="36512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lgn="ctr">
              <a:defRPr sz="1200">
                <a:solidFill>
                  <a:srgbClr val="FFFFFF"/>
                </a:solidFill>
              </a:defRPr>
            </a:pPr>
            <a:r>
              <a:t>Page </a:t>
            </a:r>
            <a:r>
              <a:rPr>
                <a:latin typeface="Wingdings"/>
                <a:ea typeface="Wingdings"/>
                <a:cs typeface="Wingdings"/>
                <a:sym typeface="Wingdings"/>
              </a:rPr>
              <a:t>▪</a:t>
            </a:r>
            <a:r>
              <a:t> 27</a:t>
            </a:r>
          </a:p>
        </p:txBody>
      </p:sp>
      <p:sp>
        <p:nvSpPr>
          <p:cNvPr id="386" name="Rectangle 37893"/>
          <p:cNvSpPr/>
          <p:nvPr/>
        </p:nvSpPr>
        <p:spPr>
          <a:xfrm>
            <a:off x="0" y="0"/>
            <a:ext cx="12192000" cy="6858000"/>
          </a:xfrm>
          <a:prstGeom prst="rect">
            <a:avLst/>
          </a:prstGeom>
          <a:solidFill>
            <a:srgbClr val="FFFFFF"/>
          </a:solidFill>
          <a:ln w="12700">
            <a:miter lim="400000"/>
          </a:ln>
        </p:spPr>
        <p:txBody>
          <a:bodyPr lIns="45718" tIns="45718" rIns="45718" bIns="45718"/>
          <a:lstStyle/>
          <a:p>
            <a:pPr/>
          </a:p>
        </p:txBody>
      </p:sp>
      <p:pic>
        <p:nvPicPr>
          <p:cNvPr id="387" name="Grafik 2" descr="Grafik 2"/>
          <p:cNvPicPr>
            <a:picLocks noChangeAspect="1"/>
          </p:cNvPicPr>
          <p:nvPr/>
        </p:nvPicPr>
        <p:blipFill>
          <a:blip r:embed="rId3">
            <a:extLst/>
          </a:blip>
          <a:srcRect l="0" t="0" r="0" b="15756"/>
          <a:stretch>
            <a:fillRect/>
          </a:stretch>
        </p:blipFill>
        <p:spPr>
          <a:xfrm>
            <a:off x="19" y="9"/>
            <a:ext cx="6105575" cy="6857993"/>
          </a:xfrm>
          <a:prstGeom prst="rect">
            <a:avLst/>
          </a:prstGeom>
          <a:ln w="12700">
            <a:miter lim="400000"/>
          </a:ln>
        </p:spPr>
      </p:pic>
      <p:sp>
        <p:nvSpPr>
          <p:cNvPr id="388" name="Titel 1"/>
          <p:cNvSpPr txBox="1"/>
          <p:nvPr>
            <p:ph type="title"/>
          </p:nvPr>
        </p:nvSpPr>
        <p:spPr>
          <a:xfrm>
            <a:off x="6745733" y="640081"/>
            <a:ext cx="4806186" cy="3637373"/>
          </a:xfrm>
          <a:prstGeom prst="rect">
            <a:avLst/>
          </a:prstGeom>
        </p:spPr>
        <p:txBody>
          <a:bodyPr/>
          <a:lstStyle/>
          <a:p>
            <a:pPr/>
            <a:r>
              <a:t>E2E-Testing mit Protractor</a:t>
            </a:r>
          </a:p>
        </p:txBody>
      </p:sp>
      <p:sp>
        <p:nvSpPr>
          <p:cNvPr id="389" name="Textplatzhalter 2"/>
          <p:cNvSpPr txBox="1"/>
          <p:nvPr>
            <p:ph type="body" sz="quarter" idx="1"/>
          </p:nvPr>
        </p:nvSpPr>
        <p:spPr>
          <a:xfrm>
            <a:off x="6745733" y="4415883"/>
            <a:ext cx="4806186" cy="1802040"/>
          </a:xfrm>
          <a:prstGeom prst="rect">
            <a:avLst/>
          </a:prstGeom>
        </p:spPr>
        <p:txBody>
          <a:bodyPr/>
          <a:lstStyle/>
          <a:p>
            <a:pPr>
              <a:defRPr>
                <a:solidFill>
                  <a:srgbClr val="000000"/>
                </a:solidFill>
              </a:defRPr>
            </a:pP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3" name="Fußzeilenplatzhalter 3"/>
          <p:cNvSpPr txBox="1"/>
          <p:nvPr/>
        </p:nvSpPr>
        <p:spPr>
          <a:xfrm>
            <a:off x="4038600" y="6416929"/>
            <a:ext cx="4114800" cy="2439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28</a:t>
            </a:r>
          </a:p>
        </p:txBody>
      </p:sp>
      <p:sp>
        <p:nvSpPr>
          <p:cNvPr id="394" name="Titel 1"/>
          <p:cNvSpPr txBox="1"/>
          <p:nvPr>
            <p:ph type="title"/>
          </p:nvPr>
        </p:nvSpPr>
        <p:spPr>
          <a:prstGeom prst="rect">
            <a:avLst/>
          </a:prstGeom>
        </p:spPr>
        <p:txBody>
          <a:bodyPr/>
          <a:lstStyle/>
          <a:p>
            <a:pPr/>
            <a:r>
              <a:t>Protractor</a:t>
            </a:r>
          </a:p>
        </p:txBody>
      </p:sp>
      <p:sp>
        <p:nvSpPr>
          <p:cNvPr id="395" name="Inhaltsplatzhalter 2"/>
          <p:cNvSpPr txBox="1"/>
          <p:nvPr>
            <p:ph type="body" idx="1"/>
          </p:nvPr>
        </p:nvSpPr>
        <p:spPr>
          <a:prstGeom prst="rect">
            <a:avLst/>
          </a:prstGeom>
        </p:spPr>
        <p:txBody>
          <a:bodyPr/>
          <a:lstStyle/>
          <a:p>
            <a:pPr/>
            <a:r>
              <a:t>E2E-Test-Framework für AngularJS</a:t>
            </a:r>
          </a:p>
          <a:p>
            <a:pPr/>
            <a:r>
              <a:t>Interagiert mit Browser</a:t>
            </a:r>
          </a:p>
          <a:p>
            <a:pPr/>
            <a:r>
              <a:t>Simuliert Benutzereingaben</a:t>
            </a:r>
          </a:p>
          <a:p>
            <a:pPr/>
            <a:r>
              <a:t>Unterstützt Jasmine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9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95">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39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395">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el" backwards="0">
                                    <p:tmAbs val="0"/>
                                  </p:iterate>
                                  <p:childTnLst>
                                    <p:set>
                                      <p:cBhvr>
                                        <p:cTn id="19" fill="hold"/>
                                        <p:tgtEl>
                                          <p:spTgt spid="39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95" grpId="1"/>
    </p:bldLst>
  </p:timing>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7" name="Fußzeilenplatzhalter 3"/>
          <p:cNvSpPr txBox="1"/>
          <p:nvPr/>
        </p:nvSpPr>
        <p:spPr>
          <a:xfrm>
            <a:off x="4038600" y="6416929"/>
            <a:ext cx="4114800" cy="2439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29</a:t>
            </a:r>
          </a:p>
        </p:txBody>
      </p:sp>
      <p:sp>
        <p:nvSpPr>
          <p:cNvPr id="398" name="Titel 1"/>
          <p:cNvSpPr txBox="1"/>
          <p:nvPr>
            <p:ph type="title"/>
          </p:nvPr>
        </p:nvSpPr>
        <p:spPr>
          <a:prstGeom prst="rect">
            <a:avLst/>
          </a:prstGeom>
        </p:spPr>
        <p:txBody>
          <a:bodyPr/>
          <a:lstStyle/>
          <a:p>
            <a:pPr/>
            <a:r>
              <a:t>Erste Schritte</a:t>
            </a:r>
          </a:p>
        </p:txBody>
      </p:sp>
      <p:sp>
        <p:nvSpPr>
          <p:cNvPr id="399" name="Rechteck 4"/>
          <p:cNvSpPr/>
          <p:nvPr/>
        </p:nvSpPr>
        <p:spPr>
          <a:xfrm>
            <a:off x="838200" y="1690688"/>
            <a:ext cx="10515600" cy="3880429"/>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000">
                <a:solidFill>
                  <a:srgbClr val="C00000"/>
                </a:solidFill>
                <a:latin typeface="Arial"/>
                <a:ea typeface="Arial"/>
                <a:cs typeface="Arial"/>
                <a:sym typeface="Arial"/>
              </a:defRPr>
            </a:pPr>
            <a:r>
              <a:t>describe(</a:t>
            </a:r>
            <a:r>
              <a:rPr b="0">
                <a:solidFill>
                  <a:srgbClr val="000000"/>
                </a:solidFill>
              </a:rPr>
              <a:t>"FlugApp", function() {</a:t>
            </a:r>
          </a:p>
          <a:p>
            <a:pPr>
              <a:defRPr sz="2000">
                <a:latin typeface="Arial"/>
                <a:ea typeface="Arial"/>
                <a:cs typeface="Arial"/>
                <a:sym typeface="Arial"/>
              </a:defRPr>
            </a:pPr>
          </a:p>
          <a:p>
            <a:pPr>
              <a:defRPr b="1" sz="2000">
                <a:latin typeface="Arial"/>
                <a:ea typeface="Arial"/>
                <a:cs typeface="Arial"/>
                <a:sym typeface="Arial"/>
              </a:defRPr>
            </a:pPr>
            <a:r>
              <a:t>    </a:t>
            </a:r>
            <a:r>
              <a:rPr>
                <a:solidFill>
                  <a:srgbClr val="C00000"/>
                </a:solidFill>
              </a:rPr>
              <a:t>beforeEach(</a:t>
            </a:r>
            <a:r>
              <a:rPr b="0"/>
              <a:t>function() {</a:t>
            </a:r>
          </a:p>
          <a:p>
            <a:pPr>
              <a:defRPr sz="2000">
                <a:latin typeface="Arial"/>
                <a:ea typeface="Arial"/>
                <a:cs typeface="Arial"/>
                <a:sym typeface="Arial"/>
              </a:defRPr>
            </a:pPr>
            <a:r>
              <a:t>        </a:t>
            </a:r>
            <a:r>
              <a:rPr b="1">
                <a:solidFill>
                  <a:srgbClr val="00B050"/>
                </a:solidFill>
              </a:rPr>
              <a:t>browser</a:t>
            </a:r>
            <a:r>
              <a:t>.get('http://localhost:8080/'); </a:t>
            </a:r>
          </a:p>
          <a:p>
            <a:pPr>
              <a:defRPr sz="2000">
                <a:latin typeface="Arial"/>
                <a:ea typeface="Arial"/>
                <a:cs typeface="Arial"/>
                <a:sym typeface="Arial"/>
              </a:defRPr>
            </a:pPr>
            <a:r>
              <a:t>    }</a:t>
            </a:r>
            <a:r>
              <a:rPr b="1">
                <a:solidFill>
                  <a:srgbClr val="C00000"/>
                </a:solidFill>
              </a:rPr>
              <a:t>);</a:t>
            </a:r>
          </a:p>
          <a:p>
            <a:pPr>
              <a:defRPr b="1" sz="2000">
                <a:solidFill>
                  <a:srgbClr val="C00000"/>
                </a:solidFill>
                <a:latin typeface="Arial"/>
                <a:ea typeface="Arial"/>
                <a:cs typeface="Arial"/>
                <a:sym typeface="Arial"/>
              </a:defRPr>
            </a:pPr>
          </a:p>
          <a:p>
            <a:pPr>
              <a:defRPr b="1" sz="2000">
                <a:latin typeface="Arial"/>
                <a:ea typeface="Arial"/>
                <a:cs typeface="Arial"/>
                <a:sym typeface="Arial"/>
              </a:defRPr>
            </a:pPr>
            <a:r>
              <a:t>    </a:t>
            </a:r>
            <a:r>
              <a:rPr>
                <a:solidFill>
                  <a:srgbClr val="C00000"/>
                </a:solidFill>
              </a:rPr>
              <a:t>it(</a:t>
            </a:r>
            <a:r>
              <a:rPr b="0"/>
              <a:t>'should load page and read title', function() {</a:t>
            </a:r>
          </a:p>
          <a:p>
            <a:pPr>
              <a:defRPr sz="2000">
                <a:latin typeface="Arial"/>
                <a:ea typeface="Arial"/>
                <a:cs typeface="Arial"/>
                <a:sym typeface="Arial"/>
              </a:defRPr>
            </a:pPr>
          </a:p>
          <a:p>
            <a:pPr>
              <a:defRPr sz="2000">
                <a:latin typeface="Arial"/>
                <a:ea typeface="Arial"/>
                <a:cs typeface="Arial"/>
                <a:sym typeface="Arial"/>
              </a:defRPr>
            </a:pPr>
            <a:r>
              <a:t>          var expectedTitle = 'FlugApp'; </a:t>
            </a:r>
          </a:p>
          <a:p>
            <a:pPr>
              <a:defRPr sz="2000">
                <a:latin typeface="Arial"/>
                <a:ea typeface="Arial"/>
                <a:cs typeface="Arial"/>
                <a:sym typeface="Arial"/>
              </a:defRPr>
            </a:pPr>
            <a:r>
              <a:t>          expect(</a:t>
            </a:r>
            <a:r>
              <a:rPr b="1">
                <a:solidFill>
                  <a:srgbClr val="00B050"/>
                </a:solidFill>
              </a:rPr>
              <a:t>browser</a:t>
            </a:r>
            <a:r>
              <a:t>.getTitle()).toBe(expectedTitle);</a:t>
            </a:r>
          </a:p>
          <a:p>
            <a:pPr>
              <a:defRPr sz="2000">
                <a:latin typeface="Arial"/>
                <a:ea typeface="Arial"/>
                <a:cs typeface="Arial"/>
                <a:sym typeface="Arial"/>
              </a:defRPr>
            </a:pPr>
            <a:r>
              <a:t> </a:t>
            </a:r>
          </a:p>
          <a:p>
            <a:pPr>
              <a:defRPr sz="2000">
                <a:latin typeface="Arial"/>
                <a:ea typeface="Arial"/>
                <a:cs typeface="Arial"/>
                <a:sym typeface="Arial"/>
              </a:defRPr>
            </a:pPr>
            <a:r>
              <a:t>    }</a:t>
            </a:r>
            <a:r>
              <a:rPr b="1">
                <a:solidFill>
                  <a:srgbClr val="C00000"/>
                </a:solidFill>
              </a:rPr>
              <a:t>);</a:t>
            </a:r>
          </a:p>
          <a:p>
            <a:pPr>
              <a:defRPr sz="2000">
                <a:latin typeface="Arial"/>
                <a:ea typeface="Arial"/>
                <a:cs typeface="Arial"/>
                <a:sym typeface="Arial"/>
              </a:defRPr>
            </a:pPr>
            <a:r>
              <a:t>}</a:t>
            </a:r>
            <a:r>
              <a:rPr b="1">
                <a:solidFill>
                  <a:srgbClr val="C00000"/>
                </a:solidFill>
              </a:rPr>
              <a:t>);</a:t>
            </a:r>
          </a:p>
        </p:txBody>
      </p:sp>
      <p:sp>
        <p:nvSpPr>
          <p:cNvPr id="400" name="Textfeld 6"/>
          <p:cNvSpPr txBox="1"/>
          <p:nvPr/>
        </p:nvSpPr>
        <p:spPr>
          <a:xfrm>
            <a:off x="2425959" y="5323470"/>
            <a:ext cx="5086656" cy="37522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2000">
                <a:solidFill>
                  <a:srgbClr val="C00000"/>
                </a:solidFill>
                <a:latin typeface="Arial"/>
                <a:ea typeface="Arial"/>
                <a:cs typeface="Arial"/>
                <a:sym typeface="Arial"/>
              </a:defRPr>
            </a:lvl1pPr>
          </a:lstStyle>
          <a:p>
            <a:pPr/>
            <a:r>
              <a:t>Protractor löst Promises automatisch auf</a:t>
            </a:r>
          </a:p>
        </p:txBody>
      </p:sp>
      <p:sp>
        <p:nvSpPr>
          <p:cNvPr id="401" name="Gerade Verbindung mit Pfeil 8"/>
          <p:cNvSpPr/>
          <p:nvPr/>
        </p:nvSpPr>
        <p:spPr>
          <a:xfrm flipH="1" flipV="1">
            <a:off x="3320630" y="4793388"/>
            <a:ext cx="7289" cy="561183"/>
          </a:xfrm>
          <a:prstGeom prst="line">
            <a:avLst/>
          </a:prstGeom>
          <a:ln w="28575">
            <a:solidFill>
              <a:srgbClr val="C00000"/>
            </a:solidFill>
            <a:tailEnd type="triangle"/>
          </a:ln>
        </p:spPr>
        <p:txBody>
          <a:bodyPr lIns="45718" tIns="45718" rIns="45718" bIns="45718"/>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01"/>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4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0" grpId="2"/>
      <p:bldP build="whole" bldLvl="1" animBg="1" rev="0" advAuto="0" spid="401" grpId="1"/>
    </p:bldLst>
  </p:timing>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Titel 1"/>
          <p:cNvSpPr txBox="1"/>
          <p:nvPr>
            <p:ph type="title"/>
          </p:nvPr>
        </p:nvSpPr>
        <p:spPr>
          <a:prstGeom prst="rect">
            <a:avLst/>
          </a:prstGeom>
        </p:spPr>
        <p:txBody>
          <a:bodyPr/>
          <a:lstStyle/>
          <a:p>
            <a:pPr/>
            <a:r>
              <a:t>Weiteres Beispiel</a:t>
            </a:r>
          </a:p>
        </p:txBody>
      </p:sp>
      <p:sp>
        <p:nvSpPr>
          <p:cNvPr id="404" name="Rechteck 4"/>
          <p:cNvSpPr/>
          <p:nvPr/>
        </p:nvSpPr>
        <p:spPr>
          <a:xfrm>
            <a:off x="838200" y="1601787"/>
            <a:ext cx="10515600" cy="4464630"/>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000">
                <a:latin typeface="Arial"/>
                <a:ea typeface="Arial"/>
                <a:cs typeface="Arial"/>
                <a:sym typeface="Arial"/>
              </a:defRPr>
            </a:pPr>
            <a:r>
              <a:t>var link = </a:t>
            </a:r>
            <a:r>
              <a:rPr b="1">
                <a:solidFill>
                  <a:srgbClr val="C00000"/>
                </a:solidFill>
              </a:rPr>
              <a:t>element</a:t>
            </a:r>
            <a:r>
              <a:t>(</a:t>
            </a:r>
            <a:r>
              <a:rPr b="1">
                <a:solidFill>
                  <a:srgbClr val="00B050"/>
                </a:solidFill>
              </a:rPr>
              <a:t>by.linkText("Buchen")</a:t>
            </a:r>
            <a:r>
              <a:t>);</a:t>
            </a:r>
          </a:p>
          <a:p>
            <a:pPr>
              <a:defRPr sz="2000">
                <a:latin typeface="Arial"/>
                <a:ea typeface="Arial"/>
                <a:cs typeface="Arial"/>
                <a:sym typeface="Arial"/>
              </a:defRPr>
            </a:pPr>
            <a:r>
              <a:t>link.click();</a:t>
            </a:r>
          </a:p>
          <a:p>
            <a:pPr>
              <a:defRPr sz="2000">
                <a:latin typeface="Arial"/>
                <a:ea typeface="Arial"/>
                <a:cs typeface="Arial"/>
                <a:sym typeface="Arial"/>
              </a:defRPr>
            </a:pPr>
          </a:p>
          <a:p>
            <a:pPr>
              <a:defRPr sz="2000">
                <a:latin typeface="Arial"/>
                <a:ea typeface="Arial"/>
                <a:cs typeface="Arial"/>
                <a:sym typeface="Arial"/>
              </a:defRPr>
            </a:pPr>
            <a:r>
              <a:t>var von = </a:t>
            </a:r>
            <a:r>
              <a:rPr b="1">
                <a:solidFill>
                  <a:srgbClr val="C00000"/>
                </a:solidFill>
              </a:rPr>
              <a:t>element</a:t>
            </a:r>
            <a:r>
              <a:t>(</a:t>
            </a:r>
            <a:r>
              <a:rPr b="1">
                <a:solidFill>
                  <a:srgbClr val="00B050"/>
                </a:solidFill>
              </a:rPr>
              <a:t>by.name("von")</a:t>
            </a:r>
            <a:r>
              <a:t>);</a:t>
            </a:r>
          </a:p>
          <a:p>
            <a:pPr>
              <a:defRPr sz="2000">
                <a:latin typeface="Arial"/>
                <a:ea typeface="Arial"/>
                <a:cs typeface="Arial"/>
                <a:sym typeface="Arial"/>
              </a:defRPr>
            </a:pPr>
            <a:r>
              <a:t>var nach = </a:t>
            </a:r>
            <a:r>
              <a:rPr b="1">
                <a:solidFill>
                  <a:srgbClr val="C00000"/>
                </a:solidFill>
              </a:rPr>
              <a:t>element</a:t>
            </a:r>
            <a:r>
              <a:t>(</a:t>
            </a:r>
            <a:r>
              <a:rPr b="1">
                <a:solidFill>
                  <a:srgbClr val="00B050"/>
                </a:solidFill>
              </a:rPr>
              <a:t>by.name("nach")</a:t>
            </a:r>
            <a:r>
              <a:t>);</a:t>
            </a:r>
          </a:p>
          <a:p>
            <a:pPr>
              <a:defRPr sz="2000">
                <a:latin typeface="Arial"/>
                <a:ea typeface="Arial"/>
                <a:cs typeface="Arial"/>
                <a:sym typeface="Arial"/>
              </a:defRPr>
            </a:pPr>
            <a:r>
              <a:t>var suchen = </a:t>
            </a:r>
            <a:r>
              <a:rPr b="1">
                <a:solidFill>
                  <a:srgbClr val="C00000"/>
                </a:solidFill>
              </a:rPr>
              <a:t>element</a:t>
            </a:r>
            <a:r>
              <a:t>(</a:t>
            </a:r>
            <a:r>
              <a:rPr b="1">
                <a:solidFill>
                  <a:srgbClr val="00B050"/>
                </a:solidFill>
              </a:rPr>
              <a:t>by.css("button")</a:t>
            </a:r>
            <a:r>
              <a:t>);</a:t>
            </a:r>
          </a:p>
          <a:p>
            <a:pPr>
              <a:defRPr sz="2000">
                <a:latin typeface="Arial"/>
                <a:ea typeface="Arial"/>
                <a:cs typeface="Arial"/>
                <a:sym typeface="Arial"/>
              </a:defRPr>
            </a:pPr>
          </a:p>
          <a:p>
            <a:pPr>
              <a:defRPr sz="2000">
                <a:latin typeface="Arial"/>
                <a:ea typeface="Arial"/>
                <a:cs typeface="Arial"/>
                <a:sym typeface="Arial"/>
              </a:defRPr>
            </a:pPr>
            <a:r>
              <a:t>von.clear(); nach.clear();</a:t>
            </a:r>
          </a:p>
          <a:p>
            <a:pPr>
              <a:defRPr sz="2000">
                <a:latin typeface="Arial"/>
                <a:ea typeface="Arial"/>
                <a:cs typeface="Arial"/>
                <a:sym typeface="Arial"/>
              </a:defRPr>
            </a:pPr>
            <a:r>
              <a:t>von.sendKeys("Graz");</a:t>
            </a:r>
          </a:p>
          <a:p>
            <a:pPr>
              <a:defRPr sz="2000">
                <a:latin typeface="Arial"/>
                <a:ea typeface="Arial"/>
                <a:cs typeface="Arial"/>
                <a:sym typeface="Arial"/>
              </a:defRPr>
            </a:pPr>
            <a:r>
              <a:t>nach.sendKeys("Hamburg");</a:t>
            </a:r>
          </a:p>
          <a:p>
            <a:pPr>
              <a:defRPr sz="2000">
                <a:latin typeface="Arial"/>
                <a:ea typeface="Arial"/>
                <a:cs typeface="Arial"/>
                <a:sym typeface="Arial"/>
              </a:defRPr>
            </a:pPr>
            <a:r>
              <a:t>suchen.click();</a:t>
            </a:r>
          </a:p>
          <a:p>
            <a:pPr>
              <a:defRPr sz="2000">
                <a:latin typeface="Arial"/>
                <a:ea typeface="Arial"/>
                <a:cs typeface="Arial"/>
                <a:sym typeface="Arial"/>
              </a:defRPr>
            </a:pPr>
          </a:p>
          <a:p>
            <a:pPr>
              <a:defRPr sz="2000">
                <a:latin typeface="Arial"/>
                <a:ea typeface="Arial"/>
                <a:cs typeface="Arial"/>
                <a:sym typeface="Arial"/>
              </a:defRPr>
            </a:pPr>
            <a:r>
              <a:t>var fluege = </a:t>
            </a:r>
            <a:r>
              <a:rPr b="1">
                <a:solidFill>
                  <a:srgbClr val="0070C0"/>
                </a:solidFill>
              </a:rPr>
              <a:t>element.all</a:t>
            </a:r>
            <a:r>
              <a:t>(</a:t>
            </a:r>
            <a:r>
              <a:rPr b="1">
                <a:solidFill>
                  <a:srgbClr val="00B050"/>
                </a:solidFill>
              </a:rPr>
              <a:t>by.tagName("tr")</a:t>
            </a:r>
            <a:r>
              <a:t>);</a:t>
            </a:r>
          </a:p>
          <a:p>
            <a:pPr>
              <a:defRPr sz="2000">
                <a:latin typeface="Arial"/>
                <a:ea typeface="Arial"/>
                <a:cs typeface="Arial"/>
                <a:sym typeface="Arial"/>
              </a:defRPr>
            </a:pPr>
          </a:p>
          <a:p>
            <a:pPr>
              <a:defRPr sz="2000">
                <a:latin typeface="Arial"/>
                <a:ea typeface="Arial"/>
                <a:cs typeface="Arial"/>
                <a:sym typeface="Arial"/>
              </a:defRPr>
            </a:pPr>
            <a:r>
              <a:t>expect(fluege.count()).toBe(4);</a:t>
            </a:r>
          </a:p>
        </p:txBody>
      </p:sp>
      <p:sp>
        <p:nvSpPr>
          <p:cNvPr id="405" name="Textfeld 5"/>
          <p:cNvSpPr txBox="1"/>
          <p:nvPr/>
        </p:nvSpPr>
        <p:spPr>
          <a:xfrm>
            <a:off x="7135745" y="1818482"/>
            <a:ext cx="1221839" cy="43706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2400">
                <a:solidFill>
                  <a:srgbClr val="00B050"/>
                </a:solidFill>
                <a:latin typeface="Arial"/>
                <a:ea typeface="Arial"/>
                <a:cs typeface="Arial"/>
                <a:sym typeface="Arial"/>
              </a:defRPr>
            </a:lvl1pPr>
          </a:lstStyle>
          <a:p>
            <a:pPr/>
            <a:r>
              <a:t>Locator</a:t>
            </a:r>
          </a:p>
        </p:txBody>
      </p:sp>
      <p:sp>
        <p:nvSpPr>
          <p:cNvPr id="406" name="Gerade Verbindung mit Pfeil 7"/>
          <p:cNvSpPr/>
          <p:nvPr/>
        </p:nvSpPr>
        <p:spPr>
          <a:xfrm flipH="1" flipV="1">
            <a:off x="5926072" y="1818483"/>
            <a:ext cx="1209677" cy="230186"/>
          </a:xfrm>
          <a:prstGeom prst="line">
            <a:avLst/>
          </a:prstGeom>
          <a:ln w="19050">
            <a:solidFill>
              <a:srgbClr val="00B050"/>
            </a:solidFill>
            <a:tailEnd type="triangle"/>
          </a:ln>
        </p:spPr>
        <p:txBody>
          <a:bodyPr lIns="45718" tIns="45718" rIns="45718" bIns="45718"/>
          <a:lstStyle/>
          <a:p>
            <a:pPr/>
          </a:p>
        </p:txBody>
      </p:sp>
      <p:sp>
        <p:nvSpPr>
          <p:cNvPr id="407" name="Gerade Verbindung mit Pfeil 9"/>
          <p:cNvSpPr/>
          <p:nvPr/>
        </p:nvSpPr>
        <p:spPr>
          <a:xfrm flipH="1">
            <a:off x="6634096" y="2048667"/>
            <a:ext cx="501652" cy="855664"/>
          </a:xfrm>
          <a:prstGeom prst="line">
            <a:avLst/>
          </a:prstGeom>
          <a:ln w="19050">
            <a:solidFill>
              <a:srgbClr val="00B050"/>
            </a:solidFill>
            <a:tailEnd type="triangle"/>
          </a:ln>
        </p:spPr>
        <p:txBody>
          <a:bodyPr lIns="45718" tIns="45718" rIns="45718" bIns="45718"/>
          <a:lstStyle/>
          <a:p>
            <a:pPr/>
          </a:p>
        </p:txBody>
      </p:sp>
      <p:sp>
        <p:nvSpPr>
          <p:cNvPr id="408" name="Gerade Verbindung mit Pfeil 11"/>
          <p:cNvSpPr/>
          <p:nvPr/>
        </p:nvSpPr>
        <p:spPr>
          <a:xfrm flipH="1">
            <a:off x="5926073" y="2048666"/>
            <a:ext cx="1209676" cy="3213103"/>
          </a:xfrm>
          <a:prstGeom prst="line">
            <a:avLst/>
          </a:prstGeom>
          <a:ln w="19050">
            <a:solidFill>
              <a:srgbClr val="00B050"/>
            </a:solidFill>
            <a:tailEnd type="triangle"/>
          </a:ln>
        </p:spPr>
        <p:txBody>
          <a:bodyPr lIns="45718" tIns="45718" rIns="45718" bIns="45718"/>
          <a:lstStyle/>
          <a:p>
            <a:pPr/>
          </a:p>
        </p:txBody>
      </p:sp>
      <p:sp>
        <p:nvSpPr>
          <p:cNvPr id="409" name="Textfeld 12"/>
          <p:cNvSpPr txBox="1"/>
          <p:nvPr/>
        </p:nvSpPr>
        <p:spPr>
          <a:xfrm>
            <a:off x="3020948" y="2075625"/>
            <a:ext cx="2221220" cy="43706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2400">
                <a:solidFill>
                  <a:srgbClr val="C00000"/>
                </a:solidFill>
                <a:latin typeface="Arial"/>
                <a:ea typeface="Arial"/>
                <a:cs typeface="Arial"/>
                <a:sym typeface="Arial"/>
              </a:defRPr>
            </a:lvl1pPr>
          </a:lstStyle>
          <a:p>
            <a:pPr/>
            <a:r>
              <a:t>ElementFinder</a:t>
            </a:r>
          </a:p>
        </p:txBody>
      </p:sp>
      <p:sp>
        <p:nvSpPr>
          <p:cNvPr id="410" name="Gerade Verbindung mit Pfeil 14"/>
          <p:cNvSpPr/>
          <p:nvPr/>
        </p:nvSpPr>
        <p:spPr>
          <a:xfrm flipH="1" flipV="1">
            <a:off x="2666937" y="1964500"/>
            <a:ext cx="354015" cy="346077"/>
          </a:xfrm>
          <a:prstGeom prst="line">
            <a:avLst/>
          </a:prstGeom>
          <a:ln w="19050">
            <a:solidFill>
              <a:srgbClr val="C00000"/>
            </a:solidFill>
            <a:tailEnd type="triangle"/>
          </a:ln>
        </p:spPr>
        <p:txBody>
          <a:bodyPr lIns="45718" tIns="45718" rIns="45718" bIns="45718"/>
          <a:lstStyle/>
          <a:p>
            <a:pPr/>
          </a:p>
        </p:txBody>
      </p:sp>
      <p:sp>
        <p:nvSpPr>
          <p:cNvPr id="411" name="Gerade Verbindung mit Pfeil 15"/>
          <p:cNvSpPr/>
          <p:nvPr/>
        </p:nvSpPr>
        <p:spPr>
          <a:xfrm>
            <a:off x="3020947" y="2326449"/>
            <a:ext cx="2" cy="293689"/>
          </a:xfrm>
          <a:prstGeom prst="line">
            <a:avLst/>
          </a:prstGeom>
          <a:ln w="19050">
            <a:solidFill>
              <a:srgbClr val="C00000"/>
            </a:solidFill>
            <a:tailEnd type="triangle"/>
          </a:ln>
        </p:spPr>
        <p:txBody>
          <a:bodyPr lIns="45718" tIns="45718" rIns="45718" bIns="45718"/>
          <a:lstStyle/>
          <a:p>
            <a:pPr/>
          </a:p>
        </p:txBody>
      </p:sp>
      <p:sp>
        <p:nvSpPr>
          <p:cNvPr id="412" name="Textfeld 18"/>
          <p:cNvSpPr txBox="1"/>
          <p:nvPr/>
        </p:nvSpPr>
        <p:spPr>
          <a:xfrm>
            <a:off x="2798697" y="4799805"/>
            <a:ext cx="3017598" cy="43706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2400">
                <a:solidFill>
                  <a:srgbClr val="0070C0"/>
                </a:solidFill>
                <a:latin typeface="Arial"/>
                <a:ea typeface="Arial"/>
                <a:cs typeface="Arial"/>
                <a:sym typeface="Arial"/>
              </a:defRPr>
            </a:lvl1pPr>
          </a:lstStyle>
          <a:p>
            <a:pPr/>
            <a:r>
              <a:t>ElementArrayFinder</a:t>
            </a:r>
          </a:p>
        </p:txBody>
      </p:sp>
      <p:sp>
        <p:nvSpPr>
          <p:cNvPr id="413" name="Gerade Verbindung mit Pfeil 20"/>
          <p:cNvSpPr/>
          <p:nvPr/>
        </p:nvSpPr>
        <p:spPr>
          <a:xfrm flipH="1">
            <a:off x="2463281" y="5028405"/>
            <a:ext cx="335417" cy="233362"/>
          </a:xfrm>
          <a:prstGeom prst="line">
            <a:avLst/>
          </a:prstGeom>
          <a:ln w="19050">
            <a:solidFill>
              <a:srgbClr val="0070C0"/>
            </a:solidFill>
            <a:tailEnd type="triangle"/>
          </a:ln>
        </p:spPr>
        <p:txBody>
          <a:bodyPr lIns="45718" tIns="45718" rIns="45718" bIns="45718"/>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05"/>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406"/>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407"/>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4" fill="hold">
                                  <p:stCondLst>
                                    <p:cond delay="0"/>
                                  </p:stCondLst>
                                  <p:iterate type="el" backwards="0">
                                    <p:tmAbs val="0"/>
                                  </p:iterate>
                                  <p:childTnLst>
                                    <p:set>
                                      <p:cBhvr>
                                        <p:cTn id="15" fill="hold"/>
                                        <p:tgtEl>
                                          <p:spTgt spid="40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5" fill="hold">
                                  <p:stCondLst>
                                    <p:cond delay="0"/>
                                  </p:stCondLst>
                                  <p:iterate type="el" backwards="0">
                                    <p:tmAbs val="0"/>
                                  </p:iterate>
                                  <p:childTnLst>
                                    <p:set>
                                      <p:cBhvr>
                                        <p:cTn id="19" fill="hold"/>
                                        <p:tgtEl>
                                          <p:spTgt spid="411"/>
                                        </p:tgtEl>
                                        <p:attrNameLst>
                                          <p:attrName>style.visibility</p:attrName>
                                        </p:attrNameLst>
                                      </p:cBhvr>
                                      <p:to>
                                        <p:strVal val="visible"/>
                                      </p:to>
                                    </p:set>
                                  </p:childTnLst>
                                </p:cTn>
                              </p:par>
                            </p:childTnLst>
                          </p:cTn>
                        </p:par>
                        <p:par>
                          <p:cTn id="20" fill="hold">
                            <p:stCondLst>
                              <p:cond delay="0"/>
                            </p:stCondLst>
                            <p:childTnLst>
                              <p:par>
                                <p:cTn id="21" presetClass="entr" nodeType="afterEffect" presetSubtype="0" presetID="1" grpId="6" fill="hold">
                                  <p:stCondLst>
                                    <p:cond delay="0"/>
                                  </p:stCondLst>
                                  <p:iterate type="el" backwards="0">
                                    <p:tmAbs val="0"/>
                                  </p:iterate>
                                  <p:childTnLst>
                                    <p:set>
                                      <p:cBhvr>
                                        <p:cTn id="22" fill="hold"/>
                                        <p:tgtEl>
                                          <p:spTgt spid="410"/>
                                        </p:tgtEl>
                                        <p:attrNameLst>
                                          <p:attrName>style.visibility</p:attrName>
                                        </p:attrNameLst>
                                      </p:cBhvr>
                                      <p:to>
                                        <p:strVal val="visible"/>
                                      </p:to>
                                    </p:set>
                                  </p:childTnLst>
                                </p:cTn>
                              </p:par>
                            </p:childTnLst>
                          </p:cTn>
                        </p:par>
                        <p:par>
                          <p:cTn id="23" fill="hold">
                            <p:stCondLst>
                              <p:cond delay="0"/>
                            </p:stCondLst>
                            <p:childTnLst>
                              <p:par>
                                <p:cTn id="24" presetClass="entr" nodeType="afterEffect" presetSubtype="0" presetID="1" grpId="7" fill="hold">
                                  <p:stCondLst>
                                    <p:cond delay="0"/>
                                  </p:stCondLst>
                                  <p:iterate type="el" backwards="0">
                                    <p:tmAbs val="0"/>
                                  </p:iterate>
                                  <p:childTnLst>
                                    <p:set>
                                      <p:cBhvr>
                                        <p:cTn id="25" fill="hold"/>
                                        <p:tgtEl>
                                          <p:spTgt spid="40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0" presetID="1" grpId="8" fill="hold">
                                  <p:stCondLst>
                                    <p:cond delay="0"/>
                                  </p:stCondLst>
                                  <p:iterate type="el" backwards="0">
                                    <p:tmAbs val="0"/>
                                  </p:iterate>
                                  <p:childTnLst>
                                    <p:set>
                                      <p:cBhvr>
                                        <p:cTn id="29" fill="hold"/>
                                        <p:tgtEl>
                                          <p:spTgt spid="413"/>
                                        </p:tgtEl>
                                        <p:attrNameLst>
                                          <p:attrName>style.visibility</p:attrName>
                                        </p:attrNameLst>
                                      </p:cBhvr>
                                      <p:to>
                                        <p:strVal val="visible"/>
                                      </p:to>
                                    </p:set>
                                  </p:childTnLst>
                                </p:cTn>
                              </p:par>
                            </p:childTnLst>
                          </p:cTn>
                        </p:par>
                        <p:par>
                          <p:cTn id="30" fill="hold">
                            <p:stCondLst>
                              <p:cond delay="0"/>
                            </p:stCondLst>
                            <p:childTnLst>
                              <p:par>
                                <p:cTn id="31" presetClass="entr" nodeType="afterEffect" presetSubtype="0" presetID="1" grpId="9" fill="hold">
                                  <p:stCondLst>
                                    <p:cond delay="0"/>
                                  </p:stCondLst>
                                  <p:iterate type="el" backwards="0">
                                    <p:tmAbs val="0"/>
                                  </p:iterate>
                                  <p:childTnLst>
                                    <p:set>
                                      <p:cBhvr>
                                        <p:cTn id="32" fill="hold"/>
                                        <p:tgtEl>
                                          <p:spTgt spid="4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9" grpId="7"/>
      <p:bldP build="whole" bldLvl="1" animBg="1" rev="0" advAuto="0" spid="407" grpId="3"/>
      <p:bldP build="whole" bldLvl="1" animBg="1" rev="0" advAuto="0" spid="410" grpId="6"/>
      <p:bldP build="whole" bldLvl="1" animBg="1" rev="0" advAuto="0" spid="405" grpId="1"/>
      <p:bldP build="whole" bldLvl="1" animBg="1" rev="0" advAuto="0" spid="412" grpId="9"/>
      <p:bldP build="whole" bldLvl="1" animBg="1" rev="0" advAuto="0" spid="408" grpId="4"/>
      <p:bldP build="whole" bldLvl="1" animBg="1" rev="0" advAuto="0" spid="413" grpId="8"/>
      <p:bldP build="whole" bldLvl="1" animBg="1" rev="0" advAuto="0" spid="411" grpId="5"/>
      <p:bldP build="whole" bldLvl="1" animBg="1" rev="0" advAuto="0" spid="406" grpId="2"/>
    </p:bldLst>
  </p:timing>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15" name="Image" descr="Image"/>
          <p:cNvPicPr>
            <a:picLocks noChangeAspect="1"/>
          </p:cNvPicPr>
          <p:nvPr/>
        </p:nvPicPr>
        <p:blipFill>
          <a:blip r:embed="rId2">
            <a:extLst/>
          </a:blip>
          <a:stretch>
            <a:fillRect/>
          </a:stretch>
        </p:blipFill>
        <p:spPr>
          <a:xfrm>
            <a:off x="1357512" y="562567"/>
            <a:ext cx="9737515" cy="5534156"/>
          </a:xfrm>
          <a:prstGeom prst="rect">
            <a:avLst/>
          </a:prstGeom>
          <a:ln w="12700">
            <a:miter lim="400000"/>
          </a:ln>
        </p:spPr>
      </p:pic>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7" name="Fußzeilenplatzhalter 3"/>
          <p:cNvSpPr txBox="1"/>
          <p:nvPr/>
        </p:nvSpPr>
        <p:spPr>
          <a:xfrm>
            <a:off x="4038600" y="6416929"/>
            <a:ext cx="4114800" cy="2439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31</a:t>
            </a:r>
          </a:p>
        </p:txBody>
      </p:sp>
      <p:sp>
        <p:nvSpPr>
          <p:cNvPr id="418" name="Titel 1"/>
          <p:cNvSpPr txBox="1"/>
          <p:nvPr>
            <p:ph type="title"/>
          </p:nvPr>
        </p:nvSpPr>
        <p:spPr>
          <a:xfrm>
            <a:off x="831850" y="1709738"/>
            <a:ext cx="10515600" cy="2852739"/>
          </a:xfrm>
          <a:prstGeom prst="rect">
            <a:avLst/>
          </a:prstGeom>
        </p:spPr>
        <p:txBody>
          <a:bodyPr/>
          <a:lstStyle/>
          <a:p>
            <a:pPr/>
            <a:r>
              <a:t>DEMO</a:t>
            </a:r>
          </a:p>
        </p:txBody>
      </p:sp>
      <p:sp>
        <p:nvSpPr>
          <p:cNvPr id="419" name="Textplatzhalter 2"/>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Fußzeilenplatzhalter 3"/>
          <p:cNvSpPr txBox="1"/>
          <p:nvPr/>
        </p:nvSpPr>
        <p:spPr>
          <a:xfrm>
            <a:off x="4038600" y="6416929"/>
            <a:ext cx="4114800" cy="2439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3</a:t>
            </a:r>
          </a:p>
        </p:txBody>
      </p:sp>
      <p:sp>
        <p:nvSpPr>
          <p:cNvPr id="151" name="Titel 1"/>
          <p:cNvSpPr txBox="1"/>
          <p:nvPr>
            <p:ph type="title"/>
          </p:nvPr>
        </p:nvSpPr>
        <p:spPr>
          <a:xfrm>
            <a:off x="4699000" y="2766217"/>
            <a:ext cx="2794000" cy="1325565"/>
          </a:xfrm>
          <a:prstGeom prst="rect">
            <a:avLst/>
          </a:prstGeom>
        </p:spPr>
        <p:txBody>
          <a:bodyPr/>
          <a:lstStyle/>
          <a:p>
            <a:pPr/>
            <a:r>
              <a:t>Sicherheit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Fußzeilenplatzhalter 3"/>
          <p:cNvSpPr txBox="1"/>
          <p:nvPr/>
        </p:nvSpPr>
        <p:spPr>
          <a:xfrm>
            <a:off x="4038600" y="6416929"/>
            <a:ext cx="4114800" cy="2439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3</a:t>
            </a:r>
          </a:p>
        </p:txBody>
      </p:sp>
      <p:sp>
        <p:nvSpPr>
          <p:cNvPr id="156" name="Titel 1"/>
          <p:cNvSpPr txBox="1"/>
          <p:nvPr>
            <p:ph type="title"/>
          </p:nvPr>
        </p:nvSpPr>
        <p:spPr>
          <a:xfrm>
            <a:off x="3132111" y="2766217"/>
            <a:ext cx="5927778" cy="1325565"/>
          </a:xfrm>
          <a:prstGeom prst="rect">
            <a:avLst/>
          </a:prstGeom>
        </p:spPr>
        <p:txBody>
          <a:bodyPr/>
          <a:lstStyle/>
          <a:p>
            <a:pPr/>
            <a:r>
              <a:t>Sicherheit vor Fehler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Fußzeilenplatzhalter 3"/>
          <p:cNvSpPr txBox="1"/>
          <p:nvPr/>
        </p:nvSpPr>
        <p:spPr>
          <a:xfrm>
            <a:off x="4038600" y="6416929"/>
            <a:ext cx="4114800" cy="2439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3</a:t>
            </a:r>
          </a:p>
        </p:txBody>
      </p:sp>
      <p:sp>
        <p:nvSpPr>
          <p:cNvPr id="159" name="Titel 1"/>
          <p:cNvSpPr txBox="1"/>
          <p:nvPr>
            <p:ph type="title"/>
          </p:nvPr>
        </p:nvSpPr>
        <p:spPr>
          <a:xfrm>
            <a:off x="2223814" y="2766217"/>
            <a:ext cx="7744372" cy="1325565"/>
          </a:xfrm>
          <a:prstGeom prst="rect">
            <a:avLst/>
          </a:prstGeom>
        </p:spPr>
        <p:txBody>
          <a:bodyPr/>
          <a:lstStyle/>
          <a:p>
            <a:pPr/>
            <a:r>
              <a:t>Sicherheit vor Regressionen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Fußzeilenplatzhalter 3"/>
          <p:cNvSpPr txBox="1"/>
          <p:nvPr/>
        </p:nvSpPr>
        <p:spPr>
          <a:xfrm>
            <a:off x="4038600" y="6416929"/>
            <a:ext cx="4114800" cy="2439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algn="ctr">
              <a:defRPr sz="1000">
                <a:latin typeface="Arial"/>
                <a:ea typeface="Arial"/>
                <a:cs typeface="Arial"/>
                <a:sym typeface="Arial"/>
              </a:defRPr>
            </a:pPr>
            <a:r>
              <a:t>Page </a:t>
            </a:r>
            <a:r>
              <a:rPr>
                <a:latin typeface="Wingdings"/>
                <a:ea typeface="Wingdings"/>
                <a:cs typeface="Wingdings"/>
                <a:sym typeface="Wingdings"/>
              </a:rPr>
              <a:t>▪</a:t>
            </a:r>
            <a:r>
              <a:t> 3</a:t>
            </a:r>
          </a:p>
        </p:txBody>
      </p:sp>
      <p:sp>
        <p:nvSpPr>
          <p:cNvPr id="164" name="Titel 1"/>
          <p:cNvSpPr txBox="1"/>
          <p:nvPr>
            <p:ph type="title"/>
          </p:nvPr>
        </p:nvSpPr>
        <p:spPr>
          <a:xfrm>
            <a:off x="1659408" y="2766217"/>
            <a:ext cx="8873184" cy="1325565"/>
          </a:xfrm>
          <a:prstGeom prst="rect">
            <a:avLst/>
          </a:prstGeom>
        </p:spPr>
        <p:txBody>
          <a:bodyPr/>
          <a:lstStyle>
            <a:lvl1pPr defTabSz="886967">
              <a:defRPr sz="4200"/>
            </a:lvl1pPr>
          </a:lstStyle>
          <a:p>
            <a:pPr/>
            <a:r>
              <a:t>Sicherstellung der Anforderungen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000000"/>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