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Async ist von Angular und Angular weiß aufgrund von zone.js, ob noch asynchrone Aktionen anstehen.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Diesen Abschnitt lasse ich häufig aus Zeitgründen weg. Das Beispiel bereite ich häufig während der Übung vor. Da kommt es immer gut an, wenn man zeigt, dass Protractor auch Screenshots machen kann.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pic>
        <p:nvPicPr>
          <p:cNvPr id="12"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13"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5" name="Grafik 6" descr="Grafik 6"/>
          <p:cNvPicPr>
            <a:picLocks noChangeAspect="1"/>
          </p:cNvPicPr>
          <p:nvPr/>
        </p:nvPicPr>
        <p:blipFill>
          <a:blip r:embed="rId2">
            <a:extLst/>
          </a:blip>
          <a:srcRect l="0" t="0" r="0" b="39143"/>
          <a:stretch>
            <a:fillRect/>
          </a:stretch>
        </p:blipFill>
        <p:spPr>
          <a:xfrm>
            <a:off x="-3972825" y="3883493"/>
            <a:ext cx="2794001" cy="323851"/>
          </a:xfrm>
          <a:prstGeom prst="rect">
            <a:avLst/>
          </a:prstGeom>
          <a:ln w="12700">
            <a:miter lim="400000"/>
          </a:ln>
        </p:spPr>
      </p:pic>
      <p:sp>
        <p:nvSpPr>
          <p:cNvPr id="16" name="Slide Number"/>
          <p:cNvSpPr txBox="1"/>
          <p:nvPr>
            <p:ph type="sldNum" sz="quarter" idx="2"/>
          </p:nvPr>
        </p:nvSpPr>
        <p:spPr>
          <a:xfrm>
            <a:off x="11089818" y="6429692"/>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ld mit Überschrift">
    <p:spTree>
      <p:nvGrpSpPr>
        <p:cNvPr id="1" name=""/>
        <p:cNvGrpSpPr/>
        <p:nvPr/>
      </p:nvGrpSpPr>
      <p:grpSpPr>
        <a:xfrm>
          <a:off x="0" y="0"/>
          <a:ext cx="0" cy="0"/>
          <a:chOff x="0" y="0"/>
          <a:chExt cx="0" cy="0"/>
        </a:xfrm>
      </p:grpSpPr>
      <p:pic>
        <p:nvPicPr>
          <p:cNvPr id="102"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10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04" name="Bildplatzhalter 2"/>
          <p:cNvSpPr/>
          <p:nvPr>
            <p:ph type="pic" sz="half" idx="13"/>
          </p:nvPr>
        </p:nvSpPr>
        <p:spPr>
          <a:xfrm>
            <a:off x="5183187" y="987425"/>
            <a:ext cx="6172201" cy="4873625"/>
          </a:xfrm>
          <a:prstGeom prst="rect">
            <a:avLst/>
          </a:prstGeom>
        </p:spPr>
        <p:txBody>
          <a:bodyPr lIns="91439" rIns="91439">
            <a:noAutofit/>
          </a:bodyPr>
          <a:lstStyle/>
          <a:p>
            <a:pPr/>
          </a:p>
        </p:txBody>
      </p:sp>
      <p:sp>
        <p:nvSpPr>
          <p:cNvPr id="105"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folie 0">
    <p:bg>
      <p:bgPr>
        <a:solidFill>
          <a:srgbClr val="000000"/>
        </a:solidFill>
      </p:bgPr>
    </p:bg>
    <p:spTree>
      <p:nvGrpSpPr>
        <p:cNvPr id="1" name=""/>
        <p:cNvGrpSpPr/>
        <p:nvPr/>
      </p:nvGrpSpPr>
      <p:grpSpPr>
        <a:xfrm>
          <a:off x="0" y="0"/>
          <a:ext cx="0" cy="0"/>
          <a:chOff x="0" y="0"/>
          <a:chExt cx="0" cy="0"/>
        </a:xfrm>
      </p:grpSpPr>
      <p:pic>
        <p:nvPicPr>
          <p:cNvPr id="2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24" name="Title Text"/>
          <p:cNvSpPr txBox="1"/>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pPr/>
            <a:r>
              <a:t>Title Text</a:t>
            </a:r>
          </a:p>
        </p:txBody>
      </p:sp>
      <p:sp>
        <p:nvSpPr>
          <p:cNvPr id="25"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 name="Grafik 6" descr="Grafik 6"/>
          <p:cNvPicPr>
            <a:picLocks noChangeAspect="1"/>
          </p:cNvPicPr>
          <p:nvPr/>
        </p:nvPicPr>
        <p:blipFill>
          <a:blip r:embed="rId2">
            <a:extLst/>
          </a:blip>
          <a:srcRect l="0" t="0" r="0" b="39143"/>
          <a:stretch>
            <a:fillRect/>
          </a:stretch>
        </p:blipFill>
        <p:spPr>
          <a:xfrm>
            <a:off x="-3972825" y="3883493"/>
            <a:ext cx="2794001" cy="323851"/>
          </a:xfrm>
          <a:prstGeom prst="rect">
            <a:avLst/>
          </a:prstGeom>
          <a:ln w="12700">
            <a:miter lim="400000"/>
          </a:ln>
        </p:spPr>
      </p:pic>
      <p:sp>
        <p:nvSpPr>
          <p:cNvPr id="27" name="Slide Number"/>
          <p:cNvSpPr txBox="1"/>
          <p:nvPr>
            <p:ph type="sldNum" sz="quarter" idx="2"/>
          </p:nvPr>
        </p:nvSpPr>
        <p:spPr>
          <a:xfrm>
            <a:off x="11089818" y="6429692"/>
            <a:ext cx="263983" cy="2692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p>
            <a:pPr/>
            <a:r>
              <a:t>Title Text</a:t>
            </a:r>
          </a:p>
        </p:txBody>
      </p:sp>
      <p:sp>
        <p:nvSpPr>
          <p:cNvPr id="3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bschnitts-&#10;überschrift">
    <p:spTree>
      <p:nvGrpSpPr>
        <p:cNvPr id="1" name=""/>
        <p:cNvGrpSpPr/>
        <p:nvPr/>
      </p:nvGrpSpPr>
      <p:grpSpPr>
        <a:xfrm>
          <a:off x="0" y="0"/>
          <a:ext cx="0" cy="0"/>
          <a:chOff x="0" y="0"/>
          <a:chExt cx="0" cy="0"/>
        </a:xfrm>
      </p:grpSpPr>
      <p:pic>
        <p:nvPicPr>
          <p:cNvPr id="4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44"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45"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wei Inhalte">
    <p:spTree>
      <p:nvGrpSpPr>
        <p:cNvPr id="1" name=""/>
        <p:cNvGrpSpPr/>
        <p:nvPr/>
      </p:nvGrpSpPr>
      <p:grpSpPr>
        <a:xfrm>
          <a:off x="0" y="0"/>
          <a:ext cx="0" cy="0"/>
          <a:chOff x="0" y="0"/>
          <a:chExt cx="0" cy="0"/>
        </a:xfrm>
      </p:grpSpPr>
      <p:pic>
        <p:nvPicPr>
          <p:cNvPr id="5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54" name="Title Text"/>
          <p:cNvSpPr txBox="1"/>
          <p:nvPr>
            <p:ph type="title"/>
          </p:nvPr>
        </p:nvSpPr>
        <p:spPr>
          <a:prstGeom prst="rect">
            <a:avLst/>
          </a:prstGeom>
        </p:spPr>
        <p:txBody>
          <a:bodyPr/>
          <a:lstStyle/>
          <a:p>
            <a:pPr/>
            <a:r>
              <a:t>Title Text</a:t>
            </a:r>
          </a:p>
        </p:txBody>
      </p:sp>
      <p:sp>
        <p:nvSpPr>
          <p:cNvPr id="5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gleich">
    <p:spTree>
      <p:nvGrpSpPr>
        <p:cNvPr id="1" name=""/>
        <p:cNvGrpSpPr/>
        <p:nvPr/>
      </p:nvGrpSpPr>
      <p:grpSpPr>
        <a:xfrm>
          <a:off x="0" y="0"/>
          <a:ext cx="0" cy="0"/>
          <a:chOff x="0" y="0"/>
          <a:chExt cx="0" cy="0"/>
        </a:xfrm>
      </p:grpSpPr>
      <p:pic>
        <p:nvPicPr>
          <p:cNvPr id="6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64" name="Title Text"/>
          <p:cNvSpPr txBox="1"/>
          <p:nvPr>
            <p:ph type="title"/>
          </p:nvPr>
        </p:nvSpPr>
        <p:spPr>
          <a:xfrm>
            <a:off x="839787" y="365125"/>
            <a:ext cx="10515601" cy="1325563"/>
          </a:xfrm>
          <a:prstGeom prst="rect">
            <a:avLst/>
          </a:prstGeom>
        </p:spPr>
        <p:txBody>
          <a:bodyPr/>
          <a:lstStyle/>
          <a:p>
            <a:pPr/>
            <a:r>
              <a:t>Title Text</a:t>
            </a:r>
          </a:p>
        </p:txBody>
      </p:sp>
      <p:sp>
        <p:nvSpPr>
          <p:cNvPr id="65"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Textplatzhalt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ur Titel">
    <p:spTree>
      <p:nvGrpSpPr>
        <p:cNvPr id="1" name=""/>
        <p:cNvGrpSpPr/>
        <p:nvPr/>
      </p:nvGrpSpPr>
      <p:grpSpPr>
        <a:xfrm>
          <a:off x="0" y="0"/>
          <a:ext cx="0" cy="0"/>
          <a:chOff x="0" y="0"/>
          <a:chExt cx="0" cy="0"/>
        </a:xfrm>
      </p:grpSpPr>
      <p:pic>
        <p:nvPicPr>
          <p:cNvPr id="74"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75" name="Title Text"/>
          <p:cNvSpPr txBox="1"/>
          <p:nvPr>
            <p:ph type="title"/>
          </p:nvPr>
        </p:nvSpPr>
        <p:spPr>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r">
    <p:spTree>
      <p:nvGrpSpPr>
        <p:cNvPr id="1" name=""/>
        <p:cNvGrpSpPr/>
        <p:nvPr/>
      </p:nvGrpSpPr>
      <p:grpSpPr>
        <a:xfrm>
          <a:off x="0" y="0"/>
          <a:ext cx="0" cy="0"/>
          <a:chOff x="0" y="0"/>
          <a:chExt cx="0" cy="0"/>
        </a:xfrm>
      </p:grpSpPr>
      <p:pic>
        <p:nvPicPr>
          <p:cNvPr id="8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halt mit Überschrift">
    <p:spTree>
      <p:nvGrpSpPr>
        <p:cNvPr id="1" name=""/>
        <p:cNvGrpSpPr/>
        <p:nvPr/>
      </p:nvGrpSpPr>
      <p:grpSpPr>
        <a:xfrm>
          <a:off x="0" y="0"/>
          <a:ext cx="0" cy="0"/>
          <a:chOff x="0" y="0"/>
          <a:chExt cx="0" cy="0"/>
        </a:xfrm>
      </p:grpSpPr>
      <p:pic>
        <p:nvPicPr>
          <p:cNvPr id="91"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9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Textplatzhalt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traight Connector 13"/>
          <p:cNvSpPr/>
          <p:nvPr/>
        </p:nvSpPr>
        <p:spPr>
          <a:xfrm flipV="1">
            <a:off x="8386843" y="5264105"/>
            <a:ext cx="1" cy="914401"/>
          </a:xfrm>
          <a:prstGeom prst="line">
            <a:avLst/>
          </a:prstGeom>
          <a:ln w="19050">
            <a:solidFill>
              <a:srgbClr val="FFFFFF">
                <a:alpha val="80000"/>
              </a:srgbClr>
            </a:solidFill>
            <a:miter/>
          </a:ln>
        </p:spPr>
        <p:txBody>
          <a:bodyPr lIns="45719" rIns="45719"/>
          <a:lstStyle/>
          <a:p>
            <a:pPr/>
          </a:p>
        </p:txBody>
      </p:sp>
      <p:sp>
        <p:nvSpPr>
          <p:cNvPr id="116" name="Titel 1"/>
          <p:cNvSpPr txBox="1"/>
          <p:nvPr>
            <p:ph type="title"/>
          </p:nvPr>
        </p:nvSpPr>
        <p:spPr>
          <a:xfrm>
            <a:off x="413379" y="5193527"/>
            <a:ext cx="7834195" cy="1264589"/>
          </a:xfrm>
          <a:prstGeom prst="rect">
            <a:avLst/>
          </a:prstGeom>
        </p:spPr>
        <p:txBody>
          <a:bodyPr anchor="ctr"/>
          <a:lstStyle>
            <a:lvl1pPr algn="r" defTabSz="886968">
              <a:lnSpc>
                <a:spcPct val="70000"/>
              </a:lnSpc>
              <a:defRPr sz="4559"/>
            </a:lvl1pPr>
          </a:lstStyle>
          <a:p>
            <a:pPr/>
            <a:r>
              <a:t>Testautomatisierung mit Angular</a:t>
            </a:r>
          </a:p>
        </p:txBody>
      </p:sp>
      <p:sp>
        <p:nvSpPr>
          <p:cNvPr id="117" name="Untertitel 2"/>
          <p:cNvSpPr txBox="1"/>
          <p:nvPr>
            <p:ph type="body" sz="quarter" idx="1"/>
          </p:nvPr>
        </p:nvSpPr>
        <p:spPr>
          <a:xfrm>
            <a:off x="8665384" y="5062883"/>
            <a:ext cx="2974208" cy="1264588"/>
          </a:xfrm>
          <a:prstGeom prst="rect">
            <a:avLst/>
          </a:prstGeom>
        </p:spPr>
        <p:txBody>
          <a:bodyPr anchor="ctr"/>
          <a:lstStyle/>
          <a:p>
            <a:pPr algn="l">
              <a:defRPr b="1" sz="2000"/>
            </a:pPr>
            <a:r>
              <a:t>Manfred Steyer</a:t>
            </a:r>
          </a:p>
          <a:p>
            <a:pPr algn="l">
              <a:defRPr b="1" sz="2000">
                <a:solidFill>
                  <a:schemeClr val="accent2"/>
                </a:solidFill>
              </a:defRPr>
            </a:pPr>
            <a:r>
              <a:t>SOFTWARE</a:t>
            </a:r>
            <a:r>
              <a:rPr i="1">
                <a:solidFill>
                  <a:srgbClr val="FFFFFF"/>
                </a:solidFill>
              </a:rPr>
              <a:t>architekt.at</a:t>
            </a:r>
          </a:p>
        </p:txBody>
      </p:sp>
      <p:pic>
        <p:nvPicPr>
          <p:cNvPr id="118" name="Picture 2" descr="Picture 2"/>
          <p:cNvPicPr>
            <a:picLocks noChangeAspect="1"/>
          </p:cNvPicPr>
          <p:nvPr/>
        </p:nvPicPr>
        <p:blipFill>
          <a:blip r:embed="rId2">
            <a:extLst/>
          </a:blip>
          <a:stretch>
            <a:fillRect/>
          </a:stretch>
        </p:blipFill>
        <p:spPr>
          <a:xfrm>
            <a:off x="747422" y="393625"/>
            <a:ext cx="400111" cy="400111"/>
          </a:xfrm>
          <a:prstGeom prst="rect">
            <a:avLst/>
          </a:prstGeom>
          <a:ln w="12700">
            <a:miter lim="400000"/>
          </a:ln>
        </p:spPr>
      </p:pic>
      <p:sp>
        <p:nvSpPr>
          <p:cNvPr id="119" name="Rechteck 14"/>
          <p:cNvSpPr/>
          <p:nvPr/>
        </p:nvSpPr>
        <p:spPr>
          <a:xfrm>
            <a:off x="1147532" y="393625"/>
            <a:ext cx="1957796" cy="3835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sz="2000"/>
            </a:lvl1pPr>
          </a:lstStyle>
          <a:p>
            <a:pPr/>
            <a:r>
              <a:t> ManfredSteyer</a:t>
            </a:r>
          </a:p>
        </p:txBody>
      </p:sp>
      <p:sp>
        <p:nvSpPr>
          <p:cNvPr id="120" name="Rechteck 9"/>
          <p:cNvSpPr/>
          <p:nvPr/>
        </p:nvSpPr>
        <p:spPr>
          <a:xfrm>
            <a:off x="4707171" y="6327471"/>
            <a:ext cx="3029449" cy="399333"/>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121" name="Rechteck 3"/>
          <p:cNvSpPr/>
          <p:nvPr/>
        </p:nvSpPr>
        <p:spPr>
          <a:xfrm>
            <a:off x="0" y="-180976"/>
            <a:ext cx="12192000" cy="4873407"/>
          </a:xfrm>
          <a:prstGeom prst="rect">
            <a:avLst/>
          </a:prstGeom>
          <a:solidFill>
            <a:srgbClr val="1C4587"/>
          </a:solidFill>
          <a:ln w="12700">
            <a:solidFill>
              <a:srgbClr val="1C4587"/>
            </a:solidFill>
            <a:miter/>
          </a:ln>
        </p:spPr>
        <p:txBody>
          <a:bodyPr lIns="45719" rIns="45719" anchor="ctr"/>
          <a:lstStyle/>
          <a:p>
            <a:pPr algn="ctr">
              <a:defRPr>
                <a:solidFill>
                  <a:srgbClr val="FFFFFF"/>
                </a:solidFill>
              </a:defRPr>
            </a:pPr>
          </a:p>
        </p:txBody>
      </p:sp>
      <p:pic>
        <p:nvPicPr>
          <p:cNvPr id="122" name="Grafik 4" descr="Grafik 4"/>
          <p:cNvPicPr>
            <a:picLocks noChangeAspect="1"/>
          </p:cNvPicPr>
          <p:nvPr/>
        </p:nvPicPr>
        <p:blipFill>
          <a:blip r:embed="rId3">
            <a:extLst/>
          </a:blip>
          <a:stretch>
            <a:fillRect/>
          </a:stretch>
        </p:blipFill>
        <p:spPr>
          <a:xfrm>
            <a:off x="4652962" y="2967036"/>
            <a:ext cx="2886076" cy="923926"/>
          </a:xfrm>
          <a:prstGeom prst="rect">
            <a:avLst/>
          </a:prstGeom>
          <a:ln w="12700">
            <a:miter lim="400000"/>
          </a:ln>
        </p:spPr>
      </p:pic>
      <p:pic>
        <p:nvPicPr>
          <p:cNvPr id="123" name="Shape 177" descr="Shape 177"/>
          <p:cNvPicPr>
            <a:picLocks noChangeAspect="1"/>
          </p:cNvPicPr>
          <p:nvPr/>
        </p:nvPicPr>
        <p:blipFill>
          <a:blip r:embed="rId4">
            <a:extLst/>
          </a:blip>
          <a:stretch>
            <a:fillRect/>
          </a:stretch>
        </p:blipFill>
        <p:spPr>
          <a:xfrm>
            <a:off x="-161925" y="845617"/>
            <a:ext cx="12528646" cy="3843599"/>
          </a:xfrm>
          <a:prstGeom prst="rect">
            <a:avLst/>
          </a:prstGeom>
          <a:ln w="12700">
            <a:miter lim="400000"/>
          </a:ln>
        </p:spPr>
      </p:pic>
      <p:pic>
        <p:nvPicPr>
          <p:cNvPr id="124" name="Grafik 5" descr="Grafik 5"/>
          <p:cNvPicPr>
            <a:picLocks noChangeAspect="1"/>
          </p:cNvPicPr>
          <p:nvPr/>
        </p:nvPicPr>
        <p:blipFill>
          <a:blip r:embed="rId5">
            <a:extLst/>
          </a:blip>
          <a:stretch>
            <a:fillRect/>
          </a:stretch>
        </p:blipFill>
        <p:spPr>
          <a:xfrm>
            <a:off x="4652962" y="793734"/>
            <a:ext cx="2381251" cy="2381251"/>
          </a:xfrm>
          <a:prstGeom prst="rect">
            <a:avLst/>
          </a:prstGeom>
          <a:ln w="12700">
            <a:miter lim="400000"/>
          </a:ln>
        </p:spPr>
      </p:pic>
      <p:pic>
        <p:nvPicPr>
          <p:cNvPr id="125" name="Picture 2" descr="Picture 2"/>
          <p:cNvPicPr>
            <a:picLocks noChangeAspect="1"/>
          </p:cNvPicPr>
          <p:nvPr/>
        </p:nvPicPr>
        <p:blipFill>
          <a:blip r:embed="rId2">
            <a:extLst/>
          </a:blip>
          <a:stretch>
            <a:fillRect/>
          </a:stretch>
        </p:blipFill>
        <p:spPr>
          <a:xfrm>
            <a:off x="899822" y="546025"/>
            <a:ext cx="400111" cy="400111"/>
          </a:xfrm>
          <a:prstGeom prst="rect">
            <a:avLst/>
          </a:prstGeom>
          <a:ln w="12700">
            <a:miter lim="400000"/>
          </a:ln>
        </p:spPr>
      </p:pic>
      <p:sp>
        <p:nvSpPr>
          <p:cNvPr id="126" name="Rechteck 16"/>
          <p:cNvSpPr/>
          <p:nvPr/>
        </p:nvSpPr>
        <p:spPr>
          <a:xfrm>
            <a:off x="1299932" y="554310"/>
            <a:ext cx="1957796" cy="3835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sz="2000"/>
            </a:lvl1pPr>
          </a:lstStyle>
          <a:p>
            <a:pPr/>
            <a:r>
              <a:t> ManfredSteyer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3" name="Titel 1"/>
          <p:cNvSpPr txBox="1"/>
          <p:nvPr>
            <p:ph type="title"/>
          </p:nvPr>
        </p:nvSpPr>
        <p:spPr>
          <a:xfrm>
            <a:off x="1789677" y="2766218"/>
            <a:ext cx="8873184" cy="1325564"/>
          </a:xfrm>
          <a:prstGeom prst="rect">
            <a:avLst/>
          </a:prstGeom>
        </p:spPr>
        <p:txBody>
          <a:bodyPr/>
          <a:lstStyle>
            <a:lvl1pPr>
              <a:defRPr b="1"/>
            </a:lvl1pPr>
          </a:lstStyle>
          <a:p>
            <a:pPr/>
            <a:r>
              <a:t>Sicherstellung von Design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el 1"/>
          <p:cNvSpPr txBox="1"/>
          <p:nvPr/>
        </p:nvSpPr>
        <p:spPr>
          <a:xfrm>
            <a:off x="4284935" y="2766218"/>
            <a:ext cx="362213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latin typeface="Calibri Light"/>
                <a:ea typeface="Calibri Light"/>
                <a:cs typeface="Calibri Light"/>
                <a:sym typeface="Calibri Light"/>
              </a:defRPr>
            </a:lvl1pPr>
          </a:lstStyle>
          <a:p>
            <a:pPr/>
            <a:r>
              <a:t>Schnelligkeit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el 1"/>
          <p:cNvSpPr txBox="1"/>
          <p:nvPr/>
        </p:nvSpPr>
        <p:spPr>
          <a:xfrm>
            <a:off x="582285" y="2766218"/>
            <a:ext cx="1102743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896111">
              <a:lnSpc>
                <a:spcPct val="90000"/>
              </a:lnSpc>
              <a:defRPr b="1" sz="4312">
                <a:latin typeface="Calibri Light"/>
                <a:ea typeface="Calibri Light"/>
                <a:cs typeface="Calibri Light"/>
                <a:sym typeface="Calibri Light"/>
              </a:defRPr>
            </a:lvl1pPr>
          </a:lstStyle>
          <a:p>
            <a:pPr/>
            <a:r>
              <a:t>keine / wenige Manuelle Tester notwendig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el 1"/>
          <p:cNvSpPr txBox="1"/>
          <p:nvPr/>
        </p:nvSpPr>
        <p:spPr>
          <a:xfrm>
            <a:off x="712554" y="2766218"/>
            <a:ext cx="11027431"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latin typeface="Calibri Light"/>
                <a:ea typeface="Calibri Light"/>
                <a:cs typeface="Calibri Light"/>
                <a:sym typeface="Calibri Light"/>
              </a:defRPr>
            </a:lvl1pPr>
          </a:lstStyle>
          <a:p>
            <a:pPr/>
            <a:r>
              <a:t>Manuelles Testen ist zeitaufwändig!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Ein guter Entwickler schreibt gute Tests!"/>
          <p:cNvSpPr txBox="1"/>
          <p:nvPr>
            <p:ph type="title"/>
          </p:nvPr>
        </p:nvSpPr>
        <p:spPr>
          <a:xfrm>
            <a:off x="968469" y="2766218"/>
            <a:ext cx="10515601" cy="1325564"/>
          </a:xfrm>
          <a:prstGeom prst="rect">
            <a:avLst/>
          </a:prstGeom>
        </p:spPr>
        <p:txBody>
          <a:bodyPr/>
          <a:lstStyle/>
          <a:p>
            <a:pPr defTabSz="877823">
              <a:defRPr b="1" sz="4224"/>
            </a:pPr>
            <a:r>
              <a:t>Ein guter Entwickler schreibt </a:t>
            </a:r>
            <a:r>
              <a:rPr>
                <a:solidFill>
                  <a:srgbClr val="6B94F5"/>
                </a:solidFill>
              </a:rPr>
              <a:t>gute</a:t>
            </a:r>
            <a:r>
              <a:t> Tests!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Was sind gute Tests?"/>
          <p:cNvSpPr txBox="1"/>
          <p:nvPr>
            <p:ph type="title" idx="4294967295"/>
          </p:nvPr>
        </p:nvSpPr>
        <p:spPr>
          <a:xfrm>
            <a:off x="3166070" y="2766218"/>
            <a:ext cx="5859860" cy="1325564"/>
          </a:xfrm>
          <a:prstGeom prst="rect">
            <a:avLst/>
          </a:prstGeom>
        </p:spPr>
        <p:txBody>
          <a:bodyPr/>
          <a:lstStyle>
            <a:lvl1pPr>
              <a:defRPr b="1"/>
            </a:lvl1pPr>
          </a:lstStyle>
          <a:p>
            <a:pPr/>
            <a:r>
              <a:t>Was sind gute Tests?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esten und Beschreiben die Fachlichkeit"/>
          <p:cNvSpPr txBox="1"/>
          <p:nvPr>
            <p:ph type="title" idx="4294967295"/>
          </p:nvPr>
        </p:nvSpPr>
        <p:spPr>
          <a:xfrm>
            <a:off x="848816" y="2766218"/>
            <a:ext cx="10494368" cy="1325564"/>
          </a:xfrm>
          <a:prstGeom prst="rect">
            <a:avLst/>
          </a:prstGeom>
        </p:spPr>
        <p:txBody>
          <a:bodyPr/>
          <a:lstStyle>
            <a:lvl1pPr defTabSz="877823">
              <a:defRPr b="1" sz="4224"/>
            </a:lvl1pPr>
          </a:lstStyle>
          <a:p>
            <a:pPr/>
            <a:r>
              <a:t>Testen und Beschreiben die Fachlichkeit</a:t>
            </a:r>
          </a:p>
        </p:txBody>
      </p:sp>
      <p:sp>
        <p:nvSpPr>
          <p:cNvPr id="167"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ind lesbar"/>
          <p:cNvSpPr txBox="1"/>
          <p:nvPr>
            <p:ph type="title" idx="4294967295"/>
          </p:nvPr>
        </p:nvSpPr>
        <p:spPr>
          <a:xfrm>
            <a:off x="874712" y="2766218"/>
            <a:ext cx="10703114" cy="1325564"/>
          </a:xfrm>
          <a:prstGeom prst="rect">
            <a:avLst/>
          </a:prstGeom>
        </p:spPr>
        <p:txBody>
          <a:bodyPr/>
          <a:lstStyle>
            <a:lvl1pPr algn="ctr">
              <a:defRPr b="1"/>
            </a:lvl1pPr>
          </a:lstStyle>
          <a:p>
            <a:pPr/>
            <a:r>
              <a:t>sind lesbar</a:t>
            </a:r>
          </a:p>
        </p:txBody>
      </p:sp>
      <p:sp>
        <p:nvSpPr>
          <p:cNvPr id="170"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utfälle…"/>
          <p:cNvSpPr txBox="1"/>
          <p:nvPr>
            <p:ph type="title" idx="4294967295"/>
          </p:nvPr>
        </p:nvSpPr>
        <p:spPr>
          <a:xfrm>
            <a:off x="4595609" y="2292895"/>
            <a:ext cx="3261321" cy="2272210"/>
          </a:xfrm>
          <a:prstGeom prst="rect">
            <a:avLst/>
          </a:prstGeom>
        </p:spPr>
        <p:txBody>
          <a:bodyPr/>
          <a:lstStyle/>
          <a:p>
            <a:pPr defTabSz="795527">
              <a:defRPr b="1" sz="3828"/>
            </a:pPr>
            <a:r>
              <a:t>Gutfälle </a:t>
            </a:r>
          </a:p>
          <a:p>
            <a:pPr defTabSz="795527">
              <a:defRPr b="1" sz="3828"/>
            </a:pPr>
            <a:r>
              <a:t>Negativfälle</a:t>
            </a:r>
          </a:p>
          <a:p>
            <a:pPr defTabSz="795527">
              <a:defRPr b="1" sz="3828"/>
            </a:pPr>
            <a:r>
              <a:t>Edge Cases</a:t>
            </a:r>
          </a:p>
        </p:txBody>
      </p:sp>
      <p:sp>
        <p:nvSpPr>
          <p:cNvPr id="173"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a:t>
            </a:r>
          </a:p>
        </p:txBody>
      </p:sp>
      <p:sp>
        <p:nvSpPr>
          <p:cNvPr id="129" name="Titel 1"/>
          <p:cNvSpPr txBox="1"/>
          <p:nvPr>
            <p:ph type="title"/>
          </p:nvPr>
        </p:nvSpPr>
        <p:spPr>
          <a:prstGeom prst="rect">
            <a:avLst/>
          </a:prstGeom>
        </p:spPr>
        <p:txBody>
          <a:bodyPr/>
          <a:lstStyle/>
          <a:p>
            <a:pPr/>
            <a:r>
              <a:t>Inhalt</a:t>
            </a:r>
          </a:p>
        </p:txBody>
      </p:sp>
      <p:sp>
        <p:nvSpPr>
          <p:cNvPr id="130" name="Inhaltsplatzhalter 2"/>
          <p:cNvSpPr txBox="1"/>
          <p:nvPr>
            <p:ph type="body" idx="1"/>
          </p:nvPr>
        </p:nvSpPr>
        <p:spPr>
          <a:prstGeom prst="rect">
            <a:avLst/>
          </a:prstGeom>
        </p:spPr>
        <p:txBody>
          <a:bodyPr/>
          <a:lstStyle/>
          <a:p>
            <a:pPr/>
            <a:r>
              <a:t>Motivation zum Testen</a:t>
            </a:r>
          </a:p>
          <a:p>
            <a:pPr/>
            <a:r>
              <a:t>Überblick zu Jasmine</a:t>
            </a:r>
          </a:p>
          <a:p>
            <a:pPr/>
            <a:r>
              <a:t>Jasmine und Angular</a:t>
            </a:r>
          </a:p>
          <a:p>
            <a:pPr/>
            <a:r>
              <a:t>DEMO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chlagen fehl wenn sich die Funktionalität der Software ändert"/>
          <p:cNvSpPr txBox="1"/>
          <p:nvPr>
            <p:ph type="title" idx="4294967295"/>
          </p:nvPr>
        </p:nvSpPr>
        <p:spPr>
          <a:xfrm>
            <a:off x="358497" y="1788318"/>
            <a:ext cx="11735545" cy="1325564"/>
          </a:xfrm>
          <a:prstGeom prst="rect">
            <a:avLst/>
          </a:prstGeom>
        </p:spPr>
        <p:txBody>
          <a:bodyPr/>
          <a:lstStyle>
            <a:lvl1pPr defTabSz="868680">
              <a:defRPr b="1" sz="4180"/>
            </a:lvl1pPr>
          </a:lstStyle>
          <a:p>
            <a:pPr/>
            <a:r>
              <a:t>Schlagen fehl wenn sich die Funktionalität der Software ändert</a:t>
            </a:r>
          </a:p>
        </p:txBody>
      </p:sp>
      <p:sp>
        <p:nvSpPr>
          <p:cNvPr id="176" name="keine False Negative Fälle"/>
          <p:cNvSpPr txBox="1"/>
          <p:nvPr/>
        </p:nvSpPr>
        <p:spPr>
          <a:xfrm>
            <a:off x="354875" y="3172618"/>
            <a:ext cx="743947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b="1" sz="4400">
                <a:latin typeface="Calibri Light"/>
                <a:ea typeface="Calibri Light"/>
                <a:cs typeface="Calibri Light"/>
                <a:sym typeface="Calibri Light"/>
              </a:defRPr>
            </a:pPr>
            <a:r>
              <a:t>keine </a:t>
            </a:r>
            <a:r>
              <a:rPr>
                <a:solidFill>
                  <a:srgbClr val="FF2600"/>
                </a:solidFill>
              </a:rPr>
              <a:t>False Negative</a:t>
            </a:r>
            <a:r>
              <a:t> Fälle</a:t>
            </a:r>
          </a:p>
        </p:txBody>
      </p:sp>
      <p:sp>
        <p:nvSpPr>
          <p:cNvPr id="177" name="keine False Positive Fälle"/>
          <p:cNvSpPr txBox="1"/>
          <p:nvPr/>
        </p:nvSpPr>
        <p:spPr>
          <a:xfrm>
            <a:off x="354875" y="4175918"/>
            <a:ext cx="743947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b="1" sz="4400">
                <a:latin typeface="Calibri Light"/>
                <a:ea typeface="Calibri Light"/>
                <a:cs typeface="Calibri Light"/>
                <a:sym typeface="Calibri Light"/>
              </a:defRPr>
            </a:pPr>
            <a:r>
              <a:t>keine </a:t>
            </a:r>
            <a:r>
              <a:rPr>
                <a:solidFill>
                  <a:schemeClr val="accent6"/>
                </a:solidFill>
              </a:rPr>
              <a:t>False Positive</a:t>
            </a:r>
            <a:r>
              <a:t> Fälle</a:t>
            </a:r>
          </a:p>
        </p:txBody>
      </p:sp>
      <p:sp>
        <p:nvSpPr>
          <p:cNvPr id="178" name="Gute Tests…"/>
          <p:cNvSpPr txBox="1"/>
          <p:nvPr/>
        </p:nvSpPr>
        <p:spPr>
          <a:xfrm>
            <a:off x="848816" y="5818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81" name="Titel 1"/>
          <p:cNvSpPr txBox="1"/>
          <p:nvPr>
            <p:ph type="title"/>
          </p:nvPr>
        </p:nvSpPr>
        <p:spPr>
          <a:prstGeom prst="rect">
            <a:avLst/>
          </a:prstGeom>
        </p:spPr>
        <p:txBody>
          <a:bodyPr/>
          <a:lstStyle/>
          <a:p>
            <a:pPr/>
            <a:r>
              <a:t>Warum automatisierte Tests?</a:t>
            </a:r>
          </a:p>
        </p:txBody>
      </p:sp>
      <p:sp>
        <p:nvSpPr>
          <p:cNvPr id="182" name="Inhaltsplatzhalter 2"/>
          <p:cNvSpPr txBox="1"/>
          <p:nvPr>
            <p:ph type="body" idx="1"/>
          </p:nvPr>
        </p:nvSpPr>
        <p:spPr>
          <a:prstGeom prst="rect">
            <a:avLst/>
          </a:prstGeom>
        </p:spPr>
        <p:txBody>
          <a:bodyPr/>
          <a:lstStyle/>
          <a:p>
            <a:pPr/>
            <a:r>
              <a:t>Sicherheit</a:t>
            </a:r>
          </a:p>
          <a:p>
            <a:pPr/>
            <a:r>
              <a:t>Verhindern von Regressionen</a:t>
            </a:r>
          </a:p>
          <a:p>
            <a:pPr/>
            <a:r>
              <a:t>Prüfen, ob Anforderungen erfüllt wurden</a:t>
            </a:r>
          </a:p>
          <a:p>
            <a:pPr/>
            <a:r>
              <a:t>Test-First als Design-Strategy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82"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85" name="Titel 1"/>
          <p:cNvSpPr txBox="1"/>
          <p:nvPr>
            <p:ph type="title"/>
          </p:nvPr>
        </p:nvSpPr>
        <p:spPr>
          <a:xfrm>
            <a:off x="838200" y="2766218"/>
            <a:ext cx="10515600" cy="1325564"/>
          </a:xfrm>
          <a:prstGeom prst="rect">
            <a:avLst/>
          </a:prstGeom>
        </p:spPr>
        <p:txBody>
          <a:bodyPr/>
          <a:lstStyle>
            <a:lvl1pPr>
              <a:defRPr b="1"/>
            </a:lvl1pPr>
          </a:lstStyle>
          <a:p>
            <a:pPr/>
            <a:r>
              <a:t>Welche Arten von Tests gibt 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Unit Test"/>
          <p:cNvSpPr txBox="1"/>
          <p:nvPr/>
        </p:nvSpPr>
        <p:spPr>
          <a:xfrm>
            <a:off x="1724782" y="1624330"/>
            <a:ext cx="15131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Unit Test</a:t>
            </a:r>
          </a:p>
        </p:txBody>
      </p:sp>
      <p:sp>
        <p:nvSpPr>
          <p:cNvPr id="188" name="Integration Test"/>
          <p:cNvSpPr txBox="1"/>
          <p:nvPr/>
        </p:nvSpPr>
        <p:spPr>
          <a:xfrm>
            <a:off x="4419812" y="1624330"/>
            <a:ext cx="260514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Integration Test</a:t>
            </a:r>
          </a:p>
        </p:txBody>
      </p:sp>
      <p:sp>
        <p:nvSpPr>
          <p:cNvPr id="189" name="End to End Test"/>
          <p:cNvSpPr txBox="1"/>
          <p:nvPr/>
        </p:nvSpPr>
        <p:spPr>
          <a:xfrm>
            <a:off x="7833483" y="1624330"/>
            <a:ext cx="25577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End to End Test</a:t>
            </a:r>
          </a:p>
        </p:txBody>
      </p:sp>
      <p:sp>
        <p:nvSpPr>
          <p:cNvPr id="190" name="…"/>
          <p:cNvSpPr txBox="1"/>
          <p:nvPr/>
        </p:nvSpPr>
        <p:spPr>
          <a:xfrm>
            <a:off x="5395082" y="2373629"/>
            <a:ext cx="36528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Unit Test"/>
          <p:cNvSpPr txBox="1"/>
          <p:nvPr/>
        </p:nvSpPr>
        <p:spPr>
          <a:xfrm>
            <a:off x="1724782" y="1624330"/>
            <a:ext cx="15131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Unit Test</a:t>
            </a:r>
          </a:p>
        </p:txBody>
      </p:sp>
      <p:sp>
        <p:nvSpPr>
          <p:cNvPr id="193" name="Integration Test"/>
          <p:cNvSpPr txBox="1"/>
          <p:nvPr/>
        </p:nvSpPr>
        <p:spPr>
          <a:xfrm>
            <a:off x="4419812" y="1624330"/>
            <a:ext cx="260514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Integration Test</a:t>
            </a:r>
          </a:p>
        </p:txBody>
      </p:sp>
      <p:sp>
        <p:nvSpPr>
          <p:cNvPr id="194" name="End to End Test"/>
          <p:cNvSpPr txBox="1"/>
          <p:nvPr/>
        </p:nvSpPr>
        <p:spPr>
          <a:xfrm>
            <a:off x="7833483" y="1624330"/>
            <a:ext cx="25577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End to End Test</a:t>
            </a:r>
          </a:p>
        </p:txBody>
      </p:sp>
      <p:sp>
        <p:nvSpPr>
          <p:cNvPr id="195" name="System Test"/>
          <p:cNvSpPr txBox="1"/>
          <p:nvPr/>
        </p:nvSpPr>
        <p:spPr>
          <a:xfrm>
            <a:off x="1759236" y="2519679"/>
            <a:ext cx="196635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System Test</a:t>
            </a:r>
          </a:p>
        </p:txBody>
      </p:sp>
      <p:sp>
        <p:nvSpPr>
          <p:cNvPr id="196" name="Sanity Test"/>
          <p:cNvSpPr txBox="1"/>
          <p:nvPr/>
        </p:nvSpPr>
        <p:spPr>
          <a:xfrm>
            <a:off x="4814479" y="2519679"/>
            <a:ext cx="181581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Sanity Test</a:t>
            </a:r>
          </a:p>
        </p:txBody>
      </p:sp>
      <p:sp>
        <p:nvSpPr>
          <p:cNvPr id="197" name="Smoke Test"/>
          <p:cNvSpPr txBox="1"/>
          <p:nvPr/>
        </p:nvSpPr>
        <p:spPr>
          <a:xfrm>
            <a:off x="7427083" y="2519679"/>
            <a:ext cx="187623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Smoke Test</a:t>
            </a:r>
          </a:p>
        </p:txBody>
      </p:sp>
      <p:sp>
        <p:nvSpPr>
          <p:cNvPr id="198" name="…"/>
          <p:cNvSpPr txBox="1"/>
          <p:nvPr/>
        </p:nvSpPr>
        <p:spPr>
          <a:xfrm>
            <a:off x="5433182" y="3415029"/>
            <a:ext cx="36528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Unit Test"/>
          <p:cNvSpPr txBox="1"/>
          <p:nvPr/>
        </p:nvSpPr>
        <p:spPr>
          <a:xfrm>
            <a:off x="1750182" y="1522730"/>
            <a:ext cx="15131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Unit Test</a:t>
            </a:r>
          </a:p>
        </p:txBody>
      </p:sp>
      <p:sp>
        <p:nvSpPr>
          <p:cNvPr id="201" name="Integration Test"/>
          <p:cNvSpPr txBox="1"/>
          <p:nvPr/>
        </p:nvSpPr>
        <p:spPr>
          <a:xfrm>
            <a:off x="4419812" y="1522730"/>
            <a:ext cx="260514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Integration Test</a:t>
            </a:r>
          </a:p>
        </p:txBody>
      </p:sp>
      <p:sp>
        <p:nvSpPr>
          <p:cNvPr id="202" name="End to End Test"/>
          <p:cNvSpPr txBox="1"/>
          <p:nvPr/>
        </p:nvSpPr>
        <p:spPr>
          <a:xfrm>
            <a:off x="7846183" y="1522730"/>
            <a:ext cx="25577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End to End Test</a:t>
            </a:r>
          </a:p>
        </p:txBody>
      </p:sp>
      <p:sp>
        <p:nvSpPr>
          <p:cNvPr id="203" name="System Test"/>
          <p:cNvSpPr txBox="1"/>
          <p:nvPr/>
        </p:nvSpPr>
        <p:spPr>
          <a:xfrm>
            <a:off x="1759236" y="2519679"/>
            <a:ext cx="196635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System Test</a:t>
            </a:r>
          </a:p>
        </p:txBody>
      </p:sp>
      <p:sp>
        <p:nvSpPr>
          <p:cNvPr id="204" name="Sanity Test"/>
          <p:cNvSpPr txBox="1"/>
          <p:nvPr/>
        </p:nvSpPr>
        <p:spPr>
          <a:xfrm>
            <a:off x="4814479" y="2519679"/>
            <a:ext cx="181581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Sanity Test</a:t>
            </a:r>
          </a:p>
        </p:txBody>
      </p:sp>
      <p:sp>
        <p:nvSpPr>
          <p:cNvPr id="205" name="Smoke Test"/>
          <p:cNvSpPr txBox="1"/>
          <p:nvPr/>
        </p:nvSpPr>
        <p:spPr>
          <a:xfrm>
            <a:off x="7427083" y="2519679"/>
            <a:ext cx="187623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Smoke Test</a:t>
            </a:r>
          </a:p>
        </p:txBody>
      </p:sp>
      <p:sp>
        <p:nvSpPr>
          <p:cNvPr id="206" name="Interface Test"/>
          <p:cNvSpPr txBox="1"/>
          <p:nvPr/>
        </p:nvSpPr>
        <p:spPr>
          <a:xfrm>
            <a:off x="683382" y="3415029"/>
            <a:ext cx="230059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Interface Test</a:t>
            </a:r>
          </a:p>
        </p:txBody>
      </p:sp>
      <p:sp>
        <p:nvSpPr>
          <p:cNvPr id="207" name="Regression Test"/>
          <p:cNvSpPr txBox="1"/>
          <p:nvPr/>
        </p:nvSpPr>
        <p:spPr>
          <a:xfrm>
            <a:off x="3076849" y="3415029"/>
            <a:ext cx="251746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Regression Test</a:t>
            </a:r>
          </a:p>
        </p:txBody>
      </p:sp>
      <p:sp>
        <p:nvSpPr>
          <p:cNvPr id="208" name="Acceptance Test"/>
          <p:cNvSpPr txBox="1"/>
          <p:nvPr/>
        </p:nvSpPr>
        <p:spPr>
          <a:xfrm>
            <a:off x="6020315" y="3415029"/>
            <a:ext cx="269196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Acceptance Test</a:t>
            </a:r>
          </a:p>
        </p:txBody>
      </p:sp>
      <p:sp>
        <p:nvSpPr>
          <p:cNvPr id="209" name="Beta Test"/>
          <p:cNvSpPr txBox="1"/>
          <p:nvPr/>
        </p:nvSpPr>
        <p:spPr>
          <a:xfrm>
            <a:off x="9138284" y="3415029"/>
            <a:ext cx="156890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Beta Test</a:t>
            </a:r>
          </a:p>
        </p:txBody>
      </p:sp>
      <p:sp>
        <p:nvSpPr>
          <p:cNvPr id="210" name="Performance Test"/>
          <p:cNvSpPr txBox="1"/>
          <p:nvPr/>
        </p:nvSpPr>
        <p:spPr>
          <a:xfrm>
            <a:off x="797682" y="4081779"/>
            <a:ext cx="286646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Performance Test</a:t>
            </a:r>
          </a:p>
        </p:txBody>
      </p:sp>
      <p:sp>
        <p:nvSpPr>
          <p:cNvPr id="211" name="Load Test"/>
          <p:cNvSpPr txBox="1"/>
          <p:nvPr/>
        </p:nvSpPr>
        <p:spPr>
          <a:xfrm>
            <a:off x="1032818" y="4748529"/>
            <a:ext cx="1601724"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Load Test</a:t>
            </a:r>
          </a:p>
        </p:txBody>
      </p:sp>
      <p:sp>
        <p:nvSpPr>
          <p:cNvPr id="212" name="Security Test"/>
          <p:cNvSpPr txBox="1"/>
          <p:nvPr/>
        </p:nvSpPr>
        <p:spPr>
          <a:xfrm>
            <a:off x="683382" y="5459729"/>
            <a:ext cx="213720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Security Test</a:t>
            </a:r>
          </a:p>
        </p:txBody>
      </p:sp>
      <p:sp>
        <p:nvSpPr>
          <p:cNvPr id="213" name="Usability Test"/>
          <p:cNvSpPr txBox="1"/>
          <p:nvPr/>
        </p:nvSpPr>
        <p:spPr>
          <a:xfrm>
            <a:off x="4518783" y="4081779"/>
            <a:ext cx="222940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Usability Test</a:t>
            </a:r>
          </a:p>
        </p:txBody>
      </p:sp>
      <p:sp>
        <p:nvSpPr>
          <p:cNvPr id="214" name="Compliance Test"/>
          <p:cNvSpPr txBox="1"/>
          <p:nvPr/>
        </p:nvSpPr>
        <p:spPr>
          <a:xfrm>
            <a:off x="4329459" y="4748529"/>
            <a:ext cx="270012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Compliance Test</a:t>
            </a:r>
          </a:p>
        </p:txBody>
      </p:sp>
      <p:sp>
        <p:nvSpPr>
          <p:cNvPr id="215" name="Reliability Test"/>
          <p:cNvSpPr txBox="1"/>
          <p:nvPr/>
        </p:nvSpPr>
        <p:spPr>
          <a:xfrm>
            <a:off x="3375782" y="5459729"/>
            <a:ext cx="244766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Reliability Test</a:t>
            </a:r>
          </a:p>
        </p:txBody>
      </p:sp>
      <p:sp>
        <p:nvSpPr>
          <p:cNvPr id="216" name="Exploratory Test"/>
          <p:cNvSpPr txBox="1"/>
          <p:nvPr/>
        </p:nvSpPr>
        <p:spPr>
          <a:xfrm>
            <a:off x="7602824" y="4081779"/>
            <a:ext cx="267876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Exploratory Test</a:t>
            </a:r>
          </a:p>
        </p:txBody>
      </p:sp>
      <p:sp>
        <p:nvSpPr>
          <p:cNvPr id="217" name="Happy Path Test"/>
          <p:cNvSpPr txBox="1"/>
          <p:nvPr/>
        </p:nvSpPr>
        <p:spPr>
          <a:xfrm>
            <a:off x="8724501" y="4748529"/>
            <a:ext cx="264786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Happy Path Test</a:t>
            </a:r>
          </a:p>
        </p:txBody>
      </p:sp>
      <p:sp>
        <p:nvSpPr>
          <p:cNvPr id="218" name="Monkey Test"/>
          <p:cNvSpPr txBox="1"/>
          <p:nvPr/>
        </p:nvSpPr>
        <p:spPr>
          <a:xfrm>
            <a:off x="6165856" y="5459729"/>
            <a:ext cx="203198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Monkey Test</a:t>
            </a:r>
          </a:p>
        </p:txBody>
      </p:sp>
      <p:sp>
        <p:nvSpPr>
          <p:cNvPr id="219" name="Accessibility Test"/>
          <p:cNvSpPr txBox="1"/>
          <p:nvPr/>
        </p:nvSpPr>
        <p:spPr>
          <a:xfrm>
            <a:off x="8641852" y="5459729"/>
            <a:ext cx="2813160"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Accessibility Test</a:t>
            </a:r>
          </a:p>
        </p:txBody>
      </p:sp>
      <p:sp>
        <p:nvSpPr>
          <p:cNvPr id="220" name="OMG"/>
          <p:cNvSpPr txBox="1"/>
          <p:nvPr/>
        </p:nvSpPr>
        <p:spPr>
          <a:xfrm>
            <a:off x="5002920" y="417830"/>
            <a:ext cx="1438931"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4400">
                <a:latin typeface="Calibri Light"/>
                <a:ea typeface="Calibri Light"/>
                <a:cs typeface="Calibri Light"/>
                <a:sym typeface="Calibri Light"/>
              </a:defRPr>
            </a:lvl1pPr>
          </a:lstStyle>
          <a:p>
            <a:pPr/>
            <a:r>
              <a:t>OMG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Die Testing Pyramide"/>
          <p:cNvSpPr txBox="1"/>
          <p:nvPr>
            <p:ph type="title"/>
          </p:nvPr>
        </p:nvSpPr>
        <p:spPr>
          <a:prstGeom prst="rect">
            <a:avLst/>
          </a:prstGeom>
        </p:spPr>
        <p:txBody>
          <a:bodyPr/>
          <a:lstStyle>
            <a:lvl1pPr algn="ctr"/>
          </a:lstStyle>
          <a:p>
            <a:pPr/>
            <a:r>
              <a:t>Die Testing Pyramide</a:t>
            </a:r>
          </a:p>
        </p:txBody>
      </p:sp>
      <p:pic>
        <p:nvPicPr>
          <p:cNvPr id="223" name="Image" descr="Image"/>
          <p:cNvPicPr>
            <a:picLocks noChangeAspect="1"/>
          </p:cNvPicPr>
          <p:nvPr/>
        </p:nvPicPr>
        <p:blipFill>
          <a:blip r:embed="rId2">
            <a:extLst/>
          </a:blip>
          <a:stretch>
            <a:fillRect/>
          </a:stretch>
        </p:blipFill>
        <p:spPr>
          <a:xfrm>
            <a:off x="2159000" y="1701800"/>
            <a:ext cx="7531095" cy="397564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Fußzeilenplatzhalter 3"/>
          <p:cNvSpPr txBox="1"/>
          <p:nvPr/>
        </p:nvSpPr>
        <p:spPr>
          <a:xfrm>
            <a:off x="603938" y="6356350"/>
            <a:ext cx="6195213" cy="365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4</a:t>
            </a:r>
          </a:p>
        </p:txBody>
      </p:sp>
      <p:sp>
        <p:nvSpPr>
          <p:cNvPr id="226" name="Rectangle 14341"/>
          <p:cNvSpPr/>
          <p:nvPr/>
        </p:nvSpPr>
        <p:spPr>
          <a:xfrm>
            <a:off x="0" y="0"/>
            <a:ext cx="12192000" cy="6858000"/>
          </a:xfrm>
          <a:prstGeom prst="rect">
            <a:avLst/>
          </a:prstGeom>
          <a:solidFill>
            <a:srgbClr val="FFFFFF"/>
          </a:solidFill>
          <a:ln w="12700">
            <a:miter lim="400000"/>
          </a:ln>
        </p:spPr>
        <p:txBody>
          <a:bodyPr lIns="45719" rIns="45719"/>
          <a:lstStyle/>
          <a:p>
            <a:pPr/>
          </a:p>
        </p:txBody>
      </p:sp>
      <p:pic>
        <p:nvPicPr>
          <p:cNvPr id="227" name="Grafik 2" descr="Grafik 2"/>
          <p:cNvPicPr>
            <a:picLocks noChangeAspect="1"/>
          </p:cNvPicPr>
          <p:nvPr/>
        </p:nvPicPr>
        <p:blipFill>
          <a:blip r:embed="rId2">
            <a:extLst/>
          </a:blip>
          <a:srcRect l="7771" t="0" r="9829" b="0"/>
          <a:stretch>
            <a:fillRect/>
          </a:stretch>
        </p:blipFill>
        <p:spPr>
          <a:xfrm>
            <a:off x="20" y="9"/>
            <a:ext cx="7534637" cy="6857991"/>
          </a:xfrm>
          <a:prstGeom prst="rect">
            <a:avLst/>
          </a:prstGeom>
          <a:ln w="12700">
            <a:miter lim="400000"/>
          </a:ln>
        </p:spPr>
      </p:pic>
      <p:sp>
        <p:nvSpPr>
          <p:cNvPr id="228" name="Titel 1"/>
          <p:cNvSpPr txBox="1"/>
          <p:nvPr>
            <p:ph type="title"/>
          </p:nvPr>
        </p:nvSpPr>
        <p:spPr>
          <a:xfrm>
            <a:off x="8174735" y="640081"/>
            <a:ext cx="3377184" cy="3708895"/>
          </a:xfrm>
          <a:prstGeom prst="rect">
            <a:avLst/>
          </a:prstGeom>
        </p:spPr>
        <p:txBody>
          <a:bodyPr/>
          <a:lstStyle>
            <a:lvl1pPr>
              <a:defRPr sz="4400"/>
            </a:lvl1pPr>
          </a:lstStyle>
          <a:p>
            <a:pPr/>
            <a:r>
              <a:t>Überblick zu Jasmine</a:t>
            </a:r>
          </a:p>
        </p:txBody>
      </p:sp>
      <p:sp>
        <p:nvSpPr>
          <p:cNvPr id="229" name="Textplatzhalter 2"/>
          <p:cNvSpPr txBox="1"/>
          <p:nvPr>
            <p:ph type="body" sz="quarter" idx="1"/>
          </p:nvPr>
        </p:nvSpPr>
        <p:spPr>
          <a:xfrm>
            <a:off x="8174735" y="4571998"/>
            <a:ext cx="3377185" cy="1645922"/>
          </a:xfrm>
          <a:prstGeom prst="rect">
            <a:avLst/>
          </a:prstGeom>
        </p:spPr>
        <p:txBody>
          <a:bodyPr/>
          <a:lstStyle/>
          <a:p>
            <a:pPr>
              <a:defRPr sz="2000">
                <a:solidFill>
                  <a:srgbClr val="000000"/>
                </a:solidFill>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5</a:t>
            </a:r>
          </a:p>
        </p:txBody>
      </p:sp>
      <p:sp>
        <p:nvSpPr>
          <p:cNvPr id="232" name="Titel 1"/>
          <p:cNvSpPr txBox="1"/>
          <p:nvPr>
            <p:ph type="title"/>
          </p:nvPr>
        </p:nvSpPr>
        <p:spPr>
          <a:prstGeom prst="rect">
            <a:avLst/>
          </a:prstGeom>
        </p:spPr>
        <p:txBody>
          <a:bodyPr/>
          <a:lstStyle/>
          <a:p>
            <a:pPr/>
            <a:r>
              <a:t>Anatomie eines Jasmine-Tests</a:t>
            </a:r>
          </a:p>
        </p:txBody>
      </p:sp>
      <p:sp>
        <p:nvSpPr>
          <p:cNvPr id="233" name="Rechteck 4"/>
          <p:cNvSpPr/>
          <p:nvPr/>
        </p:nvSpPr>
        <p:spPr>
          <a:xfrm>
            <a:off x="838200" y="1690688"/>
            <a:ext cx="10515600" cy="45618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C00000"/>
                </a:solidFill>
                <a:latin typeface="Consolas"/>
                <a:ea typeface="Consolas"/>
                <a:cs typeface="Consolas"/>
                <a:sym typeface="Consolas"/>
              </a:defRPr>
            </a:pPr>
            <a:r>
              <a:t>describe</a:t>
            </a:r>
            <a:r>
              <a:rPr b="0">
                <a:solidFill>
                  <a:srgbClr val="000000"/>
                </a:solidFill>
              </a:rPr>
              <a:t>("Object under test", </a:t>
            </a:r>
            <a:r>
              <a:rPr b="0">
                <a:solidFill>
                  <a:srgbClr val="44546A"/>
                </a:solidFill>
              </a:rPr>
              <a:t>function </a:t>
            </a:r>
            <a:r>
              <a:rPr b="0">
                <a:solidFill>
                  <a:srgbClr val="000000"/>
                </a:solidFill>
              </a:rPr>
              <a:t>() {</a:t>
            </a:r>
            <a:br>
              <a:rPr b="0">
                <a:solidFill>
                  <a:srgbClr val="000000"/>
                </a:solidFill>
              </a:rPr>
            </a:br>
            <a:r>
              <a:rPr b="0">
                <a:solidFill>
                  <a:srgbClr val="000000"/>
                </a:solidFill>
              </a:rPr>
              <a:t>    </a:t>
            </a:r>
            <a:endParaRPr sz="2800">
              <a:latin typeface="Verdana"/>
              <a:ea typeface="Verdana"/>
              <a:cs typeface="Verdana"/>
              <a:sym typeface="Verdana"/>
            </a:endParaRPr>
          </a:p>
          <a:p>
            <a:pPr>
              <a:defRPr>
                <a:latin typeface="Consolas"/>
                <a:ea typeface="Consolas"/>
                <a:cs typeface="Consolas"/>
                <a:sym typeface="Consolas"/>
              </a:defRPr>
            </a:pPr>
            <a:r>
              <a:t>   </a:t>
            </a:r>
            <a:br/>
            <a:br/>
            <a:r>
              <a:t>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it</a:t>
            </a:r>
            <a:r>
              <a:t>("should do this", </a:t>
            </a:r>
            <a:r>
              <a:rPr>
                <a:solidFill>
                  <a:srgbClr val="44546A"/>
                </a:solidFill>
              </a:rPr>
              <a:t>function</a:t>
            </a:r>
            <a:r>
              <a:t> () {</a:t>
            </a:r>
            <a:endParaRPr sz="2800">
              <a:latin typeface="Verdana"/>
              <a:ea typeface="Verdana"/>
              <a:cs typeface="Verdana"/>
              <a:sym typeface="Verdana"/>
            </a:endParaRPr>
          </a:p>
          <a:p>
            <a:pPr>
              <a:defRPr>
                <a:latin typeface="Consolas"/>
                <a:ea typeface="Consolas"/>
                <a:cs typeface="Consolas"/>
                <a:sym typeface="Consolas"/>
              </a:defRPr>
            </a:pPr>
            <a:r>
              <a:t>        let r = add(1, 2);</a:t>
            </a:r>
            <a:br/>
            <a:r>
              <a:t>        </a:t>
            </a:r>
            <a:r>
              <a:rPr b="1">
                <a:solidFill>
                  <a:srgbClr val="C00000"/>
                </a:solidFill>
              </a:rPr>
              <a:t>expect</a:t>
            </a:r>
            <a:r>
              <a:t>(r).</a:t>
            </a:r>
            <a:r>
              <a:rPr b="1">
                <a:solidFill>
                  <a:srgbClr val="C00000"/>
                </a:solidFill>
              </a:rPr>
              <a:t>toBe</a:t>
            </a:r>
            <a:r>
              <a:t>(3);</a:t>
            </a:r>
            <a:br/>
            <a:r>
              <a:t>    });</a:t>
            </a:r>
            <a:br/>
            <a:br/>
            <a:r>
              <a:t>    </a:t>
            </a:r>
            <a:r>
              <a:rPr b="1">
                <a:solidFill>
                  <a:srgbClr val="C00000"/>
                </a:solidFill>
              </a:rPr>
              <a:t>it</a:t>
            </a:r>
            <a:r>
              <a:t>("should do that", </a:t>
            </a:r>
            <a:r>
              <a:rPr>
                <a:solidFill>
                  <a:srgbClr val="44546A"/>
                </a:solidFill>
              </a:rPr>
              <a:t>function</a:t>
            </a:r>
            <a:r>
              <a:t> () {</a:t>
            </a:r>
            <a:br/>
            <a:r>
              <a:t>        let r = add(1, 11);</a:t>
            </a:r>
            <a:br/>
            <a:r>
              <a:t>        </a:t>
            </a:r>
            <a:r>
              <a:rPr b="1">
                <a:solidFill>
                  <a:srgbClr val="C00000"/>
                </a:solidFill>
              </a:rPr>
              <a:t>expect</a:t>
            </a:r>
            <a:r>
              <a:t>(r).</a:t>
            </a:r>
            <a:r>
              <a:rPr b="1">
                <a:solidFill>
                  <a:srgbClr val="C00000"/>
                </a:solidFill>
              </a:rPr>
              <a:t>toBe</a:t>
            </a:r>
            <a:r>
              <a:t>(12);</a:t>
            </a:r>
            <a:br/>
            <a:r>
              <a:t>    });</a:t>
            </a:r>
            <a:b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5</a:t>
            </a:r>
          </a:p>
        </p:txBody>
      </p:sp>
      <p:sp>
        <p:nvSpPr>
          <p:cNvPr id="236" name="Titel 1"/>
          <p:cNvSpPr txBox="1"/>
          <p:nvPr>
            <p:ph type="title"/>
          </p:nvPr>
        </p:nvSpPr>
        <p:spPr>
          <a:prstGeom prst="rect">
            <a:avLst/>
          </a:prstGeom>
        </p:spPr>
        <p:txBody>
          <a:bodyPr/>
          <a:lstStyle/>
          <a:p>
            <a:pPr/>
            <a:r>
              <a:t>Anatomie eines Jasmine-Tests</a:t>
            </a:r>
          </a:p>
        </p:txBody>
      </p:sp>
      <p:sp>
        <p:nvSpPr>
          <p:cNvPr id="237" name="Rechteck 4"/>
          <p:cNvSpPr/>
          <p:nvPr/>
        </p:nvSpPr>
        <p:spPr>
          <a:xfrm>
            <a:off x="838200" y="1690688"/>
            <a:ext cx="10515600" cy="49936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C00000"/>
                </a:solidFill>
                <a:latin typeface="Consolas"/>
                <a:ea typeface="Consolas"/>
                <a:cs typeface="Consolas"/>
                <a:sym typeface="Consolas"/>
              </a:defRPr>
            </a:pPr>
            <a:r>
              <a:t>describe</a:t>
            </a:r>
            <a:r>
              <a:rPr b="0">
                <a:solidFill>
                  <a:srgbClr val="000000"/>
                </a:solidFill>
              </a:rPr>
              <a:t>("Object under test", </a:t>
            </a:r>
            <a:r>
              <a:rPr b="0">
                <a:solidFill>
                  <a:srgbClr val="44546A"/>
                </a:solidFill>
              </a:rPr>
              <a:t>function </a:t>
            </a:r>
            <a:r>
              <a:rPr b="0">
                <a:solidFill>
                  <a:srgbClr val="000000"/>
                </a:solidFill>
              </a:rPr>
              <a:t>()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beforeEach</a:t>
            </a:r>
            <a:r>
              <a:t>(</a:t>
            </a:r>
            <a:r>
              <a:rPr>
                <a:solidFill>
                  <a:srgbClr val="44546A"/>
                </a:solidFill>
              </a:rPr>
              <a:t>function</a:t>
            </a:r>
            <a:r>
              <a:t> () { …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afterEach</a:t>
            </a:r>
            <a:r>
              <a:t>(</a:t>
            </a:r>
            <a:r>
              <a:rPr>
                <a:solidFill>
                  <a:srgbClr val="44546A"/>
                </a:solidFill>
              </a:rPr>
              <a:t>function</a:t>
            </a:r>
            <a:r>
              <a:t> () { … });</a:t>
            </a:r>
          </a:p>
          <a:p>
            <a:pPr>
              <a:defRPr>
                <a:latin typeface="Consolas"/>
                <a:ea typeface="Consolas"/>
                <a:cs typeface="Consolas"/>
                <a:sym typeface="Consolas"/>
              </a:defRPr>
            </a:pPr>
            <a:r>
              <a:t>    </a:t>
            </a:r>
            <a:r>
              <a:rPr b="1">
                <a:solidFill>
                  <a:srgbClr val="C00000"/>
                </a:solidFill>
              </a:rPr>
              <a:t>beforeAll</a:t>
            </a:r>
            <a:r>
              <a:t>(</a:t>
            </a:r>
            <a:r>
              <a:rPr>
                <a:solidFill>
                  <a:srgbClr val="44546A"/>
                </a:solidFill>
              </a:rPr>
              <a:t>function</a:t>
            </a:r>
            <a:r>
              <a:t> () { … });</a:t>
            </a:r>
          </a:p>
          <a:p>
            <a:pPr>
              <a:defRPr>
                <a:latin typeface="Consolas"/>
                <a:ea typeface="Consolas"/>
                <a:cs typeface="Consolas"/>
                <a:sym typeface="Consolas"/>
              </a:defRPr>
            </a:pPr>
            <a:r>
              <a:t>    </a:t>
            </a:r>
            <a:r>
              <a:rPr b="1">
                <a:solidFill>
                  <a:srgbClr val="C00000"/>
                </a:solidFill>
              </a:rPr>
              <a:t>afterAll</a:t>
            </a:r>
            <a:r>
              <a:t>(</a:t>
            </a:r>
            <a:r>
              <a:rPr>
                <a:solidFill>
                  <a:srgbClr val="44546A"/>
                </a:solidFill>
              </a:rPr>
              <a:t>function</a:t>
            </a:r>
            <a:r>
              <a:t> () { … });</a:t>
            </a:r>
            <a:b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it</a:t>
            </a:r>
            <a:r>
              <a:t>("should do this", </a:t>
            </a:r>
            <a:r>
              <a:rPr>
                <a:solidFill>
                  <a:srgbClr val="44546A"/>
                </a:solidFill>
              </a:rPr>
              <a:t>function</a:t>
            </a:r>
            <a:r>
              <a:t> () {</a:t>
            </a:r>
            <a:endParaRPr sz="2800">
              <a:latin typeface="Verdana"/>
              <a:ea typeface="Verdana"/>
              <a:cs typeface="Verdana"/>
              <a:sym typeface="Verdana"/>
            </a:endParaRPr>
          </a:p>
          <a:p>
            <a:pPr>
              <a:defRPr>
                <a:latin typeface="Consolas"/>
                <a:ea typeface="Consolas"/>
                <a:cs typeface="Consolas"/>
                <a:sym typeface="Consolas"/>
              </a:defRPr>
            </a:pPr>
            <a:r>
              <a:t>        let r = add(1, 2);</a:t>
            </a:r>
            <a:br/>
            <a:r>
              <a:t>        </a:t>
            </a:r>
            <a:r>
              <a:rPr b="1">
                <a:solidFill>
                  <a:srgbClr val="C00000"/>
                </a:solidFill>
              </a:rPr>
              <a:t>expect</a:t>
            </a:r>
            <a:r>
              <a:t>(r).</a:t>
            </a:r>
            <a:r>
              <a:rPr b="1">
                <a:solidFill>
                  <a:srgbClr val="C00000"/>
                </a:solidFill>
              </a:rPr>
              <a:t>toBe</a:t>
            </a:r>
            <a:r>
              <a:t>(3);</a:t>
            </a:r>
            <a:br/>
            <a:r>
              <a:t>    });</a:t>
            </a:r>
            <a:br/>
            <a:br/>
            <a:r>
              <a:t>    </a:t>
            </a:r>
            <a:r>
              <a:rPr b="1">
                <a:solidFill>
                  <a:srgbClr val="C00000"/>
                </a:solidFill>
              </a:rPr>
              <a:t>it</a:t>
            </a:r>
            <a:r>
              <a:t>("should do that", </a:t>
            </a:r>
            <a:r>
              <a:rPr>
                <a:solidFill>
                  <a:srgbClr val="44546A"/>
                </a:solidFill>
              </a:rPr>
              <a:t>function</a:t>
            </a:r>
            <a:r>
              <a:t> () {</a:t>
            </a:r>
            <a:br/>
            <a:r>
              <a:t>        let r = add(1, 11);</a:t>
            </a:r>
            <a:br/>
            <a:r>
              <a:t>        </a:t>
            </a:r>
            <a:r>
              <a:rPr b="1">
                <a:solidFill>
                  <a:srgbClr val="C00000"/>
                </a:solidFill>
              </a:rPr>
              <a:t>expect</a:t>
            </a:r>
            <a:r>
              <a:t>(r).</a:t>
            </a:r>
            <a:r>
              <a:rPr b="1">
                <a:solidFill>
                  <a:srgbClr val="C00000"/>
                </a:solidFill>
              </a:rPr>
              <a:t>toBe</a:t>
            </a:r>
            <a:r>
              <a:t>(12);</a:t>
            </a:r>
            <a:br/>
            <a:r>
              <a:t>    });</a:t>
            </a:r>
            <a:b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33" name="Titel 1"/>
          <p:cNvSpPr txBox="1"/>
          <p:nvPr>
            <p:ph type="title"/>
          </p:nvPr>
        </p:nvSpPr>
        <p:spPr>
          <a:xfrm>
            <a:off x="2374900" y="2766218"/>
            <a:ext cx="10515600" cy="1325564"/>
          </a:xfrm>
          <a:prstGeom prst="rect">
            <a:avLst/>
          </a:prstGeom>
        </p:spPr>
        <p:txBody>
          <a:bodyPr/>
          <a:lstStyle>
            <a:lvl1pPr>
              <a:defRPr b="1"/>
            </a:lvl1pPr>
          </a:lstStyle>
          <a:p>
            <a:pPr/>
            <a:r>
              <a:t>Warum automatisierte Tests?</a:t>
            </a:r>
          </a:p>
        </p:txBody>
      </p:sp>
      <p:sp>
        <p:nvSpPr>
          <p:cNvPr id="134" name="Inhaltsplatzhalter 2"/>
          <p:cNvSpPr txBox="1"/>
          <p:nvPr>
            <p:ph type="body" idx="1"/>
          </p:nvPr>
        </p:nvSpPr>
        <p:spPr>
          <a:xfrm>
            <a:off x="1070069" y="5838825"/>
            <a:ext cx="10515601" cy="4351338"/>
          </a:xfrm>
          <a:prstGeom prst="rect">
            <a:avLst/>
          </a:prstGeom>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el 1"/>
          <p:cNvSpPr txBox="1"/>
          <p:nvPr>
            <p:ph type="title"/>
          </p:nvPr>
        </p:nvSpPr>
        <p:spPr>
          <a:xfrm>
            <a:off x="831850" y="1709738"/>
            <a:ext cx="10515600" cy="2852738"/>
          </a:xfrm>
          <a:prstGeom prst="rect">
            <a:avLst/>
          </a:prstGeom>
        </p:spPr>
        <p:txBody>
          <a:bodyPr/>
          <a:lstStyle/>
          <a:p>
            <a:pPr/>
            <a:r>
              <a:t>DEMO</a:t>
            </a:r>
          </a:p>
        </p:txBody>
      </p:sp>
      <p:sp>
        <p:nvSpPr>
          <p:cNvPr id="240"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6</a:t>
            </a:r>
          </a:p>
        </p:txBody>
      </p:sp>
      <p:sp>
        <p:nvSpPr>
          <p:cNvPr id="243" name="Titel 1"/>
          <p:cNvSpPr txBox="1"/>
          <p:nvPr>
            <p:ph type="title"/>
          </p:nvPr>
        </p:nvSpPr>
        <p:spPr>
          <a:prstGeom prst="rect">
            <a:avLst/>
          </a:prstGeom>
        </p:spPr>
        <p:txBody>
          <a:bodyPr/>
          <a:lstStyle/>
          <a:p>
            <a:pPr/>
            <a:r>
              <a:t>Karma</a:t>
            </a:r>
          </a:p>
        </p:txBody>
      </p:sp>
      <p:sp>
        <p:nvSpPr>
          <p:cNvPr id="244" name="Inhaltsplatzhalter 2"/>
          <p:cNvSpPr txBox="1"/>
          <p:nvPr>
            <p:ph type="body" idx="1"/>
          </p:nvPr>
        </p:nvSpPr>
        <p:spPr>
          <a:prstGeom prst="rect">
            <a:avLst/>
          </a:prstGeom>
        </p:spPr>
        <p:txBody>
          <a:bodyPr/>
          <a:lstStyle/>
          <a:p>
            <a:pPr/>
            <a:r>
              <a:t>Testrunner für Unit-Tests</a:t>
            </a:r>
          </a:p>
          <a:p>
            <a:pPr/>
            <a:r>
              <a:t>Kommandozeile (und somit CI)</a:t>
            </a:r>
          </a:p>
          <a:p>
            <a:pPr/>
            <a:r>
              <a:t>Startet Browser</a:t>
            </a:r>
          </a:p>
          <a:p>
            <a:pPr/>
            <a:r>
              <a:t>Erzeugt Protokolle (z. B. im JUnit-Format)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4"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7</a:t>
            </a:r>
          </a:p>
        </p:txBody>
      </p:sp>
      <p:sp>
        <p:nvSpPr>
          <p:cNvPr id="247" name="Titel 1"/>
          <p:cNvSpPr txBox="1"/>
          <p:nvPr>
            <p:ph type="title"/>
          </p:nvPr>
        </p:nvSpPr>
        <p:spPr>
          <a:prstGeom prst="rect">
            <a:avLst/>
          </a:prstGeom>
        </p:spPr>
        <p:txBody>
          <a:bodyPr/>
          <a:lstStyle/>
          <a:p>
            <a:pPr/>
            <a:r>
              <a:t>Ausführen</a:t>
            </a:r>
          </a:p>
        </p:txBody>
      </p:sp>
      <p:sp>
        <p:nvSpPr>
          <p:cNvPr id="248" name="Inhaltsplatzhalter 2"/>
          <p:cNvSpPr txBox="1"/>
          <p:nvPr>
            <p:ph type="body" idx="1"/>
          </p:nvPr>
        </p:nvSpPr>
        <p:spPr>
          <a:prstGeom prst="rect">
            <a:avLst/>
          </a:prstGeom>
        </p:spPr>
        <p:txBody>
          <a:bodyPr/>
          <a:lstStyle/>
          <a:p>
            <a:pPr/>
            <a:r>
              <a:t>npm test </a:t>
            </a:r>
          </a:p>
          <a:p>
            <a:pPr/>
            <a:r>
              <a:t>ng test</a:t>
            </a:r>
          </a:p>
          <a:p>
            <a:pPr/>
            <a:r>
              <a:t>via WebStorm/ IntelliJ</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ußzeilenplatzhalter 3"/>
          <p:cNvSpPr txBox="1"/>
          <p:nvPr/>
        </p:nvSpPr>
        <p:spPr>
          <a:xfrm>
            <a:off x="5043983" y="6356350"/>
            <a:ext cx="5738695" cy="365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8</a:t>
            </a:r>
          </a:p>
        </p:txBody>
      </p:sp>
      <p:sp>
        <p:nvSpPr>
          <p:cNvPr id="251" name="Rectangle 24581"/>
          <p:cNvSpPr/>
          <p:nvPr/>
        </p:nvSpPr>
        <p:spPr>
          <a:xfrm>
            <a:off x="0" y="0"/>
            <a:ext cx="12192000" cy="6858000"/>
          </a:xfrm>
          <a:prstGeom prst="rect">
            <a:avLst/>
          </a:prstGeom>
          <a:solidFill>
            <a:srgbClr val="FFFFFF"/>
          </a:solidFill>
          <a:ln w="12700">
            <a:miter lim="400000"/>
          </a:ln>
        </p:spPr>
        <p:txBody>
          <a:bodyPr lIns="45719" rIns="45719"/>
          <a:lstStyle/>
          <a:p>
            <a:pPr/>
          </a:p>
        </p:txBody>
      </p:sp>
      <p:pic>
        <p:nvPicPr>
          <p:cNvPr id="252" name="Grafik 2" descr="Grafik 2"/>
          <p:cNvPicPr>
            <a:picLocks noChangeAspect="1"/>
          </p:cNvPicPr>
          <p:nvPr/>
        </p:nvPicPr>
        <p:blipFill>
          <a:blip r:embed="rId2">
            <a:extLst/>
          </a:blip>
          <a:srcRect l="17567" t="0" r="0" b="0"/>
          <a:stretch>
            <a:fillRect/>
          </a:stretch>
        </p:blipFill>
        <p:spPr>
          <a:xfrm>
            <a:off x="4654296" y="9"/>
            <a:ext cx="7537706" cy="6857991"/>
          </a:xfrm>
          <a:prstGeom prst="rect">
            <a:avLst/>
          </a:prstGeom>
          <a:ln w="12700">
            <a:miter lim="400000"/>
          </a:ln>
        </p:spPr>
      </p:pic>
      <p:sp>
        <p:nvSpPr>
          <p:cNvPr id="253" name="Titel 1"/>
          <p:cNvSpPr txBox="1"/>
          <p:nvPr>
            <p:ph type="title"/>
          </p:nvPr>
        </p:nvSpPr>
        <p:spPr>
          <a:xfrm>
            <a:off x="651306" y="640080"/>
            <a:ext cx="3377185" cy="3681978"/>
          </a:xfrm>
          <a:prstGeom prst="rect">
            <a:avLst/>
          </a:prstGeom>
        </p:spPr>
        <p:txBody>
          <a:bodyPr/>
          <a:lstStyle>
            <a:lvl1pPr>
              <a:defRPr sz="4400"/>
            </a:lvl1pPr>
          </a:lstStyle>
          <a:p>
            <a:pPr/>
            <a:r>
              <a:t>Jasmine und Angular</a:t>
            </a:r>
          </a:p>
        </p:txBody>
      </p:sp>
      <p:sp>
        <p:nvSpPr>
          <p:cNvPr id="254" name="Textplatzhalter 2"/>
          <p:cNvSpPr txBox="1"/>
          <p:nvPr>
            <p:ph type="body" sz="quarter" idx="1"/>
          </p:nvPr>
        </p:nvSpPr>
        <p:spPr>
          <a:xfrm>
            <a:off x="651306" y="4460487"/>
            <a:ext cx="3377186" cy="1757434"/>
          </a:xfrm>
          <a:prstGeom prst="rect">
            <a:avLst/>
          </a:prstGeom>
        </p:spPr>
        <p:txBody>
          <a:bodyPr/>
          <a:lstStyle/>
          <a:p>
            <a:pPr>
              <a:defRPr sz="2200">
                <a:solidFill>
                  <a:srgbClr val="000000"/>
                </a:solidFill>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9</a:t>
            </a:r>
          </a:p>
        </p:txBody>
      </p:sp>
      <p:sp>
        <p:nvSpPr>
          <p:cNvPr id="257" name="Titel 1"/>
          <p:cNvSpPr txBox="1"/>
          <p:nvPr>
            <p:ph type="title"/>
          </p:nvPr>
        </p:nvSpPr>
        <p:spPr>
          <a:prstGeom prst="rect">
            <a:avLst/>
          </a:prstGeom>
        </p:spPr>
        <p:txBody>
          <a:bodyPr/>
          <a:lstStyle/>
          <a:p>
            <a:pPr/>
            <a:r>
              <a:t>TestBed</a:t>
            </a:r>
          </a:p>
        </p:txBody>
      </p:sp>
      <p:sp>
        <p:nvSpPr>
          <p:cNvPr id="258" name="Rectangle 1"/>
          <p:cNvSpPr/>
          <p:nvPr/>
        </p:nvSpPr>
        <p:spPr>
          <a:xfrm>
            <a:off x="838200" y="1541494"/>
            <a:ext cx="10515600" cy="26082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beforeEach(async(() =&gt; {</a:t>
            </a:r>
            <a:br/>
            <a:br/>
            <a:r>
              <a:t>    </a:t>
            </a:r>
            <a:r>
              <a:rPr b="1">
                <a:solidFill>
                  <a:srgbClr val="C00000"/>
                </a:solidFill>
              </a:rPr>
              <a:t>TestBed.</a:t>
            </a:r>
            <a:r>
              <a:rPr b="1" i="1">
                <a:solidFill>
                  <a:srgbClr val="C00000"/>
                </a:solidFill>
              </a:rPr>
              <a:t>configureTestingModule</a:t>
            </a:r>
            <a:r>
              <a:t>({</a:t>
            </a:r>
            <a:br/>
            <a:r>
              <a:t>        </a:t>
            </a:r>
            <a:r>
              <a:rPr b="1">
                <a:solidFill>
                  <a:srgbClr val="660E7A"/>
                </a:solidFill>
              </a:rPr>
              <a:t>imports</a:t>
            </a:r>
            <a:r>
              <a:t>: [HttpClientModule, …],</a:t>
            </a:r>
            <a:br/>
            <a:r>
              <a:t>        </a:t>
            </a:r>
            <a:r>
              <a:rPr b="1">
                <a:solidFill>
                  <a:srgbClr val="660E7A"/>
                </a:solidFill>
              </a:rPr>
              <a:t>declarations</a:t>
            </a:r>
            <a:r>
              <a:t>: [FlightSearchComponent, …],</a:t>
            </a:r>
            <a:br/>
            <a:r>
              <a:t>    })</a:t>
            </a:r>
            <a:endParaRPr sz="2000">
              <a:latin typeface="Arial"/>
              <a:ea typeface="Arial"/>
              <a:cs typeface="Arial"/>
              <a:sym typeface="Arial"/>
            </a:endParaRPr>
          </a:p>
          <a:p>
            <a:pPr>
              <a:defRPr>
                <a:latin typeface="Consolas"/>
                <a:ea typeface="Consolas"/>
                <a:cs typeface="Consolas"/>
                <a:sym typeface="Consolas"/>
              </a:defRPr>
            </a:pPr>
            <a:r>
              <a:t>    .compileComponents();</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10</a:t>
            </a:r>
          </a:p>
        </p:txBody>
      </p:sp>
      <p:sp>
        <p:nvSpPr>
          <p:cNvPr id="261" name="Titel 6"/>
          <p:cNvSpPr txBox="1"/>
          <p:nvPr>
            <p:ph type="title"/>
          </p:nvPr>
        </p:nvSpPr>
        <p:spPr>
          <a:prstGeom prst="rect">
            <a:avLst/>
          </a:prstGeom>
        </p:spPr>
        <p:txBody>
          <a:bodyPr/>
          <a:lstStyle/>
          <a:p>
            <a:pPr/>
            <a:r>
              <a:t>Unit-Test</a:t>
            </a:r>
          </a:p>
        </p:txBody>
      </p:sp>
      <p:sp>
        <p:nvSpPr>
          <p:cNvPr id="262" name="Rectangle 2"/>
          <p:cNvSpPr/>
          <p:nvPr/>
        </p:nvSpPr>
        <p:spPr>
          <a:xfrm>
            <a:off x="838200" y="1675190"/>
            <a:ext cx="10515600" cy="23415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i="1">
                <a:latin typeface="Consolas"/>
                <a:ea typeface="Consolas"/>
                <a:cs typeface="Consolas"/>
                <a:sym typeface="Consolas"/>
              </a:defRPr>
            </a:pPr>
            <a:r>
              <a:t>it</a:t>
            </a:r>
            <a:r>
              <a:rPr i="0"/>
              <a:t>(</a:t>
            </a:r>
            <a:r>
              <a:rPr b="1" i="0">
                <a:solidFill>
                  <a:srgbClr val="008000"/>
                </a:solidFill>
              </a:rPr>
              <a:t>'should have no selected flight initially'</a:t>
            </a:r>
            <a:r>
              <a:rPr i="0"/>
              <a:t>, () =&gt; {</a:t>
            </a:r>
            <a:endParaRPr sz="2000">
              <a:latin typeface="Arial"/>
              <a:ea typeface="Arial"/>
              <a:cs typeface="Arial"/>
              <a:sym typeface="Arial"/>
            </a:endParaRPr>
          </a:p>
          <a:p>
            <a:pPr>
              <a:defRPr>
                <a:latin typeface="Consolas"/>
                <a:ea typeface="Consolas"/>
                <a:cs typeface="Consolas"/>
                <a:sym typeface="Consolas"/>
              </a:defRPr>
            </a:pPr>
            <a:br>
              <a:rPr sz="2000">
                <a:latin typeface="Arial"/>
                <a:ea typeface="Arial"/>
                <a:cs typeface="Arial"/>
                <a:sym typeface="Arial"/>
              </a:rPr>
            </a:br>
            <a:r>
              <a:t>    </a:t>
            </a:r>
            <a:r>
              <a:rPr b="1">
                <a:solidFill>
                  <a:srgbClr val="000080"/>
                </a:solidFill>
              </a:rPr>
              <a:t>let </a:t>
            </a:r>
            <a:r>
              <a:rPr>
                <a:solidFill>
                  <a:srgbClr val="458383"/>
                </a:solidFill>
              </a:rPr>
              <a:t>flightSearchFixture </a:t>
            </a:r>
            <a:r>
              <a:t>= </a:t>
            </a:r>
            <a:br/>
            <a:r>
              <a:t>             TestBed.</a:t>
            </a:r>
            <a:r>
              <a:rPr i="1"/>
              <a:t>createComponent</a:t>
            </a:r>
            <a:r>
              <a:t>(FlightSearchComponent);</a:t>
            </a:r>
            <a:br/>
            <a:br/>
            <a:r>
              <a:t>    </a:t>
            </a:r>
            <a:r>
              <a:rPr b="1">
                <a:solidFill>
                  <a:srgbClr val="000080"/>
                </a:solidFill>
              </a:rPr>
              <a:t>[…]</a:t>
            </a:r>
            <a:endParaRPr sz="2000">
              <a:latin typeface="Arial"/>
              <a:ea typeface="Arial"/>
              <a:cs typeface="Arial"/>
              <a:sym typeface="Arial"/>
            </a:endParaRPr>
          </a:p>
          <a:p>
            <a:pPr>
              <a:defRPr b="1">
                <a:solidFill>
                  <a:srgbClr val="000080"/>
                </a:solidFill>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11</a:t>
            </a:r>
          </a:p>
        </p:txBody>
      </p:sp>
      <p:sp>
        <p:nvSpPr>
          <p:cNvPr id="265" name="Titel 6"/>
          <p:cNvSpPr txBox="1"/>
          <p:nvPr>
            <p:ph type="title"/>
          </p:nvPr>
        </p:nvSpPr>
        <p:spPr>
          <a:prstGeom prst="rect">
            <a:avLst/>
          </a:prstGeom>
        </p:spPr>
        <p:txBody>
          <a:bodyPr/>
          <a:lstStyle/>
          <a:p>
            <a:pPr/>
            <a:r>
              <a:t>Unit-Test</a:t>
            </a:r>
          </a:p>
        </p:txBody>
      </p:sp>
      <p:sp>
        <p:nvSpPr>
          <p:cNvPr id="266" name="Rectangle 2"/>
          <p:cNvSpPr/>
          <p:nvPr/>
        </p:nvSpPr>
        <p:spPr>
          <a:xfrm>
            <a:off x="838200" y="1671669"/>
            <a:ext cx="10515600" cy="31797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i="1">
                <a:latin typeface="Consolas"/>
                <a:ea typeface="Consolas"/>
                <a:cs typeface="Consolas"/>
                <a:sym typeface="Consolas"/>
              </a:defRPr>
            </a:pPr>
            <a:r>
              <a:t>it</a:t>
            </a:r>
            <a:r>
              <a:rPr i="0"/>
              <a:t>(</a:t>
            </a:r>
            <a:r>
              <a:rPr b="1" i="0">
                <a:solidFill>
                  <a:srgbClr val="008000"/>
                </a:solidFill>
              </a:rPr>
              <a:t>'should have no selected flight initially'</a:t>
            </a:r>
            <a:r>
              <a:rPr i="0"/>
              <a:t>, () =&gt; {</a:t>
            </a:r>
            <a:endParaRPr sz="2000">
              <a:latin typeface="Arial"/>
              <a:ea typeface="Arial"/>
              <a:cs typeface="Arial"/>
              <a:sym typeface="Arial"/>
            </a:endParaRPr>
          </a:p>
          <a:p>
            <a:pPr>
              <a:defRPr>
                <a:latin typeface="Consolas"/>
                <a:ea typeface="Consolas"/>
                <a:cs typeface="Consolas"/>
                <a:sym typeface="Consolas"/>
              </a:defRPr>
            </a:pPr>
            <a:br>
              <a:rPr sz="2000">
                <a:latin typeface="Arial"/>
                <a:ea typeface="Arial"/>
                <a:cs typeface="Arial"/>
                <a:sym typeface="Arial"/>
              </a:rPr>
            </a:br>
            <a:r>
              <a:t>    </a:t>
            </a:r>
            <a:r>
              <a:rPr b="1">
                <a:solidFill>
                  <a:srgbClr val="000080"/>
                </a:solidFill>
              </a:rPr>
              <a:t>let </a:t>
            </a:r>
            <a:r>
              <a:rPr>
                <a:solidFill>
                  <a:srgbClr val="458383"/>
                </a:solidFill>
              </a:rPr>
              <a:t>flightSearchFixture </a:t>
            </a:r>
            <a:r>
              <a:t>= </a:t>
            </a:r>
            <a:br/>
            <a:r>
              <a:t>             TestBed.</a:t>
            </a:r>
            <a:r>
              <a:rPr i="1"/>
              <a:t>createComponent</a:t>
            </a:r>
            <a:r>
              <a:t>(FlightSearchComponent);</a:t>
            </a:r>
            <a:br/>
            <a:br/>
            <a:r>
              <a:t>    </a:t>
            </a:r>
            <a:r>
              <a:rPr b="1">
                <a:solidFill>
                  <a:srgbClr val="000080"/>
                </a:solidFill>
              </a:rPr>
              <a:t>let </a:t>
            </a:r>
            <a:r>
              <a:rPr>
                <a:solidFill>
                  <a:srgbClr val="458383"/>
                </a:solidFill>
              </a:rPr>
              <a:t>flightSearchComponent </a:t>
            </a:r>
            <a:r>
              <a:t>= </a:t>
            </a:r>
            <a:br/>
            <a:r>
              <a:t>             </a:t>
            </a:r>
            <a:r>
              <a:rPr>
                <a:solidFill>
                  <a:srgbClr val="458383"/>
                </a:solidFill>
              </a:rPr>
              <a:t>flightSearchFixture</a:t>
            </a:r>
            <a:r>
              <a:t>.</a:t>
            </a:r>
            <a:r>
              <a:rPr b="1">
                <a:solidFill>
                  <a:srgbClr val="660E7A"/>
                </a:solidFill>
              </a:rPr>
              <a:t>componentInstance</a:t>
            </a:r>
            <a:r>
              <a:t>;</a:t>
            </a:r>
            <a:br/>
            <a:br/>
            <a:r>
              <a:t>    </a:t>
            </a:r>
            <a:r>
              <a:rPr i="1"/>
              <a:t>expect</a:t>
            </a:r>
            <a:r>
              <a:t>(</a:t>
            </a:r>
            <a:r>
              <a:rPr>
                <a:solidFill>
                  <a:srgbClr val="458383"/>
                </a:solidFill>
              </a:rPr>
              <a:t>flightSearchComponent</a:t>
            </a:r>
            <a:r>
              <a:t>.</a:t>
            </a:r>
            <a:r>
              <a:rPr b="1">
                <a:solidFill>
                  <a:srgbClr val="660E7A"/>
                </a:solidFill>
              </a:rPr>
              <a:t>selectedFlight</a:t>
            </a:r>
            <a:r>
              <a:t>)</a:t>
            </a:r>
            <a:br/>
            <a:r>
              <a:t>                                   .</a:t>
            </a:r>
            <a:r>
              <a:rPr>
                <a:solidFill>
                  <a:srgbClr val="7A7A43"/>
                </a:solidFill>
              </a:rPr>
              <a:t>toBeUndefined</a:t>
            </a:r>
            <a:r>
              <a:t>();</a:t>
            </a:r>
            <a:b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12</a:t>
            </a:r>
          </a:p>
        </p:txBody>
      </p:sp>
      <p:sp>
        <p:nvSpPr>
          <p:cNvPr id="269" name="Titel 1"/>
          <p:cNvSpPr txBox="1"/>
          <p:nvPr>
            <p:ph type="title"/>
          </p:nvPr>
        </p:nvSpPr>
        <p:spPr>
          <a:prstGeom prst="rect">
            <a:avLst/>
          </a:prstGeom>
        </p:spPr>
        <p:txBody>
          <a:bodyPr/>
          <a:lstStyle/>
          <a:p>
            <a:pPr/>
            <a:r>
              <a:t>Asynchrone Tests</a:t>
            </a:r>
          </a:p>
        </p:txBody>
      </p:sp>
      <p:sp>
        <p:nvSpPr>
          <p:cNvPr id="270" name="Rectangle 1"/>
          <p:cNvSpPr/>
          <p:nvPr/>
        </p:nvSpPr>
        <p:spPr>
          <a:xfrm>
            <a:off x="838200" y="1685163"/>
            <a:ext cx="10515600" cy="14906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async</a:t>
            </a:r>
            <a:r>
              <a:t>(() =&gt; {</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    […]</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13</a:t>
            </a:r>
          </a:p>
        </p:txBody>
      </p:sp>
      <p:sp>
        <p:nvSpPr>
          <p:cNvPr id="275" name="Titel 1"/>
          <p:cNvSpPr txBox="1"/>
          <p:nvPr>
            <p:ph type="title"/>
          </p:nvPr>
        </p:nvSpPr>
        <p:spPr>
          <a:prstGeom prst="rect">
            <a:avLst/>
          </a:prstGeom>
        </p:spPr>
        <p:txBody>
          <a:bodyPr/>
          <a:lstStyle/>
          <a:p>
            <a:pPr/>
            <a:r>
              <a:t>Asynchrone Tests (Alternative)</a:t>
            </a:r>
          </a:p>
        </p:txBody>
      </p:sp>
      <p:sp>
        <p:nvSpPr>
          <p:cNvPr id="276" name="Rectangle 1"/>
          <p:cNvSpPr/>
          <p:nvPr/>
        </p:nvSpPr>
        <p:spPr>
          <a:xfrm>
            <a:off x="838200" y="1683941"/>
            <a:ext cx="10515600" cy="1770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done: Function</a:t>
            </a:r>
            <a:r>
              <a:t>) =&gt; {</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    […]</a:t>
            </a:r>
            <a:endParaRPr sz="2000">
              <a:latin typeface="Arial"/>
              <a:ea typeface="Arial"/>
              <a:cs typeface="Arial"/>
              <a:sym typeface="Arial"/>
            </a:endParaRPr>
          </a:p>
          <a:p>
            <a:pPr>
              <a:defRPr>
                <a:latin typeface="Consolas"/>
                <a:ea typeface="Consolas"/>
                <a:cs typeface="Consolas"/>
                <a:sym typeface="Consolas"/>
              </a:defRPr>
            </a:pPr>
            <a:r>
              <a:t>    done();</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14</a:t>
            </a:r>
          </a:p>
        </p:txBody>
      </p:sp>
      <p:sp>
        <p:nvSpPr>
          <p:cNvPr id="279" name="Titel 1"/>
          <p:cNvSpPr txBox="1"/>
          <p:nvPr>
            <p:ph type="title"/>
          </p:nvPr>
        </p:nvSpPr>
        <p:spPr>
          <a:prstGeom prst="rect">
            <a:avLst/>
          </a:prstGeom>
        </p:spPr>
        <p:txBody>
          <a:bodyPr/>
          <a:lstStyle/>
          <a:p>
            <a:pPr/>
            <a:r>
              <a:t>Services testen</a:t>
            </a:r>
          </a:p>
        </p:txBody>
      </p:sp>
      <p:sp>
        <p:nvSpPr>
          <p:cNvPr id="280" name="Rectangle 1"/>
          <p:cNvSpPr/>
          <p:nvPr/>
        </p:nvSpPr>
        <p:spPr>
          <a:xfrm>
            <a:off x="838200" y="1684369"/>
            <a:ext cx="10515600" cy="1770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 =&gt; {</a:t>
            </a:r>
            <a:endParaRPr sz="2000">
              <a:latin typeface="Arial"/>
              <a:ea typeface="Arial"/>
              <a:cs typeface="Arial"/>
              <a:sym typeface="Arial"/>
            </a:endParaRPr>
          </a:p>
          <a:p>
            <a:pPr>
              <a:defRPr>
                <a:latin typeface="Consolas"/>
                <a:ea typeface="Consolas"/>
                <a:cs typeface="Consolas"/>
                <a:sym typeface="Consolas"/>
              </a:defRPr>
            </a:pPr>
          </a:p>
          <a:p>
            <a:pPr>
              <a:defRPr b="1">
                <a:solidFill>
                  <a:srgbClr val="000080"/>
                </a:solidFill>
                <a:latin typeface="Consolas"/>
                <a:ea typeface="Consolas"/>
                <a:cs typeface="Consolas"/>
                <a:sym typeface="Consolas"/>
              </a:defRPr>
            </a:pPr>
            <a:r>
              <a:t>    const </a:t>
            </a:r>
            <a:r>
              <a:rPr b="0">
                <a:solidFill>
                  <a:srgbClr val="458383"/>
                </a:solidFill>
              </a:rPr>
              <a:t>flightService </a:t>
            </a:r>
            <a:r>
              <a:rPr b="0">
                <a:solidFill>
                  <a:srgbClr val="000000"/>
                </a:solidFill>
              </a:rPr>
              <a:t>= TestBed.</a:t>
            </a:r>
            <a:r>
              <a:rPr b="0" i="1">
                <a:solidFill>
                  <a:srgbClr val="000000"/>
                </a:solidFill>
              </a:rPr>
              <a:t>get</a:t>
            </a:r>
            <a:r>
              <a:rPr b="0">
                <a:solidFill>
                  <a:srgbClr val="000000"/>
                </a:solidFill>
              </a:rPr>
              <a:t>(FlightService);</a:t>
            </a:r>
            <a:br>
              <a:rPr b="0">
                <a:solidFill>
                  <a:srgbClr val="000000"/>
                </a:solidFill>
              </a:rPr>
            </a:br>
            <a:r>
              <a:rPr b="0">
                <a:solidFill>
                  <a:srgbClr val="000000"/>
                </a:solidFill>
              </a:rPr>
              <a:t>    […]</a:t>
            </a:r>
            <a:endParaRPr sz="4400"/>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Image" descr="Image"/>
          <p:cNvPicPr>
            <a:picLocks noChangeAspect="1"/>
          </p:cNvPicPr>
          <p:nvPr/>
        </p:nvPicPr>
        <p:blipFill>
          <a:blip r:embed="rId2">
            <a:extLst/>
          </a:blip>
          <a:stretch>
            <a:fillRect/>
          </a:stretch>
        </p:blipFill>
        <p:spPr>
          <a:xfrm>
            <a:off x="3130669" y="0"/>
            <a:ext cx="5930662" cy="685800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itel 1"/>
          <p:cNvSpPr txBox="1"/>
          <p:nvPr>
            <p:ph type="title"/>
          </p:nvPr>
        </p:nvSpPr>
        <p:spPr>
          <a:xfrm>
            <a:off x="831850" y="1709738"/>
            <a:ext cx="10515600" cy="2852738"/>
          </a:xfrm>
          <a:prstGeom prst="rect">
            <a:avLst/>
          </a:prstGeom>
        </p:spPr>
        <p:txBody>
          <a:bodyPr/>
          <a:lstStyle/>
          <a:p>
            <a:pPr/>
            <a:r>
              <a:t>DEMO</a:t>
            </a:r>
          </a:p>
        </p:txBody>
      </p:sp>
      <p:sp>
        <p:nvSpPr>
          <p:cNvPr id="283"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itel 1"/>
          <p:cNvSpPr txBox="1"/>
          <p:nvPr>
            <p:ph type="title"/>
          </p:nvPr>
        </p:nvSpPr>
        <p:spPr>
          <a:prstGeom prst="rect">
            <a:avLst/>
          </a:prstGeom>
        </p:spPr>
        <p:txBody>
          <a:bodyPr/>
          <a:lstStyle/>
          <a:p>
            <a:pPr/>
            <a:r>
              <a:t>HttpClientTestingModule</a:t>
            </a:r>
          </a:p>
        </p:txBody>
      </p:sp>
      <p:sp>
        <p:nvSpPr>
          <p:cNvPr id="286" name="Rechteck 3"/>
          <p:cNvSpPr/>
          <p:nvPr/>
        </p:nvSpPr>
        <p:spPr>
          <a:xfrm>
            <a:off x="838198" y="1690688"/>
            <a:ext cx="10515601" cy="2606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beforeEach</a:t>
            </a:r>
            <a:r>
              <a:rPr>
                <a:solidFill>
                  <a:srgbClr val="000000"/>
                </a:solidFill>
              </a:rPr>
              <a:t>(</a:t>
            </a:r>
            <a:r>
              <a:t>async</a:t>
            </a:r>
            <a:r>
              <a:rPr>
                <a:solidFill>
                  <a:srgbClr val="000000"/>
                </a:solidFill>
              </a:rPr>
              <a:t>(()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TestBed</a:t>
            </a:r>
            <a:r>
              <a:rPr>
                <a:solidFill>
                  <a:srgbClr val="000000"/>
                </a:solidFill>
              </a:rPr>
              <a:t>.</a:t>
            </a:r>
            <a:r>
              <a:rPr>
                <a:solidFill>
                  <a:srgbClr val="795E26"/>
                </a:solidFill>
              </a:rPr>
              <a:t>configureTestingModule</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imports:</a:t>
            </a:r>
            <a:r>
              <a:rPr>
                <a:solidFill>
                  <a:srgbClr val="000000"/>
                </a:solidFill>
              </a:rPr>
              <a:t>[</a:t>
            </a:r>
            <a:r>
              <a:t>FormsModule</a:t>
            </a:r>
            <a:r>
              <a:rPr>
                <a:solidFill>
                  <a:srgbClr val="000000"/>
                </a:solidFill>
              </a:rPr>
              <a:t>, </a:t>
            </a:r>
            <a:r>
              <a:rPr b="1">
                <a:solidFill>
                  <a:srgbClr val="C00000"/>
                </a:solidFill>
              </a:rPr>
              <a:t>HttpClientTestingModule</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declarations:</a:t>
            </a:r>
            <a:r>
              <a:rPr>
                <a:solidFill>
                  <a:srgbClr val="000000"/>
                </a:solidFill>
              </a:rPr>
              <a:t> [ </a:t>
            </a:r>
            <a:r>
              <a:t>FlightSearchComponent</a:t>
            </a:r>
            <a:r>
              <a:rPr>
                <a:solidFill>
                  <a:srgbClr val="000000"/>
                </a:solidFill>
              </a:rPr>
              <a:t> ]</a:t>
            </a:r>
            <a:endParaRPr>
              <a:solidFill>
                <a:srgbClr val="000000"/>
              </a:solidFill>
            </a:endParaRPr>
          </a:p>
          <a:p>
            <a:pPr>
              <a:defRPr>
                <a:latin typeface="Consolas"/>
                <a:ea typeface="Consolas"/>
                <a:cs typeface="Consolas"/>
                <a:sym typeface="Consolas"/>
              </a:defRPr>
            </a:pPr>
            <a:r>
              <a:t>    })</a:t>
            </a:r>
          </a:p>
          <a:p>
            <a:pPr>
              <a:defRPr>
                <a:latin typeface="Consolas"/>
                <a:ea typeface="Consolas"/>
                <a:cs typeface="Consolas"/>
                <a:sym typeface="Consolas"/>
              </a:defRPr>
            </a:pPr>
            <a:r>
              <a:t>    .</a:t>
            </a:r>
            <a:r>
              <a:rPr>
                <a:solidFill>
                  <a:srgbClr val="795E26"/>
                </a:solidFill>
              </a:rPr>
              <a:t>compileComponents</a:t>
            </a:r>
            <a:r>
              <a:t>();</a:t>
            </a: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itel 1"/>
          <p:cNvSpPr txBox="1"/>
          <p:nvPr>
            <p:ph type="title"/>
          </p:nvPr>
        </p:nvSpPr>
        <p:spPr>
          <a:prstGeom prst="rect">
            <a:avLst/>
          </a:prstGeom>
        </p:spPr>
        <p:txBody>
          <a:bodyPr/>
          <a:lstStyle/>
          <a:p>
            <a:pPr/>
            <a:r>
              <a:t>HttpTestingController</a:t>
            </a:r>
          </a:p>
        </p:txBody>
      </p:sp>
      <p:sp>
        <p:nvSpPr>
          <p:cNvPr id="289" name="Rechteck 3"/>
          <p:cNvSpPr/>
          <p:nvPr/>
        </p:nvSpPr>
        <p:spPr>
          <a:xfrm>
            <a:off x="838200" y="1556695"/>
            <a:ext cx="10515600" cy="20472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p>
          <a:p>
            <a:pPr>
              <a:defRPr>
                <a:latin typeface="Consolas"/>
                <a:ea typeface="Consolas"/>
                <a:cs typeface="Consolas"/>
                <a:sym typeface="Consolas"/>
              </a:defRPr>
            </a:pPr>
            <a:r>
              <a:t>    […]</a:t>
            </a:r>
            <a:b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itel 1"/>
          <p:cNvSpPr txBox="1"/>
          <p:nvPr>
            <p:ph type="title"/>
          </p:nvPr>
        </p:nvSpPr>
        <p:spPr>
          <a:prstGeom prst="rect">
            <a:avLst/>
          </a:prstGeom>
        </p:spPr>
        <p:txBody>
          <a:bodyPr/>
          <a:lstStyle/>
          <a:p>
            <a:pPr/>
            <a:r>
              <a:t>HttpTestingController</a:t>
            </a:r>
          </a:p>
        </p:txBody>
      </p:sp>
      <p:sp>
        <p:nvSpPr>
          <p:cNvPr id="292" name="Rechteck 3"/>
          <p:cNvSpPr/>
          <p:nvPr/>
        </p:nvSpPr>
        <p:spPr>
          <a:xfrm>
            <a:off x="838200" y="1556695"/>
            <a:ext cx="10515600" cy="31648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p>
          <a:p>
            <a:pPr>
              <a:defRPr>
                <a:latin typeface="Consolas"/>
                <a:ea typeface="Consolas"/>
                <a:cs typeface="Consolas"/>
                <a:sym typeface="Consolas"/>
              </a:defRPr>
            </a:pP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itel 1"/>
          <p:cNvSpPr txBox="1"/>
          <p:nvPr>
            <p:ph type="title"/>
          </p:nvPr>
        </p:nvSpPr>
        <p:spPr>
          <a:prstGeom prst="rect">
            <a:avLst/>
          </a:prstGeom>
        </p:spPr>
        <p:txBody>
          <a:bodyPr/>
          <a:lstStyle/>
          <a:p>
            <a:pPr/>
            <a:r>
              <a:t>HttpTestingController</a:t>
            </a:r>
          </a:p>
        </p:txBody>
      </p:sp>
      <p:sp>
        <p:nvSpPr>
          <p:cNvPr id="295" name="Rechteck 3"/>
          <p:cNvSpPr/>
          <p:nvPr/>
        </p:nvSpPr>
        <p:spPr>
          <a:xfrm>
            <a:off x="838200" y="1556695"/>
            <a:ext cx="10515600" cy="34442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latin typeface="Consolas"/>
                <a:ea typeface="Consolas"/>
                <a:cs typeface="Consolas"/>
                <a:sym typeface="Consolas"/>
              </a:defRPr>
            </a:pP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itel 1"/>
          <p:cNvSpPr txBox="1"/>
          <p:nvPr>
            <p:ph type="title"/>
          </p:nvPr>
        </p:nvSpPr>
        <p:spPr>
          <a:prstGeom prst="rect">
            <a:avLst/>
          </a:prstGeom>
        </p:spPr>
        <p:txBody>
          <a:bodyPr/>
          <a:lstStyle/>
          <a:p>
            <a:pPr/>
            <a:r>
              <a:t>HttpTestingController</a:t>
            </a:r>
          </a:p>
        </p:txBody>
      </p:sp>
      <p:sp>
        <p:nvSpPr>
          <p:cNvPr id="298" name="Rechteck 3"/>
          <p:cNvSpPr/>
          <p:nvPr/>
        </p:nvSpPr>
        <p:spPr>
          <a:xfrm>
            <a:off x="838200" y="1556695"/>
            <a:ext cx="10515600" cy="4003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req</a:t>
            </a:r>
            <a:r>
              <a:rPr>
                <a:solidFill>
                  <a:srgbClr val="000000"/>
                </a:solidFill>
              </a:rPr>
              <a:t>.</a:t>
            </a:r>
            <a:r>
              <a:rPr>
                <a:solidFill>
                  <a:srgbClr val="795E26"/>
                </a:solidFill>
              </a:rPr>
              <a:t>flush</a:t>
            </a:r>
            <a:r>
              <a:rPr>
                <a:solidFill>
                  <a:srgbClr val="000000"/>
                </a:solidFill>
              </a:rPr>
              <a:t>([{ </a:t>
            </a:r>
            <a:r>
              <a:t>id:</a:t>
            </a:r>
            <a:r>
              <a:rPr>
                <a:solidFill>
                  <a:srgbClr val="000000"/>
                </a:solidFill>
              </a:rPr>
              <a:t> </a:t>
            </a:r>
            <a:r>
              <a:rPr>
                <a:solidFill>
                  <a:srgbClr val="09885A"/>
                </a:solidFill>
              </a:rPr>
              <a:t>22</a:t>
            </a:r>
            <a:r>
              <a:rPr>
                <a:solidFill>
                  <a:srgbClr val="000000"/>
                </a:solidFill>
              </a:rPr>
              <a:t>, </a:t>
            </a:r>
            <a:r>
              <a:t>from:</a:t>
            </a:r>
            <a:r>
              <a:rPr>
                <a:solidFill>
                  <a:srgbClr val="000000"/>
                </a:solidFill>
              </a:rPr>
              <a:t> </a:t>
            </a:r>
            <a:r>
              <a:rPr>
                <a:solidFill>
                  <a:srgbClr val="A31515"/>
                </a:solidFill>
              </a:rPr>
              <a:t>'Graz'</a:t>
            </a:r>
            <a:r>
              <a:rPr>
                <a:solidFill>
                  <a:srgbClr val="000000"/>
                </a:solidFill>
              </a:rPr>
              <a:t>, </a:t>
            </a:r>
            <a:r>
              <a:t>to:</a:t>
            </a:r>
            <a:r>
              <a:rPr>
                <a:solidFill>
                  <a:srgbClr val="000000"/>
                </a:solidFill>
              </a:rPr>
              <a:t> </a:t>
            </a:r>
            <a:r>
              <a:rPr>
                <a:solidFill>
                  <a:srgbClr val="A31515"/>
                </a:solidFill>
              </a:rPr>
              <a:t>'Hamburg'</a:t>
            </a:r>
            <a:r>
              <a:rPr>
                <a:solidFill>
                  <a:srgbClr val="000000"/>
                </a:solidFill>
              </a:rPr>
              <a:t>, </a:t>
            </a:r>
            <a:r>
              <a:t>date:</a:t>
            </a:r>
            <a:r>
              <a:rPr>
                <a:solidFill>
                  <a:srgbClr val="000000"/>
                </a:solidFill>
              </a:rPr>
              <a:t> </a:t>
            </a:r>
            <a:r>
              <a:rPr>
                <a:solidFill>
                  <a:srgbClr val="A31515"/>
                </a:solidFill>
              </a:rPr>
              <a:t>''</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795E26"/>
                </a:solidFill>
              </a:rPr>
              <a:t>[…]</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Titel 1"/>
          <p:cNvSpPr txBox="1"/>
          <p:nvPr>
            <p:ph type="title"/>
          </p:nvPr>
        </p:nvSpPr>
        <p:spPr>
          <a:prstGeom prst="rect">
            <a:avLst/>
          </a:prstGeom>
        </p:spPr>
        <p:txBody>
          <a:bodyPr/>
          <a:lstStyle/>
          <a:p>
            <a:pPr/>
            <a:r>
              <a:t>HttpTestingController</a:t>
            </a:r>
          </a:p>
        </p:txBody>
      </p:sp>
      <p:sp>
        <p:nvSpPr>
          <p:cNvPr id="301" name="Rechteck 3"/>
          <p:cNvSpPr/>
          <p:nvPr/>
        </p:nvSpPr>
        <p:spPr>
          <a:xfrm>
            <a:off x="838200" y="1556695"/>
            <a:ext cx="10515600" cy="4003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req</a:t>
            </a:r>
            <a:r>
              <a:rPr>
                <a:solidFill>
                  <a:srgbClr val="000000"/>
                </a:solidFill>
              </a:rPr>
              <a:t>.</a:t>
            </a:r>
            <a:r>
              <a:rPr>
                <a:solidFill>
                  <a:srgbClr val="795E26"/>
                </a:solidFill>
              </a:rPr>
              <a:t>flush</a:t>
            </a:r>
            <a:r>
              <a:rPr>
                <a:solidFill>
                  <a:srgbClr val="000000"/>
                </a:solidFill>
              </a:rPr>
              <a:t>([{ </a:t>
            </a:r>
            <a:r>
              <a:t>id:</a:t>
            </a:r>
            <a:r>
              <a:rPr>
                <a:solidFill>
                  <a:srgbClr val="000000"/>
                </a:solidFill>
              </a:rPr>
              <a:t> </a:t>
            </a:r>
            <a:r>
              <a:rPr>
                <a:solidFill>
                  <a:srgbClr val="09885A"/>
                </a:solidFill>
              </a:rPr>
              <a:t>22</a:t>
            </a:r>
            <a:r>
              <a:rPr>
                <a:solidFill>
                  <a:srgbClr val="000000"/>
                </a:solidFill>
              </a:rPr>
              <a:t>, </a:t>
            </a:r>
            <a:r>
              <a:t>from:</a:t>
            </a:r>
            <a:r>
              <a:rPr>
                <a:solidFill>
                  <a:srgbClr val="000000"/>
                </a:solidFill>
              </a:rPr>
              <a:t> </a:t>
            </a:r>
            <a:r>
              <a:rPr>
                <a:solidFill>
                  <a:srgbClr val="A31515"/>
                </a:solidFill>
              </a:rPr>
              <a:t>'Graz'</a:t>
            </a:r>
            <a:r>
              <a:rPr>
                <a:solidFill>
                  <a:srgbClr val="000000"/>
                </a:solidFill>
              </a:rPr>
              <a:t>, </a:t>
            </a:r>
            <a:r>
              <a:t>to:</a:t>
            </a:r>
            <a:r>
              <a:rPr>
                <a:solidFill>
                  <a:srgbClr val="000000"/>
                </a:solidFill>
              </a:rPr>
              <a:t> </a:t>
            </a:r>
            <a:r>
              <a:rPr>
                <a:solidFill>
                  <a:srgbClr val="A31515"/>
                </a:solidFill>
              </a:rPr>
              <a:t>'Hamburg'</a:t>
            </a:r>
            <a:r>
              <a:rPr>
                <a:solidFill>
                  <a:srgbClr val="000000"/>
                </a:solidFill>
              </a:rPr>
              <a:t>, </a:t>
            </a:r>
            <a:r>
              <a:t>date:</a:t>
            </a:r>
            <a:r>
              <a:rPr>
                <a:solidFill>
                  <a:srgbClr val="000000"/>
                </a:solidFill>
              </a:rPr>
              <a:t> </a:t>
            </a:r>
            <a:r>
              <a:rPr>
                <a:solidFill>
                  <a:srgbClr val="A31515"/>
                </a:solidFill>
              </a:rPr>
              <a:t>''</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795E26"/>
                </a:solidFill>
              </a:rPr>
              <a:t>expect</a:t>
            </a:r>
            <a:r>
              <a:t>(</a:t>
            </a:r>
            <a:r>
              <a:rPr>
                <a:solidFill>
                  <a:srgbClr val="001080"/>
                </a:solidFill>
              </a:rPr>
              <a:t>component</a:t>
            </a:r>
            <a:r>
              <a:t>.</a:t>
            </a:r>
            <a:r>
              <a:rPr>
                <a:solidFill>
                  <a:srgbClr val="001080"/>
                </a:solidFill>
              </a:rPr>
              <a:t>flights</a:t>
            </a:r>
            <a:r>
              <a:t>.</a:t>
            </a:r>
            <a:r>
              <a:rPr>
                <a:solidFill>
                  <a:srgbClr val="001080"/>
                </a:solidFill>
              </a:rPr>
              <a:t>length</a:t>
            </a:r>
            <a:r>
              <a:t>).</a:t>
            </a:r>
            <a:r>
              <a:rPr>
                <a:solidFill>
                  <a:srgbClr val="795E26"/>
                </a:solidFill>
              </a:rPr>
              <a:t>toBe</a:t>
            </a:r>
            <a:r>
              <a:t>(</a:t>
            </a:r>
            <a:r>
              <a:rPr>
                <a:solidFill>
                  <a:srgbClr val="09885A"/>
                </a:solidFill>
              </a:rPr>
              <a:t>1</a:t>
            </a:r>
            <a:r>
              <a:t>);</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el 1"/>
          <p:cNvSpPr txBox="1"/>
          <p:nvPr>
            <p:ph type="title"/>
          </p:nvPr>
        </p:nvSpPr>
        <p:spPr>
          <a:xfrm>
            <a:off x="831850" y="1709738"/>
            <a:ext cx="10515600" cy="2852738"/>
          </a:xfrm>
          <a:prstGeom prst="rect">
            <a:avLst/>
          </a:prstGeom>
        </p:spPr>
        <p:txBody>
          <a:bodyPr/>
          <a:lstStyle/>
          <a:p>
            <a:pPr/>
            <a:r>
              <a:t>DEMO</a:t>
            </a:r>
          </a:p>
        </p:txBody>
      </p:sp>
      <p:sp>
        <p:nvSpPr>
          <p:cNvPr id="304"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23</a:t>
            </a:r>
          </a:p>
        </p:txBody>
      </p:sp>
      <p:sp>
        <p:nvSpPr>
          <p:cNvPr id="307" name="Titel 1"/>
          <p:cNvSpPr txBox="1"/>
          <p:nvPr>
            <p:ph type="title"/>
          </p:nvPr>
        </p:nvSpPr>
        <p:spPr>
          <a:prstGeom prst="rect">
            <a:avLst/>
          </a:prstGeom>
        </p:spPr>
        <p:txBody>
          <a:bodyPr/>
          <a:lstStyle/>
          <a:p>
            <a:pPr/>
            <a:r>
              <a:t>Globale Provider überschreiben</a:t>
            </a:r>
          </a:p>
        </p:txBody>
      </p:sp>
      <p:sp>
        <p:nvSpPr>
          <p:cNvPr id="308" name="Rectangle 1"/>
          <p:cNvSpPr/>
          <p:nvPr/>
        </p:nvSpPr>
        <p:spPr>
          <a:xfrm>
            <a:off x="838200" y="1724996"/>
            <a:ext cx="10515600" cy="34464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beforeEach(async(() =&gt; {</a:t>
            </a:r>
            <a:br/>
            <a:br/>
            <a:r>
              <a:t>    </a:t>
            </a:r>
            <a:r>
              <a:rPr b="1">
                <a:solidFill>
                  <a:srgbClr val="C00000"/>
                </a:solidFill>
              </a:rPr>
              <a:t>TestBed.</a:t>
            </a:r>
            <a:r>
              <a:rPr b="1" i="1">
                <a:solidFill>
                  <a:srgbClr val="C00000"/>
                </a:solidFill>
              </a:rPr>
              <a:t>configureTestingModule</a:t>
            </a:r>
            <a:r>
              <a:t>({</a:t>
            </a:r>
            <a:br/>
            <a:r>
              <a:t>        </a:t>
            </a:r>
            <a:r>
              <a:rPr b="1">
                <a:solidFill>
                  <a:srgbClr val="660E7A"/>
                </a:solidFill>
              </a:rPr>
              <a:t>imports</a:t>
            </a:r>
            <a:r>
              <a:t>: [HttpModule, …],</a:t>
            </a:r>
            <a:br/>
            <a:r>
              <a:t>        </a:t>
            </a:r>
            <a:r>
              <a:rPr b="1">
                <a:solidFill>
                  <a:srgbClr val="660E7A"/>
                </a:solidFill>
              </a:rPr>
              <a:t>declarations</a:t>
            </a:r>
            <a:r>
              <a:t>: [],</a:t>
            </a:r>
            <a:br/>
            <a:r>
              <a:t>        </a:t>
            </a:r>
            <a:r>
              <a:rPr b="1">
                <a:solidFill>
                  <a:srgbClr val="660E7A"/>
                </a:solidFill>
              </a:rPr>
              <a:t>providers</a:t>
            </a:r>
            <a:r>
              <a:t>: [</a:t>
            </a:r>
            <a:br/>
            <a:r>
              <a:t>            { </a:t>
            </a:r>
            <a:r>
              <a:rPr b="1">
                <a:solidFill>
                  <a:srgbClr val="660E7A"/>
                </a:solidFill>
              </a:rPr>
              <a:t>provide</a:t>
            </a:r>
            <a:r>
              <a:t>: FlightService, </a:t>
            </a:r>
            <a:r>
              <a:rPr b="1">
                <a:solidFill>
                  <a:srgbClr val="660E7A"/>
                </a:solidFill>
              </a:rPr>
              <a:t>useClass</a:t>
            </a:r>
            <a:r>
              <a:t>: FlightServiceMock },</a:t>
            </a:r>
            <a:br/>
            <a:r>
              <a:t>            { </a:t>
            </a:r>
            <a:r>
              <a:rPr b="1">
                <a:solidFill>
                  <a:srgbClr val="660E7A"/>
                </a:solidFill>
              </a:rPr>
              <a:t>provide</a:t>
            </a:r>
            <a:r>
              <a:t>: </a:t>
            </a:r>
            <a:r>
              <a:rPr>
                <a:solidFill>
                  <a:srgbClr val="458383"/>
                </a:solidFill>
              </a:rPr>
              <a:t>BASE_URL</a:t>
            </a:r>
            <a:r>
              <a:t>, </a:t>
            </a:r>
            <a:r>
              <a:rPr b="1">
                <a:solidFill>
                  <a:srgbClr val="660E7A"/>
                </a:solidFill>
              </a:rPr>
              <a:t>useValue</a:t>
            </a:r>
            <a:r>
              <a:t>: </a:t>
            </a:r>
            <a:r>
              <a:rPr b="1">
                <a:solidFill>
                  <a:srgbClr val="008000"/>
                </a:solidFill>
              </a:rPr>
              <a:t>''</a:t>
            </a:r>
            <a:r>
              <a:t>}</a:t>
            </a:r>
            <a:br/>
            <a:r>
              <a:t>        ]</a:t>
            </a:r>
            <a:br/>
            <a:r>
              <a:t>    }).compileComponents();</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24</a:t>
            </a:r>
          </a:p>
        </p:txBody>
      </p:sp>
      <p:sp>
        <p:nvSpPr>
          <p:cNvPr id="311" name="Titel 1"/>
          <p:cNvSpPr txBox="1"/>
          <p:nvPr>
            <p:ph type="title"/>
          </p:nvPr>
        </p:nvSpPr>
        <p:spPr>
          <a:prstGeom prst="rect">
            <a:avLst/>
          </a:prstGeom>
        </p:spPr>
        <p:txBody>
          <a:bodyPr/>
          <a:lstStyle/>
          <a:p>
            <a:pPr/>
            <a:r>
              <a:t>Provider für Komponente überschreiben</a:t>
            </a:r>
          </a:p>
        </p:txBody>
      </p:sp>
      <p:sp>
        <p:nvSpPr>
          <p:cNvPr id="312" name="Rectangle 1"/>
          <p:cNvSpPr/>
          <p:nvPr/>
        </p:nvSpPr>
        <p:spPr>
          <a:xfrm>
            <a:off x="838200" y="1469362"/>
            <a:ext cx="10515600" cy="3167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a:t>
            </a:r>
            <a:endParaRPr sz="2000">
              <a:latin typeface="Arial"/>
              <a:ea typeface="Arial"/>
              <a:cs typeface="Arial"/>
              <a:sym typeface="Arial"/>
            </a:endParaRPr>
          </a:p>
          <a:p>
            <a:pPr>
              <a:defRPr>
                <a:latin typeface="Consolas"/>
                <a:ea typeface="Consolas"/>
                <a:cs typeface="Consolas"/>
                <a:sym typeface="Consolas"/>
              </a:defRPr>
            </a:pPr>
            <a:r>
              <a:t>TestBed.</a:t>
            </a:r>
            <a:r>
              <a:rPr i="1"/>
              <a:t>overrideComponent</a:t>
            </a:r>
            <a:r>
              <a:t>(FlightSearchComponent, { </a:t>
            </a:r>
            <a:br/>
            <a:r>
              <a:t>                </a:t>
            </a:r>
            <a:r>
              <a:rPr b="1">
                <a:solidFill>
                  <a:srgbClr val="660E7A"/>
                </a:solidFill>
              </a:rPr>
              <a:t>set</a:t>
            </a:r>
            <a:r>
              <a:t>: { </a:t>
            </a:r>
            <a:br/>
            <a:r>
              <a:t>                    </a:t>
            </a:r>
            <a:r>
              <a:rPr b="1">
                <a:solidFill>
                  <a:srgbClr val="660E7A"/>
                </a:solidFill>
              </a:rPr>
              <a:t>providers</a:t>
            </a:r>
            <a:r>
              <a:t>: [{</a:t>
            </a:r>
            <a:br/>
            <a:r>
              <a:t>                           </a:t>
            </a:r>
            <a:r>
              <a:rPr b="1">
                <a:solidFill>
                  <a:srgbClr val="660E7A"/>
                </a:solidFill>
              </a:rPr>
              <a:t>provide</a:t>
            </a:r>
            <a:r>
              <a:t>: FlightService, </a:t>
            </a:r>
            <a:br/>
            <a:r>
              <a:t>                           </a:t>
            </a:r>
            <a:r>
              <a:rPr b="1">
                <a:solidFill>
                  <a:srgbClr val="660E7A"/>
                </a:solidFill>
              </a:rPr>
              <a:t>useClass</a:t>
            </a:r>
            <a:r>
              <a:t>: FlightServiceMock</a:t>
            </a:r>
            <a:br/>
            <a:r>
              <a:t>                    }] </a:t>
            </a:r>
            <a:br/>
            <a:r>
              <a:t>                }</a:t>
            </a:r>
            <a:br/>
            <a:r>
              <a:t>        })</a:t>
            </a:r>
            <a:endParaRPr sz="2000">
              <a:latin typeface="Arial"/>
              <a:ea typeface="Arial"/>
              <a:cs typeface="Arial"/>
              <a:sym typeface="Arial"/>
            </a:endParaRPr>
          </a:p>
          <a:p>
            <a:pPr>
              <a:defRPr>
                <a:latin typeface="Consolas"/>
                <a:ea typeface="Consolas"/>
                <a:cs typeface="Consolas"/>
                <a:sym typeface="Consolas"/>
              </a:defRPr>
            </a:pPr>
            <a:r>
              <a:t>        .compileComponents();</a:t>
            </a:r>
            <a:endParaRPr sz="2000">
              <a:latin typeface="Arial"/>
              <a:ea typeface="Arial"/>
              <a:cs typeface="Arial"/>
              <a:sym typeface="Arial"/>
            </a:endParaR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Ein guter Entwickler schreibt Tests!"/>
          <p:cNvSpPr txBox="1"/>
          <p:nvPr>
            <p:ph type="title"/>
          </p:nvPr>
        </p:nvSpPr>
        <p:spPr>
          <a:xfrm>
            <a:off x="1333500" y="2766218"/>
            <a:ext cx="10515600" cy="1325564"/>
          </a:xfrm>
          <a:prstGeom prst="rect">
            <a:avLst/>
          </a:prstGeom>
        </p:spPr>
        <p:txBody>
          <a:bodyPr/>
          <a:lstStyle>
            <a:lvl1pPr>
              <a:defRPr b="1"/>
            </a:lvl1pPr>
          </a:lstStyle>
          <a:p>
            <a:pPr/>
            <a:r>
              <a:t>Ein guter Entwickler schreibt Tests!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25</a:t>
            </a:r>
          </a:p>
        </p:txBody>
      </p:sp>
      <p:sp>
        <p:nvSpPr>
          <p:cNvPr id="315" name="Titel 1"/>
          <p:cNvSpPr txBox="1"/>
          <p:nvPr>
            <p:ph type="title"/>
          </p:nvPr>
        </p:nvSpPr>
        <p:spPr>
          <a:xfrm>
            <a:off x="831850" y="1709738"/>
            <a:ext cx="10515600" cy="2852738"/>
          </a:xfrm>
          <a:prstGeom prst="rect">
            <a:avLst/>
          </a:prstGeom>
        </p:spPr>
        <p:txBody>
          <a:bodyPr/>
          <a:lstStyle/>
          <a:p>
            <a:pPr/>
            <a:r>
              <a:t>DEMO</a:t>
            </a:r>
          </a:p>
        </p:txBody>
      </p:sp>
      <p:sp>
        <p:nvSpPr>
          <p:cNvPr id="316"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26</a:t>
            </a:r>
          </a:p>
        </p:txBody>
      </p:sp>
      <p:sp>
        <p:nvSpPr>
          <p:cNvPr id="319" name="Titel 1"/>
          <p:cNvSpPr txBox="1"/>
          <p:nvPr>
            <p:ph type="title"/>
          </p:nvPr>
        </p:nvSpPr>
        <p:spPr>
          <a:xfrm>
            <a:off x="831850" y="1709738"/>
            <a:ext cx="10515600" cy="2852738"/>
          </a:xfrm>
          <a:prstGeom prst="rect">
            <a:avLst/>
          </a:prstGeom>
        </p:spPr>
        <p:txBody>
          <a:bodyPr/>
          <a:lstStyle/>
          <a:p>
            <a:pPr/>
            <a:r>
              <a:t>LAB</a:t>
            </a:r>
          </a:p>
        </p:txBody>
      </p:sp>
      <p:sp>
        <p:nvSpPr>
          <p:cNvPr id="320"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Fußzeilenplatzhalter 3"/>
          <p:cNvSpPr txBox="1"/>
          <p:nvPr/>
        </p:nvSpPr>
        <p:spPr>
          <a:xfrm>
            <a:off x="498843" y="6356350"/>
            <a:ext cx="4806186" cy="365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27</a:t>
            </a:r>
          </a:p>
        </p:txBody>
      </p:sp>
      <p:sp>
        <p:nvSpPr>
          <p:cNvPr id="323" name="Rectangle 37893"/>
          <p:cNvSpPr/>
          <p:nvPr/>
        </p:nvSpPr>
        <p:spPr>
          <a:xfrm>
            <a:off x="0" y="0"/>
            <a:ext cx="12192000" cy="6858000"/>
          </a:xfrm>
          <a:prstGeom prst="rect">
            <a:avLst/>
          </a:prstGeom>
          <a:solidFill>
            <a:srgbClr val="FFFFFF"/>
          </a:solidFill>
          <a:ln w="12700">
            <a:miter lim="400000"/>
          </a:ln>
        </p:spPr>
        <p:txBody>
          <a:bodyPr lIns="45719" rIns="45719"/>
          <a:lstStyle/>
          <a:p>
            <a:pPr/>
          </a:p>
        </p:txBody>
      </p:sp>
      <p:pic>
        <p:nvPicPr>
          <p:cNvPr id="324" name="Grafik 2" descr="Grafik 2"/>
          <p:cNvPicPr>
            <a:picLocks noChangeAspect="1"/>
          </p:cNvPicPr>
          <p:nvPr/>
        </p:nvPicPr>
        <p:blipFill>
          <a:blip r:embed="rId3">
            <a:extLst/>
          </a:blip>
          <a:srcRect l="0" t="0" r="0" b="15757"/>
          <a:stretch>
            <a:fillRect/>
          </a:stretch>
        </p:blipFill>
        <p:spPr>
          <a:xfrm>
            <a:off x="20" y="9"/>
            <a:ext cx="6105574" cy="6857992"/>
          </a:xfrm>
          <a:prstGeom prst="rect">
            <a:avLst/>
          </a:prstGeom>
          <a:ln w="12700">
            <a:miter lim="400000"/>
          </a:ln>
        </p:spPr>
      </p:pic>
      <p:sp>
        <p:nvSpPr>
          <p:cNvPr id="325" name="Titel 1"/>
          <p:cNvSpPr txBox="1"/>
          <p:nvPr>
            <p:ph type="title"/>
          </p:nvPr>
        </p:nvSpPr>
        <p:spPr>
          <a:xfrm>
            <a:off x="6745734" y="640081"/>
            <a:ext cx="4806185" cy="3637373"/>
          </a:xfrm>
          <a:prstGeom prst="rect">
            <a:avLst/>
          </a:prstGeom>
        </p:spPr>
        <p:txBody>
          <a:bodyPr/>
          <a:lstStyle/>
          <a:p>
            <a:pPr/>
            <a:r>
              <a:t>E2E-Testing mit Protractor</a:t>
            </a:r>
          </a:p>
        </p:txBody>
      </p:sp>
      <p:sp>
        <p:nvSpPr>
          <p:cNvPr id="326" name="Textplatzhalter 2"/>
          <p:cNvSpPr txBox="1"/>
          <p:nvPr>
            <p:ph type="body" sz="quarter" idx="1"/>
          </p:nvPr>
        </p:nvSpPr>
        <p:spPr>
          <a:xfrm>
            <a:off x="6745734" y="4415883"/>
            <a:ext cx="4806185" cy="1802039"/>
          </a:xfrm>
          <a:prstGeom prst="rect">
            <a:avLst/>
          </a:prstGeom>
        </p:spPr>
        <p:txBody>
          <a:bodyPr/>
          <a:lstStyle/>
          <a:p>
            <a:pPr>
              <a:defRPr>
                <a:solidFill>
                  <a:srgbClr val="000000"/>
                </a:solidFill>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28</a:t>
            </a:r>
          </a:p>
        </p:txBody>
      </p:sp>
      <p:sp>
        <p:nvSpPr>
          <p:cNvPr id="331" name="Titel 1"/>
          <p:cNvSpPr txBox="1"/>
          <p:nvPr>
            <p:ph type="title"/>
          </p:nvPr>
        </p:nvSpPr>
        <p:spPr>
          <a:prstGeom prst="rect">
            <a:avLst/>
          </a:prstGeom>
        </p:spPr>
        <p:txBody>
          <a:bodyPr/>
          <a:lstStyle/>
          <a:p>
            <a:pPr/>
            <a:r>
              <a:t>Protractor</a:t>
            </a:r>
          </a:p>
        </p:txBody>
      </p:sp>
      <p:sp>
        <p:nvSpPr>
          <p:cNvPr id="332" name="Inhaltsplatzhalter 2"/>
          <p:cNvSpPr txBox="1"/>
          <p:nvPr>
            <p:ph type="body" idx="1"/>
          </p:nvPr>
        </p:nvSpPr>
        <p:spPr>
          <a:prstGeom prst="rect">
            <a:avLst/>
          </a:prstGeom>
        </p:spPr>
        <p:txBody>
          <a:bodyPr/>
          <a:lstStyle/>
          <a:p>
            <a:pPr/>
            <a:r>
              <a:t>E2E-Test-Framework für AngularJS</a:t>
            </a:r>
          </a:p>
          <a:p>
            <a:pPr/>
            <a:r>
              <a:t>Interagiert mit Browser</a:t>
            </a:r>
          </a:p>
          <a:p>
            <a:pPr/>
            <a:r>
              <a:t>Simuliert Benutzereingaben</a:t>
            </a:r>
          </a:p>
          <a:p>
            <a:pPr/>
            <a:r>
              <a:t>Unterstützt Jasmine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3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2" grpId="1"/>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29</a:t>
            </a:r>
          </a:p>
        </p:txBody>
      </p:sp>
      <p:sp>
        <p:nvSpPr>
          <p:cNvPr id="335" name="Titel 1"/>
          <p:cNvSpPr txBox="1"/>
          <p:nvPr>
            <p:ph type="title"/>
          </p:nvPr>
        </p:nvSpPr>
        <p:spPr>
          <a:prstGeom prst="rect">
            <a:avLst/>
          </a:prstGeom>
        </p:spPr>
        <p:txBody>
          <a:bodyPr/>
          <a:lstStyle/>
          <a:p>
            <a:pPr/>
            <a:r>
              <a:t>Erste Schritte</a:t>
            </a:r>
          </a:p>
        </p:txBody>
      </p:sp>
      <p:sp>
        <p:nvSpPr>
          <p:cNvPr id="336" name="Rechteck 4"/>
          <p:cNvSpPr/>
          <p:nvPr/>
        </p:nvSpPr>
        <p:spPr>
          <a:xfrm>
            <a:off x="838200" y="1690688"/>
            <a:ext cx="10515600" cy="388043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C00000"/>
                </a:solidFill>
                <a:latin typeface="Arial"/>
                <a:ea typeface="Arial"/>
                <a:cs typeface="Arial"/>
                <a:sym typeface="Arial"/>
              </a:defRPr>
            </a:pPr>
            <a:r>
              <a:t>describe(</a:t>
            </a:r>
            <a:r>
              <a:rPr b="0">
                <a:solidFill>
                  <a:srgbClr val="000000"/>
                </a:solidFill>
              </a:rPr>
              <a:t>"FlugApp", function() {</a:t>
            </a:r>
          </a:p>
          <a:p>
            <a:pPr>
              <a:defRPr sz="2000">
                <a:latin typeface="Arial"/>
                <a:ea typeface="Arial"/>
                <a:cs typeface="Arial"/>
                <a:sym typeface="Arial"/>
              </a:defRPr>
            </a:pPr>
          </a:p>
          <a:p>
            <a:pPr>
              <a:defRPr b="1" sz="2000">
                <a:latin typeface="Arial"/>
                <a:ea typeface="Arial"/>
                <a:cs typeface="Arial"/>
                <a:sym typeface="Arial"/>
              </a:defRPr>
            </a:pPr>
            <a:r>
              <a:t>    </a:t>
            </a:r>
            <a:r>
              <a:rPr>
                <a:solidFill>
                  <a:srgbClr val="C00000"/>
                </a:solidFill>
              </a:rPr>
              <a:t>beforeEach(</a:t>
            </a:r>
            <a:r>
              <a:rPr b="0"/>
              <a:t>function() {</a:t>
            </a:r>
          </a:p>
          <a:p>
            <a:pPr>
              <a:defRPr sz="2000">
                <a:latin typeface="Arial"/>
                <a:ea typeface="Arial"/>
                <a:cs typeface="Arial"/>
                <a:sym typeface="Arial"/>
              </a:defRPr>
            </a:pPr>
            <a:r>
              <a:t>        </a:t>
            </a:r>
            <a:r>
              <a:rPr b="1">
                <a:solidFill>
                  <a:srgbClr val="00B050"/>
                </a:solidFill>
              </a:rPr>
              <a:t>browser</a:t>
            </a:r>
            <a:r>
              <a:t>.get('http://localhost:8080/'); </a:t>
            </a:r>
          </a:p>
          <a:p>
            <a:pPr>
              <a:defRPr sz="2000">
                <a:latin typeface="Arial"/>
                <a:ea typeface="Arial"/>
                <a:cs typeface="Arial"/>
                <a:sym typeface="Arial"/>
              </a:defRPr>
            </a:pPr>
            <a:r>
              <a:t>    }</a:t>
            </a:r>
            <a:r>
              <a:rPr b="1">
                <a:solidFill>
                  <a:srgbClr val="C00000"/>
                </a:solidFill>
              </a:rPr>
              <a:t>);</a:t>
            </a:r>
          </a:p>
          <a:p>
            <a:pPr>
              <a:defRPr sz="2000">
                <a:latin typeface="Arial"/>
                <a:ea typeface="Arial"/>
                <a:cs typeface="Arial"/>
                <a:sym typeface="Arial"/>
              </a:defRPr>
            </a:pPr>
          </a:p>
          <a:p>
            <a:pPr>
              <a:defRPr b="1" sz="2000">
                <a:latin typeface="Arial"/>
                <a:ea typeface="Arial"/>
                <a:cs typeface="Arial"/>
                <a:sym typeface="Arial"/>
              </a:defRPr>
            </a:pPr>
            <a:r>
              <a:t>    </a:t>
            </a:r>
            <a:r>
              <a:rPr>
                <a:solidFill>
                  <a:srgbClr val="C00000"/>
                </a:solidFill>
              </a:rPr>
              <a:t>it(</a:t>
            </a:r>
            <a:r>
              <a:rPr b="0"/>
              <a:t>'should load page and read title', function() {</a:t>
            </a:r>
          </a:p>
          <a:p>
            <a:pPr>
              <a:defRPr sz="2000">
                <a:latin typeface="Arial"/>
                <a:ea typeface="Arial"/>
                <a:cs typeface="Arial"/>
                <a:sym typeface="Arial"/>
              </a:defRPr>
            </a:pPr>
          </a:p>
          <a:p>
            <a:pPr>
              <a:defRPr sz="2000">
                <a:latin typeface="Arial"/>
                <a:ea typeface="Arial"/>
                <a:cs typeface="Arial"/>
                <a:sym typeface="Arial"/>
              </a:defRPr>
            </a:pPr>
            <a:r>
              <a:t>          var expectedTitle = 'FlugApp'; </a:t>
            </a:r>
          </a:p>
          <a:p>
            <a:pPr>
              <a:defRPr sz="2000">
                <a:latin typeface="Arial"/>
                <a:ea typeface="Arial"/>
                <a:cs typeface="Arial"/>
                <a:sym typeface="Arial"/>
              </a:defRPr>
            </a:pPr>
            <a:r>
              <a:t>          expect(</a:t>
            </a:r>
            <a:r>
              <a:rPr b="1">
                <a:solidFill>
                  <a:srgbClr val="00B050"/>
                </a:solidFill>
              </a:rPr>
              <a:t>browser</a:t>
            </a:r>
            <a:r>
              <a:t>.getTitle()).toBe(expectedTitle);</a:t>
            </a:r>
          </a:p>
          <a:p>
            <a:pPr>
              <a:defRPr sz="2000">
                <a:latin typeface="Arial"/>
                <a:ea typeface="Arial"/>
                <a:cs typeface="Arial"/>
                <a:sym typeface="Arial"/>
              </a:defRPr>
            </a:pPr>
            <a:r>
              <a:t> </a:t>
            </a:r>
          </a:p>
          <a:p>
            <a:pPr>
              <a:defRPr sz="2000">
                <a:latin typeface="Arial"/>
                <a:ea typeface="Arial"/>
                <a:cs typeface="Arial"/>
                <a:sym typeface="Arial"/>
              </a:defRPr>
            </a:pPr>
            <a:r>
              <a:t>    }</a:t>
            </a:r>
            <a:r>
              <a:rPr b="1">
                <a:solidFill>
                  <a:srgbClr val="C00000"/>
                </a:solidFill>
              </a:rPr>
              <a:t>);</a:t>
            </a:r>
          </a:p>
          <a:p>
            <a:pPr>
              <a:defRPr sz="2000">
                <a:latin typeface="Arial"/>
                <a:ea typeface="Arial"/>
                <a:cs typeface="Arial"/>
                <a:sym typeface="Arial"/>
              </a:defRPr>
            </a:pPr>
            <a:r>
              <a:t>}</a:t>
            </a:r>
            <a:r>
              <a:rPr b="1">
                <a:solidFill>
                  <a:srgbClr val="C00000"/>
                </a:solidFill>
              </a:rPr>
              <a:t>);</a:t>
            </a:r>
          </a:p>
        </p:txBody>
      </p:sp>
      <p:sp>
        <p:nvSpPr>
          <p:cNvPr id="337" name="Textfeld 6"/>
          <p:cNvSpPr txBox="1"/>
          <p:nvPr/>
        </p:nvSpPr>
        <p:spPr>
          <a:xfrm>
            <a:off x="2425959" y="5323470"/>
            <a:ext cx="5086658"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solidFill>
                  <a:srgbClr val="C00000"/>
                </a:solidFill>
                <a:latin typeface="Arial"/>
                <a:ea typeface="Arial"/>
                <a:cs typeface="Arial"/>
                <a:sym typeface="Arial"/>
              </a:defRPr>
            </a:lvl1pPr>
          </a:lstStyle>
          <a:p>
            <a:pPr/>
            <a:r>
              <a:t>Protractor löst Promises automatisch auf</a:t>
            </a:r>
          </a:p>
        </p:txBody>
      </p:sp>
      <p:sp>
        <p:nvSpPr>
          <p:cNvPr id="338" name="Gerade Verbindung mit Pfeil 8"/>
          <p:cNvSpPr/>
          <p:nvPr/>
        </p:nvSpPr>
        <p:spPr>
          <a:xfrm flipH="1" flipV="1">
            <a:off x="3320631" y="4793388"/>
            <a:ext cx="7288" cy="561182"/>
          </a:xfrm>
          <a:prstGeom prst="line">
            <a:avLst/>
          </a:prstGeom>
          <a:ln w="28575">
            <a:solidFill>
              <a:srgbClr val="C0000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1"/>
      <p:bldP build="whole" bldLvl="1" animBg="1" rev="0" advAuto="0" spid="337" grpId="2"/>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itel 1"/>
          <p:cNvSpPr txBox="1"/>
          <p:nvPr>
            <p:ph type="title"/>
          </p:nvPr>
        </p:nvSpPr>
        <p:spPr>
          <a:prstGeom prst="rect">
            <a:avLst/>
          </a:prstGeom>
        </p:spPr>
        <p:txBody>
          <a:bodyPr/>
          <a:lstStyle/>
          <a:p>
            <a:pPr/>
            <a:r>
              <a:t>Weiteres Beispiel</a:t>
            </a:r>
          </a:p>
        </p:txBody>
      </p:sp>
      <p:sp>
        <p:nvSpPr>
          <p:cNvPr id="341" name="Rechteck 4"/>
          <p:cNvSpPr/>
          <p:nvPr/>
        </p:nvSpPr>
        <p:spPr>
          <a:xfrm>
            <a:off x="838200" y="1601788"/>
            <a:ext cx="10515600" cy="4464632"/>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Arial"/>
                <a:ea typeface="Arial"/>
                <a:cs typeface="Arial"/>
                <a:sym typeface="Arial"/>
              </a:defRPr>
            </a:pPr>
            <a:r>
              <a:t>var link = </a:t>
            </a:r>
            <a:r>
              <a:rPr b="1">
                <a:solidFill>
                  <a:srgbClr val="C00000"/>
                </a:solidFill>
              </a:rPr>
              <a:t>element</a:t>
            </a:r>
            <a:r>
              <a:t>(</a:t>
            </a:r>
            <a:r>
              <a:rPr b="1">
                <a:solidFill>
                  <a:srgbClr val="00B050"/>
                </a:solidFill>
              </a:rPr>
              <a:t>by.linkText("Buchen")</a:t>
            </a:r>
            <a:r>
              <a:t>);</a:t>
            </a:r>
          </a:p>
          <a:p>
            <a:pPr>
              <a:defRPr sz="2000">
                <a:latin typeface="Arial"/>
                <a:ea typeface="Arial"/>
                <a:cs typeface="Arial"/>
                <a:sym typeface="Arial"/>
              </a:defRPr>
            </a:pPr>
            <a:r>
              <a:t>link.click();</a:t>
            </a:r>
          </a:p>
          <a:p>
            <a:pPr>
              <a:defRPr sz="2000">
                <a:latin typeface="Arial"/>
                <a:ea typeface="Arial"/>
                <a:cs typeface="Arial"/>
                <a:sym typeface="Arial"/>
              </a:defRPr>
            </a:pPr>
          </a:p>
          <a:p>
            <a:pPr>
              <a:defRPr sz="2000">
                <a:latin typeface="Arial"/>
                <a:ea typeface="Arial"/>
                <a:cs typeface="Arial"/>
                <a:sym typeface="Arial"/>
              </a:defRPr>
            </a:pPr>
            <a:r>
              <a:t>var von = </a:t>
            </a:r>
            <a:r>
              <a:rPr b="1">
                <a:solidFill>
                  <a:srgbClr val="C00000"/>
                </a:solidFill>
              </a:rPr>
              <a:t>element</a:t>
            </a:r>
            <a:r>
              <a:t>(</a:t>
            </a:r>
            <a:r>
              <a:rPr b="1">
                <a:solidFill>
                  <a:srgbClr val="00B050"/>
                </a:solidFill>
              </a:rPr>
              <a:t>by.name("von")</a:t>
            </a:r>
            <a:r>
              <a:t>);</a:t>
            </a:r>
          </a:p>
          <a:p>
            <a:pPr>
              <a:defRPr sz="2000">
                <a:latin typeface="Arial"/>
                <a:ea typeface="Arial"/>
                <a:cs typeface="Arial"/>
                <a:sym typeface="Arial"/>
              </a:defRPr>
            </a:pPr>
            <a:r>
              <a:t>var nach = </a:t>
            </a:r>
            <a:r>
              <a:rPr b="1">
                <a:solidFill>
                  <a:srgbClr val="C00000"/>
                </a:solidFill>
              </a:rPr>
              <a:t>element</a:t>
            </a:r>
            <a:r>
              <a:t>(</a:t>
            </a:r>
            <a:r>
              <a:rPr b="1">
                <a:solidFill>
                  <a:srgbClr val="00B050"/>
                </a:solidFill>
              </a:rPr>
              <a:t>by.name("nach")</a:t>
            </a:r>
            <a:r>
              <a:t>);</a:t>
            </a:r>
          </a:p>
          <a:p>
            <a:pPr>
              <a:defRPr sz="2000">
                <a:latin typeface="Arial"/>
                <a:ea typeface="Arial"/>
                <a:cs typeface="Arial"/>
                <a:sym typeface="Arial"/>
              </a:defRPr>
            </a:pPr>
            <a:r>
              <a:t>var suchen = </a:t>
            </a:r>
            <a:r>
              <a:rPr b="1">
                <a:solidFill>
                  <a:srgbClr val="C00000"/>
                </a:solidFill>
              </a:rPr>
              <a:t>element</a:t>
            </a:r>
            <a:r>
              <a:t>(</a:t>
            </a:r>
            <a:r>
              <a:rPr b="1">
                <a:solidFill>
                  <a:srgbClr val="00B050"/>
                </a:solidFill>
              </a:rPr>
              <a:t>by.css("button")</a:t>
            </a:r>
            <a:r>
              <a:t>);</a:t>
            </a:r>
          </a:p>
          <a:p>
            <a:pPr>
              <a:defRPr sz="2000">
                <a:latin typeface="Arial"/>
                <a:ea typeface="Arial"/>
                <a:cs typeface="Arial"/>
                <a:sym typeface="Arial"/>
              </a:defRPr>
            </a:pPr>
          </a:p>
          <a:p>
            <a:pPr>
              <a:defRPr sz="2000">
                <a:latin typeface="Arial"/>
                <a:ea typeface="Arial"/>
                <a:cs typeface="Arial"/>
                <a:sym typeface="Arial"/>
              </a:defRPr>
            </a:pPr>
            <a:r>
              <a:t>von.clear(); nach.clear();</a:t>
            </a:r>
          </a:p>
          <a:p>
            <a:pPr>
              <a:defRPr sz="2000">
                <a:latin typeface="Arial"/>
                <a:ea typeface="Arial"/>
                <a:cs typeface="Arial"/>
                <a:sym typeface="Arial"/>
              </a:defRPr>
            </a:pPr>
            <a:r>
              <a:t>von.sendKeys("Graz");</a:t>
            </a:r>
          </a:p>
          <a:p>
            <a:pPr>
              <a:defRPr sz="2000">
                <a:latin typeface="Arial"/>
                <a:ea typeface="Arial"/>
                <a:cs typeface="Arial"/>
                <a:sym typeface="Arial"/>
              </a:defRPr>
            </a:pPr>
            <a:r>
              <a:t>nach.sendKeys("Hamburg");</a:t>
            </a:r>
          </a:p>
          <a:p>
            <a:pPr>
              <a:defRPr sz="2000">
                <a:latin typeface="Arial"/>
                <a:ea typeface="Arial"/>
                <a:cs typeface="Arial"/>
                <a:sym typeface="Arial"/>
              </a:defRPr>
            </a:pPr>
            <a:r>
              <a:t>suchen.click();</a:t>
            </a:r>
          </a:p>
          <a:p>
            <a:pPr>
              <a:defRPr sz="2000">
                <a:latin typeface="Arial"/>
                <a:ea typeface="Arial"/>
                <a:cs typeface="Arial"/>
                <a:sym typeface="Arial"/>
              </a:defRPr>
            </a:pPr>
          </a:p>
          <a:p>
            <a:pPr>
              <a:defRPr sz="2000">
                <a:latin typeface="Arial"/>
                <a:ea typeface="Arial"/>
                <a:cs typeface="Arial"/>
                <a:sym typeface="Arial"/>
              </a:defRPr>
            </a:pPr>
            <a:r>
              <a:t>var fluege = </a:t>
            </a:r>
            <a:r>
              <a:rPr b="1">
                <a:solidFill>
                  <a:srgbClr val="0070C0"/>
                </a:solidFill>
              </a:rPr>
              <a:t>element.all</a:t>
            </a:r>
            <a:r>
              <a:t>(</a:t>
            </a:r>
            <a:r>
              <a:rPr b="1">
                <a:solidFill>
                  <a:srgbClr val="00B050"/>
                </a:solidFill>
              </a:rPr>
              <a:t>by.tagName("tr")</a:t>
            </a:r>
            <a:r>
              <a:t>);</a:t>
            </a:r>
          </a:p>
          <a:p>
            <a:pPr>
              <a:defRPr sz="2000">
                <a:latin typeface="Arial"/>
                <a:ea typeface="Arial"/>
                <a:cs typeface="Arial"/>
                <a:sym typeface="Arial"/>
              </a:defRPr>
            </a:pPr>
          </a:p>
          <a:p>
            <a:pPr>
              <a:defRPr sz="2000">
                <a:latin typeface="Arial"/>
                <a:ea typeface="Arial"/>
                <a:cs typeface="Arial"/>
                <a:sym typeface="Arial"/>
              </a:defRPr>
            </a:pPr>
            <a:r>
              <a:t>expect(fluege.count()).toBe(4);</a:t>
            </a:r>
          </a:p>
        </p:txBody>
      </p:sp>
      <p:sp>
        <p:nvSpPr>
          <p:cNvPr id="342" name="Textfeld 5"/>
          <p:cNvSpPr txBox="1"/>
          <p:nvPr/>
        </p:nvSpPr>
        <p:spPr>
          <a:xfrm>
            <a:off x="7135746" y="1818482"/>
            <a:ext cx="1221840"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B050"/>
                </a:solidFill>
                <a:latin typeface="Arial"/>
                <a:ea typeface="Arial"/>
                <a:cs typeface="Arial"/>
                <a:sym typeface="Arial"/>
              </a:defRPr>
            </a:lvl1pPr>
          </a:lstStyle>
          <a:p>
            <a:pPr/>
            <a:r>
              <a:t>Locator</a:t>
            </a:r>
          </a:p>
        </p:txBody>
      </p:sp>
      <p:sp>
        <p:nvSpPr>
          <p:cNvPr id="343" name="Gerade Verbindung mit Pfeil 7"/>
          <p:cNvSpPr/>
          <p:nvPr/>
        </p:nvSpPr>
        <p:spPr>
          <a:xfrm flipH="1" flipV="1">
            <a:off x="5926072" y="1818482"/>
            <a:ext cx="1209676" cy="230187"/>
          </a:xfrm>
          <a:prstGeom prst="line">
            <a:avLst/>
          </a:prstGeom>
          <a:ln w="19050">
            <a:solidFill>
              <a:srgbClr val="00B050"/>
            </a:solidFill>
            <a:tailEnd type="triangle"/>
          </a:ln>
        </p:spPr>
        <p:txBody>
          <a:bodyPr lIns="45719" rIns="45719"/>
          <a:lstStyle/>
          <a:p>
            <a:pPr/>
          </a:p>
        </p:txBody>
      </p:sp>
      <p:sp>
        <p:nvSpPr>
          <p:cNvPr id="344" name="Gerade Verbindung mit Pfeil 9"/>
          <p:cNvSpPr/>
          <p:nvPr/>
        </p:nvSpPr>
        <p:spPr>
          <a:xfrm flipH="1">
            <a:off x="6634096" y="2048668"/>
            <a:ext cx="501651" cy="855664"/>
          </a:xfrm>
          <a:prstGeom prst="line">
            <a:avLst/>
          </a:prstGeom>
          <a:ln w="19050">
            <a:solidFill>
              <a:srgbClr val="00B050"/>
            </a:solidFill>
            <a:tailEnd type="triangle"/>
          </a:ln>
        </p:spPr>
        <p:txBody>
          <a:bodyPr lIns="45719" rIns="45719"/>
          <a:lstStyle/>
          <a:p>
            <a:pPr/>
          </a:p>
        </p:txBody>
      </p:sp>
      <p:sp>
        <p:nvSpPr>
          <p:cNvPr id="345" name="Gerade Verbindung mit Pfeil 11"/>
          <p:cNvSpPr/>
          <p:nvPr/>
        </p:nvSpPr>
        <p:spPr>
          <a:xfrm flipH="1">
            <a:off x="5926073" y="2048667"/>
            <a:ext cx="1209676" cy="3213102"/>
          </a:xfrm>
          <a:prstGeom prst="line">
            <a:avLst/>
          </a:prstGeom>
          <a:ln w="19050">
            <a:solidFill>
              <a:srgbClr val="00B050"/>
            </a:solidFill>
            <a:tailEnd type="triangle"/>
          </a:ln>
        </p:spPr>
        <p:txBody>
          <a:bodyPr lIns="45719" rIns="45719"/>
          <a:lstStyle/>
          <a:p>
            <a:pPr/>
          </a:p>
        </p:txBody>
      </p:sp>
      <p:sp>
        <p:nvSpPr>
          <p:cNvPr id="346" name="Textfeld 12"/>
          <p:cNvSpPr txBox="1"/>
          <p:nvPr/>
        </p:nvSpPr>
        <p:spPr>
          <a:xfrm>
            <a:off x="3020949" y="2075625"/>
            <a:ext cx="2221221"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C00000"/>
                </a:solidFill>
                <a:latin typeface="Arial"/>
                <a:ea typeface="Arial"/>
                <a:cs typeface="Arial"/>
                <a:sym typeface="Arial"/>
              </a:defRPr>
            </a:lvl1pPr>
          </a:lstStyle>
          <a:p>
            <a:pPr/>
            <a:r>
              <a:t>ElementFinder</a:t>
            </a:r>
          </a:p>
        </p:txBody>
      </p:sp>
      <p:sp>
        <p:nvSpPr>
          <p:cNvPr id="347" name="Gerade Verbindung mit Pfeil 14"/>
          <p:cNvSpPr/>
          <p:nvPr/>
        </p:nvSpPr>
        <p:spPr>
          <a:xfrm flipH="1" flipV="1">
            <a:off x="2666937" y="1964500"/>
            <a:ext cx="354014" cy="346076"/>
          </a:xfrm>
          <a:prstGeom prst="line">
            <a:avLst/>
          </a:prstGeom>
          <a:ln w="19050">
            <a:solidFill>
              <a:srgbClr val="C00000"/>
            </a:solidFill>
            <a:tailEnd type="triangle"/>
          </a:ln>
        </p:spPr>
        <p:txBody>
          <a:bodyPr lIns="45719" rIns="45719"/>
          <a:lstStyle/>
          <a:p>
            <a:pPr/>
          </a:p>
        </p:txBody>
      </p:sp>
      <p:sp>
        <p:nvSpPr>
          <p:cNvPr id="348" name="Gerade Verbindung mit Pfeil 15"/>
          <p:cNvSpPr/>
          <p:nvPr/>
        </p:nvSpPr>
        <p:spPr>
          <a:xfrm>
            <a:off x="3020948" y="2326450"/>
            <a:ext cx="1" cy="293688"/>
          </a:xfrm>
          <a:prstGeom prst="line">
            <a:avLst/>
          </a:prstGeom>
          <a:ln w="19050">
            <a:solidFill>
              <a:srgbClr val="C00000"/>
            </a:solidFill>
            <a:tailEnd type="triangle"/>
          </a:ln>
        </p:spPr>
        <p:txBody>
          <a:bodyPr lIns="45719" rIns="45719"/>
          <a:lstStyle/>
          <a:p>
            <a:pPr/>
          </a:p>
        </p:txBody>
      </p:sp>
      <p:sp>
        <p:nvSpPr>
          <p:cNvPr id="349" name="Textfeld 18"/>
          <p:cNvSpPr txBox="1"/>
          <p:nvPr/>
        </p:nvSpPr>
        <p:spPr>
          <a:xfrm>
            <a:off x="2798697" y="4799805"/>
            <a:ext cx="3017601"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70C0"/>
                </a:solidFill>
                <a:latin typeface="Arial"/>
                <a:ea typeface="Arial"/>
                <a:cs typeface="Arial"/>
                <a:sym typeface="Arial"/>
              </a:defRPr>
            </a:lvl1pPr>
          </a:lstStyle>
          <a:p>
            <a:pPr/>
            <a:r>
              <a:t>ElementArrayFinder</a:t>
            </a:r>
          </a:p>
        </p:txBody>
      </p:sp>
      <p:sp>
        <p:nvSpPr>
          <p:cNvPr id="350" name="Gerade Verbindung mit Pfeil 20"/>
          <p:cNvSpPr/>
          <p:nvPr/>
        </p:nvSpPr>
        <p:spPr>
          <a:xfrm flipH="1">
            <a:off x="2463281" y="5028405"/>
            <a:ext cx="335416" cy="233362"/>
          </a:xfrm>
          <a:prstGeom prst="line">
            <a:avLst/>
          </a:prstGeom>
          <a:ln w="19050">
            <a:solidFill>
              <a:srgbClr val="0070C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43"/>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44"/>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4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348"/>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47"/>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34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8" fill="hold">
                                  <p:stCondLst>
                                    <p:cond delay="0"/>
                                  </p:stCondLst>
                                  <p:iterate type="el" backwards="0">
                                    <p:tmAbs val="0"/>
                                  </p:iterate>
                                  <p:childTnLst>
                                    <p:set>
                                      <p:cBhvr>
                                        <p:cTn id="29" fill="hold"/>
                                        <p:tgtEl>
                                          <p:spTgt spid="350"/>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5"/>
      <p:bldP build="whole" bldLvl="1" animBg="1" rev="0" advAuto="0" spid="346" grpId="7"/>
      <p:bldP build="whole" bldLvl="1" animBg="1" rev="0" advAuto="0" spid="349" grpId="9"/>
      <p:bldP build="whole" bldLvl="1" animBg="1" rev="0" advAuto="0" spid="343" grpId="2"/>
      <p:bldP build="whole" bldLvl="1" animBg="1" rev="0" advAuto="0" spid="347" grpId="6"/>
      <p:bldP build="whole" bldLvl="1" animBg="1" rev="0" advAuto="0" spid="350" grpId="8"/>
      <p:bldP build="whole" bldLvl="1" animBg="1" rev="0" advAuto="0" spid="344" grpId="3"/>
      <p:bldP build="whole" bldLvl="1" animBg="1" rev="0" advAuto="0" spid="342" grpId="1"/>
      <p:bldP build="whole" bldLvl="1" animBg="1" rev="0" advAuto="0" spid="345" grpId="4"/>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2" name="Image" descr="Image"/>
          <p:cNvPicPr>
            <a:picLocks noChangeAspect="1"/>
          </p:cNvPicPr>
          <p:nvPr/>
        </p:nvPicPr>
        <p:blipFill>
          <a:blip r:embed="rId2">
            <a:extLst/>
          </a:blip>
          <a:stretch>
            <a:fillRect/>
          </a:stretch>
        </p:blipFill>
        <p:spPr>
          <a:xfrm>
            <a:off x="1357512" y="562568"/>
            <a:ext cx="9737514" cy="5534155"/>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31</a:t>
            </a:r>
          </a:p>
        </p:txBody>
      </p:sp>
      <p:sp>
        <p:nvSpPr>
          <p:cNvPr id="355" name="Titel 1"/>
          <p:cNvSpPr txBox="1"/>
          <p:nvPr>
            <p:ph type="title"/>
          </p:nvPr>
        </p:nvSpPr>
        <p:spPr>
          <a:xfrm>
            <a:off x="831850" y="1709738"/>
            <a:ext cx="10515600" cy="2852738"/>
          </a:xfrm>
          <a:prstGeom prst="rect">
            <a:avLst/>
          </a:prstGeom>
        </p:spPr>
        <p:txBody>
          <a:bodyPr/>
          <a:lstStyle/>
          <a:p>
            <a:pPr/>
            <a:r>
              <a:t>DEMO</a:t>
            </a:r>
          </a:p>
        </p:txBody>
      </p:sp>
      <p:sp>
        <p:nvSpPr>
          <p:cNvPr id="356"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41" name="Titel 1"/>
          <p:cNvSpPr txBox="1"/>
          <p:nvPr>
            <p:ph type="title"/>
          </p:nvPr>
        </p:nvSpPr>
        <p:spPr>
          <a:xfrm>
            <a:off x="4699000" y="2766218"/>
            <a:ext cx="2794000" cy="1325564"/>
          </a:xfrm>
          <a:prstGeom prst="rect">
            <a:avLst/>
          </a:prstGeom>
        </p:spPr>
        <p:txBody>
          <a:bodyPr/>
          <a:lstStyle>
            <a:lvl1pPr>
              <a:defRPr b="1"/>
            </a:lvl1pPr>
          </a:lstStyle>
          <a:p>
            <a:pPr/>
            <a:r>
              <a:t>Sicherheit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44" name="Titel 1"/>
          <p:cNvSpPr txBox="1"/>
          <p:nvPr>
            <p:ph type="title"/>
          </p:nvPr>
        </p:nvSpPr>
        <p:spPr>
          <a:xfrm>
            <a:off x="3132112" y="2766218"/>
            <a:ext cx="5927776" cy="1325564"/>
          </a:xfrm>
          <a:prstGeom prst="rect">
            <a:avLst/>
          </a:prstGeom>
        </p:spPr>
        <p:txBody>
          <a:bodyPr/>
          <a:lstStyle>
            <a:lvl1pPr>
              <a:defRPr b="1"/>
            </a:lvl1pPr>
          </a:lstStyle>
          <a:p>
            <a:pPr/>
            <a:r>
              <a:t>Sicherheit vor Fehler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47" name="Titel 1"/>
          <p:cNvSpPr txBox="1"/>
          <p:nvPr>
            <p:ph type="title"/>
          </p:nvPr>
        </p:nvSpPr>
        <p:spPr>
          <a:xfrm>
            <a:off x="2223814" y="2766218"/>
            <a:ext cx="7744372" cy="1325564"/>
          </a:xfrm>
          <a:prstGeom prst="rect">
            <a:avLst/>
          </a:prstGeom>
        </p:spPr>
        <p:txBody>
          <a:bodyPr/>
          <a:lstStyle>
            <a:lvl1pPr>
              <a:defRPr b="1"/>
            </a:lvl1pPr>
          </a:lstStyle>
          <a:p>
            <a:pPr/>
            <a:r>
              <a:t>Sicherheit vor Regressionen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0" name="Titel 1"/>
          <p:cNvSpPr txBox="1"/>
          <p:nvPr>
            <p:ph type="title"/>
          </p:nvPr>
        </p:nvSpPr>
        <p:spPr>
          <a:xfrm>
            <a:off x="1659408" y="2766218"/>
            <a:ext cx="8873184" cy="1325564"/>
          </a:xfrm>
          <a:prstGeom prst="rect">
            <a:avLst/>
          </a:prstGeom>
        </p:spPr>
        <p:txBody>
          <a:bodyPr/>
          <a:lstStyle>
            <a:lvl1pPr defTabSz="886968">
              <a:defRPr b="1" sz="4268"/>
            </a:lvl1pPr>
          </a:lstStyle>
          <a:p>
            <a:pPr/>
            <a:r>
              <a:t>Sicherstellung der Anforderungen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