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0"/>
  </p:notesMasterIdLst>
  <p:handoutMasterIdLst>
    <p:handoutMasterId r:id="rId31"/>
  </p:handoutMasterIdLst>
  <p:sldIdLst>
    <p:sldId id="349" r:id="rId3"/>
    <p:sldId id="293" r:id="rId4"/>
    <p:sldId id="346" r:id="rId5"/>
    <p:sldId id="279" r:id="rId6"/>
    <p:sldId id="350" r:id="rId7"/>
    <p:sldId id="285" r:id="rId8"/>
    <p:sldId id="413" r:id="rId9"/>
    <p:sldId id="415" r:id="rId10"/>
    <p:sldId id="355" r:id="rId11"/>
    <p:sldId id="417" r:id="rId12"/>
    <p:sldId id="416" r:id="rId13"/>
    <p:sldId id="351" r:id="rId14"/>
    <p:sldId id="418" r:id="rId15"/>
    <p:sldId id="359" r:id="rId16"/>
    <p:sldId id="419" r:id="rId17"/>
    <p:sldId id="421" r:id="rId18"/>
    <p:sldId id="422" r:id="rId19"/>
    <p:sldId id="424" r:id="rId20"/>
    <p:sldId id="426" r:id="rId21"/>
    <p:sldId id="428" r:id="rId22"/>
    <p:sldId id="352" r:id="rId23"/>
    <p:sldId id="369" r:id="rId24"/>
    <p:sldId id="442" r:id="rId25"/>
    <p:sldId id="443" r:id="rId26"/>
    <p:sldId id="453" r:id="rId27"/>
    <p:sldId id="454" r:id="rId28"/>
    <p:sldId id="353" r:id="rId29"/>
  </p:sldIdLst>
  <p:sldSz cx="12192000" cy="6858000"/>
  <p:notesSz cx="6858000" cy="9144000"/>
  <p:custDataLst>
    <p:tags r:id="rId35"/>
  </p:custDataLst>
  <p:defaultTextStyle>
    <a:defPPr>
      <a:defRPr lang="zh-CN"/>
    </a:defPPr>
    <a:lvl1pPr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2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96D3"/>
    <a:srgbClr val="269FD3"/>
    <a:srgbClr val="0C86B6"/>
    <a:srgbClr val="FFCCCC"/>
    <a:srgbClr val="FF9900"/>
    <a:srgbClr val="6666FF"/>
    <a:srgbClr val="9900FF"/>
    <a:srgbClr val="9933FF"/>
    <a:srgbClr val="366092"/>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6" d="100"/>
          <a:sy n="76" d="100"/>
        </p:scale>
        <p:origin x="72" y="173"/>
      </p:cViewPr>
      <p:guideLst>
        <p:guide orient="horz" pos="2222"/>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gs" Target="tags/tag17.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660D03E-A00B-4148-B7C4-0A80716CBB93}"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83366F0-F63C-4B25-9331-7DFBF70FDBCF}"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953279-6BF8-46AE-A013-2EBBD1BE229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35486A-523A-4169-A026-E9B7C8D197E8}"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矩形 9"/>
          <p:cNvSpPr/>
          <p:nvPr userDrawn="1"/>
        </p:nvSpPr>
        <p:spPr bwMode="auto">
          <a:xfrm>
            <a:off x="-14511" y="6502400"/>
            <a:ext cx="10602998" cy="145142"/>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11" name="矩形 10"/>
          <p:cNvSpPr/>
          <p:nvPr userDrawn="1"/>
        </p:nvSpPr>
        <p:spPr bwMode="auto">
          <a:xfrm>
            <a:off x="11277631" y="6495144"/>
            <a:ext cx="921657" cy="152398"/>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12" name="灯片编号占位符 2"/>
          <p:cNvSpPr txBox="1"/>
          <p:nvPr userDrawn="1"/>
        </p:nvSpPr>
        <p:spPr bwMode="auto">
          <a:xfrm>
            <a:off x="10360331" y="6341571"/>
            <a:ext cx="847844" cy="365125"/>
          </a:xfrm>
          <a:prstGeom prst="rect">
            <a:avLst/>
          </a:prstGeom>
          <a:noFill/>
          <a:ln>
            <a:noFill/>
          </a:ln>
        </p:spPr>
        <p:txBody>
          <a:bodyPr vert="horz" wrap="square" lIns="91440" tIns="45720" rIns="91440" bIns="45720" numCol="1" anchor="ctr" anchorCtr="0" compatLnSpc="1"/>
          <a:lstStyle>
            <a:defPPr>
              <a:defRPr lang="zh-CN"/>
            </a:defPPr>
            <a:lvl1pPr algn="r" rtl="0" eaLnBrk="1" fontAlgn="base" hangingPunct="1">
              <a:spcBef>
                <a:spcPct val="0"/>
              </a:spcBef>
              <a:spcAft>
                <a:spcPct val="0"/>
              </a:spcAft>
              <a:buFont typeface="Arial" panose="020B0604020202020204" pitchFamily="34" charset="0"/>
              <a:buNone/>
              <a:defRPr sz="1200" kern="1200">
                <a:solidFill>
                  <a:srgbClr val="898989"/>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defRPr/>
            </a:pPr>
            <a:fld id="{2CCF5A7F-EC20-4BA8-A62C-D8F3AF147111}" type="slidenum">
              <a:rPr lang="zh-CN" altLang="en-US" sz="3200" b="1" smtClean="0">
                <a:solidFill>
                  <a:schemeClr val="accent3"/>
                </a:solidFill>
                <a:latin typeface="楷体" panose="02010609060101010101" pitchFamily="49" charset="-122"/>
                <a:ea typeface="楷体" panose="02010609060101010101" pitchFamily="49" charset="-122"/>
              </a:rPr>
            </a:fld>
            <a:endParaRPr lang="zh-CN" altLang="en-US" sz="3200" b="1" dirty="0">
              <a:solidFill>
                <a:schemeClr val="accent3"/>
              </a:solidFill>
              <a:latin typeface="楷体" panose="02010609060101010101" pitchFamily="49" charset="-122"/>
              <a:ea typeface="楷体" panose="02010609060101010101" pitchFamily="49" charset="-122"/>
            </a:endParaRPr>
          </a:p>
        </p:txBody>
      </p:sp>
      <p:sp>
        <p:nvSpPr>
          <p:cNvPr id="14" name="矩形 13"/>
          <p:cNvSpPr/>
          <p:nvPr userDrawn="1"/>
        </p:nvSpPr>
        <p:spPr bwMode="auto">
          <a:xfrm>
            <a:off x="72898" y="625060"/>
            <a:ext cx="6691707" cy="45719"/>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16" name="TextBox 15"/>
          <p:cNvSpPr txBox="1"/>
          <p:nvPr userDrawn="1"/>
        </p:nvSpPr>
        <p:spPr>
          <a:xfrm>
            <a:off x="66040" y="205105"/>
            <a:ext cx="793750" cy="398780"/>
          </a:xfrm>
          <a:prstGeom prst="rect">
            <a:avLst/>
          </a:prstGeom>
          <a:noFill/>
        </p:spPr>
        <p:txBody>
          <a:bodyPr wrap="square" rtlCol="0">
            <a:spAutoFit/>
          </a:bodyPr>
          <a:lstStyle/>
          <a:p>
            <a:r>
              <a:rPr lang="zh-CN" altLang="en-US" sz="2000" b="1" kern="1200" dirty="0">
                <a:solidFill>
                  <a:schemeClr val="accent3"/>
                </a:solidFill>
                <a:latin typeface="楷体" panose="02010609060101010101" pitchFamily="49" charset="-122"/>
                <a:ea typeface="楷体" panose="02010609060101010101" pitchFamily="49" charset="-122"/>
                <a:cs typeface="+mn-cs"/>
              </a:rPr>
              <a:t>简介</a:t>
            </a:r>
            <a:endParaRPr lang="zh-CN" altLang="en-US" sz="2000" b="1" kern="1200" dirty="0">
              <a:solidFill>
                <a:schemeClr val="accent3"/>
              </a:solidFill>
              <a:latin typeface="楷体" panose="02010609060101010101" pitchFamily="49" charset="-122"/>
              <a:ea typeface="楷体" panose="02010609060101010101" pitchFamily="49" charset="-122"/>
              <a:cs typeface="+mn-cs"/>
            </a:endParaRPr>
          </a:p>
        </p:txBody>
      </p:sp>
      <p:sp>
        <p:nvSpPr>
          <p:cNvPr id="18" name="TextBox 17"/>
          <p:cNvSpPr txBox="1"/>
          <p:nvPr userDrawn="1"/>
        </p:nvSpPr>
        <p:spPr>
          <a:xfrm>
            <a:off x="920115" y="210185"/>
            <a:ext cx="1256030" cy="398780"/>
          </a:xfrm>
          <a:prstGeom prst="rect">
            <a:avLst/>
          </a:prstGeom>
          <a:noFill/>
        </p:spPr>
        <p:txBody>
          <a:bodyPr wrap="square" rtlCol="0">
            <a:spAutoFit/>
          </a:bodyPr>
          <a:lstStyle/>
          <a:p>
            <a:r>
              <a:rPr lang="zh-CN" altLang="en-US" sz="2000" b="1" kern="1200" dirty="0">
                <a:solidFill>
                  <a:schemeClr val="tx1">
                    <a:lumMod val="50000"/>
                    <a:lumOff val="50000"/>
                  </a:schemeClr>
                </a:solidFill>
                <a:latin typeface="楷体" panose="02010609060101010101" pitchFamily="49" charset="-122"/>
                <a:ea typeface="楷体" panose="02010609060101010101" pitchFamily="49" charset="-122"/>
                <a:cs typeface="+mn-cs"/>
              </a:rPr>
              <a:t>基本概况</a:t>
            </a:r>
            <a:endParaRPr lang="zh-CN" altLang="en-US" sz="2000" b="1" kern="1200" dirty="0">
              <a:solidFill>
                <a:schemeClr val="tx1">
                  <a:lumMod val="50000"/>
                  <a:lumOff val="50000"/>
                </a:schemeClr>
              </a:solidFill>
              <a:latin typeface="楷体" panose="02010609060101010101" pitchFamily="49" charset="-122"/>
              <a:ea typeface="楷体" panose="02010609060101010101" pitchFamily="49" charset="-122"/>
              <a:cs typeface="+mn-cs"/>
            </a:endParaRPr>
          </a:p>
        </p:txBody>
      </p:sp>
      <p:sp>
        <p:nvSpPr>
          <p:cNvPr id="19" name="TextBox 18"/>
          <p:cNvSpPr txBox="1"/>
          <p:nvPr userDrawn="1"/>
        </p:nvSpPr>
        <p:spPr>
          <a:xfrm>
            <a:off x="2317115" y="210185"/>
            <a:ext cx="1294130" cy="398780"/>
          </a:xfrm>
          <a:prstGeom prst="rect">
            <a:avLst/>
          </a:prstGeom>
          <a:noFill/>
        </p:spPr>
        <p:txBody>
          <a:bodyPr wrap="square" rtlCol="0">
            <a:spAutoFit/>
          </a:bodyPr>
          <a:lstStyle/>
          <a:p>
            <a:r>
              <a:rPr lang="zh-CN" altLang="en-US" sz="2000" b="1" kern="1200" dirty="0">
                <a:solidFill>
                  <a:schemeClr val="tx1">
                    <a:lumMod val="50000"/>
                    <a:lumOff val="50000"/>
                  </a:schemeClr>
                </a:solidFill>
                <a:latin typeface="楷体" panose="02010609060101010101" pitchFamily="49" charset="-122"/>
                <a:ea typeface="楷体" panose="02010609060101010101" pitchFamily="49" charset="-122"/>
                <a:cs typeface="+mn-cs"/>
              </a:rPr>
              <a:t>基本理论</a:t>
            </a:r>
            <a:endParaRPr lang="zh-CN" altLang="en-US" sz="2000" b="1" kern="1200" dirty="0">
              <a:solidFill>
                <a:schemeClr val="tx1">
                  <a:lumMod val="50000"/>
                  <a:lumOff val="50000"/>
                </a:schemeClr>
              </a:solidFill>
              <a:latin typeface="楷体" panose="02010609060101010101" pitchFamily="49" charset="-122"/>
              <a:ea typeface="楷体" panose="02010609060101010101" pitchFamily="49" charset="-122"/>
              <a:cs typeface="+mn-cs"/>
            </a:endParaRPr>
          </a:p>
        </p:txBody>
      </p:sp>
      <p:sp>
        <p:nvSpPr>
          <p:cNvPr id="21" name="等腰三角形 20"/>
          <p:cNvSpPr/>
          <p:nvPr userDrawn="1"/>
        </p:nvSpPr>
        <p:spPr bwMode="auto">
          <a:xfrm flipV="1">
            <a:off x="298171" y="734671"/>
            <a:ext cx="198783" cy="152400"/>
          </a:xfrm>
          <a:prstGeom prst="triangle">
            <a:avLst>
              <a:gd name="adj" fmla="val 47737"/>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pic>
        <p:nvPicPr>
          <p:cNvPr id="15" name="图片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4720" y="59690"/>
            <a:ext cx="956310" cy="956310"/>
          </a:xfrm>
          <a:prstGeom prst="rect">
            <a:avLst/>
          </a:prstGeom>
        </p:spPr>
      </p:pic>
      <p:sp>
        <p:nvSpPr>
          <p:cNvPr id="2" name="文本框 1"/>
          <p:cNvSpPr txBox="1"/>
          <p:nvPr userDrawn="1"/>
        </p:nvSpPr>
        <p:spPr>
          <a:xfrm>
            <a:off x="3696970" y="203835"/>
            <a:ext cx="779780" cy="421005"/>
          </a:xfrm>
          <a:prstGeom prst="rect">
            <a:avLst/>
          </a:prstGeom>
          <a:noFill/>
        </p:spPr>
        <p:txBody>
          <a:bodyPr wrap="square" rtlCol="0">
            <a:noAutofit/>
          </a:bodyPr>
          <a:p>
            <a:pPr algn="l">
              <a:buClrTx/>
              <a:buSzTx/>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实践</a:t>
            </a:r>
            <a:endParaRPr lang="zh-CN" altLang="en-US" sz="2000" b="1" dirty="0">
              <a:solidFill>
                <a:schemeClr val="tx1">
                  <a:lumMod val="50000"/>
                  <a:lumOff val="50000"/>
                </a:schemeClr>
              </a:solidFill>
              <a:latin typeface="楷体" panose="02010609060101010101" pitchFamily="49" charset="-122"/>
              <a:ea typeface="楷体" panose="02010609060101010101" pitchFamily="49" charset="-122"/>
            </a:endParaRP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日期占位符 3"/>
          <p:cNvSpPr>
            <a:spLocks noGrp="1" noChangeArrowheads="1"/>
          </p:cNvSpPr>
          <p:nvPr>
            <p:ph type="dt" sz="half" idx="10"/>
          </p:nvPr>
        </p:nvSpPr>
        <p:spPr>
          <a:xfrm>
            <a:off x="838200" y="6356350"/>
            <a:ext cx="2743200" cy="365125"/>
          </a:xfrm>
          <a:prstGeom prst="rect">
            <a:avLst/>
          </a:prstGeom>
        </p:spPr>
        <p:txBody>
          <a:bodyPr/>
          <a:lstStyle>
            <a:lvl1pPr>
              <a:defRPr/>
            </a:lvl1pPr>
          </a:lstStyle>
          <a:p>
            <a:pPr>
              <a:defRPr/>
            </a:pPr>
            <a:fld id="{675C33EB-063F-4D63-A402-718A06057984}" type="datetime1">
              <a:rPr lang="zh-CN" altLang="en-US" smtClean="0"/>
            </a:fld>
            <a:endParaRPr lang="zh-CN" altLang="en-US"/>
          </a:p>
        </p:txBody>
      </p:sp>
      <p:sp>
        <p:nvSpPr>
          <p:cNvPr id="4" name="页脚占位符 4"/>
          <p:cNvSpPr>
            <a:spLocks noGrp="1" noChangeArrowheads="1"/>
          </p:cNvSpPr>
          <p:nvPr>
            <p:ph type="ftr" sz="quarter" idx="11"/>
          </p:nvPr>
        </p:nvSpPr>
        <p:spPr>
          <a:xfrm>
            <a:off x="4038600" y="6356350"/>
            <a:ext cx="4114800" cy="365125"/>
          </a:xfrm>
          <a:prstGeom prst="rect">
            <a:avLst/>
          </a:prstGeom>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xfrm>
            <a:off x="8610600" y="6356350"/>
            <a:ext cx="2743200" cy="365125"/>
          </a:xfrm>
          <a:prstGeom prst="rect">
            <a:avLst/>
          </a:prstGeom>
        </p:spPr>
        <p:txBody>
          <a:bodyPr/>
          <a:lstStyle>
            <a:lvl1pPr>
              <a:defRPr/>
            </a:lvl1pPr>
          </a:lstStyle>
          <a:p>
            <a:pPr>
              <a:defRPr/>
            </a:pPr>
            <a:fld id="{6E9351E7-F75D-4AA5-BB71-0C3D52630BA0}"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xfrm>
            <a:off x="838200" y="6356350"/>
            <a:ext cx="2743200" cy="365125"/>
          </a:xfrm>
          <a:prstGeom prst="rect">
            <a:avLst/>
          </a:prstGeom>
        </p:spPr>
        <p:txBody>
          <a:bodyPr/>
          <a:lstStyle>
            <a:lvl1pPr>
              <a:defRPr/>
            </a:lvl1pPr>
          </a:lstStyle>
          <a:p>
            <a:pPr>
              <a:defRPr/>
            </a:pPr>
            <a:fld id="{D7A49EF3-9478-4275-BBE1-2BE3635C734D}" type="datetime1">
              <a:rPr lang="zh-CN" altLang="en-US" smtClean="0"/>
            </a:fld>
            <a:endParaRPr lang="zh-CN" altLang="en-US"/>
          </a:p>
        </p:txBody>
      </p:sp>
      <p:sp>
        <p:nvSpPr>
          <p:cNvPr id="3" name="页脚占位符 4"/>
          <p:cNvSpPr>
            <a:spLocks noGrp="1" noChangeArrowheads="1"/>
          </p:cNvSpPr>
          <p:nvPr>
            <p:ph type="ftr" sz="quarter" idx="11"/>
          </p:nvPr>
        </p:nvSpPr>
        <p:spPr>
          <a:xfrm>
            <a:off x="4038600" y="6356350"/>
            <a:ext cx="4114800" cy="365125"/>
          </a:xfrm>
          <a:prstGeom prst="rect">
            <a:avLst/>
          </a:prstGeom>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xfrm>
            <a:off x="8610600" y="6356350"/>
            <a:ext cx="2743200" cy="365125"/>
          </a:xfrm>
          <a:prstGeom prst="rect">
            <a:avLst/>
          </a:prstGeom>
        </p:spPr>
        <p:txBody>
          <a:bodyPr/>
          <a:lstStyle>
            <a:lvl1pPr>
              <a:defRPr/>
            </a:lvl1pPr>
          </a:lstStyle>
          <a:p>
            <a:pPr>
              <a:defRPr/>
            </a:pPr>
            <a:fld id="{2CCF5A7F-EC20-4BA8-A62C-D8F3AF147111}"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7263" y="273050"/>
            <a:ext cx="681513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noChangeArrowheads="1"/>
          </p:cNvSpPr>
          <p:nvPr>
            <p:ph type="dt" sz="half" idx="10"/>
          </p:nvPr>
        </p:nvSpPr>
        <p:spPr>
          <a:xfrm>
            <a:off x="838200" y="6356350"/>
            <a:ext cx="2743200" cy="365125"/>
          </a:xfrm>
          <a:prstGeom prst="rect">
            <a:avLst/>
          </a:prstGeom>
        </p:spPr>
        <p:txBody>
          <a:bodyPr/>
          <a:lstStyle>
            <a:lvl1pPr>
              <a:defRPr/>
            </a:lvl1pPr>
          </a:lstStyle>
          <a:p>
            <a:pPr>
              <a:defRPr/>
            </a:pPr>
            <a:fld id="{7AE14199-62FE-47FF-8A15-AC42A1175E45}" type="datetime1">
              <a:rPr lang="zh-CN" altLang="en-US" smtClean="0"/>
            </a:fld>
            <a:endParaRPr lang="zh-CN" altLang="en-US"/>
          </a:p>
        </p:txBody>
      </p:sp>
      <p:sp>
        <p:nvSpPr>
          <p:cNvPr id="6" name="页脚占位符 4"/>
          <p:cNvSpPr>
            <a:spLocks noGrp="1" noChangeArrowheads="1"/>
          </p:cNvSpPr>
          <p:nvPr>
            <p:ph type="ftr" sz="quarter" idx="11"/>
          </p:nvPr>
        </p:nvSpPr>
        <p:spPr>
          <a:xfrm>
            <a:off x="4038600" y="6356350"/>
            <a:ext cx="4114800" cy="365125"/>
          </a:xfrm>
          <a:prstGeom prst="rect">
            <a:avLst/>
          </a:prstGeom>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xfrm>
            <a:off x="8610600" y="6356350"/>
            <a:ext cx="2743200" cy="365125"/>
          </a:xfrm>
          <a:prstGeom prst="rect">
            <a:avLst/>
          </a:prstGeom>
        </p:spPr>
        <p:txBody>
          <a:bodyPr/>
          <a:lstStyle>
            <a:lvl1pPr>
              <a:defRPr/>
            </a:lvl1pPr>
          </a:lstStyle>
          <a:p>
            <a:pPr>
              <a:defRPr/>
            </a:pPr>
            <a:fld id="{19E6D73B-9BF6-4BD2-9345-3D928FF04AC9}"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188"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noChangeArrowheads="1"/>
          </p:cNvSpPr>
          <p:nvPr>
            <p:ph type="dt" sz="half" idx="10"/>
          </p:nvPr>
        </p:nvSpPr>
        <p:spPr>
          <a:xfrm>
            <a:off x="838200" y="6356350"/>
            <a:ext cx="2743200" cy="365125"/>
          </a:xfrm>
          <a:prstGeom prst="rect">
            <a:avLst/>
          </a:prstGeom>
        </p:spPr>
        <p:txBody>
          <a:bodyPr/>
          <a:lstStyle>
            <a:lvl1pPr>
              <a:defRPr/>
            </a:lvl1pPr>
          </a:lstStyle>
          <a:p>
            <a:pPr>
              <a:defRPr/>
            </a:pPr>
            <a:fld id="{DBFE8987-91E6-4C67-A68C-FC6E7982C752}" type="datetime1">
              <a:rPr lang="zh-CN" altLang="en-US" smtClean="0"/>
            </a:fld>
            <a:endParaRPr lang="zh-CN" altLang="en-US"/>
          </a:p>
        </p:txBody>
      </p:sp>
      <p:sp>
        <p:nvSpPr>
          <p:cNvPr id="6" name="页脚占位符 4"/>
          <p:cNvSpPr>
            <a:spLocks noGrp="1" noChangeArrowheads="1"/>
          </p:cNvSpPr>
          <p:nvPr>
            <p:ph type="ftr" sz="quarter" idx="11"/>
          </p:nvPr>
        </p:nvSpPr>
        <p:spPr>
          <a:xfrm>
            <a:off x="4038600" y="6356350"/>
            <a:ext cx="4114800" cy="365125"/>
          </a:xfrm>
          <a:prstGeom prst="rect">
            <a:avLst/>
          </a:prstGeom>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xfrm>
            <a:off x="8610600" y="6356350"/>
            <a:ext cx="2743200" cy="365125"/>
          </a:xfrm>
          <a:prstGeom prst="rect">
            <a:avLst/>
          </a:prstGeom>
        </p:spPr>
        <p:txBody>
          <a:bodyPr/>
          <a:lstStyle>
            <a:lvl1pPr>
              <a:defRPr/>
            </a:lvl1pPr>
          </a:lstStyle>
          <a:p>
            <a:pPr>
              <a:defRPr/>
            </a:pPr>
            <a:fld id="{6A083314-406F-4B24-930B-8A8F20E77E8D}"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a:xfrm>
            <a:off x="838200" y="6356350"/>
            <a:ext cx="2743200" cy="365125"/>
          </a:xfrm>
          <a:prstGeom prst="rect">
            <a:avLst/>
          </a:prstGeom>
        </p:spPr>
        <p:txBody>
          <a:bodyPr/>
          <a:lstStyle>
            <a:lvl1pPr>
              <a:defRPr/>
            </a:lvl1pPr>
          </a:lstStyle>
          <a:p>
            <a:pPr>
              <a:defRPr/>
            </a:pPr>
            <a:fld id="{58E764CF-1DB2-4D4E-8540-3E4B36719D71}" type="datetime1">
              <a:rPr lang="zh-CN" altLang="en-US" smtClean="0"/>
            </a:fld>
            <a:endParaRPr lang="zh-CN" altLang="en-US"/>
          </a:p>
        </p:txBody>
      </p:sp>
      <p:sp>
        <p:nvSpPr>
          <p:cNvPr id="5" name="页脚占位符 4"/>
          <p:cNvSpPr>
            <a:spLocks noGrp="1" noChangeArrowheads="1"/>
          </p:cNvSpPr>
          <p:nvPr>
            <p:ph type="ftr" sz="quarter" idx="11"/>
          </p:nvPr>
        </p:nvSpPr>
        <p:spPr>
          <a:xfrm>
            <a:off x="4038600" y="6356350"/>
            <a:ext cx="4114800" cy="365125"/>
          </a:xfrm>
          <a:prstGeom prst="rect">
            <a:avLst/>
          </a:prstGeom>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xfrm>
            <a:off x="8610600" y="6356350"/>
            <a:ext cx="2743200" cy="365125"/>
          </a:xfrm>
          <a:prstGeom prst="rect">
            <a:avLst/>
          </a:prstGeom>
        </p:spPr>
        <p:txBody>
          <a:bodyPr/>
          <a:lstStyle>
            <a:lvl1pPr>
              <a:defRPr/>
            </a:lvl1pPr>
          </a:lstStyle>
          <a:p>
            <a:pPr>
              <a:defRPr/>
            </a:pPr>
            <a:fld id="{DAE47F3B-30DA-4B9B-8D18-BD6E1D86FFEA}"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noChangeArrowheads="1"/>
          </p:cNvSpPr>
          <p:nvPr>
            <p:ph type="dt" sz="half" idx="10"/>
          </p:nvPr>
        </p:nvSpPr>
        <p:spPr>
          <a:xfrm>
            <a:off x="838200" y="6356350"/>
            <a:ext cx="2743200" cy="365125"/>
          </a:xfrm>
          <a:prstGeom prst="rect">
            <a:avLst/>
          </a:prstGeom>
        </p:spPr>
        <p:txBody>
          <a:bodyPr/>
          <a:lstStyle>
            <a:lvl1pPr>
              <a:defRPr/>
            </a:lvl1pPr>
          </a:lstStyle>
          <a:p>
            <a:pPr>
              <a:defRPr/>
            </a:pPr>
            <a:fld id="{63F20A5A-CCD8-409A-AB4C-A478FD21F718}" type="datetime1">
              <a:rPr lang="zh-CN" altLang="en-US" smtClean="0"/>
            </a:fld>
            <a:endParaRPr lang="zh-CN" altLang="en-US"/>
          </a:p>
        </p:txBody>
      </p:sp>
      <p:sp>
        <p:nvSpPr>
          <p:cNvPr id="5" name="页脚占位符 4"/>
          <p:cNvSpPr>
            <a:spLocks noGrp="1" noChangeArrowheads="1"/>
          </p:cNvSpPr>
          <p:nvPr>
            <p:ph type="ftr" sz="quarter" idx="11"/>
          </p:nvPr>
        </p:nvSpPr>
        <p:spPr>
          <a:xfrm>
            <a:off x="4038600" y="6356350"/>
            <a:ext cx="4114800" cy="365125"/>
          </a:xfrm>
          <a:prstGeom prst="rect">
            <a:avLst/>
          </a:prstGeom>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xfrm>
            <a:off x="8610600" y="6356350"/>
            <a:ext cx="2743200" cy="365125"/>
          </a:xfrm>
          <a:prstGeom prst="rect">
            <a:avLst/>
          </a:prstGeom>
        </p:spPr>
        <p:txBody>
          <a:bodyPr/>
          <a:lstStyle>
            <a:lvl1pPr>
              <a:defRPr/>
            </a:lvl1pPr>
          </a:lstStyle>
          <a:p>
            <a:pPr>
              <a:defRPr/>
            </a:pPr>
            <a:fld id="{EB97A5CC-AECD-4233-988E-9C9299CE12E0}"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10" name="矩形 9"/>
          <p:cNvSpPr/>
          <p:nvPr userDrawn="1"/>
        </p:nvSpPr>
        <p:spPr bwMode="auto">
          <a:xfrm>
            <a:off x="-14511" y="6502400"/>
            <a:ext cx="10602998" cy="145142"/>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11" name="矩形 10"/>
          <p:cNvSpPr/>
          <p:nvPr userDrawn="1"/>
        </p:nvSpPr>
        <p:spPr bwMode="auto">
          <a:xfrm>
            <a:off x="11277631" y="6495144"/>
            <a:ext cx="921657" cy="152398"/>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12" name="灯片编号占位符 2"/>
          <p:cNvSpPr txBox="1"/>
          <p:nvPr userDrawn="1"/>
        </p:nvSpPr>
        <p:spPr bwMode="auto">
          <a:xfrm>
            <a:off x="10360331" y="6341571"/>
            <a:ext cx="847844" cy="365125"/>
          </a:xfrm>
          <a:prstGeom prst="rect">
            <a:avLst/>
          </a:prstGeom>
          <a:noFill/>
          <a:ln>
            <a:noFill/>
          </a:ln>
        </p:spPr>
        <p:txBody>
          <a:bodyPr vert="horz" wrap="square" lIns="91440" tIns="45720" rIns="91440" bIns="45720" numCol="1" anchor="ctr" anchorCtr="0" compatLnSpc="1"/>
          <a:lstStyle>
            <a:defPPr>
              <a:defRPr lang="zh-CN"/>
            </a:defPPr>
            <a:lvl1pPr algn="r" rtl="0" eaLnBrk="1" fontAlgn="base" hangingPunct="1">
              <a:spcBef>
                <a:spcPct val="0"/>
              </a:spcBef>
              <a:spcAft>
                <a:spcPct val="0"/>
              </a:spcAft>
              <a:buFont typeface="Arial" panose="020B0604020202020204" pitchFamily="34" charset="0"/>
              <a:buNone/>
              <a:defRPr sz="1200" kern="1200">
                <a:solidFill>
                  <a:srgbClr val="898989"/>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defRPr/>
            </a:pPr>
            <a:fld id="{2CCF5A7F-EC20-4BA8-A62C-D8F3AF147111}" type="slidenum">
              <a:rPr lang="zh-CN" altLang="en-US" sz="3200" b="1" smtClean="0">
                <a:solidFill>
                  <a:schemeClr val="accent3"/>
                </a:solidFill>
                <a:latin typeface="楷体" panose="02010609060101010101" pitchFamily="49" charset="-122"/>
                <a:ea typeface="楷体" panose="02010609060101010101" pitchFamily="49" charset="-122"/>
              </a:rPr>
            </a:fld>
            <a:endParaRPr lang="zh-CN" altLang="en-US" sz="3200" b="1" dirty="0">
              <a:solidFill>
                <a:schemeClr val="accent3"/>
              </a:solidFill>
              <a:latin typeface="楷体" panose="02010609060101010101" pitchFamily="49" charset="-122"/>
              <a:ea typeface="楷体" panose="02010609060101010101" pitchFamily="49" charset="-122"/>
            </a:endParaRPr>
          </a:p>
        </p:txBody>
      </p:sp>
      <p:sp>
        <p:nvSpPr>
          <p:cNvPr id="14" name="矩形 13"/>
          <p:cNvSpPr/>
          <p:nvPr userDrawn="1"/>
        </p:nvSpPr>
        <p:spPr bwMode="auto">
          <a:xfrm>
            <a:off x="72898" y="625060"/>
            <a:ext cx="6691707" cy="45719"/>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16" name="TextBox 15"/>
          <p:cNvSpPr txBox="1"/>
          <p:nvPr userDrawn="1"/>
        </p:nvSpPr>
        <p:spPr>
          <a:xfrm>
            <a:off x="66040" y="205105"/>
            <a:ext cx="793750" cy="398780"/>
          </a:xfrm>
          <a:prstGeom prst="rect">
            <a:avLst/>
          </a:prstGeom>
          <a:noFill/>
        </p:spPr>
        <p:txBody>
          <a:bodyPr wrap="square" rtlCol="0">
            <a:spAutoFit/>
          </a:bodyPr>
          <a:lstStyle/>
          <a:p>
            <a:r>
              <a:rPr lang="zh-CN" altLang="en-US" sz="2000" b="1" kern="1200" dirty="0">
                <a:solidFill>
                  <a:schemeClr val="tx1">
                    <a:lumMod val="50000"/>
                    <a:lumOff val="50000"/>
                  </a:schemeClr>
                </a:solidFill>
                <a:latin typeface="楷体" panose="02010609060101010101" pitchFamily="49" charset="-122"/>
                <a:ea typeface="楷体" panose="02010609060101010101" pitchFamily="49" charset="-122"/>
                <a:cs typeface="+mn-cs"/>
              </a:rPr>
              <a:t>简介</a:t>
            </a:r>
            <a:endParaRPr lang="zh-CN" altLang="en-US" sz="2000" b="1" kern="1200" dirty="0">
              <a:solidFill>
                <a:schemeClr val="accent3"/>
              </a:solidFill>
              <a:latin typeface="楷体" panose="02010609060101010101" pitchFamily="49" charset="-122"/>
              <a:ea typeface="楷体" panose="02010609060101010101" pitchFamily="49" charset="-122"/>
              <a:cs typeface="+mn-cs"/>
            </a:endParaRPr>
          </a:p>
        </p:txBody>
      </p:sp>
      <p:sp>
        <p:nvSpPr>
          <p:cNvPr id="18" name="TextBox 17"/>
          <p:cNvSpPr txBox="1"/>
          <p:nvPr userDrawn="1"/>
        </p:nvSpPr>
        <p:spPr>
          <a:xfrm>
            <a:off x="920115" y="210185"/>
            <a:ext cx="1256030" cy="398780"/>
          </a:xfrm>
          <a:prstGeom prst="rect">
            <a:avLst/>
          </a:prstGeom>
          <a:noFill/>
        </p:spPr>
        <p:txBody>
          <a:bodyPr wrap="square" rtlCol="0">
            <a:spAutoFit/>
          </a:bodyPr>
          <a:lstStyle/>
          <a:p>
            <a:r>
              <a:rPr lang="zh-CN" altLang="en-US" sz="2000" b="1" kern="1200" dirty="0">
                <a:solidFill>
                  <a:schemeClr val="accent3"/>
                </a:solidFill>
                <a:latin typeface="楷体" panose="02010609060101010101" pitchFamily="49" charset="-122"/>
                <a:ea typeface="楷体" panose="02010609060101010101" pitchFamily="49" charset="-122"/>
                <a:cs typeface="+mn-cs"/>
              </a:rPr>
              <a:t>基本概况</a:t>
            </a:r>
            <a:endParaRPr lang="zh-CN" altLang="en-US" sz="2000" b="1" kern="1200" dirty="0">
              <a:solidFill>
                <a:schemeClr val="tx1">
                  <a:lumMod val="50000"/>
                  <a:lumOff val="50000"/>
                </a:schemeClr>
              </a:solidFill>
              <a:latin typeface="楷体" panose="02010609060101010101" pitchFamily="49" charset="-122"/>
              <a:ea typeface="楷体" panose="02010609060101010101" pitchFamily="49" charset="-122"/>
              <a:cs typeface="+mn-cs"/>
            </a:endParaRPr>
          </a:p>
        </p:txBody>
      </p:sp>
      <p:sp>
        <p:nvSpPr>
          <p:cNvPr id="19" name="TextBox 18"/>
          <p:cNvSpPr txBox="1"/>
          <p:nvPr userDrawn="1"/>
        </p:nvSpPr>
        <p:spPr>
          <a:xfrm>
            <a:off x="2317115" y="210185"/>
            <a:ext cx="1294130" cy="398780"/>
          </a:xfrm>
          <a:prstGeom prst="rect">
            <a:avLst/>
          </a:prstGeom>
          <a:noFill/>
        </p:spPr>
        <p:txBody>
          <a:bodyPr wrap="square" rtlCol="0">
            <a:spAutoFit/>
          </a:bodyPr>
          <a:lstStyle/>
          <a:p>
            <a:r>
              <a:rPr lang="zh-CN" altLang="en-US" sz="2000" b="1" kern="1200" dirty="0">
                <a:solidFill>
                  <a:schemeClr val="tx1">
                    <a:lumMod val="50000"/>
                    <a:lumOff val="50000"/>
                  </a:schemeClr>
                </a:solidFill>
                <a:latin typeface="楷体" panose="02010609060101010101" pitchFamily="49" charset="-122"/>
                <a:ea typeface="楷体" panose="02010609060101010101" pitchFamily="49" charset="-122"/>
                <a:cs typeface="+mn-cs"/>
              </a:rPr>
              <a:t>基本理论</a:t>
            </a:r>
            <a:endParaRPr lang="zh-CN" altLang="en-US" sz="2000" b="1" kern="1200" dirty="0">
              <a:solidFill>
                <a:schemeClr val="tx1">
                  <a:lumMod val="50000"/>
                  <a:lumOff val="50000"/>
                </a:schemeClr>
              </a:solidFill>
              <a:latin typeface="楷体" panose="02010609060101010101" pitchFamily="49" charset="-122"/>
              <a:ea typeface="楷体" panose="02010609060101010101" pitchFamily="49" charset="-122"/>
              <a:cs typeface="+mn-cs"/>
            </a:endParaRPr>
          </a:p>
        </p:txBody>
      </p:sp>
      <p:sp>
        <p:nvSpPr>
          <p:cNvPr id="21" name="等腰三角形 20"/>
          <p:cNvSpPr/>
          <p:nvPr userDrawn="1"/>
        </p:nvSpPr>
        <p:spPr bwMode="auto">
          <a:xfrm flipV="1">
            <a:off x="1460221" y="734671"/>
            <a:ext cx="198783" cy="152400"/>
          </a:xfrm>
          <a:prstGeom prst="triangle">
            <a:avLst>
              <a:gd name="adj" fmla="val 47737"/>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pic>
        <p:nvPicPr>
          <p:cNvPr id="15" name="图片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4720" y="59690"/>
            <a:ext cx="956310" cy="956310"/>
          </a:xfrm>
          <a:prstGeom prst="rect">
            <a:avLst/>
          </a:prstGeom>
        </p:spPr>
      </p:pic>
      <p:sp>
        <p:nvSpPr>
          <p:cNvPr id="2" name="文本框 1"/>
          <p:cNvSpPr txBox="1"/>
          <p:nvPr userDrawn="1"/>
        </p:nvSpPr>
        <p:spPr>
          <a:xfrm>
            <a:off x="3696970" y="203835"/>
            <a:ext cx="779780" cy="421005"/>
          </a:xfrm>
          <a:prstGeom prst="rect">
            <a:avLst/>
          </a:prstGeom>
          <a:noFill/>
        </p:spPr>
        <p:txBody>
          <a:bodyPr wrap="square" rtlCol="0">
            <a:noAutofit/>
          </a:bodyPr>
          <a:p>
            <a:pPr algn="l">
              <a:buClrTx/>
              <a:buSzTx/>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实践</a:t>
            </a:r>
            <a:endParaRPr lang="zh-CN" altLang="en-US" sz="2000" b="1" dirty="0">
              <a:solidFill>
                <a:schemeClr val="tx1">
                  <a:lumMod val="50000"/>
                  <a:lumOff val="50000"/>
                </a:schemeClr>
              </a:solidFill>
              <a:latin typeface="楷体" panose="02010609060101010101" pitchFamily="49" charset="-122"/>
              <a:ea typeface="楷体" panose="02010609060101010101" pitchFamily="49" charset="-122"/>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10" name="矩形 9"/>
          <p:cNvSpPr/>
          <p:nvPr userDrawn="1"/>
        </p:nvSpPr>
        <p:spPr bwMode="auto">
          <a:xfrm>
            <a:off x="-14511" y="6502400"/>
            <a:ext cx="10602998" cy="145142"/>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11" name="矩形 10"/>
          <p:cNvSpPr/>
          <p:nvPr userDrawn="1"/>
        </p:nvSpPr>
        <p:spPr bwMode="auto">
          <a:xfrm>
            <a:off x="11277631" y="6495144"/>
            <a:ext cx="921657" cy="152398"/>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12" name="灯片编号占位符 2"/>
          <p:cNvSpPr txBox="1"/>
          <p:nvPr userDrawn="1"/>
        </p:nvSpPr>
        <p:spPr bwMode="auto">
          <a:xfrm>
            <a:off x="10360331" y="6341571"/>
            <a:ext cx="847844" cy="365125"/>
          </a:xfrm>
          <a:prstGeom prst="rect">
            <a:avLst/>
          </a:prstGeom>
          <a:noFill/>
          <a:ln>
            <a:noFill/>
          </a:ln>
        </p:spPr>
        <p:txBody>
          <a:bodyPr vert="horz" wrap="square" lIns="91440" tIns="45720" rIns="91440" bIns="45720" numCol="1" anchor="ctr" anchorCtr="0" compatLnSpc="1"/>
          <a:lstStyle>
            <a:defPPr>
              <a:defRPr lang="zh-CN"/>
            </a:defPPr>
            <a:lvl1pPr algn="r" rtl="0" eaLnBrk="1" fontAlgn="base" hangingPunct="1">
              <a:spcBef>
                <a:spcPct val="0"/>
              </a:spcBef>
              <a:spcAft>
                <a:spcPct val="0"/>
              </a:spcAft>
              <a:buFont typeface="Arial" panose="020B0604020202020204" pitchFamily="34" charset="0"/>
              <a:buNone/>
              <a:defRPr sz="1200" kern="1200">
                <a:solidFill>
                  <a:srgbClr val="898989"/>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defRPr/>
            </a:pPr>
            <a:fld id="{2CCF5A7F-EC20-4BA8-A62C-D8F3AF147111}" type="slidenum">
              <a:rPr lang="zh-CN" altLang="en-US" sz="3200" b="1" smtClean="0">
                <a:solidFill>
                  <a:schemeClr val="accent3"/>
                </a:solidFill>
                <a:latin typeface="楷体" panose="02010609060101010101" pitchFamily="49" charset="-122"/>
                <a:ea typeface="楷体" panose="02010609060101010101" pitchFamily="49" charset="-122"/>
              </a:rPr>
            </a:fld>
            <a:endParaRPr lang="zh-CN" altLang="en-US" sz="3200" b="1" dirty="0">
              <a:solidFill>
                <a:schemeClr val="accent3"/>
              </a:solidFill>
              <a:latin typeface="楷体" panose="02010609060101010101" pitchFamily="49" charset="-122"/>
              <a:ea typeface="楷体" panose="02010609060101010101" pitchFamily="49" charset="-122"/>
            </a:endParaRPr>
          </a:p>
        </p:txBody>
      </p:sp>
      <p:sp>
        <p:nvSpPr>
          <p:cNvPr id="14" name="矩形 13"/>
          <p:cNvSpPr/>
          <p:nvPr userDrawn="1"/>
        </p:nvSpPr>
        <p:spPr bwMode="auto">
          <a:xfrm>
            <a:off x="72898" y="625060"/>
            <a:ext cx="6691707" cy="45719"/>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16" name="TextBox 15"/>
          <p:cNvSpPr txBox="1"/>
          <p:nvPr userDrawn="1"/>
        </p:nvSpPr>
        <p:spPr>
          <a:xfrm>
            <a:off x="66040" y="205105"/>
            <a:ext cx="793750" cy="398780"/>
          </a:xfrm>
          <a:prstGeom prst="rect">
            <a:avLst/>
          </a:prstGeom>
          <a:noFill/>
        </p:spPr>
        <p:txBody>
          <a:bodyPr wrap="square" rtlCol="0">
            <a:spAutoFit/>
          </a:bodyPr>
          <a:lstStyle/>
          <a:p>
            <a:r>
              <a:rPr lang="zh-CN" altLang="en-US" sz="2000" b="1" kern="1200" dirty="0">
                <a:solidFill>
                  <a:schemeClr val="tx1">
                    <a:lumMod val="50000"/>
                    <a:lumOff val="50000"/>
                  </a:schemeClr>
                </a:solidFill>
                <a:latin typeface="楷体" panose="02010609060101010101" pitchFamily="49" charset="-122"/>
                <a:ea typeface="楷体" panose="02010609060101010101" pitchFamily="49" charset="-122"/>
                <a:cs typeface="+mn-cs"/>
              </a:rPr>
              <a:t>简介</a:t>
            </a:r>
            <a:endParaRPr lang="zh-CN" altLang="en-US" sz="2000" b="1" kern="1200" dirty="0">
              <a:solidFill>
                <a:schemeClr val="tx1">
                  <a:lumMod val="50000"/>
                  <a:lumOff val="50000"/>
                </a:schemeClr>
              </a:solidFill>
              <a:latin typeface="楷体" panose="02010609060101010101" pitchFamily="49" charset="-122"/>
              <a:ea typeface="楷体" panose="02010609060101010101" pitchFamily="49" charset="-122"/>
              <a:cs typeface="+mn-cs"/>
            </a:endParaRPr>
          </a:p>
        </p:txBody>
      </p:sp>
      <p:sp>
        <p:nvSpPr>
          <p:cNvPr id="18" name="TextBox 17"/>
          <p:cNvSpPr txBox="1"/>
          <p:nvPr userDrawn="1"/>
        </p:nvSpPr>
        <p:spPr>
          <a:xfrm>
            <a:off x="920115" y="210185"/>
            <a:ext cx="1256030" cy="398780"/>
          </a:xfrm>
          <a:prstGeom prst="rect">
            <a:avLst/>
          </a:prstGeom>
          <a:noFill/>
        </p:spPr>
        <p:txBody>
          <a:bodyPr wrap="square" rtlCol="0">
            <a:spAutoFit/>
          </a:bodyPr>
          <a:lstStyle/>
          <a:p>
            <a:r>
              <a:rPr lang="zh-CN" altLang="en-US" sz="2000" b="1" kern="1200" dirty="0">
                <a:solidFill>
                  <a:schemeClr val="tx1">
                    <a:lumMod val="50000"/>
                    <a:lumOff val="50000"/>
                  </a:schemeClr>
                </a:solidFill>
                <a:latin typeface="楷体" panose="02010609060101010101" pitchFamily="49" charset="-122"/>
                <a:ea typeface="楷体" panose="02010609060101010101" pitchFamily="49" charset="-122"/>
                <a:cs typeface="+mn-cs"/>
              </a:rPr>
              <a:t>基本概况</a:t>
            </a:r>
            <a:endParaRPr lang="zh-CN" altLang="en-US" sz="2000" b="1" kern="1200" dirty="0">
              <a:solidFill>
                <a:schemeClr val="tx1">
                  <a:lumMod val="50000"/>
                  <a:lumOff val="50000"/>
                </a:schemeClr>
              </a:solidFill>
              <a:latin typeface="楷体" panose="02010609060101010101" pitchFamily="49" charset="-122"/>
              <a:ea typeface="楷体" panose="02010609060101010101" pitchFamily="49" charset="-122"/>
              <a:cs typeface="+mn-cs"/>
            </a:endParaRPr>
          </a:p>
        </p:txBody>
      </p:sp>
      <p:sp>
        <p:nvSpPr>
          <p:cNvPr id="19" name="TextBox 18"/>
          <p:cNvSpPr txBox="1"/>
          <p:nvPr userDrawn="1"/>
        </p:nvSpPr>
        <p:spPr>
          <a:xfrm>
            <a:off x="2317115" y="210185"/>
            <a:ext cx="1294130" cy="398780"/>
          </a:xfrm>
          <a:prstGeom prst="rect">
            <a:avLst/>
          </a:prstGeom>
          <a:noFill/>
        </p:spPr>
        <p:txBody>
          <a:bodyPr wrap="square" rtlCol="0">
            <a:spAutoFit/>
          </a:bodyPr>
          <a:lstStyle/>
          <a:p>
            <a:pPr algn="l">
              <a:buClrTx/>
              <a:buSzTx/>
            </a:pPr>
            <a:r>
              <a:rPr lang="zh-CN" altLang="en-US" sz="2000" b="1" kern="1200" dirty="0">
                <a:solidFill>
                  <a:schemeClr val="accent3"/>
                </a:solidFill>
                <a:latin typeface="楷体" panose="02010609060101010101" pitchFamily="49" charset="-122"/>
                <a:ea typeface="楷体" panose="02010609060101010101" pitchFamily="49" charset="-122"/>
                <a:cs typeface="+mn-cs"/>
              </a:rPr>
              <a:t>基本理论</a:t>
            </a:r>
            <a:endParaRPr lang="zh-CN" altLang="en-US" sz="2000" b="1" kern="1200" dirty="0">
              <a:solidFill>
                <a:schemeClr val="accent3"/>
              </a:solidFill>
              <a:latin typeface="楷体" panose="02010609060101010101" pitchFamily="49" charset="-122"/>
              <a:ea typeface="楷体" panose="02010609060101010101" pitchFamily="49" charset="-122"/>
              <a:cs typeface="+mn-cs"/>
            </a:endParaRPr>
          </a:p>
        </p:txBody>
      </p:sp>
      <p:sp>
        <p:nvSpPr>
          <p:cNvPr id="21" name="等腰三角形 20"/>
          <p:cNvSpPr/>
          <p:nvPr userDrawn="1"/>
        </p:nvSpPr>
        <p:spPr bwMode="auto">
          <a:xfrm flipV="1">
            <a:off x="2850871" y="734671"/>
            <a:ext cx="198783" cy="152400"/>
          </a:xfrm>
          <a:prstGeom prst="triangle">
            <a:avLst>
              <a:gd name="adj" fmla="val 47737"/>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pic>
        <p:nvPicPr>
          <p:cNvPr id="15" name="图片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4720" y="59690"/>
            <a:ext cx="956310" cy="956310"/>
          </a:xfrm>
          <a:prstGeom prst="rect">
            <a:avLst/>
          </a:prstGeom>
        </p:spPr>
      </p:pic>
      <p:sp>
        <p:nvSpPr>
          <p:cNvPr id="2" name="文本框 1"/>
          <p:cNvSpPr txBox="1"/>
          <p:nvPr userDrawn="1"/>
        </p:nvSpPr>
        <p:spPr>
          <a:xfrm>
            <a:off x="3696970" y="203835"/>
            <a:ext cx="779780" cy="421005"/>
          </a:xfrm>
          <a:prstGeom prst="rect">
            <a:avLst/>
          </a:prstGeom>
          <a:noFill/>
        </p:spPr>
        <p:txBody>
          <a:bodyPr wrap="square" rtlCol="0">
            <a:noAutofit/>
          </a:bodyPr>
          <a:p>
            <a:pPr algn="l">
              <a:buClrTx/>
              <a:buSzTx/>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实践</a:t>
            </a:r>
            <a:endParaRPr lang="zh-CN" altLang="en-US" sz="2000" b="1" dirty="0">
              <a:solidFill>
                <a:schemeClr val="tx1">
                  <a:lumMod val="50000"/>
                  <a:lumOff val="50000"/>
                </a:schemeClr>
              </a:solidFill>
              <a:latin typeface="楷体" panose="02010609060101010101" pitchFamily="49" charset="-122"/>
              <a:ea typeface="楷体" panose="02010609060101010101" pitchFamily="49" charset="-122"/>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
        <p:nvSpPr>
          <p:cNvPr id="10" name="矩形 9"/>
          <p:cNvSpPr/>
          <p:nvPr userDrawn="1"/>
        </p:nvSpPr>
        <p:spPr bwMode="auto">
          <a:xfrm>
            <a:off x="-14511" y="6502400"/>
            <a:ext cx="10602998" cy="145142"/>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11" name="矩形 10"/>
          <p:cNvSpPr/>
          <p:nvPr userDrawn="1"/>
        </p:nvSpPr>
        <p:spPr bwMode="auto">
          <a:xfrm>
            <a:off x="11277631" y="6495144"/>
            <a:ext cx="921657" cy="152398"/>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12" name="灯片编号占位符 2"/>
          <p:cNvSpPr txBox="1"/>
          <p:nvPr userDrawn="1"/>
        </p:nvSpPr>
        <p:spPr bwMode="auto">
          <a:xfrm>
            <a:off x="10360331" y="6341571"/>
            <a:ext cx="847844" cy="365125"/>
          </a:xfrm>
          <a:prstGeom prst="rect">
            <a:avLst/>
          </a:prstGeom>
          <a:noFill/>
          <a:ln>
            <a:noFill/>
          </a:ln>
        </p:spPr>
        <p:txBody>
          <a:bodyPr vert="horz" wrap="square" lIns="91440" tIns="45720" rIns="91440" bIns="45720" numCol="1" anchor="ctr" anchorCtr="0" compatLnSpc="1"/>
          <a:lstStyle>
            <a:defPPr>
              <a:defRPr lang="zh-CN"/>
            </a:defPPr>
            <a:lvl1pPr algn="r" rtl="0" eaLnBrk="1" fontAlgn="base" hangingPunct="1">
              <a:spcBef>
                <a:spcPct val="0"/>
              </a:spcBef>
              <a:spcAft>
                <a:spcPct val="0"/>
              </a:spcAft>
              <a:buFont typeface="Arial" panose="020B0604020202020204" pitchFamily="34" charset="0"/>
              <a:buNone/>
              <a:defRPr sz="1200" kern="1200">
                <a:solidFill>
                  <a:srgbClr val="898989"/>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defRPr/>
            </a:pPr>
            <a:fld id="{2CCF5A7F-EC20-4BA8-A62C-D8F3AF147111}" type="slidenum">
              <a:rPr lang="zh-CN" altLang="en-US" sz="3200" b="1" smtClean="0">
                <a:solidFill>
                  <a:schemeClr val="accent3"/>
                </a:solidFill>
                <a:latin typeface="楷体" panose="02010609060101010101" pitchFamily="49" charset="-122"/>
                <a:ea typeface="楷体" panose="02010609060101010101" pitchFamily="49" charset="-122"/>
              </a:rPr>
            </a:fld>
            <a:endParaRPr lang="zh-CN" altLang="en-US" sz="3200" b="1" dirty="0">
              <a:solidFill>
                <a:schemeClr val="accent3"/>
              </a:solidFill>
              <a:latin typeface="楷体" panose="02010609060101010101" pitchFamily="49" charset="-122"/>
              <a:ea typeface="楷体" panose="02010609060101010101" pitchFamily="49" charset="-122"/>
            </a:endParaRPr>
          </a:p>
        </p:txBody>
      </p:sp>
      <p:sp>
        <p:nvSpPr>
          <p:cNvPr id="14" name="矩形 13"/>
          <p:cNvSpPr/>
          <p:nvPr userDrawn="1"/>
        </p:nvSpPr>
        <p:spPr bwMode="auto">
          <a:xfrm>
            <a:off x="72898" y="625060"/>
            <a:ext cx="6691707" cy="45719"/>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16" name="TextBox 15"/>
          <p:cNvSpPr txBox="1"/>
          <p:nvPr userDrawn="1"/>
        </p:nvSpPr>
        <p:spPr>
          <a:xfrm>
            <a:off x="66040" y="205105"/>
            <a:ext cx="793750" cy="398780"/>
          </a:xfrm>
          <a:prstGeom prst="rect">
            <a:avLst/>
          </a:prstGeom>
          <a:noFill/>
        </p:spPr>
        <p:txBody>
          <a:bodyPr wrap="square" rtlCol="0">
            <a:spAutoFit/>
          </a:bodyPr>
          <a:lstStyle/>
          <a:p>
            <a:r>
              <a:rPr lang="zh-CN" altLang="en-US" sz="2000" b="1" kern="1200" dirty="0">
                <a:solidFill>
                  <a:schemeClr val="tx1">
                    <a:lumMod val="50000"/>
                    <a:lumOff val="50000"/>
                  </a:schemeClr>
                </a:solidFill>
                <a:latin typeface="楷体" panose="02010609060101010101" pitchFamily="49" charset="-122"/>
                <a:ea typeface="楷体" panose="02010609060101010101" pitchFamily="49" charset="-122"/>
                <a:cs typeface="+mn-cs"/>
              </a:rPr>
              <a:t>简介</a:t>
            </a:r>
            <a:endParaRPr lang="zh-CN" altLang="en-US" sz="2000" b="1" kern="1200" dirty="0">
              <a:solidFill>
                <a:schemeClr val="tx1">
                  <a:lumMod val="50000"/>
                  <a:lumOff val="50000"/>
                </a:schemeClr>
              </a:solidFill>
              <a:latin typeface="楷体" panose="02010609060101010101" pitchFamily="49" charset="-122"/>
              <a:ea typeface="楷体" panose="02010609060101010101" pitchFamily="49" charset="-122"/>
              <a:cs typeface="+mn-cs"/>
            </a:endParaRPr>
          </a:p>
        </p:txBody>
      </p:sp>
      <p:sp>
        <p:nvSpPr>
          <p:cNvPr id="18" name="TextBox 17"/>
          <p:cNvSpPr txBox="1"/>
          <p:nvPr userDrawn="1"/>
        </p:nvSpPr>
        <p:spPr>
          <a:xfrm>
            <a:off x="920115" y="210185"/>
            <a:ext cx="1256030" cy="398780"/>
          </a:xfrm>
          <a:prstGeom prst="rect">
            <a:avLst/>
          </a:prstGeom>
          <a:noFill/>
        </p:spPr>
        <p:txBody>
          <a:bodyPr wrap="square" rtlCol="0">
            <a:spAutoFit/>
          </a:bodyPr>
          <a:lstStyle/>
          <a:p>
            <a:r>
              <a:rPr lang="zh-CN" altLang="en-US" sz="2000" b="1" kern="1200" dirty="0">
                <a:solidFill>
                  <a:schemeClr val="tx1">
                    <a:lumMod val="50000"/>
                    <a:lumOff val="50000"/>
                  </a:schemeClr>
                </a:solidFill>
                <a:latin typeface="楷体" panose="02010609060101010101" pitchFamily="49" charset="-122"/>
                <a:ea typeface="楷体" panose="02010609060101010101" pitchFamily="49" charset="-122"/>
                <a:cs typeface="+mn-cs"/>
              </a:rPr>
              <a:t>基本概况</a:t>
            </a:r>
            <a:endParaRPr lang="zh-CN" altLang="en-US" sz="2000" b="1" kern="1200" dirty="0">
              <a:solidFill>
                <a:schemeClr val="tx1">
                  <a:lumMod val="50000"/>
                  <a:lumOff val="50000"/>
                </a:schemeClr>
              </a:solidFill>
              <a:latin typeface="楷体" panose="02010609060101010101" pitchFamily="49" charset="-122"/>
              <a:ea typeface="楷体" panose="02010609060101010101" pitchFamily="49" charset="-122"/>
              <a:cs typeface="+mn-cs"/>
            </a:endParaRPr>
          </a:p>
        </p:txBody>
      </p:sp>
      <p:sp>
        <p:nvSpPr>
          <p:cNvPr id="19" name="TextBox 18"/>
          <p:cNvSpPr txBox="1"/>
          <p:nvPr userDrawn="1"/>
        </p:nvSpPr>
        <p:spPr>
          <a:xfrm>
            <a:off x="2317115" y="210185"/>
            <a:ext cx="1294130" cy="398780"/>
          </a:xfrm>
          <a:prstGeom prst="rect">
            <a:avLst/>
          </a:prstGeom>
          <a:noFill/>
        </p:spPr>
        <p:txBody>
          <a:bodyPr wrap="square" rtlCol="0">
            <a:spAutoFit/>
          </a:bodyPr>
          <a:lstStyle/>
          <a:p>
            <a:pPr algn="l">
              <a:buClrTx/>
              <a:buSzTx/>
            </a:pPr>
            <a:r>
              <a:rPr lang="zh-CN" altLang="en-US" sz="2000" b="1" kern="1200" dirty="0">
                <a:solidFill>
                  <a:schemeClr val="tx1">
                    <a:lumMod val="50000"/>
                    <a:lumOff val="50000"/>
                  </a:schemeClr>
                </a:solidFill>
                <a:latin typeface="楷体" panose="02010609060101010101" pitchFamily="49" charset="-122"/>
                <a:ea typeface="楷体" panose="02010609060101010101" pitchFamily="49" charset="-122"/>
                <a:cs typeface="+mn-cs"/>
              </a:rPr>
              <a:t>基本理论</a:t>
            </a:r>
            <a:endParaRPr lang="zh-CN" altLang="en-US" sz="2000" b="1" kern="1200" dirty="0">
              <a:solidFill>
                <a:schemeClr val="tx1">
                  <a:lumMod val="50000"/>
                  <a:lumOff val="50000"/>
                </a:schemeClr>
              </a:solidFill>
              <a:latin typeface="楷体" panose="02010609060101010101" pitchFamily="49" charset="-122"/>
              <a:ea typeface="楷体" panose="02010609060101010101" pitchFamily="49" charset="-122"/>
              <a:cs typeface="+mn-cs"/>
            </a:endParaRPr>
          </a:p>
        </p:txBody>
      </p:sp>
      <p:sp>
        <p:nvSpPr>
          <p:cNvPr id="21" name="等腰三角形 20"/>
          <p:cNvSpPr/>
          <p:nvPr userDrawn="1"/>
        </p:nvSpPr>
        <p:spPr bwMode="auto">
          <a:xfrm flipV="1">
            <a:off x="3984346" y="734671"/>
            <a:ext cx="198783" cy="152400"/>
          </a:xfrm>
          <a:prstGeom prst="triangle">
            <a:avLst>
              <a:gd name="adj" fmla="val 47737"/>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pic>
        <p:nvPicPr>
          <p:cNvPr id="15" name="图片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4720" y="59690"/>
            <a:ext cx="956310" cy="956310"/>
          </a:xfrm>
          <a:prstGeom prst="rect">
            <a:avLst/>
          </a:prstGeom>
        </p:spPr>
      </p:pic>
      <p:sp>
        <p:nvSpPr>
          <p:cNvPr id="2" name="文本框 1"/>
          <p:cNvSpPr txBox="1"/>
          <p:nvPr userDrawn="1"/>
        </p:nvSpPr>
        <p:spPr>
          <a:xfrm>
            <a:off x="3696970" y="203835"/>
            <a:ext cx="779780" cy="398780"/>
          </a:xfrm>
          <a:prstGeom prst="rect">
            <a:avLst/>
          </a:prstGeom>
          <a:noFill/>
        </p:spPr>
        <p:txBody>
          <a:bodyPr wrap="square" rtlCol="0">
            <a:spAutoFit/>
          </a:bodyPr>
          <a:lstStyle/>
          <a:p>
            <a:pPr lvl="0" algn="l">
              <a:buClrTx/>
              <a:buSzTx/>
            </a:pPr>
            <a:r>
              <a:rPr lang="zh-CN" altLang="en-US" sz="2000" b="1" dirty="0">
                <a:solidFill>
                  <a:schemeClr val="accent3"/>
                </a:solidFill>
                <a:latin typeface="楷体" panose="02010609060101010101" pitchFamily="49" charset="-122"/>
                <a:ea typeface="楷体" panose="02010609060101010101" pitchFamily="49" charset="-122"/>
                <a:sym typeface="+mn-ea"/>
              </a:rPr>
              <a:t>实践</a:t>
            </a:r>
            <a:endParaRPr lang="zh-CN" altLang="en-US" sz="2000" b="1" dirty="0">
              <a:solidFill>
                <a:schemeClr val="accent3"/>
              </a:solidFill>
              <a:latin typeface="楷体" panose="02010609060101010101" pitchFamily="49" charset="-122"/>
              <a:ea typeface="楷体" panose="02010609060101010101" pitchFamily="49" charset="-122"/>
              <a:sym typeface="+mn-ea"/>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0" name="矩形 9"/>
          <p:cNvSpPr/>
          <p:nvPr userDrawn="1"/>
        </p:nvSpPr>
        <p:spPr bwMode="auto">
          <a:xfrm>
            <a:off x="72898" y="625060"/>
            <a:ext cx="6691707" cy="45719"/>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15" name="等腰三角形 14"/>
          <p:cNvSpPr/>
          <p:nvPr userDrawn="1"/>
        </p:nvSpPr>
        <p:spPr bwMode="auto">
          <a:xfrm flipV="1">
            <a:off x="1312827" y="715621"/>
            <a:ext cx="198783" cy="152400"/>
          </a:xfrm>
          <a:prstGeom prst="triangle">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18" name="矩形 17"/>
          <p:cNvSpPr/>
          <p:nvPr userDrawn="1"/>
        </p:nvSpPr>
        <p:spPr bwMode="auto">
          <a:xfrm>
            <a:off x="-14511" y="6502400"/>
            <a:ext cx="10602998" cy="145142"/>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19" name="矩形 18"/>
          <p:cNvSpPr/>
          <p:nvPr userDrawn="1"/>
        </p:nvSpPr>
        <p:spPr bwMode="auto">
          <a:xfrm>
            <a:off x="11277631" y="6495144"/>
            <a:ext cx="921657" cy="152398"/>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20" name="灯片编号占位符 2"/>
          <p:cNvSpPr txBox="1"/>
          <p:nvPr userDrawn="1"/>
        </p:nvSpPr>
        <p:spPr bwMode="auto">
          <a:xfrm>
            <a:off x="10360331" y="6341571"/>
            <a:ext cx="847844" cy="365125"/>
          </a:xfrm>
          <a:prstGeom prst="rect">
            <a:avLst/>
          </a:prstGeom>
          <a:noFill/>
          <a:ln>
            <a:noFill/>
          </a:ln>
        </p:spPr>
        <p:txBody>
          <a:bodyPr vert="horz" wrap="square" lIns="91440" tIns="45720" rIns="91440" bIns="45720" numCol="1" anchor="ctr" anchorCtr="0" compatLnSpc="1"/>
          <a:lstStyle>
            <a:defPPr>
              <a:defRPr lang="zh-CN"/>
            </a:defPPr>
            <a:lvl1pPr algn="r" rtl="0" eaLnBrk="1" fontAlgn="base" hangingPunct="1">
              <a:spcBef>
                <a:spcPct val="0"/>
              </a:spcBef>
              <a:spcAft>
                <a:spcPct val="0"/>
              </a:spcAft>
              <a:buFont typeface="Arial" panose="020B0604020202020204" pitchFamily="34" charset="0"/>
              <a:buNone/>
              <a:defRPr sz="1200" kern="1200">
                <a:solidFill>
                  <a:srgbClr val="898989"/>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defRPr/>
            </a:pPr>
            <a:fld id="{2CCF5A7F-EC20-4BA8-A62C-D8F3AF147111}" type="slidenum">
              <a:rPr lang="zh-CN" altLang="en-US" sz="3200" b="1" smtClean="0">
                <a:solidFill>
                  <a:schemeClr val="accent3"/>
                </a:solidFill>
                <a:latin typeface="楷体" panose="02010609060101010101" pitchFamily="49" charset="-122"/>
                <a:ea typeface="楷体" panose="02010609060101010101" pitchFamily="49" charset="-122"/>
              </a:rPr>
            </a:fld>
            <a:endParaRPr lang="zh-CN" altLang="en-US" sz="3200" b="1" dirty="0">
              <a:solidFill>
                <a:schemeClr val="accent3"/>
              </a:solidFill>
              <a:latin typeface="楷体" panose="02010609060101010101" pitchFamily="49" charset="-122"/>
              <a:ea typeface="楷体" panose="02010609060101010101" pitchFamily="49" charset="-122"/>
            </a:endParaRPr>
          </a:p>
        </p:txBody>
      </p:sp>
      <p:sp>
        <p:nvSpPr>
          <p:cNvPr id="16" name="TextBox 15"/>
          <p:cNvSpPr txBox="1"/>
          <p:nvPr userDrawn="1"/>
        </p:nvSpPr>
        <p:spPr>
          <a:xfrm>
            <a:off x="123190" y="214630"/>
            <a:ext cx="803910" cy="398780"/>
          </a:xfrm>
          <a:prstGeom prst="rect">
            <a:avLst/>
          </a:prstGeom>
          <a:noFill/>
        </p:spPr>
        <p:txBody>
          <a:bodyPr wrap="square" rtlCol="0">
            <a:spAutoFit/>
          </a:bodyPr>
          <a:lstStyle/>
          <a:p>
            <a:r>
              <a:rPr lang="zh-CN" altLang="en-US" sz="2000" b="1" kern="1200" dirty="0">
                <a:solidFill>
                  <a:schemeClr val="tx1">
                    <a:lumMod val="50000"/>
                    <a:lumOff val="50000"/>
                  </a:schemeClr>
                </a:solidFill>
                <a:latin typeface="楷体" panose="02010609060101010101" pitchFamily="49" charset="-122"/>
                <a:ea typeface="楷体" panose="02010609060101010101" pitchFamily="49" charset="-122"/>
                <a:cs typeface="+mn-cs"/>
              </a:rPr>
              <a:t>简介</a:t>
            </a:r>
            <a:endParaRPr lang="zh-CN" altLang="en-US" sz="2000" b="1" kern="1200" dirty="0">
              <a:solidFill>
                <a:schemeClr val="tx1">
                  <a:lumMod val="50000"/>
                  <a:lumOff val="50000"/>
                </a:schemeClr>
              </a:solidFill>
              <a:latin typeface="楷体" panose="02010609060101010101" pitchFamily="49" charset="-122"/>
              <a:ea typeface="楷体" panose="02010609060101010101" pitchFamily="49" charset="-122"/>
              <a:cs typeface="+mn-cs"/>
            </a:endParaRPr>
          </a:p>
        </p:txBody>
      </p:sp>
      <p:sp>
        <p:nvSpPr>
          <p:cNvPr id="17" name="TextBox 17"/>
          <p:cNvSpPr txBox="1"/>
          <p:nvPr userDrawn="1"/>
        </p:nvSpPr>
        <p:spPr>
          <a:xfrm>
            <a:off x="835660" y="210185"/>
            <a:ext cx="1276985" cy="398780"/>
          </a:xfrm>
          <a:prstGeom prst="rect">
            <a:avLst/>
          </a:prstGeom>
          <a:noFill/>
        </p:spPr>
        <p:txBody>
          <a:bodyPr wrap="square" rtlCol="0">
            <a:spAutoFit/>
          </a:bodyPr>
          <a:lstStyle/>
          <a:p>
            <a:pPr algn="l">
              <a:buClrTx/>
              <a:buSzTx/>
            </a:pPr>
            <a:r>
              <a:rPr lang="zh-CN" altLang="en-US" sz="2000" b="1" kern="1200" dirty="0">
                <a:solidFill>
                  <a:schemeClr val="accent3"/>
                </a:solidFill>
                <a:latin typeface="楷体" panose="02010609060101010101" pitchFamily="49" charset="-122"/>
                <a:ea typeface="楷体" panose="02010609060101010101" pitchFamily="49" charset="-122"/>
                <a:cs typeface="+mn-cs"/>
              </a:rPr>
              <a:t>基本原理</a:t>
            </a:r>
            <a:endParaRPr lang="zh-CN" altLang="en-US" sz="2000" b="1" kern="1200" dirty="0">
              <a:solidFill>
                <a:schemeClr val="accent3"/>
              </a:solidFill>
              <a:latin typeface="楷体" panose="02010609060101010101" pitchFamily="49" charset="-122"/>
              <a:ea typeface="楷体" panose="02010609060101010101" pitchFamily="49" charset="-122"/>
              <a:cs typeface="+mn-cs"/>
            </a:endParaRPr>
          </a:p>
        </p:txBody>
      </p:sp>
      <p:sp>
        <p:nvSpPr>
          <p:cNvPr id="21" name="TextBox 18"/>
          <p:cNvSpPr txBox="1"/>
          <p:nvPr userDrawn="1"/>
        </p:nvSpPr>
        <p:spPr>
          <a:xfrm>
            <a:off x="2040890" y="210185"/>
            <a:ext cx="2028190" cy="398780"/>
          </a:xfrm>
          <a:prstGeom prst="rect">
            <a:avLst/>
          </a:prstGeom>
          <a:noFill/>
        </p:spPr>
        <p:txBody>
          <a:bodyPr wrap="square" rtlCol="0">
            <a:spAutoFit/>
          </a:bodyPr>
          <a:lstStyle/>
          <a:p>
            <a:r>
              <a:rPr lang="zh-CN" altLang="en-US" sz="2000" b="1" dirty="0">
                <a:solidFill>
                  <a:schemeClr val="tx1">
                    <a:lumMod val="50000"/>
                    <a:lumOff val="50000"/>
                  </a:schemeClr>
                </a:solidFill>
                <a:latin typeface="楷体" panose="02010609060101010101" pitchFamily="49" charset="-122"/>
                <a:ea typeface="楷体" panose="02010609060101010101" pitchFamily="49" charset="-122"/>
                <a:sym typeface="+mn-ea"/>
              </a:rPr>
              <a:t>分类树与回归树</a:t>
            </a:r>
            <a:endParaRPr lang="zh-CN" altLang="en-US" sz="2000" b="1" kern="1200" dirty="0">
              <a:solidFill>
                <a:schemeClr val="tx1">
                  <a:lumMod val="50000"/>
                  <a:lumOff val="50000"/>
                </a:schemeClr>
              </a:solidFill>
              <a:latin typeface="楷体" panose="02010609060101010101" pitchFamily="49" charset="-122"/>
              <a:ea typeface="楷体" panose="02010609060101010101" pitchFamily="49" charset="-122"/>
              <a:cs typeface="+mn-cs"/>
            </a:endParaRPr>
          </a:p>
        </p:txBody>
      </p:sp>
      <p:sp>
        <p:nvSpPr>
          <p:cNvPr id="22" name="TextBox 19"/>
          <p:cNvSpPr txBox="1"/>
          <p:nvPr userDrawn="1"/>
        </p:nvSpPr>
        <p:spPr>
          <a:xfrm>
            <a:off x="4020820" y="214630"/>
            <a:ext cx="1266190" cy="398780"/>
          </a:xfrm>
          <a:prstGeom prst="rect">
            <a:avLst/>
          </a:prstGeom>
          <a:noFill/>
        </p:spPr>
        <p:txBody>
          <a:bodyPr wrap="square" rtlCol="0">
            <a:spAutoFit/>
          </a:bodyPr>
          <a:lstStyle/>
          <a:p>
            <a:r>
              <a:rPr lang="zh-CN" altLang="en-US" sz="2000" b="1" dirty="0">
                <a:solidFill>
                  <a:schemeClr val="tx1">
                    <a:lumMod val="50000"/>
                    <a:lumOff val="50000"/>
                  </a:schemeClr>
                </a:solidFill>
                <a:latin typeface="楷体" panose="02010609060101010101" pitchFamily="49" charset="-122"/>
                <a:ea typeface="楷体" panose="02010609060101010101" pitchFamily="49" charset="-122"/>
                <a:sym typeface="+mn-ea"/>
              </a:rPr>
              <a:t>分支条件</a:t>
            </a:r>
            <a:endParaRPr lang="zh-CN" altLang="en-US" sz="2000" b="1" kern="1200" dirty="0">
              <a:solidFill>
                <a:schemeClr val="tx1">
                  <a:lumMod val="50000"/>
                  <a:lumOff val="50000"/>
                </a:schemeClr>
              </a:solidFill>
              <a:latin typeface="楷体" panose="02010609060101010101" pitchFamily="49" charset="-122"/>
              <a:ea typeface="楷体" panose="02010609060101010101" pitchFamily="49" charset="-122"/>
              <a:cs typeface="+mn-cs"/>
            </a:endParaRPr>
          </a:p>
        </p:txBody>
      </p:sp>
      <p:sp>
        <p:nvSpPr>
          <p:cNvPr id="23" name="TextBox 19"/>
          <p:cNvSpPr txBox="1"/>
          <p:nvPr userDrawn="1"/>
        </p:nvSpPr>
        <p:spPr>
          <a:xfrm>
            <a:off x="5235575" y="213995"/>
            <a:ext cx="1015365" cy="388620"/>
          </a:xfrm>
          <a:prstGeom prst="rect">
            <a:avLst/>
          </a:prstGeom>
          <a:noFill/>
        </p:spPr>
        <p:txBody>
          <a:bodyPr wrap="square" rtlCol="0">
            <a:noAutofit/>
          </a:bodyPr>
          <a:lstStyle/>
          <a:p>
            <a:r>
              <a:rPr lang="zh-CN" altLang="en-US" sz="2000" b="1" dirty="0">
                <a:solidFill>
                  <a:schemeClr val="tx1">
                    <a:lumMod val="50000"/>
                    <a:lumOff val="50000"/>
                  </a:schemeClr>
                </a:solidFill>
                <a:latin typeface="楷体" panose="02010609060101010101" pitchFamily="49" charset="-122"/>
                <a:ea typeface="楷体" panose="02010609060101010101" pitchFamily="49" charset="-122"/>
                <a:sym typeface="+mn-ea"/>
              </a:rPr>
              <a:t>剪枝</a:t>
            </a:r>
            <a:endParaRPr lang="zh-CN" altLang="en-US" sz="2000" b="1" kern="1200" dirty="0">
              <a:solidFill>
                <a:schemeClr val="tx1">
                  <a:lumMod val="50000"/>
                  <a:lumOff val="50000"/>
                </a:schemeClr>
              </a:solidFill>
              <a:latin typeface="楷体" panose="02010609060101010101" pitchFamily="49" charset="-122"/>
              <a:ea typeface="楷体" panose="02010609060101010101" pitchFamily="49" charset="-122"/>
              <a:cs typeface="+mn-cs"/>
            </a:endParaRPr>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4720" y="59690"/>
            <a:ext cx="956310" cy="956310"/>
          </a:xfrm>
          <a:prstGeom prst="rect">
            <a:avLst/>
          </a:prstGeom>
        </p:spPr>
      </p:pic>
      <p:sp>
        <p:nvSpPr>
          <p:cNvPr id="2" name="文本框 1"/>
          <p:cNvSpPr txBox="1"/>
          <p:nvPr userDrawn="1"/>
        </p:nvSpPr>
        <p:spPr>
          <a:xfrm>
            <a:off x="5925185" y="214630"/>
            <a:ext cx="4389755" cy="456565"/>
          </a:xfrm>
          <a:prstGeom prst="rect">
            <a:avLst/>
          </a:prstGeom>
          <a:noFill/>
        </p:spPr>
        <p:txBody>
          <a:bodyPr wrap="square" rtlCol="0">
            <a:noAutofit/>
          </a:bodyPr>
          <a:p>
            <a:pPr algn="l">
              <a:buClrTx/>
              <a:buSzTx/>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sym typeface="+mn-ea"/>
              </a:rPr>
              <a:t>实践</a:t>
            </a:r>
            <a:endParaRPr lang="zh-CN" altLang="en-US" sz="2000" b="1" dirty="0">
              <a:solidFill>
                <a:schemeClr val="tx1">
                  <a:lumMod val="50000"/>
                  <a:lumOff val="50000"/>
                </a:schemeClr>
              </a:solidFill>
              <a:latin typeface="楷体" panose="02010609060101010101" pitchFamily="49" charset="-122"/>
              <a:ea typeface="楷体" panose="02010609060101010101" pitchFamily="49" charset="-122"/>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矩形 9"/>
          <p:cNvSpPr/>
          <p:nvPr userDrawn="1"/>
        </p:nvSpPr>
        <p:spPr bwMode="auto">
          <a:xfrm>
            <a:off x="-14511" y="6502400"/>
            <a:ext cx="10602998" cy="145142"/>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11" name="矩形 10"/>
          <p:cNvSpPr/>
          <p:nvPr userDrawn="1"/>
        </p:nvSpPr>
        <p:spPr bwMode="auto">
          <a:xfrm>
            <a:off x="11277631" y="6495144"/>
            <a:ext cx="921657" cy="152398"/>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12" name="灯片编号占位符 2"/>
          <p:cNvSpPr txBox="1"/>
          <p:nvPr userDrawn="1"/>
        </p:nvSpPr>
        <p:spPr bwMode="auto">
          <a:xfrm>
            <a:off x="10360331" y="6341571"/>
            <a:ext cx="847844" cy="365125"/>
          </a:xfrm>
          <a:prstGeom prst="rect">
            <a:avLst/>
          </a:prstGeom>
          <a:noFill/>
          <a:ln>
            <a:noFill/>
          </a:ln>
        </p:spPr>
        <p:txBody>
          <a:bodyPr vert="horz" wrap="square" lIns="91440" tIns="45720" rIns="91440" bIns="45720" numCol="1" anchor="ctr" anchorCtr="0" compatLnSpc="1"/>
          <a:lstStyle>
            <a:defPPr>
              <a:defRPr lang="zh-CN"/>
            </a:defPPr>
            <a:lvl1pPr algn="r" rtl="0" eaLnBrk="1" fontAlgn="base" hangingPunct="1">
              <a:spcBef>
                <a:spcPct val="0"/>
              </a:spcBef>
              <a:spcAft>
                <a:spcPct val="0"/>
              </a:spcAft>
              <a:buFont typeface="Arial" panose="020B0604020202020204" pitchFamily="34" charset="0"/>
              <a:buNone/>
              <a:defRPr sz="1200" kern="1200">
                <a:solidFill>
                  <a:srgbClr val="898989"/>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defRPr/>
            </a:pPr>
            <a:fld id="{2CCF5A7F-EC20-4BA8-A62C-D8F3AF147111}" type="slidenum">
              <a:rPr lang="zh-CN" altLang="en-US" sz="3200" b="1" smtClean="0">
                <a:solidFill>
                  <a:schemeClr val="accent3"/>
                </a:solidFill>
                <a:latin typeface="楷体" panose="02010609060101010101" pitchFamily="49" charset="-122"/>
                <a:ea typeface="楷体" panose="02010609060101010101" pitchFamily="49" charset="-122"/>
              </a:rPr>
            </a:fld>
            <a:endParaRPr lang="zh-CN" altLang="en-US" sz="3200" b="1" dirty="0">
              <a:solidFill>
                <a:schemeClr val="accent3"/>
              </a:solidFill>
              <a:latin typeface="楷体" panose="02010609060101010101" pitchFamily="49" charset="-122"/>
              <a:ea typeface="楷体" panose="02010609060101010101" pitchFamily="49" charset="-122"/>
            </a:endParaRPr>
          </a:p>
        </p:txBody>
      </p:sp>
      <p:sp>
        <p:nvSpPr>
          <p:cNvPr id="14" name="矩形 13"/>
          <p:cNvSpPr/>
          <p:nvPr userDrawn="1"/>
        </p:nvSpPr>
        <p:spPr bwMode="auto">
          <a:xfrm>
            <a:off x="72898" y="625060"/>
            <a:ext cx="6691707" cy="45719"/>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16" name="TextBox 15"/>
          <p:cNvSpPr txBox="1"/>
          <p:nvPr userDrawn="1"/>
        </p:nvSpPr>
        <p:spPr>
          <a:xfrm>
            <a:off x="66040" y="205105"/>
            <a:ext cx="793750" cy="398780"/>
          </a:xfrm>
          <a:prstGeom prst="rect">
            <a:avLst/>
          </a:prstGeom>
          <a:noFill/>
        </p:spPr>
        <p:txBody>
          <a:bodyPr wrap="square" rtlCol="0">
            <a:spAutoFit/>
          </a:bodyPr>
          <a:lstStyle/>
          <a:p>
            <a:pPr algn="l">
              <a:buClrTx/>
              <a:buSzTx/>
            </a:pPr>
            <a:r>
              <a:rPr lang="zh-CN" altLang="en-US" sz="2000" b="1" kern="1200" dirty="0">
                <a:solidFill>
                  <a:schemeClr val="tx1">
                    <a:lumMod val="50000"/>
                    <a:lumOff val="50000"/>
                  </a:schemeClr>
                </a:solidFill>
                <a:latin typeface="楷体" panose="02010609060101010101" pitchFamily="49" charset="-122"/>
                <a:ea typeface="楷体" panose="02010609060101010101" pitchFamily="49" charset="-122"/>
                <a:cs typeface="+mn-cs"/>
              </a:rPr>
              <a:t>简介</a:t>
            </a:r>
            <a:endParaRPr lang="zh-CN" altLang="en-US" sz="2000" b="1" kern="1200" dirty="0">
              <a:solidFill>
                <a:schemeClr val="tx1">
                  <a:lumMod val="50000"/>
                  <a:lumOff val="50000"/>
                </a:schemeClr>
              </a:solidFill>
              <a:latin typeface="楷体" panose="02010609060101010101" pitchFamily="49" charset="-122"/>
              <a:ea typeface="楷体" panose="02010609060101010101" pitchFamily="49" charset="-122"/>
              <a:cs typeface="+mn-cs"/>
            </a:endParaRPr>
          </a:p>
        </p:txBody>
      </p:sp>
      <p:sp>
        <p:nvSpPr>
          <p:cNvPr id="18" name="TextBox 17"/>
          <p:cNvSpPr txBox="1"/>
          <p:nvPr userDrawn="1"/>
        </p:nvSpPr>
        <p:spPr>
          <a:xfrm>
            <a:off x="758190" y="210185"/>
            <a:ext cx="1256030" cy="398780"/>
          </a:xfrm>
          <a:prstGeom prst="rect">
            <a:avLst/>
          </a:prstGeom>
          <a:noFill/>
        </p:spPr>
        <p:txBody>
          <a:bodyPr wrap="square" rtlCol="0">
            <a:spAutoFit/>
          </a:bodyPr>
          <a:lstStyle/>
          <a:p>
            <a:r>
              <a:rPr lang="zh-CN" altLang="en-US" sz="2000" b="1" kern="1200" dirty="0">
                <a:solidFill>
                  <a:schemeClr val="tx1">
                    <a:lumMod val="50000"/>
                    <a:lumOff val="50000"/>
                  </a:schemeClr>
                </a:solidFill>
                <a:latin typeface="楷体" panose="02010609060101010101" pitchFamily="49" charset="-122"/>
                <a:ea typeface="楷体" panose="02010609060101010101" pitchFamily="49" charset="-122"/>
                <a:cs typeface="+mn-cs"/>
              </a:rPr>
              <a:t>基本原理</a:t>
            </a:r>
            <a:endParaRPr lang="zh-CN" altLang="en-US" sz="2000" b="1" kern="1200" dirty="0">
              <a:solidFill>
                <a:schemeClr val="tx1">
                  <a:lumMod val="50000"/>
                  <a:lumOff val="50000"/>
                </a:schemeClr>
              </a:solidFill>
              <a:latin typeface="楷体" panose="02010609060101010101" pitchFamily="49" charset="-122"/>
              <a:ea typeface="楷体" panose="02010609060101010101" pitchFamily="49" charset="-122"/>
              <a:cs typeface="+mn-cs"/>
            </a:endParaRPr>
          </a:p>
        </p:txBody>
      </p:sp>
      <p:sp>
        <p:nvSpPr>
          <p:cNvPr id="19" name="TextBox 18"/>
          <p:cNvSpPr txBox="1"/>
          <p:nvPr userDrawn="1"/>
        </p:nvSpPr>
        <p:spPr>
          <a:xfrm>
            <a:off x="1954530" y="220980"/>
            <a:ext cx="2014855" cy="398780"/>
          </a:xfrm>
          <a:prstGeom prst="rect">
            <a:avLst/>
          </a:prstGeom>
          <a:noFill/>
        </p:spPr>
        <p:txBody>
          <a:bodyPr wrap="square" rtlCol="0">
            <a:spAutoFit/>
          </a:bodyPr>
          <a:lstStyle/>
          <a:p>
            <a:r>
              <a:rPr lang="zh-CN" altLang="en-US" sz="2000" b="1" kern="1200" dirty="0">
                <a:solidFill>
                  <a:schemeClr val="accent3"/>
                </a:solidFill>
                <a:latin typeface="楷体" panose="02010609060101010101" pitchFamily="49" charset="-122"/>
                <a:ea typeface="楷体" panose="02010609060101010101" pitchFamily="49" charset="-122"/>
                <a:cs typeface="+mn-cs"/>
              </a:rPr>
              <a:t>分类树与回归树</a:t>
            </a:r>
            <a:endParaRPr lang="zh-CN" altLang="en-US" sz="2000" b="1" kern="1200" dirty="0">
              <a:solidFill>
                <a:schemeClr val="accent3"/>
              </a:solidFill>
              <a:latin typeface="楷体" panose="02010609060101010101" pitchFamily="49" charset="-122"/>
              <a:ea typeface="楷体" panose="02010609060101010101" pitchFamily="49" charset="-122"/>
              <a:cs typeface="+mn-cs"/>
            </a:endParaRPr>
          </a:p>
        </p:txBody>
      </p:sp>
      <p:sp>
        <p:nvSpPr>
          <p:cNvPr id="20" name="TextBox 19"/>
          <p:cNvSpPr txBox="1"/>
          <p:nvPr userDrawn="1"/>
        </p:nvSpPr>
        <p:spPr>
          <a:xfrm>
            <a:off x="3928745" y="214630"/>
            <a:ext cx="1203960" cy="398780"/>
          </a:xfrm>
          <a:prstGeom prst="rect">
            <a:avLst/>
          </a:prstGeom>
          <a:noFill/>
        </p:spPr>
        <p:txBody>
          <a:bodyPr wrap="square" rtlCol="0">
            <a:spAutoFit/>
          </a:bodyPr>
          <a:lstStyle/>
          <a:p>
            <a:r>
              <a:rPr lang="zh-CN" altLang="en-US" sz="2000" b="1" kern="1200" dirty="0">
                <a:solidFill>
                  <a:schemeClr val="tx1">
                    <a:lumMod val="50000"/>
                    <a:lumOff val="50000"/>
                  </a:schemeClr>
                </a:solidFill>
                <a:latin typeface="楷体" panose="02010609060101010101" pitchFamily="49" charset="-122"/>
                <a:ea typeface="楷体" panose="02010609060101010101" pitchFamily="49" charset="-122"/>
                <a:cs typeface="+mn-cs"/>
              </a:rPr>
              <a:t>分支条件</a:t>
            </a:r>
            <a:endParaRPr lang="zh-CN" altLang="en-US" sz="2000" b="1" kern="1200" dirty="0">
              <a:solidFill>
                <a:schemeClr val="tx1">
                  <a:lumMod val="50000"/>
                  <a:lumOff val="50000"/>
                </a:schemeClr>
              </a:solidFill>
              <a:latin typeface="楷体" panose="02010609060101010101" pitchFamily="49" charset="-122"/>
              <a:ea typeface="楷体" panose="02010609060101010101" pitchFamily="49" charset="-122"/>
              <a:cs typeface="+mn-cs"/>
            </a:endParaRPr>
          </a:p>
        </p:txBody>
      </p:sp>
      <p:sp>
        <p:nvSpPr>
          <p:cNvPr id="21" name="等腰三角形 20"/>
          <p:cNvSpPr/>
          <p:nvPr userDrawn="1"/>
        </p:nvSpPr>
        <p:spPr bwMode="auto">
          <a:xfrm flipV="1">
            <a:off x="2868651" y="734671"/>
            <a:ext cx="198783" cy="152400"/>
          </a:xfrm>
          <a:prstGeom prst="triangle">
            <a:avLst>
              <a:gd name="adj" fmla="val 47737"/>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13" name="TextBox 19"/>
          <p:cNvSpPr txBox="1"/>
          <p:nvPr userDrawn="1"/>
        </p:nvSpPr>
        <p:spPr>
          <a:xfrm>
            <a:off x="5124450" y="203835"/>
            <a:ext cx="706755" cy="398780"/>
          </a:xfrm>
          <a:prstGeom prst="rect">
            <a:avLst/>
          </a:prstGeom>
          <a:noFill/>
        </p:spPr>
        <p:txBody>
          <a:bodyPr wrap="square" rtlCol="0">
            <a:spAutoFit/>
          </a:bodyPr>
          <a:lstStyle/>
          <a:p>
            <a:r>
              <a:rPr lang="zh-CN" altLang="en-US" sz="2000" b="1" kern="1200" dirty="0">
                <a:solidFill>
                  <a:schemeClr val="tx1">
                    <a:lumMod val="50000"/>
                    <a:lumOff val="50000"/>
                  </a:schemeClr>
                </a:solidFill>
                <a:latin typeface="楷体" panose="02010609060101010101" pitchFamily="49" charset="-122"/>
                <a:ea typeface="楷体" panose="02010609060101010101" pitchFamily="49" charset="-122"/>
                <a:cs typeface="+mn-cs"/>
              </a:rPr>
              <a:t>剪枝</a:t>
            </a:r>
            <a:endParaRPr lang="zh-CN" altLang="en-US" sz="2000" b="1" kern="1200" dirty="0">
              <a:solidFill>
                <a:schemeClr val="tx1">
                  <a:lumMod val="50000"/>
                  <a:lumOff val="50000"/>
                </a:schemeClr>
              </a:solidFill>
              <a:latin typeface="楷体" panose="02010609060101010101" pitchFamily="49" charset="-122"/>
              <a:ea typeface="楷体" panose="02010609060101010101" pitchFamily="49" charset="-122"/>
              <a:cs typeface="+mn-cs"/>
            </a:endParaRPr>
          </a:p>
        </p:txBody>
      </p:sp>
      <p:pic>
        <p:nvPicPr>
          <p:cNvPr id="15" name="图片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4720" y="59690"/>
            <a:ext cx="956310" cy="956310"/>
          </a:xfrm>
          <a:prstGeom prst="rect">
            <a:avLst/>
          </a:prstGeom>
        </p:spPr>
      </p:pic>
      <p:sp>
        <p:nvSpPr>
          <p:cNvPr id="2" name="文本框 1"/>
          <p:cNvSpPr txBox="1"/>
          <p:nvPr userDrawn="1"/>
        </p:nvSpPr>
        <p:spPr>
          <a:xfrm>
            <a:off x="5821045" y="203835"/>
            <a:ext cx="779780" cy="421005"/>
          </a:xfrm>
          <a:prstGeom prst="rect">
            <a:avLst/>
          </a:prstGeom>
          <a:noFill/>
        </p:spPr>
        <p:txBody>
          <a:bodyPr wrap="square" rtlCol="0">
            <a:noAutofit/>
          </a:bodyPr>
          <a:p>
            <a:pPr algn="l">
              <a:buClrTx/>
              <a:buSzTx/>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实践</a:t>
            </a:r>
            <a:endParaRPr lang="zh-CN" altLang="en-US" sz="2000" b="1" dirty="0">
              <a:solidFill>
                <a:schemeClr val="tx1">
                  <a:lumMod val="50000"/>
                  <a:lumOff val="50000"/>
                </a:schemeClr>
              </a:solidFill>
              <a:latin typeface="楷体" panose="02010609060101010101" pitchFamily="49" charset="-122"/>
              <a:ea typeface="楷体" panose="02010609060101010101" pitchFamily="49" charset="-122"/>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10" name="矩形 9"/>
          <p:cNvSpPr/>
          <p:nvPr userDrawn="1"/>
        </p:nvSpPr>
        <p:spPr bwMode="auto">
          <a:xfrm>
            <a:off x="-14511" y="6502400"/>
            <a:ext cx="10602998" cy="145142"/>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11" name="矩形 10"/>
          <p:cNvSpPr/>
          <p:nvPr userDrawn="1"/>
        </p:nvSpPr>
        <p:spPr bwMode="auto">
          <a:xfrm>
            <a:off x="11277631" y="6495144"/>
            <a:ext cx="921657" cy="152398"/>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12" name="灯片编号占位符 2"/>
          <p:cNvSpPr txBox="1"/>
          <p:nvPr userDrawn="1"/>
        </p:nvSpPr>
        <p:spPr bwMode="auto">
          <a:xfrm>
            <a:off x="10360331" y="6341571"/>
            <a:ext cx="847844" cy="365125"/>
          </a:xfrm>
          <a:prstGeom prst="rect">
            <a:avLst/>
          </a:prstGeom>
          <a:noFill/>
          <a:ln>
            <a:noFill/>
          </a:ln>
        </p:spPr>
        <p:txBody>
          <a:bodyPr vert="horz" wrap="square" lIns="91440" tIns="45720" rIns="91440" bIns="45720" numCol="1" anchor="ctr" anchorCtr="0" compatLnSpc="1"/>
          <a:lstStyle>
            <a:defPPr>
              <a:defRPr lang="zh-CN"/>
            </a:defPPr>
            <a:lvl1pPr algn="r" rtl="0" eaLnBrk="1" fontAlgn="base" hangingPunct="1">
              <a:spcBef>
                <a:spcPct val="0"/>
              </a:spcBef>
              <a:spcAft>
                <a:spcPct val="0"/>
              </a:spcAft>
              <a:buFont typeface="Arial" panose="020B0604020202020204" pitchFamily="34" charset="0"/>
              <a:buNone/>
              <a:defRPr sz="1200" kern="1200">
                <a:solidFill>
                  <a:srgbClr val="898989"/>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defRPr/>
            </a:pPr>
            <a:fld id="{2CCF5A7F-EC20-4BA8-A62C-D8F3AF147111}" type="slidenum">
              <a:rPr lang="zh-CN" altLang="en-US" sz="3200" b="1" smtClean="0">
                <a:solidFill>
                  <a:schemeClr val="accent3"/>
                </a:solidFill>
                <a:latin typeface="楷体" panose="02010609060101010101" pitchFamily="49" charset="-122"/>
                <a:ea typeface="楷体" panose="02010609060101010101" pitchFamily="49" charset="-122"/>
              </a:rPr>
            </a:fld>
            <a:endParaRPr lang="zh-CN" altLang="en-US" sz="3200" b="1" dirty="0">
              <a:solidFill>
                <a:schemeClr val="accent3"/>
              </a:solidFill>
              <a:latin typeface="楷体" panose="02010609060101010101" pitchFamily="49" charset="-122"/>
              <a:ea typeface="楷体" panose="02010609060101010101" pitchFamily="49" charset="-122"/>
            </a:endParaRPr>
          </a:p>
        </p:txBody>
      </p:sp>
      <p:sp>
        <p:nvSpPr>
          <p:cNvPr id="14" name="矩形 13"/>
          <p:cNvSpPr/>
          <p:nvPr userDrawn="1"/>
        </p:nvSpPr>
        <p:spPr bwMode="auto">
          <a:xfrm>
            <a:off x="72898" y="625060"/>
            <a:ext cx="6691707" cy="45719"/>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16" name="TextBox 15"/>
          <p:cNvSpPr txBox="1"/>
          <p:nvPr userDrawn="1"/>
        </p:nvSpPr>
        <p:spPr>
          <a:xfrm>
            <a:off x="66040" y="205105"/>
            <a:ext cx="793750" cy="398780"/>
          </a:xfrm>
          <a:prstGeom prst="rect">
            <a:avLst/>
          </a:prstGeom>
          <a:noFill/>
        </p:spPr>
        <p:txBody>
          <a:bodyPr wrap="square" rtlCol="0">
            <a:spAutoFit/>
          </a:bodyPr>
          <a:lstStyle/>
          <a:p>
            <a:pPr algn="l">
              <a:buClrTx/>
              <a:buSzTx/>
            </a:pPr>
            <a:r>
              <a:rPr lang="zh-CN" altLang="en-US" sz="2000" b="1" kern="1200" dirty="0">
                <a:solidFill>
                  <a:schemeClr val="tx1">
                    <a:lumMod val="50000"/>
                    <a:lumOff val="50000"/>
                  </a:schemeClr>
                </a:solidFill>
                <a:latin typeface="楷体" panose="02010609060101010101" pitchFamily="49" charset="-122"/>
                <a:ea typeface="楷体" panose="02010609060101010101" pitchFamily="49" charset="-122"/>
                <a:cs typeface="+mn-cs"/>
              </a:rPr>
              <a:t>简介</a:t>
            </a:r>
            <a:endParaRPr lang="zh-CN" altLang="en-US" sz="2000" b="1" kern="1200" dirty="0">
              <a:solidFill>
                <a:schemeClr val="tx1">
                  <a:lumMod val="50000"/>
                  <a:lumOff val="50000"/>
                </a:schemeClr>
              </a:solidFill>
              <a:latin typeface="楷体" panose="02010609060101010101" pitchFamily="49" charset="-122"/>
              <a:ea typeface="楷体" panose="02010609060101010101" pitchFamily="49" charset="-122"/>
              <a:cs typeface="+mn-cs"/>
            </a:endParaRPr>
          </a:p>
        </p:txBody>
      </p:sp>
      <p:sp>
        <p:nvSpPr>
          <p:cNvPr id="18" name="TextBox 17"/>
          <p:cNvSpPr txBox="1"/>
          <p:nvPr userDrawn="1"/>
        </p:nvSpPr>
        <p:spPr>
          <a:xfrm>
            <a:off x="758190" y="210185"/>
            <a:ext cx="1256030" cy="398780"/>
          </a:xfrm>
          <a:prstGeom prst="rect">
            <a:avLst/>
          </a:prstGeom>
          <a:noFill/>
        </p:spPr>
        <p:txBody>
          <a:bodyPr wrap="square" rtlCol="0">
            <a:spAutoFit/>
          </a:bodyPr>
          <a:lstStyle/>
          <a:p>
            <a:r>
              <a:rPr lang="zh-CN" altLang="en-US" sz="2000" b="1" kern="1200" dirty="0">
                <a:solidFill>
                  <a:schemeClr val="tx1">
                    <a:lumMod val="50000"/>
                    <a:lumOff val="50000"/>
                  </a:schemeClr>
                </a:solidFill>
                <a:latin typeface="楷体" panose="02010609060101010101" pitchFamily="49" charset="-122"/>
                <a:ea typeface="楷体" panose="02010609060101010101" pitchFamily="49" charset="-122"/>
                <a:cs typeface="+mn-cs"/>
              </a:rPr>
              <a:t>基本原理</a:t>
            </a:r>
            <a:endParaRPr lang="zh-CN" altLang="en-US" sz="2000" b="1" kern="1200" dirty="0">
              <a:solidFill>
                <a:schemeClr val="tx1">
                  <a:lumMod val="50000"/>
                  <a:lumOff val="50000"/>
                </a:schemeClr>
              </a:solidFill>
              <a:latin typeface="楷体" panose="02010609060101010101" pitchFamily="49" charset="-122"/>
              <a:ea typeface="楷体" panose="02010609060101010101" pitchFamily="49" charset="-122"/>
              <a:cs typeface="+mn-cs"/>
            </a:endParaRPr>
          </a:p>
        </p:txBody>
      </p:sp>
      <p:sp>
        <p:nvSpPr>
          <p:cNvPr id="19" name="TextBox 18"/>
          <p:cNvSpPr txBox="1"/>
          <p:nvPr userDrawn="1"/>
        </p:nvSpPr>
        <p:spPr>
          <a:xfrm>
            <a:off x="1954530" y="220980"/>
            <a:ext cx="2014855" cy="398780"/>
          </a:xfrm>
          <a:prstGeom prst="rect">
            <a:avLst/>
          </a:prstGeom>
          <a:noFill/>
        </p:spPr>
        <p:txBody>
          <a:bodyPr wrap="square" rtlCol="0">
            <a:spAutoFit/>
          </a:bodyPr>
          <a:lstStyle/>
          <a:p>
            <a:r>
              <a:rPr lang="zh-CN" altLang="en-US" sz="2000" b="1" dirty="0">
                <a:solidFill>
                  <a:schemeClr val="tx1">
                    <a:lumMod val="50000"/>
                    <a:lumOff val="50000"/>
                  </a:schemeClr>
                </a:solidFill>
                <a:latin typeface="楷体" panose="02010609060101010101" pitchFamily="49" charset="-122"/>
                <a:ea typeface="楷体" panose="02010609060101010101" pitchFamily="49" charset="-122"/>
                <a:sym typeface="+mn-ea"/>
              </a:rPr>
              <a:t>分类树与回归树</a:t>
            </a:r>
            <a:endParaRPr lang="zh-CN" altLang="en-US" sz="2000" b="1" kern="1200" dirty="0">
              <a:solidFill>
                <a:schemeClr val="accent3"/>
              </a:solidFill>
              <a:latin typeface="楷体" panose="02010609060101010101" pitchFamily="49" charset="-122"/>
              <a:ea typeface="楷体" panose="02010609060101010101" pitchFamily="49" charset="-122"/>
              <a:cs typeface="+mn-cs"/>
            </a:endParaRPr>
          </a:p>
        </p:txBody>
      </p:sp>
      <p:sp>
        <p:nvSpPr>
          <p:cNvPr id="20" name="TextBox 19"/>
          <p:cNvSpPr txBox="1"/>
          <p:nvPr userDrawn="1"/>
        </p:nvSpPr>
        <p:spPr>
          <a:xfrm>
            <a:off x="3928745" y="214630"/>
            <a:ext cx="1203960" cy="398780"/>
          </a:xfrm>
          <a:prstGeom prst="rect">
            <a:avLst/>
          </a:prstGeom>
          <a:noFill/>
        </p:spPr>
        <p:txBody>
          <a:bodyPr wrap="square" rtlCol="0">
            <a:spAutoFit/>
          </a:bodyPr>
          <a:lstStyle/>
          <a:p>
            <a:pPr algn="l">
              <a:buClrTx/>
              <a:buSzTx/>
            </a:pPr>
            <a:r>
              <a:rPr lang="zh-CN" altLang="en-US" sz="2000" b="1" kern="1200" dirty="0">
                <a:solidFill>
                  <a:schemeClr val="accent3"/>
                </a:solidFill>
                <a:latin typeface="楷体" panose="02010609060101010101" pitchFamily="49" charset="-122"/>
                <a:ea typeface="楷体" panose="02010609060101010101" pitchFamily="49" charset="-122"/>
                <a:cs typeface="+mn-cs"/>
              </a:rPr>
              <a:t>分支条件</a:t>
            </a:r>
            <a:endParaRPr lang="zh-CN" altLang="en-US" sz="2000" b="1" kern="1200" dirty="0">
              <a:solidFill>
                <a:schemeClr val="accent3"/>
              </a:solidFill>
              <a:latin typeface="楷体" panose="02010609060101010101" pitchFamily="49" charset="-122"/>
              <a:ea typeface="楷体" panose="02010609060101010101" pitchFamily="49" charset="-122"/>
              <a:cs typeface="+mn-cs"/>
            </a:endParaRPr>
          </a:p>
        </p:txBody>
      </p:sp>
      <p:sp>
        <p:nvSpPr>
          <p:cNvPr id="21" name="等腰三角形 20"/>
          <p:cNvSpPr/>
          <p:nvPr userDrawn="1"/>
        </p:nvSpPr>
        <p:spPr bwMode="auto">
          <a:xfrm flipV="1">
            <a:off x="4453611" y="734671"/>
            <a:ext cx="198783" cy="152400"/>
          </a:xfrm>
          <a:prstGeom prst="triangle">
            <a:avLst>
              <a:gd name="adj" fmla="val 47737"/>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13" name="TextBox 19"/>
          <p:cNvSpPr txBox="1"/>
          <p:nvPr userDrawn="1"/>
        </p:nvSpPr>
        <p:spPr>
          <a:xfrm>
            <a:off x="5124450" y="203835"/>
            <a:ext cx="706755" cy="398780"/>
          </a:xfrm>
          <a:prstGeom prst="rect">
            <a:avLst/>
          </a:prstGeom>
          <a:noFill/>
        </p:spPr>
        <p:txBody>
          <a:bodyPr wrap="square" rtlCol="0">
            <a:spAutoFit/>
          </a:bodyPr>
          <a:lstStyle/>
          <a:p>
            <a:r>
              <a:rPr lang="zh-CN" altLang="en-US" sz="2000" b="1" kern="1200" dirty="0">
                <a:solidFill>
                  <a:schemeClr val="tx1">
                    <a:lumMod val="50000"/>
                    <a:lumOff val="50000"/>
                  </a:schemeClr>
                </a:solidFill>
                <a:latin typeface="楷体" panose="02010609060101010101" pitchFamily="49" charset="-122"/>
                <a:ea typeface="楷体" panose="02010609060101010101" pitchFamily="49" charset="-122"/>
                <a:cs typeface="+mn-cs"/>
              </a:rPr>
              <a:t>剪枝</a:t>
            </a:r>
            <a:endParaRPr lang="zh-CN" altLang="en-US" sz="2000" b="1" kern="1200" dirty="0">
              <a:solidFill>
                <a:schemeClr val="tx1">
                  <a:lumMod val="50000"/>
                  <a:lumOff val="50000"/>
                </a:schemeClr>
              </a:solidFill>
              <a:latin typeface="楷体" panose="02010609060101010101" pitchFamily="49" charset="-122"/>
              <a:ea typeface="楷体" panose="02010609060101010101" pitchFamily="49" charset="-122"/>
              <a:cs typeface="+mn-cs"/>
            </a:endParaRPr>
          </a:p>
        </p:txBody>
      </p:sp>
      <p:pic>
        <p:nvPicPr>
          <p:cNvPr id="15" name="图片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4720" y="59690"/>
            <a:ext cx="956310" cy="956310"/>
          </a:xfrm>
          <a:prstGeom prst="rect">
            <a:avLst/>
          </a:prstGeom>
        </p:spPr>
      </p:pic>
      <p:sp>
        <p:nvSpPr>
          <p:cNvPr id="2" name="文本框 1"/>
          <p:cNvSpPr txBox="1"/>
          <p:nvPr userDrawn="1"/>
        </p:nvSpPr>
        <p:spPr>
          <a:xfrm>
            <a:off x="5821045" y="203835"/>
            <a:ext cx="779780" cy="421005"/>
          </a:xfrm>
          <a:prstGeom prst="rect">
            <a:avLst/>
          </a:prstGeom>
          <a:noFill/>
        </p:spPr>
        <p:txBody>
          <a:bodyPr wrap="square" rtlCol="0">
            <a:noAutofit/>
          </a:bodyPr>
          <a:p>
            <a:pPr algn="l">
              <a:buClrTx/>
              <a:buSzTx/>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实践</a:t>
            </a:r>
            <a:endParaRPr lang="zh-CN" altLang="en-US" sz="2000" b="1" dirty="0">
              <a:solidFill>
                <a:schemeClr val="tx1">
                  <a:lumMod val="50000"/>
                  <a:lumOff val="50000"/>
                </a:schemeClr>
              </a:solidFill>
              <a:latin typeface="楷体" panose="02010609060101010101" pitchFamily="49" charset="-122"/>
              <a:ea typeface="楷体" panose="02010609060101010101" pitchFamily="49" charset="-122"/>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10" name="矩形 9"/>
          <p:cNvSpPr/>
          <p:nvPr userDrawn="1"/>
        </p:nvSpPr>
        <p:spPr bwMode="auto">
          <a:xfrm>
            <a:off x="-14511" y="6502400"/>
            <a:ext cx="10602998" cy="145142"/>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11" name="矩形 10"/>
          <p:cNvSpPr/>
          <p:nvPr userDrawn="1"/>
        </p:nvSpPr>
        <p:spPr bwMode="auto">
          <a:xfrm>
            <a:off x="11277631" y="6495144"/>
            <a:ext cx="921657" cy="152398"/>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12" name="灯片编号占位符 2"/>
          <p:cNvSpPr txBox="1"/>
          <p:nvPr userDrawn="1"/>
        </p:nvSpPr>
        <p:spPr bwMode="auto">
          <a:xfrm>
            <a:off x="10360331" y="6341571"/>
            <a:ext cx="847844" cy="365125"/>
          </a:xfrm>
          <a:prstGeom prst="rect">
            <a:avLst/>
          </a:prstGeom>
          <a:noFill/>
          <a:ln>
            <a:noFill/>
          </a:ln>
        </p:spPr>
        <p:txBody>
          <a:bodyPr vert="horz" wrap="square" lIns="91440" tIns="45720" rIns="91440" bIns="45720" numCol="1" anchor="ctr" anchorCtr="0" compatLnSpc="1"/>
          <a:lstStyle>
            <a:defPPr>
              <a:defRPr lang="zh-CN"/>
            </a:defPPr>
            <a:lvl1pPr algn="r" rtl="0" eaLnBrk="1" fontAlgn="base" hangingPunct="1">
              <a:spcBef>
                <a:spcPct val="0"/>
              </a:spcBef>
              <a:spcAft>
                <a:spcPct val="0"/>
              </a:spcAft>
              <a:buFont typeface="Arial" panose="020B0604020202020204" pitchFamily="34" charset="0"/>
              <a:buNone/>
              <a:defRPr sz="1200" kern="1200">
                <a:solidFill>
                  <a:srgbClr val="898989"/>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defRPr/>
            </a:pPr>
            <a:fld id="{2CCF5A7F-EC20-4BA8-A62C-D8F3AF147111}" type="slidenum">
              <a:rPr lang="zh-CN" altLang="en-US" sz="3200" b="1" smtClean="0">
                <a:solidFill>
                  <a:schemeClr val="accent3"/>
                </a:solidFill>
                <a:latin typeface="楷体" panose="02010609060101010101" pitchFamily="49" charset="-122"/>
                <a:ea typeface="楷体" panose="02010609060101010101" pitchFamily="49" charset="-122"/>
              </a:rPr>
            </a:fld>
            <a:endParaRPr lang="zh-CN" altLang="en-US" sz="3200" b="1" dirty="0">
              <a:solidFill>
                <a:schemeClr val="accent3"/>
              </a:solidFill>
              <a:latin typeface="楷体" panose="02010609060101010101" pitchFamily="49" charset="-122"/>
              <a:ea typeface="楷体" panose="02010609060101010101" pitchFamily="49" charset="-122"/>
            </a:endParaRPr>
          </a:p>
        </p:txBody>
      </p:sp>
      <p:sp>
        <p:nvSpPr>
          <p:cNvPr id="14" name="矩形 13"/>
          <p:cNvSpPr/>
          <p:nvPr userDrawn="1"/>
        </p:nvSpPr>
        <p:spPr bwMode="auto">
          <a:xfrm>
            <a:off x="72898" y="625060"/>
            <a:ext cx="6691707" cy="45719"/>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16" name="TextBox 15"/>
          <p:cNvSpPr txBox="1"/>
          <p:nvPr userDrawn="1"/>
        </p:nvSpPr>
        <p:spPr>
          <a:xfrm>
            <a:off x="66040" y="205105"/>
            <a:ext cx="793750" cy="398780"/>
          </a:xfrm>
          <a:prstGeom prst="rect">
            <a:avLst/>
          </a:prstGeom>
          <a:noFill/>
        </p:spPr>
        <p:txBody>
          <a:bodyPr wrap="square" rtlCol="0">
            <a:spAutoFit/>
          </a:bodyPr>
          <a:lstStyle/>
          <a:p>
            <a:pPr algn="l">
              <a:buClrTx/>
              <a:buSzTx/>
            </a:pPr>
            <a:r>
              <a:rPr lang="zh-CN" altLang="en-US" sz="2000" b="1" kern="1200" dirty="0">
                <a:solidFill>
                  <a:schemeClr val="tx1">
                    <a:lumMod val="50000"/>
                    <a:lumOff val="50000"/>
                  </a:schemeClr>
                </a:solidFill>
                <a:latin typeface="楷体" panose="02010609060101010101" pitchFamily="49" charset="-122"/>
                <a:ea typeface="楷体" panose="02010609060101010101" pitchFamily="49" charset="-122"/>
                <a:cs typeface="+mn-cs"/>
              </a:rPr>
              <a:t>简介</a:t>
            </a:r>
            <a:endParaRPr lang="zh-CN" altLang="en-US" sz="2000" b="1" kern="1200" dirty="0">
              <a:solidFill>
                <a:schemeClr val="tx1">
                  <a:lumMod val="50000"/>
                  <a:lumOff val="50000"/>
                </a:schemeClr>
              </a:solidFill>
              <a:latin typeface="楷体" panose="02010609060101010101" pitchFamily="49" charset="-122"/>
              <a:ea typeface="楷体" panose="02010609060101010101" pitchFamily="49" charset="-122"/>
              <a:cs typeface="+mn-cs"/>
            </a:endParaRPr>
          </a:p>
        </p:txBody>
      </p:sp>
      <p:sp>
        <p:nvSpPr>
          <p:cNvPr id="18" name="TextBox 17"/>
          <p:cNvSpPr txBox="1"/>
          <p:nvPr userDrawn="1"/>
        </p:nvSpPr>
        <p:spPr>
          <a:xfrm>
            <a:off x="758190" y="210185"/>
            <a:ext cx="1256030" cy="398780"/>
          </a:xfrm>
          <a:prstGeom prst="rect">
            <a:avLst/>
          </a:prstGeom>
          <a:noFill/>
        </p:spPr>
        <p:txBody>
          <a:bodyPr wrap="square" rtlCol="0">
            <a:spAutoFit/>
          </a:bodyPr>
          <a:lstStyle/>
          <a:p>
            <a:r>
              <a:rPr lang="zh-CN" altLang="en-US" sz="2000" b="1" kern="1200" dirty="0">
                <a:solidFill>
                  <a:schemeClr val="tx1">
                    <a:lumMod val="50000"/>
                    <a:lumOff val="50000"/>
                  </a:schemeClr>
                </a:solidFill>
                <a:latin typeface="楷体" panose="02010609060101010101" pitchFamily="49" charset="-122"/>
                <a:ea typeface="楷体" panose="02010609060101010101" pitchFamily="49" charset="-122"/>
                <a:cs typeface="+mn-cs"/>
              </a:rPr>
              <a:t>基本原理</a:t>
            </a:r>
            <a:endParaRPr lang="zh-CN" altLang="en-US" sz="2000" b="1" kern="1200" dirty="0">
              <a:solidFill>
                <a:schemeClr val="tx1">
                  <a:lumMod val="50000"/>
                  <a:lumOff val="50000"/>
                </a:schemeClr>
              </a:solidFill>
              <a:latin typeface="楷体" panose="02010609060101010101" pitchFamily="49" charset="-122"/>
              <a:ea typeface="楷体" panose="02010609060101010101" pitchFamily="49" charset="-122"/>
              <a:cs typeface="+mn-cs"/>
            </a:endParaRPr>
          </a:p>
        </p:txBody>
      </p:sp>
      <p:sp>
        <p:nvSpPr>
          <p:cNvPr id="19" name="TextBox 18"/>
          <p:cNvSpPr txBox="1"/>
          <p:nvPr userDrawn="1"/>
        </p:nvSpPr>
        <p:spPr>
          <a:xfrm>
            <a:off x="1954530" y="220980"/>
            <a:ext cx="2014855" cy="398780"/>
          </a:xfrm>
          <a:prstGeom prst="rect">
            <a:avLst/>
          </a:prstGeom>
          <a:noFill/>
        </p:spPr>
        <p:txBody>
          <a:bodyPr wrap="square" rtlCol="0">
            <a:spAutoFit/>
          </a:bodyPr>
          <a:lstStyle/>
          <a:p>
            <a:r>
              <a:rPr lang="zh-CN" altLang="en-US" sz="2000" b="1" dirty="0">
                <a:solidFill>
                  <a:schemeClr val="tx1">
                    <a:lumMod val="50000"/>
                    <a:lumOff val="50000"/>
                  </a:schemeClr>
                </a:solidFill>
                <a:latin typeface="楷体" panose="02010609060101010101" pitchFamily="49" charset="-122"/>
                <a:ea typeface="楷体" panose="02010609060101010101" pitchFamily="49" charset="-122"/>
                <a:sym typeface="+mn-ea"/>
              </a:rPr>
              <a:t>分类树与回归树</a:t>
            </a:r>
            <a:endParaRPr lang="zh-CN" altLang="en-US" sz="2000" b="1" kern="1200" dirty="0">
              <a:solidFill>
                <a:schemeClr val="accent3"/>
              </a:solidFill>
              <a:latin typeface="楷体" panose="02010609060101010101" pitchFamily="49" charset="-122"/>
              <a:ea typeface="楷体" panose="02010609060101010101" pitchFamily="49" charset="-122"/>
              <a:cs typeface="+mn-cs"/>
            </a:endParaRPr>
          </a:p>
        </p:txBody>
      </p:sp>
      <p:sp>
        <p:nvSpPr>
          <p:cNvPr id="20" name="TextBox 19"/>
          <p:cNvSpPr txBox="1"/>
          <p:nvPr userDrawn="1"/>
        </p:nvSpPr>
        <p:spPr>
          <a:xfrm>
            <a:off x="3928745" y="214630"/>
            <a:ext cx="1203960" cy="398780"/>
          </a:xfrm>
          <a:prstGeom prst="rect">
            <a:avLst/>
          </a:prstGeom>
          <a:noFill/>
        </p:spPr>
        <p:txBody>
          <a:bodyPr wrap="square" rtlCol="0">
            <a:spAutoFit/>
          </a:bodyPr>
          <a:lstStyle/>
          <a:p>
            <a:pPr algn="l">
              <a:buClrTx/>
              <a:buSzTx/>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sym typeface="+mn-ea"/>
              </a:rPr>
              <a:t>分支条件</a:t>
            </a:r>
            <a:endParaRPr lang="zh-CN" altLang="en-US" sz="2000" b="1" kern="1200" dirty="0">
              <a:solidFill>
                <a:schemeClr val="accent3"/>
              </a:solidFill>
              <a:latin typeface="楷体" panose="02010609060101010101" pitchFamily="49" charset="-122"/>
              <a:ea typeface="楷体" panose="02010609060101010101" pitchFamily="49" charset="-122"/>
              <a:cs typeface="+mn-cs"/>
            </a:endParaRPr>
          </a:p>
        </p:txBody>
      </p:sp>
      <p:sp>
        <p:nvSpPr>
          <p:cNvPr id="21" name="等腰三角形 20"/>
          <p:cNvSpPr/>
          <p:nvPr userDrawn="1"/>
        </p:nvSpPr>
        <p:spPr bwMode="auto">
          <a:xfrm flipV="1">
            <a:off x="5368011" y="734671"/>
            <a:ext cx="198783" cy="152400"/>
          </a:xfrm>
          <a:prstGeom prst="triangle">
            <a:avLst>
              <a:gd name="adj" fmla="val 47737"/>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13" name="TextBox 19"/>
          <p:cNvSpPr txBox="1"/>
          <p:nvPr userDrawn="1"/>
        </p:nvSpPr>
        <p:spPr>
          <a:xfrm>
            <a:off x="5124450" y="203835"/>
            <a:ext cx="706755" cy="398780"/>
          </a:xfrm>
          <a:prstGeom prst="rect">
            <a:avLst/>
          </a:prstGeom>
          <a:noFill/>
        </p:spPr>
        <p:txBody>
          <a:bodyPr wrap="square" rtlCol="0">
            <a:spAutoFit/>
          </a:bodyPr>
          <a:lstStyle/>
          <a:p>
            <a:pPr algn="l">
              <a:buClrTx/>
              <a:buSzTx/>
            </a:pPr>
            <a:r>
              <a:rPr lang="zh-CN" altLang="en-US" sz="2000" b="1" kern="1200" dirty="0">
                <a:solidFill>
                  <a:schemeClr val="accent3"/>
                </a:solidFill>
                <a:latin typeface="楷体" panose="02010609060101010101" pitchFamily="49" charset="-122"/>
                <a:ea typeface="楷体" panose="02010609060101010101" pitchFamily="49" charset="-122"/>
                <a:cs typeface="+mn-cs"/>
              </a:rPr>
              <a:t>剪枝</a:t>
            </a:r>
            <a:endParaRPr lang="zh-CN" altLang="en-US" sz="2000" b="1" kern="1200" dirty="0">
              <a:solidFill>
                <a:schemeClr val="accent3"/>
              </a:solidFill>
              <a:latin typeface="楷体" panose="02010609060101010101" pitchFamily="49" charset="-122"/>
              <a:ea typeface="楷体" panose="02010609060101010101" pitchFamily="49" charset="-122"/>
              <a:cs typeface="+mn-cs"/>
            </a:endParaRPr>
          </a:p>
        </p:txBody>
      </p:sp>
      <p:pic>
        <p:nvPicPr>
          <p:cNvPr id="15" name="图片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4720" y="59690"/>
            <a:ext cx="956310" cy="956310"/>
          </a:xfrm>
          <a:prstGeom prst="rect">
            <a:avLst/>
          </a:prstGeom>
        </p:spPr>
      </p:pic>
      <p:sp>
        <p:nvSpPr>
          <p:cNvPr id="2" name="文本框 1"/>
          <p:cNvSpPr txBox="1"/>
          <p:nvPr userDrawn="1"/>
        </p:nvSpPr>
        <p:spPr>
          <a:xfrm>
            <a:off x="5821045" y="203835"/>
            <a:ext cx="779780" cy="421005"/>
          </a:xfrm>
          <a:prstGeom prst="rect">
            <a:avLst/>
          </a:prstGeom>
          <a:noFill/>
        </p:spPr>
        <p:txBody>
          <a:bodyPr wrap="square" rtlCol="0">
            <a:noAutofit/>
          </a:bodyPr>
          <a:p>
            <a:pPr algn="l">
              <a:buClrTx/>
              <a:buSzTx/>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rPr>
              <a:t>实践</a:t>
            </a:r>
            <a:endParaRPr lang="zh-CN" altLang="en-US" sz="2000" b="1" dirty="0">
              <a:solidFill>
                <a:schemeClr val="tx1">
                  <a:lumMod val="50000"/>
                  <a:lumOff val="50000"/>
                </a:schemeClr>
              </a:solidFill>
              <a:latin typeface="楷体" panose="02010609060101010101" pitchFamily="49" charset="-122"/>
              <a:ea typeface="楷体" panose="02010609060101010101" pitchFamily="49" charset="-122"/>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10" name="矩形 9"/>
          <p:cNvSpPr/>
          <p:nvPr userDrawn="1"/>
        </p:nvSpPr>
        <p:spPr bwMode="auto">
          <a:xfrm>
            <a:off x="-14511" y="6502400"/>
            <a:ext cx="10602998" cy="145142"/>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11" name="矩形 10"/>
          <p:cNvSpPr/>
          <p:nvPr userDrawn="1"/>
        </p:nvSpPr>
        <p:spPr bwMode="auto">
          <a:xfrm>
            <a:off x="11277631" y="6495144"/>
            <a:ext cx="921657" cy="152398"/>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12" name="灯片编号占位符 2"/>
          <p:cNvSpPr txBox="1"/>
          <p:nvPr userDrawn="1"/>
        </p:nvSpPr>
        <p:spPr bwMode="auto">
          <a:xfrm>
            <a:off x="10360331" y="6341571"/>
            <a:ext cx="847844" cy="365125"/>
          </a:xfrm>
          <a:prstGeom prst="rect">
            <a:avLst/>
          </a:prstGeom>
          <a:noFill/>
          <a:ln>
            <a:noFill/>
          </a:ln>
        </p:spPr>
        <p:txBody>
          <a:bodyPr vert="horz" wrap="square" lIns="91440" tIns="45720" rIns="91440" bIns="45720" numCol="1" anchor="ctr" anchorCtr="0" compatLnSpc="1"/>
          <a:lstStyle>
            <a:defPPr>
              <a:defRPr lang="zh-CN"/>
            </a:defPPr>
            <a:lvl1pPr algn="r" rtl="0" eaLnBrk="1" fontAlgn="base" hangingPunct="1">
              <a:spcBef>
                <a:spcPct val="0"/>
              </a:spcBef>
              <a:spcAft>
                <a:spcPct val="0"/>
              </a:spcAft>
              <a:buFont typeface="Arial" panose="020B0604020202020204" pitchFamily="34" charset="0"/>
              <a:buNone/>
              <a:defRPr sz="1200" kern="1200">
                <a:solidFill>
                  <a:srgbClr val="898989"/>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defRPr/>
            </a:pPr>
            <a:fld id="{2CCF5A7F-EC20-4BA8-A62C-D8F3AF147111}" type="slidenum">
              <a:rPr lang="zh-CN" altLang="en-US" sz="3200" b="1" smtClean="0">
                <a:solidFill>
                  <a:schemeClr val="accent3"/>
                </a:solidFill>
                <a:latin typeface="楷体" panose="02010609060101010101" pitchFamily="49" charset="-122"/>
                <a:ea typeface="楷体" panose="02010609060101010101" pitchFamily="49" charset="-122"/>
              </a:rPr>
            </a:fld>
            <a:endParaRPr lang="zh-CN" altLang="en-US" sz="3200" b="1" dirty="0">
              <a:solidFill>
                <a:schemeClr val="accent3"/>
              </a:solidFill>
              <a:latin typeface="楷体" panose="02010609060101010101" pitchFamily="49" charset="-122"/>
              <a:ea typeface="楷体" panose="02010609060101010101" pitchFamily="49" charset="-122"/>
            </a:endParaRPr>
          </a:p>
        </p:txBody>
      </p:sp>
      <p:sp>
        <p:nvSpPr>
          <p:cNvPr id="14" name="矩形 13"/>
          <p:cNvSpPr/>
          <p:nvPr userDrawn="1"/>
        </p:nvSpPr>
        <p:spPr bwMode="auto">
          <a:xfrm>
            <a:off x="72898" y="625060"/>
            <a:ext cx="6691707" cy="45719"/>
          </a:xfrm>
          <a:prstGeom prst="rect">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16" name="TextBox 15"/>
          <p:cNvSpPr txBox="1"/>
          <p:nvPr userDrawn="1"/>
        </p:nvSpPr>
        <p:spPr>
          <a:xfrm>
            <a:off x="66040" y="205105"/>
            <a:ext cx="793750" cy="398780"/>
          </a:xfrm>
          <a:prstGeom prst="rect">
            <a:avLst/>
          </a:prstGeom>
          <a:noFill/>
        </p:spPr>
        <p:txBody>
          <a:bodyPr wrap="square" rtlCol="0">
            <a:spAutoFit/>
          </a:bodyPr>
          <a:lstStyle/>
          <a:p>
            <a:pPr algn="l">
              <a:buClrTx/>
              <a:buSzTx/>
            </a:pPr>
            <a:r>
              <a:rPr lang="zh-CN" altLang="en-US" sz="2000" b="1" kern="1200" dirty="0">
                <a:solidFill>
                  <a:schemeClr val="tx1">
                    <a:lumMod val="50000"/>
                    <a:lumOff val="50000"/>
                  </a:schemeClr>
                </a:solidFill>
                <a:latin typeface="楷体" panose="02010609060101010101" pitchFamily="49" charset="-122"/>
                <a:ea typeface="楷体" panose="02010609060101010101" pitchFamily="49" charset="-122"/>
                <a:cs typeface="+mn-cs"/>
              </a:rPr>
              <a:t>简介</a:t>
            </a:r>
            <a:endParaRPr lang="zh-CN" altLang="en-US" sz="2000" b="1" kern="1200" dirty="0">
              <a:solidFill>
                <a:schemeClr val="tx1">
                  <a:lumMod val="50000"/>
                  <a:lumOff val="50000"/>
                </a:schemeClr>
              </a:solidFill>
              <a:latin typeface="楷体" panose="02010609060101010101" pitchFamily="49" charset="-122"/>
              <a:ea typeface="楷体" panose="02010609060101010101" pitchFamily="49" charset="-122"/>
              <a:cs typeface="+mn-cs"/>
            </a:endParaRPr>
          </a:p>
        </p:txBody>
      </p:sp>
      <p:sp>
        <p:nvSpPr>
          <p:cNvPr id="18" name="TextBox 17"/>
          <p:cNvSpPr txBox="1"/>
          <p:nvPr userDrawn="1"/>
        </p:nvSpPr>
        <p:spPr>
          <a:xfrm>
            <a:off x="758190" y="210185"/>
            <a:ext cx="1256030" cy="398780"/>
          </a:xfrm>
          <a:prstGeom prst="rect">
            <a:avLst/>
          </a:prstGeom>
          <a:noFill/>
        </p:spPr>
        <p:txBody>
          <a:bodyPr wrap="square" rtlCol="0">
            <a:spAutoFit/>
          </a:bodyPr>
          <a:lstStyle/>
          <a:p>
            <a:r>
              <a:rPr lang="zh-CN" altLang="en-US" sz="2000" b="1" kern="1200" dirty="0">
                <a:solidFill>
                  <a:schemeClr val="tx1">
                    <a:lumMod val="50000"/>
                    <a:lumOff val="50000"/>
                  </a:schemeClr>
                </a:solidFill>
                <a:latin typeface="楷体" panose="02010609060101010101" pitchFamily="49" charset="-122"/>
                <a:ea typeface="楷体" panose="02010609060101010101" pitchFamily="49" charset="-122"/>
                <a:cs typeface="+mn-cs"/>
              </a:rPr>
              <a:t>基本原理</a:t>
            </a:r>
            <a:endParaRPr lang="zh-CN" altLang="en-US" sz="2000" b="1" kern="1200" dirty="0">
              <a:solidFill>
                <a:schemeClr val="tx1">
                  <a:lumMod val="50000"/>
                  <a:lumOff val="50000"/>
                </a:schemeClr>
              </a:solidFill>
              <a:latin typeface="楷体" panose="02010609060101010101" pitchFamily="49" charset="-122"/>
              <a:ea typeface="楷体" panose="02010609060101010101" pitchFamily="49" charset="-122"/>
              <a:cs typeface="+mn-cs"/>
            </a:endParaRPr>
          </a:p>
        </p:txBody>
      </p:sp>
      <p:sp>
        <p:nvSpPr>
          <p:cNvPr id="19" name="TextBox 18"/>
          <p:cNvSpPr txBox="1"/>
          <p:nvPr userDrawn="1"/>
        </p:nvSpPr>
        <p:spPr>
          <a:xfrm>
            <a:off x="1954530" y="220980"/>
            <a:ext cx="2014855" cy="398780"/>
          </a:xfrm>
          <a:prstGeom prst="rect">
            <a:avLst/>
          </a:prstGeom>
          <a:noFill/>
        </p:spPr>
        <p:txBody>
          <a:bodyPr wrap="square" rtlCol="0">
            <a:spAutoFit/>
          </a:bodyPr>
          <a:lstStyle/>
          <a:p>
            <a:r>
              <a:rPr lang="zh-CN" altLang="en-US" sz="2000" b="1" dirty="0">
                <a:solidFill>
                  <a:schemeClr val="tx1">
                    <a:lumMod val="50000"/>
                    <a:lumOff val="50000"/>
                  </a:schemeClr>
                </a:solidFill>
                <a:latin typeface="楷体" panose="02010609060101010101" pitchFamily="49" charset="-122"/>
                <a:ea typeface="楷体" panose="02010609060101010101" pitchFamily="49" charset="-122"/>
                <a:sym typeface="+mn-ea"/>
              </a:rPr>
              <a:t>分类树与回归树</a:t>
            </a:r>
            <a:endParaRPr lang="zh-CN" altLang="en-US" sz="2000" b="1" kern="1200" dirty="0">
              <a:solidFill>
                <a:schemeClr val="accent3"/>
              </a:solidFill>
              <a:latin typeface="楷体" panose="02010609060101010101" pitchFamily="49" charset="-122"/>
              <a:ea typeface="楷体" panose="02010609060101010101" pitchFamily="49" charset="-122"/>
              <a:cs typeface="+mn-cs"/>
            </a:endParaRPr>
          </a:p>
        </p:txBody>
      </p:sp>
      <p:sp>
        <p:nvSpPr>
          <p:cNvPr id="20" name="TextBox 19"/>
          <p:cNvSpPr txBox="1"/>
          <p:nvPr userDrawn="1"/>
        </p:nvSpPr>
        <p:spPr>
          <a:xfrm>
            <a:off x="3928745" y="214630"/>
            <a:ext cx="1203960" cy="398780"/>
          </a:xfrm>
          <a:prstGeom prst="rect">
            <a:avLst/>
          </a:prstGeom>
          <a:noFill/>
        </p:spPr>
        <p:txBody>
          <a:bodyPr wrap="square" rtlCol="0">
            <a:spAutoFit/>
          </a:bodyPr>
          <a:lstStyle/>
          <a:p>
            <a:pPr algn="l">
              <a:buClrTx/>
              <a:buSzTx/>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sym typeface="+mn-ea"/>
              </a:rPr>
              <a:t>分支条件</a:t>
            </a:r>
            <a:endParaRPr lang="zh-CN" altLang="en-US" sz="2000" b="1" kern="1200" dirty="0">
              <a:solidFill>
                <a:schemeClr val="accent3"/>
              </a:solidFill>
              <a:latin typeface="楷体" panose="02010609060101010101" pitchFamily="49" charset="-122"/>
              <a:ea typeface="楷体" panose="02010609060101010101" pitchFamily="49" charset="-122"/>
              <a:cs typeface="+mn-cs"/>
            </a:endParaRPr>
          </a:p>
        </p:txBody>
      </p:sp>
      <p:sp>
        <p:nvSpPr>
          <p:cNvPr id="21" name="等腰三角形 20"/>
          <p:cNvSpPr/>
          <p:nvPr userDrawn="1"/>
        </p:nvSpPr>
        <p:spPr bwMode="auto">
          <a:xfrm flipV="1">
            <a:off x="6099531" y="734671"/>
            <a:ext cx="198783" cy="152400"/>
          </a:xfrm>
          <a:prstGeom prst="triangle">
            <a:avLst>
              <a:gd name="adj" fmla="val 47737"/>
            </a:avLst>
          </a:pr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13" name="TextBox 19"/>
          <p:cNvSpPr txBox="1"/>
          <p:nvPr userDrawn="1"/>
        </p:nvSpPr>
        <p:spPr>
          <a:xfrm>
            <a:off x="5124450" y="203835"/>
            <a:ext cx="706755" cy="398780"/>
          </a:xfrm>
          <a:prstGeom prst="rect">
            <a:avLst/>
          </a:prstGeom>
          <a:noFill/>
        </p:spPr>
        <p:txBody>
          <a:bodyPr wrap="square" rtlCol="0">
            <a:spAutoFit/>
          </a:bodyPr>
          <a:lstStyle/>
          <a:p>
            <a:pPr algn="l">
              <a:buClrTx/>
              <a:buSzTx/>
            </a:pPr>
            <a:r>
              <a:rPr lang="zh-CN" altLang="en-US" sz="2000" b="1" dirty="0">
                <a:solidFill>
                  <a:schemeClr val="tx1">
                    <a:lumMod val="50000"/>
                    <a:lumOff val="50000"/>
                  </a:schemeClr>
                </a:solidFill>
                <a:latin typeface="楷体" panose="02010609060101010101" pitchFamily="49" charset="-122"/>
                <a:ea typeface="楷体" panose="02010609060101010101" pitchFamily="49" charset="-122"/>
                <a:sym typeface="+mn-ea"/>
              </a:rPr>
              <a:t>剪枝</a:t>
            </a:r>
            <a:endParaRPr lang="zh-CN" altLang="en-US" sz="2000" b="1" kern="1200" dirty="0">
              <a:solidFill>
                <a:schemeClr val="accent3"/>
              </a:solidFill>
              <a:latin typeface="楷体" panose="02010609060101010101" pitchFamily="49" charset="-122"/>
              <a:ea typeface="楷体" panose="02010609060101010101" pitchFamily="49" charset="-122"/>
              <a:cs typeface="+mn-cs"/>
            </a:endParaRPr>
          </a:p>
        </p:txBody>
      </p:sp>
      <p:pic>
        <p:nvPicPr>
          <p:cNvPr id="15" name="图片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4720" y="59690"/>
            <a:ext cx="956310" cy="956310"/>
          </a:xfrm>
          <a:prstGeom prst="rect">
            <a:avLst/>
          </a:prstGeom>
        </p:spPr>
      </p:pic>
      <p:sp>
        <p:nvSpPr>
          <p:cNvPr id="2" name="文本框 1"/>
          <p:cNvSpPr txBox="1"/>
          <p:nvPr userDrawn="1"/>
        </p:nvSpPr>
        <p:spPr>
          <a:xfrm>
            <a:off x="5821045" y="203835"/>
            <a:ext cx="779780" cy="421005"/>
          </a:xfrm>
          <a:prstGeom prst="rect">
            <a:avLst/>
          </a:prstGeom>
          <a:noFill/>
        </p:spPr>
        <p:txBody>
          <a:bodyPr wrap="square" rtlCol="0">
            <a:noAutofit/>
          </a:bodyPr>
          <a:p>
            <a:pPr algn="l">
              <a:buClrTx/>
              <a:buSzTx/>
            </a:pPr>
            <a:r>
              <a:rPr lang="zh-CN" altLang="en-US" sz="2000" b="1" dirty="0">
                <a:solidFill>
                  <a:schemeClr val="accent3"/>
                </a:solidFill>
                <a:latin typeface="楷体" panose="02010609060101010101" pitchFamily="49" charset="-122"/>
                <a:ea typeface="楷体" panose="02010609060101010101" pitchFamily="49" charset="-122"/>
              </a:rPr>
              <a:t>实践</a:t>
            </a:r>
            <a:endParaRPr lang="zh-CN" altLang="en-US" sz="2000" b="1" dirty="0">
              <a:solidFill>
                <a:schemeClr val="accent3"/>
              </a:solidFill>
              <a:latin typeface="楷体" panose="02010609060101010101" pitchFamily="49" charset="-122"/>
              <a:ea typeface="楷体" panose="02010609060101010101" pitchFamily="49" charset="-122"/>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1.jpe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1094720" y="59690"/>
            <a:ext cx="956310" cy="95631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1.xml"/><Relationship Id="rId5" Type="http://schemas.openxmlformats.org/officeDocument/2006/relationships/themeOverride" Target="../theme/themeOverride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10.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11.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hemeOverride" Target="../theme/themeOverride13.xml"/><Relationship Id="rId3" Type="http://schemas.openxmlformats.org/officeDocument/2006/relationships/image" Target="../media/image13.png"/><Relationship Id="rId2" Type="http://schemas.openxmlformats.org/officeDocument/2006/relationships/tags" Target="../tags/tag1.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hemeOverride" Target="../theme/themeOverride14.xml"/><Relationship Id="rId4" Type="http://schemas.openxmlformats.org/officeDocument/2006/relationships/image" Target="../media/image15.png"/><Relationship Id="rId3" Type="http://schemas.openxmlformats.org/officeDocument/2006/relationships/tags" Target="../tags/tag3.xml"/><Relationship Id="rId2" Type="http://schemas.openxmlformats.org/officeDocument/2006/relationships/image" Target="../media/image14.png"/><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hemeOverride" Target="../theme/themeOverride15.xml"/><Relationship Id="rId3" Type="http://schemas.openxmlformats.org/officeDocument/2006/relationships/image" Target="../media/image17.png"/><Relationship Id="rId2" Type="http://schemas.openxmlformats.org/officeDocument/2006/relationships/tags" Target="../tags/tag4.xml"/><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themeOverride" Target="../theme/themeOverride16.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hemeOverride" Target="../theme/themeOverride17.xml"/><Relationship Id="rId2" Type="http://schemas.openxmlformats.org/officeDocument/2006/relationships/image" Target="../media/image24.png"/><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themeOverride" Target="../theme/themeOverride18.xml"/><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themeOverride" Target="../theme/themeOverride19.xml"/><Relationship Id="rId5" Type="http://schemas.openxmlformats.org/officeDocument/2006/relationships/image" Target="../media/image31.png"/><Relationship Id="rId4" Type="http://schemas.openxmlformats.org/officeDocument/2006/relationships/tags" Target="../tags/tag7.xml"/><Relationship Id="rId3" Type="http://schemas.openxmlformats.org/officeDocument/2006/relationships/image" Target="../media/image30.png"/><Relationship Id="rId2" Type="http://schemas.openxmlformats.org/officeDocument/2006/relationships/tags" Target="../tags/tag6.xml"/><Relationship Id="rId1" Type="http://schemas.openxmlformats.org/officeDocument/2006/relationships/tags" Target="../tags/tag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hemeOverride" Target="../theme/themeOverride2.xml"/><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hemeOverride" Target="../theme/themeOverride20.xml"/><Relationship Id="rId2" Type="http://schemas.openxmlformats.org/officeDocument/2006/relationships/image" Target="../media/image32.png"/><Relationship Id="rId1" Type="http://schemas.openxmlformats.org/officeDocument/2006/relationships/tags" Target="../tags/tag8.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hemeOverride" Target="../theme/themeOverride21.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hemeOverride" Target="../theme/themeOverride22.xml"/><Relationship Id="rId2" Type="http://schemas.openxmlformats.org/officeDocument/2006/relationships/image" Target="../media/image33.png"/><Relationship Id="rId1" Type="http://schemas.openxmlformats.org/officeDocument/2006/relationships/tags" Target="../tags/tag9.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hemeOverride" Target="../theme/themeOverride23.xml"/><Relationship Id="rId1" Type="http://schemas.openxmlformats.org/officeDocument/2006/relationships/image" Target="../media/image34.pn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themeOverride" Target="../theme/themeOverride24.xml"/><Relationship Id="rId4" Type="http://schemas.openxmlformats.org/officeDocument/2006/relationships/image" Target="../media/image36.png"/><Relationship Id="rId3" Type="http://schemas.openxmlformats.org/officeDocument/2006/relationships/tags" Target="../tags/tag11.xml"/><Relationship Id="rId2" Type="http://schemas.openxmlformats.org/officeDocument/2006/relationships/image" Target="../media/image35.png"/><Relationship Id="rId1" Type="http://schemas.openxmlformats.org/officeDocument/2006/relationships/tags" Target="../tags/tag10.xml"/></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themeOverride" Target="../theme/themeOverride25.xml"/><Relationship Id="rId4" Type="http://schemas.openxmlformats.org/officeDocument/2006/relationships/image" Target="../media/image38.png"/><Relationship Id="rId3" Type="http://schemas.openxmlformats.org/officeDocument/2006/relationships/tags" Target="../tags/tag13.xml"/><Relationship Id="rId2" Type="http://schemas.openxmlformats.org/officeDocument/2006/relationships/image" Target="../media/image37.png"/><Relationship Id="rId1" Type="http://schemas.openxmlformats.org/officeDocument/2006/relationships/tags" Target="../tags/tag12.xml"/></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tags" Target="../tags/tag16.xml"/><Relationship Id="rId4" Type="http://schemas.openxmlformats.org/officeDocument/2006/relationships/image" Target="../media/image40.png"/><Relationship Id="rId3" Type="http://schemas.openxmlformats.org/officeDocument/2006/relationships/tags" Target="../tags/tag15.xml"/><Relationship Id="rId2" Type="http://schemas.openxmlformats.org/officeDocument/2006/relationships/image" Target="../media/image39.png"/><Relationship Id="rId1" Type="http://schemas.openxmlformats.org/officeDocument/2006/relationships/tags" Target="../tags/tag14.xml"/></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11.xml"/><Relationship Id="rId5" Type="http://schemas.openxmlformats.org/officeDocument/2006/relationships/themeOverride" Target="../theme/themeOverride26.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hemeOverride" Target="../theme/themeOverride6.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9.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75"/>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098" y="1299618"/>
            <a:ext cx="3950789" cy="3950789"/>
          </a:xfrm>
          <a:prstGeom prst="rect">
            <a:avLst/>
          </a:prstGeom>
        </p:spPr>
      </p:pic>
      <p:grpSp>
        <p:nvGrpSpPr>
          <p:cNvPr id="15363" name="组合 4"/>
          <p:cNvGrpSpPr/>
          <p:nvPr/>
        </p:nvGrpSpPr>
        <p:grpSpPr bwMode="auto">
          <a:xfrm>
            <a:off x="0" y="333375"/>
            <a:ext cx="1489075" cy="419100"/>
            <a:chOff x="0" y="0"/>
            <a:chExt cx="1489439" cy="419100"/>
          </a:xfrm>
        </p:grpSpPr>
        <p:sp>
          <p:nvSpPr>
            <p:cNvPr id="15377" name="矩形 5"/>
            <p:cNvSpPr>
              <a:spLocks noChangeArrowheads="1"/>
            </p:cNvSpPr>
            <p:nvPr/>
          </p:nvSpPr>
          <p:spPr bwMode="auto">
            <a:xfrm>
              <a:off x="0" y="0"/>
              <a:ext cx="1260840" cy="4191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15378" name="矩形 6"/>
            <p:cNvSpPr>
              <a:spLocks noChangeArrowheads="1"/>
            </p:cNvSpPr>
            <p:nvPr/>
          </p:nvSpPr>
          <p:spPr bwMode="auto">
            <a:xfrm>
              <a:off x="1317989" y="0"/>
              <a:ext cx="66675" cy="4191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15379" name="矩形 7"/>
            <p:cNvSpPr>
              <a:spLocks noChangeArrowheads="1"/>
            </p:cNvSpPr>
            <p:nvPr/>
          </p:nvSpPr>
          <p:spPr bwMode="auto">
            <a:xfrm>
              <a:off x="1441813" y="219075"/>
              <a:ext cx="47626" cy="20002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sp>
        <p:nvSpPr>
          <p:cNvPr id="15364" name="矩形 8"/>
          <p:cNvSpPr/>
          <p:nvPr/>
        </p:nvSpPr>
        <p:spPr bwMode="auto">
          <a:xfrm>
            <a:off x="4686300" y="2134394"/>
            <a:ext cx="7105650" cy="1819275"/>
          </a:xfrm>
          <a:custGeom>
            <a:avLst/>
            <a:gdLst>
              <a:gd name="T0" fmla="*/ 0 w 6696075"/>
              <a:gd name="T1" fmla="*/ 0 h 1819275"/>
              <a:gd name="T2" fmla="*/ 9010271 w 6696075"/>
              <a:gd name="T3" fmla="*/ 19050 h 1819275"/>
              <a:gd name="T4" fmla="*/ 9010271 w 6696075"/>
              <a:gd name="T5" fmla="*/ 1809750 h 1819275"/>
              <a:gd name="T6" fmla="*/ 1510142 w 6696075"/>
              <a:gd name="T7" fmla="*/ 1819275 h 1819275"/>
              <a:gd name="T8" fmla="*/ 0 w 6696075"/>
              <a:gd name="T9" fmla="*/ 0 h 18192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96075" h="1819275">
                <a:moveTo>
                  <a:pt x="0" y="0"/>
                </a:moveTo>
                <a:lnTo>
                  <a:pt x="6696075" y="19050"/>
                </a:lnTo>
                <a:lnTo>
                  <a:pt x="6696075" y="1809750"/>
                </a:lnTo>
                <a:lnTo>
                  <a:pt x="1122277" y="1819275"/>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5365" name="矩形 9"/>
          <p:cNvSpPr>
            <a:spLocks noChangeArrowheads="1"/>
          </p:cNvSpPr>
          <p:nvPr/>
        </p:nvSpPr>
        <p:spPr bwMode="auto">
          <a:xfrm>
            <a:off x="12020550" y="2143919"/>
            <a:ext cx="171450" cy="180022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15366" name="等腰三角形 11"/>
          <p:cNvSpPr/>
          <p:nvPr/>
        </p:nvSpPr>
        <p:spPr bwMode="auto">
          <a:xfrm>
            <a:off x="5895975" y="2143919"/>
            <a:ext cx="5895975" cy="1800225"/>
          </a:xfrm>
          <a:custGeom>
            <a:avLst/>
            <a:gdLst>
              <a:gd name="T0" fmla="*/ 0 w 5895976"/>
              <a:gd name="T1" fmla="*/ 1800225 h 1800225"/>
              <a:gd name="T2" fmla="*/ 3586166 w 5895976"/>
              <a:gd name="T3" fmla="*/ 0 h 1800225"/>
              <a:gd name="T4" fmla="*/ 5895971 w 5895976"/>
              <a:gd name="T5" fmla="*/ 1800225 h 1800225"/>
              <a:gd name="T6" fmla="*/ 0 w 5895976"/>
              <a:gd name="T7" fmla="*/ 1800225 h 1800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95976" h="1800225">
                <a:moveTo>
                  <a:pt x="0" y="1800225"/>
                </a:moveTo>
                <a:lnTo>
                  <a:pt x="3586171" y="0"/>
                </a:lnTo>
                <a:lnTo>
                  <a:pt x="5895976" y="1800225"/>
                </a:lnTo>
                <a:lnTo>
                  <a:pt x="0" y="1800225"/>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15367" name="矩形 14"/>
          <p:cNvSpPr>
            <a:spLocks noChangeArrowheads="1"/>
          </p:cNvSpPr>
          <p:nvPr/>
        </p:nvSpPr>
        <p:spPr bwMode="auto">
          <a:xfrm>
            <a:off x="0" y="6448425"/>
            <a:ext cx="12192000" cy="4191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15368" name="矩形 17"/>
          <p:cNvSpPr>
            <a:spLocks noChangeArrowheads="1"/>
          </p:cNvSpPr>
          <p:nvPr/>
        </p:nvSpPr>
        <p:spPr bwMode="auto">
          <a:xfrm>
            <a:off x="9271000" y="6448425"/>
            <a:ext cx="2921000" cy="422275"/>
          </a:xfrm>
          <a:prstGeom prst="rect">
            <a:avLst/>
          </a:prstGeom>
          <a:solidFill>
            <a:srgbClr val="77737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15369" name="直角三角形 15"/>
          <p:cNvSpPr>
            <a:spLocks noChangeArrowheads="1"/>
          </p:cNvSpPr>
          <p:nvPr/>
        </p:nvSpPr>
        <p:spPr bwMode="auto">
          <a:xfrm rot="-2482782">
            <a:off x="9013825" y="6180138"/>
            <a:ext cx="622300" cy="544512"/>
          </a:xfrm>
          <a:prstGeom prst="rtTriangle">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nvGrpSpPr>
          <p:cNvPr id="15370" name="组合 23"/>
          <p:cNvGrpSpPr/>
          <p:nvPr/>
        </p:nvGrpSpPr>
        <p:grpSpPr bwMode="auto">
          <a:xfrm>
            <a:off x="5705475" y="2623344"/>
            <a:ext cx="885825" cy="887412"/>
            <a:chOff x="0" y="0"/>
            <a:chExt cx="1236662" cy="1236662"/>
          </a:xfrm>
        </p:grpSpPr>
        <p:pic>
          <p:nvPicPr>
            <p:cNvPr id="15375" name="组合 2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126" y="343571"/>
              <a:ext cx="756779" cy="476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6" name="椭圆 22"/>
            <p:cNvSpPr>
              <a:spLocks noChangeArrowheads="1"/>
            </p:cNvSpPr>
            <p:nvPr/>
          </p:nvSpPr>
          <p:spPr bwMode="auto">
            <a:xfrm>
              <a:off x="0" y="0"/>
              <a:ext cx="1236662" cy="1236662"/>
            </a:xfrm>
            <a:prstGeom prst="ellipse">
              <a:avLst/>
            </a:prstGeom>
            <a:noFill/>
            <a:ln w="57150">
              <a:solidFill>
                <a:schemeClr val="bg1"/>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pic>
        <p:nvPicPr>
          <p:cNvPr id="15373" name="图片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63" y="1849438"/>
            <a:ext cx="4625975" cy="28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7"/>
          <p:cNvSpPr txBox="1">
            <a:spLocks noChangeArrowheads="1"/>
          </p:cNvSpPr>
          <p:nvPr/>
        </p:nvSpPr>
        <p:spPr bwMode="auto">
          <a:xfrm>
            <a:off x="6998085" y="2578533"/>
            <a:ext cx="4342633" cy="922020"/>
          </a:xfrm>
          <a:prstGeom prst="rect">
            <a:avLst/>
          </a:prstGeom>
          <a:noFill/>
          <a:ln>
            <a:noFill/>
          </a:ln>
        </p:spPr>
        <p:txBody>
          <a:bodyPr wrap="square">
            <a:spAutoFit/>
          </a:bodyPr>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dist" eaLnBrk="1" hangingPunct="1"/>
            <a:r>
              <a:rPr lang="zh-CN" altLang="en-US" sz="5400" b="1" dirty="0">
                <a:solidFill>
                  <a:schemeClr val="bg1"/>
                </a:solidFill>
                <a:latin typeface="微软雅黑" panose="020B0503020204020204" pitchFamily="34" charset="-122"/>
                <a:ea typeface="微软雅黑" panose="020B0503020204020204" pitchFamily="34" charset="-122"/>
              </a:rPr>
              <a:t>随机森林</a:t>
            </a:r>
            <a:endParaRPr lang="zh-CN" altLang="en-US" sz="5400" b="1" dirty="0">
              <a:solidFill>
                <a:schemeClr val="bg1"/>
              </a:solidFill>
              <a:latin typeface="微软雅黑" panose="020B0503020204020204" pitchFamily="34" charset="-122"/>
              <a:ea typeface="微软雅黑" panose="020B0503020204020204" pitchFamily="34" charset="-122"/>
            </a:endParaRPr>
          </a:p>
        </p:txBody>
      </p:sp>
      <p:sp>
        <p:nvSpPr>
          <p:cNvPr id="24" name="TextBox 7"/>
          <p:cNvSpPr txBox="1">
            <a:spLocks noChangeArrowheads="1"/>
          </p:cNvSpPr>
          <p:nvPr/>
        </p:nvSpPr>
        <p:spPr bwMode="auto">
          <a:xfrm>
            <a:off x="8133347" y="3469197"/>
            <a:ext cx="2165685" cy="368300"/>
          </a:xfrm>
          <a:prstGeom prst="rect">
            <a:avLst/>
          </a:prstGeom>
          <a:noFill/>
          <a:ln>
            <a:noFill/>
          </a:ln>
        </p:spPr>
        <p:txBody>
          <a:bodyPr wrap="square">
            <a:spAutoFit/>
          </a:bodyPr>
          <a:lstStyle>
            <a:lvl1pPr eaLnBrk="0" hangingPunct="0">
              <a:defRPr sz="2000">
                <a:solidFill>
                  <a:schemeClr val="tx1"/>
                </a:solidFill>
                <a:latin typeface="Calibri" panose="020F0502020204030204" pitchFamily="34" charset="0"/>
                <a:ea typeface="宋体" panose="02010600030101010101" pitchFamily="2" charset="-122"/>
              </a:defRPr>
            </a:lvl1pPr>
            <a:lvl2pPr marL="742950" indent="-285750" eaLnBrk="0" hangingPunct="0">
              <a:defRPr sz="2000">
                <a:solidFill>
                  <a:schemeClr val="tx1"/>
                </a:solidFill>
                <a:latin typeface="Calibri" panose="020F0502020204030204" pitchFamily="34" charset="0"/>
                <a:ea typeface="宋体" panose="02010600030101010101" pitchFamily="2" charset="-122"/>
              </a:defRPr>
            </a:lvl2pPr>
            <a:lvl3pPr marL="1143000" indent="-228600" eaLnBrk="0" hangingPunct="0">
              <a:defRPr sz="2000">
                <a:solidFill>
                  <a:schemeClr val="tx1"/>
                </a:solidFill>
                <a:latin typeface="Calibri" panose="020F0502020204030204" pitchFamily="34" charset="0"/>
                <a:ea typeface="宋体" panose="02010600030101010101" pitchFamily="2" charset="-122"/>
              </a:defRPr>
            </a:lvl3pPr>
            <a:lvl4pPr marL="1600200" indent="-228600" eaLnBrk="0" hangingPunct="0">
              <a:defRPr sz="2000">
                <a:solidFill>
                  <a:schemeClr val="tx1"/>
                </a:solidFill>
                <a:latin typeface="Calibri" panose="020F0502020204030204" pitchFamily="34" charset="0"/>
                <a:ea typeface="宋体" panose="02010600030101010101" pitchFamily="2" charset="-122"/>
              </a:defRPr>
            </a:lvl4pPr>
            <a:lvl5pPr eaLnBrk="0" hangingPunct="0">
              <a:defRPr sz="2000">
                <a:solidFill>
                  <a:schemeClr val="tx1"/>
                </a:solidFill>
                <a:latin typeface="Calibri" panose="020F0502020204030204" pitchFamily="34" charset="0"/>
                <a:ea typeface="宋体" panose="02010600030101010101" pitchFamily="2" charset="-122"/>
              </a:defRPr>
            </a:lvl5pPr>
            <a:lvl6pPr marL="25146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6pPr>
            <a:lvl7pPr marL="29718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7pPr>
            <a:lvl8pPr marL="34290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8pPr>
            <a:lvl9pPr marL="3886200" indent="-228600" defTabSz="1028700" eaLnBrk="0" fontAlgn="base" hangingPunct="0">
              <a:spcBef>
                <a:spcPct val="0"/>
              </a:spcBef>
              <a:spcAft>
                <a:spcPct val="0"/>
              </a:spcAft>
              <a:defRPr sz="2000">
                <a:solidFill>
                  <a:schemeClr val="tx1"/>
                </a:solidFill>
                <a:latin typeface="Calibri" panose="020F0502020204030204" pitchFamily="34" charset="0"/>
                <a:ea typeface="宋体" panose="02010600030101010101" pitchFamily="2" charset="-122"/>
              </a:defRPr>
            </a:lvl9pPr>
          </a:lstStyle>
          <a:p>
            <a:pPr algn="dist" eaLnBrk="1" hangingPunct="1"/>
            <a:r>
              <a:rPr lang="en-US" altLang="zh-CN" sz="1800" b="1" dirty="0">
                <a:solidFill>
                  <a:schemeClr val="bg1"/>
                </a:solidFill>
                <a:latin typeface="Arial" panose="020B0604020202020204" pitchFamily="34" charset="0"/>
                <a:ea typeface="宋体" panose="02010600030101010101" pitchFamily="2" charset="-122"/>
              </a:rPr>
              <a:t>random forest</a:t>
            </a:r>
            <a:endParaRPr lang="en-US" altLang="zh-CN" sz="1800" b="1" dirty="0">
              <a:solidFill>
                <a:schemeClr val="bg1"/>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calcmode="lin" valueType="num">
                                      <p:cBhvr additive="base">
                                        <p:cTn id="7" dur="750" fill="hold"/>
                                        <p:tgtEl>
                                          <p:spTgt spid="21"/>
                                        </p:tgtEl>
                                        <p:attrNameLst>
                                          <p:attrName>ppt_x</p:attrName>
                                        </p:attrNameLst>
                                      </p:cBhvr>
                                      <p:tavLst>
                                        <p:tav tm="0">
                                          <p:val>
                                            <p:strVal val="1+#ppt_w/2"/>
                                          </p:val>
                                        </p:tav>
                                        <p:tav tm="100000">
                                          <p:val>
                                            <p:strVal val="#ppt_x"/>
                                          </p:val>
                                        </p:tav>
                                      </p:tavLst>
                                    </p:anim>
                                    <p:anim calcmode="lin" valueType="num">
                                      <p:cBhvr additive="base">
                                        <p:cTn id="8" dur="75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iterate type="lt">
                                    <p:tmPct val="10000"/>
                                  </p:iterate>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250" fill="hold"/>
                                        <p:tgtEl>
                                          <p:spTgt spid="24"/>
                                        </p:tgtEl>
                                        <p:attrNameLst>
                                          <p:attrName>ppt_x</p:attrName>
                                        </p:attrNameLst>
                                      </p:cBhvr>
                                      <p:tavLst>
                                        <p:tav tm="0">
                                          <p:val>
                                            <p:strVal val="1+#ppt_w/2"/>
                                          </p:val>
                                        </p:tav>
                                        <p:tav tm="100000">
                                          <p:val>
                                            <p:strVal val="#ppt_x"/>
                                          </p:val>
                                        </p:tav>
                                      </p:tavLst>
                                    </p:anim>
                                    <p:anim calcmode="lin" valueType="num">
                                      <p:cBhvr additive="base">
                                        <p:cTn id="12" dur="25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框 3"/>
              <p:cNvSpPr txBox="1"/>
              <p:nvPr/>
            </p:nvSpPr>
            <p:spPr>
              <a:xfrm>
                <a:off x="461010" y="1267460"/>
                <a:ext cx="11262995" cy="5024755"/>
              </a:xfrm>
              <a:prstGeom prst="rect">
                <a:avLst/>
              </a:prstGeom>
              <a:noFill/>
            </p:spPr>
            <p:txBody>
              <a:bodyPr wrap="square" rtlCol="0">
                <a:noAutofit/>
              </a:bodyPr>
              <a:lstStyle/>
              <a:p>
                <a:pPr marL="342900" indent="-342900">
                  <a:buFont typeface="Wingdings" panose="05000000000000000000" charset="0"/>
                  <a:buChar char="Ø"/>
                </a:pPr>
                <a:r>
                  <a:rPr lang="zh-CN" altLang="en-US" sz="2400" dirty="0">
                    <a:latin typeface="楷体" panose="02010609060101010101" pitchFamily="49" charset="-122"/>
                    <a:ea typeface="楷体" panose="02010609060101010101" pitchFamily="49" charset="-122"/>
                  </a:rPr>
                  <a:t>优点：</a:t>
                </a:r>
                <a:endParaRPr lang="zh-CN" altLang="en-US" sz="2400" dirty="0">
                  <a:latin typeface="楷体" panose="02010609060101010101" pitchFamily="49" charset="-122"/>
                  <a:ea typeface="楷体" panose="02010609060101010101" pitchFamily="49" charset="-122"/>
                </a:endParaRPr>
              </a:p>
              <a:p>
                <a:pPr marL="0" indent="0">
                  <a:buFont typeface="Wingdings" panose="05000000000000000000" pitchFamily="2" charset="2"/>
                  <a:buNone/>
                </a:pPr>
                <a:r>
                  <a:rPr lang="zh-CN" altLang="en-US" sz="2400" dirty="0">
                    <a:latin typeface="楷体" panose="02010609060101010101" pitchFamily="49" charset="-122"/>
                    <a:ea typeface="楷体" panose="02010609060101010101" pitchFamily="49" charset="-122"/>
                  </a:rPr>
                  <a:t>（1）与其他的集成学习如 Bagging 相比，由于每次只选取 k（k &lt; p）个预测，能够有效的降低树间的相关性，从而能最大程度的减少预测方差，提高预测的精度；</a:t>
                </a:r>
                <a:endParaRPr lang="zh-CN" altLang="en-US" sz="2400" dirty="0">
                  <a:latin typeface="楷体" panose="02010609060101010101" pitchFamily="49" charset="-122"/>
                  <a:ea typeface="楷体" panose="02010609060101010101" pitchFamily="49" charset="-122"/>
                </a:endParaRPr>
              </a:p>
              <a:p>
                <a:pPr marL="0" indent="0">
                  <a:buFont typeface="Wingdings" panose="05000000000000000000" pitchFamily="2" charset="2"/>
                  <a:buNone/>
                </a:pPr>
                <a:r>
                  <a:rPr lang="zh-CN" altLang="en-US" sz="2400" dirty="0">
                    <a:latin typeface="楷体" panose="02010609060101010101" pitchFamily="49" charset="-122"/>
                    <a:ea typeface="楷体" panose="02010609060101010101" pitchFamily="49" charset="-122"/>
                  </a:rPr>
                  <a:t>（2）由于每次只用到 k 个自变量，因此能有效节省计算时间和计算机内存。</a:t>
                </a:r>
                <a:endParaRPr lang="zh-CN" altLang="en-US" sz="2400" dirty="0">
                  <a:latin typeface="楷体" panose="02010609060101010101" pitchFamily="49" charset="-122"/>
                  <a:ea typeface="楷体" panose="02010609060101010101" pitchFamily="49" charset="-122"/>
                </a:endParaRPr>
              </a:p>
              <a:p>
                <a:pPr marL="0" indent="0">
                  <a:buFont typeface="Wingdings" panose="05000000000000000000" pitchFamily="2" charset="2"/>
                  <a:buNone/>
                </a:pPr>
                <a:r>
                  <a:rPr lang="zh-CN" altLang="en-US" sz="2400" dirty="0">
                    <a:latin typeface="楷体" panose="02010609060101010101" pitchFamily="49" charset="-122"/>
                    <a:ea typeface="楷体" panose="02010609060101010101" pitchFamily="49" charset="-122"/>
                    <a:sym typeface="+mn-ea"/>
                  </a:rPr>
                  <a:t>（</a:t>
                </a:r>
                <a:r>
                  <a:rPr lang="en-US" altLang="zh-CN" sz="2400" dirty="0">
                    <a:latin typeface="楷体" panose="02010609060101010101" pitchFamily="49" charset="-122"/>
                    <a:ea typeface="楷体" panose="02010609060101010101" pitchFamily="49" charset="-122"/>
                    <a:sym typeface="+mn-ea"/>
                  </a:rPr>
                  <a:t>3</a:t>
                </a:r>
                <a:r>
                  <a:rPr lang="zh-CN" altLang="en-US" sz="2400" dirty="0">
                    <a:latin typeface="楷体" panose="02010609060101010101" pitchFamily="49" charset="-122"/>
                    <a:ea typeface="楷体" panose="02010609060101010101" pitchFamily="49" charset="-122"/>
                    <a:sym typeface="+mn-ea"/>
                  </a:rPr>
                  <a:t>）</a:t>
                </a:r>
                <a:r>
                  <a:rPr lang="zh-CN" altLang="en-US" sz="2400" dirty="0">
                    <a:latin typeface="楷体" panose="02010609060101010101" pitchFamily="49" charset="-122"/>
                    <a:ea typeface="楷体" panose="02010609060101010101" pitchFamily="49" charset="-122"/>
                  </a:rPr>
                  <a:t>与 Bagging 相比，随机森林最大的不同就在于自变量子集的规模 k 。若取</a:t>
                </a:r>
                <a:endParaRPr lang="zh-CN" altLang="en-US" sz="2400" dirty="0">
                  <a:latin typeface="楷体" panose="02010609060101010101" pitchFamily="49" charset="-122"/>
                  <a:ea typeface="楷体" panose="02010609060101010101" pitchFamily="49" charset="-122"/>
                </a:endParaRPr>
              </a:p>
              <a:p>
                <a:pPr marL="0" indent="0">
                  <a:buFont typeface="Wingdings" panose="05000000000000000000" pitchFamily="2" charset="2"/>
                  <a:buNone/>
                </a:pPr>
                <a:r>
                  <a:rPr lang="zh-CN" altLang="en-US" sz="2400" dirty="0">
                    <a:latin typeface="楷体" panose="02010609060101010101" pitchFamily="49" charset="-122"/>
                    <a:ea typeface="楷体" panose="02010609060101010101" pitchFamily="49" charset="-122"/>
                  </a:rPr>
                  <a:t>k = p 建立随机森林, 则等同于建立 Bagging 树。因此，Bagging 是随机森林的特例。</a:t>
                </a:r>
                <a:endParaRPr lang="zh-CN" altLang="en-US" sz="2400" dirty="0">
                  <a:latin typeface="楷体" panose="02010609060101010101" pitchFamily="49" charset="-122"/>
                  <a:ea typeface="楷体" panose="02010609060101010101" pitchFamily="49" charset="-122"/>
                </a:endParaRPr>
              </a:p>
              <a:p>
                <a:pPr marL="342900" indent="-342900">
                  <a:buFont typeface="Wingdings" panose="05000000000000000000" charset="0"/>
                  <a:buChar char="Ø"/>
                </a:pPr>
                <a:r>
                  <a:rPr lang="zh-CN" altLang="en-US" sz="2400" dirty="0">
                    <a:latin typeface="楷体" panose="02010609060101010101" pitchFamily="49" charset="-122"/>
                    <a:ea typeface="楷体" panose="02010609060101010101" pitchFamily="49" charset="-122"/>
                  </a:rPr>
                  <a:t>变量重要性评估：</a:t>
                </a:r>
                <a:endParaRPr lang="zh-CN" altLang="en-US" sz="2400" dirty="0">
                  <a:latin typeface="楷体" panose="02010609060101010101" pitchFamily="49" charset="-122"/>
                  <a:ea typeface="楷体" panose="02010609060101010101" pitchFamily="49" charset="-122"/>
                </a:endParaRPr>
              </a:p>
              <a:p>
                <a:pPr marL="0" indent="0">
                  <a:buFont typeface="Wingdings" panose="05000000000000000000" pitchFamily="2" charset="2"/>
                  <a:buNone/>
                </a:pPr>
                <a:r>
                  <a:rPr lang="zh-CN" altLang="en-US" sz="2400" dirty="0">
                    <a:latin typeface="楷体" panose="02010609060101010101" pitchFamily="49" charset="-122"/>
                    <a:ea typeface="楷体" panose="02010609060101010101" pitchFamily="49" charset="-122"/>
                  </a:rPr>
                  <a:t>与所有集成学习方法一样，随机森林很难得到自变量（特征）与因变量间的一个直接的显式表达关系。因而，很难评估自变量的重要性。考虑到随机森林只用到了部分自变量，</a:t>
                </a: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Breiman 建议通过如下方式来度量某个特征 </a:t>
                </a:r>
                <a14:m>
                  <m:oMath xmlns:m="http://schemas.openxmlformats.org/officeDocument/2006/math">
                    <m:sSub>
                      <m:sSubPr>
                        <m:ctrlPr>
                          <a:rPr lang="en-US" altLang="zh-CN" sz="2400" i="1" dirty="0">
                            <a:latin typeface="Cambria Math" panose="02040503050406030204" pitchFamily="18" charset="0"/>
                            <a:ea typeface="楷体" panose="02010609060101010101" pitchFamily="49" charset="-122"/>
                            <a:cs typeface="Cambria Math" panose="02040503050406030204" pitchFamily="18" charset="0"/>
                          </a:rPr>
                        </m:ctrlPr>
                      </m:sSubPr>
                      <m:e>
                        <m:r>
                          <a:rPr lang="en-US" altLang="zh-CN" sz="2400" i="1" dirty="0">
                            <a:latin typeface="Cambria Math" panose="02040503050406030204" pitchFamily="18" charset="0"/>
                            <a:ea typeface="楷体" panose="02010609060101010101" pitchFamily="49" charset="-122"/>
                            <a:cs typeface="Cambria Math" panose="02040503050406030204" pitchFamily="18" charset="0"/>
                          </a:rPr>
                          <m:t>𝑋</m:t>
                        </m:r>
                      </m:e>
                      <m:sub>
                        <m:r>
                          <a:rPr lang="en-US" altLang="zh-CN" sz="2400" i="1" dirty="0">
                            <a:latin typeface="Cambria Math" panose="02040503050406030204" pitchFamily="18" charset="0"/>
                            <a:ea typeface="楷体" panose="02010609060101010101" pitchFamily="49" charset="-122"/>
                            <a:cs typeface="Cambria Math" panose="02040503050406030204" pitchFamily="18" charset="0"/>
                          </a:rPr>
                          <m:t>𝑗</m:t>
                        </m:r>
                      </m:sub>
                    </m:sSub>
                  </m:oMath>
                </a14:m>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的重要性：</a:t>
                </a:r>
                <a:endParaRPr lang="zh-CN" altLang="en-US" sz="2400" dirty="0">
                  <a:latin typeface="楷体" panose="02010609060101010101" pitchFamily="49" charset="-122"/>
                  <a:ea typeface="楷体" panose="02010609060101010101" pitchFamily="49" charset="-122"/>
                </a:endParaRPr>
              </a:p>
              <a:p>
                <a:pPr marL="0" indent="0">
                  <a:buFont typeface="Wingdings" panose="05000000000000000000" pitchFamily="2" charset="2"/>
                  <a:buNone/>
                </a:pPr>
                <a:endParaRPr lang="zh-CN" altLang="en-US" sz="2200" dirty="0">
                  <a:latin typeface="楷体" panose="02010609060101010101" pitchFamily="49" charset="-122"/>
                  <a:ea typeface="楷体" panose="02010609060101010101" pitchFamily="49" charset="-122"/>
                  <a:cs typeface="楷体" panose="02010609060101010101" pitchFamily="49" charset="-122"/>
                </a:endParaRPr>
              </a:p>
            </p:txBody>
          </p:sp>
        </mc:Choice>
        <mc:Fallback>
          <p:sp>
            <p:nvSpPr>
              <p:cNvPr id="4" name="文本框 3"/>
              <p:cNvSpPr txBox="1">
                <a:spLocks noRot="1" noChangeAspect="1" noMove="1" noResize="1" noEditPoints="1" noAdjustHandles="1" noChangeArrowheads="1" noChangeShapeType="1" noTextEdit="1"/>
              </p:cNvSpPr>
              <p:nvPr/>
            </p:nvSpPr>
            <p:spPr>
              <a:xfrm>
                <a:off x="461010" y="1267460"/>
                <a:ext cx="11262995" cy="5024755"/>
              </a:xfrm>
              <a:prstGeom prst="rect">
                <a:avLst/>
              </a:prstGeom>
              <a:blipFill rotWithShape="1">
                <a:blip r:embed="rId1"/>
                <a:stretch>
                  <a:fillRect/>
                </a:stretch>
              </a:blipFill>
            </p:spPr>
            <p:txBody>
              <a:bodyPr/>
              <a:lstStyle/>
              <a:p>
                <a:r>
                  <a:rPr lang="zh-CN" altLang="en-US">
                    <a:noFill/>
                  </a:rPr>
                  <a:t> </a:t>
                </a:r>
              </a:p>
            </p:txBody>
          </p:sp>
        </mc:Fallback>
      </mc:AlternateContent>
      <p:sp>
        <p:nvSpPr>
          <p:cNvPr id="7" name="文本框 6"/>
          <p:cNvSpPr txBox="1"/>
          <p:nvPr/>
        </p:nvSpPr>
        <p:spPr>
          <a:xfrm>
            <a:off x="4064000" y="834390"/>
            <a:ext cx="4064000" cy="583565"/>
          </a:xfrm>
          <a:prstGeom prst="rect">
            <a:avLst/>
          </a:prstGeom>
          <a:noFill/>
        </p:spPr>
        <p:txBody>
          <a:bodyPr wrap="square" rtlCol="0">
            <a:spAutoFit/>
          </a:bodyPr>
          <a:p>
            <a:pPr algn="ctr">
              <a:buClrTx/>
              <a:buSzTx/>
            </a:pPr>
            <a:r>
              <a:rPr lang="zh-CN" altLang="en-US" sz="3200" b="1" dirty="0">
                <a:solidFill>
                  <a:schemeClr val="accent3"/>
                </a:solidFill>
                <a:latin typeface="楷体" panose="02010609060101010101" pitchFamily="49" charset="-122"/>
                <a:ea typeface="楷体" panose="02010609060101010101" pitchFamily="49" charset="-122"/>
              </a:rPr>
              <a:t>随机森林</a:t>
            </a:r>
            <a:endParaRPr lang="en-US" altLang="zh-CN" sz="3200" b="1" dirty="0">
              <a:solidFill>
                <a:schemeClr val="accent3"/>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p:bldP spid="4"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框 3"/>
              <p:cNvSpPr txBox="1"/>
              <p:nvPr/>
            </p:nvSpPr>
            <p:spPr>
              <a:xfrm>
                <a:off x="802005" y="1484630"/>
                <a:ext cx="10599420" cy="4893310"/>
              </a:xfrm>
              <a:prstGeom prst="rect">
                <a:avLst/>
              </a:prstGeom>
              <a:noFill/>
            </p:spPr>
            <p:txBody>
              <a:bodyPr wrap="square" rtlCol="0">
                <a:noAutofit/>
              </a:bodyPr>
              <a:lstStyle/>
              <a:p>
                <a:pPr marL="0" indent="0">
                  <a:buFont typeface="Wingdings" panose="05000000000000000000" pitchFamily="2" charset="2"/>
                  <a:buNone/>
                </a:pPr>
                <a:r>
                  <a:rPr lang="zh-CN" altLang="en-US" sz="2400" dirty="0">
                    <a:latin typeface="楷体" panose="02010609060101010101" pitchFamily="49" charset="-122"/>
                    <a:ea typeface="楷体" panose="02010609060101010101" pitchFamily="49" charset="-122"/>
                    <a:sym typeface="+mn-ea"/>
                  </a:rPr>
                  <a:t>通过如下方式来度量某个特征 </a:t>
                </a:r>
                <a14:m>
                  <m:oMath xmlns:m="http://schemas.openxmlformats.org/officeDocument/2006/math">
                    <m:sSub>
                      <m:sSubPr>
                        <m:ctrlPr>
                          <a:rPr lang="en-US" altLang="zh-CN" sz="2400" i="1" dirty="0">
                            <a:latin typeface="Cambria Math" panose="02040503050406030204" pitchFamily="18" charset="0"/>
                            <a:ea typeface="楷体" panose="02010609060101010101" pitchFamily="49" charset="-122"/>
                            <a:cs typeface="Cambria Math" panose="02040503050406030204" pitchFamily="18" charset="0"/>
                          </a:rPr>
                        </m:ctrlPr>
                      </m:sSubPr>
                      <m:e>
                        <m:r>
                          <a:rPr lang="en-US" altLang="zh-CN" sz="2400" i="1" dirty="0">
                            <a:latin typeface="Cambria Math" panose="02040503050406030204" pitchFamily="18" charset="0"/>
                            <a:ea typeface="楷体" panose="02010609060101010101" pitchFamily="49" charset="-122"/>
                            <a:cs typeface="Cambria Math" panose="02040503050406030204" pitchFamily="18" charset="0"/>
                          </a:rPr>
                          <m:t>𝑋</m:t>
                        </m:r>
                      </m:e>
                      <m:sub>
                        <m:r>
                          <a:rPr lang="en-US" altLang="zh-CN" sz="2400" i="1" dirty="0">
                            <a:latin typeface="Cambria Math" panose="02040503050406030204" pitchFamily="18" charset="0"/>
                            <a:ea typeface="楷体" panose="02010609060101010101" pitchFamily="49" charset="-122"/>
                            <a:cs typeface="Cambria Math" panose="02040503050406030204" pitchFamily="18" charset="0"/>
                          </a:rPr>
                          <m:t>𝑗</m:t>
                        </m:r>
                      </m:sub>
                    </m:sSub>
                  </m:oMath>
                </a14:m>
                <a:r>
                  <a:rPr lang="en-US" altLang="zh-CN" sz="2400" dirty="0">
                    <a:latin typeface="楷体" panose="02010609060101010101" pitchFamily="49" charset="-122"/>
                    <a:ea typeface="楷体" panose="02010609060101010101" pitchFamily="49" charset="-122"/>
                    <a:sym typeface="+mn-ea"/>
                  </a:rPr>
                  <a:t> </a:t>
                </a:r>
                <a:r>
                  <a:rPr lang="zh-CN" altLang="en-US" sz="2400" dirty="0">
                    <a:latin typeface="楷体" panose="02010609060101010101" pitchFamily="49" charset="-122"/>
                    <a:ea typeface="楷体" panose="02010609060101010101" pitchFamily="49" charset="-122"/>
                    <a:sym typeface="+mn-ea"/>
                  </a:rPr>
                  <a:t>的重要性：</a:t>
                </a:r>
                <a:endParaRPr lang="zh-CN" altLang="en-US" sz="2400" dirty="0">
                  <a:latin typeface="楷体" panose="02010609060101010101" pitchFamily="49" charset="-122"/>
                  <a:ea typeface="楷体" panose="02010609060101010101" pitchFamily="49" charset="-122"/>
                </a:endParaRPr>
              </a:p>
              <a:p>
                <a:pPr marL="0" indent="0">
                  <a:buFont typeface="Wingdings" panose="05000000000000000000" pitchFamily="2" charset="2"/>
                  <a:buNone/>
                </a:pPr>
                <a:r>
                  <a:rPr lang="zh-CN" altLang="en-US" sz="2400" dirty="0">
                    <a:latin typeface="楷体" panose="02010609060101010101" pitchFamily="49" charset="-122"/>
                    <a:ea typeface="楷体" panose="02010609060101010101" pitchFamily="49" charset="-122"/>
                  </a:rPr>
                  <a:t>（1）根据未被抽取样本计算随机森林中第 i 棵回归树的袋外误差 </a:t>
                </a:r>
                <a14:m>
                  <m:oMath xmlns:m="http://schemas.openxmlformats.org/officeDocument/2006/math">
                    <m:sSub>
                      <m:sSubPr>
                        <m:ctrlPr>
                          <a:rPr lang="en-US" altLang="zh-CN" sz="2400" i="1" dirty="0">
                            <a:latin typeface="Cambria Math" panose="02040503050406030204" pitchFamily="18" charset="0"/>
                            <a:ea typeface="楷体" panose="02010609060101010101" pitchFamily="49" charset="-122"/>
                            <a:cs typeface="Cambria Math" panose="02040503050406030204" pitchFamily="18" charset="0"/>
                          </a:rPr>
                        </m:ctrlPr>
                      </m:sSubPr>
                      <m:e>
                        <m:r>
                          <a:rPr lang="en-US" altLang="zh-CN" sz="2400" i="1" dirty="0">
                            <a:latin typeface="Cambria Math" panose="02040503050406030204" pitchFamily="18" charset="0"/>
                            <a:ea typeface="楷体" panose="02010609060101010101" pitchFamily="49" charset="-122"/>
                            <a:cs typeface="Cambria Math" panose="02040503050406030204" pitchFamily="18" charset="0"/>
                          </a:rPr>
                          <m:t>𝑒</m:t>
                        </m:r>
                      </m:e>
                      <m:sub>
                        <m:r>
                          <a:rPr lang="en-US" altLang="zh-CN" sz="2400" i="1" dirty="0">
                            <a:latin typeface="Cambria Math" panose="02040503050406030204" pitchFamily="18" charset="0"/>
                            <a:ea typeface="楷体" panose="02010609060101010101" pitchFamily="49" charset="-122"/>
                            <a:cs typeface="Cambria Math" panose="02040503050406030204" pitchFamily="18" charset="0"/>
                          </a:rPr>
                          <m:t>𝑖</m:t>
                        </m:r>
                      </m:sub>
                    </m:sSub>
                  </m:oMath>
                </a14:m>
                <a:r>
                  <a:rPr lang="zh-CN" altLang="en-US" sz="2400" dirty="0">
                    <a:latin typeface="楷体" panose="02010609060101010101" pitchFamily="49" charset="-122"/>
                    <a:ea typeface="楷体" panose="02010609060101010101" pitchFamily="49" charset="-122"/>
                  </a:rPr>
                  <a:t> </a:t>
                </a:r>
                <a:endParaRPr lang="zh-CN" altLang="en-US" sz="2400" dirty="0">
                  <a:latin typeface="楷体" panose="02010609060101010101" pitchFamily="49" charset="-122"/>
                  <a:ea typeface="楷体" panose="02010609060101010101" pitchFamily="49" charset="-122"/>
                </a:endParaRPr>
              </a:p>
              <a:p>
                <a:pPr marL="0" indent="0">
                  <a:buFont typeface="Wingdings" panose="05000000000000000000" pitchFamily="2" charset="2"/>
                  <a:buNone/>
                </a:pPr>
                <a:r>
                  <a:rPr lang="zh-CN" altLang="en-US" sz="2400" dirty="0">
                    <a:latin typeface="楷体" panose="02010609060101010101" pitchFamily="49" charset="-122"/>
                    <a:ea typeface="楷体" panose="02010609060101010101" pitchFamily="49" charset="-122"/>
                  </a:rPr>
                  <a:t>（2）随机打乱训练集在变量 </a:t>
                </a:r>
                <a14:m>
                  <m:oMath xmlns:m="http://schemas.openxmlformats.org/officeDocument/2006/math">
                    <m:sSub>
                      <m:sSubPr>
                        <m:ctrlPr>
                          <a:rPr lang="en-US" altLang="zh-CN" sz="2400" i="1" dirty="0">
                            <a:latin typeface="Cambria Math" panose="02040503050406030204" pitchFamily="18" charset="0"/>
                            <a:ea typeface="楷体" panose="02010609060101010101" pitchFamily="49" charset="-122"/>
                            <a:cs typeface="Cambria Math" panose="02040503050406030204" pitchFamily="18" charset="0"/>
                          </a:rPr>
                        </m:ctrlPr>
                      </m:sSubPr>
                      <m:e>
                        <m:r>
                          <a:rPr lang="en-US" altLang="zh-CN" sz="2400" i="1" dirty="0">
                            <a:latin typeface="Cambria Math" panose="02040503050406030204" pitchFamily="18" charset="0"/>
                            <a:ea typeface="楷体" panose="02010609060101010101" pitchFamily="49" charset="-122"/>
                            <a:cs typeface="Cambria Math" panose="02040503050406030204" pitchFamily="18" charset="0"/>
                          </a:rPr>
                          <m:t>𝑋</m:t>
                        </m:r>
                      </m:e>
                      <m:sub>
                        <m:r>
                          <a:rPr lang="en-US" altLang="zh-CN" sz="2400" i="1" dirty="0">
                            <a:latin typeface="Cambria Math" panose="02040503050406030204" pitchFamily="18" charset="0"/>
                            <a:ea typeface="楷体" panose="02010609060101010101" pitchFamily="49" charset="-122"/>
                            <a:cs typeface="Cambria Math" panose="02040503050406030204" pitchFamily="18" charset="0"/>
                          </a:rPr>
                          <m:t>𝑗</m:t>
                        </m:r>
                      </m:sub>
                    </m:sSub>
                  </m:oMath>
                </a14:m>
                <a:r>
                  <a:rPr lang="zh-CN" altLang="en-US" sz="2400" dirty="0">
                    <a:latin typeface="楷体" panose="02010609060101010101" pitchFamily="49" charset="-122"/>
                    <a:ea typeface="楷体" panose="02010609060101010101" pitchFamily="49" charset="-122"/>
                  </a:rPr>
                  <a:t> 所在列的取值顺序，并计算新的袋外误差</a:t>
                </a:r>
                <a14:m>
                  <m:oMath xmlns:m="http://schemas.openxmlformats.org/officeDocument/2006/math">
                    <m:sSubSup>
                      <m:sSubSupPr>
                        <m:ctrlPr>
                          <a:rPr lang="en-US" altLang="zh-CN" sz="2400" i="1" dirty="0">
                            <a:latin typeface="Cambria Math" panose="02040503050406030204" pitchFamily="18" charset="0"/>
                            <a:ea typeface="楷体" panose="02010609060101010101" pitchFamily="49" charset="-122"/>
                            <a:cs typeface="Cambria Math" panose="02040503050406030204" pitchFamily="18" charset="0"/>
                          </a:rPr>
                        </m:ctrlPr>
                      </m:sSubSupPr>
                      <m:e>
                        <m:r>
                          <a:rPr lang="en-US" altLang="zh-CN" sz="2400" i="1" dirty="0">
                            <a:latin typeface="Cambria Math" panose="02040503050406030204" pitchFamily="18" charset="0"/>
                            <a:ea typeface="楷体" panose="02010609060101010101" pitchFamily="49" charset="-122"/>
                            <a:cs typeface="Cambria Math" panose="02040503050406030204" pitchFamily="18" charset="0"/>
                          </a:rPr>
                          <m:t>𝑒</m:t>
                        </m:r>
                      </m:e>
                      <m:sub>
                        <m:r>
                          <a:rPr lang="en-US" altLang="zh-CN" sz="2400" i="1" dirty="0">
                            <a:latin typeface="Cambria Math" panose="02040503050406030204" pitchFamily="18" charset="0"/>
                            <a:ea typeface="楷体" panose="02010609060101010101" pitchFamily="49" charset="-122"/>
                            <a:cs typeface="Cambria Math" panose="02040503050406030204" pitchFamily="18" charset="0"/>
                          </a:rPr>
                          <m:t>𝑖</m:t>
                        </m:r>
                      </m:sub>
                      <m:sup>
                        <m:r>
                          <a:rPr lang="en-US" altLang="zh-CN" sz="2400" i="1" dirty="0">
                            <a:latin typeface="Cambria Math" panose="02040503050406030204" pitchFamily="18" charset="0"/>
                            <a:ea typeface="楷体" panose="02010609060101010101" pitchFamily="49" charset="-122"/>
                            <a:cs typeface="Cambria Math" panose="02040503050406030204" pitchFamily="18" charset="0"/>
                          </a:rPr>
                          <m:t>𝑗</m:t>
                        </m:r>
                      </m:sup>
                    </m:sSubSup>
                  </m:oMath>
                </a14:m>
                <a:endParaRPr lang="zh-CN" altLang="en-US" sz="2400" dirty="0">
                  <a:latin typeface="楷体" panose="02010609060101010101" pitchFamily="49" charset="-122"/>
                  <a:ea typeface="楷体" panose="02010609060101010101" pitchFamily="49" charset="-122"/>
                </a:endParaRPr>
              </a:p>
              <a:p>
                <a:pPr marL="0" indent="0">
                  <a:buFont typeface="Wingdings" panose="05000000000000000000" pitchFamily="2" charset="2"/>
                  <a:buNone/>
                </a:pPr>
                <a:r>
                  <a:rPr lang="zh-CN" altLang="en-US" sz="2400" dirty="0">
                    <a:latin typeface="楷体" panose="02010609060101010101" pitchFamily="49" charset="-122"/>
                    <a:ea typeface="楷体" panose="02010609060101010101" pitchFamily="49" charset="-122"/>
                  </a:rPr>
                  <a:t>（3）重复步骤直至计算出所有决策树的误差变化，最后变量 </a:t>
                </a:r>
                <a14:m>
                  <m:oMath xmlns:m="http://schemas.openxmlformats.org/officeDocument/2006/math">
                    <m:sSub>
                      <m:sSubPr>
                        <m:ctrlPr>
                          <a:rPr lang="en-US" altLang="zh-CN" sz="2400" i="1" dirty="0">
                            <a:latin typeface="Cambria Math" panose="02040503050406030204" pitchFamily="18" charset="0"/>
                            <a:ea typeface="楷体" panose="02010609060101010101" pitchFamily="49" charset="-122"/>
                            <a:cs typeface="Cambria Math" panose="02040503050406030204" pitchFamily="18" charset="0"/>
                          </a:rPr>
                        </m:ctrlPr>
                      </m:sSubPr>
                      <m:e>
                        <m:r>
                          <a:rPr lang="en-US" altLang="zh-CN" sz="2400" i="1" dirty="0">
                            <a:latin typeface="Cambria Math" panose="02040503050406030204" pitchFamily="18" charset="0"/>
                            <a:ea typeface="楷体" panose="02010609060101010101" pitchFamily="49" charset="-122"/>
                            <a:cs typeface="Cambria Math" panose="02040503050406030204" pitchFamily="18" charset="0"/>
                          </a:rPr>
                          <m:t>𝑋</m:t>
                        </m:r>
                      </m:e>
                      <m:sub>
                        <m:r>
                          <a:rPr lang="en-US" altLang="zh-CN" sz="2400" i="1" dirty="0">
                            <a:latin typeface="Cambria Math" panose="02040503050406030204" pitchFamily="18" charset="0"/>
                            <a:ea typeface="楷体" panose="02010609060101010101" pitchFamily="49" charset="-122"/>
                            <a:cs typeface="Cambria Math" panose="02040503050406030204" pitchFamily="18" charset="0"/>
                          </a:rPr>
                          <m:t>𝑗</m:t>
                        </m:r>
                      </m:sub>
                    </m:sSub>
                  </m:oMath>
                </a14:m>
                <a:r>
                  <a:rPr lang="zh-CN" altLang="en-US" sz="2400" dirty="0">
                    <a:latin typeface="楷体" panose="02010609060101010101" pitchFamily="49" charset="-122"/>
                    <a:ea typeface="楷体" panose="02010609060101010101" pitchFamily="49" charset="-122"/>
                  </a:rPr>
                  <a:t> 预测误差的平均变化，即重要性指标：</a:t>
                </a:r>
                <a:r>
                  <a:rPr lang="en-US" altLang="zh-CN" sz="2400" dirty="0">
                    <a:latin typeface="楷体" panose="02010609060101010101" pitchFamily="49" charset="-122"/>
                    <a:ea typeface="楷体" panose="02010609060101010101" pitchFamily="49" charset="-122"/>
                  </a:rPr>
                  <a:t>V(</a:t>
                </a:r>
                <a14:m>
                  <m:oMath xmlns:m="http://schemas.openxmlformats.org/officeDocument/2006/math">
                    <m:sSub>
                      <m:sSubPr>
                        <m:ctrlPr>
                          <a:rPr lang="en-US" altLang="zh-CN" sz="2400" i="1" dirty="0">
                            <a:latin typeface="Cambria Math" panose="02040503050406030204" pitchFamily="18" charset="0"/>
                            <a:ea typeface="楷体" panose="02010609060101010101" pitchFamily="49" charset="-122"/>
                            <a:cs typeface="Cambria Math" panose="02040503050406030204" pitchFamily="18" charset="0"/>
                          </a:rPr>
                        </m:ctrlPr>
                      </m:sSubPr>
                      <m:e>
                        <m:r>
                          <a:rPr lang="en-US" altLang="zh-CN" sz="2400" i="1" dirty="0">
                            <a:latin typeface="Cambria Math" panose="02040503050406030204" pitchFamily="18" charset="0"/>
                            <a:ea typeface="楷体" panose="02010609060101010101" pitchFamily="49" charset="-122"/>
                            <a:cs typeface="Cambria Math" panose="02040503050406030204" pitchFamily="18" charset="0"/>
                          </a:rPr>
                          <m:t>𝑋</m:t>
                        </m:r>
                      </m:e>
                      <m:sub>
                        <m:r>
                          <a:rPr lang="en-US" altLang="zh-CN" sz="2400" i="1" dirty="0">
                            <a:latin typeface="Cambria Math" panose="02040503050406030204" pitchFamily="18" charset="0"/>
                            <a:ea typeface="楷体" panose="02010609060101010101" pitchFamily="49" charset="-122"/>
                            <a:cs typeface="Cambria Math" panose="02040503050406030204" pitchFamily="18" charset="0"/>
                          </a:rPr>
                          <m:t>𝑗</m:t>
                        </m:r>
                      </m:sub>
                    </m:sSub>
                  </m:oMath>
                </a14:m>
                <a:r>
                  <a:rPr lang="en-US" altLang="zh-CN" sz="2400" dirty="0">
                    <a:latin typeface="楷体" panose="02010609060101010101" pitchFamily="49" charset="-122"/>
                    <a:ea typeface="楷体" panose="02010609060101010101" pitchFamily="49" charset="-122"/>
                  </a:rPr>
                  <a:t>)=</a:t>
                </a:r>
                <a14:m>
                  <m:oMath xmlns:m="http://schemas.openxmlformats.org/officeDocument/2006/math">
                    <m:nary>
                      <m:naryPr>
                        <m:chr m:val="∑"/>
                        <m:limLoc m:val="undOvr"/>
                        <m:ctrlPr>
                          <a:rPr lang="en-US" altLang="zh-CN" sz="2400" i="1" dirty="0">
                            <a:latin typeface="Cambria Math" panose="02040503050406030204" pitchFamily="18" charset="0"/>
                            <a:ea typeface="楷体" panose="02010609060101010101" pitchFamily="49" charset="-122"/>
                            <a:cs typeface="Cambria Math" panose="02040503050406030204" pitchFamily="18" charset="0"/>
                          </a:rPr>
                        </m:ctrlPr>
                      </m:naryPr>
                      <m:sub>
                        <m:r>
                          <a:rPr lang="en-US" altLang="zh-CN" sz="2400" i="1" dirty="0">
                            <a:latin typeface="Cambria Math" panose="02040503050406030204" pitchFamily="18" charset="0"/>
                            <a:ea typeface="楷体" panose="02010609060101010101" pitchFamily="49" charset="-122"/>
                            <a:cs typeface="Cambria Math" panose="02040503050406030204" pitchFamily="18" charset="0"/>
                          </a:rPr>
                          <m:t>𝑖</m:t>
                        </m:r>
                        <m:r>
                          <a:rPr lang="en-US" altLang="zh-CN" sz="2400" i="1" dirty="0">
                            <a:latin typeface="Cambria Math" panose="02040503050406030204" pitchFamily="18" charset="0"/>
                            <a:ea typeface="楷体" panose="02010609060101010101" pitchFamily="49" charset="-122"/>
                            <a:cs typeface="Cambria Math" panose="02040503050406030204" pitchFamily="18" charset="0"/>
                          </a:rPr>
                          <m:t>=</m:t>
                        </m:r>
                        <m:r>
                          <a:rPr lang="en-US" altLang="zh-CN" sz="2400" i="1" dirty="0">
                            <a:latin typeface="Cambria Math" panose="02040503050406030204" pitchFamily="18" charset="0"/>
                            <a:ea typeface="楷体" panose="02010609060101010101" pitchFamily="49" charset="-122"/>
                            <a:cs typeface="Cambria Math" panose="02040503050406030204" pitchFamily="18" charset="0"/>
                          </a:rPr>
                          <m:t>1</m:t>
                        </m:r>
                      </m:sub>
                      <m:sup>
                        <m:r>
                          <a:rPr lang="en-US" altLang="zh-CN" sz="2400" i="1" dirty="0">
                            <a:latin typeface="Cambria Math" panose="02040503050406030204" pitchFamily="18" charset="0"/>
                            <a:ea typeface="楷体" panose="02010609060101010101" pitchFamily="49" charset="-122"/>
                            <a:cs typeface="Cambria Math" panose="02040503050406030204" pitchFamily="18" charset="0"/>
                          </a:rPr>
                          <m:t>𝑀</m:t>
                        </m:r>
                      </m:sup>
                      <m:e>
                        <m:sSup>
                          <m:sSupPr>
                            <m:ctrlPr>
                              <a:rPr lang="en-US" altLang="zh-CN" sz="2400" i="1" dirty="0">
                                <a:latin typeface="Cambria Math" panose="02040503050406030204" pitchFamily="18" charset="0"/>
                                <a:ea typeface="楷体" panose="02010609060101010101" pitchFamily="49" charset="-122"/>
                                <a:cs typeface="Cambria Math" panose="02040503050406030204" pitchFamily="18" charset="0"/>
                              </a:rPr>
                            </m:ctrlPr>
                          </m:sSupPr>
                          <m:e>
                            <m:r>
                              <a:rPr lang="en-US" altLang="zh-CN" sz="2400" i="1" dirty="0">
                                <a:latin typeface="Cambria Math" panose="02040503050406030204" pitchFamily="18" charset="0"/>
                                <a:ea typeface="楷体" panose="02010609060101010101" pitchFamily="49" charset="-122"/>
                                <a:cs typeface="Cambria Math" panose="02040503050406030204" pitchFamily="18" charset="0"/>
                              </a:rPr>
                              <m:t>(</m:t>
                            </m:r>
                            <m:sSubSup>
                              <m:sSubSupPr>
                                <m:ctrlPr>
                                  <a:rPr lang="en-US" altLang="zh-CN" sz="2400" i="1" dirty="0">
                                    <a:latin typeface="Cambria Math" panose="02040503050406030204" pitchFamily="18" charset="0"/>
                                    <a:ea typeface="楷体" panose="02010609060101010101" pitchFamily="49" charset="-122"/>
                                    <a:cs typeface="Cambria Math" panose="02040503050406030204" pitchFamily="18" charset="0"/>
                                  </a:rPr>
                                </m:ctrlPr>
                              </m:sSubSupPr>
                              <m:e>
                                <m:r>
                                  <a:rPr lang="en-US" altLang="zh-CN" sz="2400" i="1" dirty="0">
                                    <a:latin typeface="Cambria Math" panose="02040503050406030204" pitchFamily="18" charset="0"/>
                                    <a:ea typeface="楷体" panose="02010609060101010101" pitchFamily="49" charset="-122"/>
                                    <a:cs typeface="Cambria Math" panose="02040503050406030204" pitchFamily="18" charset="0"/>
                                  </a:rPr>
                                  <m:t>𝑒</m:t>
                                </m:r>
                              </m:e>
                              <m:sub>
                                <m:r>
                                  <a:rPr lang="en-US" altLang="zh-CN" sz="2400" i="1" dirty="0">
                                    <a:latin typeface="Cambria Math" panose="02040503050406030204" pitchFamily="18" charset="0"/>
                                    <a:ea typeface="楷体" panose="02010609060101010101" pitchFamily="49" charset="-122"/>
                                    <a:cs typeface="Cambria Math" panose="02040503050406030204" pitchFamily="18" charset="0"/>
                                  </a:rPr>
                                  <m:t>𝑖</m:t>
                                </m:r>
                              </m:sub>
                              <m:sup>
                                <m:r>
                                  <a:rPr lang="en-US" altLang="zh-CN" sz="2400" i="1" dirty="0">
                                    <a:latin typeface="Cambria Math" panose="02040503050406030204" pitchFamily="18" charset="0"/>
                                    <a:ea typeface="楷体" panose="02010609060101010101" pitchFamily="49" charset="-122"/>
                                    <a:cs typeface="Cambria Math" panose="02040503050406030204" pitchFamily="18" charset="0"/>
                                  </a:rPr>
                                  <m:t>𝑗</m:t>
                                </m:r>
                              </m:sup>
                            </m:sSubSup>
                            <m:r>
                              <a:rPr lang="en-US" altLang="zh-CN" sz="2400" i="1" dirty="0">
                                <a:latin typeface="Cambria Math" panose="02040503050406030204" pitchFamily="18" charset="0"/>
                                <a:ea typeface="楷体" panose="02010609060101010101" pitchFamily="49" charset="-122"/>
                                <a:cs typeface="Cambria Math" panose="02040503050406030204" pitchFamily="18" charset="0"/>
                              </a:rPr>
                              <m:t>−</m:t>
                            </m:r>
                            <m:sSub>
                              <m:sSubPr>
                                <m:ctrlPr>
                                  <a:rPr lang="en-US" altLang="zh-CN" sz="2400" i="1" dirty="0">
                                    <a:latin typeface="Cambria Math" panose="02040503050406030204" pitchFamily="18" charset="0"/>
                                    <a:ea typeface="楷体" panose="02010609060101010101" pitchFamily="49" charset="-122"/>
                                    <a:cs typeface="Cambria Math" panose="02040503050406030204" pitchFamily="18" charset="0"/>
                                  </a:rPr>
                                </m:ctrlPr>
                              </m:sSubPr>
                              <m:e>
                                <m:r>
                                  <a:rPr lang="en-US" altLang="zh-CN" sz="2400" i="1" dirty="0">
                                    <a:latin typeface="Cambria Math" panose="02040503050406030204" pitchFamily="18" charset="0"/>
                                    <a:ea typeface="楷体" panose="02010609060101010101" pitchFamily="49" charset="-122"/>
                                    <a:cs typeface="Cambria Math" panose="02040503050406030204" pitchFamily="18" charset="0"/>
                                  </a:rPr>
                                  <m:t>𝑒</m:t>
                                </m:r>
                              </m:e>
                              <m:sub>
                                <m:r>
                                  <a:rPr lang="en-US" altLang="zh-CN" sz="2400" i="1" dirty="0">
                                    <a:latin typeface="Cambria Math" panose="02040503050406030204" pitchFamily="18" charset="0"/>
                                    <a:ea typeface="楷体" panose="02010609060101010101" pitchFamily="49" charset="-122"/>
                                    <a:cs typeface="Cambria Math" panose="02040503050406030204" pitchFamily="18" charset="0"/>
                                  </a:rPr>
                                  <m:t>𝑖</m:t>
                                </m:r>
                              </m:sub>
                            </m:sSub>
                            <m:r>
                              <a:rPr lang="en-US" altLang="zh-CN" sz="2400" i="1" dirty="0">
                                <a:latin typeface="Cambria Math" panose="02040503050406030204" pitchFamily="18" charset="0"/>
                                <a:ea typeface="楷体" panose="02010609060101010101" pitchFamily="49" charset="-122"/>
                                <a:cs typeface="Cambria Math" panose="02040503050406030204" pitchFamily="18" charset="0"/>
                              </a:rPr>
                              <m:t>)</m:t>
                            </m:r>
                          </m:e>
                          <m:sup>
                            <m:r>
                              <a:rPr lang="en-US" altLang="zh-CN" sz="2400" i="1" dirty="0">
                                <a:latin typeface="Cambria Math" panose="02040503050406030204" pitchFamily="18" charset="0"/>
                                <a:ea typeface="楷体" panose="02010609060101010101" pitchFamily="49" charset="-122"/>
                                <a:cs typeface="Cambria Math" panose="02040503050406030204" pitchFamily="18" charset="0"/>
                              </a:rPr>
                              <m:t>2</m:t>
                            </m:r>
                          </m:sup>
                        </m:sSup>
                      </m:e>
                    </m:nary>
                  </m:oMath>
                </a14:m>
                <a:r>
                  <a:rPr lang="en-US" altLang="zh-CN" sz="2400" dirty="0">
                    <a:latin typeface="楷体" panose="02010609060101010101" pitchFamily="49" charset="-122"/>
                    <a:ea typeface="楷体" panose="02010609060101010101" pitchFamily="49" charset="-122"/>
                  </a:rPr>
                  <a:t>/M</a:t>
                </a:r>
                <a:endParaRPr lang="en-US" altLang="zh-CN" sz="2400" dirty="0">
                  <a:latin typeface="楷体" panose="02010609060101010101" pitchFamily="49" charset="-122"/>
                  <a:ea typeface="楷体" panose="02010609060101010101" pitchFamily="49" charset="-122"/>
                </a:endParaRPr>
              </a:p>
              <a:p>
                <a:pPr marL="0" indent="0">
                  <a:buFont typeface="Wingdings" panose="05000000000000000000" pitchFamily="2" charset="2"/>
                  <a:buNone/>
                </a:pPr>
                <a:endParaRPr lang="en-US" altLang="zh-CN" sz="2400" dirty="0">
                  <a:latin typeface="楷体" panose="02010609060101010101" pitchFamily="49" charset="-122"/>
                  <a:ea typeface="楷体" panose="02010609060101010101" pitchFamily="49" charset="-122"/>
                </a:endParaRPr>
              </a:p>
              <a:p>
                <a:pPr marL="0" indent="0">
                  <a:buFont typeface="Wingdings" panose="05000000000000000000" pitchFamily="2" charset="2"/>
                  <a:buNone/>
                </a:pPr>
                <a:r>
                  <a:rPr lang="en-US" altLang="zh-CN" sz="2400" dirty="0">
                    <a:latin typeface="楷体" panose="02010609060101010101" pitchFamily="49" charset="-122"/>
                    <a:ea typeface="楷体" panose="02010609060101010101" pitchFamily="49" charset="-122"/>
                  </a:rPr>
                  <a:t>这里袋外误差是指我们使用针对某一棵树的代外数据得到的预测误差的均值。因为共有 M 棵树，故而有 M 个袋外示例。由上述代外示例会生成即 M 个袋外误差 </a:t>
                </a:r>
                <a14:m>
                  <m:oMath xmlns:m="http://schemas.openxmlformats.org/officeDocument/2006/math">
                    <m:sSub>
                      <m:sSubPr>
                        <m:ctrlPr>
                          <a:rPr lang="en-US" altLang="zh-CN" sz="2400" i="1" dirty="0">
                            <a:latin typeface="Cambria Math" panose="02040503050406030204" pitchFamily="18" charset="0"/>
                            <a:ea typeface="楷体" panose="02010609060101010101" pitchFamily="49" charset="-122"/>
                            <a:cs typeface="Cambria Math" panose="02040503050406030204" pitchFamily="18" charset="0"/>
                          </a:rPr>
                        </m:ctrlPr>
                      </m:sSubPr>
                      <m:e>
                        <m:r>
                          <a:rPr lang="en-US" altLang="zh-CN" sz="2400" i="1" dirty="0">
                            <a:latin typeface="Cambria Math" panose="02040503050406030204" pitchFamily="18" charset="0"/>
                            <a:ea typeface="楷体" panose="02010609060101010101" pitchFamily="49" charset="-122"/>
                            <a:cs typeface="Cambria Math" panose="02040503050406030204" pitchFamily="18" charset="0"/>
                          </a:rPr>
                          <m:t>𝑒</m:t>
                        </m:r>
                      </m:e>
                      <m:sub>
                        <m:r>
                          <a:rPr lang="en-US" altLang="zh-CN" sz="2400" i="1" dirty="0">
                            <a:latin typeface="Cambria Math" panose="02040503050406030204" pitchFamily="18" charset="0"/>
                            <a:ea typeface="楷体" panose="02010609060101010101" pitchFamily="49" charset="-122"/>
                            <a:cs typeface="Cambria Math" panose="02040503050406030204" pitchFamily="18" charset="0"/>
                          </a:rPr>
                          <m:t>𝑖</m:t>
                        </m:r>
                      </m:sub>
                    </m:sSub>
                  </m:oMath>
                </a14:m>
                <a:r>
                  <a:rPr lang="en-US" altLang="zh-CN" sz="2400" dirty="0">
                    <a:latin typeface="楷体" panose="02010609060101010101" pitchFamily="49" charset="-122"/>
                    <a:ea typeface="楷体" panose="02010609060101010101" pitchFamily="49" charset="-122"/>
                  </a:rPr>
                  <a:t> ，i = 1, 2, …, M。由此可知，若特征变量 </a:t>
                </a:r>
                <a14:m>
                  <m:oMath xmlns:m="http://schemas.openxmlformats.org/officeDocument/2006/math">
                    <m:sSub>
                      <m:sSubPr>
                        <m:ctrlPr>
                          <a:rPr lang="en-US" altLang="zh-CN" sz="2400" i="1" dirty="0">
                            <a:latin typeface="Cambria Math" panose="02040503050406030204" pitchFamily="18" charset="0"/>
                            <a:ea typeface="楷体" panose="02010609060101010101" pitchFamily="49" charset="-122"/>
                            <a:cs typeface="Cambria Math" panose="02040503050406030204" pitchFamily="18" charset="0"/>
                          </a:rPr>
                        </m:ctrlPr>
                      </m:sSubPr>
                      <m:e>
                        <m:r>
                          <a:rPr lang="en-US" altLang="zh-CN" sz="2400" i="1" dirty="0">
                            <a:latin typeface="Cambria Math" panose="02040503050406030204" pitchFamily="18" charset="0"/>
                            <a:ea typeface="楷体" panose="02010609060101010101" pitchFamily="49" charset="-122"/>
                            <a:cs typeface="Cambria Math" panose="02040503050406030204" pitchFamily="18" charset="0"/>
                          </a:rPr>
                          <m:t>𝑋</m:t>
                        </m:r>
                      </m:e>
                      <m:sub>
                        <m:r>
                          <a:rPr lang="en-US" altLang="zh-CN" sz="2400" i="1" dirty="0">
                            <a:latin typeface="Cambria Math" panose="02040503050406030204" pitchFamily="18" charset="0"/>
                            <a:ea typeface="楷体" panose="02010609060101010101" pitchFamily="49" charset="-122"/>
                            <a:cs typeface="Cambria Math" panose="02040503050406030204" pitchFamily="18" charset="0"/>
                          </a:rPr>
                          <m:t>𝑗</m:t>
                        </m:r>
                      </m:sub>
                    </m:sSub>
                  </m:oMath>
                </a14:m>
                <a:r>
                  <a:rPr lang="en-US" altLang="zh-CN" sz="2400" dirty="0">
                    <a:latin typeface="楷体" panose="02010609060101010101" pitchFamily="49" charset="-122"/>
                    <a:ea typeface="楷体" panose="02010609060101010101" pitchFamily="49" charset="-122"/>
                  </a:rPr>
                  <a:t> 的变化引起重要性指标增加越大，精度减少得越多，则说明该变量的重要性越大。</a:t>
                </a:r>
                <a:endParaRPr lang="en-US" altLang="zh-CN" sz="2400" dirty="0">
                  <a:latin typeface="楷体" panose="02010609060101010101" pitchFamily="49" charset="-122"/>
                  <a:ea typeface="楷体" panose="02010609060101010101" pitchFamily="49" charset="-122"/>
                </a:endParaRPr>
              </a:p>
            </p:txBody>
          </p:sp>
        </mc:Choice>
        <mc:Fallback>
          <p:sp>
            <p:nvSpPr>
              <p:cNvPr id="4" name="文本框 3"/>
              <p:cNvSpPr txBox="1">
                <a:spLocks noRot="1" noChangeAspect="1" noMove="1" noResize="1" noEditPoints="1" noAdjustHandles="1" noChangeArrowheads="1" noChangeShapeType="1" noTextEdit="1"/>
              </p:cNvSpPr>
              <p:nvPr/>
            </p:nvSpPr>
            <p:spPr>
              <a:xfrm>
                <a:off x="802005" y="1484630"/>
                <a:ext cx="10599420" cy="4893310"/>
              </a:xfrm>
              <a:prstGeom prst="rect">
                <a:avLst/>
              </a:prstGeom>
              <a:blipFill rotWithShape="1">
                <a:blip r:embed="rId1"/>
                <a:stretch>
                  <a:fillRect/>
                </a:stretch>
              </a:blipFill>
            </p:spPr>
            <p:txBody>
              <a:bodyPr/>
              <a:lstStyle/>
              <a:p>
                <a:r>
                  <a:rPr lang="zh-CN" altLang="en-US">
                    <a:noFill/>
                  </a:rPr>
                  <a:t> </a:t>
                </a:r>
              </a:p>
            </p:txBody>
          </p:sp>
        </mc:Fallback>
      </mc:AlternateContent>
      <p:sp>
        <p:nvSpPr>
          <p:cNvPr id="7" name="文本框 6"/>
          <p:cNvSpPr txBox="1"/>
          <p:nvPr/>
        </p:nvSpPr>
        <p:spPr>
          <a:xfrm>
            <a:off x="4064000" y="834390"/>
            <a:ext cx="4064000" cy="583565"/>
          </a:xfrm>
          <a:prstGeom prst="rect">
            <a:avLst/>
          </a:prstGeom>
          <a:noFill/>
        </p:spPr>
        <p:txBody>
          <a:bodyPr wrap="square" rtlCol="0">
            <a:spAutoFit/>
          </a:bodyPr>
          <a:p>
            <a:pPr algn="ctr">
              <a:buClrTx/>
              <a:buSzTx/>
            </a:pPr>
            <a:r>
              <a:rPr lang="zh-CN" altLang="en-US" sz="3200" b="1" dirty="0">
                <a:solidFill>
                  <a:schemeClr val="accent3"/>
                </a:solidFill>
                <a:latin typeface="楷体" panose="02010609060101010101" pitchFamily="49" charset="-122"/>
                <a:ea typeface="楷体" panose="02010609060101010101" pitchFamily="49" charset="-122"/>
              </a:rPr>
              <a:t>随机森林</a:t>
            </a:r>
            <a:endParaRPr lang="en-US" altLang="zh-CN" sz="3200" b="1" dirty="0">
              <a:solidFill>
                <a:schemeClr val="accent3"/>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p:bldP spid="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87950" y="-9525"/>
            <a:ext cx="1816100" cy="264522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203372" y="1751311"/>
            <a:ext cx="1778000" cy="1778000"/>
          </a:xfrm>
          <a:prstGeom prst="ellipse">
            <a:avLst/>
          </a:prstGeom>
          <a:solidFill>
            <a:schemeClr val="accent3"/>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21"/>
          <p:cNvSpPr txBox="1"/>
          <p:nvPr/>
        </p:nvSpPr>
        <p:spPr>
          <a:xfrm>
            <a:off x="5362782" y="2078861"/>
            <a:ext cx="1442080" cy="1200329"/>
          </a:xfrm>
          <a:prstGeom prst="rect">
            <a:avLst/>
          </a:prstGeom>
          <a:noFill/>
        </p:spPr>
        <p:txBody>
          <a:bodyPr wrap="square" rtlCol="0">
            <a:spAutoFit/>
          </a:bodyPr>
          <a:lstStyle/>
          <a:p>
            <a:pPr algn="ctr"/>
            <a:r>
              <a:rPr lang="en-US" altLang="zh-CN" sz="7200" b="1" dirty="0">
                <a:solidFill>
                  <a:schemeClr val="bg1"/>
                </a:solidFill>
                <a:latin typeface="Times New Roman" panose="02020603050405020304" pitchFamily="18" charset="0"/>
                <a:cs typeface="Times New Roman" panose="02020603050405020304" pitchFamily="18" charset="0"/>
              </a:rPr>
              <a:t>3</a:t>
            </a:r>
            <a:endParaRPr lang="zh-CN" altLang="en-US" sz="7200" b="1" dirty="0">
              <a:solidFill>
                <a:schemeClr val="bg1"/>
              </a:solidFill>
              <a:latin typeface="Times New Roman" panose="02020603050405020304" pitchFamily="18" charset="0"/>
              <a:cs typeface="Times New Roman" panose="02020603050405020304" pitchFamily="18" charset="0"/>
            </a:endParaRPr>
          </a:p>
        </p:txBody>
      </p:sp>
      <p:sp>
        <p:nvSpPr>
          <p:cNvPr id="7" name="矩形 6"/>
          <p:cNvSpPr/>
          <p:nvPr/>
        </p:nvSpPr>
        <p:spPr>
          <a:xfrm>
            <a:off x="5203372" y="6438900"/>
            <a:ext cx="1817882" cy="4831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1255395" y="4084955"/>
            <a:ext cx="9808845" cy="1886585"/>
          </a:xfrm>
          <a:prstGeom prst="rect">
            <a:avLst/>
          </a:prstGeom>
          <a:noFill/>
        </p:spPr>
        <p:txBody>
          <a:bodyPr wrap="square" rtlCol="0">
            <a:spAutoFit/>
          </a:bodyPr>
          <a:lstStyle/>
          <a:p>
            <a:pPr algn="ctr">
              <a:lnSpc>
                <a:spcPts val="7000"/>
              </a:lnSpc>
            </a:pPr>
            <a:r>
              <a:rPr lang="zh-CN" altLang="en-US" sz="8000" b="1" dirty="0">
                <a:solidFill>
                  <a:schemeClr val="accent3"/>
                </a:solidFill>
                <a:latin typeface="楷体" panose="02010609060101010101" pitchFamily="49" charset="-122"/>
                <a:ea typeface="楷体" panose="02010609060101010101" pitchFamily="49" charset="-122"/>
              </a:rPr>
              <a:t>基本理论</a:t>
            </a:r>
            <a:endParaRPr lang="zh-CN" altLang="en-US" sz="8000" b="1" dirty="0">
              <a:solidFill>
                <a:schemeClr val="accent3"/>
              </a:solidFill>
              <a:latin typeface="楷体" panose="02010609060101010101" pitchFamily="49" charset="-122"/>
              <a:ea typeface="楷体" panose="02010609060101010101" pitchFamily="49" charset="-122"/>
            </a:endParaRPr>
          </a:p>
          <a:p>
            <a:pPr algn="ctr">
              <a:lnSpc>
                <a:spcPts val="7000"/>
              </a:lnSpc>
            </a:pPr>
            <a:r>
              <a:rPr lang="en-US" sz="4000" b="1" dirty="0">
                <a:solidFill>
                  <a:schemeClr val="bg2">
                    <a:lumMod val="50000"/>
                  </a:schemeClr>
                </a:solidFill>
                <a:cs typeface="Times New Roman" panose="02020603050405020304" pitchFamily="18" charset="0"/>
              </a:rPr>
              <a:t>Basic theory</a:t>
            </a:r>
            <a:endParaRPr lang="en-US" sz="4000" b="1" dirty="0">
              <a:solidFill>
                <a:schemeClr val="bg2">
                  <a:lumMod val="50000"/>
                </a:schemeClr>
              </a:solidFill>
              <a:cs typeface="Times New Roman" panose="02020603050405020304" pitchFamily="18" charset="0"/>
            </a:endParaRPr>
          </a:p>
        </p:txBody>
      </p:sp>
    </p:spTree>
  </p:cSld>
  <p:clrMapOvr>
    <a:masterClrMapping/>
  </p:clrMapOvr>
  <p:transition spd="slow">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75993" y="720075"/>
            <a:ext cx="3041015" cy="583565"/>
          </a:xfrm>
          <a:prstGeom prst="rect">
            <a:avLst/>
          </a:prstGeom>
        </p:spPr>
        <p:txBody>
          <a:bodyPr wrap="none">
            <a:spAutoFit/>
          </a:bodyPr>
          <a:lstStyle/>
          <a:p>
            <a:pPr algn="l"/>
            <a:r>
              <a:rPr lang="zh-CN" altLang="en-US" sz="3200" b="1" dirty="0">
                <a:solidFill>
                  <a:schemeClr val="accent3"/>
                </a:solidFill>
                <a:latin typeface="楷体" panose="02010609060101010101" pitchFamily="49" charset="-122"/>
                <a:ea typeface="楷体" panose="02010609060101010101" pitchFamily="49" charset="-122"/>
              </a:rPr>
              <a:t>回归树基本理论</a:t>
            </a:r>
            <a:endParaRPr lang="zh-CN" altLang="en-US" sz="3200" b="1" dirty="0">
              <a:solidFill>
                <a:schemeClr val="accent3"/>
              </a:solidFill>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3" name="文本框 2"/>
              <p:cNvSpPr txBox="1"/>
              <p:nvPr/>
            </p:nvSpPr>
            <p:spPr>
              <a:xfrm>
                <a:off x="513080" y="1403350"/>
                <a:ext cx="10516870" cy="4761865"/>
              </a:xfrm>
              <a:prstGeom prst="rect">
                <a:avLst/>
              </a:prstGeom>
              <a:noFill/>
            </p:spPr>
            <p:txBody>
              <a:bodyPr wrap="square" rtlCol="0">
                <a:noAutofit/>
              </a:bodyPr>
              <a:lstStyle/>
              <a:p>
                <a:pPr marL="0" indent="0">
                  <a:buFont typeface="Wingdings" panose="05000000000000000000" pitchFamily="2" charset="2"/>
                  <a:buNone/>
                </a:pPr>
                <a:r>
                  <a:rPr lang="zh-CN" altLang="en-US" sz="2200" dirty="0"/>
                  <a:t>假设随机森林是通过树的预测 h (X, Θ) 生成的，其中，Θ 是 q 维随机向量，h (X, Θ) 是  </a:t>
                </a:r>
                <a14:m>
                  <m:oMath xmlns:m="http://schemas.openxmlformats.org/officeDocument/2006/math">
                    <m:sSup>
                      <m:sSupPr>
                        <m:ctrlPr>
                          <a:rPr lang="en-US" altLang="zh-CN" sz="2200" i="1" dirty="0">
                            <a:latin typeface="Cambria Math" panose="02040503050406030204" pitchFamily="18" charset="0"/>
                            <a:cs typeface="Cambria Math" panose="02040503050406030204" pitchFamily="18" charset="0"/>
                          </a:rPr>
                        </m:ctrlPr>
                      </m:sSupPr>
                      <m:e>
                        <m:r>
                          <a:rPr lang="en-US" altLang="zh-CN" sz="2200" i="1" dirty="0">
                            <a:latin typeface="Cambria Math" panose="02040503050406030204" pitchFamily="18" charset="0"/>
                            <a:cs typeface="Cambria Math" panose="02040503050406030204" pitchFamily="18" charset="0"/>
                          </a:rPr>
                          <m:t>𝑅</m:t>
                        </m:r>
                      </m:e>
                      <m:sup>
                        <m:r>
                          <a:rPr lang="en-US" altLang="zh-CN" sz="2200" i="1" dirty="0">
                            <a:latin typeface="Cambria Math" panose="02040503050406030204" pitchFamily="18" charset="0"/>
                            <a:cs typeface="Cambria Math" panose="02040503050406030204" pitchFamily="18" charset="0"/>
                          </a:rPr>
                          <m:t>𝑝</m:t>
                        </m:r>
                        <m:r>
                          <a:rPr lang="en-US" altLang="zh-CN" sz="2200" i="1" dirty="0">
                            <a:latin typeface="Cambria Math" panose="02040503050406030204" pitchFamily="18" charset="0"/>
                            <a:cs typeface="Cambria Math" panose="02040503050406030204" pitchFamily="18" charset="0"/>
                          </a:rPr>
                          <m:t>+</m:t>
                        </m:r>
                        <m:r>
                          <a:rPr lang="en-US" altLang="zh-CN" sz="2200" i="1" dirty="0">
                            <a:latin typeface="Cambria Math" panose="02040503050406030204" pitchFamily="18" charset="0"/>
                            <a:cs typeface="Cambria Math" panose="02040503050406030204" pitchFamily="18" charset="0"/>
                          </a:rPr>
                          <m:t>𝑞</m:t>
                        </m:r>
                      </m:sup>
                    </m:sSup>
                  </m:oMath>
                </a14:m>
                <a:r>
                  <a:rPr lang="zh-CN" altLang="en-US" sz="2200" dirty="0"/>
                  <a:t> :→ R 上的实值函数。不妨假设 (X1, Y1), · · · ,(Xn, Yn) 独立同分布地来自 (X, Y )，并定义均方误差为： </a:t>
                </a:r>
                <a14:m>
                  <m:oMath xmlns:m="http://schemas.openxmlformats.org/officeDocument/2006/math">
                    <m:sSub>
                      <m:sSubPr>
                        <m:ctrlPr>
                          <a:rPr lang="en-US" altLang="zh-CN" sz="2200" i="1" dirty="0">
                            <a:latin typeface="Cambria Math" panose="02040503050406030204" pitchFamily="18" charset="0"/>
                            <a:cs typeface="Cambria Math" panose="02040503050406030204" pitchFamily="18" charset="0"/>
                          </a:rPr>
                        </m:ctrlPr>
                      </m:sSubPr>
                      <m:e>
                        <m:r>
                          <a:rPr lang="zh-CN" altLang="en-US" sz="2200" dirty="0">
                            <a:latin typeface="Cambria Math" panose="02040503050406030204" pitchFamily="18" charset="0"/>
                            <a:sym typeface="+mn-ea"/>
                          </a:rPr>
                          <m:t>𝐸</m:t>
                        </m:r>
                      </m:e>
                      <m:sub>
                        <m:r>
                          <a:rPr lang="zh-CN" altLang="en-US" sz="2200" dirty="0">
                            <a:latin typeface="Cambria Math" panose="02040503050406030204" pitchFamily="18" charset="0"/>
                            <a:sym typeface="+mn-ea"/>
                          </a:rPr>
                          <m:t>𝑋</m:t>
                        </m:r>
                        <m:r>
                          <a:rPr lang="zh-CN" altLang="en-US" sz="2200" dirty="0">
                            <a:latin typeface="Cambria Math" panose="02040503050406030204" pitchFamily="18" charset="0"/>
                            <a:sym typeface="+mn-ea"/>
                          </a:rPr>
                          <m:t>,</m:t>
                        </m:r>
                        <m:r>
                          <a:rPr lang="zh-CN" altLang="en-US" sz="2200" dirty="0">
                            <a:latin typeface="Cambria Math" panose="02040503050406030204" pitchFamily="18" charset="0"/>
                            <a:sym typeface="+mn-ea"/>
                          </a:rPr>
                          <m:t>𝑌</m:t>
                        </m:r>
                      </m:sub>
                    </m:sSub>
                    <m:sSup>
                      <m:sSupPr>
                        <m:ctrlPr>
                          <a:rPr lang="en-US" altLang="zh-CN" sz="2200" i="1" dirty="0">
                            <a:latin typeface="Cambria Math" panose="02040503050406030204" pitchFamily="18" charset="0"/>
                            <a:cs typeface="Cambria Math" panose="02040503050406030204" pitchFamily="18" charset="0"/>
                          </a:rPr>
                        </m:ctrlPr>
                      </m:sSupPr>
                      <m:e>
                        <m:r>
                          <a:rPr lang="zh-CN" altLang="en-US" sz="2200" dirty="0">
                            <a:latin typeface="Cambria Math" panose="02040503050406030204" pitchFamily="18" charset="0"/>
                            <a:sym typeface="+mn-ea"/>
                          </a:rPr>
                          <m:t>(</m:t>
                        </m:r>
                        <m:r>
                          <a:rPr lang="zh-CN" altLang="en-US" sz="2200" dirty="0">
                            <a:latin typeface="Cambria Math" panose="02040503050406030204" pitchFamily="18" charset="0"/>
                            <a:sym typeface="+mn-ea"/>
                          </a:rPr>
                          <m:t>𝑌</m:t>
                        </m:r>
                        <m:r>
                          <a:rPr lang="zh-CN" altLang="en-US" sz="2200" dirty="0">
                            <a:latin typeface="Cambria Math" panose="02040503050406030204" pitchFamily="18" charset="0"/>
                            <a:sym typeface="+mn-ea"/>
                          </a:rPr>
                          <m:t> − </m:t>
                        </m:r>
                        <m:r>
                          <a:rPr lang="zh-CN" altLang="en-US" sz="2200" dirty="0">
                            <a:latin typeface="Cambria Math" panose="02040503050406030204" pitchFamily="18" charset="0"/>
                            <a:sym typeface="+mn-ea"/>
                          </a:rPr>
                          <m:t>ℎ</m:t>
                        </m:r>
                        <m:r>
                          <a:rPr lang="zh-CN" altLang="en-US" sz="2200" dirty="0">
                            <a:latin typeface="Cambria Math" panose="02040503050406030204" pitchFamily="18" charset="0"/>
                            <a:sym typeface="+mn-ea"/>
                          </a:rPr>
                          <m:t>(</m:t>
                        </m:r>
                        <m:r>
                          <a:rPr lang="zh-CN" altLang="en-US" sz="2200" dirty="0">
                            <a:latin typeface="Cambria Math" panose="02040503050406030204" pitchFamily="18" charset="0"/>
                            <a:sym typeface="+mn-ea"/>
                          </a:rPr>
                          <m:t>𝑋</m:t>
                        </m:r>
                        <m:r>
                          <a:rPr lang="zh-CN" altLang="en-US" sz="2200" dirty="0">
                            <a:latin typeface="Cambria Math" panose="02040503050406030204" pitchFamily="18" charset="0"/>
                            <a:sym typeface="+mn-ea"/>
                          </a:rPr>
                          <m:t>, </m:t>
                        </m:r>
                        <m:r>
                          <a:rPr lang="zh-CN" altLang="en-US" sz="2200" dirty="0">
                            <a:latin typeface="Cambria Math" panose="02040503050406030204" pitchFamily="18" charset="0"/>
                            <a:sym typeface="+mn-ea"/>
                          </a:rPr>
                          <m:t>𝛩</m:t>
                        </m:r>
                        <m:r>
                          <a:rPr lang="zh-CN" altLang="en-US" sz="2200" dirty="0">
                            <a:latin typeface="Cambria Math" panose="02040503050406030204" pitchFamily="18" charset="0"/>
                            <a:sym typeface="+mn-ea"/>
                          </a:rPr>
                          <m:t>))</m:t>
                        </m:r>
                      </m:e>
                      <m:sup>
                        <m:r>
                          <a:rPr lang="zh-CN" altLang="en-US" sz="2200" dirty="0">
                            <a:latin typeface="Cambria Math" panose="02040503050406030204" pitchFamily="18" charset="0"/>
                            <a:sym typeface="+mn-ea"/>
                          </a:rPr>
                          <m:t>2</m:t>
                        </m:r>
                      </m:sup>
                    </m:sSup>
                  </m:oMath>
                </a14:m>
                <a:r>
                  <a:rPr lang="zh-CN" altLang="en-US" sz="2200" dirty="0"/>
                  <a:t>。通过对 M 棵单一回归树 h (X, Θi) 取平均来生成随机森林的预测，当 M → ∞，我们可以得到定理6.1的结论，即随机森林预测是均方收敛的。</a:t>
                </a:r>
                <a:endParaRPr lang="zh-CN" altLang="en-US" sz="2200" dirty="0"/>
              </a:p>
              <a:p>
                <a:pPr marL="0" indent="0">
                  <a:buFont typeface="Wingdings" panose="05000000000000000000" pitchFamily="2" charset="2"/>
                  <a:buNone/>
                </a:pPr>
                <a:endParaRPr lang="en-US" altLang="zh-CN" sz="2200" dirty="0"/>
              </a:p>
              <a:p>
                <a:pPr marL="0" indent="0">
                  <a:buFont typeface="Wingdings" panose="05000000000000000000" pitchFamily="2" charset="2"/>
                  <a:buNone/>
                </a:pPr>
                <a:endParaRPr lang="en-US" altLang="zh-CN" sz="2200" dirty="0"/>
              </a:p>
              <a:p>
                <a:pPr marL="0" indent="0">
                  <a:buFont typeface="Wingdings" panose="05000000000000000000" pitchFamily="2" charset="2"/>
                  <a:buNone/>
                </a:pPr>
                <a:endParaRPr lang="en-US" altLang="zh-CN" sz="2200" dirty="0"/>
              </a:p>
              <a:p>
                <a:pPr marL="0" indent="0">
                  <a:buFont typeface="Wingdings" panose="05000000000000000000" pitchFamily="2" charset="2"/>
                  <a:buNone/>
                </a:pPr>
                <a:endParaRPr lang="en-US" altLang="zh-CN" sz="2200" dirty="0"/>
              </a:p>
              <a:p>
                <a:pPr marL="0" indent="0">
                  <a:buFont typeface="Wingdings" panose="05000000000000000000" pitchFamily="2" charset="2"/>
                  <a:buNone/>
                </a:pPr>
                <a:endParaRPr lang="en-US" altLang="zh-CN" sz="2200" dirty="0"/>
              </a:p>
              <a:p>
                <a:pPr marL="0" indent="0">
                  <a:buFont typeface="Wingdings" panose="05000000000000000000" pitchFamily="2" charset="2"/>
                  <a:buNone/>
                </a:pPr>
                <a:endParaRPr lang="en-US" altLang="zh-CN" sz="2200" dirty="0"/>
              </a:p>
            </p:txBody>
          </p:sp>
        </mc:Choice>
        <mc:Fallback>
          <p:sp>
            <p:nvSpPr>
              <p:cNvPr id="3" name="文本框 2"/>
              <p:cNvSpPr txBox="1">
                <a:spLocks noRot="1" noChangeAspect="1" noMove="1" noResize="1" noEditPoints="1" noAdjustHandles="1" noChangeArrowheads="1" noChangeShapeType="1" noTextEdit="1"/>
              </p:cNvSpPr>
              <p:nvPr/>
            </p:nvSpPr>
            <p:spPr>
              <a:xfrm>
                <a:off x="513080" y="1403350"/>
                <a:ext cx="10516870" cy="4761865"/>
              </a:xfrm>
              <a:prstGeom prst="rect">
                <a:avLst/>
              </a:prstGeom>
              <a:blipFill rotWithShape="1">
                <a:blip r:embed="rId1"/>
                <a:stretch>
                  <a:fillRect/>
                </a:stretch>
              </a:blipFill>
            </p:spPr>
            <p:txBody>
              <a:bodyPr/>
              <a:lstStyle/>
              <a:p>
                <a:r>
                  <a:rPr lang="zh-CN" altLang="en-US">
                    <a:noFill/>
                  </a:rPr>
                  <a:t> </a:t>
                </a:r>
              </a:p>
            </p:txBody>
          </p:sp>
        </mc:Fallback>
      </mc:AlternateContent>
      <p:pic>
        <p:nvPicPr>
          <p:cNvPr id="5" name="图片 4"/>
          <p:cNvPicPr>
            <a:picLocks noChangeAspect="1"/>
          </p:cNvPicPr>
          <p:nvPr>
            <p:custDataLst>
              <p:tags r:id="rId2"/>
            </p:custDataLst>
          </p:nvPr>
        </p:nvPicPr>
        <p:blipFill>
          <a:blip r:embed="rId3"/>
          <a:stretch>
            <a:fillRect/>
          </a:stretch>
        </p:blipFill>
        <p:spPr>
          <a:xfrm>
            <a:off x="1021080" y="3119120"/>
            <a:ext cx="9314180" cy="28117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75993" y="720075"/>
            <a:ext cx="3041015" cy="583565"/>
          </a:xfrm>
          <a:prstGeom prst="rect">
            <a:avLst/>
          </a:prstGeom>
        </p:spPr>
        <p:txBody>
          <a:bodyPr wrap="none">
            <a:spAutoFit/>
          </a:bodyPr>
          <a:lstStyle/>
          <a:p>
            <a:pPr algn="l"/>
            <a:r>
              <a:rPr lang="zh-CN" altLang="en-US" sz="3200" b="1" dirty="0">
                <a:solidFill>
                  <a:schemeClr val="accent3"/>
                </a:solidFill>
                <a:latin typeface="楷体" panose="02010609060101010101" pitchFamily="49" charset="-122"/>
                <a:ea typeface="楷体" panose="02010609060101010101" pitchFamily="49" charset="-122"/>
              </a:rPr>
              <a:t>回归树基本理论</a:t>
            </a:r>
            <a:endParaRPr lang="zh-CN" altLang="en-US" sz="3200" b="1" dirty="0">
              <a:solidFill>
                <a:schemeClr val="accent3"/>
              </a:solidFill>
              <a:latin typeface="楷体" panose="02010609060101010101" pitchFamily="49" charset="-122"/>
              <a:ea typeface="楷体" panose="02010609060101010101" pitchFamily="49" charset="-122"/>
            </a:endParaRPr>
          </a:p>
        </p:txBody>
      </p:sp>
      <p:sp>
        <p:nvSpPr>
          <p:cNvPr id="3" name="文本框 2"/>
          <p:cNvSpPr txBox="1"/>
          <p:nvPr/>
        </p:nvSpPr>
        <p:spPr>
          <a:xfrm>
            <a:off x="513080" y="1403350"/>
            <a:ext cx="10516870" cy="5057140"/>
          </a:xfrm>
          <a:prstGeom prst="rect">
            <a:avLst/>
          </a:prstGeom>
          <a:noFill/>
        </p:spPr>
        <p:txBody>
          <a:bodyPr wrap="square" rtlCol="0">
            <a:noAutofit/>
          </a:bodyPr>
          <a:lstStyle/>
          <a:p>
            <a:pPr marL="0" indent="0">
              <a:buFont typeface="Wingdings" panose="05000000000000000000" pitchFamily="2" charset="2"/>
              <a:buNone/>
            </a:pPr>
            <a:endParaRPr lang="en-US" altLang="zh-CN" sz="2200" dirty="0"/>
          </a:p>
          <a:p>
            <a:pPr marL="0" indent="0">
              <a:buFont typeface="Wingdings" panose="05000000000000000000" pitchFamily="2" charset="2"/>
              <a:buNone/>
            </a:pPr>
            <a:endParaRPr lang="en-US" altLang="zh-CN" sz="2200" dirty="0"/>
          </a:p>
          <a:p>
            <a:pPr marL="0" indent="0">
              <a:buFont typeface="Wingdings" panose="05000000000000000000" pitchFamily="2" charset="2"/>
              <a:buNone/>
            </a:pPr>
            <a:endParaRPr lang="en-US" altLang="zh-CN" sz="2200" dirty="0"/>
          </a:p>
          <a:p>
            <a:pPr marL="0" indent="0">
              <a:buFont typeface="Wingdings" panose="05000000000000000000" pitchFamily="2" charset="2"/>
              <a:buNone/>
            </a:pPr>
            <a:endParaRPr lang="en-US" altLang="zh-CN" sz="2200" dirty="0"/>
          </a:p>
          <a:p>
            <a:pPr marL="0" indent="0">
              <a:buFont typeface="Wingdings" panose="05000000000000000000" pitchFamily="2" charset="2"/>
              <a:buNone/>
            </a:pPr>
            <a:r>
              <a:rPr lang="zh-CN" altLang="en-US" sz="2200" b="1" dirty="0">
                <a:solidFill>
                  <a:srgbClr val="00B0F0"/>
                </a:solidFill>
              </a:rPr>
              <a:t>证明</a:t>
            </a:r>
            <a:r>
              <a:rPr lang="zh-CN" altLang="en-US" sz="2200" dirty="0"/>
              <a:t>：</a:t>
            </a:r>
            <a:endParaRPr lang="zh-CN" altLang="en-US" sz="2200" dirty="0"/>
          </a:p>
          <a:p>
            <a:pPr marL="0" indent="0">
              <a:buFont typeface="Wingdings" panose="05000000000000000000" pitchFamily="2" charset="2"/>
              <a:buNone/>
            </a:pPr>
            <a:endParaRPr lang="zh-CN" altLang="en-US" sz="2200" dirty="0"/>
          </a:p>
        </p:txBody>
      </p:sp>
      <p:sp>
        <p:nvSpPr>
          <p:cNvPr id="10" name="文本框 9"/>
          <p:cNvSpPr txBox="1"/>
          <p:nvPr/>
        </p:nvSpPr>
        <p:spPr>
          <a:xfrm>
            <a:off x="9253220" y="3178175"/>
            <a:ext cx="2548890" cy="2122805"/>
          </a:xfrm>
          <a:prstGeom prst="rect">
            <a:avLst/>
          </a:prstGeom>
          <a:noFill/>
        </p:spPr>
        <p:txBody>
          <a:bodyPr wrap="square" rtlCol="0">
            <a:spAutoFit/>
          </a:bodyPr>
          <a:p>
            <a:r>
              <a:rPr lang="zh-CN" altLang="en-US" sz="2200"/>
              <a:t>由定理</a:t>
            </a:r>
            <a:r>
              <a:rPr lang="en-US" altLang="zh-CN" sz="2200"/>
              <a:t>11</a:t>
            </a:r>
            <a:r>
              <a:rPr lang="zh-CN" altLang="en-US" sz="2200"/>
              <a:t>.2可以看出随机森林预测的准确性取决于单棵树的预测能力及树之间相关性的强弱。</a:t>
            </a:r>
            <a:endParaRPr lang="zh-CN" altLang="en-US" sz="2200"/>
          </a:p>
        </p:txBody>
      </p:sp>
      <p:pic>
        <p:nvPicPr>
          <p:cNvPr id="5" name="图片 4"/>
          <p:cNvPicPr>
            <a:picLocks noChangeAspect="1"/>
          </p:cNvPicPr>
          <p:nvPr>
            <p:custDataLst>
              <p:tags r:id="rId1"/>
            </p:custDataLst>
          </p:nvPr>
        </p:nvPicPr>
        <p:blipFill>
          <a:blip r:embed="rId2"/>
          <a:srcRect r="-207" b="79031"/>
          <a:stretch>
            <a:fillRect/>
          </a:stretch>
        </p:blipFill>
        <p:spPr>
          <a:xfrm>
            <a:off x="1073150" y="1219835"/>
            <a:ext cx="8190230" cy="1531620"/>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1571625" y="2648585"/>
            <a:ext cx="6704965" cy="3888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10" grpId="0"/>
      <p:bldP spid="10"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75993" y="720075"/>
            <a:ext cx="3041015" cy="583565"/>
          </a:xfrm>
          <a:prstGeom prst="rect">
            <a:avLst/>
          </a:prstGeom>
        </p:spPr>
        <p:txBody>
          <a:bodyPr wrap="none">
            <a:spAutoFit/>
          </a:bodyPr>
          <a:lstStyle/>
          <a:p>
            <a:pPr algn="l"/>
            <a:r>
              <a:rPr lang="zh-CN" altLang="en-US" sz="3200" b="1" dirty="0">
                <a:solidFill>
                  <a:schemeClr val="accent3"/>
                </a:solidFill>
                <a:latin typeface="楷体" panose="02010609060101010101" pitchFamily="49" charset="-122"/>
                <a:ea typeface="楷体" panose="02010609060101010101" pitchFamily="49" charset="-122"/>
              </a:rPr>
              <a:t>分类树基本理论</a:t>
            </a:r>
            <a:endParaRPr lang="zh-CN" altLang="en-US" sz="3200" b="1" dirty="0">
              <a:solidFill>
                <a:schemeClr val="accent3"/>
              </a:solidFill>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3" name="文本框 2"/>
              <p:cNvSpPr txBox="1"/>
              <p:nvPr/>
            </p:nvSpPr>
            <p:spPr>
              <a:xfrm>
                <a:off x="513080" y="1403350"/>
                <a:ext cx="10516870" cy="4761865"/>
              </a:xfrm>
              <a:prstGeom prst="rect">
                <a:avLst/>
              </a:prstGeom>
              <a:noFill/>
            </p:spPr>
            <p:txBody>
              <a:bodyPr wrap="square" rtlCol="0">
                <a:noAutofit/>
              </a:bodyPr>
              <a:lstStyle/>
              <a:p>
                <a:pPr marL="0" indent="0">
                  <a:buFont typeface="Wingdings" panose="05000000000000000000" pitchFamily="2" charset="2"/>
                  <a:buNone/>
                </a:pPr>
                <a:r>
                  <a:rPr sz="2200" dirty="0">
                    <a:latin typeface="楷体" panose="02010609060101010101" pitchFamily="49" charset="-122"/>
                    <a:ea typeface="楷体" panose="02010609060101010101" pitchFamily="49" charset="-122"/>
                    <a:cs typeface="楷体" panose="02010609060101010101" pitchFamily="49" charset="-122"/>
                  </a:rPr>
                  <a:t>假设随机森林是树型分类器 {h(X, Θi), i = 1, · · · , M} 的集合，其中，X 是预测向量；</a:t>
                </a:r>
                <a14:m>
                  <m:oMath xmlns:m="http://schemas.openxmlformats.org/officeDocument/2006/math">
                    <m:sSub>
                      <m:sSubPr>
                        <m:ctrlPr>
                          <a:rPr lang="en-US" sz="2200" i="1" dirty="0">
                            <a:latin typeface="Cambria Math" panose="02040503050406030204" pitchFamily="18" charset="0"/>
                            <a:ea typeface="楷体" panose="02010609060101010101" pitchFamily="49" charset="-122"/>
                            <a:cs typeface="Cambria Math" panose="02040503050406030204" pitchFamily="18" charset="0"/>
                          </a:rPr>
                        </m:ctrlPr>
                      </m:sSubPr>
                      <m:e>
                        <m:r>
                          <a:rPr sz="2200" dirty="0">
                            <a:latin typeface="Cambria Math" panose="02040503050406030204" pitchFamily="18" charset="0"/>
                            <a:ea typeface="楷体" panose="02010609060101010101" pitchFamily="49" charset="-122"/>
                            <a:cs typeface="Cambria Math" panose="02040503050406030204" pitchFamily="18" charset="0"/>
                            <a:sym typeface="+mn-ea"/>
                          </a:rPr>
                          <m:t>𝛩</m:t>
                        </m:r>
                      </m:e>
                      <m:sub>
                        <m:r>
                          <a:rPr sz="2200" dirty="0">
                            <a:latin typeface="Cambria Math" panose="02040503050406030204" pitchFamily="18" charset="0"/>
                            <a:ea typeface="楷体" panose="02010609060101010101" pitchFamily="49" charset="-122"/>
                            <a:cs typeface="Cambria Math" panose="02040503050406030204" pitchFamily="18" charset="0"/>
                            <a:sym typeface="+mn-ea"/>
                          </a:rPr>
                          <m:t>𝑖</m:t>
                        </m:r>
                        <m:r>
                          <a:rPr sz="2200" dirty="0">
                            <a:latin typeface="Cambria Math" panose="02040503050406030204" pitchFamily="18" charset="0"/>
                            <a:ea typeface="楷体" panose="02010609060101010101" pitchFamily="49" charset="-122"/>
                            <a:cs typeface="Cambria Math" panose="02040503050406030204" pitchFamily="18" charset="0"/>
                            <a:sym typeface="+mn-ea"/>
                          </a:rPr>
                          <m:t> </m:t>
                        </m:r>
                      </m:sub>
                    </m:sSub>
                  </m:oMath>
                </a14:m>
                <a:r>
                  <a:rPr sz="2200" dirty="0">
                    <a:latin typeface="楷体" panose="02010609060101010101" pitchFamily="49" charset="-122"/>
                    <a:ea typeface="楷体" panose="02010609060101010101" pitchFamily="49" charset="-122"/>
                    <a:cs typeface="楷体" panose="02010609060101010101" pitchFamily="49" charset="-122"/>
                  </a:rPr>
                  <a:t>是独立同分布的随机向量，决定了单棵分类树的生成过程；元分类器h (X, </a:t>
                </a:r>
                <a14:m>
                  <m:oMath xmlns:m="http://schemas.openxmlformats.org/officeDocument/2006/math">
                    <m:sSub>
                      <m:sSubPr>
                        <m:ctrlPr>
                          <a:rPr lang="en-US" sz="2200" i="1" dirty="0">
                            <a:latin typeface="Cambria Math" panose="02040503050406030204" pitchFamily="18" charset="0"/>
                            <a:ea typeface="楷体" panose="02010609060101010101" pitchFamily="49" charset="-122"/>
                            <a:cs typeface="Cambria Math" panose="02040503050406030204" pitchFamily="18" charset="0"/>
                          </a:rPr>
                        </m:ctrlPr>
                      </m:sSubPr>
                      <m:e>
                        <m:r>
                          <a:rPr sz="2200" dirty="0">
                            <a:latin typeface="Cambria Math" panose="02040503050406030204" pitchFamily="18" charset="0"/>
                            <a:ea typeface="MS Mincho" charset="0"/>
                            <a:cs typeface="Cambria Math" panose="02040503050406030204" pitchFamily="18" charset="0"/>
                            <a:sym typeface="+mn-ea"/>
                          </a:rPr>
                          <m:t>𝛩</m:t>
                        </m:r>
                      </m:e>
                      <m:sub>
                        <m:r>
                          <a:rPr sz="2200" dirty="0">
                            <a:latin typeface="Cambria Math" panose="02040503050406030204" pitchFamily="18" charset="0"/>
                            <a:ea typeface="楷体" panose="02010609060101010101" pitchFamily="49" charset="-122"/>
                            <a:cs typeface="Cambria Math" panose="02040503050406030204" pitchFamily="18" charset="0"/>
                            <a:sym typeface="+mn-ea"/>
                          </a:rPr>
                          <m:t>𝑖</m:t>
                        </m:r>
                        <m:r>
                          <a:rPr sz="2200" dirty="0">
                            <a:latin typeface="Cambria Math" panose="02040503050406030204" pitchFamily="18" charset="0"/>
                            <a:ea typeface="MS Mincho" charset="0"/>
                            <a:cs typeface="Cambria Math" panose="02040503050406030204" pitchFamily="18" charset="0"/>
                            <a:sym typeface="+mn-ea"/>
                          </a:rPr>
                          <m:t> </m:t>
                        </m:r>
                      </m:sub>
                    </m:sSub>
                  </m:oMath>
                </a14:m>
                <a:r>
                  <a:rPr sz="2200" dirty="0">
                    <a:latin typeface="楷体" panose="02010609060101010101" pitchFamily="49" charset="-122"/>
                    <a:ea typeface="楷体" panose="02010609060101010101" pitchFamily="49" charset="-122"/>
                    <a:cs typeface="楷体" panose="02010609060101010101" pitchFamily="49" charset="-122"/>
                  </a:rPr>
                  <a:t>) 是用 CART 算法构建的无剪枝的分类决策树。则当 M 趋向无穷时，对分类树也是收敛的，即有如下结论：</a:t>
                </a:r>
                <a:endParaRPr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endParaRPr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endParaRPr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endParaRPr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endParaRPr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endParaRPr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endParaRPr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endParaRPr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endParaRPr lang="en-US" altLang="zh-CN" sz="2200" dirty="0"/>
              </a:p>
              <a:p>
                <a:pPr marL="0" indent="0">
                  <a:buFont typeface="Wingdings" panose="05000000000000000000" pitchFamily="2" charset="2"/>
                  <a:buNone/>
                </a:pPr>
                <a:endParaRPr lang="en-US" altLang="zh-CN" sz="2200" dirty="0"/>
              </a:p>
              <a:p>
                <a:pPr marL="0" indent="0">
                  <a:buFont typeface="Wingdings" panose="05000000000000000000" pitchFamily="2" charset="2"/>
                  <a:buNone/>
                </a:pPr>
                <a:endParaRPr lang="en-US" altLang="zh-CN" sz="2200" dirty="0"/>
              </a:p>
              <a:p>
                <a:pPr marL="0" indent="0">
                  <a:buFont typeface="Wingdings" panose="05000000000000000000" pitchFamily="2" charset="2"/>
                  <a:buNone/>
                </a:pPr>
                <a:endParaRPr lang="en-US" altLang="zh-CN" sz="2200" dirty="0"/>
              </a:p>
              <a:p>
                <a:pPr marL="0" indent="0">
                  <a:buFont typeface="Wingdings" panose="05000000000000000000" pitchFamily="2" charset="2"/>
                  <a:buNone/>
                </a:pPr>
                <a:endParaRPr lang="en-US" altLang="zh-CN" sz="2200" dirty="0"/>
              </a:p>
            </p:txBody>
          </p:sp>
        </mc:Choice>
        <mc:Fallback>
          <p:sp>
            <p:nvSpPr>
              <p:cNvPr id="3" name="文本框 2"/>
              <p:cNvSpPr txBox="1">
                <a:spLocks noRot="1" noChangeAspect="1" noMove="1" noResize="1" noEditPoints="1" noAdjustHandles="1" noChangeArrowheads="1" noChangeShapeType="1" noTextEdit="1"/>
              </p:cNvSpPr>
              <p:nvPr/>
            </p:nvSpPr>
            <p:spPr>
              <a:xfrm>
                <a:off x="513080" y="1403350"/>
                <a:ext cx="10516870" cy="4761865"/>
              </a:xfrm>
              <a:prstGeom prst="rect">
                <a:avLst/>
              </a:prstGeom>
              <a:blipFill rotWithShape="1">
                <a:blip r:embed="rId1"/>
                <a:stretch>
                  <a:fillRect b="-13615"/>
                </a:stretch>
              </a:blipFill>
            </p:spPr>
            <p:txBody>
              <a:bodyPr/>
              <a:lstStyle/>
              <a:p>
                <a:r>
                  <a:rPr lang="zh-CN" altLang="en-US">
                    <a:noFill/>
                  </a:rPr>
                  <a:t> </a:t>
                </a:r>
              </a:p>
            </p:txBody>
          </p:sp>
        </mc:Fallback>
      </mc:AlternateContent>
      <p:pic>
        <p:nvPicPr>
          <p:cNvPr id="7" name="图片 6"/>
          <p:cNvPicPr>
            <a:picLocks noChangeAspect="1"/>
          </p:cNvPicPr>
          <p:nvPr>
            <p:custDataLst>
              <p:tags r:id="rId2"/>
            </p:custDataLst>
          </p:nvPr>
        </p:nvPicPr>
        <p:blipFill>
          <a:blip r:embed="rId3"/>
          <a:stretch>
            <a:fillRect/>
          </a:stretch>
        </p:blipFill>
        <p:spPr>
          <a:xfrm>
            <a:off x="1365885" y="2990850"/>
            <a:ext cx="8367395" cy="28682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75993" y="720075"/>
            <a:ext cx="3041015" cy="583565"/>
          </a:xfrm>
          <a:prstGeom prst="rect">
            <a:avLst/>
          </a:prstGeom>
        </p:spPr>
        <p:txBody>
          <a:bodyPr wrap="none">
            <a:spAutoFit/>
          </a:bodyPr>
          <a:lstStyle/>
          <a:p>
            <a:pPr algn="l"/>
            <a:r>
              <a:rPr lang="zh-CN" altLang="en-US" sz="3200" b="1" dirty="0">
                <a:solidFill>
                  <a:schemeClr val="accent3"/>
                </a:solidFill>
                <a:latin typeface="楷体" panose="02010609060101010101" pitchFamily="49" charset="-122"/>
                <a:ea typeface="楷体" panose="02010609060101010101" pitchFamily="49" charset="-122"/>
              </a:rPr>
              <a:t>分类树基本理论</a:t>
            </a:r>
            <a:endParaRPr lang="zh-CN" altLang="en-US" sz="3200" b="1" dirty="0">
              <a:solidFill>
                <a:schemeClr val="accent3"/>
              </a:solidFill>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3" name="文本框 2"/>
              <p:cNvSpPr txBox="1"/>
              <p:nvPr/>
            </p:nvSpPr>
            <p:spPr>
              <a:xfrm>
                <a:off x="513080" y="1403350"/>
                <a:ext cx="11332210" cy="4761865"/>
              </a:xfrm>
              <a:prstGeom prst="rect">
                <a:avLst/>
              </a:prstGeom>
              <a:noFill/>
            </p:spPr>
            <p:txBody>
              <a:bodyPr wrap="square" rtlCol="0">
                <a:noAutofit/>
              </a:bodyPr>
              <a:lstStyle/>
              <a:p>
                <a:pPr marL="0" indent="0">
                  <a:buFont typeface="Wingdings" panose="05000000000000000000" pitchFamily="2" charset="2"/>
                  <a:buNone/>
                </a:pPr>
                <a:r>
                  <a:rPr lang="zh-CN" altLang="en-US" sz="2200" b="1" dirty="0">
                    <a:solidFill>
                      <a:srgbClr val="00B0F0"/>
                    </a:solidFill>
                    <a:latin typeface="楷体" panose="02010609060101010101" pitchFamily="49" charset="-122"/>
                    <a:ea typeface="楷体" panose="02010609060101010101" pitchFamily="49" charset="-122"/>
                    <a:cs typeface="楷体" panose="02010609060101010101" pitchFamily="49" charset="-122"/>
                  </a:rPr>
                  <a:t>证明：</a:t>
                </a:r>
                <a:r>
                  <a:rPr lang="en-US" altLang="zh-CN" sz="2200" b="1" dirty="0">
                    <a:solidFill>
                      <a:srgbClr val="00B0F0"/>
                    </a:solidFill>
                    <a:latin typeface="楷体" panose="02010609060101010101" pitchFamily="49" charset="-122"/>
                    <a:ea typeface="楷体" panose="02010609060101010101" pitchFamily="49" charset="-122"/>
                    <a:cs typeface="楷体" panose="02010609060101010101" pitchFamily="49" charset="-122"/>
                  </a:rPr>
                  <a:t> </a:t>
                </a:r>
                <a:r>
                  <a:rPr lang="zh-CN" sz="2200" dirty="0">
                    <a:latin typeface="楷体" panose="02010609060101010101" pitchFamily="49" charset="-122"/>
                    <a:ea typeface="楷体" panose="02010609060101010101" pitchFamily="49" charset="-122"/>
                    <a:cs typeface="楷体" panose="02010609060101010101" pitchFamily="49" charset="-122"/>
                  </a:rPr>
                  <a:t>容易证明，参数空间 </a:t>
                </a:r>
                <a14:m>
                  <m:oMath xmlns:m="http://schemas.openxmlformats.org/officeDocument/2006/math">
                    <m:sSub>
                      <m:sSubPr>
                        <m:ctrlPr>
                          <a:rPr lang="en-US" altLang="zh-CN" sz="2200" i="1" dirty="0">
                            <a:latin typeface="Cambria Math" panose="02040503050406030204" pitchFamily="18" charset="0"/>
                            <a:ea typeface="楷体" panose="02010609060101010101" pitchFamily="49" charset="-122"/>
                            <a:cs typeface="Cambria Math" panose="02040503050406030204" pitchFamily="18" charset="0"/>
                          </a:rPr>
                        </m:ctrlPr>
                      </m:sSubPr>
                      <m:e>
                        <m:r>
                          <a:rPr lang="zh-CN" sz="2200" dirty="0">
                            <a:latin typeface="楷体" panose="02010609060101010101" pitchFamily="49" charset="-122"/>
                            <a:ea typeface="楷体" panose="02010609060101010101" pitchFamily="49" charset="-122"/>
                            <a:cs typeface="楷体" panose="02010609060101010101" pitchFamily="49" charset="-122"/>
                            <a:sym typeface="+mn-ea"/>
                          </a:rPr>
                          <m:t>𝛩</m:t>
                        </m:r>
                      </m:e>
                      <m:sub>
                        <m:r>
                          <a:rPr lang="zh-CN" sz="2200" dirty="0">
                            <a:latin typeface="楷体" panose="02010609060101010101" pitchFamily="49" charset="-122"/>
                            <a:ea typeface="楷体" panose="02010609060101010101" pitchFamily="49" charset="-122"/>
                            <a:cs typeface="楷体" panose="02010609060101010101" pitchFamily="49" charset="-122"/>
                            <a:sym typeface="+mn-ea"/>
                          </a:rPr>
                          <m:t>1</m:t>
                        </m:r>
                      </m:sub>
                    </m:sSub>
                  </m:oMath>
                </a14:m>
                <a:r>
                  <a:rPr lang="zh-CN" sz="2200" dirty="0">
                    <a:latin typeface="楷体" panose="02010609060101010101" pitchFamily="49" charset="-122"/>
                    <a:ea typeface="楷体" panose="02010609060101010101" pitchFamily="49" charset="-122"/>
                    <a:cs typeface="楷体" panose="02010609060101010101" pitchFamily="49" charset="-122"/>
                  </a:rPr>
                  <a:t>,</a:t>
                </a:r>
                <a14:m>
                  <m:oMath xmlns:m="http://schemas.openxmlformats.org/officeDocument/2006/math">
                    <m:sSub>
                      <m:sSubPr>
                        <m:ctrlPr>
                          <a:rPr lang="en-US" altLang="zh-CN" sz="2200" i="1" dirty="0">
                            <a:latin typeface="Cambria Math" panose="02040503050406030204" pitchFamily="18" charset="0"/>
                            <a:ea typeface="楷体" panose="02010609060101010101" pitchFamily="49" charset="-122"/>
                            <a:cs typeface="Cambria Math" panose="02040503050406030204" pitchFamily="18" charset="0"/>
                          </a:rPr>
                        </m:ctrlPr>
                      </m:sSubPr>
                      <m:e>
                        <m:r>
                          <a:rPr lang="zh-CN" sz="2200" dirty="0">
                            <a:latin typeface="楷体" panose="02010609060101010101" pitchFamily="49" charset="-122"/>
                            <a:ea typeface="楷体" panose="02010609060101010101" pitchFamily="49" charset="-122"/>
                            <a:cs typeface="楷体" panose="02010609060101010101" pitchFamily="49" charset="-122"/>
                            <a:sym typeface="+mn-ea"/>
                          </a:rPr>
                          <m:t>𝛩</m:t>
                        </m:r>
                      </m:e>
                      <m:sub>
                        <m:r>
                          <a:rPr lang="zh-CN" sz="2200" dirty="0">
                            <a:latin typeface="楷体" panose="02010609060101010101" pitchFamily="49" charset="-122"/>
                            <a:ea typeface="楷体" panose="02010609060101010101" pitchFamily="49" charset="-122"/>
                            <a:cs typeface="楷体" panose="02010609060101010101" pitchFamily="49" charset="-122"/>
                            <a:sym typeface="+mn-ea"/>
                          </a:rPr>
                          <m:t>2</m:t>
                        </m:r>
                      </m:sub>
                    </m:sSub>
                  </m:oMath>
                </a14:m>
                <a:r>
                  <a:rPr lang="zh-CN" sz="2200" dirty="0">
                    <a:latin typeface="楷体" panose="02010609060101010101" pitchFamily="49" charset="-122"/>
                    <a:ea typeface="楷体" panose="02010609060101010101" pitchFamily="49" charset="-122"/>
                    <a:cs typeface="楷体" panose="02010609060101010101" pitchFamily="49" charset="-122"/>
                  </a:rPr>
                  <a:t>,… ,</a:t>
                </a:r>
                <a14:m>
                  <m:oMath xmlns:m="http://schemas.openxmlformats.org/officeDocument/2006/math">
                    <m:sSub>
                      <m:sSubPr>
                        <m:ctrlPr>
                          <a:rPr lang="en-US" altLang="zh-CN" sz="2200" i="1" dirty="0">
                            <a:latin typeface="Cambria Math" panose="02040503050406030204" pitchFamily="18" charset="0"/>
                            <a:ea typeface="楷体" panose="02010609060101010101" pitchFamily="49" charset="-122"/>
                            <a:cs typeface="Cambria Math" panose="02040503050406030204" pitchFamily="18" charset="0"/>
                          </a:rPr>
                        </m:ctrlPr>
                      </m:sSubPr>
                      <m:e>
                        <m:r>
                          <a:rPr lang="zh-CN" sz="2200" dirty="0">
                            <a:latin typeface="楷体" panose="02010609060101010101" pitchFamily="49" charset="-122"/>
                            <a:ea typeface="楷体" panose="02010609060101010101" pitchFamily="49" charset="-122"/>
                            <a:cs typeface="楷体" panose="02010609060101010101" pitchFamily="49" charset="-122"/>
                            <a:sym typeface="+mn-ea"/>
                          </a:rPr>
                          <m:t>𝛩</m:t>
                        </m:r>
                      </m:e>
                      <m:sub>
                        <m:r>
                          <a:rPr lang="zh-CN" sz="2200" dirty="0">
                            <a:latin typeface="楷体" panose="02010609060101010101" pitchFamily="49" charset="-122"/>
                            <a:ea typeface="楷体" panose="02010609060101010101" pitchFamily="49" charset="-122"/>
                            <a:cs typeface="楷体" panose="02010609060101010101" pitchFamily="49" charset="-122"/>
                            <a:sym typeface="+mn-ea"/>
                          </a:rPr>
                          <m:t>𝑀</m:t>
                        </m:r>
                      </m:sub>
                    </m:sSub>
                  </m:oMath>
                </a14:m>
                <a:r>
                  <a:rPr lang="zh-CN" sz="2200" dirty="0">
                    <a:latin typeface="楷体" panose="02010609060101010101" pitchFamily="49" charset="-122"/>
                    <a:ea typeface="楷体" panose="02010609060101010101" pitchFamily="49" charset="-122"/>
                    <a:cs typeface="楷体" panose="02010609060101010101" pitchFamily="49" charset="-122"/>
                  </a:rPr>
                  <a:t> 上存在一个零概率集合 C，在 C 之外，对于所有的 X，有下式成立：</a:t>
                </a:r>
                <a:endParaRPr lang="zh-CN"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endParaRPr lang="zh-CN"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r>
                  <a:rPr lang="zh-CN" sz="2200" dirty="0">
                    <a:latin typeface="楷体" panose="02010609060101010101" pitchFamily="49" charset="-122"/>
                    <a:ea typeface="楷体" panose="02010609060101010101" pitchFamily="49" charset="-122"/>
                    <a:cs typeface="楷体" panose="02010609060101010101" pitchFamily="49" charset="-122"/>
                  </a:rPr>
                  <a:t>在一个固定的训练集和参数空间Θ上，所有满足 h(Θ,X)=k 的 X 构成的集合是一个超矩形单元。对于所有 h(Θ,X)只有有限的K个这种超矩阵单元，记作</a:t>
                </a:r>
                <a14:m>
                  <m:oMath xmlns:m="http://schemas.openxmlformats.org/officeDocument/2006/math">
                    <m:sSub>
                      <m:sSubPr>
                        <m:ctrlPr>
                          <a:rPr lang="en-US" altLang="zh-CN" sz="2200" i="1" dirty="0">
                            <a:latin typeface="Cambria Math" panose="02040503050406030204" pitchFamily="18" charset="0"/>
                            <a:ea typeface="楷体" panose="02010609060101010101" pitchFamily="49" charset="-122"/>
                            <a:cs typeface="Cambria Math" panose="02040503050406030204" pitchFamily="18" charset="0"/>
                          </a:rPr>
                        </m:ctrlPr>
                      </m:sSubPr>
                      <m:e>
                        <m:r>
                          <a:rPr lang="zh-CN" sz="2200" dirty="0">
                            <a:latin typeface="楷体" panose="02010609060101010101" pitchFamily="49" charset="-122"/>
                            <a:ea typeface="楷体" panose="02010609060101010101" pitchFamily="49" charset="-122"/>
                            <a:cs typeface="楷体" panose="02010609060101010101" pitchFamily="49" charset="-122"/>
                            <a:sym typeface="+mn-ea"/>
                          </a:rPr>
                          <m:t>𝑆</m:t>
                        </m:r>
                      </m:e>
                      <m:sub>
                        <m:r>
                          <a:rPr lang="zh-CN" sz="2200" dirty="0">
                            <a:latin typeface="楷体" panose="02010609060101010101" pitchFamily="49" charset="-122"/>
                            <a:ea typeface="楷体" panose="02010609060101010101" pitchFamily="49" charset="-122"/>
                            <a:cs typeface="楷体" panose="02010609060101010101" pitchFamily="49" charset="-122"/>
                            <a:sym typeface="+mn-ea"/>
                          </a:rPr>
                          <m:t>1</m:t>
                        </m:r>
                      </m:sub>
                    </m:sSub>
                  </m:oMath>
                </a14:m>
                <a:r>
                  <a:rPr lang="zh-CN" sz="2200" dirty="0">
                    <a:latin typeface="楷体" panose="02010609060101010101" pitchFamily="49" charset="-122"/>
                    <a:ea typeface="楷体" panose="02010609060101010101" pitchFamily="49" charset="-122"/>
                    <a:cs typeface="楷体" panose="02010609060101010101" pitchFamily="49" charset="-122"/>
                  </a:rPr>
                  <a:t>,…,</a:t>
                </a:r>
                <a14:m>
                  <m:oMath xmlns:m="http://schemas.openxmlformats.org/officeDocument/2006/math">
                    <m:sSub>
                      <m:sSubPr>
                        <m:ctrlPr>
                          <a:rPr lang="en-US" altLang="zh-CN" sz="2200" i="1" dirty="0">
                            <a:latin typeface="Cambria Math" panose="02040503050406030204" pitchFamily="18" charset="0"/>
                            <a:ea typeface="楷体" panose="02010609060101010101" pitchFamily="49" charset="-122"/>
                            <a:cs typeface="Cambria Math" panose="02040503050406030204" pitchFamily="18" charset="0"/>
                          </a:rPr>
                        </m:ctrlPr>
                      </m:sSubPr>
                      <m:e>
                        <m:r>
                          <a:rPr lang="zh-CN" sz="2200" dirty="0">
                            <a:latin typeface="楷体" panose="02010609060101010101" pitchFamily="49" charset="-122"/>
                            <a:ea typeface="楷体" panose="02010609060101010101" pitchFamily="49" charset="-122"/>
                            <a:cs typeface="楷体" panose="02010609060101010101" pitchFamily="49" charset="-122"/>
                            <a:sym typeface="+mn-ea"/>
                          </a:rPr>
                          <m:t>𝑆</m:t>
                        </m:r>
                      </m:e>
                      <m:sub>
                        <m:r>
                          <a:rPr lang="zh-CN" sz="2200" dirty="0">
                            <a:latin typeface="楷体" panose="02010609060101010101" pitchFamily="49" charset="-122"/>
                            <a:ea typeface="楷体" panose="02010609060101010101" pitchFamily="49" charset="-122"/>
                            <a:cs typeface="楷体" panose="02010609060101010101" pitchFamily="49" charset="-122"/>
                            <a:sym typeface="+mn-ea"/>
                          </a:rPr>
                          <m:t>𝐾</m:t>
                        </m:r>
                      </m:sub>
                    </m:sSub>
                  </m:oMath>
                </a14:m>
                <a:r>
                  <a:rPr lang="zh-CN" sz="2200" dirty="0">
                    <a:latin typeface="楷体" panose="02010609060101010101" pitchFamily="49" charset="-122"/>
                    <a:ea typeface="楷体" panose="02010609060101010101" pitchFamily="49" charset="-122"/>
                    <a:cs typeface="楷体" panose="02010609060101010101" pitchFamily="49" charset="-122"/>
                  </a:rPr>
                  <a:t>。若{X : h(Θ, X)=k}=</a:t>
                </a:r>
                <a14:m>
                  <m:oMath xmlns:m="http://schemas.openxmlformats.org/officeDocument/2006/math">
                    <m:sSub>
                      <m:sSubPr>
                        <m:ctrlPr>
                          <a:rPr lang="en-US" altLang="zh-CN" sz="2200" i="1" dirty="0">
                            <a:latin typeface="Cambria Math" panose="02040503050406030204" pitchFamily="18" charset="0"/>
                            <a:ea typeface="楷体" panose="02010609060101010101" pitchFamily="49" charset="-122"/>
                            <a:cs typeface="Cambria Math" panose="02040503050406030204" pitchFamily="18" charset="0"/>
                          </a:rPr>
                        </m:ctrlPr>
                      </m:sSubPr>
                      <m:e>
                        <m:r>
                          <a:rPr lang="zh-CN" sz="2200" dirty="0">
                            <a:latin typeface="楷体" panose="02010609060101010101" pitchFamily="49" charset="-122"/>
                            <a:ea typeface="楷体" panose="02010609060101010101" pitchFamily="49" charset="-122"/>
                            <a:cs typeface="楷体" panose="02010609060101010101" pitchFamily="49" charset="-122"/>
                            <a:sym typeface="+mn-ea"/>
                          </a:rPr>
                          <m:t>𝑆</m:t>
                        </m:r>
                      </m:e>
                      <m:sub>
                        <m:r>
                          <a:rPr lang="zh-CN" sz="2200" dirty="0">
                            <a:latin typeface="楷体" panose="02010609060101010101" pitchFamily="49" charset="-122"/>
                            <a:ea typeface="楷体" panose="02010609060101010101" pitchFamily="49" charset="-122"/>
                            <a:cs typeface="楷体" panose="02010609060101010101" pitchFamily="49" charset="-122"/>
                            <a:sym typeface="+mn-ea"/>
                          </a:rPr>
                          <m:t>𝑘</m:t>
                        </m:r>
                      </m:sub>
                    </m:sSub>
                  </m:oMath>
                </a14:m>
                <a:r>
                  <a:rPr lang="zh-CN" altLang="en-US" sz="2200" dirty="0">
                    <a:latin typeface="Cambria Math" panose="02040503050406030204" pitchFamily="18" charset="0"/>
                    <a:ea typeface="楷体" panose="02010609060101010101" pitchFamily="49" charset="-122"/>
                    <a:cs typeface="Cambria Math" panose="02040503050406030204" pitchFamily="18" charset="0"/>
                  </a:rPr>
                  <a:t>，</a:t>
                </a:r>
                <a:r>
                  <a:rPr lang="zh-CN" sz="2200" dirty="0">
                    <a:latin typeface="楷体" panose="02010609060101010101" pitchFamily="49" charset="-122"/>
                    <a:ea typeface="楷体" panose="02010609060101010101" pitchFamily="49" charset="-122"/>
                    <a:cs typeface="楷体" panose="02010609060101010101" pitchFamily="49" charset="-122"/>
                  </a:rPr>
                  <a:t>此时则定义ϕ(Θ)=k，并令</a:t>
                </a:r>
                <a14:m>
                  <m:oMath xmlns:m="http://schemas.openxmlformats.org/officeDocument/2006/math">
                    <m:r>
                      <a:rPr lang="en-US" altLang="zh-CN" sz="2200" dirty="0">
                        <a:latin typeface="楷体" panose="02010609060101010101" pitchFamily="49" charset="-122"/>
                        <a:ea typeface="楷体" panose="02010609060101010101" pitchFamily="49" charset="-122"/>
                        <a:cs typeface="楷体" panose="02010609060101010101" pitchFamily="49" charset="-122"/>
                      </a:rPr>
                      <m:t> </m:t>
                    </m:r>
                    <m:sSub>
                      <m:sSubPr>
                        <m:ctrlPr>
                          <a:rPr lang="en-US" altLang="zh-CN" sz="2200" i="1" dirty="0">
                            <a:latin typeface="Cambria Math" panose="02040503050406030204" pitchFamily="18" charset="0"/>
                            <a:ea typeface="楷体" panose="02010609060101010101" pitchFamily="49" charset="-122"/>
                            <a:cs typeface="Cambria Math" panose="02040503050406030204" pitchFamily="18" charset="0"/>
                          </a:rPr>
                        </m:ctrlPr>
                      </m:sSubPr>
                      <m:e>
                        <m:r>
                          <a:rPr lang="zh-CN" sz="2200" dirty="0">
                            <a:latin typeface="楷体" panose="02010609060101010101" pitchFamily="49" charset="-122"/>
                            <a:ea typeface="楷体" panose="02010609060101010101" pitchFamily="49" charset="-122"/>
                            <a:cs typeface="楷体" panose="02010609060101010101" pitchFamily="49" charset="-122"/>
                            <a:sym typeface="+mn-ea"/>
                          </a:rPr>
                          <m:t>𝑁</m:t>
                        </m:r>
                      </m:e>
                      <m:sub>
                        <m:r>
                          <a:rPr lang="zh-CN" sz="2200" dirty="0">
                            <a:latin typeface="楷体" panose="02010609060101010101" pitchFamily="49" charset="-122"/>
                            <a:ea typeface="楷体" panose="02010609060101010101" pitchFamily="49" charset="-122"/>
                            <a:cs typeface="楷体" panose="02010609060101010101" pitchFamily="49" charset="-122"/>
                            <a:sym typeface="+mn-ea"/>
                          </a:rPr>
                          <m:t>𝑘</m:t>
                        </m:r>
                      </m:sub>
                    </m:sSub>
                  </m:oMath>
                </a14:m>
                <a:r>
                  <a:rPr lang="zh-CN" sz="2200" dirty="0">
                    <a:latin typeface="楷体" panose="02010609060101010101" pitchFamily="49" charset="-122"/>
                    <a:ea typeface="楷体" panose="02010609060101010101" pitchFamily="49" charset="-122"/>
                    <a:cs typeface="楷体" panose="02010609060101010101" pitchFamily="49" charset="-122"/>
                  </a:rPr>
                  <a:t>为前 N次试验中 ϕ(Θn) = k 的次数。那么有：</a:t>
                </a:r>
                <a:endParaRPr lang="zh-CN"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r>
                  <a:rPr lang="zh-CN" sz="2200" dirty="0">
                    <a:latin typeface="楷体" panose="02010609060101010101" pitchFamily="49" charset="-122"/>
                    <a:ea typeface="楷体" panose="02010609060101010101" pitchFamily="49" charset="-122"/>
                    <a:cs typeface="楷体" panose="02010609060101010101" pitchFamily="49" charset="-122"/>
                  </a:rPr>
                  <a:t> </a:t>
                </a:r>
                <a:r>
                  <a:rPr lang="en-US" altLang="zh-CN" sz="2200" dirty="0">
                    <a:latin typeface="楷体" panose="02010609060101010101" pitchFamily="49" charset="-122"/>
                    <a:ea typeface="楷体" panose="02010609060101010101" pitchFamily="49" charset="-122"/>
                    <a:cs typeface="楷体" panose="02010609060101010101" pitchFamily="49" charset="-122"/>
                  </a:rPr>
                  <a:t>                       </a:t>
                </a:r>
                <a:r>
                  <a:rPr lang="zh-CN" altLang="en-US" sz="2200" dirty="0">
                    <a:latin typeface="楷体" panose="02010609060101010101" pitchFamily="49" charset="-122"/>
                    <a:ea typeface="楷体" panose="02010609060101010101" pitchFamily="49" charset="-122"/>
                    <a:cs typeface="楷体" panose="02010609060101010101" pitchFamily="49" charset="-122"/>
                  </a:rPr>
                  <a:t>，</a:t>
                </a:r>
                <a:r>
                  <a:rPr lang="zh-CN" sz="2200" dirty="0">
                    <a:latin typeface="楷体" panose="02010609060101010101" pitchFamily="49" charset="-122"/>
                    <a:ea typeface="楷体" panose="02010609060101010101" pitchFamily="49" charset="-122"/>
                    <a:cs typeface="楷体" panose="02010609060101010101" pitchFamily="49" charset="-122"/>
                  </a:rPr>
                  <a:t>再由大数定理可得</a:t>
                </a:r>
                <a:r>
                  <a:rPr lang="en-US" altLang="zh-CN" sz="2200" dirty="0">
                    <a:latin typeface="楷体" panose="02010609060101010101" pitchFamily="49" charset="-122"/>
                    <a:ea typeface="楷体" panose="02010609060101010101" pitchFamily="49" charset="-122"/>
                    <a:cs typeface="楷体" panose="02010609060101010101" pitchFamily="49" charset="-122"/>
                  </a:rPr>
                  <a:t>               会收敛到 </a:t>
                </a:r>
                <a14:m>
                  <m:oMath xmlns:m="http://schemas.openxmlformats.org/officeDocument/2006/math">
                    <m:sSub>
                      <m:sSubPr>
                        <m:ctrlPr>
                          <a:rPr lang="en-US" altLang="zh-CN" sz="2200" i="1" dirty="0">
                            <a:latin typeface="Cambria Math" panose="02040503050406030204" pitchFamily="18" charset="0"/>
                            <a:ea typeface="楷体" panose="02010609060101010101" pitchFamily="49" charset="-122"/>
                            <a:cs typeface="Cambria Math" panose="02040503050406030204" pitchFamily="18" charset="0"/>
                          </a:rPr>
                        </m:ctrlPr>
                      </m:sSubPr>
                      <m:e>
                        <m:r>
                          <a:rPr lang="en-US" altLang="zh-CN" sz="2200" dirty="0">
                            <a:latin typeface="楷体" panose="02010609060101010101" pitchFamily="49" charset="-122"/>
                            <a:ea typeface="楷体" panose="02010609060101010101" pitchFamily="49" charset="-122"/>
                            <a:cs typeface="楷体" panose="02010609060101010101" pitchFamily="49" charset="-122"/>
                            <a:sym typeface="+mn-ea"/>
                          </a:rPr>
                          <m:t>𝑃𝑟</m:t>
                        </m:r>
                      </m:e>
                      <m:sub>
                        <m:r>
                          <a:rPr lang="en-US" altLang="zh-CN" sz="2200" dirty="0">
                            <a:latin typeface="楷体" panose="02010609060101010101" pitchFamily="49" charset="-122"/>
                            <a:ea typeface="楷体" panose="02010609060101010101" pitchFamily="49" charset="-122"/>
                            <a:cs typeface="楷体" panose="02010609060101010101" pitchFamily="49" charset="-122"/>
                            <a:sym typeface="+mn-ea"/>
                          </a:rPr>
                          <m:t>𝛩</m:t>
                        </m:r>
                      </m:sub>
                    </m:sSub>
                  </m:oMath>
                </a14:m>
                <a:r>
                  <a:rPr lang="en-US" altLang="zh-CN" sz="2200" dirty="0">
                    <a:latin typeface="楷体" panose="02010609060101010101" pitchFamily="49" charset="-122"/>
                    <a:ea typeface="楷体" panose="02010609060101010101" pitchFamily="49" charset="-122"/>
                    <a:cs typeface="楷体" panose="02010609060101010101" pitchFamily="49" charset="-122"/>
                  </a:rPr>
                  <a:t>(ϕ(Θ)=k)</a:t>
                </a:r>
                <a:endParaRPr lang="en-US" altLang="zh-CN"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endParaRPr lang="en-US" altLang="zh-CN"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r>
                  <a:rPr lang="en-US" altLang="zh-CN" sz="2200" dirty="0">
                    <a:latin typeface="楷体" panose="02010609060101010101" pitchFamily="49" charset="-122"/>
                    <a:ea typeface="楷体" panose="02010609060101010101" pitchFamily="49" charset="-122"/>
                    <a:cs typeface="楷体" panose="02010609060101010101" pitchFamily="49" charset="-122"/>
                  </a:rPr>
                  <a:t>对于 k 的某个值，所有集合的并集都不会发生收敛，得到一个概率为零的集合 C，因此在 C 之外有</a:t>
                </a:r>
                <a:endParaRPr lang="en-US" altLang="zh-CN"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endParaRPr lang="en-US" altLang="zh-CN"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r>
                  <a:rPr lang="en-US" altLang="zh-CN" sz="2200" dirty="0">
                    <a:latin typeface="楷体" panose="02010609060101010101" pitchFamily="49" charset="-122"/>
                    <a:ea typeface="楷体" panose="02010609060101010101" pitchFamily="49" charset="-122"/>
                    <a:cs typeface="楷体" panose="02010609060101010101" pitchFamily="49" charset="-122"/>
                  </a:rPr>
                  <a:t>上式右边即是</a:t>
                </a:r>
                <a14:m>
                  <m:oMath xmlns:m="http://schemas.openxmlformats.org/officeDocument/2006/math">
                    <m:sSub>
                      <m:sSubPr>
                        <m:ctrlPr>
                          <a:rPr lang="en-US" altLang="zh-CN" sz="2200" i="1" dirty="0">
                            <a:latin typeface="Cambria Math" panose="02040503050406030204" pitchFamily="18" charset="0"/>
                            <a:ea typeface="楷体" panose="02010609060101010101" pitchFamily="49" charset="-122"/>
                            <a:cs typeface="Cambria Math" panose="02040503050406030204" pitchFamily="18" charset="0"/>
                          </a:rPr>
                        </m:ctrlPr>
                      </m:sSubPr>
                      <m:e>
                        <m:r>
                          <a:rPr lang="en-US" altLang="zh-CN" sz="2200" dirty="0">
                            <a:latin typeface="楷体" panose="02010609060101010101" pitchFamily="49" charset="-122"/>
                            <a:ea typeface="楷体" panose="02010609060101010101" pitchFamily="49" charset="-122"/>
                            <a:cs typeface="楷体" panose="02010609060101010101" pitchFamily="49" charset="-122"/>
                            <a:sym typeface="+mn-ea"/>
                          </a:rPr>
                          <m:t>𝑃𝑟</m:t>
                        </m:r>
                      </m:e>
                      <m:sub>
                        <m:r>
                          <a:rPr lang="en-US" altLang="zh-CN" sz="2200" dirty="0">
                            <a:latin typeface="楷体" panose="02010609060101010101" pitchFamily="49" charset="-122"/>
                            <a:ea typeface="楷体" panose="02010609060101010101" pitchFamily="49" charset="-122"/>
                            <a:cs typeface="楷体" panose="02010609060101010101" pitchFamily="49" charset="-122"/>
                            <a:sym typeface="+mn-ea"/>
                          </a:rPr>
                          <m:t>𝛩</m:t>
                        </m:r>
                      </m:sub>
                    </m:sSub>
                  </m:oMath>
                </a14:m>
                <a:r>
                  <a:rPr lang="en-US" altLang="zh-CN" sz="2200" dirty="0">
                    <a:latin typeface="楷体" panose="02010609060101010101" pitchFamily="49" charset="-122"/>
                    <a:ea typeface="楷体" panose="02010609060101010101" pitchFamily="49" charset="-122"/>
                    <a:cs typeface="楷体" panose="02010609060101010101" pitchFamily="49" charset="-122"/>
                  </a:rPr>
                  <a:t>(h(X, Θ) = k)</a:t>
                </a:r>
                <a:r>
                  <a:rPr lang="zh-CN" altLang="en-US" sz="2200" dirty="0">
                    <a:latin typeface="楷体" panose="02010609060101010101" pitchFamily="49" charset="-122"/>
                    <a:ea typeface="楷体" panose="02010609060101010101" pitchFamily="49" charset="-122"/>
                    <a:cs typeface="楷体" panose="02010609060101010101" pitchFamily="49" charset="-122"/>
                  </a:rPr>
                  <a:t>，定理得证。</a:t>
                </a:r>
                <a:endParaRPr lang="zh-CN" altLang="en-US" sz="2200" dirty="0">
                  <a:latin typeface="楷体" panose="02010609060101010101" pitchFamily="49" charset="-122"/>
                  <a:ea typeface="楷体" panose="02010609060101010101" pitchFamily="49" charset="-122"/>
                  <a:cs typeface="楷体" panose="02010609060101010101" pitchFamily="49"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513080" y="1403350"/>
                <a:ext cx="11332210" cy="4761865"/>
              </a:xfrm>
              <a:prstGeom prst="rect">
                <a:avLst/>
              </a:prstGeom>
              <a:blipFill rotWithShape="1">
                <a:blip r:embed="rId1"/>
                <a:stretch>
                  <a:fillRect/>
                </a:stretch>
              </a:blipFill>
            </p:spPr>
            <p:txBody>
              <a:bodyPr/>
              <a:lstStyle/>
              <a:p>
                <a:r>
                  <a:rPr lang="zh-CN" altLang="en-US">
                    <a:noFill/>
                  </a:rPr>
                  <a:t> </a:t>
                </a:r>
              </a:p>
            </p:txBody>
          </p:sp>
        </mc:Fallback>
      </mc:AlternateContent>
      <p:pic>
        <p:nvPicPr>
          <p:cNvPr id="4" name="图片 3"/>
          <p:cNvPicPr>
            <a:picLocks noChangeAspect="1"/>
          </p:cNvPicPr>
          <p:nvPr/>
        </p:nvPicPr>
        <p:blipFill>
          <a:blip r:embed="rId2"/>
          <a:stretch>
            <a:fillRect/>
          </a:stretch>
        </p:blipFill>
        <p:spPr>
          <a:xfrm>
            <a:off x="3964940" y="1791970"/>
            <a:ext cx="3145790" cy="576580"/>
          </a:xfrm>
          <a:prstGeom prst="rect">
            <a:avLst/>
          </a:prstGeom>
        </p:spPr>
      </p:pic>
      <p:pic>
        <p:nvPicPr>
          <p:cNvPr id="7" name="图片 6"/>
          <p:cNvPicPr>
            <a:picLocks noChangeAspect="1"/>
          </p:cNvPicPr>
          <p:nvPr/>
        </p:nvPicPr>
        <p:blipFill>
          <a:blip r:embed="rId3"/>
          <a:stretch>
            <a:fillRect/>
          </a:stretch>
        </p:blipFill>
        <p:spPr>
          <a:xfrm>
            <a:off x="542925" y="3429000"/>
            <a:ext cx="3352165" cy="579755"/>
          </a:xfrm>
          <a:prstGeom prst="rect">
            <a:avLst/>
          </a:prstGeom>
        </p:spPr>
      </p:pic>
      <p:pic>
        <p:nvPicPr>
          <p:cNvPr id="8" name="图片 7"/>
          <p:cNvPicPr>
            <a:picLocks noChangeAspect="1"/>
          </p:cNvPicPr>
          <p:nvPr/>
        </p:nvPicPr>
        <p:blipFill>
          <a:blip r:embed="rId4"/>
          <a:stretch>
            <a:fillRect/>
          </a:stretch>
        </p:blipFill>
        <p:spPr>
          <a:xfrm>
            <a:off x="6485890" y="3429000"/>
            <a:ext cx="2026285" cy="579120"/>
          </a:xfrm>
          <a:prstGeom prst="rect">
            <a:avLst/>
          </a:prstGeom>
        </p:spPr>
      </p:pic>
      <p:pic>
        <p:nvPicPr>
          <p:cNvPr id="10" name="图片 9"/>
          <p:cNvPicPr>
            <a:picLocks noChangeAspect="1"/>
          </p:cNvPicPr>
          <p:nvPr/>
        </p:nvPicPr>
        <p:blipFill>
          <a:blip r:embed="rId5"/>
          <a:stretch>
            <a:fillRect/>
          </a:stretch>
        </p:blipFill>
        <p:spPr>
          <a:xfrm>
            <a:off x="1793875" y="4445000"/>
            <a:ext cx="4782185" cy="7023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75993" y="720075"/>
            <a:ext cx="3041015" cy="583565"/>
          </a:xfrm>
          <a:prstGeom prst="rect">
            <a:avLst/>
          </a:prstGeom>
        </p:spPr>
        <p:txBody>
          <a:bodyPr wrap="none">
            <a:spAutoFit/>
          </a:bodyPr>
          <a:lstStyle/>
          <a:p>
            <a:pPr algn="l"/>
            <a:r>
              <a:rPr lang="zh-CN" altLang="en-US" sz="3200" b="1" dirty="0">
                <a:solidFill>
                  <a:schemeClr val="accent3"/>
                </a:solidFill>
                <a:latin typeface="楷体" panose="02010609060101010101" pitchFamily="49" charset="-122"/>
                <a:ea typeface="楷体" panose="02010609060101010101" pitchFamily="49" charset="-122"/>
              </a:rPr>
              <a:t>分类树基本理论</a:t>
            </a:r>
            <a:endParaRPr lang="zh-CN" altLang="en-US" sz="3200" b="1" dirty="0">
              <a:solidFill>
                <a:schemeClr val="accent3"/>
              </a:solidFill>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3" name="文本框 2"/>
              <p:cNvSpPr txBox="1"/>
              <p:nvPr/>
            </p:nvSpPr>
            <p:spPr>
              <a:xfrm>
                <a:off x="513080" y="1403350"/>
                <a:ext cx="10516870" cy="4761865"/>
              </a:xfrm>
              <a:prstGeom prst="rect">
                <a:avLst/>
              </a:prstGeom>
              <a:noFill/>
            </p:spPr>
            <p:txBody>
              <a:bodyPr wrap="square" rtlCol="0">
                <a:noAutofit/>
              </a:bodyPr>
              <a:lstStyle/>
              <a:p>
                <a:pPr marL="0" indent="0">
                  <a:buFont typeface="Wingdings" panose="05000000000000000000" pitchFamily="2" charset="2"/>
                  <a:buNone/>
                </a:pPr>
                <a:r>
                  <a:rPr sz="2200" dirty="0">
                    <a:latin typeface="楷体" panose="02010609060101010101" pitchFamily="49" charset="-122"/>
                    <a:ea typeface="楷体" panose="02010609060101010101" pitchFamily="49" charset="-122"/>
                    <a:cs typeface="楷体" panose="02010609060101010101" pitchFamily="49" charset="-122"/>
                  </a:rPr>
                  <a:t>由定理</a:t>
                </a:r>
                <a:r>
                  <a:rPr lang="en-US" sz="2200" dirty="0">
                    <a:latin typeface="楷体" panose="02010609060101010101" pitchFamily="49" charset="-122"/>
                    <a:ea typeface="楷体" panose="02010609060101010101" pitchFamily="49" charset="-122"/>
                    <a:cs typeface="楷体" panose="02010609060101010101" pitchFamily="49" charset="-122"/>
                  </a:rPr>
                  <a:t>11</a:t>
                </a:r>
                <a:r>
                  <a:rPr sz="2200" dirty="0">
                    <a:latin typeface="楷体" panose="02010609060101010101" pitchFamily="49" charset="-122"/>
                    <a:ea typeface="楷体" panose="02010609060101010101" pitchFamily="49" charset="-122"/>
                    <a:cs typeface="楷体" panose="02010609060101010101" pitchFamily="49" charset="-122"/>
                  </a:rPr>
                  <a:t>.3可知，随着随机森林中树的数量的增加，模型的分类误差上限趋于一个固定值。即随机森林不会随着分类树数目的增加而产生过度拟合的问题，将对未知实例预测提供较好的参考思路和应用性。类似定理</a:t>
                </a:r>
                <a:r>
                  <a:rPr lang="en-US" sz="2200" dirty="0">
                    <a:latin typeface="楷体" panose="02010609060101010101" pitchFamily="49" charset="-122"/>
                    <a:ea typeface="楷体" panose="02010609060101010101" pitchFamily="49" charset="-122"/>
                    <a:cs typeface="楷体" panose="02010609060101010101" pitchFamily="49" charset="-122"/>
                  </a:rPr>
                  <a:t>11</a:t>
                </a:r>
                <a:r>
                  <a:rPr sz="2200" dirty="0">
                    <a:latin typeface="楷体" panose="02010609060101010101" pitchFamily="49" charset="-122"/>
                    <a:ea typeface="楷体" panose="02010609060101010101" pitchFamily="49" charset="-122"/>
                    <a:cs typeface="楷体" panose="02010609060101010101" pitchFamily="49" charset="-122"/>
                  </a:rPr>
                  <a:t>.2，我们将给出随机森林分类误差的一个上界，为叙述方便，我们先给出如下定义：</a:t>
                </a:r>
                <a:endParaRPr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r>
                  <a:rPr sz="2200" dirty="0">
                    <a:latin typeface="楷体" panose="02010609060101010101" pitchFamily="49" charset="-122"/>
                    <a:ea typeface="楷体" panose="02010609060101010101" pitchFamily="49" charset="-122"/>
                    <a:cs typeface="楷体" panose="02010609060101010101" pitchFamily="49" charset="-122"/>
                  </a:rPr>
                  <a:t>给定一组分类器 h(X, </a:t>
                </a:r>
                <a14:m>
                  <m:oMath xmlns:m="http://schemas.openxmlformats.org/officeDocument/2006/math">
                    <m:sSub>
                      <m:sSubPr>
                        <m:ctrlPr>
                          <a:rPr lang="en-US" altLang="zh-CN" sz="2200" i="1" dirty="0">
                            <a:latin typeface="Cambria Math" panose="02040503050406030204" pitchFamily="18" charset="0"/>
                            <a:ea typeface="楷体" panose="02010609060101010101" pitchFamily="49" charset="-122"/>
                            <a:cs typeface="Cambria Math" panose="02040503050406030204" pitchFamily="18" charset="0"/>
                          </a:rPr>
                        </m:ctrlPr>
                      </m:sSubPr>
                      <m:e>
                        <m:r>
                          <a:rPr sz="2200" dirty="0">
                            <a:latin typeface="楷体" panose="02010609060101010101" pitchFamily="49" charset="-122"/>
                            <a:ea typeface="楷体" panose="02010609060101010101" pitchFamily="49" charset="-122"/>
                            <a:cs typeface="楷体" panose="02010609060101010101" pitchFamily="49" charset="-122"/>
                            <a:sym typeface="+mn-ea"/>
                          </a:rPr>
                          <m:t>𝛩</m:t>
                        </m:r>
                      </m:e>
                      <m:sub>
                        <m:r>
                          <a:rPr lang="zh-CN" sz="2200" dirty="0">
                            <a:latin typeface="楷体" panose="02010609060101010101" pitchFamily="49" charset="-122"/>
                            <a:ea typeface="楷体" panose="02010609060101010101" pitchFamily="49" charset="-122"/>
                            <a:cs typeface="楷体" panose="02010609060101010101" pitchFamily="49" charset="-122"/>
                            <a:sym typeface="+mn-ea"/>
                          </a:rPr>
                          <m:t>1</m:t>
                        </m:r>
                      </m:sub>
                    </m:sSub>
                  </m:oMath>
                </a14:m>
                <a:r>
                  <a:rPr sz="2200" dirty="0">
                    <a:latin typeface="楷体" panose="02010609060101010101" pitchFamily="49" charset="-122"/>
                    <a:ea typeface="楷体" panose="02010609060101010101" pitchFamily="49" charset="-122"/>
                    <a:cs typeface="楷体" panose="02010609060101010101" pitchFamily="49" charset="-122"/>
                  </a:rPr>
                  <a:t>), h(X, </a:t>
                </a:r>
                <a14:m>
                  <m:oMath xmlns:m="http://schemas.openxmlformats.org/officeDocument/2006/math">
                    <m:sSub>
                      <m:sSubPr>
                        <m:ctrlPr>
                          <a:rPr lang="en-US" altLang="zh-CN" sz="2200" i="1" dirty="0">
                            <a:latin typeface="Cambria Math" panose="02040503050406030204" pitchFamily="18" charset="0"/>
                            <a:ea typeface="楷体" panose="02010609060101010101" pitchFamily="49" charset="-122"/>
                            <a:cs typeface="Cambria Math" panose="02040503050406030204" pitchFamily="18" charset="0"/>
                          </a:rPr>
                        </m:ctrlPr>
                      </m:sSubPr>
                      <m:e>
                        <m:r>
                          <a:rPr sz="2200" dirty="0">
                            <a:latin typeface="楷体" panose="02010609060101010101" pitchFamily="49" charset="-122"/>
                            <a:ea typeface="楷体" panose="02010609060101010101" pitchFamily="49" charset="-122"/>
                            <a:cs typeface="楷体" panose="02010609060101010101" pitchFamily="49" charset="-122"/>
                            <a:sym typeface="+mn-ea"/>
                          </a:rPr>
                          <m:t>𝛩</m:t>
                        </m:r>
                      </m:e>
                      <m:sub>
                        <m:r>
                          <a:rPr lang="zh-CN" sz="2200" dirty="0">
                            <a:latin typeface="楷体" panose="02010609060101010101" pitchFamily="49" charset="-122"/>
                            <a:ea typeface="楷体" panose="02010609060101010101" pitchFamily="49" charset="-122"/>
                            <a:cs typeface="楷体" panose="02010609060101010101" pitchFamily="49" charset="-122"/>
                            <a:sym typeface="+mn-ea"/>
                          </a:rPr>
                          <m:t>2</m:t>
                        </m:r>
                      </m:sub>
                    </m:sSub>
                  </m:oMath>
                </a14:m>
                <a:r>
                  <a:rPr sz="2200" dirty="0">
                    <a:latin typeface="楷体" panose="02010609060101010101" pitchFamily="49" charset="-122"/>
                    <a:ea typeface="楷体" panose="02010609060101010101" pitchFamily="49" charset="-122"/>
                    <a:cs typeface="楷体" panose="02010609060101010101" pitchFamily="49" charset="-122"/>
                  </a:rPr>
                  <a:t>)</a:t>
                </a:r>
                <a:r>
                  <a:rPr lang="zh-CN" sz="2200" dirty="0">
                    <a:latin typeface="楷体" panose="02010609060101010101" pitchFamily="49" charset="-122"/>
                    <a:ea typeface="楷体" panose="02010609060101010101" pitchFamily="49" charset="-122"/>
                    <a:cs typeface="楷体" panose="02010609060101010101" pitchFamily="49" charset="-122"/>
                    <a:sym typeface="+mn-ea"/>
                  </a:rPr>
                  <a:t>,… ,</a:t>
                </a:r>
                <a:r>
                  <a:rPr sz="2200" dirty="0">
                    <a:latin typeface="楷体" panose="02010609060101010101" pitchFamily="49" charset="-122"/>
                    <a:ea typeface="楷体" panose="02010609060101010101" pitchFamily="49" charset="-122"/>
                    <a:cs typeface="楷体" panose="02010609060101010101" pitchFamily="49" charset="-122"/>
                  </a:rPr>
                  <a:t>h(X, </a:t>
                </a:r>
                <a14:m>
                  <m:oMath xmlns:m="http://schemas.openxmlformats.org/officeDocument/2006/math">
                    <m:sSub>
                      <m:sSubPr>
                        <m:ctrlPr>
                          <a:rPr lang="en-US" altLang="zh-CN" sz="2200" i="1" dirty="0">
                            <a:latin typeface="Cambria Math" panose="02040503050406030204" pitchFamily="18" charset="0"/>
                            <a:ea typeface="楷体" panose="02010609060101010101" pitchFamily="49" charset="-122"/>
                            <a:cs typeface="Cambria Math" panose="02040503050406030204" pitchFamily="18" charset="0"/>
                          </a:rPr>
                        </m:ctrlPr>
                      </m:sSubPr>
                      <m:e>
                        <m:r>
                          <a:rPr sz="2200" dirty="0">
                            <a:latin typeface="楷体" panose="02010609060101010101" pitchFamily="49" charset="-122"/>
                            <a:ea typeface="楷体" panose="02010609060101010101" pitchFamily="49" charset="-122"/>
                            <a:cs typeface="楷体" panose="02010609060101010101" pitchFamily="49" charset="-122"/>
                            <a:sym typeface="+mn-ea"/>
                          </a:rPr>
                          <m:t>𝛩</m:t>
                        </m:r>
                      </m:e>
                      <m:sub>
                        <m:r>
                          <a:rPr lang="zh-CN" sz="2200" dirty="0">
                            <a:latin typeface="楷体" panose="02010609060101010101" pitchFamily="49" charset="-122"/>
                            <a:ea typeface="楷体" panose="02010609060101010101" pitchFamily="49" charset="-122"/>
                            <a:cs typeface="楷体" panose="02010609060101010101" pitchFamily="49" charset="-122"/>
                            <a:sym typeface="+mn-ea"/>
                          </a:rPr>
                          <m:t>𝑀</m:t>
                        </m:r>
                      </m:sub>
                    </m:sSub>
                  </m:oMath>
                </a14:m>
                <a:r>
                  <a:rPr sz="2200" dirty="0">
                    <a:latin typeface="楷体" panose="02010609060101010101" pitchFamily="49" charset="-122"/>
                    <a:ea typeface="楷体" panose="02010609060101010101" pitchFamily="49" charset="-122"/>
                    <a:cs typeface="楷体" panose="02010609060101010101" pitchFamily="49" charset="-122"/>
                  </a:rPr>
                  <a:t>)</a:t>
                </a:r>
                <a:r>
                  <a:rPr lang="zh-CN" sz="2200" dirty="0">
                    <a:latin typeface="楷体" panose="02010609060101010101" pitchFamily="49" charset="-122"/>
                    <a:ea typeface="楷体" panose="02010609060101010101" pitchFamily="49" charset="-122"/>
                    <a:cs typeface="楷体" panose="02010609060101010101" pitchFamily="49" charset="-122"/>
                  </a:rPr>
                  <a:t>，</a:t>
                </a:r>
                <a:r>
                  <a:rPr sz="2200" dirty="0">
                    <a:latin typeface="楷体" panose="02010609060101010101" pitchFamily="49" charset="-122"/>
                    <a:ea typeface="楷体" panose="02010609060101010101" pitchFamily="49" charset="-122"/>
                    <a:cs typeface="楷体" panose="02010609060101010101" pitchFamily="49" charset="-122"/>
                  </a:rPr>
                  <a:t>并使用从随机向量 (X,Y)的分布中随机抽取的训练集，将边际函数定义为</a:t>
                </a:r>
                <a:endParaRPr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endParaRPr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endParaRPr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r>
                  <a:rPr lang="zh-CN" sz="2200" dirty="0">
                    <a:latin typeface="楷体" panose="02010609060101010101" pitchFamily="49" charset="-122"/>
                    <a:ea typeface="楷体" panose="02010609060101010101" pitchFamily="49" charset="-122"/>
                    <a:cs typeface="楷体" panose="02010609060101010101" pitchFamily="49" charset="-122"/>
                    <a:sym typeface="+mn-ea"/>
                  </a:rPr>
                  <a:t>其中</a:t>
                </a:r>
                <a:r>
                  <a:rPr lang="en-US" altLang="zh-CN" sz="2200" i="1" dirty="0">
                    <a:latin typeface="Times New Roman" panose="02020603050405020304" pitchFamily="18" charset="0"/>
                    <a:ea typeface="楷体" panose="02010609060101010101" pitchFamily="49" charset="-122"/>
                    <a:cs typeface="Times New Roman" panose="02020603050405020304" pitchFamily="18" charset="0"/>
                    <a:sym typeface="+mn-ea"/>
                  </a:rPr>
                  <a:t>I</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sym typeface="+mn-ea"/>
                  </a:rPr>
                  <a:t>(·)</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sym typeface="+mn-ea"/>
                  </a:rPr>
                  <a:t>是示性函数。</a:t>
                </a:r>
                <a:endParaRPr lang="zh-CN" altLang="en-US" sz="2200" dirty="0">
                  <a:latin typeface="Times New Roman" panose="02020603050405020304" pitchFamily="18" charset="0"/>
                  <a:ea typeface="楷体" panose="02010609060101010101" pitchFamily="49" charset="-122"/>
                  <a:cs typeface="Times New Roman" panose="02020603050405020304" pitchFamily="18" charset="0"/>
                  <a:sym typeface="+mn-ea"/>
                </a:endParaRPr>
              </a:p>
              <a:p>
                <a:pPr marL="0" indent="0">
                  <a:buFont typeface="Wingdings" panose="05000000000000000000" pitchFamily="2" charset="2"/>
                  <a:buNone/>
                </a:pPr>
                <a:endParaRPr lang="zh-CN" altLang="en-US" sz="2200" dirty="0">
                  <a:latin typeface="Times New Roman" panose="02020603050405020304" pitchFamily="18" charset="0"/>
                  <a:ea typeface="楷体" panose="02010609060101010101" pitchFamily="49" charset="-122"/>
                  <a:cs typeface="Times New Roman" panose="02020603050405020304" pitchFamily="18" charset="0"/>
                  <a:sym typeface="+mn-ea"/>
                </a:endParaRPr>
              </a:p>
              <a:p>
                <a:pPr marL="0" indent="0">
                  <a:buFont typeface="Wingdings" panose="05000000000000000000" pitchFamily="2" charset="2"/>
                  <a:buNone/>
                </a:pPr>
                <a:r>
                  <a:rPr sz="2200" dirty="0">
                    <a:latin typeface="楷体" panose="02010609060101010101" pitchFamily="49" charset="-122"/>
                    <a:ea typeface="楷体" panose="02010609060101010101" pitchFamily="49" charset="-122"/>
                    <a:cs typeface="楷体" panose="02010609060101010101" pitchFamily="49" charset="-122"/>
                  </a:rPr>
                  <a:t>边际函数衡量的是正确分类在 (X,Y ) 的平均投票数超过任何其他分类的平均投</a:t>
                </a:r>
                <a:r>
                  <a:rPr lang="zh-CN" sz="2200" dirty="0">
                    <a:latin typeface="楷体" panose="02010609060101010101" pitchFamily="49" charset="-122"/>
                    <a:ea typeface="楷体" panose="02010609060101010101" pitchFamily="49" charset="-122"/>
                    <a:cs typeface="楷体" panose="02010609060101010101" pitchFamily="49" charset="-122"/>
                  </a:rPr>
                  <a:t>票</a:t>
                </a:r>
                <a:r>
                  <a:rPr sz="2200" dirty="0">
                    <a:latin typeface="楷体" panose="02010609060101010101" pitchFamily="49" charset="-122"/>
                    <a:ea typeface="楷体" panose="02010609060101010101" pitchFamily="49" charset="-122"/>
                    <a:cs typeface="楷体" panose="02010609060101010101" pitchFamily="49" charset="-122"/>
                  </a:rPr>
                  <a:t>数的程度。差距越大，对分类的信心就越大。</a:t>
                </a:r>
                <a:endParaRPr sz="2200" dirty="0"/>
              </a:p>
              <a:p>
                <a:pPr marL="0" indent="0">
                  <a:buFont typeface="Wingdings" panose="05000000000000000000" pitchFamily="2" charset="2"/>
                  <a:buNone/>
                </a:pPr>
                <a:endParaRPr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endParaRPr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endParaRPr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endParaRPr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endParaRPr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endParaRPr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endParaRPr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endParaRPr lang="en-US" altLang="zh-CN" sz="2200" dirty="0"/>
              </a:p>
              <a:p>
                <a:pPr marL="0" indent="0">
                  <a:buFont typeface="Wingdings" panose="05000000000000000000" pitchFamily="2" charset="2"/>
                  <a:buNone/>
                </a:pPr>
                <a:endParaRPr lang="en-US" altLang="zh-CN" sz="2200" dirty="0"/>
              </a:p>
              <a:p>
                <a:pPr marL="0" indent="0">
                  <a:buFont typeface="Wingdings" panose="05000000000000000000" pitchFamily="2" charset="2"/>
                  <a:buNone/>
                </a:pPr>
                <a:endParaRPr lang="en-US" altLang="zh-CN" sz="2200" dirty="0"/>
              </a:p>
              <a:p>
                <a:pPr marL="0" indent="0">
                  <a:buFont typeface="Wingdings" panose="05000000000000000000" pitchFamily="2" charset="2"/>
                  <a:buNone/>
                </a:pPr>
                <a:endParaRPr lang="en-US" altLang="zh-CN" sz="2200" dirty="0"/>
              </a:p>
              <a:p>
                <a:pPr marL="0" indent="0">
                  <a:buFont typeface="Wingdings" panose="05000000000000000000" pitchFamily="2" charset="2"/>
                  <a:buNone/>
                </a:pPr>
                <a:endParaRPr lang="en-US" altLang="zh-CN" sz="2200" dirty="0"/>
              </a:p>
            </p:txBody>
          </p:sp>
        </mc:Choice>
        <mc:Fallback>
          <p:sp>
            <p:nvSpPr>
              <p:cNvPr id="3" name="文本框 2"/>
              <p:cNvSpPr txBox="1">
                <a:spLocks noRot="1" noChangeAspect="1" noMove="1" noResize="1" noEditPoints="1" noAdjustHandles="1" noChangeArrowheads="1" noChangeShapeType="1" noTextEdit="1"/>
              </p:cNvSpPr>
              <p:nvPr/>
            </p:nvSpPr>
            <p:spPr>
              <a:xfrm>
                <a:off x="513080" y="1403350"/>
                <a:ext cx="10516870" cy="4761865"/>
              </a:xfrm>
              <a:prstGeom prst="rect">
                <a:avLst/>
              </a:prstGeom>
              <a:blipFill rotWithShape="1">
                <a:blip r:embed="rId1"/>
                <a:stretch>
                  <a:fillRect b="-69943"/>
                </a:stretch>
              </a:blipFill>
            </p:spPr>
            <p:txBody>
              <a:bodyPr/>
              <a:lstStyle/>
              <a:p>
                <a:r>
                  <a:rPr lang="zh-CN" altLang="en-US">
                    <a:noFill/>
                  </a:rPr>
                  <a:t> </a:t>
                </a:r>
              </a:p>
            </p:txBody>
          </p:sp>
        </mc:Fallback>
      </mc:AlternateContent>
      <p:pic>
        <p:nvPicPr>
          <p:cNvPr id="4" name="图片 3"/>
          <p:cNvPicPr>
            <a:picLocks noChangeAspect="1"/>
          </p:cNvPicPr>
          <p:nvPr/>
        </p:nvPicPr>
        <p:blipFill>
          <a:blip r:embed="rId2"/>
          <a:stretch>
            <a:fillRect/>
          </a:stretch>
        </p:blipFill>
        <p:spPr>
          <a:xfrm>
            <a:off x="2001520" y="3491865"/>
            <a:ext cx="5848350" cy="584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75993" y="720075"/>
            <a:ext cx="3041015" cy="583565"/>
          </a:xfrm>
          <a:prstGeom prst="rect">
            <a:avLst/>
          </a:prstGeom>
        </p:spPr>
        <p:txBody>
          <a:bodyPr wrap="none">
            <a:spAutoFit/>
          </a:bodyPr>
          <a:lstStyle/>
          <a:p>
            <a:pPr algn="l"/>
            <a:r>
              <a:rPr lang="zh-CN" altLang="en-US" sz="3200" b="1" dirty="0">
                <a:solidFill>
                  <a:schemeClr val="accent3"/>
                </a:solidFill>
                <a:latin typeface="楷体" panose="02010609060101010101" pitchFamily="49" charset="-122"/>
                <a:ea typeface="楷体" panose="02010609060101010101" pitchFamily="49" charset="-122"/>
              </a:rPr>
              <a:t>分类树基本理论</a:t>
            </a:r>
            <a:endParaRPr lang="zh-CN" altLang="en-US" sz="3200" b="1" dirty="0">
              <a:solidFill>
                <a:schemeClr val="accent3"/>
              </a:solidFill>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3" name="文本框 2"/>
              <p:cNvSpPr txBox="1"/>
              <p:nvPr/>
            </p:nvSpPr>
            <p:spPr>
              <a:xfrm>
                <a:off x="513080" y="1403350"/>
                <a:ext cx="10516870" cy="5015865"/>
              </a:xfrm>
              <a:prstGeom prst="rect">
                <a:avLst/>
              </a:prstGeom>
              <a:noFill/>
            </p:spPr>
            <p:txBody>
              <a:bodyPr wrap="square" rtlCol="0">
                <a:noAutofit/>
              </a:bodyPr>
              <a:lstStyle/>
              <a:p>
                <a:pPr marL="0" indent="0">
                  <a:buFont typeface="Wingdings" panose="05000000000000000000" pitchFamily="2" charset="2"/>
                  <a:buNone/>
                </a:pPr>
                <a:r>
                  <a:rPr sz="2200" dirty="0">
                    <a:latin typeface="楷体" panose="02010609060101010101" pitchFamily="49" charset="-122"/>
                    <a:ea typeface="楷体" panose="02010609060101010101" pitchFamily="49" charset="-122"/>
                    <a:cs typeface="楷体" panose="02010609060101010101" pitchFamily="49" charset="-122"/>
                  </a:rPr>
                  <a:t>一般泛化误差由下式给出：</a:t>
                </a:r>
                <a14:m>
                  <m:oMath xmlns:m="http://schemas.openxmlformats.org/officeDocument/2006/math">
                    <m:sSup>
                      <m:sSupPr>
                        <m:ctrlPr>
                          <a:rPr lang="en-US" sz="2200" i="1" dirty="0">
                            <a:latin typeface="Cambria Math" panose="02040503050406030204" pitchFamily="18" charset="0"/>
                            <a:ea typeface="楷体" panose="02010609060101010101" pitchFamily="49" charset="-122"/>
                            <a:cs typeface="Cambria Math" panose="02040503050406030204" pitchFamily="18" charset="0"/>
                          </a:rPr>
                        </m:ctrlPr>
                      </m:sSupPr>
                      <m:e>
                        <m:r>
                          <a:rPr sz="2200" dirty="0">
                            <a:latin typeface="楷体" panose="02010609060101010101" pitchFamily="49" charset="-122"/>
                            <a:ea typeface="楷体" panose="02010609060101010101" pitchFamily="49" charset="-122"/>
                            <a:cs typeface="楷体" panose="02010609060101010101" pitchFamily="49" charset="-122"/>
                            <a:sym typeface="+mn-ea"/>
                          </a:rPr>
                          <m:t>𝑃𝐸</m:t>
                        </m:r>
                      </m:e>
                      <m:sup>
                        <m:r>
                          <a:rPr sz="2200" dirty="0">
                            <a:latin typeface="楷体" panose="02010609060101010101" pitchFamily="49" charset="-122"/>
                            <a:ea typeface="楷体" panose="02010609060101010101" pitchFamily="49" charset="-122"/>
                            <a:cs typeface="楷体" panose="02010609060101010101" pitchFamily="49" charset="-122"/>
                            <a:sym typeface="+mn-ea"/>
                          </a:rPr>
                          <m:t>∗</m:t>
                        </m:r>
                      </m:sup>
                    </m:sSup>
                  </m:oMath>
                </a14:m>
                <a:r>
                  <a:rPr sz="2200" dirty="0">
                    <a:latin typeface="楷体" panose="02010609060101010101" pitchFamily="49" charset="-122"/>
                    <a:ea typeface="楷体" panose="02010609060101010101" pitchFamily="49" charset="-122"/>
                    <a:cs typeface="楷体" panose="02010609060101010101" pitchFamily="49" charset="-122"/>
                  </a:rPr>
                  <a:t> = </a:t>
                </a:r>
                <a14:m>
                  <m:oMath xmlns:m="http://schemas.openxmlformats.org/officeDocument/2006/math">
                    <m:sSub>
                      <m:sSubPr>
                        <m:ctrlPr>
                          <a:rPr lang="en-US" sz="2200" i="1" dirty="0">
                            <a:latin typeface="Cambria Math" panose="02040503050406030204" pitchFamily="18" charset="0"/>
                            <a:ea typeface="楷体" panose="02010609060101010101" pitchFamily="49" charset="-122"/>
                            <a:cs typeface="Cambria Math" panose="02040503050406030204" pitchFamily="18" charset="0"/>
                          </a:rPr>
                        </m:ctrlPr>
                      </m:sSubPr>
                      <m:e>
                        <m:r>
                          <a:rPr sz="2200" dirty="0">
                            <a:latin typeface="楷体" panose="02010609060101010101" pitchFamily="49" charset="-122"/>
                            <a:ea typeface="楷体" panose="02010609060101010101" pitchFamily="49" charset="-122"/>
                            <a:cs typeface="楷体" panose="02010609060101010101" pitchFamily="49" charset="-122"/>
                            <a:sym typeface="+mn-ea"/>
                          </a:rPr>
                          <m:t>𝑃𝑟</m:t>
                        </m:r>
                      </m:e>
                      <m:sub>
                        <m:r>
                          <a:rPr sz="2200" dirty="0">
                            <a:latin typeface="楷体" panose="02010609060101010101" pitchFamily="49" charset="-122"/>
                            <a:ea typeface="楷体" panose="02010609060101010101" pitchFamily="49" charset="-122"/>
                            <a:cs typeface="楷体" panose="02010609060101010101" pitchFamily="49" charset="-122"/>
                            <a:sym typeface="+mn-ea"/>
                          </a:rPr>
                          <m:t>𝑋</m:t>
                        </m:r>
                        <m:r>
                          <a:rPr sz="2200" dirty="0">
                            <a:latin typeface="楷体" panose="02010609060101010101" pitchFamily="49" charset="-122"/>
                            <a:ea typeface="楷体" panose="02010609060101010101" pitchFamily="49" charset="-122"/>
                            <a:cs typeface="楷体" panose="02010609060101010101" pitchFamily="49" charset="-122"/>
                            <a:sym typeface="+mn-ea"/>
                          </a:rPr>
                          <m:t>,</m:t>
                        </m:r>
                        <m:r>
                          <a:rPr sz="2200" dirty="0">
                            <a:latin typeface="楷体" panose="02010609060101010101" pitchFamily="49" charset="-122"/>
                            <a:ea typeface="楷体" panose="02010609060101010101" pitchFamily="49" charset="-122"/>
                            <a:cs typeface="楷体" panose="02010609060101010101" pitchFamily="49" charset="-122"/>
                            <a:sym typeface="+mn-ea"/>
                          </a:rPr>
                          <m:t>𝑌</m:t>
                        </m:r>
                      </m:sub>
                    </m:sSub>
                  </m:oMath>
                </a14:m>
                <a:r>
                  <a:rPr sz="2200" dirty="0">
                    <a:latin typeface="楷体" panose="02010609060101010101" pitchFamily="49" charset="-122"/>
                    <a:ea typeface="楷体" panose="02010609060101010101" pitchFamily="49" charset="-122"/>
                    <a:cs typeface="楷体" panose="02010609060101010101" pitchFamily="49" charset="-122"/>
                  </a:rPr>
                  <a:t> (mg(X, Y ) &lt; 0)</a:t>
                </a:r>
                <a:endParaRPr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r>
                  <a:rPr sz="2200" dirty="0">
                    <a:latin typeface="楷体" panose="02010609060101010101" pitchFamily="49" charset="-122"/>
                    <a:ea typeface="楷体" panose="02010609060101010101" pitchFamily="49" charset="-122"/>
                    <a:cs typeface="楷体" panose="02010609060101010101" pitchFamily="49" charset="-122"/>
                  </a:rPr>
                  <a:t>随机森林的边际函数为</a:t>
                </a:r>
                <a:r>
                  <a:rPr lang="zh-CN" sz="2200" dirty="0">
                    <a:latin typeface="楷体" panose="02010609060101010101" pitchFamily="49" charset="-122"/>
                    <a:ea typeface="楷体" panose="02010609060101010101" pitchFamily="49" charset="-122"/>
                    <a:cs typeface="楷体" panose="02010609060101010101" pitchFamily="49" charset="-122"/>
                  </a:rPr>
                  <a:t>：</a:t>
                </a:r>
                <a:r>
                  <a:rPr sz="2200" dirty="0">
                    <a:latin typeface="楷体" panose="02010609060101010101" pitchFamily="49" charset="-122"/>
                    <a:ea typeface="楷体" panose="02010609060101010101" pitchFamily="49" charset="-122"/>
                    <a:cs typeface="楷体" panose="02010609060101010101" pitchFamily="49" charset="-122"/>
                  </a:rPr>
                  <a:t>mg(X,Y) = </a:t>
                </a:r>
                <a14:m>
                  <m:oMath xmlns:m="http://schemas.openxmlformats.org/officeDocument/2006/math">
                    <m:sSub>
                      <m:sSubPr>
                        <m:ctrlPr>
                          <a:rPr lang="en-US" altLang="zh-CN" sz="2200" i="1" dirty="0">
                            <a:latin typeface="Cambria Math" panose="02040503050406030204" pitchFamily="18" charset="0"/>
                            <a:ea typeface="楷体" panose="02010609060101010101" pitchFamily="49" charset="-122"/>
                            <a:cs typeface="Cambria Math" panose="02040503050406030204" pitchFamily="18" charset="0"/>
                          </a:rPr>
                        </m:ctrlPr>
                      </m:sSubPr>
                      <m:e>
                        <m:r>
                          <a:rPr lang="en-US" altLang="zh-CN" sz="2200" dirty="0">
                            <a:latin typeface="楷体" panose="02010609060101010101" pitchFamily="49" charset="-122"/>
                            <a:ea typeface="楷体" panose="02010609060101010101" pitchFamily="49" charset="-122"/>
                            <a:cs typeface="楷体" panose="02010609060101010101" pitchFamily="49" charset="-122"/>
                            <a:sym typeface="+mn-ea"/>
                          </a:rPr>
                          <m:t>𝑃𝑟</m:t>
                        </m:r>
                      </m:e>
                      <m:sub>
                        <m:r>
                          <a:rPr lang="en-US" altLang="zh-CN" sz="2200" dirty="0">
                            <a:latin typeface="楷体" panose="02010609060101010101" pitchFamily="49" charset="-122"/>
                            <a:ea typeface="楷体" panose="02010609060101010101" pitchFamily="49" charset="-122"/>
                            <a:cs typeface="楷体" panose="02010609060101010101" pitchFamily="49" charset="-122"/>
                            <a:sym typeface="+mn-ea"/>
                          </a:rPr>
                          <m:t>𝛩</m:t>
                        </m:r>
                      </m:sub>
                    </m:sSub>
                  </m:oMath>
                </a14:m>
                <a:r>
                  <a:rPr sz="2200" dirty="0">
                    <a:latin typeface="楷体" panose="02010609060101010101" pitchFamily="49" charset="-122"/>
                    <a:ea typeface="楷体" panose="02010609060101010101" pitchFamily="49" charset="-122"/>
                    <a:cs typeface="楷体" panose="02010609060101010101" pitchFamily="49" charset="-122"/>
                  </a:rPr>
                  <a:t>(h(X,Θ</a:t>
                </a:r>
                <a:r>
                  <a:rPr lang="zh-CN" sz="2200" dirty="0">
                    <a:latin typeface="楷体" panose="02010609060101010101" pitchFamily="49" charset="-122"/>
                    <a:ea typeface="楷体" panose="02010609060101010101" pitchFamily="49" charset="-122"/>
                    <a:cs typeface="楷体" panose="02010609060101010101" pitchFamily="49" charset="-122"/>
                  </a:rPr>
                  <a:t>）</a:t>
                </a:r>
                <a:r>
                  <a:rPr sz="2200" dirty="0">
                    <a:latin typeface="楷体" panose="02010609060101010101" pitchFamily="49" charset="-122"/>
                    <a:ea typeface="楷体" panose="02010609060101010101" pitchFamily="49" charset="-122"/>
                    <a:cs typeface="楷体" panose="02010609060101010101" pitchFamily="49" charset="-122"/>
                  </a:rPr>
                  <a:t>= Y) − </a:t>
                </a:r>
                <a14:m>
                  <m:oMath xmlns:m="http://schemas.openxmlformats.org/officeDocument/2006/math">
                    <m:sSub>
                      <m:sSubPr>
                        <m:ctrlPr>
                          <a:rPr sz="2200" i="1" dirty="0">
                            <a:latin typeface="Cambria Math" panose="02040503050406030204" pitchFamily="18" charset="0"/>
                            <a:ea typeface="楷体" panose="02010609060101010101" pitchFamily="49" charset="-122"/>
                            <a:cs typeface="Cambria Math" panose="02040503050406030204" pitchFamily="18" charset="0"/>
                          </a:rPr>
                        </m:ctrlPr>
                      </m:sSubPr>
                      <m:e>
                        <m:r>
                          <a:rPr sz="2200" dirty="0">
                            <a:latin typeface="楷体" panose="02010609060101010101" pitchFamily="49" charset="-122"/>
                            <a:ea typeface="楷体" panose="02010609060101010101" pitchFamily="49" charset="-122"/>
                            <a:cs typeface="楷体" panose="02010609060101010101" pitchFamily="49" charset="-122"/>
                            <a:sym typeface="+mn-ea"/>
                          </a:rPr>
                          <m:t>𝑚𝑎𝑥</m:t>
                        </m:r>
                      </m:e>
                      <m:sub>
                        <m:r>
                          <a:rPr sz="2200" dirty="0">
                            <a:latin typeface="楷体" panose="02010609060101010101" pitchFamily="49" charset="-122"/>
                            <a:ea typeface="楷体" panose="02010609060101010101" pitchFamily="49" charset="-122"/>
                            <a:cs typeface="楷体" panose="02010609060101010101" pitchFamily="49" charset="-122"/>
                            <a:sym typeface="+mn-ea"/>
                          </a:rPr>
                          <m:t>𝑗</m:t>
                        </m:r>
                        <m:r>
                          <a:rPr lang="en-US" sz="2200" dirty="0">
                            <a:latin typeface="Cambria Math" panose="02040503050406030204" pitchFamily="18" charset="0"/>
                            <a:ea typeface="楷体" panose="02010609060101010101" pitchFamily="49" charset="-122"/>
                            <a:cs typeface="Cambria Math" panose="02040503050406030204" pitchFamily="18" charset="0"/>
                            <a:sym typeface="+mn-ea"/>
                          </a:rPr>
                          <m:t>≠</m:t>
                        </m:r>
                        <m:r>
                          <a:rPr sz="2200" dirty="0">
                            <a:latin typeface="楷体" panose="02010609060101010101" pitchFamily="49" charset="-122"/>
                            <a:ea typeface="楷体" panose="02010609060101010101" pitchFamily="49" charset="-122"/>
                            <a:cs typeface="楷体" panose="02010609060101010101" pitchFamily="49" charset="-122"/>
                            <a:sym typeface="+mn-ea"/>
                          </a:rPr>
                          <m:t>𝑌</m:t>
                        </m:r>
                      </m:sub>
                    </m:sSub>
                    <m:sSub>
                      <m:sSubPr>
                        <m:ctrlPr>
                          <a:rPr lang="en-US" altLang="zh-CN" sz="2200" i="1" dirty="0">
                            <a:latin typeface="Cambria Math" panose="02040503050406030204" pitchFamily="18" charset="0"/>
                            <a:ea typeface="楷体" panose="02010609060101010101" pitchFamily="49" charset="-122"/>
                            <a:cs typeface="Cambria Math" panose="02040503050406030204" pitchFamily="18" charset="0"/>
                          </a:rPr>
                        </m:ctrlPr>
                      </m:sSubPr>
                      <m:e>
                        <m:r>
                          <a:rPr lang="en-US" altLang="zh-CN" sz="2200" dirty="0">
                            <a:latin typeface="楷体" panose="02010609060101010101" pitchFamily="49" charset="-122"/>
                            <a:ea typeface="楷体" panose="02010609060101010101" pitchFamily="49" charset="-122"/>
                            <a:cs typeface="楷体" panose="02010609060101010101" pitchFamily="49" charset="-122"/>
                            <a:sym typeface="+mn-ea"/>
                          </a:rPr>
                          <m:t>𝑃𝑟</m:t>
                        </m:r>
                      </m:e>
                      <m:sub>
                        <m:r>
                          <a:rPr lang="en-US" altLang="zh-CN" sz="2200" dirty="0">
                            <a:latin typeface="楷体" panose="02010609060101010101" pitchFamily="49" charset="-122"/>
                            <a:ea typeface="楷体" panose="02010609060101010101" pitchFamily="49" charset="-122"/>
                            <a:cs typeface="楷体" panose="02010609060101010101" pitchFamily="49" charset="-122"/>
                            <a:sym typeface="+mn-ea"/>
                          </a:rPr>
                          <m:t>𝛩</m:t>
                        </m:r>
                      </m:sub>
                    </m:sSub>
                  </m:oMath>
                </a14:m>
                <a:r>
                  <a:rPr sz="2200" dirty="0">
                    <a:latin typeface="楷体" panose="02010609060101010101" pitchFamily="49" charset="-122"/>
                    <a:ea typeface="楷体" panose="02010609060101010101" pitchFamily="49" charset="-122"/>
                    <a:cs typeface="楷体" panose="02010609060101010101" pitchFamily="49" charset="-122"/>
                  </a:rPr>
                  <a:t>(h(X,Θ) = j)</a:t>
                </a:r>
                <a:endParaRPr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r>
                  <a:rPr sz="2200" dirty="0">
                    <a:latin typeface="楷体" panose="02010609060101010101" pitchFamily="49" charset="-122"/>
                    <a:ea typeface="楷体" panose="02010609060101010101" pitchFamily="49" charset="-122"/>
                    <a:cs typeface="楷体" panose="02010609060101010101" pitchFamily="49" charset="-122"/>
                  </a:rPr>
                  <a:t>分类器集 h(X,Θ) 的强度定义为：s = </a:t>
                </a:r>
                <a14:m>
                  <m:oMath xmlns:m="http://schemas.openxmlformats.org/officeDocument/2006/math">
                    <m:sSub>
                      <m:sSubPr>
                        <m:ctrlPr>
                          <a:rPr lang="en-US" sz="2200" i="1" dirty="0">
                            <a:latin typeface="Cambria Math" panose="02040503050406030204" pitchFamily="18" charset="0"/>
                            <a:ea typeface="楷体" panose="02010609060101010101" pitchFamily="49" charset="-122"/>
                            <a:cs typeface="Cambria Math" panose="02040503050406030204" pitchFamily="18" charset="0"/>
                          </a:rPr>
                        </m:ctrlPr>
                      </m:sSubPr>
                      <m:e>
                        <m:r>
                          <a:rPr sz="2200" dirty="0">
                            <a:latin typeface="楷体" panose="02010609060101010101" pitchFamily="49" charset="-122"/>
                            <a:ea typeface="楷体" panose="02010609060101010101" pitchFamily="49" charset="-122"/>
                            <a:cs typeface="楷体" panose="02010609060101010101" pitchFamily="49" charset="-122"/>
                            <a:sym typeface="+mn-ea"/>
                          </a:rPr>
                          <m:t>𝐸</m:t>
                        </m:r>
                      </m:e>
                      <m:sub>
                        <m:r>
                          <a:rPr sz="2200" dirty="0">
                            <a:latin typeface="楷体" panose="02010609060101010101" pitchFamily="49" charset="-122"/>
                            <a:ea typeface="楷体" panose="02010609060101010101" pitchFamily="49" charset="-122"/>
                            <a:cs typeface="楷体" panose="02010609060101010101" pitchFamily="49" charset="-122"/>
                            <a:sym typeface="+mn-ea"/>
                          </a:rPr>
                          <m:t>𝑋</m:t>
                        </m:r>
                        <m:r>
                          <a:rPr sz="2200" dirty="0">
                            <a:latin typeface="楷体" panose="02010609060101010101" pitchFamily="49" charset="-122"/>
                            <a:ea typeface="楷体" panose="02010609060101010101" pitchFamily="49" charset="-122"/>
                            <a:cs typeface="楷体" panose="02010609060101010101" pitchFamily="49" charset="-122"/>
                            <a:sym typeface="+mn-ea"/>
                          </a:rPr>
                          <m:t>,</m:t>
                        </m:r>
                        <m:r>
                          <a:rPr sz="2200" dirty="0">
                            <a:latin typeface="楷体" panose="02010609060101010101" pitchFamily="49" charset="-122"/>
                            <a:ea typeface="楷体" panose="02010609060101010101" pitchFamily="49" charset="-122"/>
                            <a:cs typeface="楷体" panose="02010609060101010101" pitchFamily="49" charset="-122"/>
                            <a:sym typeface="+mn-ea"/>
                          </a:rPr>
                          <m:t>𝑌</m:t>
                        </m:r>
                      </m:sub>
                    </m:sSub>
                  </m:oMath>
                </a14:m>
                <a:r>
                  <a:rPr sz="2200" dirty="0">
                    <a:latin typeface="楷体" panose="02010609060101010101" pitchFamily="49" charset="-122"/>
                    <a:ea typeface="楷体" panose="02010609060101010101" pitchFamily="49" charset="-122"/>
                    <a:cs typeface="楷体" panose="02010609060101010101" pitchFamily="49" charset="-122"/>
                  </a:rPr>
                  <a:t> mg(X,Y)</a:t>
                </a:r>
                <a:endParaRPr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r>
                  <a:rPr sz="2200" dirty="0">
                    <a:latin typeface="楷体" panose="02010609060101010101" pitchFamily="49" charset="-122"/>
                    <a:ea typeface="楷体" panose="02010609060101010101" pitchFamily="49" charset="-122"/>
                    <a:cs typeface="楷体" panose="02010609060101010101" pitchFamily="49" charset="-122"/>
                  </a:rPr>
                  <a:t>不妨设 s ≥ 0，由切比雪夫不等式可得下式成立</a:t>
                </a:r>
                <a:r>
                  <a:rPr lang="zh-CN" sz="2200" dirty="0">
                    <a:latin typeface="楷体" panose="02010609060101010101" pitchFamily="49" charset="-122"/>
                    <a:ea typeface="楷体" panose="02010609060101010101" pitchFamily="49" charset="-122"/>
                    <a:cs typeface="楷体" panose="02010609060101010101" pitchFamily="49" charset="-122"/>
                  </a:rPr>
                  <a:t>：</a:t>
                </a:r>
                <a14:m>
                  <m:oMath xmlns:m="http://schemas.openxmlformats.org/officeDocument/2006/math">
                    <m:sSup>
                      <m:sSupPr>
                        <m:ctrlPr>
                          <a:rPr lang="en-US" sz="2200" i="1" dirty="0">
                            <a:latin typeface="Cambria Math" panose="02040503050406030204" pitchFamily="18" charset="0"/>
                            <a:ea typeface="楷体" panose="02010609060101010101" pitchFamily="49" charset="-122"/>
                            <a:cs typeface="Cambria Math" panose="02040503050406030204" pitchFamily="18" charset="0"/>
                          </a:rPr>
                        </m:ctrlPr>
                      </m:sSupPr>
                      <m:e>
                        <m:r>
                          <a:rPr sz="2200" dirty="0">
                            <a:latin typeface="楷体" panose="02010609060101010101" pitchFamily="49" charset="-122"/>
                            <a:ea typeface="楷体" panose="02010609060101010101" pitchFamily="49" charset="-122"/>
                            <a:cs typeface="楷体" panose="02010609060101010101" pitchFamily="49" charset="-122"/>
                            <a:sym typeface="+mn-ea"/>
                          </a:rPr>
                          <m:t>𝑃𝐸</m:t>
                        </m:r>
                      </m:e>
                      <m:sup>
                        <m:r>
                          <a:rPr sz="2200" dirty="0">
                            <a:latin typeface="楷体" panose="02010609060101010101" pitchFamily="49" charset="-122"/>
                            <a:ea typeface="楷体" panose="02010609060101010101" pitchFamily="49" charset="-122"/>
                            <a:cs typeface="楷体" panose="02010609060101010101" pitchFamily="49" charset="-122"/>
                            <a:sym typeface="+mn-ea"/>
                          </a:rPr>
                          <m:t>∗</m:t>
                        </m:r>
                      </m:sup>
                    </m:sSup>
                  </m:oMath>
                </a14:m>
                <a:r>
                  <a:rPr sz="2200" dirty="0">
                    <a:latin typeface="楷体" panose="02010609060101010101" pitchFamily="49" charset="-122"/>
                    <a:ea typeface="楷体" panose="02010609060101010101" pitchFamily="49" charset="-122"/>
                    <a:cs typeface="楷体" panose="02010609060101010101" pitchFamily="49" charset="-122"/>
                    <a:sym typeface="+mn-ea"/>
                  </a:rPr>
                  <a:t> </a:t>
                </a:r>
                <a:r>
                  <a:rPr sz="2200" dirty="0">
                    <a:latin typeface="楷体" panose="02010609060101010101" pitchFamily="49" charset="-122"/>
                    <a:ea typeface="楷体" panose="02010609060101010101" pitchFamily="49" charset="-122"/>
                    <a:cs typeface="楷体" panose="02010609060101010101" pitchFamily="49" charset="-122"/>
                  </a:rPr>
                  <a:t>≤ var(mg)/</a:t>
                </a:r>
                <a14:m>
                  <m:oMath xmlns:m="http://schemas.openxmlformats.org/officeDocument/2006/math">
                    <m:sSup>
                      <m:sSupPr>
                        <m:ctrlPr>
                          <a:rPr lang="en-US" sz="2200" i="1" dirty="0">
                            <a:latin typeface="Cambria Math" panose="02040503050406030204" pitchFamily="18" charset="0"/>
                            <a:ea typeface="楷体" panose="02010609060101010101" pitchFamily="49" charset="-122"/>
                            <a:cs typeface="Cambria Math" panose="02040503050406030204" pitchFamily="18" charset="0"/>
                          </a:rPr>
                        </m:ctrlPr>
                      </m:sSupPr>
                      <m:e>
                        <m:r>
                          <a:rPr lang="en-US" sz="2200" i="1" dirty="0">
                            <a:latin typeface="Cambria Math" panose="02040503050406030204" pitchFamily="18" charset="0"/>
                            <a:ea typeface="楷体" panose="02010609060101010101" pitchFamily="49" charset="-122"/>
                            <a:cs typeface="Cambria Math" panose="02040503050406030204" pitchFamily="18" charset="0"/>
                          </a:rPr>
                          <m:t>𝑠</m:t>
                        </m:r>
                      </m:e>
                      <m:sup>
                        <m:r>
                          <a:rPr lang="en-US" sz="2200" i="1" dirty="0">
                            <a:latin typeface="Cambria Math" panose="02040503050406030204" pitchFamily="18" charset="0"/>
                            <a:ea typeface="楷体" panose="02010609060101010101" pitchFamily="49" charset="-122"/>
                            <a:cs typeface="Cambria Math" panose="02040503050406030204" pitchFamily="18" charset="0"/>
                          </a:rPr>
                          <m:t>2</m:t>
                        </m:r>
                      </m:sup>
                    </m:sSup>
                  </m:oMath>
                </a14:m>
                <a:r>
                  <a:rPr lang="en-US" sz="2200" dirty="0">
                    <a:latin typeface="楷体" panose="02010609060101010101" pitchFamily="49" charset="-122"/>
                    <a:ea typeface="楷体" panose="02010609060101010101" pitchFamily="49" charset="-122"/>
                    <a:cs typeface="楷体" panose="02010609060101010101" pitchFamily="49" charset="-122"/>
                  </a:rPr>
                  <a:t>     (6.3.5)</a:t>
                </a:r>
                <a:endParaRPr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r>
                  <a:rPr sz="2200" dirty="0">
                    <a:latin typeface="楷体" panose="02010609060101010101" pitchFamily="49" charset="-122"/>
                    <a:ea typeface="楷体" panose="02010609060101010101" pitchFamily="49" charset="-122"/>
                    <a:cs typeface="楷体" panose="02010609060101010101" pitchFamily="49" charset="-122"/>
                  </a:rPr>
                  <a:t>mg 的方差的一个显式的表达为：</a:t>
                </a:r>
                <a:endParaRPr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r>
                  <a:rPr lang="zh-CN" sz="2200" dirty="0">
                    <a:latin typeface="楷体" panose="02010609060101010101" pitchFamily="49" charset="-122"/>
                    <a:ea typeface="楷体" panose="02010609060101010101" pitchFamily="49" charset="-122"/>
                    <a:cs typeface="楷体" panose="02010609060101010101" pitchFamily="49" charset="-122"/>
                  </a:rPr>
                  <a:t>故</a:t>
                </a:r>
                <a:endParaRPr lang="zh-CN"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endParaRPr lang="zh-CN"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endParaRPr lang="zh-CN"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r>
                  <a:rPr sz="2200" dirty="0">
                    <a:latin typeface="楷体" panose="02010609060101010101" pitchFamily="49" charset="-122"/>
                    <a:ea typeface="楷体" panose="02010609060101010101" pitchFamily="49" charset="-122"/>
                    <a:cs typeface="楷体" panose="02010609060101010101" pitchFamily="49" charset="-122"/>
                  </a:rPr>
                  <a:t>原始边际函数定义为：</a:t>
                </a:r>
                <a:endParaRPr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r>
                  <a:rPr sz="2200" dirty="0">
                    <a:latin typeface="楷体" panose="02010609060101010101" pitchFamily="49" charset="-122"/>
                    <a:ea typeface="楷体" panose="02010609060101010101" pitchFamily="49" charset="-122"/>
                    <a:cs typeface="楷体" panose="02010609060101010101" pitchFamily="49" charset="-122"/>
                  </a:rPr>
                  <a:t>因此，mg(X,Y)是 rmg(Θ,X</a:t>
                </a:r>
                <a:r>
                  <a:rPr lang="en-US" sz="2200" dirty="0">
                    <a:latin typeface="楷体" panose="02010609060101010101" pitchFamily="49" charset="-122"/>
                    <a:ea typeface="楷体" panose="02010609060101010101" pitchFamily="49" charset="-122"/>
                    <a:cs typeface="楷体" panose="02010609060101010101" pitchFamily="49" charset="-122"/>
                  </a:rPr>
                  <a:t>,</a:t>
                </a:r>
                <a:r>
                  <a:rPr sz="2200" dirty="0">
                    <a:latin typeface="楷体" panose="02010609060101010101" pitchFamily="49" charset="-122"/>
                    <a:ea typeface="楷体" panose="02010609060101010101" pitchFamily="49" charset="-122"/>
                    <a:cs typeface="楷体" panose="02010609060101010101" pitchFamily="49" charset="-122"/>
                  </a:rPr>
                  <a:t>Y )关于Θ的期望。对于任意函数 f，当Θ</a:t>
                </a:r>
                <a:r>
                  <a:rPr lang="en-US" sz="2200" dirty="0">
                    <a:latin typeface="楷体" panose="02010609060101010101" pitchFamily="49" charset="-122"/>
                    <a:ea typeface="楷体" panose="02010609060101010101" pitchFamily="49" charset="-122"/>
                    <a:cs typeface="楷体" panose="02010609060101010101" pitchFamily="49" charset="-122"/>
                  </a:rPr>
                  <a:t>,</a:t>
                </a:r>
                <a14:m>
                  <m:oMath xmlns:m="http://schemas.openxmlformats.org/officeDocument/2006/math">
                    <m:sSup>
                      <m:sSupPr>
                        <m:ctrlPr>
                          <a:rPr lang="en-US" sz="2200" i="1" dirty="0">
                            <a:latin typeface="Cambria Math" panose="02040503050406030204" pitchFamily="18" charset="0"/>
                            <a:ea typeface="楷体" panose="02010609060101010101" pitchFamily="49" charset="-122"/>
                            <a:cs typeface="Cambria Math" panose="02040503050406030204" pitchFamily="18" charset="0"/>
                          </a:rPr>
                        </m:ctrlPr>
                      </m:sSupPr>
                      <m:e>
                        <m:r>
                          <a:rPr sz="2200" dirty="0">
                            <a:latin typeface="楷体" panose="02010609060101010101" pitchFamily="49" charset="-122"/>
                            <a:ea typeface="楷体" panose="02010609060101010101" pitchFamily="49" charset="-122"/>
                            <a:cs typeface="楷体" panose="02010609060101010101" pitchFamily="49" charset="-122"/>
                            <a:sym typeface="+mn-ea"/>
                          </a:rPr>
                          <m:t>𝛩</m:t>
                        </m:r>
                      </m:e>
                      <m:sup>
                        <m:r>
                          <a:rPr lang="en-US" sz="2200" i="1" dirty="0">
                            <a:latin typeface="Cambria Math" panose="02040503050406030204" pitchFamily="18" charset="0"/>
                            <a:ea typeface="楷体" panose="02010609060101010101" pitchFamily="49" charset="-122"/>
                            <a:cs typeface="Cambria Math" panose="02040503050406030204" pitchFamily="18" charset="0"/>
                          </a:rPr>
                          <m:t>’</m:t>
                        </m:r>
                      </m:sup>
                    </m:sSup>
                  </m:oMath>
                </a14:m>
                <a:r>
                  <a:rPr sz="2200" dirty="0">
                    <a:latin typeface="楷体" panose="02010609060101010101" pitchFamily="49" charset="-122"/>
                    <a:ea typeface="楷体" panose="02010609060101010101" pitchFamily="49" charset="-122"/>
                    <a:cs typeface="楷体" panose="02010609060101010101" pitchFamily="49" charset="-122"/>
                  </a:rPr>
                  <a:t> 独立同分布时，有下式成立</a:t>
                </a:r>
                <a:r>
                  <a:rPr lang="en-US" sz="2200" dirty="0">
                    <a:latin typeface="楷体" panose="02010609060101010101" pitchFamily="49" charset="-122"/>
                    <a:ea typeface="楷体" panose="02010609060101010101" pitchFamily="49" charset="-122"/>
                    <a:cs typeface="楷体" panose="02010609060101010101" pitchFamily="49" charset="-122"/>
                  </a:rPr>
                  <a:t>:                    </a:t>
                </a:r>
                <a:endParaRPr lang="en-US"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r>
                  <a:rPr lang="en-US" sz="2200" dirty="0">
                    <a:latin typeface="楷体" panose="02010609060101010101" pitchFamily="49" charset="-122"/>
                    <a:ea typeface="楷体" panose="02010609060101010101" pitchFamily="49" charset="-122"/>
                    <a:cs typeface="楷体" panose="02010609060101010101" pitchFamily="49" charset="-122"/>
                  </a:rPr>
                  <a:t>即有</a:t>
                </a:r>
                <a:endParaRPr lang="en-US"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14:m>
                  <m:oMath xmlns:m="http://schemas.openxmlformats.org/officeDocument/2006/math">
                    <m:sSup>
                      <m:sSupPr>
                        <m:ctrlPr>
                          <a:rPr lang="en-US" sz="2200" i="1" dirty="0">
                            <a:latin typeface="Cambria Math" panose="02040503050406030204" pitchFamily="18" charset="0"/>
                            <a:ea typeface="楷体" panose="02010609060101010101" pitchFamily="49" charset="-122"/>
                            <a:cs typeface="Cambria Math" panose="02040503050406030204" pitchFamily="18" charset="0"/>
                          </a:rPr>
                        </m:ctrlPr>
                      </m:sSupPr>
                      <m:e>
                        <m:r>
                          <a:rPr lang="en-US" sz="2200" dirty="0">
                            <a:latin typeface="楷体" panose="02010609060101010101" pitchFamily="49" charset="-122"/>
                            <a:ea typeface="楷体" panose="02010609060101010101" pitchFamily="49" charset="-122"/>
                            <a:cs typeface="楷体" panose="02010609060101010101" pitchFamily="49" charset="-122"/>
                            <a:sym typeface="+mn-ea"/>
                          </a:rPr>
                          <m:t>𝑚𝑔</m:t>
                        </m:r>
                        <m:r>
                          <a:rPr lang="en-US" sz="2200" dirty="0">
                            <a:latin typeface="楷体" panose="02010609060101010101" pitchFamily="49" charset="-122"/>
                            <a:ea typeface="楷体" panose="02010609060101010101" pitchFamily="49" charset="-122"/>
                            <a:cs typeface="楷体" panose="02010609060101010101" pitchFamily="49" charset="-122"/>
                            <a:sym typeface="+mn-ea"/>
                          </a:rPr>
                          <m:t>(</m:t>
                        </m:r>
                        <m:r>
                          <a:rPr lang="en-US" sz="2200" dirty="0">
                            <a:latin typeface="楷体" panose="02010609060101010101" pitchFamily="49" charset="-122"/>
                            <a:ea typeface="楷体" panose="02010609060101010101" pitchFamily="49" charset="-122"/>
                            <a:cs typeface="楷体" panose="02010609060101010101" pitchFamily="49" charset="-122"/>
                            <a:sym typeface="+mn-ea"/>
                          </a:rPr>
                          <m:t>𝑋</m:t>
                        </m:r>
                        <m:r>
                          <a:rPr lang="en-US" sz="2200" dirty="0">
                            <a:latin typeface="楷体" panose="02010609060101010101" pitchFamily="49" charset="-122"/>
                            <a:ea typeface="楷体" panose="02010609060101010101" pitchFamily="49" charset="-122"/>
                            <a:cs typeface="楷体" panose="02010609060101010101" pitchFamily="49" charset="-122"/>
                            <a:sym typeface="+mn-ea"/>
                          </a:rPr>
                          <m:t>, </m:t>
                        </m:r>
                        <m:r>
                          <a:rPr lang="en-US" sz="2200" dirty="0">
                            <a:latin typeface="楷体" panose="02010609060101010101" pitchFamily="49" charset="-122"/>
                            <a:ea typeface="楷体" panose="02010609060101010101" pitchFamily="49" charset="-122"/>
                            <a:cs typeface="楷体" panose="02010609060101010101" pitchFamily="49" charset="-122"/>
                            <a:sym typeface="+mn-ea"/>
                          </a:rPr>
                          <m:t>𝑌</m:t>
                        </m:r>
                        <m:r>
                          <a:rPr lang="en-US" sz="2200" dirty="0">
                            <a:latin typeface="楷体" panose="02010609060101010101" pitchFamily="49" charset="-122"/>
                            <a:ea typeface="楷体" panose="02010609060101010101" pitchFamily="49" charset="-122"/>
                            <a:cs typeface="楷体" panose="02010609060101010101" pitchFamily="49" charset="-122"/>
                            <a:sym typeface="+mn-ea"/>
                          </a:rPr>
                          <m:t> )</m:t>
                        </m:r>
                      </m:e>
                      <m:sup>
                        <m:r>
                          <a:rPr sz="2200" dirty="0">
                            <a:latin typeface="楷体" panose="02010609060101010101" pitchFamily="49" charset="-122"/>
                            <a:ea typeface="楷体" panose="02010609060101010101" pitchFamily="49" charset="-122"/>
                            <a:cs typeface="楷体" panose="02010609060101010101" pitchFamily="49" charset="-122"/>
                            <a:sym typeface="+mn-ea"/>
                          </a:rPr>
                          <m:t>2</m:t>
                        </m:r>
                      </m:sup>
                    </m:sSup>
                  </m:oMath>
                </a14:m>
                <a:r>
                  <a:rPr lang="en-US" sz="2200" dirty="0">
                    <a:latin typeface="楷体" panose="02010609060101010101" pitchFamily="49" charset="-122"/>
                    <a:ea typeface="楷体" panose="02010609060101010101" pitchFamily="49" charset="-122"/>
                    <a:cs typeface="楷体" panose="02010609060101010101" pitchFamily="49" charset="-122"/>
                  </a:rPr>
                  <a:t> = </a:t>
                </a:r>
                <a14:m>
                  <m:oMath xmlns:m="http://schemas.openxmlformats.org/officeDocument/2006/math">
                    <m:sSub>
                      <m:sSubPr>
                        <m:ctrlPr>
                          <a:rPr lang="en-US" sz="2200" i="1" dirty="0">
                            <a:latin typeface="Cambria Math" panose="02040503050406030204" pitchFamily="18" charset="0"/>
                            <a:ea typeface="楷体" panose="02010609060101010101" pitchFamily="49" charset="-122"/>
                            <a:cs typeface="Cambria Math" panose="02040503050406030204" pitchFamily="18" charset="0"/>
                          </a:rPr>
                        </m:ctrlPr>
                      </m:sSubPr>
                      <m:e>
                        <m:r>
                          <a:rPr sz="2200" dirty="0">
                            <a:latin typeface="楷体" panose="02010609060101010101" pitchFamily="49" charset="-122"/>
                            <a:ea typeface="楷体" panose="02010609060101010101" pitchFamily="49" charset="-122"/>
                            <a:cs typeface="楷体" panose="02010609060101010101" pitchFamily="49" charset="-122"/>
                            <a:sym typeface="+mn-ea"/>
                          </a:rPr>
                          <m:t>𝐸</m:t>
                        </m:r>
                      </m:e>
                      <m:sub>
                        <m:r>
                          <a:rPr lang="en-US" sz="2200" dirty="0">
                            <a:latin typeface="楷体" panose="02010609060101010101" pitchFamily="49" charset="-122"/>
                            <a:ea typeface="楷体" panose="02010609060101010101" pitchFamily="49" charset="-122"/>
                            <a:cs typeface="楷体" panose="02010609060101010101" pitchFamily="49" charset="-122"/>
                            <a:sym typeface="+mn-ea"/>
                          </a:rPr>
                          <m:t>𝛩</m:t>
                        </m:r>
                        <m:r>
                          <a:rPr lang="en-US" sz="2200" dirty="0">
                            <a:latin typeface="楷体" panose="02010609060101010101" pitchFamily="49" charset="-122"/>
                            <a:ea typeface="楷体" panose="02010609060101010101" pitchFamily="49" charset="-122"/>
                            <a:cs typeface="楷体" panose="02010609060101010101" pitchFamily="49" charset="-122"/>
                            <a:sym typeface="+mn-ea"/>
                          </a:rPr>
                          <m:t>,</m:t>
                        </m:r>
                        <m:r>
                          <a:rPr lang="en-US" sz="2200" dirty="0">
                            <a:latin typeface="楷体" panose="02010609060101010101" pitchFamily="49" charset="-122"/>
                            <a:ea typeface="楷体" panose="02010609060101010101" pitchFamily="49" charset="-122"/>
                            <a:cs typeface="楷体" panose="02010609060101010101" pitchFamily="49" charset="-122"/>
                            <a:sym typeface="+mn-ea"/>
                          </a:rPr>
                          <m:t>𝛩</m:t>
                        </m:r>
                        <m:r>
                          <a:rPr lang="en-US" sz="2200" dirty="0">
                            <a:latin typeface="楷体" panose="02010609060101010101" pitchFamily="49" charset="-122"/>
                            <a:ea typeface="楷体" panose="02010609060101010101" pitchFamily="49" charset="-122"/>
                            <a:cs typeface="楷体" panose="02010609060101010101" pitchFamily="49" charset="-122"/>
                            <a:sym typeface="+mn-ea"/>
                          </a:rPr>
                          <m:t>′</m:t>
                        </m:r>
                      </m:sub>
                    </m:sSub>
                  </m:oMath>
                </a14:m>
                <a:r>
                  <a:rPr lang="en-US" sz="2200" dirty="0">
                    <a:latin typeface="楷体" panose="02010609060101010101" pitchFamily="49" charset="-122"/>
                    <a:ea typeface="楷体" panose="02010609060101010101" pitchFamily="49" charset="-122"/>
                    <a:cs typeface="楷体" panose="02010609060101010101" pitchFamily="49" charset="-122"/>
                  </a:rPr>
                  <a:t>rmg(Θ, X, Y )rmg(Θ′, X, Y )                (11.3.6)  </a:t>
                </a:r>
                <a:endParaRPr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endParaRPr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endParaRPr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endParaRPr lang="en-US" altLang="zh-CN" sz="2200" dirty="0"/>
              </a:p>
              <a:p>
                <a:pPr marL="0" indent="0">
                  <a:buFont typeface="Wingdings" panose="05000000000000000000" pitchFamily="2" charset="2"/>
                  <a:buNone/>
                </a:pPr>
                <a:endParaRPr lang="en-US" altLang="zh-CN" sz="2200" dirty="0"/>
              </a:p>
              <a:p>
                <a:pPr marL="0" indent="0">
                  <a:buFont typeface="Wingdings" panose="05000000000000000000" pitchFamily="2" charset="2"/>
                  <a:buNone/>
                </a:pPr>
                <a:endParaRPr lang="en-US" altLang="zh-CN" sz="2200" dirty="0"/>
              </a:p>
              <a:p>
                <a:pPr marL="0" indent="0">
                  <a:buFont typeface="Wingdings" panose="05000000000000000000" pitchFamily="2" charset="2"/>
                  <a:buNone/>
                </a:pPr>
                <a:endParaRPr lang="en-US" altLang="zh-CN" sz="2200" dirty="0"/>
              </a:p>
              <a:p>
                <a:pPr marL="0" indent="0">
                  <a:buFont typeface="Wingdings" panose="05000000000000000000" pitchFamily="2" charset="2"/>
                  <a:buNone/>
                </a:pPr>
                <a:endParaRPr lang="en-US" altLang="zh-CN" sz="2200" dirty="0"/>
              </a:p>
            </p:txBody>
          </p:sp>
        </mc:Choice>
        <mc:Fallback>
          <p:sp>
            <p:nvSpPr>
              <p:cNvPr id="3" name="文本框 2"/>
              <p:cNvSpPr txBox="1">
                <a:spLocks noRot="1" noChangeAspect="1" noMove="1" noResize="1" noEditPoints="1" noAdjustHandles="1" noChangeArrowheads="1" noChangeShapeType="1" noTextEdit="1"/>
              </p:cNvSpPr>
              <p:nvPr/>
            </p:nvSpPr>
            <p:spPr>
              <a:xfrm>
                <a:off x="513080" y="1403350"/>
                <a:ext cx="10516870" cy="5015865"/>
              </a:xfrm>
              <a:prstGeom prst="rect">
                <a:avLst/>
              </a:prstGeom>
              <a:blipFill rotWithShape="1">
                <a:blip r:embed="rId1"/>
                <a:stretch>
                  <a:fillRect b="-50095"/>
                </a:stretch>
              </a:blipFill>
            </p:spPr>
            <p:txBody>
              <a:bodyPr/>
              <a:lstStyle/>
              <a:p>
                <a:r>
                  <a:rPr lang="zh-CN" altLang="en-US">
                    <a:noFill/>
                  </a:rPr>
                  <a:t> </a:t>
                </a:r>
              </a:p>
            </p:txBody>
          </p:sp>
        </mc:Fallback>
      </mc:AlternateContent>
      <p:pic>
        <p:nvPicPr>
          <p:cNvPr id="5" name="图片 4"/>
          <p:cNvPicPr>
            <a:picLocks noChangeAspect="1"/>
          </p:cNvPicPr>
          <p:nvPr/>
        </p:nvPicPr>
        <p:blipFill>
          <a:blip r:embed="rId2"/>
          <a:stretch>
            <a:fillRect/>
          </a:stretch>
        </p:blipFill>
        <p:spPr>
          <a:xfrm>
            <a:off x="4575810" y="3485515"/>
            <a:ext cx="3345180" cy="399415"/>
          </a:xfrm>
          <a:prstGeom prst="rect">
            <a:avLst/>
          </a:prstGeom>
        </p:spPr>
      </p:pic>
      <p:pic>
        <p:nvPicPr>
          <p:cNvPr id="6" name="图片 5"/>
          <p:cNvPicPr>
            <a:picLocks noChangeAspect="1"/>
          </p:cNvPicPr>
          <p:nvPr/>
        </p:nvPicPr>
        <p:blipFill>
          <a:blip r:embed="rId3"/>
          <a:stretch>
            <a:fillRect/>
          </a:stretch>
        </p:blipFill>
        <p:spPr>
          <a:xfrm>
            <a:off x="2260600" y="4010025"/>
            <a:ext cx="5243195" cy="748030"/>
          </a:xfrm>
          <a:prstGeom prst="rect">
            <a:avLst/>
          </a:prstGeom>
        </p:spPr>
      </p:pic>
      <p:pic>
        <p:nvPicPr>
          <p:cNvPr id="7" name="图片 6"/>
          <p:cNvPicPr>
            <a:picLocks noChangeAspect="1"/>
          </p:cNvPicPr>
          <p:nvPr/>
        </p:nvPicPr>
        <p:blipFill>
          <a:blip r:embed="rId4"/>
          <a:stretch>
            <a:fillRect/>
          </a:stretch>
        </p:blipFill>
        <p:spPr>
          <a:xfrm>
            <a:off x="3300095" y="4758055"/>
            <a:ext cx="5591175" cy="447675"/>
          </a:xfrm>
          <a:prstGeom prst="rect">
            <a:avLst/>
          </a:prstGeom>
        </p:spPr>
      </p:pic>
      <p:pic>
        <p:nvPicPr>
          <p:cNvPr id="9" name="图片 8"/>
          <p:cNvPicPr>
            <a:picLocks noChangeAspect="1"/>
          </p:cNvPicPr>
          <p:nvPr/>
        </p:nvPicPr>
        <p:blipFill>
          <a:blip r:embed="rId5"/>
          <a:stretch>
            <a:fillRect/>
          </a:stretch>
        </p:blipFill>
        <p:spPr>
          <a:xfrm>
            <a:off x="3022600" y="5537835"/>
            <a:ext cx="2782570" cy="3378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75993" y="720075"/>
            <a:ext cx="3041015" cy="583565"/>
          </a:xfrm>
          <a:prstGeom prst="rect">
            <a:avLst/>
          </a:prstGeom>
        </p:spPr>
        <p:txBody>
          <a:bodyPr wrap="none">
            <a:spAutoFit/>
          </a:bodyPr>
          <a:lstStyle/>
          <a:p>
            <a:pPr algn="l"/>
            <a:r>
              <a:rPr lang="zh-CN" altLang="en-US" sz="3200" b="1" dirty="0">
                <a:solidFill>
                  <a:schemeClr val="accent3"/>
                </a:solidFill>
                <a:latin typeface="楷体" panose="02010609060101010101" pitchFamily="49" charset="-122"/>
                <a:ea typeface="楷体" panose="02010609060101010101" pitchFamily="49" charset="-122"/>
              </a:rPr>
              <a:t>分类树基本理论</a:t>
            </a:r>
            <a:endParaRPr lang="zh-CN" altLang="en-US" sz="3200" b="1" dirty="0">
              <a:solidFill>
                <a:schemeClr val="accent3"/>
              </a:solidFill>
              <a:latin typeface="楷体" panose="02010609060101010101" pitchFamily="49" charset="-122"/>
              <a:ea typeface="楷体" panose="02010609060101010101" pitchFamily="49" charset="-122"/>
            </a:endParaRPr>
          </a:p>
        </p:txBody>
      </p:sp>
      <p:sp>
        <p:nvSpPr>
          <p:cNvPr id="3" name="文本框 2"/>
          <p:cNvSpPr txBox="1"/>
          <p:nvPr/>
        </p:nvSpPr>
        <p:spPr>
          <a:xfrm>
            <a:off x="513080" y="1403350"/>
            <a:ext cx="10516870" cy="4761865"/>
          </a:xfrm>
          <a:prstGeom prst="rect">
            <a:avLst/>
          </a:prstGeom>
          <a:noFill/>
        </p:spPr>
        <p:txBody>
          <a:bodyPr wrap="square" rtlCol="0">
            <a:noAutofit/>
          </a:bodyPr>
          <a:lstStyle/>
          <a:p>
            <a:pPr marL="0" indent="0">
              <a:buFont typeface="Wingdings" panose="05000000000000000000" pitchFamily="2" charset="2"/>
              <a:buNone/>
            </a:pPr>
            <a:endParaRPr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endParaRPr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endParaRPr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endParaRPr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endParaRPr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endParaRPr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endParaRPr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endParaRPr lang="en-US" altLang="zh-CN" sz="2200" dirty="0"/>
          </a:p>
          <a:p>
            <a:pPr marL="0" indent="0">
              <a:buFont typeface="Wingdings" panose="05000000000000000000" pitchFamily="2" charset="2"/>
              <a:buNone/>
            </a:pPr>
            <a:endParaRPr lang="en-US" altLang="zh-CN" sz="2200" dirty="0"/>
          </a:p>
          <a:p>
            <a:pPr marL="0" indent="0">
              <a:buFont typeface="Wingdings" panose="05000000000000000000" pitchFamily="2" charset="2"/>
              <a:buNone/>
            </a:pPr>
            <a:endParaRPr lang="en-US" altLang="zh-CN" sz="2200" dirty="0"/>
          </a:p>
          <a:p>
            <a:pPr marL="0" indent="0">
              <a:buFont typeface="Wingdings" panose="05000000000000000000" pitchFamily="2" charset="2"/>
              <a:buNone/>
            </a:pPr>
            <a:endParaRPr lang="en-US" altLang="zh-CN" sz="2200" dirty="0"/>
          </a:p>
          <a:p>
            <a:pPr marL="0" indent="0">
              <a:buFont typeface="Wingdings" panose="05000000000000000000" pitchFamily="2" charset="2"/>
              <a:buNone/>
            </a:pPr>
            <a:endParaRPr lang="en-US" altLang="zh-CN" sz="2200" dirty="0"/>
          </a:p>
        </p:txBody>
      </p:sp>
      <p:sp>
        <p:nvSpPr>
          <p:cNvPr id="5" name="文本框 4"/>
          <p:cNvSpPr txBox="1"/>
          <p:nvPr>
            <p:custDataLst>
              <p:tags r:id="rId1"/>
            </p:custDataLst>
          </p:nvPr>
        </p:nvSpPr>
        <p:spPr>
          <a:xfrm>
            <a:off x="640080" y="1530350"/>
            <a:ext cx="10516870" cy="4761865"/>
          </a:xfrm>
          <a:prstGeom prst="rect">
            <a:avLst/>
          </a:prstGeom>
          <a:noFill/>
        </p:spPr>
        <p:txBody>
          <a:bodyPr wrap="square" rtlCol="0">
            <a:noAutofit/>
          </a:bodyPr>
          <a:p>
            <a:pPr marL="0" indent="0">
              <a:buFont typeface="Wingdings" panose="05000000000000000000" pitchFamily="2" charset="2"/>
              <a:buNone/>
            </a:pPr>
            <a:endParaRPr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endParaRPr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endParaRPr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endParaRPr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endParaRPr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endParaRPr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endParaRPr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endParaRPr lang="en-US" altLang="zh-CN" sz="2200" dirty="0"/>
          </a:p>
          <a:p>
            <a:pPr marL="0" indent="0">
              <a:buFont typeface="Wingdings" panose="05000000000000000000" pitchFamily="2" charset="2"/>
              <a:buNone/>
            </a:pPr>
            <a:endParaRPr lang="en-US" altLang="zh-CN" sz="2200" dirty="0"/>
          </a:p>
          <a:p>
            <a:pPr marL="0" indent="0">
              <a:buFont typeface="Wingdings" panose="05000000000000000000" pitchFamily="2" charset="2"/>
              <a:buNone/>
            </a:pPr>
            <a:endParaRPr lang="en-US" altLang="zh-CN" sz="2200" dirty="0"/>
          </a:p>
          <a:p>
            <a:pPr marL="0" indent="0">
              <a:buFont typeface="Wingdings" panose="05000000000000000000" pitchFamily="2" charset="2"/>
              <a:buNone/>
            </a:pPr>
            <a:endParaRPr lang="en-US" altLang="zh-CN" sz="2200" dirty="0"/>
          </a:p>
          <a:p>
            <a:pPr marL="0" indent="0">
              <a:buFont typeface="Wingdings" panose="05000000000000000000" pitchFamily="2" charset="2"/>
              <a:buNone/>
            </a:pPr>
            <a:endParaRPr lang="en-US" altLang="zh-CN" sz="2200" dirty="0"/>
          </a:p>
        </p:txBody>
      </p:sp>
      <p:sp>
        <p:nvSpPr>
          <p:cNvPr id="6" name="文本框 5"/>
          <p:cNvSpPr txBox="1"/>
          <p:nvPr>
            <p:custDataLst>
              <p:tags r:id="rId2"/>
            </p:custDataLst>
          </p:nvPr>
        </p:nvSpPr>
        <p:spPr>
          <a:xfrm>
            <a:off x="694690" y="1403350"/>
            <a:ext cx="8095615" cy="4761865"/>
          </a:xfrm>
          <a:prstGeom prst="rect">
            <a:avLst/>
          </a:prstGeom>
          <a:noFill/>
        </p:spPr>
        <p:txBody>
          <a:bodyPr wrap="square" rtlCol="0">
            <a:noAutofit/>
          </a:bodyPr>
          <a:lstStyle/>
          <a:p>
            <a:pPr marL="0" indent="0">
              <a:buFont typeface="Wingdings" panose="05000000000000000000" pitchFamily="2" charset="2"/>
              <a:buNone/>
            </a:pPr>
            <a:endParaRPr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endParaRPr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endParaRPr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endParaRPr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endParaRPr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endParaRPr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endParaRPr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endParaRPr lang="en-US" altLang="zh-CN" sz="2200" dirty="0"/>
          </a:p>
          <a:p>
            <a:pPr marL="0" indent="0">
              <a:buFont typeface="Wingdings" panose="05000000000000000000" pitchFamily="2" charset="2"/>
              <a:buNone/>
            </a:pPr>
            <a:endParaRPr lang="en-US" altLang="zh-CN" sz="2200" dirty="0"/>
          </a:p>
          <a:p>
            <a:pPr marL="0" indent="0">
              <a:buFont typeface="Wingdings" panose="05000000000000000000" pitchFamily="2" charset="2"/>
              <a:buNone/>
            </a:pPr>
            <a:endParaRPr lang="en-US" altLang="zh-CN" sz="2200" dirty="0"/>
          </a:p>
          <a:p>
            <a:pPr marL="0" indent="0">
              <a:buFont typeface="Wingdings" panose="05000000000000000000" pitchFamily="2" charset="2"/>
              <a:buNone/>
            </a:pPr>
            <a:endParaRPr lang="en-US" altLang="zh-CN" sz="2200" dirty="0"/>
          </a:p>
          <a:p>
            <a:pPr marL="0" indent="0">
              <a:buFont typeface="Wingdings" panose="05000000000000000000" pitchFamily="2" charset="2"/>
              <a:buNone/>
            </a:pPr>
            <a:endParaRPr lang="en-US" altLang="zh-CN" sz="2200" dirty="0"/>
          </a:p>
        </p:txBody>
      </p:sp>
      <p:pic>
        <p:nvPicPr>
          <p:cNvPr id="8" name="图片 7"/>
          <p:cNvPicPr>
            <a:picLocks noChangeAspect="1"/>
          </p:cNvPicPr>
          <p:nvPr/>
        </p:nvPicPr>
        <p:blipFill>
          <a:blip r:embed="rId3"/>
          <a:stretch>
            <a:fillRect/>
          </a:stretch>
        </p:blipFill>
        <p:spPr>
          <a:xfrm>
            <a:off x="2489200" y="5182870"/>
            <a:ext cx="6382385" cy="977900"/>
          </a:xfrm>
          <a:prstGeom prst="rect">
            <a:avLst/>
          </a:prstGeom>
        </p:spPr>
      </p:pic>
      <p:sp>
        <p:nvSpPr>
          <p:cNvPr id="9" name="文本框 8"/>
          <p:cNvSpPr txBox="1"/>
          <p:nvPr/>
        </p:nvSpPr>
        <p:spPr>
          <a:xfrm>
            <a:off x="9035415" y="4093845"/>
            <a:ext cx="2730500" cy="1445260"/>
          </a:xfrm>
          <a:prstGeom prst="rect">
            <a:avLst/>
          </a:prstGeom>
          <a:noFill/>
        </p:spPr>
        <p:txBody>
          <a:bodyPr wrap="square" rtlCol="0">
            <a:spAutoFit/>
          </a:bodyPr>
          <a:p>
            <a:r>
              <a:rPr lang="zh-CN" altLang="en-US" sz="2200">
                <a:latin typeface="楷体" panose="02010609060101010101" pitchFamily="49" charset="-122"/>
                <a:ea typeface="楷体" panose="02010609060101010101" pitchFamily="49" charset="-122"/>
                <a:cs typeface="楷体" panose="02010609060101010101" pitchFamily="49" charset="-122"/>
              </a:rPr>
              <a:t>由式 (</a:t>
            </a:r>
            <a:r>
              <a:rPr lang="en-US" altLang="zh-CN" sz="2200">
                <a:latin typeface="楷体" panose="02010609060101010101" pitchFamily="49" charset="-122"/>
                <a:ea typeface="楷体" panose="02010609060101010101" pitchFamily="49" charset="-122"/>
                <a:cs typeface="楷体" panose="02010609060101010101" pitchFamily="49" charset="-122"/>
              </a:rPr>
              <a:t>11</a:t>
            </a:r>
            <a:r>
              <a:rPr lang="zh-CN" altLang="en-US" sz="2200">
                <a:latin typeface="楷体" panose="02010609060101010101" pitchFamily="49" charset="-122"/>
                <a:ea typeface="楷体" panose="02010609060101010101" pitchFamily="49" charset="-122"/>
                <a:cs typeface="楷体" panose="02010609060101010101" pitchFamily="49" charset="-122"/>
              </a:rPr>
              <a:t>.3.7) 及 (</a:t>
            </a:r>
            <a:r>
              <a:rPr lang="en-US" altLang="zh-CN" sz="2200">
                <a:latin typeface="楷体" panose="02010609060101010101" pitchFamily="49" charset="-122"/>
                <a:ea typeface="楷体" panose="02010609060101010101" pitchFamily="49" charset="-122"/>
                <a:cs typeface="楷体" panose="02010609060101010101" pitchFamily="49" charset="-122"/>
              </a:rPr>
              <a:t>11</a:t>
            </a:r>
            <a:r>
              <a:rPr lang="zh-CN" altLang="en-US" sz="2200">
                <a:latin typeface="楷体" panose="02010609060101010101" pitchFamily="49" charset="-122"/>
                <a:ea typeface="楷体" panose="02010609060101010101" pitchFamily="49" charset="-122"/>
                <a:cs typeface="楷体" panose="02010609060101010101" pitchFamily="49" charset="-122"/>
              </a:rPr>
              <a:t>.3.8) 可得到随机森林分类误差的上界</a:t>
            </a:r>
            <a:endParaRPr lang="zh-CN" altLang="en-US" sz="2200">
              <a:latin typeface="楷体" panose="02010609060101010101" pitchFamily="49" charset="-122"/>
              <a:ea typeface="楷体" panose="02010609060101010101" pitchFamily="49" charset="-122"/>
              <a:cs typeface="楷体" panose="02010609060101010101" pitchFamily="49" charset="-122"/>
            </a:endParaRPr>
          </a:p>
        </p:txBody>
      </p:sp>
      <p:pic>
        <p:nvPicPr>
          <p:cNvPr id="4" name="图片 3"/>
          <p:cNvPicPr>
            <a:picLocks noChangeAspect="1"/>
          </p:cNvPicPr>
          <p:nvPr>
            <p:custDataLst>
              <p:tags r:id="rId4"/>
            </p:custDataLst>
          </p:nvPr>
        </p:nvPicPr>
        <p:blipFill>
          <a:blip r:embed="rId5"/>
          <a:stretch>
            <a:fillRect/>
          </a:stretch>
        </p:blipFill>
        <p:spPr>
          <a:xfrm>
            <a:off x="289560" y="1303655"/>
            <a:ext cx="8086725" cy="40100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9" grpId="0"/>
      <p:bldP spid="9"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3"/>
          <p:cNvSpPr>
            <a:spLocks noChangeArrowheads="1"/>
          </p:cNvSpPr>
          <p:nvPr/>
        </p:nvSpPr>
        <p:spPr bwMode="auto">
          <a:xfrm>
            <a:off x="0" y="0"/>
            <a:ext cx="4470400" cy="6858000"/>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nvGrpSpPr>
          <p:cNvPr id="16388" name="组合 14"/>
          <p:cNvGrpSpPr/>
          <p:nvPr/>
        </p:nvGrpSpPr>
        <p:grpSpPr bwMode="auto">
          <a:xfrm>
            <a:off x="7385050" y="1425893"/>
            <a:ext cx="3774123" cy="611148"/>
            <a:chOff x="0" y="-528500"/>
            <a:chExt cx="3773444" cy="611357"/>
          </a:xfrm>
        </p:grpSpPr>
        <p:sp>
          <p:nvSpPr>
            <p:cNvPr id="16395" name="矩形 12"/>
            <p:cNvSpPr>
              <a:spLocks noChangeArrowheads="1"/>
            </p:cNvSpPr>
            <p:nvPr/>
          </p:nvSpPr>
          <p:spPr bwMode="auto">
            <a:xfrm>
              <a:off x="0" y="-528500"/>
              <a:ext cx="1092746" cy="611357"/>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r>
                <a:rPr lang="en-US" altLang="zh-CN" b="1">
                  <a:solidFill>
                    <a:srgbClr val="FFFFFF"/>
                  </a:solidFill>
                  <a:latin typeface="微软雅黑" panose="020B0503020204020204" pitchFamily="34" charset="-122"/>
                  <a:ea typeface="微软雅黑" panose="020B0503020204020204" pitchFamily="34" charset="-122"/>
                </a:rPr>
                <a:t> </a:t>
              </a:r>
              <a:r>
                <a:rPr lang="zh-CN" altLang="en-US" b="1">
                  <a:solidFill>
                    <a:srgbClr val="FFFFFF"/>
                  </a:solidFill>
                  <a:latin typeface="微软雅黑" panose="020B0503020204020204" pitchFamily="34" charset="-122"/>
                  <a:ea typeface="微软雅黑" panose="020B0503020204020204" pitchFamily="34" charset="-122"/>
                </a:rPr>
                <a:t>目录</a:t>
              </a:r>
              <a:endParaRPr lang="zh-CN" altLang="en-US" b="1">
                <a:solidFill>
                  <a:srgbClr val="FFFFFF"/>
                </a:solidFill>
                <a:latin typeface="微软雅黑" panose="020B0503020204020204" pitchFamily="34" charset="-122"/>
                <a:ea typeface="微软雅黑" panose="020B0503020204020204" pitchFamily="34" charset="-122"/>
              </a:endParaRPr>
            </a:p>
          </p:txBody>
        </p:sp>
        <p:sp>
          <p:nvSpPr>
            <p:cNvPr id="17421" name="文本框 13"/>
            <p:cNvSpPr txBox="1">
              <a:spLocks noChangeArrowheads="1"/>
            </p:cNvSpPr>
            <p:nvPr/>
          </p:nvSpPr>
          <p:spPr bwMode="auto">
            <a:xfrm>
              <a:off x="1092639" y="-439888"/>
              <a:ext cx="2680805" cy="522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defRPr/>
              </a:pPr>
              <a:r>
                <a:rPr lang="en-US" altLang="zh-CN" sz="2800" b="1" dirty="0">
                  <a:solidFill>
                    <a:schemeClr val="tx1">
                      <a:lumMod val="65000"/>
                      <a:lumOff val="35000"/>
                    </a:schemeClr>
                  </a:solidFill>
                  <a:latin typeface="微软雅黑" panose="020B0503020204020204" pitchFamily="34" charset="-122"/>
                  <a:ea typeface="微软雅黑" panose="020B0503020204020204" pitchFamily="34" charset="-122"/>
                </a:rPr>
                <a:t>Contents</a:t>
              </a:r>
              <a:endParaRPr lang="zh-CN" altLang="en-US" sz="28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sp>
        <p:nvSpPr>
          <p:cNvPr id="17413" name="文本框 15"/>
          <p:cNvSpPr txBox="1">
            <a:spLocks noChangeArrowheads="1"/>
          </p:cNvSpPr>
          <p:nvPr/>
        </p:nvSpPr>
        <p:spPr bwMode="auto">
          <a:xfrm>
            <a:off x="7385050" y="2655093"/>
            <a:ext cx="3575050" cy="49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defRPr/>
            </a:pPr>
            <a:r>
              <a:rPr lang="zh-CN" altLang="en-US" sz="2600" b="1" dirty="0">
                <a:solidFill>
                  <a:schemeClr val="tx1">
                    <a:lumMod val="65000"/>
                    <a:lumOff val="35000"/>
                  </a:schemeClr>
                </a:solidFill>
                <a:latin typeface="微软雅黑" panose="020B0503020204020204" pitchFamily="34" charset="-122"/>
                <a:ea typeface="微软雅黑" panose="020B0503020204020204" pitchFamily="34" charset="-122"/>
              </a:rPr>
              <a:t>一、简介</a:t>
            </a:r>
            <a:endParaRPr lang="en-US" altLang="zh-CN" sz="2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414" name="文本框 16"/>
          <p:cNvSpPr txBox="1">
            <a:spLocks noChangeArrowheads="1"/>
          </p:cNvSpPr>
          <p:nvPr/>
        </p:nvSpPr>
        <p:spPr bwMode="auto">
          <a:xfrm>
            <a:off x="7385050" y="3249302"/>
            <a:ext cx="3125788" cy="49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defRPr/>
            </a:pPr>
            <a:r>
              <a:rPr lang="zh-CN" altLang="en-US" sz="2600" b="1" dirty="0">
                <a:solidFill>
                  <a:schemeClr val="tx1">
                    <a:lumMod val="65000"/>
                    <a:lumOff val="35000"/>
                  </a:schemeClr>
                </a:solidFill>
                <a:latin typeface="微软雅黑" panose="020B0503020204020204" pitchFamily="34" charset="-122"/>
                <a:ea typeface="微软雅黑" panose="020B0503020204020204" pitchFamily="34" charset="-122"/>
              </a:rPr>
              <a:t>二、基本概况</a:t>
            </a:r>
            <a:endParaRPr lang="zh-CN" altLang="en-US" sz="2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415" name="文本框 17"/>
          <p:cNvSpPr txBox="1">
            <a:spLocks noChangeArrowheads="1"/>
          </p:cNvSpPr>
          <p:nvPr/>
        </p:nvSpPr>
        <p:spPr bwMode="auto">
          <a:xfrm>
            <a:off x="7385050" y="3855085"/>
            <a:ext cx="3575050" cy="49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defRPr/>
            </a:pPr>
            <a:r>
              <a:rPr lang="zh-CN" altLang="en-US" sz="2600" b="1" dirty="0">
                <a:solidFill>
                  <a:schemeClr val="tx1">
                    <a:lumMod val="65000"/>
                    <a:lumOff val="35000"/>
                  </a:schemeClr>
                </a:solidFill>
                <a:latin typeface="微软雅黑" panose="020B0503020204020204" pitchFamily="34" charset="-122"/>
                <a:ea typeface="微软雅黑" panose="020B0503020204020204" pitchFamily="34" charset="-122"/>
              </a:rPr>
              <a:t>三、基本理论</a:t>
            </a:r>
            <a:endParaRPr lang="zh-CN" altLang="en-US" sz="2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416" name="文本框 18"/>
          <p:cNvSpPr txBox="1">
            <a:spLocks noChangeArrowheads="1"/>
          </p:cNvSpPr>
          <p:nvPr/>
        </p:nvSpPr>
        <p:spPr bwMode="auto">
          <a:xfrm>
            <a:off x="7385050" y="4460580"/>
            <a:ext cx="3125788" cy="49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defRPr/>
            </a:pPr>
            <a:r>
              <a:rPr lang="zh-CN" altLang="en-US" sz="2600" b="1" dirty="0">
                <a:solidFill>
                  <a:schemeClr val="tx1">
                    <a:lumMod val="65000"/>
                    <a:lumOff val="35000"/>
                  </a:schemeClr>
                </a:solidFill>
                <a:latin typeface="微软雅黑" panose="020B0503020204020204" pitchFamily="34" charset="-122"/>
                <a:ea typeface="微软雅黑" panose="020B0503020204020204" pitchFamily="34" charset="-122"/>
              </a:rPr>
              <a:t>四、实践</a:t>
            </a:r>
            <a:endParaRPr lang="zh-CN" altLang="en-US" sz="2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6394" name="直接连接符 22"/>
          <p:cNvCxnSpPr>
            <a:cxnSpLocks noChangeShapeType="1"/>
          </p:cNvCxnSpPr>
          <p:nvPr/>
        </p:nvCxnSpPr>
        <p:spPr bwMode="auto">
          <a:xfrm>
            <a:off x="7138312" y="2302828"/>
            <a:ext cx="3511550" cy="0"/>
          </a:xfrm>
          <a:prstGeom prst="line">
            <a:avLst/>
          </a:prstGeom>
          <a:noFill/>
          <a:ln w="6350">
            <a:solidFill>
              <a:srgbClr val="7F7F7F"/>
            </a:solidFill>
            <a:round/>
          </a:ln>
          <a:extLst>
            <a:ext uri="{909E8E84-426E-40DD-AFC4-6F175D3DCCD1}">
              <a14:hiddenFill xmlns:a14="http://schemas.microsoft.com/office/drawing/2010/main">
                <a:noFill/>
              </a14:hiddenFill>
            </a:ext>
          </a:extLst>
        </p:spPr>
      </p:cxnSp>
      <p:sp>
        <p:nvSpPr>
          <p:cNvPr id="19" name="圆角矩形 7"/>
          <p:cNvSpPr>
            <a:spLocks noChangeArrowheads="1"/>
          </p:cNvSpPr>
          <p:nvPr/>
        </p:nvSpPr>
        <p:spPr bwMode="auto">
          <a:xfrm rot="2700000">
            <a:off x="331788" y="2235200"/>
            <a:ext cx="1250950" cy="1285875"/>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20" name="任意多边形 8"/>
          <p:cNvSpPr/>
          <p:nvPr/>
        </p:nvSpPr>
        <p:spPr bwMode="auto">
          <a:xfrm rot="2700000">
            <a:off x="-668338" y="4121150"/>
            <a:ext cx="1335088" cy="1335088"/>
          </a:xfrm>
          <a:custGeom>
            <a:avLst/>
            <a:gdLst>
              <a:gd name="T0" fmla="*/ 0 w 1335134"/>
              <a:gd name="T1" fmla="*/ 0 h 1335134"/>
              <a:gd name="T2" fmla="*/ 1058749 w 1335134"/>
              <a:gd name="T3" fmla="*/ 0 h 1335134"/>
              <a:gd name="T4" fmla="*/ 1334904 w 1335134"/>
              <a:gd name="T5" fmla="*/ 276155 h 1335134"/>
              <a:gd name="T6" fmla="*/ 1334904 w 1335134"/>
              <a:gd name="T7" fmla="*/ 1334904 h 1335134"/>
              <a:gd name="T8" fmla="*/ 0 w 1335134"/>
              <a:gd name="T9" fmla="*/ 0 h 1335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35134" h="1335134">
                <a:moveTo>
                  <a:pt x="0" y="0"/>
                </a:moveTo>
                <a:lnTo>
                  <a:pt x="1058929" y="0"/>
                </a:lnTo>
                <a:cubicBezTo>
                  <a:pt x="1211473" y="0"/>
                  <a:pt x="1335134" y="123661"/>
                  <a:pt x="1335134" y="276205"/>
                </a:cubicBezTo>
                <a:lnTo>
                  <a:pt x="1335134" y="1335134"/>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22" name="圆角矩形 14"/>
          <p:cNvSpPr>
            <a:spLocks noChangeArrowheads="1"/>
          </p:cNvSpPr>
          <p:nvPr/>
        </p:nvSpPr>
        <p:spPr bwMode="auto">
          <a:xfrm rot="2700000">
            <a:off x="4763294" y="2721769"/>
            <a:ext cx="627063" cy="644525"/>
          </a:xfrm>
          <a:prstGeom prst="roundRect">
            <a:avLst>
              <a:gd name="adj" fmla="val 16667"/>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23" name="圆角矩形 15"/>
          <p:cNvSpPr>
            <a:spLocks noChangeArrowheads="1"/>
          </p:cNvSpPr>
          <p:nvPr/>
        </p:nvSpPr>
        <p:spPr bwMode="auto">
          <a:xfrm rot="2700000">
            <a:off x="989807" y="3877469"/>
            <a:ext cx="503237" cy="517525"/>
          </a:xfrm>
          <a:prstGeom prst="roundRect">
            <a:avLst>
              <a:gd name="adj" fmla="val 16667"/>
            </a:avLst>
          </a:prstGeom>
          <a:solidFill>
            <a:srgbClr val="5E5874"/>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pic>
        <p:nvPicPr>
          <p:cNvPr id="24" name="图片 1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33538" y="2036763"/>
            <a:ext cx="3103562" cy="312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Freeform 44"/>
          <p:cNvSpPr/>
          <p:nvPr/>
        </p:nvSpPr>
        <p:spPr bwMode="auto">
          <a:xfrm>
            <a:off x="2046288" y="4291013"/>
            <a:ext cx="334962" cy="334962"/>
          </a:xfrm>
          <a:custGeom>
            <a:avLst/>
            <a:gdLst>
              <a:gd name="T0" fmla="*/ 0 w 175"/>
              <a:gd name="T1" fmla="*/ 2147483647 h 175"/>
              <a:gd name="T2" fmla="*/ 2147483647 w 175"/>
              <a:gd name="T3" fmla="*/ 2147483647 h 175"/>
              <a:gd name="T4" fmla="*/ 2147483647 w 175"/>
              <a:gd name="T5" fmla="*/ 2147483647 h 175"/>
              <a:gd name="T6" fmla="*/ 2147483647 w 175"/>
              <a:gd name="T7" fmla="*/ 0 h 175"/>
              <a:gd name="T8" fmla="*/ 0 w 175"/>
              <a:gd name="T9" fmla="*/ 2147483647 h 1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5" h="175">
                <a:moveTo>
                  <a:pt x="0" y="93"/>
                </a:moveTo>
                <a:lnTo>
                  <a:pt x="82" y="93"/>
                </a:lnTo>
                <a:lnTo>
                  <a:pt x="82" y="175"/>
                </a:lnTo>
                <a:lnTo>
                  <a:pt x="175" y="0"/>
                </a:lnTo>
                <a:lnTo>
                  <a:pt x="0" y="9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575993" y="720075"/>
            <a:ext cx="3041015" cy="583565"/>
          </a:xfrm>
          <a:prstGeom prst="rect">
            <a:avLst/>
          </a:prstGeom>
        </p:spPr>
        <p:txBody>
          <a:bodyPr wrap="none">
            <a:spAutoFit/>
          </a:bodyPr>
          <a:lstStyle/>
          <a:p>
            <a:pPr algn="l"/>
            <a:r>
              <a:rPr lang="zh-CN" altLang="en-US" sz="3200" b="1" dirty="0">
                <a:solidFill>
                  <a:schemeClr val="accent3"/>
                </a:solidFill>
                <a:latin typeface="楷体" panose="02010609060101010101" pitchFamily="49" charset="-122"/>
                <a:ea typeface="楷体" panose="02010609060101010101" pitchFamily="49" charset="-122"/>
              </a:rPr>
              <a:t>分类树基本理论</a:t>
            </a:r>
            <a:endParaRPr lang="zh-CN" altLang="en-US" sz="3200" b="1" dirty="0">
              <a:solidFill>
                <a:schemeClr val="accent3"/>
              </a:solidFill>
              <a:latin typeface="楷体" panose="02010609060101010101" pitchFamily="49" charset="-122"/>
              <a:ea typeface="楷体" panose="02010609060101010101" pitchFamily="49" charset="-122"/>
            </a:endParaRPr>
          </a:p>
        </p:txBody>
      </p:sp>
      <p:pic>
        <p:nvPicPr>
          <p:cNvPr id="4" name="图片 3"/>
          <p:cNvPicPr>
            <a:picLocks noChangeAspect="1"/>
          </p:cNvPicPr>
          <p:nvPr>
            <p:custDataLst>
              <p:tags r:id="rId1"/>
            </p:custDataLst>
          </p:nvPr>
        </p:nvPicPr>
        <p:blipFill>
          <a:blip r:embed="rId2"/>
          <a:stretch>
            <a:fillRect/>
          </a:stretch>
        </p:blipFill>
        <p:spPr>
          <a:xfrm>
            <a:off x="1047750" y="1476375"/>
            <a:ext cx="9041130" cy="24276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iming>
    <p:tnLst>
      <p:par>
        <p:cTn id="1" dur="indefinite" restart="never" nodeType="tmRoot"/>
      </p:par>
    </p:tnLst>
    <p:bldLst>
      <p:bldP spid="2"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87950" y="-9525"/>
            <a:ext cx="1816100" cy="264522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203372" y="1751311"/>
            <a:ext cx="1778000" cy="1778000"/>
          </a:xfrm>
          <a:prstGeom prst="ellipse">
            <a:avLst/>
          </a:prstGeom>
          <a:solidFill>
            <a:schemeClr val="accent3"/>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21"/>
          <p:cNvSpPr txBox="1"/>
          <p:nvPr/>
        </p:nvSpPr>
        <p:spPr>
          <a:xfrm>
            <a:off x="5362782" y="2078861"/>
            <a:ext cx="1442080" cy="1200329"/>
          </a:xfrm>
          <a:prstGeom prst="rect">
            <a:avLst/>
          </a:prstGeom>
          <a:noFill/>
        </p:spPr>
        <p:txBody>
          <a:bodyPr wrap="square" rtlCol="0">
            <a:spAutoFit/>
          </a:bodyPr>
          <a:lstStyle/>
          <a:p>
            <a:pPr algn="ctr"/>
            <a:r>
              <a:rPr lang="en-US" altLang="zh-CN" sz="7200" b="1" dirty="0">
                <a:solidFill>
                  <a:schemeClr val="bg1"/>
                </a:solidFill>
                <a:latin typeface="Times New Roman" panose="02020603050405020304" pitchFamily="18" charset="0"/>
                <a:cs typeface="Times New Roman" panose="02020603050405020304" pitchFamily="18" charset="0"/>
              </a:rPr>
              <a:t>4</a:t>
            </a:r>
            <a:endParaRPr lang="zh-CN" altLang="en-US" sz="7200" b="1" dirty="0">
              <a:solidFill>
                <a:schemeClr val="bg1"/>
              </a:solidFill>
              <a:latin typeface="Times New Roman" panose="02020603050405020304" pitchFamily="18" charset="0"/>
              <a:cs typeface="Times New Roman" panose="02020603050405020304" pitchFamily="18" charset="0"/>
            </a:endParaRPr>
          </a:p>
        </p:txBody>
      </p:sp>
      <p:sp>
        <p:nvSpPr>
          <p:cNvPr id="7" name="矩形 6"/>
          <p:cNvSpPr/>
          <p:nvPr/>
        </p:nvSpPr>
        <p:spPr>
          <a:xfrm>
            <a:off x="5203372" y="6438900"/>
            <a:ext cx="1817882" cy="4831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3695506" y="3856861"/>
            <a:ext cx="4775193" cy="1886585"/>
          </a:xfrm>
          <a:prstGeom prst="rect">
            <a:avLst/>
          </a:prstGeom>
          <a:noFill/>
        </p:spPr>
        <p:txBody>
          <a:bodyPr wrap="square" rtlCol="0">
            <a:spAutoFit/>
          </a:bodyPr>
          <a:lstStyle/>
          <a:p>
            <a:pPr algn="ctr">
              <a:lnSpc>
                <a:spcPts val="7000"/>
              </a:lnSpc>
            </a:pPr>
            <a:r>
              <a:rPr lang="zh-CN" altLang="en-US" sz="8000" b="1" dirty="0">
                <a:solidFill>
                  <a:schemeClr val="accent3"/>
                </a:solidFill>
                <a:latin typeface="楷体" panose="02010609060101010101" pitchFamily="49" charset="-122"/>
                <a:ea typeface="楷体" panose="02010609060101010101" pitchFamily="49" charset="-122"/>
              </a:rPr>
              <a:t>实践</a:t>
            </a:r>
            <a:r>
              <a:rPr lang="en-US" altLang="zh-CN" sz="4000" b="1" dirty="0">
                <a:solidFill>
                  <a:schemeClr val="bg2">
                    <a:lumMod val="50000"/>
                  </a:schemeClr>
                </a:solidFill>
                <a:latin typeface="+mn-lt"/>
                <a:cs typeface="Times New Roman" panose="02020603050405020304" pitchFamily="18" charset="0"/>
              </a:rPr>
              <a:t>        </a:t>
            </a:r>
            <a:endParaRPr lang="en-US" altLang="zh-CN" sz="4000" b="1" dirty="0">
              <a:solidFill>
                <a:schemeClr val="bg2">
                  <a:lumMod val="50000"/>
                </a:schemeClr>
              </a:solidFill>
              <a:latin typeface="+mn-lt"/>
              <a:cs typeface="Times New Roman" panose="02020603050405020304" pitchFamily="18" charset="0"/>
            </a:endParaRPr>
          </a:p>
          <a:p>
            <a:pPr algn="ctr">
              <a:lnSpc>
                <a:spcPts val="7000"/>
              </a:lnSpc>
            </a:pPr>
            <a:r>
              <a:rPr lang="en-US" altLang="zh-CN" sz="4000" b="1" dirty="0">
                <a:solidFill>
                  <a:schemeClr val="bg2">
                    <a:lumMod val="50000"/>
                  </a:schemeClr>
                </a:solidFill>
                <a:latin typeface="+mn-lt"/>
                <a:cs typeface="Times New Roman" panose="02020603050405020304" pitchFamily="18" charset="0"/>
                <a:sym typeface="+mn-ea"/>
              </a:rPr>
              <a:t> code practice</a:t>
            </a:r>
            <a:endParaRPr lang="zh-CN" altLang="en-US" sz="4000" b="1" dirty="0">
              <a:solidFill>
                <a:schemeClr val="bg2">
                  <a:lumMod val="50000"/>
                </a:schemeClr>
              </a:solidFill>
              <a:cs typeface="Times New Roman" panose="02020603050405020304" pitchFamily="18" charset="0"/>
            </a:endParaRPr>
          </a:p>
        </p:txBody>
      </p:sp>
    </p:spTree>
  </p:cSld>
  <p:clrMapOvr>
    <a:masterClrMapping/>
  </p:clrMapOvr>
  <p:transition spd="slow">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89230" y="1212850"/>
            <a:ext cx="11906250" cy="4736465"/>
          </a:xfrm>
          <a:prstGeom prst="rect">
            <a:avLst/>
          </a:prstGeom>
          <a:noFill/>
        </p:spPr>
        <p:txBody>
          <a:bodyPr wrap="square" rtlCol="0">
            <a:noAutofit/>
          </a:bodyPr>
          <a:lstStyle/>
          <a:p>
            <a:pPr marL="0" indent="0">
              <a:buFont typeface="Wingdings" panose="05000000000000000000" pitchFamily="2" charset="2"/>
              <a:buNone/>
            </a:pPr>
            <a:r>
              <a:rPr lang="zh-CN" sz="1800" dirty="0">
                <a:latin typeface="楷体" panose="02010609060101010101" pitchFamily="49" charset="-122"/>
                <a:ea typeface="楷体" panose="02010609060101010101" pitchFamily="49" charset="-122"/>
              </a:rPr>
              <a:t>本文将应用随机森林来预测网络文章信息传播热度和文章热度的分类问题。R语言中常用的随机森林工具包是 randomForest 包，这个包在 R 语言的核心安装包中自带，所以我们不需要手动安装它。以下是使用 iris 数据集进行随机森林分类的R 语言代码</a:t>
            </a:r>
            <a:r>
              <a:rPr lang="en-US" altLang="zh-CN" sz="1800" dirty="0">
                <a:latin typeface="楷体" panose="02010609060101010101" pitchFamily="49" charset="-122"/>
                <a:ea typeface="楷体" panose="02010609060101010101" pitchFamily="49" charset="-122"/>
              </a:rPr>
              <a:t>:</a:t>
            </a:r>
            <a:endParaRPr lang="en-US" altLang="zh-CN" sz="1800" dirty="0">
              <a:latin typeface="楷体" panose="02010609060101010101" pitchFamily="49" charset="-122"/>
              <a:ea typeface="楷体" panose="02010609060101010101" pitchFamily="49" charset="-122"/>
            </a:endParaRPr>
          </a:p>
        </p:txBody>
      </p:sp>
      <p:sp>
        <p:nvSpPr>
          <p:cNvPr id="2" name="文本框 1"/>
          <p:cNvSpPr txBox="1"/>
          <p:nvPr/>
        </p:nvSpPr>
        <p:spPr>
          <a:xfrm>
            <a:off x="443865" y="730250"/>
            <a:ext cx="10516235" cy="583565"/>
          </a:xfrm>
          <a:prstGeom prst="rect">
            <a:avLst/>
          </a:prstGeom>
          <a:noFill/>
        </p:spPr>
        <p:txBody>
          <a:bodyPr wrap="square" rtlCol="0">
            <a:spAutoFit/>
          </a:bodyPr>
          <a:p>
            <a:pPr algn="ctr"/>
            <a:r>
              <a:rPr lang="en-US" altLang="zh-CN" sz="3200" b="1">
                <a:solidFill>
                  <a:srgbClr val="C00000"/>
                </a:solidFill>
                <a:latin typeface="楷体" panose="02010609060101010101" pitchFamily="49" charset="-122"/>
                <a:ea typeface="楷体" panose="02010609060101010101" pitchFamily="49" charset="-122"/>
              </a:rPr>
              <a:t>R</a:t>
            </a:r>
            <a:r>
              <a:rPr lang="zh-CN" altLang="en-US" sz="3200" b="1">
                <a:solidFill>
                  <a:srgbClr val="C00000"/>
                </a:solidFill>
                <a:latin typeface="楷体" panose="02010609060101010101" pitchFamily="49" charset="-122"/>
                <a:ea typeface="楷体" panose="02010609060101010101" pitchFamily="49" charset="-122"/>
              </a:rPr>
              <a:t>语言实践</a:t>
            </a:r>
            <a:endParaRPr lang="zh-CN" altLang="en-US" sz="3200" b="1">
              <a:solidFill>
                <a:srgbClr val="C00000"/>
              </a:solidFill>
              <a:latin typeface="楷体" panose="02010609060101010101" pitchFamily="49" charset="-122"/>
              <a:ea typeface="楷体" panose="02010609060101010101" pitchFamily="49" charset="-122"/>
            </a:endParaRPr>
          </a:p>
        </p:txBody>
      </p:sp>
      <p:pic>
        <p:nvPicPr>
          <p:cNvPr id="4" name="图片 3"/>
          <p:cNvPicPr>
            <a:picLocks noChangeAspect="1"/>
          </p:cNvPicPr>
          <p:nvPr>
            <p:custDataLst>
              <p:tags r:id="rId1"/>
            </p:custDataLst>
          </p:nvPr>
        </p:nvPicPr>
        <p:blipFill>
          <a:blip r:embed="rId2"/>
          <a:srcRect r="26" b="1317"/>
          <a:stretch>
            <a:fillRect/>
          </a:stretch>
        </p:blipFill>
        <p:spPr>
          <a:xfrm>
            <a:off x="2060575" y="2029460"/>
            <a:ext cx="7517765" cy="44259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95300" y="1442720"/>
            <a:ext cx="10761345" cy="4736465"/>
          </a:xfrm>
          <a:prstGeom prst="rect">
            <a:avLst/>
          </a:prstGeom>
          <a:noFill/>
        </p:spPr>
        <p:txBody>
          <a:bodyPr wrap="square" rtlCol="0">
            <a:noAutofit/>
          </a:bodyPr>
          <a:lstStyle/>
          <a:p>
            <a:pPr marL="0" indent="0">
              <a:buFont typeface="Wingdings" panose="05000000000000000000" charset="0"/>
              <a:buNone/>
            </a:pPr>
            <a:endParaRPr sz="2200" dirty="0">
              <a:latin typeface="楷体" panose="02010609060101010101" pitchFamily="49" charset="-122"/>
              <a:ea typeface="楷体" panose="02010609060101010101" pitchFamily="49" charset="-122"/>
            </a:endParaRPr>
          </a:p>
          <a:p>
            <a:pPr marL="342900" indent="-342900">
              <a:buFont typeface="Wingdings" panose="05000000000000000000" charset="0"/>
              <a:buChar char="Ø"/>
            </a:pPr>
            <a:r>
              <a:rPr sz="2200" b="1" dirty="0">
                <a:latin typeface="楷体" panose="02010609060101010101" pitchFamily="49" charset="-122"/>
                <a:ea typeface="楷体" panose="02010609060101010101" pitchFamily="49" charset="-122"/>
              </a:rPr>
              <a:t>Python 随机森林包</a:t>
            </a:r>
            <a:endParaRPr sz="2200" b="1" dirty="0">
              <a:latin typeface="楷体" panose="02010609060101010101" pitchFamily="49" charset="-122"/>
              <a:ea typeface="楷体" panose="02010609060101010101" pitchFamily="49" charset="-122"/>
            </a:endParaRPr>
          </a:p>
          <a:p>
            <a:pPr marL="0" indent="0">
              <a:buFont typeface="Wingdings" panose="05000000000000000000" charset="0"/>
              <a:buNone/>
            </a:pPr>
            <a:endParaRPr sz="2200" dirty="0">
              <a:latin typeface="楷体" panose="02010609060101010101" pitchFamily="49" charset="-122"/>
              <a:ea typeface="楷体" panose="02010609060101010101" pitchFamily="49" charset="-122"/>
            </a:endParaRPr>
          </a:p>
          <a:p>
            <a:pPr marL="0" indent="0">
              <a:buFont typeface="Wingdings" panose="05000000000000000000" charset="0"/>
              <a:buNone/>
            </a:pPr>
            <a:r>
              <a:rPr sz="2200" dirty="0">
                <a:latin typeface="楷体" panose="02010609060101010101" pitchFamily="49" charset="-122"/>
                <a:ea typeface="楷体" panose="02010609060101010101" pitchFamily="49" charset="-122"/>
              </a:rPr>
              <a:t>在 Python 的编辑器中，我们可以通过导入 sklearn 模块中</a:t>
            </a:r>
            <a:r>
              <a:rPr lang="zh-CN" sz="2200" dirty="0">
                <a:latin typeface="楷体" panose="02010609060101010101" pitchFamily="49" charset="-122"/>
                <a:ea typeface="楷体" panose="02010609060101010101" pitchFamily="49" charset="-122"/>
              </a:rPr>
              <a:t>的</a:t>
            </a:r>
            <a:r>
              <a:rPr lang="en-US" altLang="zh-CN" sz="2200" dirty="0">
                <a:latin typeface="楷体" panose="02010609060101010101" pitchFamily="49" charset="-122"/>
                <a:ea typeface="楷体" panose="02010609060101010101" pitchFamily="49" charset="-122"/>
              </a:rPr>
              <a:t> </a:t>
            </a:r>
            <a:r>
              <a:rPr sz="2200" dirty="0">
                <a:latin typeface="楷体" panose="02010609060101010101" pitchFamily="49" charset="-122"/>
                <a:ea typeface="楷体" panose="02010609060101010101" pitchFamily="49" charset="-122"/>
              </a:rPr>
              <a:t>RandomForest</a:t>
            </a:r>
            <a:r>
              <a:rPr lang="en-US" sz="2200" dirty="0">
                <a:latin typeface="楷体" panose="02010609060101010101" pitchFamily="49" charset="-122"/>
                <a:ea typeface="楷体" panose="02010609060101010101" pitchFamily="49" charset="-122"/>
              </a:rPr>
              <a:t> </a:t>
            </a:r>
            <a:r>
              <a:rPr sz="2200" dirty="0">
                <a:latin typeface="楷体" panose="02010609060101010101" pitchFamily="49" charset="-122"/>
                <a:ea typeface="楷体" panose="02010609060101010101" pitchFamily="49" charset="-122"/>
              </a:rPr>
              <a:t>Classifier 和 RandomForestRegressor 来创建随机森林实例，其中，RandomForest</a:t>
            </a:r>
            <a:r>
              <a:rPr lang="en-US" sz="2200" dirty="0">
                <a:latin typeface="楷体" panose="02010609060101010101" pitchFamily="49" charset="-122"/>
                <a:ea typeface="楷体" panose="02010609060101010101" pitchFamily="49" charset="-122"/>
              </a:rPr>
              <a:t> </a:t>
            </a:r>
            <a:r>
              <a:rPr sz="2200" dirty="0">
                <a:latin typeface="楷体" panose="02010609060101010101" pitchFamily="49" charset="-122"/>
                <a:ea typeface="楷体" panose="02010609060101010101" pitchFamily="49" charset="-122"/>
              </a:rPr>
              <a:t>Classifier 用于分类任务，RandomForestRegressor 用于回归任务。导入代码如下</a:t>
            </a:r>
            <a:r>
              <a:rPr lang="zh-CN" sz="2200" dirty="0">
                <a:latin typeface="楷体" panose="02010609060101010101" pitchFamily="49" charset="-122"/>
                <a:ea typeface="楷体" panose="02010609060101010101" pitchFamily="49" charset="-122"/>
              </a:rPr>
              <a:t>：</a:t>
            </a:r>
            <a:endParaRPr lang="zh-CN" sz="2200" dirty="0">
              <a:latin typeface="楷体" panose="02010609060101010101" pitchFamily="49" charset="-122"/>
              <a:ea typeface="楷体" panose="02010609060101010101" pitchFamily="49" charset="-122"/>
            </a:endParaRPr>
          </a:p>
          <a:p>
            <a:pPr marL="0" indent="0">
              <a:buFont typeface="Wingdings" panose="05000000000000000000" charset="0"/>
              <a:buNone/>
            </a:pPr>
            <a:endParaRPr lang="zh-CN" sz="2200" dirty="0">
              <a:latin typeface="楷体" panose="02010609060101010101" pitchFamily="49" charset="-122"/>
              <a:ea typeface="楷体" panose="02010609060101010101" pitchFamily="49" charset="-122"/>
            </a:endParaRPr>
          </a:p>
          <a:p>
            <a:pPr marL="0" indent="0">
              <a:buFont typeface="Wingdings" panose="05000000000000000000" charset="0"/>
              <a:buNone/>
            </a:pPr>
            <a:endParaRPr lang="zh-CN" sz="2200" dirty="0">
              <a:latin typeface="楷体" panose="02010609060101010101" pitchFamily="49" charset="-122"/>
              <a:ea typeface="楷体" panose="02010609060101010101" pitchFamily="49" charset="-122"/>
            </a:endParaRPr>
          </a:p>
          <a:p>
            <a:pPr marL="0" indent="0">
              <a:buFont typeface="Wingdings" panose="05000000000000000000" charset="0"/>
              <a:buNone/>
            </a:pPr>
            <a:endParaRPr lang="zh-CN" sz="2200" dirty="0">
              <a:latin typeface="楷体" panose="02010609060101010101" pitchFamily="49" charset="-122"/>
              <a:ea typeface="楷体" panose="02010609060101010101" pitchFamily="49" charset="-122"/>
            </a:endParaRPr>
          </a:p>
          <a:p>
            <a:pPr marL="0" indent="0">
              <a:buFont typeface="Wingdings" panose="05000000000000000000" charset="0"/>
              <a:buNone/>
            </a:pPr>
            <a:endParaRPr sz="2200" dirty="0">
              <a:latin typeface="楷体" panose="02010609060101010101" pitchFamily="49" charset="-122"/>
              <a:ea typeface="楷体" panose="02010609060101010101" pitchFamily="49" charset="-122"/>
            </a:endParaRPr>
          </a:p>
          <a:p>
            <a:pPr marL="0" indent="0">
              <a:buFont typeface="Wingdings" panose="05000000000000000000" charset="0"/>
              <a:buNone/>
            </a:pPr>
            <a:endParaRPr sz="2200" dirty="0">
              <a:latin typeface="楷体" panose="02010609060101010101" pitchFamily="49" charset="-122"/>
              <a:ea typeface="楷体" panose="02010609060101010101" pitchFamily="49" charset="-122"/>
            </a:endParaRPr>
          </a:p>
          <a:p>
            <a:pPr marL="0" indent="0">
              <a:buFont typeface="Wingdings" panose="05000000000000000000" charset="0"/>
              <a:buNone/>
            </a:pPr>
            <a:endParaRPr sz="2200" dirty="0">
              <a:latin typeface="楷体" panose="02010609060101010101" pitchFamily="49" charset="-122"/>
              <a:ea typeface="楷体" panose="02010609060101010101" pitchFamily="49" charset="-122"/>
            </a:endParaRPr>
          </a:p>
          <a:p>
            <a:pPr marL="0" indent="0">
              <a:buFont typeface="Wingdings" panose="05000000000000000000" charset="0"/>
              <a:buNone/>
            </a:pPr>
            <a:endParaRPr sz="2200" dirty="0">
              <a:latin typeface="楷体" panose="02010609060101010101" pitchFamily="49" charset="-122"/>
              <a:ea typeface="楷体" panose="02010609060101010101" pitchFamily="49" charset="-122"/>
            </a:endParaRPr>
          </a:p>
          <a:p>
            <a:pPr marL="0" indent="0">
              <a:buFont typeface="Wingdings" panose="05000000000000000000" charset="0"/>
              <a:buNone/>
            </a:pPr>
            <a:endParaRPr sz="2200" dirty="0">
              <a:latin typeface="楷体" panose="02010609060101010101" pitchFamily="49" charset="-122"/>
              <a:ea typeface="楷体" panose="02010609060101010101" pitchFamily="49" charset="-122"/>
            </a:endParaRPr>
          </a:p>
          <a:p>
            <a:pPr marL="0" indent="0">
              <a:buFont typeface="Wingdings" panose="05000000000000000000" charset="0"/>
              <a:buNone/>
            </a:pPr>
            <a:endParaRPr sz="2200" dirty="0">
              <a:latin typeface="楷体" panose="02010609060101010101" pitchFamily="49" charset="-122"/>
              <a:ea typeface="楷体" panose="02010609060101010101" pitchFamily="49" charset="-122"/>
            </a:endParaRPr>
          </a:p>
          <a:p>
            <a:pPr marL="0" indent="0">
              <a:buFont typeface="Wingdings" panose="05000000000000000000" charset="0"/>
              <a:buNone/>
            </a:pPr>
            <a:endParaRPr sz="2200" dirty="0">
              <a:latin typeface="楷体" panose="02010609060101010101" pitchFamily="49" charset="-122"/>
              <a:ea typeface="楷体" panose="02010609060101010101" pitchFamily="49" charset="-122"/>
            </a:endParaRPr>
          </a:p>
          <a:p>
            <a:pPr marL="0" indent="0">
              <a:buFont typeface="Wingdings" panose="05000000000000000000" charset="0"/>
              <a:buNone/>
            </a:pPr>
            <a:endParaRPr sz="2200" dirty="0">
              <a:latin typeface="楷体" panose="02010609060101010101" pitchFamily="49" charset="-122"/>
              <a:ea typeface="楷体" panose="02010609060101010101" pitchFamily="49" charset="-122"/>
            </a:endParaRPr>
          </a:p>
        </p:txBody>
      </p:sp>
      <p:sp>
        <p:nvSpPr>
          <p:cNvPr id="2" name="文本框 1"/>
          <p:cNvSpPr txBox="1"/>
          <p:nvPr/>
        </p:nvSpPr>
        <p:spPr>
          <a:xfrm>
            <a:off x="495300" y="832485"/>
            <a:ext cx="10516235" cy="583565"/>
          </a:xfrm>
          <a:prstGeom prst="rect">
            <a:avLst/>
          </a:prstGeom>
          <a:noFill/>
        </p:spPr>
        <p:txBody>
          <a:bodyPr wrap="square" rtlCol="0">
            <a:spAutoFit/>
          </a:bodyPr>
          <a:p>
            <a:pPr algn="ctr"/>
            <a:r>
              <a:rPr sz="3200" b="1">
                <a:solidFill>
                  <a:srgbClr val="C00000"/>
                </a:solidFill>
                <a:latin typeface="楷体" panose="02010609060101010101" pitchFamily="49" charset="-122"/>
                <a:ea typeface="楷体" panose="02010609060101010101" pitchFamily="49" charset="-122"/>
              </a:rPr>
              <a:t> Python 语言实践</a:t>
            </a:r>
            <a:endParaRPr sz="3200" b="1">
              <a:solidFill>
                <a:srgbClr val="C00000"/>
              </a:solidFill>
              <a:latin typeface="楷体" panose="02010609060101010101" pitchFamily="49" charset="-122"/>
              <a:ea typeface="楷体" panose="02010609060101010101" pitchFamily="49" charset="-122"/>
            </a:endParaRPr>
          </a:p>
        </p:txBody>
      </p:sp>
      <p:pic>
        <p:nvPicPr>
          <p:cNvPr id="8" name="图片 7"/>
          <p:cNvPicPr>
            <a:picLocks noChangeAspect="1"/>
          </p:cNvPicPr>
          <p:nvPr/>
        </p:nvPicPr>
        <p:blipFill>
          <a:blip r:embed="rId1"/>
          <a:stretch>
            <a:fillRect/>
          </a:stretch>
        </p:blipFill>
        <p:spPr>
          <a:xfrm>
            <a:off x="424180" y="3724910"/>
            <a:ext cx="10832465" cy="7327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5300" y="697865"/>
            <a:ext cx="10516235" cy="583565"/>
          </a:xfrm>
          <a:prstGeom prst="rect">
            <a:avLst/>
          </a:prstGeom>
          <a:noFill/>
        </p:spPr>
        <p:txBody>
          <a:bodyPr wrap="square" rtlCol="0">
            <a:spAutoFit/>
          </a:bodyPr>
          <a:p>
            <a:pPr algn="ctr"/>
            <a:r>
              <a:rPr sz="3200" b="1">
                <a:solidFill>
                  <a:srgbClr val="C00000"/>
                </a:solidFill>
                <a:latin typeface="楷体" panose="02010609060101010101" pitchFamily="49" charset="-122"/>
                <a:ea typeface="楷体" panose="02010609060101010101" pitchFamily="49" charset="-122"/>
              </a:rPr>
              <a:t> </a:t>
            </a:r>
            <a:r>
              <a:rPr sz="2400" b="1">
                <a:solidFill>
                  <a:srgbClr val="C00000"/>
                </a:solidFill>
                <a:latin typeface="楷体" panose="02010609060101010101" pitchFamily="49" charset="-122"/>
                <a:ea typeface="楷体" panose="02010609060101010101" pitchFamily="49" charset="-122"/>
              </a:rPr>
              <a:t>Python 语言实践</a:t>
            </a:r>
            <a:endParaRPr sz="2400" b="1">
              <a:solidFill>
                <a:srgbClr val="C00000"/>
              </a:solidFill>
              <a:latin typeface="楷体" panose="02010609060101010101" pitchFamily="49" charset="-122"/>
              <a:ea typeface="楷体" panose="02010609060101010101" pitchFamily="49" charset="-122"/>
            </a:endParaRPr>
          </a:p>
        </p:txBody>
      </p:sp>
      <p:pic>
        <p:nvPicPr>
          <p:cNvPr id="4" name="图片 3"/>
          <p:cNvPicPr>
            <a:picLocks noChangeAspect="1"/>
          </p:cNvPicPr>
          <p:nvPr>
            <p:custDataLst>
              <p:tags r:id="rId1"/>
            </p:custDataLst>
          </p:nvPr>
        </p:nvPicPr>
        <p:blipFill>
          <a:blip r:embed="rId2"/>
          <a:stretch>
            <a:fillRect/>
          </a:stretch>
        </p:blipFill>
        <p:spPr>
          <a:xfrm>
            <a:off x="588010" y="697865"/>
            <a:ext cx="7943850" cy="4810125"/>
          </a:xfrm>
          <a:prstGeom prst="rect">
            <a:avLst/>
          </a:prstGeom>
        </p:spPr>
      </p:pic>
      <p:pic>
        <p:nvPicPr>
          <p:cNvPr id="5" name="图片 4"/>
          <p:cNvPicPr>
            <a:picLocks noChangeAspect="1"/>
          </p:cNvPicPr>
          <p:nvPr>
            <p:custDataLst>
              <p:tags r:id="rId3"/>
            </p:custDataLst>
          </p:nvPr>
        </p:nvPicPr>
        <p:blipFill>
          <a:blip r:embed="rId4"/>
          <a:srcRect t="11879" b="11212"/>
          <a:stretch>
            <a:fillRect/>
          </a:stretch>
        </p:blipFill>
        <p:spPr>
          <a:xfrm>
            <a:off x="759460" y="5363210"/>
            <a:ext cx="7772400" cy="805815"/>
          </a:xfrm>
          <a:prstGeom prst="rect">
            <a:avLst/>
          </a:prstGeom>
        </p:spPr>
      </p:pic>
      <p:sp>
        <p:nvSpPr>
          <p:cNvPr id="6" name="文本框 5"/>
          <p:cNvSpPr txBox="1"/>
          <p:nvPr/>
        </p:nvSpPr>
        <p:spPr>
          <a:xfrm>
            <a:off x="8802370" y="1884680"/>
            <a:ext cx="3314065" cy="3345815"/>
          </a:xfrm>
          <a:prstGeom prst="rect">
            <a:avLst/>
          </a:prstGeom>
          <a:noFill/>
        </p:spPr>
        <p:txBody>
          <a:bodyPr wrap="square" rtlCol="0" anchor="t">
            <a:noAutofit/>
          </a:bodyPr>
          <a:p>
            <a:r>
              <a:rPr lang="zh-CN" altLang="en-US">
                <a:latin typeface="楷体" panose="02010609060101010101" pitchFamily="49" charset="-122"/>
                <a:ea typeface="楷体" panose="02010609060101010101" pitchFamily="49" charset="-122"/>
                <a:cs typeface="楷体" panose="02010609060101010101" pitchFamily="49" charset="-122"/>
              </a:rPr>
              <a:t>在这个例子中，我们使用随机森林算法对波士顿房价数据集进行回归分析，均方误差</a:t>
            </a:r>
            <a:r>
              <a:rPr lang="en-US" altLang="zh-CN">
                <a:latin typeface="楷体" panose="02010609060101010101" pitchFamily="49" charset="-122"/>
                <a:ea typeface="楷体" panose="02010609060101010101" pitchFamily="49" charset="-122"/>
                <a:cs typeface="楷体" panose="02010609060101010101" pitchFamily="49" charset="-122"/>
              </a:rPr>
              <a:t>wei</a:t>
            </a:r>
            <a:r>
              <a:rPr lang="zh-CN" altLang="en-US">
                <a:latin typeface="楷体" panose="02010609060101010101" pitchFamily="49" charset="-122"/>
                <a:ea typeface="楷体" panose="02010609060101010101" pitchFamily="49" charset="-122"/>
                <a:cs typeface="楷体" panose="02010609060101010101" pitchFamily="49" charset="-122"/>
              </a:rPr>
              <a:t>9.35，意味着随机森林算法在测试集上的平均预测误差的平方为 9.35，即每个房价预测结果的平均偏差为约 3.05 美元的平方。总的来说，均方误差越小，代表模型的预测精度越高。但需要注意的是MSE 的大小也受到数据本身的影响，因此 MSE 的大小并不能完全反映模型的好坏</a:t>
            </a:r>
            <a:endParaRPr lang="zh-CN" altLang="en-US">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5300" y="832485"/>
            <a:ext cx="10516235" cy="583565"/>
          </a:xfrm>
          <a:prstGeom prst="rect">
            <a:avLst/>
          </a:prstGeom>
          <a:noFill/>
        </p:spPr>
        <p:txBody>
          <a:bodyPr wrap="square" rtlCol="0">
            <a:spAutoFit/>
          </a:bodyPr>
          <a:p>
            <a:pPr algn="ctr"/>
            <a:r>
              <a:rPr sz="3200" b="1">
                <a:solidFill>
                  <a:srgbClr val="C00000"/>
                </a:solidFill>
                <a:latin typeface="楷体" panose="02010609060101010101" pitchFamily="49" charset="-122"/>
                <a:ea typeface="楷体" panose="02010609060101010101" pitchFamily="49" charset="-122"/>
              </a:rPr>
              <a:t> Python 语言实践</a:t>
            </a:r>
            <a:endParaRPr sz="3200" b="1">
              <a:solidFill>
                <a:srgbClr val="C00000"/>
              </a:solidFill>
              <a:latin typeface="楷体" panose="02010609060101010101" pitchFamily="49" charset="-122"/>
              <a:ea typeface="楷体" panose="02010609060101010101" pitchFamily="49" charset="-122"/>
            </a:endParaRPr>
          </a:p>
        </p:txBody>
      </p:sp>
      <p:pic>
        <p:nvPicPr>
          <p:cNvPr id="4" name="图片 3"/>
          <p:cNvPicPr>
            <a:picLocks noChangeAspect="1"/>
          </p:cNvPicPr>
          <p:nvPr>
            <p:custDataLst>
              <p:tags r:id="rId1"/>
            </p:custDataLst>
          </p:nvPr>
        </p:nvPicPr>
        <p:blipFill>
          <a:blip r:embed="rId2"/>
          <a:srcRect r="5000" b="22629"/>
          <a:stretch>
            <a:fillRect/>
          </a:stretch>
        </p:blipFill>
        <p:spPr>
          <a:xfrm>
            <a:off x="62230" y="699770"/>
            <a:ext cx="7528560" cy="4222750"/>
          </a:xfrm>
          <a:prstGeom prst="rect">
            <a:avLst/>
          </a:prstGeom>
        </p:spPr>
      </p:pic>
      <p:sp>
        <p:nvSpPr>
          <p:cNvPr id="5" name="文本框 4"/>
          <p:cNvSpPr txBox="1"/>
          <p:nvPr/>
        </p:nvSpPr>
        <p:spPr>
          <a:xfrm>
            <a:off x="447040" y="5052695"/>
            <a:ext cx="6758940" cy="1198880"/>
          </a:xfrm>
          <a:prstGeom prst="rect">
            <a:avLst/>
          </a:prstGeom>
          <a:noFill/>
        </p:spPr>
        <p:txBody>
          <a:bodyPr wrap="square" rtlCol="0" anchor="t">
            <a:spAutoFit/>
          </a:bodyPr>
          <a:p>
            <a:r>
              <a:rPr lang="zh-CN" altLang="en-US">
                <a:latin typeface="楷体" panose="02010609060101010101" pitchFamily="49" charset="-122"/>
                <a:ea typeface="楷体" panose="02010609060101010101" pitchFamily="49" charset="-122"/>
                <a:cs typeface="楷体" panose="02010609060101010101" pitchFamily="49" charset="-122"/>
              </a:rPr>
              <a:t>图 </a:t>
            </a:r>
            <a:r>
              <a:rPr lang="en-US" altLang="zh-CN">
                <a:latin typeface="楷体" panose="02010609060101010101" pitchFamily="49" charset="-122"/>
                <a:ea typeface="楷体" panose="02010609060101010101" pitchFamily="49" charset="-122"/>
                <a:cs typeface="楷体" panose="02010609060101010101" pitchFamily="49" charset="-122"/>
              </a:rPr>
              <a:t>11</a:t>
            </a:r>
            <a:r>
              <a:rPr lang="zh-CN" altLang="en-US">
                <a:latin typeface="楷体" panose="02010609060101010101" pitchFamily="49" charset="-122"/>
                <a:ea typeface="楷体" panose="02010609060101010101" pitchFamily="49" charset="-122"/>
                <a:cs typeface="楷体" panose="02010609060101010101" pitchFamily="49" charset="-122"/>
              </a:rPr>
              <a:t>.1 展示了每个特征对预测目标的贡献度，可以帮助我们了解哪些特征是最重要的。在本例中，我们可以看到，房间数 RM 和低收入人群比例 LSTAT 这两个特征的重要性最高，说明它们对于房价的预测起到了最大的作用。</a:t>
            </a:r>
            <a:endParaRPr lang="zh-CN" altLang="en-US">
              <a:latin typeface="楷体" panose="02010609060101010101" pitchFamily="49" charset="-122"/>
              <a:ea typeface="楷体" panose="02010609060101010101" pitchFamily="49" charset="-122"/>
              <a:cs typeface="楷体" panose="02010609060101010101" pitchFamily="49" charset="-122"/>
            </a:endParaRPr>
          </a:p>
        </p:txBody>
      </p:sp>
      <p:pic>
        <p:nvPicPr>
          <p:cNvPr id="6" name="图片 5"/>
          <p:cNvPicPr>
            <a:picLocks noChangeAspect="1"/>
          </p:cNvPicPr>
          <p:nvPr>
            <p:custDataLst>
              <p:tags r:id="rId3"/>
            </p:custDataLst>
          </p:nvPr>
        </p:nvPicPr>
        <p:blipFill>
          <a:blip r:embed="rId4"/>
          <a:stretch>
            <a:fillRect/>
          </a:stretch>
        </p:blipFill>
        <p:spPr>
          <a:xfrm>
            <a:off x="7289165" y="1261110"/>
            <a:ext cx="4740275" cy="3100070"/>
          </a:xfrm>
          <a:prstGeom prst="rect">
            <a:avLst/>
          </a:prstGeom>
        </p:spPr>
      </p:pic>
      <p:sp>
        <p:nvSpPr>
          <p:cNvPr id="7" name="文本框 6"/>
          <p:cNvSpPr txBox="1"/>
          <p:nvPr/>
        </p:nvSpPr>
        <p:spPr>
          <a:xfrm>
            <a:off x="6610985" y="4434840"/>
            <a:ext cx="6096000" cy="368300"/>
          </a:xfrm>
          <a:prstGeom prst="rect">
            <a:avLst/>
          </a:prstGeom>
          <a:noFill/>
        </p:spPr>
        <p:txBody>
          <a:bodyPr wrap="square" rtlCol="0" anchor="t">
            <a:spAutoFit/>
          </a:bodyPr>
          <a:p>
            <a:pPr algn="ctr"/>
            <a:r>
              <a:rPr lang="zh-CN" altLang="en-US">
                <a:latin typeface="楷体" panose="02010609060101010101" pitchFamily="49" charset="-122"/>
                <a:ea typeface="楷体" panose="02010609060101010101" pitchFamily="49" charset="-122"/>
                <a:cs typeface="楷体" panose="02010609060101010101" pitchFamily="49" charset="-122"/>
              </a:rPr>
              <a:t>图 11.1 特征重要性柱状图</a:t>
            </a:r>
            <a:endParaRPr lang="zh-CN" altLang="en-US">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rcRect t="34129" r="876"/>
          <a:stretch>
            <a:fillRect/>
          </a:stretch>
        </p:blipFill>
        <p:spPr>
          <a:xfrm>
            <a:off x="4624705" y="667385"/>
            <a:ext cx="6826885" cy="2050415"/>
          </a:xfrm>
          <a:prstGeom prst="rect">
            <a:avLst/>
          </a:prstGeom>
        </p:spPr>
      </p:pic>
      <p:pic>
        <p:nvPicPr>
          <p:cNvPr id="3" name="图片 2"/>
          <p:cNvPicPr>
            <a:picLocks noChangeAspect="1"/>
          </p:cNvPicPr>
          <p:nvPr>
            <p:custDataLst>
              <p:tags r:id="rId3"/>
            </p:custDataLst>
          </p:nvPr>
        </p:nvPicPr>
        <p:blipFill>
          <a:blip r:embed="rId4"/>
          <a:srcRect t="49025" r="-1714"/>
          <a:stretch>
            <a:fillRect/>
          </a:stretch>
        </p:blipFill>
        <p:spPr>
          <a:xfrm>
            <a:off x="4565015" y="4798060"/>
            <a:ext cx="7063105" cy="2199640"/>
          </a:xfrm>
          <a:prstGeom prst="rect">
            <a:avLst/>
          </a:prstGeom>
        </p:spPr>
      </p:pic>
      <p:pic>
        <p:nvPicPr>
          <p:cNvPr id="4" name="图片 3"/>
          <p:cNvPicPr>
            <a:picLocks noChangeAspect="1"/>
          </p:cNvPicPr>
          <p:nvPr>
            <p:custDataLst>
              <p:tags r:id="rId5"/>
            </p:custDataLst>
          </p:nvPr>
        </p:nvPicPr>
        <p:blipFill>
          <a:blip r:embed="rId4"/>
          <a:srcRect t="2906" r="654" b="51245"/>
          <a:stretch>
            <a:fillRect/>
          </a:stretch>
        </p:blipFill>
        <p:spPr>
          <a:xfrm>
            <a:off x="4565015" y="2623820"/>
            <a:ext cx="6886575" cy="2174240"/>
          </a:xfrm>
          <a:prstGeom prst="rect">
            <a:avLst/>
          </a:prstGeom>
        </p:spPr>
      </p:pic>
      <p:sp>
        <p:nvSpPr>
          <p:cNvPr id="5" name="文本框 4"/>
          <p:cNvSpPr txBox="1"/>
          <p:nvPr/>
        </p:nvSpPr>
        <p:spPr>
          <a:xfrm>
            <a:off x="500380" y="1050290"/>
            <a:ext cx="3665220" cy="842645"/>
          </a:xfrm>
          <a:prstGeom prst="rect">
            <a:avLst/>
          </a:prstGeom>
          <a:noFill/>
        </p:spPr>
        <p:txBody>
          <a:bodyPr wrap="square" rtlCol="0" anchor="t">
            <a:noAutofit/>
          </a:bodyPr>
          <a:p>
            <a:r>
              <a:rPr lang="zh-CN" altLang="en-US"/>
              <a:t>分类树实现：以下是使用 Scikit-learn 自带的红酒质量数据集进行随机森林分类的 Python 代码：</a:t>
            </a:r>
            <a:endParaRPr lang="zh-CN" altLang="en-US"/>
          </a:p>
        </p:txBody>
      </p:sp>
    </p:spTree>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098" y="1299618"/>
            <a:ext cx="3950789" cy="3950789"/>
          </a:xfrm>
          <a:prstGeom prst="rect">
            <a:avLst/>
          </a:prstGeom>
        </p:spPr>
      </p:pic>
      <p:grpSp>
        <p:nvGrpSpPr>
          <p:cNvPr id="59395" name="组合 4"/>
          <p:cNvGrpSpPr/>
          <p:nvPr/>
        </p:nvGrpSpPr>
        <p:grpSpPr bwMode="auto">
          <a:xfrm>
            <a:off x="0" y="333375"/>
            <a:ext cx="1489075" cy="419100"/>
            <a:chOff x="0" y="0"/>
            <a:chExt cx="1489439" cy="419100"/>
          </a:xfrm>
        </p:grpSpPr>
        <p:sp>
          <p:nvSpPr>
            <p:cNvPr id="59408" name="矩形 5"/>
            <p:cNvSpPr>
              <a:spLocks noChangeArrowheads="1"/>
            </p:cNvSpPr>
            <p:nvPr/>
          </p:nvSpPr>
          <p:spPr bwMode="auto">
            <a:xfrm>
              <a:off x="0" y="0"/>
              <a:ext cx="1260840" cy="4191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59409" name="矩形 6"/>
            <p:cNvSpPr>
              <a:spLocks noChangeArrowheads="1"/>
            </p:cNvSpPr>
            <p:nvPr/>
          </p:nvSpPr>
          <p:spPr bwMode="auto">
            <a:xfrm>
              <a:off x="1317989" y="0"/>
              <a:ext cx="66675" cy="4191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59410" name="矩形 7"/>
            <p:cNvSpPr>
              <a:spLocks noChangeArrowheads="1"/>
            </p:cNvSpPr>
            <p:nvPr/>
          </p:nvSpPr>
          <p:spPr bwMode="auto">
            <a:xfrm>
              <a:off x="1441813" y="219075"/>
              <a:ext cx="47626" cy="20002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sp>
        <p:nvSpPr>
          <p:cNvPr id="59396" name="矩形 8"/>
          <p:cNvSpPr/>
          <p:nvPr/>
        </p:nvSpPr>
        <p:spPr bwMode="auto">
          <a:xfrm>
            <a:off x="4686300" y="2287588"/>
            <a:ext cx="7105650" cy="1819275"/>
          </a:xfrm>
          <a:custGeom>
            <a:avLst/>
            <a:gdLst>
              <a:gd name="T0" fmla="*/ 0 w 6696075"/>
              <a:gd name="T1" fmla="*/ 0 h 1819275"/>
              <a:gd name="T2" fmla="*/ 9010271 w 6696075"/>
              <a:gd name="T3" fmla="*/ 19050 h 1819275"/>
              <a:gd name="T4" fmla="*/ 9010271 w 6696075"/>
              <a:gd name="T5" fmla="*/ 1809750 h 1819275"/>
              <a:gd name="T6" fmla="*/ 1510142 w 6696075"/>
              <a:gd name="T7" fmla="*/ 1819275 h 1819275"/>
              <a:gd name="T8" fmla="*/ 0 w 6696075"/>
              <a:gd name="T9" fmla="*/ 0 h 18192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96075" h="1819275">
                <a:moveTo>
                  <a:pt x="0" y="0"/>
                </a:moveTo>
                <a:lnTo>
                  <a:pt x="6696075" y="19050"/>
                </a:lnTo>
                <a:lnTo>
                  <a:pt x="6696075" y="1809750"/>
                </a:lnTo>
                <a:lnTo>
                  <a:pt x="1122277" y="1819275"/>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59397" name="矩形 9"/>
          <p:cNvSpPr>
            <a:spLocks noChangeArrowheads="1"/>
          </p:cNvSpPr>
          <p:nvPr/>
        </p:nvSpPr>
        <p:spPr bwMode="auto">
          <a:xfrm>
            <a:off x="12020550" y="2297113"/>
            <a:ext cx="171450" cy="1800225"/>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59398" name="等腰三角形 11"/>
          <p:cNvSpPr/>
          <p:nvPr/>
        </p:nvSpPr>
        <p:spPr bwMode="auto">
          <a:xfrm>
            <a:off x="5895975" y="2297113"/>
            <a:ext cx="5895975" cy="1800225"/>
          </a:xfrm>
          <a:custGeom>
            <a:avLst/>
            <a:gdLst>
              <a:gd name="T0" fmla="*/ 0 w 5895976"/>
              <a:gd name="T1" fmla="*/ 1800225 h 1800225"/>
              <a:gd name="T2" fmla="*/ 3586166 w 5895976"/>
              <a:gd name="T3" fmla="*/ 0 h 1800225"/>
              <a:gd name="T4" fmla="*/ 5895971 w 5895976"/>
              <a:gd name="T5" fmla="*/ 1800225 h 1800225"/>
              <a:gd name="T6" fmla="*/ 0 w 5895976"/>
              <a:gd name="T7" fmla="*/ 1800225 h 1800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95976" h="1800225">
                <a:moveTo>
                  <a:pt x="0" y="1800225"/>
                </a:moveTo>
                <a:lnTo>
                  <a:pt x="3586171" y="0"/>
                </a:lnTo>
                <a:lnTo>
                  <a:pt x="5895976" y="1800225"/>
                </a:lnTo>
                <a:lnTo>
                  <a:pt x="0" y="1800225"/>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a:p>
        </p:txBody>
      </p:sp>
      <p:sp>
        <p:nvSpPr>
          <p:cNvPr id="59399" name="矩形 14"/>
          <p:cNvSpPr>
            <a:spLocks noChangeArrowheads="1"/>
          </p:cNvSpPr>
          <p:nvPr/>
        </p:nvSpPr>
        <p:spPr bwMode="auto">
          <a:xfrm>
            <a:off x="0" y="6448425"/>
            <a:ext cx="12192000" cy="419100"/>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59400" name="矩形 17"/>
          <p:cNvSpPr>
            <a:spLocks noChangeArrowheads="1"/>
          </p:cNvSpPr>
          <p:nvPr/>
        </p:nvSpPr>
        <p:spPr bwMode="auto">
          <a:xfrm>
            <a:off x="9271000" y="6448425"/>
            <a:ext cx="2921000" cy="422275"/>
          </a:xfrm>
          <a:prstGeom prst="rect">
            <a:avLst/>
          </a:prstGeom>
          <a:solidFill>
            <a:srgbClr val="77737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sp>
        <p:nvSpPr>
          <p:cNvPr id="59401" name="直角三角形 15"/>
          <p:cNvSpPr>
            <a:spLocks noChangeArrowheads="1"/>
          </p:cNvSpPr>
          <p:nvPr/>
        </p:nvSpPr>
        <p:spPr bwMode="auto">
          <a:xfrm rot="-2482782">
            <a:off x="9013825" y="6180138"/>
            <a:ext cx="622300" cy="544512"/>
          </a:xfrm>
          <a:prstGeom prst="rtTriangle">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nvGrpSpPr>
          <p:cNvPr id="59402" name="组合 23"/>
          <p:cNvGrpSpPr/>
          <p:nvPr/>
        </p:nvGrpSpPr>
        <p:grpSpPr bwMode="auto">
          <a:xfrm>
            <a:off x="5705475" y="2776538"/>
            <a:ext cx="885825" cy="887412"/>
            <a:chOff x="0" y="0"/>
            <a:chExt cx="1236662" cy="1236662"/>
          </a:xfrm>
        </p:grpSpPr>
        <p:pic>
          <p:nvPicPr>
            <p:cNvPr id="59406" name="组合 2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126" y="343571"/>
              <a:ext cx="756779" cy="476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07" name="椭圆 22"/>
            <p:cNvSpPr>
              <a:spLocks noChangeArrowheads="1"/>
            </p:cNvSpPr>
            <p:nvPr/>
          </p:nvSpPr>
          <p:spPr bwMode="auto">
            <a:xfrm>
              <a:off x="0" y="0"/>
              <a:ext cx="1236662" cy="1236662"/>
            </a:xfrm>
            <a:prstGeom prst="ellipse">
              <a:avLst/>
            </a:prstGeom>
            <a:noFill/>
            <a:ln w="57150">
              <a:solidFill>
                <a:schemeClr val="bg1"/>
              </a:solidFill>
              <a:round/>
            </a:ln>
            <a:extLst>
              <a:ext uri="{909E8E84-426E-40DD-AFC4-6F175D3DCCD1}">
                <a14:hiddenFill xmlns:a14="http://schemas.microsoft.com/office/drawing/2010/main">
                  <a:solidFill>
                    <a:srgbClr val="FFFFFF"/>
                  </a:solidFill>
                </a14:hiddenFill>
              </a:ext>
            </a:extLst>
          </p:spPr>
          <p:txBody>
            <a:bodyPr anchor="ct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1800">
                <a:solidFill>
                  <a:srgbClr val="FFFFFF"/>
                </a:solidFill>
              </a:endParaRPr>
            </a:p>
          </p:txBody>
        </p:sp>
      </p:grpSp>
      <p:sp>
        <p:nvSpPr>
          <p:cNvPr id="59403" name="文本框 24"/>
          <p:cNvSpPr txBox="1">
            <a:spLocks noChangeArrowheads="1"/>
          </p:cNvSpPr>
          <p:nvPr/>
        </p:nvSpPr>
        <p:spPr bwMode="auto">
          <a:xfrm>
            <a:off x="7389345" y="2607581"/>
            <a:ext cx="304437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4800" b="1" dirty="0">
                <a:solidFill>
                  <a:schemeClr val="bg1"/>
                </a:solidFill>
                <a:latin typeface="微软雅黑" panose="020B0503020204020204" pitchFamily="34" charset="-122"/>
                <a:ea typeface="微软雅黑" panose="020B0503020204020204" pitchFamily="34" charset="-122"/>
              </a:rPr>
              <a:t>    谢    谢！</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59404" name="矩形 25"/>
          <p:cNvSpPr>
            <a:spLocks noChangeArrowheads="1"/>
          </p:cNvSpPr>
          <p:nvPr/>
        </p:nvSpPr>
        <p:spPr bwMode="auto">
          <a:xfrm>
            <a:off x="8402637" y="3527338"/>
            <a:ext cx="18446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eaLnBrk="0" hangingPunct="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eaLnBrk="1" hangingPunct="1">
              <a:lnSpc>
                <a:spcPct val="100000"/>
              </a:lnSpc>
              <a:spcBef>
                <a:spcPct val="0"/>
              </a:spcBef>
              <a:buFont typeface="Arial" panose="020B0604020202020204" pitchFamily="34" charset="0"/>
              <a:buNone/>
            </a:pPr>
            <a:r>
              <a:rPr lang="en-US" altLang="zh-CN" sz="2000" b="1" dirty="0">
                <a:solidFill>
                  <a:schemeClr val="bg1"/>
                </a:solidFill>
                <a:latin typeface="Arial" panose="020B0604020202020204" pitchFamily="34" charset="0"/>
              </a:rPr>
              <a:t>Thank   You</a:t>
            </a:r>
            <a:endParaRPr lang="zh-CN" altLang="en-US" sz="2000" b="1" dirty="0">
              <a:solidFill>
                <a:schemeClr val="bg1"/>
              </a:solidFill>
            </a:endParaRPr>
          </a:p>
        </p:txBody>
      </p:sp>
      <p:pic>
        <p:nvPicPr>
          <p:cNvPr id="59405" name="图片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63" y="1849438"/>
            <a:ext cx="4625975" cy="28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矩形 3"/>
          <p:cNvSpPr/>
          <p:nvPr/>
        </p:nvSpPr>
        <p:spPr>
          <a:xfrm>
            <a:off x="5187950" y="-9525"/>
            <a:ext cx="1816100" cy="264522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203372" y="1751311"/>
            <a:ext cx="1778000" cy="1778000"/>
          </a:xfrm>
          <a:prstGeom prst="ellipse">
            <a:avLst/>
          </a:prstGeom>
          <a:solidFill>
            <a:schemeClr val="accent3"/>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21"/>
          <p:cNvSpPr txBox="1"/>
          <p:nvPr/>
        </p:nvSpPr>
        <p:spPr>
          <a:xfrm>
            <a:off x="5362782" y="2078861"/>
            <a:ext cx="1442080" cy="1200329"/>
          </a:xfrm>
          <a:prstGeom prst="rect">
            <a:avLst/>
          </a:prstGeom>
          <a:noFill/>
        </p:spPr>
        <p:txBody>
          <a:bodyPr wrap="square" rtlCol="0">
            <a:spAutoFit/>
          </a:bodyPr>
          <a:lstStyle/>
          <a:p>
            <a:pPr algn="ctr"/>
            <a:r>
              <a:rPr lang="en-US" altLang="zh-CN" sz="7200" b="1" dirty="0">
                <a:solidFill>
                  <a:schemeClr val="bg1"/>
                </a:solidFill>
                <a:latin typeface="Times New Roman" panose="02020603050405020304" pitchFamily="18" charset="0"/>
                <a:ea typeface="Roboto" pitchFamily="2" charset="0"/>
                <a:cs typeface="Times New Roman" panose="02020603050405020304" pitchFamily="18" charset="0"/>
              </a:rPr>
              <a:t>1</a:t>
            </a:r>
            <a:endParaRPr lang="zh-CN" altLang="en-US" sz="7200" b="1" dirty="0">
              <a:solidFill>
                <a:schemeClr val="bg1"/>
              </a:solidFill>
              <a:latin typeface="Times New Roman" panose="02020603050405020304" pitchFamily="18" charset="0"/>
              <a:cs typeface="Times New Roman" panose="02020603050405020304" pitchFamily="18" charset="0"/>
            </a:endParaRPr>
          </a:p>
        </p:txBody>
      </p:sp>
      <p:sp>
        <p:nvSpPr>
          <p:cNvPr id="7" name="矩形 6"/>
          <p:cNvSpPr/>
          <p:nvPr/>
        </p:nvSpPr>
        <p:spPr>
          <a:xfrm>
            <a:off x="5203372" y="6438900"/>
            <a:ext cx="1817882" cy="4831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3267707" y="4010582"/>
            <a:ext cx="5689604" cy="1886585"/>
          </a:xfrm>
          <a:prstGeom prst="rect">
            <a:avLst/>
          </a:prstGeom>
          <a:noFill/>
        </p:spPr>
        <p:txBody>
          <a:bodyPr wrap="square" rtlCol="0">
            <a:spAutoFit/>
          </a:bodyPr>
          <a:lstStyle/>
          <a:p>
            <a:pPr algn="ctr">
              <a:lnSpc>
                <a:spcPts val="7000"/>
              </a:lnSpc>
            </a:pPr>
            <a:r>
              <a:rPr lang="zh-CN" altLang="en-US" sz="8000" b="1" dirty="0">
                <a:solidFill>
                  <a:schemeClr val="accent3"/>
                </a:solidFill>
                <a:latin typeface="楷体" panose="02010609060101010101" pitchFamily="49" charset="-122"/>
                <a:ea typeface="楷体" panose="02010609060101010101" pitchFamily="49" charset="-122"/>
              </a:rPr>
              <a:t>简介</a:t>
            </a:r>
            <a:r>
              <a:rPr lang="en-US" altLang="zh-CN" sz="3200" b="1" dirty="0">
                <a:solidFill>
                  <a:schemeClr val="bg2">
                    <a:lumMod val="50000"/>
                  </a:schemeClr>
                </a:solidFill>
                <a:latin typeface="+mn-lt"/>
                <a:cs typeface="Times New Roman" panose="02020603050405020304" pitchFamily="18" charset="0"/>
              </a:rPr>
              <a:t>  </a:t>
            </a:r>
            <a:endParaRPr lang="en-US" altLang="zh-CN" sz="3200" b="1" dirty="0">
              <a:solidFill>
                <a:schemeClr val="bg2">
                  <a:lumMod val="50000"/>
                </a:schemeClr>
              </a:solidFill>
              <a:latin typeface="+mn-lt"/>
              <a:cs typeface="Times New Roman" panose="02020603050405020304" pitchFamily="18" charset="0"/>
            </a:endParaRPr>
          </a:p>
          <a:p>
            <a:pPr algn="ctr">
              <a:lnSpc>
                <a:spcPts val="7000"/>
              </a:lnSpc>
            </a:pPr>
            <a:r>
              <a:rPr lang="en-US" altLang="zh-CN" sz="4000" b="1" dirty="0">
                <a:solidFill>
                  <a:schemeClr val="bg2">
                    <a:lumMod val="50000"/>
                  </a:schemeClr>
                </a:solidFill>
                <a:latin typeface="+mn-lt"/>
                <a:cs typeface="Times New Roman" panose="02020603050405020304" pitchFamily="18" charset="0"/>
              </a:rPr>
              <a:t>Abstract </a:t>
            </a:r>
            <a:endParaRPr lang="zh-CN" altLang="en-US" sz="4000" b="1" dirty="0">
              <a:solidFill>
                <a:schemeClr val="bg2">
                  <a:lumMod val="50000"/>
                </a:schemeClr>
              </a:solidFill>
              <a:latin typeface="+mn-lt"/>
              <a:cs typeface="Times New Roman" panose="02020603050405020304" pitchFamily="18" charset="0"/>
            </a:endParaRPr>
          </a:p>
        </p:txBody>
      </p:sp>
    </p:spTree>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7830" y="1091565"/>
            <a:ext cx="11262995" cy="5300345"/>
          </a:xfrm>
          <a:prstGeom prst="rect">
            <a:avLst/>
          </a:prstGeom>
          <a:noFill/>
        </p:spPr>
        <p:txBody>
          <a:bodyPr wrap="square" rtlCol="0">
            <a:noAutofit/>
          </a:bodyPr>
          <a:lstStyle/>
          <a:p>
            <a:pPr algn="l">
              <a:lnSpc>
                <a:spcPts val="3600"/>
              </a:lnSpc>
              <a:spcAft>
                <a:spcPts val="1200"/>
              </a:spcAft>
            </a:pPr>
            <a:r>
              <a:rPr lang="en-US" sz="2400" dirty="0">
                <a:latin typeface="Times New Roman" panose="02020603050405020304" pitchFamily="18" charset="0"/>
                <a:ea typeface="楷体" panose="02010609060101010101" pitchFamily="49" charset="-122"/>
                <a:cs typeface="Times New Roman" panose="02020603050405020304" pitchFamily="18" charset="0"/>
              </a:rPr>
              <a:t>        </a:t>
            </a:r>
            <a:r>
              <a:rPr sz="2200" dirty="0">
                <a:latin typeface="Times New Roman" panose="02020603050405020304" pitchFamily="18" charset="0"/>
                <a:ea typeface="楷体" panose="02010609060101010101" pitchFamily="49" charset="-122"/>
                <a:cs typeface="Times New Roman" panose="02020603050405020304" pitchFamily="18" charset="0"/>
              </a:rPr>
              <a:t>为了克服单一统计模型（单一棵树）稳定性差（方差大）的缺陷，集成学习方法得到了广泛的研究和发展。所谓</a:t>
            </a:r>
            <a:r>
              <a:rPr sz="2200" b="1" dirty="0">
                <a:latin typeface="Times New Roman" panose="02020603050405020304" pitchFamily="18" charset="0"/>
                <a:ea typeface="楷体" panose="02010609060101010101" pitchFamily="49" charset="-122"/>
                <a:cs typeface="Times New Roman" panose="02020603050405020304" pitchFamily="18" charset="0"/>
              </a:rPr>
              <a:t>集成学习</a:t>
            </a:r>
            <a:r>
              <a:rPr sz="2200" dirty="0">
                <a:latin typeface="Times New Roman" panose="02020603050405020304" pitchFamily="18" charset="0"/>
                <a:ea typeface="楷体" panose="02010609060101010101" pitchFamily="49" charset="-122"/>
                <a:cs typeface="Times New Roman" panose="02020603050405020304" pitchFamily="18" charset="0"/>
              </a:rPr>
              <a:t>，就是指分类（回归）器的集成。集成学习通过构建并结合多个弱学习器来完成学习任务，一般的方法是先产生一组个体学习器，再用某种策略将它们结合起来，常见的结合策略有：平均法、投票法和学习法等。例如Bagging方法利用 Bootstrap 方法（有放回抽样）对训练集进行抽样，得到一系列新的训练集，对每个训练集都构建一棵树，最后通过平均法、投票法组合所有预测器得到最终的预测模型。</a:t>
            </a:r>
            <a:endParaRPr sz="2200" dirty="0">
              <a:latin typeface="Times New Roman" panose="02020603050405020304" pitchFamily="18" charset="0"/>
              <a:ea typeface="楷体" panose="02010609060101010101" pitchFamily="49" charset="-122"/>
              <a:cs typeface="Times New Roman" panose="02020603050405020304" pitchFamily="18" charset="0"/>
            </a:endParaRPr>
          </a:p>
          <a:p>
            <a:pPr algn="l">
              <a:lnSpc>
                <a:spcPts val="3600"/>
              </a:lnSpc>
              <a:spcAft>
                <a:spcPts val="1200"/>
              </a:spcAft>
            </a:pPr>
            <a:r>
              <a:rPr sz="2200" dirty="0">
                <a:latin typeface="Times New Roman" panose="02020603050405020304" pitchFamily="18" charset="0"/>
                <a:ea typeface="楷体" panose="02010609060101010101" pitchFamily="49" charset="-122"/>
                <a:cs typeface="Times New Roman" panose="02020603050405020304" pitchFamily="18" charset="0"/>
              </a:rPr>
              <a:t> </a:t>
            </a:r>
            <a:r>
              <a:rPr lang="en-US" sz="2200" dirty="0">
                <a:latin typeface="Times New Roman" panose="02020603050405020304" pitchFamily="18" charset="0"/>
                <a:ea typeface="楷体" panose="02010609060101010101" pitchFamily="49" charset="-122"/>
                <a:cs typeface="Times New Roman" panose="02020603050405020304" pitchFamily="18" charset="0"/>
              </a:rPr>
              <a:t>      后来，为了克服单棵树的缺陷及降低每次 Bootstrap 抽样之间的相关性，Breiman </a:t>
            </a:r>
            <a:r>
              <a:rPr sz="2200" dirty="0">
                <a:latin typeface="Times New Roman" panose="02020603050405020304" pitchFamily="18" charset="0"/>
                <a:ea typeface="楷体" panose="02010609060101010101" pitchFamily="49" charset="-122"/>
                <a:cs typeface="Times New Roman" panose="02020603050405020304" pitchFamily="18" charset="0"/>
              </a:rPr>
              <a:t> 综合以往集成学习的优缺点提出了一种新的集成学习方法——</a:t>
            </a:r>
            <a:r>
              <a:rPr sz="2200" b="1" dirty="0">
                <a:latin typeface="Times New Roman" panose="02020603050405020304" pitchFamily="18" charset="0"/>
                <a:ea typeface="楷体" panose="02010609060101010101" pitchFamily="49" charset="-122"/>
                <a:cs typeface="Times New Roman" panose="02020603050405020304" pitchFamily="18" charset="0"/>
              </a:rPr>
              <a:t>随机森林（Random Forests）</a:t>
            </a:r>
            <a:r>
              <a:rPr sz="2200" dirty="0">
                <a:latin typeface="Times New Roman" panose="02020603050405020304" pitchFamily="18" charset="0"/>
                <a:ea typeface="楷体" panose="02010609060101010101" pitchFamily="49" charset="-122"/>
                <a:cs typeface="Times New Roman" panose="02020603050405020304" pitchFamily="18" charset="0"/>
              </a:rPr>
              <a:t>。接下来我们将详细介绍随机森林的基本思想、算法步骤及变量重要性评价等内容</a:t>
            </a:r>
            <a:r>
              <a:rPr lang="zh-CN" sz="2200" dirty="0">
                <a:latin typeface="Times New Roman" panose="02020603050405020304" pitchFamily="18" charset="0"/>
                <a:ea typeface="楷体" panose="02010609060101010101" pitchFamily="49" charset="-122"/>
                <a:cs typeface="Times New Roman" panose="02020603050405020304" pitchFamily="18" charset="0"/>
              </a:rPr>
              <a:t>。</a:t>
            </a:r>
            <a:endParaRPr lang="zh-CN" sz="22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87950" y="-9525"/>
            <a:ext cx="1816100" cy="264522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5203372" y="1751311"/>
            <a:ext cx="1778000" cy="1778000"/>
          </a:xfrm>
          <a:prstGeom prst="ellipse">
            <a:avLst/>
          </a:prstGeom>
          <a:solidFill>
            <a:schemeClr val="accent3"/>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文本框 21"/>
          <p:cNvSpPr txBox="1"/>
          <p:nvPr/>
        </p:nvSpPr>
        <p:spPr>
          <a:xfrm>
            <a:off x="5362782" y="2078861"/>
            <a:ext cx="1442080" cy="1200329"/>
          </a:xfrm>
          <a:prstGeom prst="rect">
            <a:avLst/>
          </a:prstGeom>
          <a:noFill/>
        </p:spPr>
        <p:txBody>
          <a:bodyPr wrap="square" rtlCol="0">
            <a:spAutoFit/>
          </a:bodyPr>
          <a:lstStyle/>
          <a:p>
            <a:pPr algn="ctr"/>
            <a:r>
              <a:rPr lang="en-US" altLang="zh-CN" sz="7200" b="1" dirty="0">
                <a:solidFill>
                  <a:schemeClr val="bg1"/>
                </a:solidFill>
                <a:latin typeface="Times New Roman" panose="02020603050405020304" pitchFamily="18" charset="0"/>
                <a:cs typeface="Times New Roman" panose="02020603050405020304" pitchFamily="18" charset="0"/>
              </a:rPr>
              <a:t>2</a:t>
            </a:r>
            <a:endParaRPr lang="zh-CN" altLang="en-US" sz="7200" b="1" dirty="0">
              <a:solidFill>
                <a:schemeClr val="bg1"/>
              </a:solidFill>
              <a:latin typeface="Times New Roman" panose="02020603050405020304" pitchFamily="18" charset="0"/>
              <a:cs typeface="Times New Roman" panose="02020603050405020304" pitchFamily="18" charset="0"/>
            </a:endParaRPr>
          </a:p>
        </p:txBody>
      </p:sp>
      <p:sp>
        <p:nvSpPr>
          <p:cNvPr id="7" name="矩形 6"/>
          <p:cNvSpPr/>
          <p:nvPr/>
        </p:nvSpPr>
        <p:spPr>
          <a:xfrm>
            <a:off x="5203372" y="6438900"/>
            <a:ext cx="1817882" cy="4831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2339099" y="3958977"/>
            <a:ext cx="7068457" cy="1886585"/>
          </a:xfrm>
          <a:prstGeom prst="rect">
            <a:avLst/>
          </a:prstGeom>
          <a:noFill/>
        </p:spPr>
        <p:txBody>
          <a:bodyPr wrap="square" rtlCol="0">
            <a:spAutoFit/>
          </a:bodyPr>
          <a:lstStyle/>
          <a:p>
            <a:pPr algn="ctr">
              <a:lnSpc>
                <a:spcPts val="7000"/>
              </a:lnSpc>
            </a:pPr>
            <a:r>
              <a:rPr lang="zh-CN" altLang="en-US" sz="8000" b="1" dirty="0">
                <a:solidFill>
                  <a:schemeClr val="accent3"/>
                </a:solidFill>
                <a:latin typeface="楷体" panose="02010609060101010101" pitchFamily="49" charset="-122"/>
                <a:ea typeface="楷体" panose="02010609060101010101" pitchFamily="49" charset="-122"/>
              </a:rPr>
              <a:t> </a:t>
            </a:r>
            <a:r>
              <a:rPr lang="zh-CN" altLang="en-US" sz="2400" b="1" dirty="0">
                <a:solidFill>
                  <a:schemeClr val="accent3"/>
                </a:solidFill>
                <a:latin typeface="楷体" panose="02010609060101010101" pitchFamily="49" charset="-122"/>
                <a:ea typeface="楷体" panose="02010609060101010101" pitchFamily="49" charset="-122"/>
              </a:rPr>
              <a:t> </a:t>
            </a:r>
            <a:r>
              <a:rPr lang="zh-CN" altLang="en-US" sz="8000" b="1" dirty="0">
                <a:solidFill>
                  <a:schemeClr val="accent3"/>
                </a:solidFill>
                <a:latin typeface="楷体" panose="02010609060101010101" pitchFamily="49" charset="-122"/>
                <a:ea typeface="楷体" panose="02010609060101010101" pitchFamily="49" charset="-122"/>
              </a:rPr>
              <a:t>基本概况</a:t>
            </a:r>
            <a:endParaRPr lang="en-US" altLang="zh-CN" sz="8000" b="1" dirty="0">
              <a:solidFill>
                <a:schemeClr val="accent3"/>
              </a:solidFill>
              <a:latin typeface="楷体" panose="02010609060101010101" pitchFamily="49" charset="-122"/>
              <a:ea typeface="楷体" panose="02010609060101010101" pitchFamily="49" charset="-122"/>
            </a:endParaRPr>
          </a:p>
          <a:p>
            <a:pPr algn="ctr">
              <a:lnSpc>
                <a:spcPts val="7000"/>
              </a:lnSpc>
            </a:pPr>
            <a:r>
              <a:rPr lang="en-US" altLang="zh-CN" sz="3200" b="1" dirty="0">
                <a:solidFill>
                  <a:schemeClr val="bg2">
                    <a:lumMod val="50000"/>
                  </a:schemeClr>
                </a:solidFill>
                <a:latin typeface="+mn-lt"/>
                <a:cs typeface="Times New Roman" panose="02020603050405020304" pitchFamily="18" charset="0"/>
              </a:rPr>
              <a:t>       </a:t>
            </a:r>
            <a:r>
              <a:rPr lang="en-US" altLang="zh-CN" sz="4000" b="1" dirty="0">
                <a:solidFill>
                  <a:schemeClr val="bg2">
                    <a:lumMod val="50000"/>
                  </a:schemeClr>
                </a:solidFill>
                <a:cs typeface="Times New Roman" panose="02020603050405020304" pitchFamily="18" charset="0"/>
              </a:rPr>
              <a:t>Basic situation</a:t>
            </a:r>
            <a:endParaRPr lang="zh-CN" altLang="en-US" sz="4000" b="1" dirty="0">
              <a:solidFill>
                <a:schemeClr val="bg2">
                  <a:lumMod val="50000"/>
                </a:schemeClr>
              </a:solidFill>
              <a:cs typeface="Times New Roman" panose="02020603050405020304" pitchFamily="18" charset="0"/>
            </a:endParaRPr>
          </a:p>
        </p:txBody>
      </p:sp>
    </p:spTree>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469265" y="1470660"/>
                <a:ext cx="11045190" cy="4820920"/>
              </a:xfrm>
              <a:prstGeom prst="rect">
                <a:avLst/>
              </a:prstGeom>
              <a:noFill/>
            </p:spPr>
            <p:txBody>
              <a:bodyPr wrap="square" rtlCol="0">
                <a:noAutofit/>
              </a:bodyPr>
              <a:lstStyle/>
              <a:p>
                <a:pPr marL="0" indent="0">
                  <a:lnSpc>
                    <a:spcPts val="4400"/>
                  </a:lnSpc>
                  <a:spcAft>
                    <a:spcPts val="1200"/>
                  </a:spcAft>
                  <a:buFont typeface="Wingdings" panose="05000000000000000000" pitchFamily="2" charset="2"/>
                  <a:buNone/>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Bagging 是 Bootstrap Aggregating 的缩写。</a:t>
                </a:r>
                <a:endParaRPr lang="zh-CN" altLang="en-US" sz="2200" dirty="0">
                  <a:latin typeface="Times New Roman" panose="02020603050405020304" pitchFamily="18" charset="0"/>
                  <a:ea typeface="楷体" panose="02010609060101010101" pitchFamily="49" charset="-122"/>
                  <a:cs typeface="Times New Roman" panose="02020603050405020304" pitchFamily="18" charset="0"/>
                </a:endParaRPr>
              </a:p>
              <a:p>
                <a:pPr marL="0" indent="0">
                  <a:lnSpc>
                    <a:spcPts val="4400"/>
                  </a:lnSpc>
                  <a:spcAft>
                    <a:spcPts val="1200"/>
                  </a:spcAft>
                  <a:buFont typeface="Wingdings" panose="05000000000000000000" pitchFamily="2" charset="2"/>
                  <a:buNone/>
                </a:pP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特别的，我们考虑每个预测器都是决策树模型的 Bagging 算法。在 Bagging 算法中, 我们注意到在对训练</a:t>
                </a:r>
                <a14:m>
                  <m:oMath xmlns:m="http://schemas.openxmlformats.org/officeDocument/2006/math">
                    <m:r>
                      <a:rPr lang="en-US" altLang="zh-CN" sz="2200" dirty="0">
                        <a:latin typeface="Times New Roman" panose="02020603050405020304" pitchFamily="18" charset="0"/>
                        <a:ea typeface="楷体" panose="02010609060101010101" pitchFamily="49" charset="-122"/>
                        <a:cs typeface="Times New Roman" panose="02020603050405020304" pitchFamily="18" charset="0"/>
                      </a:rPr>
                      <m:t>集</m:t>
                    </m:r>
                    <m:sSub>
                      <m:sSubPr>
                        <m:ctrlPr>
                          <a:rPr lang="en-US" altLang="zh-CN" sz="2200" i="1">
                            <a:latin typeface="Cambria Math" panose="02040503050406030204" pitchFamily="18" charset="0"/>
                            <a:ea typeface="楷体" panose="02010609060101010101" pitchFamily="49" charset="-122"/>
                            <a:cs typeface="Cambria Math" panose="02040503050406030204" pitchFamily="18" charset="0"/>
                          </a:rPr>
                        </m:ctrlPr>
                      </m:sSubPr>
                      <m:e>
                        <m:r>
                          <a:rPr lang="en-US" altLang="zh-CN" sz="2200" i="1">
                            <a:latin typeface="Cambria Math" panose="02040503050406030204" pitchFamily="18" charset="0"/>
                            <a:ea typeface="楷体" panose="02010609060101010101" pitchFamily="49" charset="-122"/>
                            <a:cs typeface="Cambria Math" panose="02040503050406030204" pitchFamily="18" charset="0"/>
                          </a:rPr>
                          <m:t>𝑁</m:t>
                        </m:r>
                      </m:e>
                      <m:sub>
                        <m:r>
                          <a:rPr lang="en-US" altLang="zh-CN" sz="2200" i="1">
                            <a:latin typeface="Cambria Math" panose="02040503050406030204" pitchFamily="18" charset="0"/>
                            <a:ea typeface="MS Mincho" charset="0"/>
                            <a:cs typeface="Cambria Math" panose="02040503050406030204" pitchFamily="18" charset="0"/>
                          </a:rPr>
                          <m:t>0</m:t>
                        </m:r>
                      </m:sub>
                    </m:sSub>
                  </m:oMath>
                </a14:m>
                <a:r>
                  <a:rPr lang="zh-CN" altLang="en-US" sz="2200">
                    <a:latin typeface="楷体" panose="02010609060101010101" pitchFamily="49" charset="-122"/>
                    <a:ea typeface="楷体" panose="02010609060101010101" pitchFamily="49" charset="-122"/>
                    <a:cs typeface="楷体" panose="02010609060101010101" pitchFamily="49" charset="-122"/>
                    <a:sym typeface="+mn-ea"/>
                  </a:rPr>
                  <a:t>={(</a:t>
                </a:r>
                <a14:m>
                  <m:oMath xmlns:m="http://schemas.openxmlformats.org/officeDocument/2006/math">
                    <m:sSub>
                      <m:sSubPr>
                        <m:ctrlPr>
                          <a:rPr lang="en-US" altLang="zh-CN" sz="2200" i="1">
                            <a:latin typeface="Cambria Math" panose="02040503050406030204" pitchFamily="18" charset="0"/>
                            <a:ea typeface="楷体" panose="02010609060101010101" pitchFamily="49" charset="-122"/>
                            <a:cs typeface="Cambria Math" panose="02040503050406030204" pitchFamily="18" charset="0"/>
                          </a:rPr>
                        </m:ctrlPr>
                      </m:sSubPr>
                      <m:e>
                        <m:r>
                          <a:rPr lang="en-US" altLang="zh-CN" sz="2200" i="1">
                            <a:latin typeface="Cambria Math" panose="02040503050406030204" pitchFamily="18" charset="0"/>
                            <a:ea typeface="楷体" panose="02010609060101010101" pitchFamily="49" charset="-122"/>
                            <a:cs typeface="Cambria Math" panose="02040503050406030204" pitchFamily="18" charset="0"/>
                          </a:rPr>
                          <m:t>𝑋</m:t>
                        </m:r>
                      </m:e>
                      <m:sub>
                        <m:r>
                          <a:rPr lang="en-US" altLang="zh-CN" sz="2200" i="1">
                            <a:latin typeface="Cambria Math" panose="02040503050406030204" pitchFamily="18" charset="0"/>
                            <a:ea typeface="MS Mincho" charset="0"/>
                            <a:cs typeface="Cambria Math" panose="02040503050406030204" pitchFamily="18" charset="0"/>
                          </a:rPr>
                          <m:t>1</m:t>
                        </m:r>
                      </m:sub>
                    </m:sSub>
                  </m:oMath>
                </a14:m>
                <a:r>
                  <a:rPr lang="zh-CN" altLang="en-US" sz="2200">
                    <a:latin typeface="楷体" panose="02010609060101010101" pitchFamily="49" charset="-122"/>
                    <a:ea typeface="楷体" panose="02010609060101010101" pitchFamily="49" charset="-122"/>
                    <a:cs typeface="楷体" panose="02010609060101010101" pitchFamily="49" charset="-122"/>
                    <a:sym typeface="+mn-ea"/>
                  </a:rPr>
                  <a:t>,</a:t>
                </a:r>
                <a14:m>
                  <m:oMath xmlns:m="http://schemas.openxmlformats.org/officeDocument/2006/math">
                    <m:sSub>
                      <m:sSubPr>
                        <m:ctrlPr>
                          <a:rPr lang="en-US" altLang="zh-CN" sz="2200" i="1">
                            <a:latin typeface="Cambria Math" panose="02040503050406030204" pitchFamily="18" charset="0"/>
                            <a:ea typeface="楷体" panose="02010609060101010101" pitchFamily="49" charset="-122"/>
                            <a:cs typeface="Cambria Math" panose="02040503050406030204" pitchFamily="18" charset="0"/>
                          </a:rPr>
                        </m:ctrlPr>
                      </m:sSubPr>
                      <m:e>
                        <m:r>
                          <a:rPr lang="en-US" altLang="zh-CN" sz="2200" i="1">
                            <a:latin typeface="Cambria Math" panose="02040503050406030204" pitchFamily="18" charset="0"/>
                            <a:ea typeface="楷体" panose="02010609060101010101" pitchFamily="49" charset="-122"/>
                            <a:cs typeface="Cambria Math" panose="02040503050406030204" pitchFamily="18" charset="0"/>
                          </a:rPr>
                          <m:t>𝑌</m:t>
                        </m:r>
                      </m:e>
                      <m:sub>
                        <m:r>
                          <a:rPr lang="en-US" altLang="zh-CN" sz="2200" i="1">
                            <a:latin typeface="Cambria Math" panose="02040503050406030204" pitchFamily="18" charset="0"/>
                            <a:ea typeface="MS Mincho" charset="0"/>
                            <a:cs typeface="Cambria Math" panose="02040503050406030204" pitchFamily="18" charset="0"/>
                          </a:rPr>
                          <m:t>1</m:t>
                        </m:r>
                      </m:sub>
                    </m:sSub>
                  </m:oMath>
                </a14:m>
                <a:r>
                  <a:rPr lang="zh-CN" altLang="en-US" sz="2200">
                    <a:latin typeface="楷体" panose="02010609060101010101" pitchFamily="49" charset="-122"/>
                    <a:ea typeface="楷体" panose="02010609060101010101" pitchFamily="49" charset="-122"/>
                    <a:cs typeface="楷体" panose="02010609060101010101" pitchFamily="49" charset="-122"/>
                    <a:sym typeface="+mn-ea"/>
                  </a:rPr>
                  <a:t>),</a:t>
                </a:r>
                <a14:m>
                  <m:oMath xmlns:m="http://schemas.openxmlformats.org/officeDocument/2006/math">
                    <m:r>
                      <a:rPr lang="zh-CN" altLang="en-US" sz="2200">
                        <a:latin typeface="Cambria Math" panose="02040503050406030204" pitchFamily="18" charset="0"/>
                        <a:ea typeface="MS Mincho" charset="0"/>
                        <a:cs typeface="Cambria Math" panose="02040503050406030204" pitchFamily="18" charset="0"/>
                        <a:sym typeface="+mn-ea"/>
                      </a:rPr>
                      <m:t>……</m:t>
                    </m:r>
                  </m:oMath>
                </a14:m>
                <a:r>
                  <a:rPr lang="zh-CN" altLang="en-US" sz="2200">
                    <a:latin typeface="楷体" panose="02010609060101010101" pitchFamily="49" charset="-122"/>
                    <a:ea typeface="楷体" panose="02010609060101010101" pitchFamily="49" charset="-122"/>
                    <a:cs typeface="楷体" panose="02010609060101010101" pitchFamily="49" charset="-122"/>
                    <a:sym typeface="+mn-ea"/>
                  </a:rPr>
                  <a:t> ,(</a:t>
                </a:r>
                <a14:m>
                  <m:oMath xmlns:m="http://schemas.openxmlformats.org/officeDocument/2006/math">
                    <m:sSub>
                      <m:sSubPr>
                        <m:ctrlPr>
                          <a:rPr lang="en-US" altLang="zh-CN" sz="2200" i="1">
                            <a:latin typeface="Cambria Math" panose="02040503050406030204" pitchFamily="18" charset="0"/>
                            <a:ea typeface="楷体" panose="02010609060101010101" pitchFamily="49" charset="-122"/>
                            <a:cs typeface="Cambria Math" panose="02040503050406030204" pitchFamily="18" charset="0"/>
                          </a:rPr>
                        </m:ctrlPr>
                      </m:sSubPr>
                      <m:e>
                        <m:r>
                          <a:rPr lang="en-US" altLang="zh-CN" sz="2200" i="1">
                            <a:latin typeface="Cambria Math" panose="02040503050406030204" pitchFamily="18" charset="0"/>
                            <a:ea typeface="楷体" panose="02010609060101010101" pitchFamily="49" charset="-122"/>
                            <a:cs typeface="Cambria Math" panose="02040503050406030204" pitchFamily="18" charset="0"/>
                          </a:rPr>
                          <m:t>𝑋</m:t>
                        </m:r>
                      </m:e>
                      <m:sub>
                        <m:r>
                          <a:rPr lang="en-US" altLang="zh-CN" sz="2200" i="1">
                            <a:latin typeface="Cambria Math" panose="02040503050406030204" pitchFamily="18" charset="0"/>
                            <a:ea typeface="楷体" panose="02010609060101010101" pitchFamily="49" charset="-122"/>
                            <a:cs typeface="Cambria Math" panose="02040503050406030204" pitchFamily="18" charset="0"/>
                          </a:rPr>
                          <m:t>𝑛</m:t>
                        </m:r>
                      </m:sub>
                    </m:sSub>
                  </m:oMath>
                </a14:m>
                <a:r>
                  <a:rPr lang="zh-CN" altLang="en-US" sz="2200">
                    <a:latin typeface="楷体" panose="02010609060101010101" pitchFamily="49" charset="-122"/>
                    <a:ea typeface="楷体" panose="02010609060101010101" pitchFamily="49" charset="-122"/>
                    <a:cs typeface="楷体" panose="02010609060101010101" pitchFamily="49" charset="-122"/>
                    <a:sym typeface="+mn-ea"/>
                  </a:rPr>
                  <a:t>,</a:t>
                </a:r>
                <a14:m>
                  <m:oMath xmlns:m="http://schemas.openxmlformats.org/officeDocument/2006/math">
                    <m:sSub>
                      <m:sSubPr>
                        <m:ctrlPr>
                          <a:rPr lang="en-US" altLang="zh-CN" sz="2200" i="1">
                            <a:latin typeface="Cambria Math" panose="02040503050406030204" pitchFamily="18" charset="0"/>
                            <a:ea typeface="楷体" panose="02010609060101010101" pitchFamily="49" charset="-122"/>
                            <a:cs typeface="Cambria Math" panose="02040503050406030204" pitchFamily="18" charset="0"/>
                          </a:rPr>
                        </m:ctrlPr>
                      </m:sSubPr>
                      <m:e>
                        <m:r>
                          <a:rPr lang="en-US" altLang="zh-CN" sz="2200" i="1">
                            <a:latin typeface="Cambria Math" panose="02040503050406030204" pitchFamily="18" charset="0"/>
                            <a:ea typeface="楷体" panose="02010609060101010101" pitchFamily="49" charset="-122"/>
                            <a:cs typeface="Cambria Math" panose="02040503050406030204" pitchFamily="18" charset="0"/>
                          </a:rPr>
                          <m:t>𝑌</m:t>
                        </m:r>
                      </m:e>
                      <m:sub>
                        <m:r>
                          <a:rPr lang="en-US" altLang="zh-CN" sz="2200" i="1">
                            <a:latin typeface="Cambria Math" panose="02040503050406030204" pitchFamily="18" charset="0"/>
                            <a:ea typeface="楷体" panose="02010609060101010101" pitchFamily="49" charset="-122"/>
                            <a:cs typeface="Cambria Math" panose="02040503050406030204" pitchFamily="18" charset="0"/>
                          </a:rPr>
                          <m:t>𝑛</m:t>
                        </m:r>
                      </m:sub>
                    </m:sSub>
                  </m:oMath>
                </a14:m>
                <a:r>
                  <a:rPr lang="zh-CN" altLang="en-US" sz="2200">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进行 Bootstrap 抽样（样本量为 n ）以获得新的训练集 {</a:t>
                </a:r>
                <a14:m>
                  <m:oMath xmlns:m="http://schemas.openxmlformats.org/officeDocument/2006/math">
                    <m:sSub>
                      <m:sSubPr>
                        <m:ctrlPr>
                          <a:rPr lang="en-US" altLang="zh-CN" sz="2200" i="1">
                            <a:latin typeface="Cambria Math" panose="02040503050406030204" pitchFamily="18" charset="0"/>
                            <a:ea typeface="楷体" panose="02010609060101010101" pitchFamily="49" charset="-122"/>
                            <a:cs typeface="Cambria Math" panose="02040503050406030204" pitchFamily="18" charset="0"/>
                          </a:rPr>
                        </m:ctrlPr>
                      </m:sSubPr>
                      <m:e>
                        <m:r>
                          <a:rPr lang="en-US" altLang="zh-CN" sz="2200" i="1">
                            <a:latin typeface="Cambria Math" panose="02040503050406030204" pitchFamily="18" charset="0"/>
                            <a:ea typeface="楷体" panose="02010609060101010101" pitchFamily="49" charset="-122"/>
                            <a:cs typeface="Cambria Math" panose="02040503050406030204" pitchFamily="18" charset="0"/>
                          </a:rPr>
                          <m:t>𝑁</m:t>
                        </m:r>
                      </m:e>
                      <m:sub>
                        <m:r>
                          <a:rPr lang="en-US" altLang="zh-CN" sz="2200" i="1">
                            <a:latin typeface="Cambria Math" panose="02040503050406030204" pitchFamily="18" charset="0"/>
                            <a:ea typeface="楷体" panose="02010609060101010101" pitchFamily="49" charset="-122"/>
                            <a:cs typeface="Cambria Math" panose="02040503050406030204" pitchFamily="18" charset="0"/>
                          </a:rPr>
                          <m:t>𝑚</m:t>
                        </m:r>
                      </m:sub>
                    </m:sSub>
                  </m:oMath>
                </a14:m>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 m = 1, 2, · · · , M} 时，鉴于 Bootstrap抽样的性质, 可以证明新训练集 </a:t>
                </a:r>
                <a14:m>
                  <m:oMath xmlns:m="http://schemas.openxmlformats.org/officeDocument/2006/math">
                    <m:sSub>
                      <m:sSubPr>
                        <m:ctrlPr>
                          <a:rPr lang="en-US" altLang="zh-CN" sz="2200" i="1" dirty="0">
                            <a:latin typeface="Cambria Math" panose="02040503050406030204" pitchFamily="18" charset="0"/>
                            <a:ea typeface="楷体" panose="02010609060101010101" pitchFamily="49" charset="-122"/>
                            <a:cs typeface="Cambria Math" panose="02040503050406030204" pitchFamily="18" charset="0"/>
                          </a:rPr>
                        </m:ctrlPr>
                      </m:sSubPr>
                      <m:e>
                        <m:r>
                          <a:rPr lang="en-US" altLang="zh-CN" sz="2200" i="1" dirty="0">
                            <a:latin typeface="Cambria Math" panose="02040503050406030204" pitchFamily="18" charset="0"/>
                            <a:ea typeface="楷体" panose="02010609060101010101" pitchFamily="49" charset="-122"/>
                            <a:cs typeface="Cambria Math" panose="02040503050406030204" pitchFamily="18" charset="0"/>
                          </a:rPr>
                          <m:t>𝑇</m:t>
                        </m:r>
                      </m:e>
                      <m:sub>
                        <m:r>
                          <a:rPr lang="en-US" altLang="zh-CN" sz="2200" i="1" dirty="0">
                            <a:latin typeface="Cambria Math" panose="02040503050406030204" pitchFamily="18" charset="0"/>
                            <a:ea typeface="楷体" panose="02010609060101010101" pitchFamily="49" charset="-122"/>
                            <a:cs typeface="Cambria Math" panose="02040503050406030204" pitchFamily="18" charset="0"/>
                          </a:rPr>
                          <m:t>𝑏</m:t>
                        </m:r>
                      </m:sub>
                    </m:sSub>
                  </m:oMath>
                </a14:m>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 大约只包含原训练集</a:t>
                </a:r>
                <a14:m>
                  <m:oMath xmlns:m="http://schemas.openxmlformats.org/officeDocument/2006/math">
                    <m:sSub>
                      <m:sSubPr>
                        <m:ctrlPr>
                          <a:rPr lang="en-US" altLang="zh-CN" sz="2200" i="1">
                            <a:latin typeface="Cambria Math" panose="02040503050406030204" pitchFamily="18" charset="0"/>
                            <a:ea typeface="楷体" panose="02010609060101010101" pitchFamily="49" charset="-122"/>
                            <a:cs typeface="Cambria Math" panose="02040503050406030204" pitchFamily="18" charset="0"/>
                          </a:rPr>
                        </m:ctrlPr>
                      </m:sSubPr>
                      <m:e>
                        <m:r>
                          <a:rPr lang="en-US" altLang="zh-CN" sz="2200" i="1">
                            <a:latin typeface="Cambria Math" panose="02040503050406030204" pitchFamily="18" charset="0"/>
                            <a:ea typeface="楷体" panose="02010609060101010101" pitchFamily="49" charset="-122"/>
                            <a:cs typeface="Cambria Math" panose="02040503050406030204" pitchFamily="18" charset="0"/>
                          </a:rPr>
                          <m:t>𝑁</m:t>
                        </m:r>
                      </m:e>
                      <m:sub>
                        <m:r>
                          <a:rPr lang="en-US" altLang="zh-CN" sz="2200" i="1">
                            <a:latin typeface="Cambria Math" panose="02040503050406030204" pitchFamily="18" charset="0"/>
                            <a:ea typeface="MS Mincho" charset="0"/>
                            <a:cs typeface="Cambria Math" panose="02040503050406030204" pitchFamily="18" charset="0"/>
                          </a:rPr>
                          <m:t>0</m:t>
                        </m:r>
                      </m:sub>
                    </m:sSub>
                  </m:oMath>
                </a14:m>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 的三分之一。（因为</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 这些未被使用的观测值称为此树的</a:t>
                </a: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袋外观测值</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（Out</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Of-Bag, OOB）。袋外观测值构成的集合称为</a:t>
                </a:r>
                <a:r>
                  <a:rPr lang="zh-CN" altLang="en-US" sz="2200" b="1" dirty="0">
                    <a:latin typeface="Times New Roman" panose="02020603050405020304" pitchFamily="18" charset="0"/>
                    <a:ea typeface="楷体" panose="02010609060101010101" pitchFamily="49" charset="-122"/>
                    <a:cs typeface="Times New Roman" panose="02020603050405020304" pitchFamily="18" charset="0"/>
                  </a:rPr>
                  <a:t>袋外示例</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200" dirty="0">
                  <a:latin typeface="Times New Roman" panose="02020603050405020304" pitchFamily="18" charset="0"/>
                  <a:ea typeface="楷体" panose="02010609060101010101" pitchFamily="49" charset="-122"/>
                  <a:cs typeface="Times New Roman" panose="02020603050405020304" pitchFamily="18" charset="0"/>
                </a:endParaRPr>
              </a:p>
            </p:txBody>
          </p:sp>
        </mc:Choice>
        <mc:Fallback>
          <p:sp>
            <p:nvSpPr>
              <p:cNvPr id="2" name="TextBox 1"/>
              <p:cNvSpPr txBox="1">
                <a:spLocks noRot="1" noChangeAspect="1" noMove="1" noResize="1" noEditPoints="1" noAdjustHandles="1" noChangeArrowheads="1" noChangeShapeType="1" noTextEdit="1"/>
              </p:cNvSpPr>
              <p:nvPr/>
            </p:nvSpPr>
            <p:spPr>
              <a:xfrm>
                <a:off x="469265" y="1470660"/>
                <a:ext cx="11045190" cy="4820920"/>
              </a:xfrm>
              <a:prstGeom prst="rect">
                <a:avLst/>
              </a:prstGeom>
              <a:blipFill rotWithShape="1">
                <a:blip r:embed="rId1"/>
                <a:stretch>
                  <a:fillRect/>
                </a:stretch>
              </a:blipFill>
            </p:spPr>
            <p:txBody>
              <a:bodyPr/>
              <a:lstStyle/>
              <a:p>
                <a:r>
                  <a:rPr lang="zh-CN" altLang="en-US">
                    <a:noFill/>
                  </a:rPr>
                  <a:t> </a:t>
                </a:r>
              </a:p>
            </p:txBody>
          </p:sp>
        </mc:Fallback>
      </mc:AlternateContent>
      <p:sp>
        <p:nvSpPr>
          <p:cNvPr id="3" name="矩形 2"/>
          <p:cNvSpPr/>
          <p:nvPr/>
        </p:nvSpPr>
        <p:spPr>
          <a:xfrm>
            <a:off x="4149725" y="842010"/>
            <a:ext cx="3892550" cy="526415"/>
          </a:xfrm>
          <a:prstGeom prst="rect">
            <a:avLst/>
          </a:prstGeom>
        </p:spPr>
        <p:txBody>
          <a:bodyPr wrap="square">
            <a:noAutofit/>
          </a:bodyPr>
          <a:lstStyle/>
          <a:p>
            <a:r>
              <a:rPr lang="en-US" altLang="zh-CN" sz="3200" b="1" dirty="0">
                <a:solidFill>
                  <a:schemeClr val="accent3"/>
                </a:solidFill>
                <a:latin typeface="楷体" panose="02010609060101010101" pitchFamily="49" charset="-122"/>
                <a:ea typeface="楷体" panose="02010609060101010101" pitchFamily="49" charset="-122"/>
              </a:rPr>
              <a:t>     </a:t>
            </a:r>
            <a:r>
              <a:rPr sz="3200" b="1" dirty="0">
                <a:solidFill>
                  <a:schemeClr val="accent3"/>
                </a:solidFill>
                <a:latin typeface="楷体" panose="02010609060101010101" pitchFamily="49" charset="-122"/>
                <a:ea typeface="楷体" panose="02010609060101010101" pitchFamily="49" charset="-122"/>
              </a:rPr>
              <a:t>Bagging</a:t>
            </a:r>
            <a:endParaRPr sz="3200" b="1" dirty="0">
              <a:solidFill>
                <a:schemeClr val="accent3"/>
              </a:solidFill>
              <a:latin typeface="楷体" panose="02010609060101010101" pitchFamily="49" charset="-122"/>
              <a:ea typeface="楷体" panose="02010609060101010101" pitchFamily="49" charset="-122"/>
            </a:endParaRPr>
          </a:p>
        </p:txBody>
      </p:sp>
      <p:sp>
        <p:nvSpPr>
          <p:cNvPr id="4" name="文本框 3"/>
          <p:cNvSpPr txBox="1"/>
          <p:nvPr/>
        </p:nvSpPr>
        <p:spPr>
          <a:xfrm>
            <a:off x="632460" y="689610"/>
            <a:ext cx="309880" cy="460375"/>
          </a:xfrm>
          <a:prstGeom prst="rect">
            <a:avLst/>
          </a:prstGeom>
          <a:noFill/>
        </p:spPr>
        <p:txBody>
          <a:bodyPr wrap="none" rtlCol="0" anchor="t">
            <a:spAutoFit/>
          </a:bodyPr>
          <a:p>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n-ea"/>
            </a:endParaRPr>
          </a:p>
        </p:txBody>
      </p:sp>
      <p:pic>
        <p:nvPicPr>
          <p:cNvPr id="5" name="图片 4"/>
          <p:cNvPicPr>
            <a:picLocks noChangeAspect="1"/>
          </p:cNvPicPr>
          <p:nvPr/>
        </p:nvPicPr>
        <p:blipFill>
          <a:blip r:embed="rId2"/>
          <a:stretch>
            <a:fillRect/>
          </a:stretch>
        </p:blipFill>
        <p:spPr>
          <a:xfrm>
            <a:off x="6353175" y="3893820"/>
            <a:ext cx="2914650" cy="660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265" y="1470660"/>
            <a:ext cx="11045190" cy="4820920"/>
          </a:xfrm>
          <a:prstGeom prst="rect">
            <a:avLst/>
          </a:prstGeom>
          <a:noFill/>
        </p:spPr>
        <p:txBody>
          <a:bodyPr wrap="square" rtlCol="0">
            <a:noAutofit/>
          </a:bodyPr>
          <a:lstStyle/>
          <a:p>
            <a:pPr marL="0" indent="0">
              <a:lnSpc>
                <a:spcPts val="4400"/>
              </a:lnSpc>
              <a:spcAft>
                <a:spcPts val="1200"/>
              </a:spcAft>
              <a:buFont typeface="Wingdings" panose="05000000000000000000" pitchFamily="2" charset="2"/>
              <a:buNone/>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2200" dirty="0">
                <a:latin typeface="Times New Roman" panose="02020603050405020304" pitchFamily="18" charset="0"/>
                <a:ea typeface="楷体" panose="02010609060101010101" pitchFamily="49" charset="-122"/>
                <a:cs typeface="Times New Roman" panose="02020603050405020304" pitchFamily="18" charset="0"/>
              </a:rPr>
              <a:t>可以将袋外示例作为对应训练集生成的树的测试集来评估训练的结果, 即可以用所有将第 i 个观测值作为 OOB 的树来预测第 i 个观测值的响应值。这样便会生成约M/3个对第 i 个观测值的预测。我们可以对这些预测响应值求平均（回归情况下）或执行多数投票（分类情况下，已得到第 i 个观测值的一个 OOB 预测。用这种方法可以求出每个观测值的 OOB 预测, 根据这些就可以计算总体的 OOB 均方误差（对回归问题）或分类误差（对分类问题)。由此得到的 OOB 误差是对 Bagging 模型测试误差的有效估计。我们将应用 OOB 误差来评估随机森林变量的重要性。</a:t>
            </a:r>
            <a:endParaRPr lang="zh-CN" altLang="en-US" sz="22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矩形 2"/>
          <p:cNvSpPr/>
          <p:nvPr/>
        </p:nvSpPr>
        <p:spPr>
          <a:xfrm>
            <a:off x="4149725" y="842010"/>
            <a:ext cx="3892550" cy="526415"/>
          </a:xfrm>
          <a:prstGeom prst="rect">
            <a:avLst/>
          </a:prstGeom>
        </p:spPr>
        <p:txBody>
          <a:bodyPr wrap="square">
            <a:noAutofit/>
          </a:bodyPr>
          <a:lstStyle/>
          <a:p>
            <a:r>
              <a:rPr lang="en-US" altLang="zh-CN" sz="3200" b="1" dirty="0">
                <a:solidFill>
                  <a:schemeClr val="accent3"/>
                </a:solidFill>
                <a:latin typeface="楷体" panose="02010609060101010101" pitchFamily="49" charset="-122"/>
                <a:ea typeface="楷体" panose="02010609060101010101" pitchFamily="49" charset="-122"/>
              </a:rPr>
              <a:t>     </a:t>
            </a:r>
            <a:r>
              <a:rPr sz="3200" b="1" dirty="0">
                <a:solidFill>
                  <a:schemeClr val="accent3"/>
                </a:solidFill>
                <a:latin typeface="楷体" panose="02010609060101010101" pitchFamily="49" charset="-122"/>
                <a:ea typeface="楷体" panose="02010609060101010101" pitchFamily="49" charset="-122"/>
              </a:rPr>
              <a:t>Bagging</a:t>
            </a:r>
            <a:endParaRPr sz="3200" b="1" dirty="0">
              <a:solidFill>
                <a:schemeClr val="accent3"/>
              </a:solidFill>
              <a:latin typeface="楷体" panose="02010609060101010101" pitchFamily="49" charset="-122"/>
              <a:ea typeface="楷体" panose="02010609060101010101" pitchFamily="49" charset="-122"/>
            </a:endParaRPr>
          </a:p>
        </p:txBody>
      </p:sp>
      <p:sp>
        <p:nvSpPr>
          <p:cNvPr id="4" name="文本框 3"/>
          <p:cNvSpPr txBox="1"/>
          <p:nvPr/>
        </p:nvSpPr>
        <p:spPr>
          <a:xfrm>
            <a:off x="632460" y="689610"/>
            <a:ext cx="309880" cy="460375"/>
          </a:xfrm>
          <a:prstGeom prst="rect">
            <a:avLst/>
          </a:prstGeom>
          <a:noFill/>
        </p:spPr>
        <p:txBody>
          <a:bodyPr wrap="none" rtlCol="0" anchor="t">
            <a:spAutoFit/>
          </a:bodyPr>
          <a:p>
            <a:endParaRPr lang="zh-CN" altLang="en-US" sz="2400" b="1" dirty="0">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02005" y="1284605"/>
            <a:ext cx="10360025" cy="4912995"/>
          </a:xfrm>
          <a:prstGeom prst="rect">
            <a:avLst/>
          </a:prstGeom>
          <a:noFill/>
        </p:spPr>
        <p:txBody>
          <a:bodyPr wrap="square" rtlCol="0">
            <a:noAutofit/>
          </a:bodyPr>
          <a:lstStyle/>
          <a:p>
            <a:pPr marL="342900" indent="-342900">
              <a:buFont typeface="Wingdings" panose="05000000000000000000" charset="0"/>
              <a:buChar char="Ø"/>
            </a:pPr>
            <a:r>
              <a:rPr lang="zh-CN" altLang="en-US" sz="2400" dirty="0">
                <a:latin typeface="楷体" panose="02010609060101010101" pitchFamily="49" charset="-122"/>
                <a:ea typeface="楷体" panose="02010609060101010101" pitchFamily="49" charset="-122"/>
                <a:sym typeface="+mn-ea"/>
              </a:rPr>
              <a:t>基本思想：</a:t>
            </a:r>
            <a:endParaRPr lang="zh-CN" altLang="en-US" sz="2400" dirty="0">
              <a:latin typeface="楷体" panose="02010609060101010101" pitchFamily="49" charset="-122"/>
              <a:ea typeface="楷体" panose="02010609060101010101" pitchFamily="49" charset="-122"/>
            </a:endParaRPr>
          </a:p>
          <a:p>
            <a:pPr marL="0" indent="0">
              <a:buFont typeface="Wingdings" panose="05000000000000000000" pitchFamily="2" charset="2"/>
              <a:buNone/>
            </a:pPr>
            <a:r>
              <a:rPr lang="zh-CN" altLang="en-US" sz="2200" dirty="0">
                <a:latin typeface="楷体" panose="02010609060101010101" pitchFamily="49" charset="-122"/>
                <a:ea typeface="楷体" panose="02010609060101010101" pitchFamily="49" charset="-122"/>
                <a:cs typeface="楷体" panose="02010609060101010101" pitchFamily="49" charset="-122"/>
              </a:rPr>
              <a:t>为了降低单棵树的缺陷及各次抽样间的相关性，随机森林采用有放回抽样，每次抽取 n 个样本，再无放回随机抽取 p 个属性的 k（一般取 k 大约为 √</a:t>
            </a:r>
            <a:r>
              <a:rPr lang="zh-CN" altLang="en-US" sz="2200" dirty="0">
                <a:latin typeface="楷体" panose="02010609060101010101" pitchFamily="49" charset="-122"/>
                <a:ea typeface="楷体" panose="02010609060101010101" pitchFamily="49" charset="-122"/>
                <a:cs typeface="楷体" panose="02010609060101010101" pitchFamily="49" charset="-122"/>
                <a:sym typeface="+mn-ea"/>
              </a:rPr>
              <a:t>p</a:t>
            </a:r>
            <a:r>
              <a:rPr lang="zh-CN" altLang="en-US" sz="2200" dirty="0">
                <a:latin typeface="楷体" panose="02010609060101010101" pitchFamily="49" charset="-122"/>
                <a:ea typeface="楷体" panose="02010609060101010101" pitchFamily="49" charset="-122"/>
                <a:cs typeface="楷体" panose="02010609060101010101" pitchFamily="49" charset="-122"/>
              </a:rPr>
              <a:t>）个，把 n 个样本中对应的 k 个属性当成新的特征，并结合因变量生成一棵回归树或者分类树，重复这一过程 M 次得到 M 棵树，随机森林是通过集成上述 M 棵回归树或分类树而成。</a:t>
            </a:r>
            <a:endParaRPr lang="zh-CN" altLang="en-US"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r>
              <a:rPr lang="zh-CN" altLang="en-US" sz="2200" dirty="0">
                <a:latin typeface="楷体" panose="02010609060101010101" pitchFamily="49" charset="-122"/>
                <a:ea typeface="楷体" panose="02010609060101010101" pitchFamily="49" charset="-122"/>
                <a:cs typeface="楷体" panose="02010609060101010101" pitchFamily="49" charset="-122"/>
              </a:rPr>
              <a:t>通过集成 M 棵树可以有效避免单棵树的不稳定性，而每一棵树只用 k 个属性来代替 p 个变量来建模，不仅可以有效降低树之间的相关性，还能提高计算速度和节省计算机内存。</a:t>
            </a:r>
            <a:endParaRPr lang="zh-CN" altLang="en-US"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endParaRPr lang="zh-CN" altLang="en-US"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r>
              <a:rPr lang="zh-CN" altLang="en-US" sz="2200" dirty="0">
                <a:latin typeface="楷体" panose="02010609060101010101" pitchFamily="49" charset="-122"/>
                <a:ea typeface="楷体" panose="02010609060101010101" pitchFamily="49" charset="-122"/>
                <a:cs typeface="楷体" panose="02010609060101010101" pitchFamily="49" charset="-122"/>
              </a:rPr>
              <a:t>其实, Bagging 和随机森林最大的不同就在于自变量子集的规模 m 。若取 m = </a:t>
            </a:r>
            <a:r>
              <a:rPr lang="en-US" altLang="zh-CN" sz="2200" dirty="0">
                <a:latin typeface="楷体" panose="02010609060101010101" pitchFamily="49" charset="-122"/>
                <a:ea typeface="楷体" panose="02010609060101010101" pitchFamily="49" charset="-122"/>
                <a:cs typeface="楷体" panose="02010609060101010101" pitchFamily="49" charset="-122"/>
              </a:rPr>
              <a:t>p</a:t>
            </a:r>
            <a:r>
              <a:rPr lang="zh-CN" altLang="en-US" sz="2200" dirty="0">
                <a:latin typeface="楷体" panose="02010609060101010101" pitchFamily="49" charset="-122"/>
                <a:ea typeface="楷体" panose="02010609060101010101" pitchFamily="49" charset="-122"/>
                <a:cs typeface="楷体" panose="02010609060101010101" pitchFamily="49" charset="-122"/>
              </a:rPr>
              <a:t>建立随机森林, 则等同于建立 Bagging 树。另外, 和 Bagging 一样, 随机森林也可以使用袋外（OOB）。</a:t>
            </a:r>
            <a:endParaRPr lang="en-US" altLang="zh-CN" sz="2200" dirty="0">
              <a:latin typeface="楷体" panose="02010609060101010101" pitchFamily="49" charset="-122"/>
              <a:ea typeface="楷体" panose="02010609060101010101" pitchFamily="49" charset="-122"/>
              <a:cs typeface="楷体" panose="02010609060101010101" pitchFamily="49" charset="-122"/>
            </a:endParaRPr>
          </a:p>
        </p:txBody>
      </p:sp>
      <p:sp>
        <p:nvSpPr>
          <p:cNvPr id="7" name="文本框 6"/>
          <p:cNvSpPr txBox="1"/>
          <p:nvPr/>
        </p:nvSpPr>
        <p:spPr>
          <a:xfrm>
            <a:off x="4064000" y="834390"/>
            <a:ext cx="4064000" cy="583565"/>
          </a:xfrm>
          <a:prstGeom prst="rect">
            <a:avLst/>
          </a:prstGeom>
          <a:noFill/>
        </p:spPr>
        <p:txBody>
          <a:bodyPr wrap="square" rtlCol="0">
            <a:spAutoFit/>
          </a:bodyPr>
          <a:p>
            <a:pPr algn="ctr">
              <a:buClrTx/>
              <a:buSzTx/>
            </a:pPr>
            <a:r>
              <a:rPr lang="zh-CN" altLang="en-US" sz="3200" b="1" dirty="0">
                <a:solidFill>
                  <a:schemeClr val="accent3"/>
                </a:solidFill>
                <a:latin typeface="楷体" panose="02010609060101010101" pitchFamily="49" charset="-122"/>
                <a:ea typeface="楷体" panose="02010609060101010101" pitchFamily="49" charset="-122"/>
              </a:rPr>
              <a:t>随机森林</a:t>
            </a:r>
            <a:endParaRPr lang="en-US" altLang="zh-CN" sz="3200" b="1" dirty="0">
              <a:solidFill>
                <a:schemeClr val="accent3"/>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p:bldP spid="4"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框 3"/>
              <p:cNvSpPr txBox="1"/>
              <p:nvPr/>
            </p:nvSpPr>
            <p:spPr>
              <a:xfrm>
                <a:off x="226060" y="1057275"/>
                <a:ext cx="11407775" cy="5234940"/>
              </a:xfrm>
              <a:prstGeom prst="rect">
                <a:avLst/>
              </a:prstGeom>
              <a:noFill/>
            </p:spPr>
            <p:txBody>
              <a:bodyPr wrap="square" rtlCol="0">
                <a:noAutofit/>
              </a:bodyPr>
              <a:lstStyle/>
              <a:p>
                <a:pPr marL="342900" indent="-342900">
                  <a:buFont typeface="Wingdings" panose="05000000000000000000" charset="0"/>
                  <a:buChar char="Ø"/>
                </a:pPr>
                <a:r>
                  <a:rPr lang="zh-CN" altLang="en-US" sz="2400" dirty="0">
                    <a:latin typeface="楷体" panose="02010609060101010101" pitchFamily="49" charset="-122"/>
                    <a:ea typeface="楷体" panose="02010609060101010101" pitchFamily="49" charset="-122"/>
                  </a:rPr>
                  <a:t>算法步骤：</a:t>
                </a:r>
                <a:endParaRPr lang="zh-CN" altLang="en-US" sz="2400" dirty="0">
                  <a:latin typeface="楷体" panose="02010609060101010101" pitchFamily="49" charset="-122"/>
                  <a:ea typeface="楷体" panose="02010609060101010101" pitchFamily="49" charset="-122"/>
                </a:endParaRPr>
              </a:p>
              <a:p>
                <a:pPr marL="0" indent="0">
                  <a:buFont typeface="Wingdings" panose="05000000000000000000" pitchFamily="2" charset="2"/>
                  <a:buNone/>
                </a:pPr>
                <a:r>
                  <a:rPr lang="zh-CN" altLang="en-US" sz="2200" dirty="0">
                    <a:latin typeface="楷体" panose="02010609060101010101" pitchFamily="49" charset="-122"/>
                    <a:ea typeface="楷体" panose="02010609060101010101" pitchFamily="49" charset="-122"/>
                    <a:cs typeface="楷体" panose="02010609060101010101" pitchFamily="49" charset="-122"/>
                  </a:rPr>
                  <a:t>（</a:t>
                </a:r>
                <a:r>
                  <a:rPr lang="en-US" altLang="zh-CN" sz="2200" dirty="0">
                    <a:latin typeface="楷体" panose="02010609060101010101" pitchFamily="49" charset="-122"/>
                    <a:ea typeface="楷体" panose="02010609060101010101" pitchFamily="49" charset="-122"/>
                    <a:cs typeface="楷体" panose="02010609060101010101" pitchFamily="49" charset="-122"/>
                  </a:rPr>
                  <a:t>1</a:t>
                </a:r>
                <a:r>
                  <a:rPr lang="zh-CN" altLang="en-US" sz="2200" dirty="0">
                    <a:latin typeface="楷体" panose="02010609060101010101" pitchFamily="49" charset="-122"/>
                    <a:ea typeface="楷体" panose="02010609060101010101" pitchFamily="49" charset="-122"/>
                    <a:cs typeface="楷体" panose="02010609060101010101" pitchFamily="49" charset="-122"/>
                  </a:rPr>
                  <a:t>）从数据集</a:t>
                </a:r>
                <a:r>
                  <a:rPr lang="zh-CN" altLang="en-US" sz="2200">
                    <a:latin typeface="楷体" panose="02010609060101010101" pitchFamily="49" charset="-122"/>
                    <a:ea typeface="楷体" panose="02010609060101010101" pitchFamily="49" charset="-122"/>
                    <a:cs typeface="楷体" panose="02010609060101010101" pitchFamily="49" charset="-122"/>
                    <a:sym typeface="+mn-ea"/>
                  </a:rPr>
                  <a:t>(</a:t>
                </a:r>
                <a14:m>
                  <m:oMath xmlns:m="http://schemas.openxmlformats.org/officeDocument/2006/math">
                    <m:sSub>
                      <m:sSubPr>
                        <m:ctrlPr>
                          <a:rPr lang="en-US" altLang="zh-CN" sz="2200" i="1">
                            <a:latin typeface="Cambria Math" panose="02040503050406030204" pitchFamily="18" charset="0"/>
                            <a:ea typeface="楷体" panose="02010609060101010101" pitchFamily="49" charset="-122"/>
                            <a:cs typeface="Cambria Math" panose="02040503050406030204" pitchFamily="18" charset="0"/>
                          </a:rPr>
                        </m:ctrlPr>
                      </m:sSubPr>
                      <m:e>
                        <m:r>
                          <a:rPr lang="en-US" altLang="zh-CN" sz="2200" i="1">
                            <a:latin typeface="Cambria Math" panose="02040503050406030204" pitchFamily="18" charset="0"/>
                            <a:ea typeface="楷体" panose="02010609060101010101" pitchFamily="49" charset="-122"/>
                            <a:cs typeface="Cambria Math" panose="02040503050406030204" pitchFamily="18" charset="0"/>
                          </a:rPr>
                          <m:t>𝑋</m:t>
                        </m:r>
                      </m:e>
                      <m:sub>
                        <m:r>
                          <a:rPr lang="en-US" altLang="zh-CN" sz="2200" i="1">
                            <a:latin typeface="Cambria Math" panose="02040503050406030204" pitchFamily="18" charset="0"/>
                            <a:ea typeface="MS Mincho" charset="0"/>
                            <a:cs typeface="Cambria Math" panose="02040503050406030204" pitchFamily="18" charset="0"/>
                          </a:rPr>
                          <m:t>1</m:t>
                        </m:r>
                      </m:sub>
                    </m:sSub>
                    <m:r>
                      <a:rPr lang="en-US" altLang="zh-CN" sz="2200" i="1">
                        <a:latin typeface="Cambria Math" panose="02040503050406030204" pitchFamily="18" charset="0"/>
                        <a:ea typeface="MS Mincho" charset="0"/>
                        <a:cs typeface="Cambria Math" panose="02040503050406030204" pitchFamily="18" charset="0"/>
                      </a:rPr>
                      <m:t>,</m:t>
                    </m:r>
                    <m:sSub>
                      <m:sSubPr>
                        <m:ctrlPr>
                          <a:rPr lang="en-US" altLang="zh-CN" sz="2200" i="1">
                            <a:latin typeface="Cambria Math" panose="02040503050406030204" pitchFamily="18" charset="0"/>
                            <a:ea typeface="楷体" panose="02010609060101010101" pitchFamily="49" charset="-122"/>
                            <a:cs typeface="Cambria Math" panose="02040503050406030204" pitchFamily="18" charset="0"/>
                          </a:rPr>
                        </m:ctrlPr>
                      </m:sSubPr>
                      <m:e>
                        <m:r>
                          <a:rPr lang="en-US" altLang="zh-CN" sz="2200" i="1">
                            <a:latin typeface="Cambria Math" panose="02040503050406030204" pitchFamily="18" charset="0"/>
                            <a:ea typeface="楷体" panose="02010609060101010101" pitchFamily="49" charset="-122"/>
                            <a:cs typeface="Cambria Math" panose="02040503050406030204" pitchFamily="18" charset="0"/>
                          </a:rPr>
                          <m:t>𝑌</m:t>
                        </m:r>
                      </m:e>
                      <m:sub>
                        <m:r>
                          <a:rPr lang="en-US" altLang="zh-CN" sz="2200" i="1">
                            <a:latin typeface="Cambria Math" panose="02040503050406030204" pitchFamily="18" charset="0"/>
                            <a:ea typeface="MS Mincho" charset="0"/>
                            <a:cs typeface="Cambria Math" panose="02040503050406030204" pitchFamily="18" charset="0"/>
                          </a:rPr>
                          <m:t>1</m:t>
                        </m:r>
                      </m:sub>
                    </m:sSub>
                  </m:oMath>
                </a14:m>
                <a:r>
                  <a:rPr lang="zh-CN" altLang="en-US" sz="2200">
                    <a:latin typeface="楷体" panose="02010609060101010101" pitchFamily="49" charset="-122"/>
                    <a:ea typeface="楷体" panose="02010609060101010101" pitchFamily="49" charset="-122"/>
                    <a:cs typeface="楷体" panose="02010609060101010101" pitchFamily="49" charset="-122"/>
                    <a:sym typeface="+mn-ea"/>
                  </a:rPr>
                  <a:t>)</a:t>
                </a:r>
                <a14:m>
                  <m:oMath xmlns:m="http://schemas.openxmlformats.org/officeDocument/2006/math">
                    <m:r>
                      <a:rPr lang="en-US" altLang="zh-CN" sz="2200">
                        <a:latin typeface="Cambria Math" panose="02040503050406030204" pitchFamily="18" charset="0"/>
                        <a:ea typeface="MS Mincho" charset="0"/>
                        <a:cs typeface="Cambria Math" panose="02040503050406030204" pitchFamily="18" charset="0"/>
                        <a:sym typeface="+mn-ea"/>
                      </a:rPr>
                      <m:t>,</m:t>
                    </m:r>
                    <m:r>
                      <a:rPr lang="zh-CN" altLang="en-US" sz="2200">
                        <a:latin typeface="Cambria Math" panose="02040503050406030204" pitchFamily="18" charset="0"/>
                        <a:ea typeface="MS Mincho" charset="0"/>
                        <a:cs typeface="Cambria Math" panose="02040503050406030204" pitchFamily="18" charset="0"/>
                        <a:sym typeface="+mn-ea"/>
                      </a:rPr>
                      <m:t>…</m:t>
                    </m:r>
                    <m:r>
                      <a:rPr lang="en-US" altLang="zh-CN" sz="2200">
                        <a:latin typeface="Cambria Math" panose="02040503050406030204" pitchFamily="18" charset="0"/>
                        <a:ea typeface="MS Mincho" charset="0"/>
                        <a:cs typeface="Cambria Math" panose="02040503050406030204" pitchFamily="18" charset="0"/>
                        <a:sym typeface="+mn-ea"/>
                      </a:rPr>
                      <m:t>,</m:t>
                    </m:r>
                  </m:oMath>
                </a14:m>
                <a:r>
                  <a:rPr lang="zh-CN" altLang="en-US" sz="2200">
                    <a:latin typeface="楷体" panose="02010609060101010101" pitchFamily="49" charset="-122"/>
                    <a:ea typeface="楷体" panose="02010609060101010101" pitchFamily="49" charset="-122"/>
                    <a:cs typeface="楷体" panose="02010609060101010101" pitchFamily="49" charset="-122"/>
                    <a:sym typeface="+mn-ea"/>
                  </a:rPr>
                  <a:t>(</a:t>
                </a:r>
                <a14:m>
                  <m:oMath xmlns:m="http://schemas.openxmlformats.org/officeDocument/2006/math">
                    <m:sSub>
                      <m:sSubPr>
                        <m:ctrlPr>
                          <a:rPr lang="en-US" altLang="zh-CN" sz="2200" i="1">
                            <a:latin typeface="Cambria Math" panose="02040503050406030204" pitchFamily="18" charset="0"/>
                            <a:ea typeface="楷体" panose="02010609060101010101" pitchFamily="49" charset="-122"/>
                            <a:cs typeface="Cambria Math" panose="02040503050406030204" pitchFamily="18" charset="0"/>
                          </a:rPr>
                        </m:ctrlPr>
                      </m:sSubPr>
                      <m:e>
                        <m:r>
                          <a:rPr lang="en-US" altLang="zh-CN" sz="2200" i="1">
                            <a:latin typeface="Cambria Math" panose="02040503050406030204" pitchFamily="18" charset="0"/>
                            <a:ea typeface="楷体" panose="02010609060101010101" pitchFamily="49" charset="-122"/>
                            <a:cs typeface="Cambria Math" panose="02040503050406030204" pitchFamily="18" charset="0"/>
                          </a:rPr>
                          <m:t>𝑋</m:t>
                        </m:r>
                      </m:e>
                      <m:sub>
                        <m:r>
                          <a:rPr lang="en-US" altLang="zh-CN" sz="2200" i="1">
                            <a:latin typeface="Cambria Math" panose="02040503050406030204" pitchFamily="18" charset="0"/>
                            <a:ea typeface="楷体" panose="02010609060101010101" pitchFamily="49" charset="-122"/>
                            <a:cs typeface="Cambria Math" panose="02040503050406030204" pitchFamily="18" charset="0"/>
                          </a:rPr>
                          <m:t>𝑛</m:t>
                        </m:r>
                      </m:sub>
                    </m:sSub>
                    <m:r>
                      <a:rPr lang="en-US" altLang="zh-CN" sz="2200" i="1">
                        <a:latin typeface="Cambria Math" panose="02040503050406030204" pitchFamily="18" charset="0"/>
                        <a:ea typeface="楷体" panose="02010609060101010101" pitchFamily="49" charset="-122"/>
                        <a:cs typeface="Cambria Math" panose="02040503050406030204" pitchFamily="18" charset="0"/>
                      </a:rPr>
                      <m:t>,</m:t>
                    </m:r>
                    <m:sSub>
                      <m:sSubPr>
                        <m:ctrlPr>
                          <a:rPr lang="en-US" altLang="zh-CN" sz="2200" i="1">
                            <a:latin typeface="Cambria Math" panose="02040503050406030204" pitchFamily="18" charset="0"/>
                            <a:ea typeface="楷体" panose="02010609060101010101" pitchFamily="49" charset="-122"/>
                            <a:cs typeface="Cambria Math" panose="02040503050406030204" pitchFamily="18" charset="0"/>
                          </a:rPr>
                        </m:ctrlPr>
                      </m:sSubPr>
                      <m:e>
                        <m:r>
                          <a:rPr lang="en-US" altLang="zh-CN" sz="2200" i="1">
                            <a:latin typeface="Cambria Math" panose="02040503050406030204" pitchFamily="18" charset="0"/>
                            <a:ea typeface="楷体" panose="02010609060101010101" pitchFamily="49" charset="-122"/>
                            <a:cs typeface="Cambria Math" panose="02040503050406030204" pitchFamily="18" charset="0"/>
                          </a:rPr>
                          <m:t>𝑌</m:t>
                        </m:r>
                      </m:e>
                      <m:sub>
                        <m:r>
                          <a:rPr lang="en-US" altLang="zh-CN" sz="2200" i="1">
                            <a:latin typeface="Cambria Math" panose="02040503050406030204" pitchFamily="18" charset="0"/>
                            <a:ea typeface="楷体" panose="02010609060101010101" pitchFamily="49" charset="-122"/>
                            <a:cs typeface="Cambria Math" panose="02040503050406030204" pitchFamily="18" charset="0"/>
                          </a:rPr>
                          <m:t>𝑛</m:t>
                        </m:r>
                      </m:sub>
                    </m:sSub>
                  </m:oMath>
                </a14:m>
                <a:r>
                  <a:rPr lang="zh-CN" altLang="en-US" sz="2200">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200" dirty="0">
                    <a:latin typeface="楷体" panose="02010609060101010101" pitchFamily="49" charset="-122"/>
                    <a:ea typeface="楷体" panose="02010609060101010101" pitchFamily="49" charset="-122"/>
                    <a:cs typeface="楷体" panose="02010609060101010101" pitchFamily="49" charset="-122"/>
                  </a:rPr>
                  <a:t>中进行 Bootstrap抽样（有放回抽样），抽取 n 个样本，得到样本集 Nm； </a:t>
                </a:r>
                <a:endParaRPr lang="zh-CN" altLang="en-US"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r>
                  <a:rPr lang="zh-CN" altLang="en-US" sz="2200" dirty="0">
                    <a:latin typeface="楷体" panose="02010609060101010101" pitchFamily="49" charset="-122"/>
                    <a:ea typeface="楷体" panose="02010609060101010101" pitchFamily="49" charset="-122"/>
                    <a:cs typeface="楷体" panose="02010609060101010101" pitchFamily="49" charset="-122"/>
                  </a:rPr>
                  <a:t>（2) 利用 Nm 建立一棵决策树, 对于树上的每个节点, 重复以下步骤, 直到节点的样本数达到指定的最小限定值 </a:t>
                </a:r>
                <a14:m>
                  <m:oMath xmlns:m="http://schemas.openxmlformats.org/officeDocument/2006/math">
                    <m:sSub>
                      <m:sSubPr>
                        <m:ctrlPr>
                          <a:rPr lang="en-US" altLang="zh-CN" sz="2200" i="1" dirty="0">
                            <a:latin typeface="Cambria Math" panose="02040503050406030204" pitchFamily="18" charset="0"/>
                            <a:ea typeface="楷体" panose="02010609060101010101" pitchFamily="49" charset="-122"/>
                            <a:cs typeface="Cambria Math" panose="02040503050406030204" pitchFamily="18" charset="0"/>
                          </a:rPr>
                        </m:ctrlPr>
                      </m:sSubPr>
                      <m:e>
                        <m:r>
                          <a:rPr lang="en-US" altLang="zh-CN" sz="2200" i="1" dirty="0">
                            <a:latin typeface="Cambria Math" panose="02040503050406030204" pitchFamily="18" charset="0"/>
                            <a:ea typeface="楷体" panose="02010609060101010101" pitchFamily="49" charset="-122"/>
                            <a:cs typeface="Cambria Math" panose="02040503050406030204" pitchFamily="18" charset="0"/>
                          </a:rPr>
                          <m:t>𝑛</m:t>
                        </m:r>
                      </m:e>
                      <m:sub>
                        <m:r>
                          <a:rPr lang="en-US" altLang="zh-CN" sz="2200" i="1" dirty="0">
                            <a:latin typeface="Cambria Math" panose="02040503050406030204" pitchFamily="18" charset="0"/>
                            <a:ea typeface="楷体" panose="02010609060101010101" pitchFamily="49" charset="-122"/>
                            <a:cs typeface="Cambria Math" panose="02040503050406030204" pitchFamily="18" charset="0"/>
                          </a:rPr>
                          <m:t>𝑚𝑖𝑛</m:t>
                        </m:r>
                      </m:sub>
                    </m:sSub>
                  </m:oMath>
                </a14:m>
                <a:r>
                  <a:rPr lang="zh-CN" altLang="en-US" sz="2200" dirty="0">
                    <a:latin typeface="楷体" panose="02010609060101010101" pitchFamily="49" charset="-122"/>
                    <a:ea typeface="楷体" panose="02010609060101010101" pitchFamily="49" charset="-122"/>
                    <a:cs typeface="楷体" panose="02010609060101010101" pitchFamily="49" charset="-122"/>
                  </a:rPr>
                  <a:t> : </a:t>
                </a:r>
                <a:endParaRPr lang="zh-CN" altLang="en-US"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r>
                  <a:rPr lang="zh-CN" altLang="en-US" sz="2200" dirty="0">
                    <a:latin typeface="楷体" panose="02010609060101010101" pitchFamily="49" charset="-122"/>
                    <a:ea typeface="楷体" panose="02010609060101010101" pitchFamily="49" charset="-122"/>
                    <a:cs typeface="楷体" panose="02010609060101010101" pitchFamily="49" charset="-122"/>
                  </a:rPr>
                  <a:t>a）从全部 p 个随机变量中随机取 k(k &lt; p) 个; </a:t>
                </a:r>
                <a:endParaRPr lang="zh-CN" altLang="en-US"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r>
                  <a:rPr lang="zh-CN" altLang="en-US" sz="2200" dirty="0">
                    <a:latin typeface="楷体" panose="02010609060101010101" pitchFamily="49" charset="-122"/>
                    <a:ea typeface="楷体" panose="02010609060101010101" pitchFamily="49" charset="-122"/>
                    <a:cs typeface="楷体" panose="02010609060101010101" pitchFamily="49" charset="-122"/>
                  </a:rPr>
                  <a:t>b）从这 k 个变量中选取最优分裂变量, 将此节点分裂成两个子节点。 </a:t>
                </a:r>
                <a:endParaRPr lang="zh-CN" altLang="en-US"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r>
                  <a:rPr lang="zh-CN" altLang="en-US" sz="2200" dirty="0">
                    <a:latin typeface="楷体" panose="02010609060101010101" pitchFamily="49" charset="-122"/>
                    <a:ea typeface="楷体" panose="02010609060101010101" pitchFamily="49" charset="-122"/>
                    <a:cs typeface="楷体" panose="02010609060101010101" pitchFamily="49" charset="-122"/>
                  </a:rPr>
                  <a:t>注：对于分类问题, 构造每棵树时默认使用 k = √p</a:t>
                </a:r>
                <a:r>
                  <a:rPr lang="en-US" altLang="zh-CN" sz="2200" dirty="0">
                    <a:latin typeface="楷体" panose="02010609060101010101" pitchFamily="49" charset="-122"/>
                    <a:ea typeface="楷体" panose="02010609060101010101" pitchFamily="49" charset="-122"/>
                    <a:cs typeface="楷体" panose="02010609060101010101" pitchFamily="49" charset="-122"/>
                  </a:rPr>
                  <a:t> </a:t>
                </a:r>
                <a:r>
                  <a:rPr lang="zh-CN" altLang="en-US" sz="2200" dirty="0">
                    <a:latin typeface="楷体" panose="02010609060101010101" pitchFamily="49" charset="-122"/>
                    <a:ea typeface="楷体" panose="02010609060101010101" pitchFamily="49" charset="-122"/>
                    <a:cs typeface="楷体" panose="02010609060101010101" pitchFamily="49" charset="-122"/>
                  </a:rPr>
                  <a:t>个随机变量, 节点最小样本数为 1 ; 对于回归问题, 构造每棵树时默认使用 k = p/3 个随机变量, 节点最小样本数为 5 。 </a:t>
                </a:r>
                <a:endParaRPr lang="zh-CN" altLang="en-US"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r>
                  <a:rPr lang="zh-CN" altLang="en-US" sz="2200" dirty="0">
                    <a:latin typeface="楷体" panose="02010609060101010101" pitchFamily="49" charset="-122"/>
                    <a:ea typeface="楷体" panose="02010609060101010101" pitchFamily="49" charset="-122"/>
                    <a:cs typeface="楷体" panose="02010609060101010101" pitchFamily="49" charset="-122"/>
                  </a:rPr>
                  <a:t>（3）重复以上过程 M 次，得到 M 棵树构成一个随机森林。 </a:t>
                </a:r>
                <a:endParaRPr lang="zh-CN" altLang="en-US" sz="2200" dirty="0">
                  <a:latin typeface="楷体" panose="02010609060101010101" pitchFamily="49" charset="-122"/>
                  <a:ea typeface="楷体" panose="02010609060101010101" pitchFamily="49" charset="-122"/>
                  <a:cs typeface="楷体" panose="02010609060101010101" pitchFamily="49" charset="-122"/>
                </a:endParaRPr>
              </a:p>
              <a:p>
                <a:pPr marL="0" indent="0">
                  <a:buFont typeface="Wingdings" panose="05000000000000000000" pitchFamily="2" charset="2"/>
                  <a:buNone/>
                </a:pPr>
                <a:r>
                  <a:rPr lang="zh-CN" altLang="en-US" sz="2200" dirty="0">
                    <a:latin typeface="楷体" panose="02010609060101010101" pitchFamily="49" charset="-122"/>
                    <a:ea typeface="楷体" panose="02010609060101010101" pitchFamily="49" charset="-122"/>
                    <a:cs typeface="楷体" panose="02010609060101010101" pitchFamily="49" charset="-122"/>
                  </a:rPr>
                  <a:t>（4）当对新样本进行预测时, 由每个决策树得到一个预测结果, 再进行“投票”得出最后的结果。a）对于回归问题, 最后的预测结果为所有决策树预测值的平均数；b）对于分类问题, 最终的预测结果为所有决策树预测结果中最多的那类</a:t>
                </a:r>
                <a:r>
                  <a:rPr lang="en-US" altLang="zh-CN" sz="2200" dirty="0">
                    <a:latin typeface="楷体" panose="02010609060101010101" pitchFamily="49" charset="-122"/>
                    <a:ea typeface="楷体" panose="02010609060101010101" pitchFamily="49" charset="-122"/>
                    <a:cs typeface="楷体" panose="02010609060101010101" pitchFamily="49" charset="-122"/>
                  </a:rPr>
                  <a:t>,即采用“投票”得出最后的分类结果。</a:t>
                </a:r>
                <a:endParaRPr lang="en-US" altLang="zh-CN" sz="2200" dirty="0">
                  <a:latin typeface="楷体" panose="02010609060101010101" pitchFamily="49" charset="-122"/>
                  <a:ea typeface="楷体" panose="02010609060101010101" pitchFamily="49" charset="-122"/>
                  <a:cs typeface="楷体" panose="02010609060101010101" pitchFamily="49" charset="-122"/>
                </a:endParaRPr>
              </a:p>
            </p:txBody>
          </p:sp>
        </mc:Choice>
        <mc:Fallback>
          <p:sp>
            <p:nvSpPr>
              <p:cNvPr id="4" name="文本框 3"/>
              <p:cNvSpPr txBox="1">
                <a:spLocks noRot="1" noChangeAspect="1" noMove="1" noResize="1" noEditPoints="1" noAdjustHandles="1" noChangeArrowheads="1" noChangeShapeType="1" noTextEdit="1"/>
              </p:cNvSpPr>
              <p:nvPr/>
            </p:nvSpPr>
            <p:spPr>
              <a:xfrm>
                <a:off x="226060" y="1057275"/>
                <a:ext cx="11407775" cy="5234940"/>
              </a:xfrm>
              <a:prstGeom prst="rect">
                <a:avLst/>
              </a:prstGeom>
              <a:blipFill rotWithShape="1">
                <a:blip r:embed="rId1"/>
                <a:stretch>
                  <a:fillRect/>
                </a:stretch>
              </a:blipFill>
            </p:spPr>
            <p:txBody>
              <a:bodyPr/>
              <a:lstStyle/>
              <a:p>
                <a:r>
                  <a:rPr lang="zh-CN" altLang="en-US">
                    <a:noFill/>
                  </a:rPr>
                  <a:t> </a:t>
                </a:r>
              </a:p>
            </p:txBody>
          </p:sp>
        </mc:Fallback>
      </mc:AlternateContent>
      <p:sp>
        <p:nvSpPr>
          <p:cNvPr id="7" name="文本框 6"/>
          <p:cNvSpPr txBox="1"/>
          <p:nvPr/>
        </p:nvSpPr>
        <p:spPr>
          <a:xfrm>
            <a:off x="4064000" y="834390"/>
            <a:ext cx="4064000" cy="583565"/>
          </a:xfrm>
          <a:prstGeom prst="rect">
            <a:avLst/>
          </a:prstGeom>
          <a:noFill/>
        </p:spPr>
        <p:txBody>
          <a:bodyPr wrap="square" rtlCol="0">
            <a:spAutoFit/>
          </a:bodyPr>
          <a:p>
            <a:pPr algn="ctr">
              <a:buClrTx/>
              <a:buSzTx/>
            </a:pPr>
            <a:r>
              <a:rPr lang="zh-CN" altLang="en-US" sz="3200" b="1" dirty="0">
                <a:solidFill>
                  <a:schemeClr val="accent3"/>
                </a:solidFill>
                <a:latin typeface="楷体" panose="02010609060101010101" pitchFamily="49" charset="-122"/>
                <a:ea typeface="楷体" panose="02010609060101010101" pitchFamily="49" charset="-122"/>
              </a:rPr>
              <a:t>随机森林</a:t>
            </a:r>
            <a:endParaRPr lang="en-US" altLang="zh-CN" sz="3200" b="1" dirty="0">
              <a:solidFill>
                <a:schemeClr val="accent3"/>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p:bldP spid="4" grpId="1"/>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PP_MARK_KEY" val="37a1b9d4-e5da-442a-b720-1b919d44fda4"/>
  <p:tag name="COMMONDATA" val="eyJoZGlkIjoiMjA4ZTg5NzFiZTNiMWYyMjA0YzRmODE0OWFiOGMzZGIifQ=="/>
  <p:tag name="commondata" val="eyJoZGlkIjoiOGVmMDA1YzYyODhlN2RiNWU0NTRhM2E2NDg3MzZkZjM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主题 1">
      <a:dk1>
        <a:srgbClr val="000000"/>
      </a:dk1>
      <a:lt1>
        <a:srgbClr val="FFFFFF"/>
      </a:lt1>
      <a:dk2>
        <a:srgbClr val="768395"/>
      </a:dk2>
      <a:lt2>
        <a:srgbClr val="F0F0F0"/>
      </a:lt2>
      <a:accent1>
        <a:srgbClr val="F73529"/>
      </a:accent1>
      <a:accent2>
        <a:srgbClr val="E8282E"/>
      </a:accent2>
      <a:accent3>
        <a:srgbClr val="BA2326"/>
      </a:accent3>
      <a:accent4>
        <a:srgbClr val="8B0C04"/>
      </a:accent4>
      <a:accent5>
        <a:srgbClr val="680801"/>
      </a:accent5>
      <a:accent6>
        <a:srgbClr val="B91318"/>
      </a:accent6>
      <a:hlink>
        <a:srgbClr val="F73529"/>
      </a:hlink>
      <a:folHlink>
        <a:srgbClr val="BFBFBF"/>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1">
    <a:dk1>
      <a:srgbClr val="000000"/>
    </a:dk1>
    <a:lt1>
      <a:srgbClr val="FFFFFF"/>
    </a:lt1>
    <a:dk2>
      <a:srgbClr val="768395"/>
    </a:dk2>
    <a:lt2>
      <a:srgbClr val="F0F0F0"/>
    </a:lt2>
    <a:accent1>
      <a:srgbClr val="F73529"/>
    </a:accent1>
    <a:accent2>
      <a:srgbClr val="E8282E"/>
    </a:accent2>
    <a:accent3>
      <a:srgbClr val="BA2326"/>
    </a:accent3>
    <a:accent4>
      <a:srgbClr val="8B0C04"/>
    </a:accent4>
    <a:accent5>
      <a:srgbClr val="680801"/>
    </a:accent5>
    <a:accent6>
      <a:srgbClr val="B91318"/>
    </a:accent6>
    <a:hlink>
      <a:srgbClr val="F73529"/>
    </a:hlink>
    <a:folHlink>
      <a:srgbClr val="BFBFBF"/>
    </a:folHlink>
  </a:clrScheme>
</a:themeOverride>
</file>

<file path=ppt/theme/themeOverride10.xml><?xml version="1.0" encoding="utf-8"?>
<a:themeOverride xmlns:a="http://schemas.openxmlformats.org/drawingml/2006/main">
  <a:clrScheme name="Office 主题 1">
    <a:dk1>
      <a:srgbClr val="000000"/>
    </a:dk1>
    <a:lt1>
      <a:srgbClr val="FFFFFF"/>
    </a:lt1>
    <a:dk2>
      <a:srgbClr val="768395"/>
    </a:dk2>
    <a:lt2>
      <a:srgbClr val="F0F0F0"/>
    </a:lt2>
    <a:accent1>
      <a:srgbClr val="F73529"/>
    </a:accent1>
    <a:accent2>
      <a:srgbClr val="E8282E"/>
    </a:accent2>
    <a:accent3>
      <a:srgbClr val="BA2326"/>
    </a:accent3>
    <a:accent4>
      <a:srgbClr val="8B0C04"/>
    </a:accent4>
    <a:accent5>
      <a:srgbClr val="680801"/>
    </a:accent5>
    <a:accent6>
      <a:srgbClr val="B91318"/>
    </a:accent6>
    <a:hlink>
      <a:srgbClr val="F73529"/>
    </a:hlink>
    <a:folHlink>
      <a:srgbClr val="BFBFBF"/>
    </a:folHlink>
  </a:clrScheme>
</a:themeOverride>
</file>

<file path=ppt/theme/themeOverride11.xml><?xml version="1.0" encoding="utf-8"?>
<a:themeOverride xmlns:a="http://schemas.openxmlformats.org/drawingml/2006/main">
  <a:clrScheme name="Office 主题 1">
    <a:dk1>
      <a:srgbClr val="000000"/>
    </a:dk1>
    <a:lt1>
      <a:srgbClr val="FFFFFF"/>
    </a:lt1>
    <a:dk2>
      <a:srgbClr val="768395"/>
    </a:dk2>
    <a:lt2>
      <a:srgbClr val="F0F0F0"/>
    </a:lt2>
    <a:accent1>
      <a:srgbClr val="F73529"/>
    </a:accent1>
    <a:accent2>
      <a:srgbClr val="E8282E"/>
    </a:accent2>
    <a:accent3>
      <a:srgbClr val="BA2326"/>
    </a:accent3>
    <a:accent4>
      <a:srgbClr val="8B0C04"/>
    </a:accent4>
    <a:accent5>
      <a:srgbClr val="680801"/>
    </a:accent5>
    <a:accent6>
      <a:srgbClr val="B91318"/>
    </a:accent6>
    <a:hlink>
      <a:srgbClr val="F73529"/>
    </a:hlink>
    <a:folHlink>
      <a:srgbClr val="BFBFBF"/>
    </a:folHlink>
  </a:clrScheme>
</a:themeOverride>
</file>

<file path=ppt/theme/themeOverride12.xml><?xml version="1.0" encoding="utf-8"?>
<a:themeOverride xmlns:a="http://schemas.openxmlformats.org/drawingml/2006/main">
  <a:clrScheme name="Office 主题 1">
    <a:dk1>
      <a:srgbClr val="000000"/>
    </a:dk1>
    <a:lt1>
      <a:srgbClr val="FFFFFF"/>
    </a:lt1>
    <a:dk2>
      <a:srgbClr val="768395"/>
    </a:dk2>
    <a:lt2>
      <a:srgbClr val="F0F0F0"/>
    </a:lt2>
    <a:accent1>
      <a:srgbClr val="F73529"/>
    </a:accent1>
    <a:accent2>
      <a:srgbClr val="E8282E"/>
    </a:accent2>
    <a:accent3>
      <a:srgbClr val="BA2326"/>
    </a:accent3>
    <a:accent4>
      <a:srgbClr val="8B0C04"/>
    </a:accent4>
    <a:accent5>
      <a:srgbClr val="680801"/>
    </a:accent5>
    <a:accent6>
      <a:srgbClr val="B91318"/>
    </a:accent6>
    <a:hlink>
      <a:srgbClr val="F73529"/>
    </a:hlink>
    <a:folHlink>
      <a:srgbClr val="BFBFBF"/>
    </a:folHlink>
  </a:clrScheme>
</a:themeOverride>
</file>

<file path=ppt/theme/themeOverride13.xml><?xml version="1.0" encoding="utf-8"?>
<a:themeOverride xmlns:a="http://schemas.openxmlformats.org/drawingml/2006/main">
  <a:clrScheme name="Office 主题 1">
    <a:dk1>
      <a:srgbClr val="000000"/>
    </a:dk1>
    <a:lt1>
      <a:srgbClr val="FFFFFF"/>
    </a:lt1>
    <a:dk2>
      <a:srgbClr val="768395"/>
    </a:dk2>
    <a:lt2>
      <a:srgbClr val="F0F0F0"/>
    </a:lt2>
    <a:accent1>
      <a:srgbClr val="F73529"/>
    </a:accent1>
    <a:accent2>
      <a:srgbClr val="E8282E"/>
    </a:accent2>
    <a:accent3>
      <a:srgbClr val="BA2326"/>
    </a:accent3>
    <a:accent4>
      <a:srgbClr val="8B0C04"/>
    </a:accent4>
    <a:accent5>
      <a:srgbClr val="680801"/>
    </a:accent5>
    <a:accent6>
      <a:srgbClr val="B91318"/>
    </a:accent6>
    <a:hlink>
      <a:srgbClr val="F73529"/>
    </a:hlink>
    <a:folHlink>
      <a:srgbClr val="BFBFBF"/>
    </a:folHlink>
  </a:clrScheme>
</a:themeOverride>
</file>

<file path=ppt/theme/themeOverride14.xml><?xml version="1.0" encoding="utf-8"?>
<a:themeOverride xmlns:a="http://schemas.openxmlformats.org/drawingml/2006/main">
  <a:clrScheme name="Office 主题 1">
    <a:dk1>
      <a:srgbClr val="000000"/>
    </a:dk1>
    <a:lt1>
      <a:srgbClr val="FFFFFF"/>
    </a:lt1>
    <a:dk2>
      <a:srgbClr val="768395"/>
    </a:dk2>
    <a:lt2>
      <a:srgbClr val="F0F0F0"/>
    </a:lt2>
    <a:accent1>
      <a:srgbClr val="F73529"/>
    </a:accent1>
    <a:accent2>
      <a:srgbClr val="E8282E"/>
    </a:accent2>
    <a:accent3>
      <a:srgbClr val="BA2326"/>
    </a:accent3>
    <a:accent4>
      <a:srgbClr val="8B0C04"/>
    </a:accent4>
    <a:accent5>
      <a:srgbClr val="680801"/>
    </a:accent5>
    <a:accent6>
      <a:srgbClr val="B91318"/>
    </a:accent6>
    <a:hlink>
      <a:srgbClr val="F73529"/>
    </a:hlink>
    <a:folHlink>
      <a:srgbClr val="BFBFBF"/>
    </a:folHlink>
  </a:clrScheme>
</a:themeOverride>
</file>

<file path=ppt/theme/themeOverride15.xml><?xml version="1.0" encoding="utf-8"?>
<a:themeOverride xmlns:a="http://schemas.openxmlformats.org/drawingml/2006/main">
  <a:clrScheme name="Office 主题 1">
    <a:dk1>
      <a:srgbClr val="000000"/>
    </a:dk1>
    <a:lt1>
      <a:srgbClr val="FFFFFF"/>
    </a:lt1>
    <a:dk2>
      <a:srgbClr val="768395"/>
    </a:dk2>
    <a:lt2>
      <a:srgbClr val="F0F0F0"/>
    </a:lt2>
    <a:accent1>
      <a:srgbClr val="F73529"/>
    </a:accent1>
    <a:accent2>
      <a:srgbClr val="E8282E"/>
    </a:accent2>
    <a:accent3>
      <a:srgbClr val="BA2326"/>
    </a:accent3>
    <a:accent4>
      <a:srgbClr val="8B0C04"/>
    </a:accent4>
    <a:accent5>
      <a:srgbClr val="680801"/>
    </a:accent5>
    <a:accent6>
      <a:srgbClr val="B91318"/>
    </a:accent6>
    <a:hlink>
      <a:srgbClr val="F73529"/>
    </a:hlink>
    <a:folHlink>
      <a:srgbClr val="BFBFBF"/>
    </a:folHlink>
  </a:clrScheme>
</a:themeOverride>
</file>

<file path=ppt/theme/themeOverride16.xml><?xml version="1.0" encoding="utf-8"?>
<a:themeOverride xmlns:a="http://schemas.openxmlformats.org/drawingml/2006/main">
  <a:clrScheme name="Office 主题 1">
    <a:dk1>
      <a:srgbClr val="000000"/>
    </a:dk1>
    <a:lt1>
      <a:srgbClr val="FFFFFF"/>
    </a:lt1>
    <a:dk2>
      <a:srgbClr val="768395"/>
    </a:dk2>
    <a:lt2>
      <a:srgbClr val="F0F0F0"/>
    </a:lt2>
    <a:accent1>
      <a:srgbClr val="F73529"/>
    </a:accent1>
    <a:accent2>
      <a:srgbClr val="E8282E"/>
    </a:accent2>
    <a:accent3>
      <a:srgbClr val="BA2326"/>
    </a:accent3>
    <a:accent4>
      <a:srgbClr val="8B0C04"/>
    </a:accent4>
    <a:accent5>
      <a:srgbClr val="680801"/>
    </a:accent5>
    <a:accent6>
      <a:srgbClr val="B91318"/>
    </a:accent6>
    <a:hlink>
      <a:srgbClr val="F73529"/>
    </a:hlink>
    <a:folHlink>
      <a:srgbClr val="BFBFBF"/>
    </a:folHlink>
  </a:clrScheme>
</a:themeOverride>
</file>

<file path=ppt/theme/themeOverride17.xml><?xml version="1.0" encoding="utf-8"?>
<a:themeOverride xmlns:a="http://schemas.openxmlformats.org/drawingml/2006/main">
  <a:clrScheme name="Office 主题 1">
    <a:dk1>
      <a:srgbClr val="000000"/>
    </a:dk1>
    <a:lt1>
      <a:srgbClr val="FFFFFF"/>
    </a:lt1>
    <a:dk2>
      <a:srgbClr val="768395"/>
    </a:dk2>
    <a:lt2>
      <a:srgbClr val="F0F0F0"/>
    </a:lt2>
    <a:accent1>
      <a:srgbClr val="F73529"/>
    </a:accent1>
    <a:accent2>
      <a:srgbClr val="E8282E"/>
    </a:accent2>
    <a:accent3>
      <a:srgbClr val="BA2326"/>
    </a:accent3>
    <a:accent4>
      <a:srgbClr val="8B0C04"/>
    </a:accent4>
    <a:accent5>
      <a:srgbClr val="680801"/>
    </a:accent5>
    <a:accent6>
      <a:srgbClr val="B91318"/>
    </a:accent6>
    <a:hlink>
      <a:srgbClr val="F73529"/>
    </a:hlink>
    <a:folHlink>
      <a:srgbClr val="BFBFBF"/>
    </a:folHlink>
  </a:clrScheme>
</a:themeOverride>
</file>

<file path=ppt/theme/themeOverride18.xml><?xml version="1.0" encoding="utf-8"?>
<a:themeOverride xmlns:a="http://schemas.openxmlformats.org/drawingml/2006/main">
  <a:clrScheme name="Office 主题 1">
    <a:dk1>
      <a:srgbClr val="000000"/>
    </a:dk1>
    <a:lt1>
      <a:srgbClr val="FFFFFF"/>
    </a:lt1>
    <a:dk2>
      <a:srgbClr val="768395"/>
    </a:dk2>
    <a:lt2>
      <a:srgbClr val="F0F0F0"/>
    </a:lt2>
    <a:accent1>
      <a:srgbClr val="F73529"/>
    </a:accent1>
    <a:accent2>
      <a:srgbClr val="E8282E"/>
    </a:accent2>
    <a:accent3>
      <a:srgbClr val="BA2326"/>
    </a:accent3>
    <a:accent4>
      <a:srgbClr val="8B0C04"/>
    </a:accent4>
    <a:accent5>
      <a:srgbClr val="680801"/>
    </a:accent5>
    <a:accent6>
      <a:srgbClr val="B91318"/>
    </a:accent6>
    <a:hlink>
      <a:srgbClr val="F73529"/>
    </a:hlink>
    <a:folHlink>
      <a:srgbClr val="BFBFBF"/>
    </a:folHlink>
  </a:clrScheme>
</a:themeOverride>
</file>

<file path=ppt/theme/themeOverride19.xml><?xml version="1.0" encoding="utf-8"?>
<a:themeOverride xmlns:a="http://schemas.openxmlformats.org/drawingml/2006/main">
  <a:clrScheme name="Office 主题 1">
    <a:dk1>
      <a:srgbClr val="000000"/>
    </a:dk1>
    <a:lt1>
      <a:srgbClr val="FFFFFF"/>
    </a:lt1>
    <a:dk2>
      <a:srgbClr val="768395"/>
    </a:dk2>
    <a:lt2>
      <a:srgbClr val="F0F0F0"/>
    </a:lt2>
    <a:accent1>
      <a:srgbClr val="F73529"/>
    </a:accent1>
    <a:accent2>
      <a:srgbClr val="E8282E"/>
    </a:accent2>
    <a:accent3>
      <a:srgbClr val="BA2326"/>
    </a:accent3>
    <a:accent4>
      <a:srgbClr val="8B0C04"/>
    </a:accent4>
    <a:accent5>
      <a:srgbClr val="680801"/>
    </a:accent5>
    <a:accent6>
      <a:srgbClr val="B91318"/>
    </a:accent6>
    <a:hlink>
      <a:srgbClr val="F73529"/>
    </a:hlink>
    <a:folHlink>
      <a:srgbClr val="BFBFBF"/>
    </a:folHlink>
  </a:clrScheme>
</a:themeOverride>
</file>

<file path=ppt/theme/themeOverride2.xml><?xml version="1.0" encoding="utf-8"?>
<a:themeOverride xmlns:a="http://schemas.openxmlformats.org/drawingml/2006/main">
  <a:clrScheme name="Office 主题 1">
    <a:dk1>
      <a:srgbClr val="000000"/>
    </a:dk1>
    <a:lt1>
      <a:srgbClr val="FFFFFF"/>
    </a:lt1>
    <a:dk2>
      <a:srgbClr val="768395"/>
    </a:dk2>
    <a:lt2>
      <a:srgbClr val="F0F0F0"/>
    </a:lt2>
    <a:accent1>
      <a:srgbClr val="F73529"/>
    </a:accent1>
    <a:accent2>
      <a:srgbClr val="E8282E"/>
    </a:accent2>
    <a:accent3>
      <a:srgbClr val="BA2326"/>
    </a:accent3>
    <a:accent4>
      <a:srgbClr val="8B0C04"/>
    </a:accent4>
    <a:accent5>
      <a:srgbClr val="680801"/>
    </a:accent5>
    <a:accent6>
      <a:srgbClr val="B91318"/>
    </a:accent6>
    <a:hlink>
      <a:srgbClr val="F73529"/>
    </a:hlink>
    <a:folHlink>
      <a:srgbClr val="BFBFBF"/>
    </a:folHlink>
  </a:clrScheme>
</a:themeOverride>
</file>

<file path=ppt/theme/themeOverride20.xml><?xml version="1.0" encoding="utf-8"?>
<a:themeOverride xmlns:a="http://schemas.openxmlformats.org/drawingml/2006/main">
  <a:clrScheme name="Office 主题 1">
    <a:dk1>
      <a:srgbClr val="000000"/>
    </a:dk1>
    <a:lt1>
      <a:srgbClr val="FFFFFF"/>
    </a:lt1>
    <a:dk2>
      <a:srgbClr val="768395"/>
    </a:dk2>
    <a:lt2>
      <a:srgbClr val="F0F0F0"/>
    </a:lt2>
    <a:accent1>
      <a:srgbClr val="F73529"/>
    </a:accent1>
    <a:accent2>
      <a:srgbClr val="E8282E"/>
    </a:accent2>
    <a:accent3>
      <a:srgbClr val="BA2326"/>
    </a:accent3>
    <a:accent4>
      <a:srgbClr val="8B0C04"/>
    </a:accent4>
    <a:accent5>
      <a:srgbClr val="680801"/>
    </a:accent5>
    <a:accent6>
      <a:srgbClr val="B91318"/>
    </a:accent6>
    <a:hlink>
      <a:srgbClr val="F73529"/>
    </a:hlink>
    <a:folHlink>
      <a:srgbClr val="BFBFBF"/>
    </a:folHlink>
  </a:clrScheme>
</a:themeOverride>
</file>

<file path=ppt/theme/themeOverride21.xml><?xml version="1.0" encoding="utf-8"?>
<a:themeOverride xmlns:a="http://schemas.openxmlformats.org/drawingml/2006/main">
  <a:clrScheme name="Office 主题 1">
    <a:dk1>
      <a:srgbClr val="000000"/>
    </a:dk1>
    <a:lt1>
      <a:srgbClr val="FFFFFF"/>
    </a:lt1>
    <a:dk2>
      <a:srgbClr val="768395"/>
    </a:dk2>
    <a:lt2>
      <a:srgbClr val="F0F0F0"/>
    </a:lt2>
    <a:accent1>
      <a:srgbClr val="F73529"/>
    </a:accent1>
    <a:accent2>
      <a:srgbClr val="E8282E"/>
    </a:accent2>
    <a:accent3>
      <a:srgbClr val="BA2326"/>
    </a:accent3>
    <a:accent4>
      <a:srgbClr val="8B0C04"/>
    </a:accent4>
    <a:accent5>
      <a:srgbClr val="680801"/>
    </a:accent5>
    <a:accent6>
      <a:srgbClr val="B91318"/>
    </a:accent6>
    <a:hlink>
      <a:srgbClr val="F73529"/>
    </a:hlink>
    <a:folHlink>
      <a:srgbClr val="BFBFBF"/>
    </a:folHlink>
  </a:clrScheme>
</a:themeOverride>
</file>

<file path=ppt/theme/themeOverride22.xml><?xml version="1.0" encoding="utf-8"?>
<a:themeOverride xmlns:a="http://schemas.openxmlformats.org/drawingml/2006/main">
  <a:clrScheme name="Office 主题 1">
    <a:dk1>
      <a:srgbClr val="000000"/>
    </a:dk1>
    <a:lt1>
      <a:srgbClr val="FFFFFF"/>
    </a:lt1>
    <a:dk2>
      <a:srgbClr val="768395"/>
    </a:dk2>
    <a:lt2>
      <a:srgbClr val="F0F0F0"/>
    </a:lt2>
    <a:accent1>
      <a:srgbClr val="F73529"/>
    </a:accent1>
    <a:accent2>
      <a:srgbClr val="E8282E"/>
    </a:accent2>
    <a:accent3>
      <a:srgbClr val="BA2326"/>
    </a:accent3>
    <a:accent4>
      <a:srgbClr val="8B0C04"/>
    </a:accent4>
    <a:accent5>
      <a:srgbClr val="680801"/>
    </a:accent5>
    <a:accent6>
      <a:srgbClr val="B91318"/>
    </a:accent6>
    <a:hlink>
      <a:srgbClr val="F73529"/>
    </a:hlink>
    <a:folHlink>
      <a:srgbClr val="BFBFBF"/>
    </a:folHlink>
  </a:clrScheme>
</a:themeOverride>
</file>

<file path=ppt/theme/themeOverride23.xml><?xml version="1.0" encoding="utf-8"?>
<a:themeOverride xmlns:a="http://schemas.openxmlformats.org/drawingml/2006/main">
  <a:clrScheme name="Office 主题 1">
    <a:dk1>
      <a:srgbClr val="000000"/>
    </a:dk1>
    <a:lt1>
      <a:srgbClr val="FFFFFF"/>
    </a:lt1>
    <a:dk2>
      <a:srgbClr val="768395"/>
    </a:dk2>
    <a:lt2>
      <a:srgbClr val="F0F0F0"/>
    </a:lt2>
    <a:accent1>
      <a:srgbClr val="F73529"/>
    </a:accent1>
    <a:accent2>
      <a:srgbClr val="E8282E"/>
    </a:accent2>
    <a:accent3>
      <a:srgbClr val="BA2326"/>
    </a:accent3>
    <a:accent4>
      <a:srgbClr val="8B0C04"/>
    </a:accent4>
    <a:accent5>
      <a:srgbClr val="680801"/>
    </a:accent5>
    <a:accent6>
      <a:srgbClr val="B91318"/>
    </a:accent6>
    <a:hlink>
      <a:srgbClr val="F73529"/>
    </a:hlink>
    <a:folHlink>
      <a:srgbClr val="BFBFBF"/>
    </a:folHlink>
  </a:clrScheme>
</a:themeOverride>
</file>

<file path=ppt/theme/themeOverride24.xml><?xml version="1.0" encoding="utf-8"?>
<a:themeOverride xmlns:a="http://schemas.openxmlformats.org/drawingml/2006/main">
  <a:clrScheme name="Office 主题 1">
    <a:dk1>
      <a:srgbClr val="000000"/>
    </a:dk1>
    <a:lt1>
      <a:srgbClr val="FFFFFF"/>
    </a:lt1>
    <a:dk2>
      <a:srgbClr val="768395"/>
    </a:dk2>
    <a:lt2>
      <a:srgbClr val="F0F0F0"/>
    </a:lt2>
    <a:accent1>
      <a:srgbClr val="F73529"/>
    </a:accent1>
    <a:accent2>
      <a:srgbClr val="E8282E"/>
    </a:accent2>
    <a:accent3>
      <a:srgbClr val="BA2326"/>
    </a:accent3>
    <a:accent4>
      <a:srgbClr val="8B0C04"/>
    </a:accent4>
    <a:accent5>
      <a:srgbClr val="680801"/>
    </a:accent5>
    <a:accent6>
      <a:srgbClr val="B91318"/>
    </a:accent6>
    <a:hlink>
      <a:srgbClr val="F73529"/>
    </a:hlink>
    <a:folHlink>
      <a:srgbClr val="BFBFBF"/>
    </a:folHlink>
  </a:clrScheme>
</a:themeOverride>
</file>

<file path=ppt/theme/themeOverride25.xml><?xml version="1.0" encoding="utf-8"?>
<a:themeOverride xmlns:a="http://schemas.openxmlformats.org/drawingml/2006/main">
  <a:clrScheme name="Office 主题 1">
    <a:dk1>
      <a:srgbClr val="000000"/>
    </a:dk1>
    <a:lt1>
      <a:srgbClr val="FFFFFF"/>
    </a:lt1>
    <a:dk2>
      <a:srgbClr val="768395"/>
    </a:dk2>
    <a:lt2>
      <a:srgbClr val="F0F0F0"/>
    </a:lt2>
    <a:accent1>
      <a:srgbClr val="F73529"/>
    </a:accent1>
    <a:accent2>
      <a:srgbClr val="E8282E"/>
    </a:accent2>
    <a:accent3>
      <a:srgbClr val="BA2326"/>
    </a:accent3>
    <a:accent4>
      <a:srgbClr val="8B0C04"/>
    </a:accent4>
    <a:accent5>
      <a:srgbClr val="680801"/>
    </a:accent5>
    <a:accent6>
      <a:srgbClr val="B91318"/>
    </a:accent6>
    <a:hlink>
      <a:srgbClr val="F73529"/>
    </a:hlink>
    <a:folHlink>
      <a:srgbClr val="BFBFBF"/>
    </a:folHlink>
  </a:clrScheme>
</a:themeOverride>
</file>

<file path=ppt/theme/themeOverride26.xml><?xml version="1.0" encoding="utf-8"?>
<a:themeOverride xmlns:a="http://schemas.openxmlformats.org/drawingml/2006/main">
  <a:clrScheme name="Office 主题 1">
    <a:dk1>
      <a:srgbClr val="000000"/>
    </a:dk1>
    <a:lt1>
      <a:srgbClr val="FFFFFF"/>
    </a:lt1>
    <a:dk2>
      <a:srgbClr val="768395"/>
    </a:dk2>
    <a:lt2>
      <a:srgbClr val="F0F0F0"/>
    </a:lt2>
    <a:accent1>
      <a:srgbClr val="F73529"/>
    </a:accent1>
    <a:accent2>
      <a:srgbClr val="E8282E"/>
    </a:accent2>
    <a:accent3>
      <a:srgbClr val="BA2326"/>
    </a:accent3>
    <a:accent4>
      <a:srgbClr val="8B0C04"/>
    </a:accent4>
    <a:accent5>
      <a:srgbClr val="680801"/>
    </a:accent5>
    <a:accent6>
      <a:srgbClr val="B91318"/>
    </a:accent6>
    <a:hlink>
      <a:srgbClr val="F73529"/>
    </a:hlink>
    <a:folHlink>
      <a:srgbClr val="BFBFBF"/>
    </a:folHlink>
  </a:clrScheme>
</a:themeOverride>
</file>

<file path=ppt/theme/themeOverride3.xml><?xml version="1.0" encoding="utf-8"?>
<a:themeOverride xmlns:a="http://schemas.openxmlformats.org/drawingml/2006/main">
  <a:clrScheme name="Office 主题 1">
    <a:dk1>
      <a:srgbClr val="000000"/>
    </a:dk1>
    <a:lt1>
      <a:srgbClr val="FFFFFF"/>
    </a:lt1>
    <a:dk2>
      <a:srgbClr val="768395"/>
    </a:dk2>
    <a:lt2>
      <a:srgbClr val="F0F0F0"/>
    </a:lt2>
    <a:accent1>
      <a:srgbClr val="F73529"/>
    </a:accent1>
    <a:accent2>
      <a:srgbClr val="E8282E"/>
    </a:accent2>
    <a:accent3>
      <a:srgbClr val="BA2326"/>
    </a:accent3>
    <a:accent4>
      <a:srgbClr val="8B0C04"/>
    </a:accent4>
    <a:accent5>
      <a:srgbClr val="680801"/>
    </a:accent5>
    <a:accent6>
      <a:srgbClr val="B91318"/>
    </a:accent6>
    <a:hlink>
      <a:srgbClr val="F73529"/>
    </a:hlink>
    <a:folHlink>
      <a:srgbClr val="BFBFBF"/>
    </a:folHlink>
  </a:clrScheme>
</a:themeOverride>
</file>

<file path=ppt/theme/themeOverride4.xml><?xml version="1.0" encoding="utf-8"?>
<a:themeOverride xmlns:a="http://schemas.openxmlformats.org/drawingml/2006/main">
  <a:clrScheme name="Office 主题 1">
    <a:dk1>
      <a:srgbClr val="000000"/>
    </a:dk1>
    <a:lt1>
      <a:srgbClr val="FFFFFF"/>
    </a:lt1>
    <a:dk2>
      <a:srgbClr val="768395"/>
    </a:dk2>
    <a:lt2>
      <a:srgbClr val="F0F0F0"/>
    </a:lt2>
    <a:accent1>
      <a:srgbClr val="F73529"/>
    </a:accent1>
    <a:accent2>
      <a:srgbClr val="E8282E"/>
    </a:accent2>
    <a:accent3>
      <a:srgbClr val="BA2326"/>
    </a:accent3>
    <a:accent4>
      <a:srgbClr val="8B0C04"/>
    </a:accent4>
    <a:accent5>
      <a:srgbClr val="680801"/>
    </a:accent5>
    <a:accent6>
      <a:srgbClr val="B91318"/>
    </a:accent6>
    <a:hlink>
      <a:srgbClr val="F73529"/>
    </a:hlink>
    <a:folHlink>
      <a:srgbClr val="BFBFBF"/>
    </a:folHlink>
  </a:clrScheme>
</a:themeOverride>
</file>

<file path=ppt/theme/themeOverride5.xml><?xml version="1.0" encoding="utf-8"?>
<a:themeOverride xmlns:a="http://schemas.openxmlformats.org/drawingml/2006/main">
  <a:clrScheme name="Office 主题 1">
    <a:dk1>
      <a:srgbClr val="000000"/>
    </a:dk1>
    <a:lt1>
      <a:srgbClr val="FFFFFF"/>
    </a:lt1>
    <a:dk2>
      <a:srgbClr val="768395"/>
    </a:dk2>
    <a:lt2>
      <a:srgbClr val="F0F0F0"/>
    </a:lt2>
    <a:accent1>
      <a:srgbClr val="F73529"/>
    </a:accent1>
    <a:accent2>
      <a:srgbClr val="E8282E"/>
    </a:accent2>
    <a:accent3>
      <a:srgbClr val="BA2326"/>
    </a:accent3>
    <a:accent4>
      <a:srgbClr val="8B0C04"/>
    </a:accent4>
    <a:accent5>
      <a:srgbClr val="680801"/>
    </a:accent5>
    <a:accent6>
      <a:srgbClr val="B91318"/>
    </a:accent6>
    <a:hlink>
      <a:srgbClr val="F73529"/>
    </a:hlink>
    <a:folHlink>
      <a:srgbClr val="BFBFBF"/>
    </a:folHlink>
  </a:clrScheme>
</a:themeOverride>
</file>

<file path=ppt/theme/themeOverride6.xml><?xml version="1.0" encoding="utf-8"?>
<a:themeOverride xmlns:a="http://schemas.openxmlformats.org/drawingml/2006/main">
  <a:clrScheme name="Office 主题 1">
    <a:dk1>
      <a:srgbClr val="000000"/>
    </a:dk1>
    <a:lt1>
      <a:srgbClr val="FFFFFF"/>
    </a:lt1>
    <a:dk2>
      <a:srgbClr val="768395"/>
    </a:dk2>
    <a:lt2>
      <a:srgbClr val="F0F0F0"/>
    </a:lt2>
    <a:accent1>
      <a:srgbClr val="F73529"/>
    </a:accent1>
    <a:accent2>
      <a:srgbClr val="E8282E"/>
    </a:accent2>
    <a:accent3>
      <a:srgbClr val="BA2326"/>
    </a:accent3>
    <a:accent4>
      <a:srgbClr val="8B0C04"/>
    </a:accent4>
    <a:accent5>
      <a:srgbClr val="680801"/>
    </a:accent5>
    <a:accent6>
      <a:srgbClr val="B91318"/>
    </a:accent6>
    <a:hlink>
      <a:srgbClr val="F73529"/>
    </a:hlink>
    <a:folHlink>
      <a:srgbClr val="BFBFBF"/>
    </a:folHlink>
  </a:clrScheme>
</a:themeOverride>
</file>

<file path=ppt/theme/themeOverride7.xml><?xml version="1.0" encoding="utf-8"?>
<a:themeOverride xmlns:a="http://schemas.openxmlformats.org/drawingml/2006/main">
  <a:clrScheme name="Office 主题 1">
    <a:dk1>
      <a:srgbClr val="000000"/>
    </a:dk1>
    <a:lt1>
      <a:srgbClr val="FFFFFF"/>
    </a:lt1>
    <a:dk2>
      <a:srgbClr val="768395"/>
    </a:dk2>
    <a:lt2>
      <a:srgbClr val="F0F0F0"/>
    </a:lt2>
    <a:accent1>
      <a:srgbClr val="F73529"/>
    </a:accent1>
    <a:accent2>
      <a:srgbClr val="E8282E"/>
    </a:accent2>
    <a:accent3>
      <a:srgbClr val="BA2326"/>
    </a:accent3>
    <a:accent4>
      <a:srgbClr val="8B0C04"/>
    </a:accent4>
    <a:accent5>
      <a:srgbClr val="680801"/>
    </a:accent5>
    <a:accent6>
      <a:srgbClr val="B91318"/>
    </a:accent6>
    <a:hlink>
      <a:srgbClr val="F73529"/>
    </a:hlink>
    <a:folHlink>
      <a:srgbClr val="BFBFBF"/>
    </a:folHlink>
  </a:clrScheme>
</a:themeOverride>
</file>

<file path=ppt/theme/themeOverride8.xml><?xml version="1.0" encoding="utf-8"?>
<a:themeOverride xmlns:a="http://schemas.openxmlformats.org/drawingml/2006/main">
  <a:clrScheme name="Office 主题 1">
    <a:dk1>
      <a:srgbClr val="000000"/>
    </a:dk1>
    <a:lt1>
      <a:srgbClr val="FFFFFF"/>
    </a:lt1>
    <a:dk2>
      <a:srgbClr val="768395"/>
    </a:dk2>
    <a:lt2>
      <a:srgbClr val="F0F0F0"/>
    </a:lt2>
    <a:accent1>
      <a:srgbClr val="F73529"/>
    </a:accent1>
    <a:accent2>
      <a:srgbClr val="E8282E"/>
    </a:accent2>
    <a:accent3>
      <a:srgbClr val="BA2326"/>
    </a:accent3>
    <a:accent4>
      <a:srgbClr val="8B0C04"/>
    </a:accent4>
    <a:accent5>
      <a:srgbClr val="680801"/>
    </a:accent5>
    <a:accent6>
      <a:srgbClr val="B91318"/>
    </a:accent6>
    <a:hlink>
      <a:srgbClr val="F73529"/>
    </a:hlink>
    <a:folHlink>
      <a:srgbClr val="BFBFBF"/>
    </a:folHlink>
  </a:clrScheme>
</a:themeOverride>
</file>

<file path=ppt/theme/themeOverride9.xml><?xml version="1.0" encoding="utf-8"?>
<a:themeOverride xmlns:a="http://schemas.openxmlformats.org/drawingml/2006/main">
  <a:clrScheme name="Office 主题 1">
    <a:dk1>
      <a:srgbClr val="000000"/>
    </a:dk1>
    <a:lt1>
      <a:srgbClr val="FFFFFF"/>
    </a:lt1>
    <a:dk2>
      <a:srgbClr val="768395"/>
    </a:dk2>
    <a:lt2>
      <a:srgbClr val="F0F0F0"/>
    </a:lt2>
    <a:accent1>
      <a:srgbClr val="F73529"/>
    </a:accent1>
    <a:accent2>
      <a:srgbClr val="E8282E"/>
    </a:accent2>
    <a:accent3>
      <a:srgbClr val="BA2326"/>
    </a:accent3>
    <a:accent4>
      <a:srgbClr val="8B0C04"/>
    </a:accent4>
    <a:accent5>
      <a:srgbClr val="680801"/>
    </a:accent5>
    <a:accent6>
      <a:srgbClr val="B91318"/>
    </a:accent6>
    <a:hlink>
      <a:srgbClr val="F73529"/>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5132</Words>
  <Application>WPS 演示</Application>
  <PresentationFormat>宽屏</PresentationFormat>
  <Paragraphs>257</Paragraphs>
  <Slides>27</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27</vt:i4>
      </vt:variant>
    </vt:vector>
  </HeadingPairs>
  <TitlesOfParts>
    <vt:vector size="43" baseType="lpstr">
      <vt:lpstr>Arial</vt:lpstr>
      <vt:lpstr>宋体</vt:lpstr>
      <vt:lpstr>Wingdings</vt:lpstr>
      <vt:lpstr>Calibri</vt:lpstr>
      <vt:lpstr>Calibri Light</vt:lpstr>
      <vt:lpstr>楷体</vt:lpstr>
      <vt:lpstr>微软雅黑</vt:lpstr>
      <vt:lpstr>Times New Roman</vt:lpstr>
      <vt:lpstr>Roboto</vt:lpstr>
      <vt:lpstr>Cambria Math</vt:lpstr>
      <vt:lpstr>MS Mincho</vt:lpstr>
      <vt:lpstr>Segoe Print</vt:lpstr>
      <vt:lpstr>Wingdings</vt:lpstr>
      <vt:lpstr>Arial Unicode MS</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互联网+时代：变革与创新</dc:title>
  <dc:creator>方匡南</dc:creator>
  <cp:lastModifiedBy>郭</cp:lastModifiedBy>
  <cp:revision>381</cp:revision>
  <dcterms:created xsi:type="dcterms:W3CDTF">2015-07-17T02:38:00Z</dcterms:created>
  <dcterms:modified xsi:type="dcterms:W3CDTF">2024-02-24T09:16:01Z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2052-12.1.0.16250</vt:lpwstr>
  </property>
  <property fmtid="{D5CDD505-2E9C-101B-9397-08002B2CF9AE}" pid="3" name="ICV">
    <vt:lpwstr>5DCE1CE54B064443994BA5C9CE77E89D</vt:lpwstr>
  </property>
</Properties>
</file>