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5" r:id="rId3"/>
    <p:sldId id="256" r:id="rId5"/>
    <p:sldId id="277" r:id="rId6"/>
    <p:sldId id="318" r:id="rId7"/>
    <p:sldId id="372" r:id="rId8"/>
    <p:sldId id="346" r:id="rId9"/>
    <p:sldId id="349" r:id="rId10"/>
    <p:sldId id="350" r:id="rId11"/>
    <p:sldId id="371" r:id="rId12"/>
    <p:sldId id="370" r:id="rId13"/>
    <p:sldId id="347" r:id="rId14"/>
    <p:sldId id="348" r:id="rId15"/>
    <p:sldId id="353" r:id="rId16"/>
    <p:sldId id="354" r:id="rId17"/>
    <p:sldId id="352" r:id="rId18"/>
    <p:sldId id="351" r:id="rId19"/>
    <p:sldId id="360" r:id="rId20"/>
    <p:sldId id="367" r:id="rId21"/>
    <p:sldId id="368" r:id="rId22"/>
    <p:sldId id="355" r:id="rId23"/>
    <p:sldId id="356" r:id="rId24"/>
    <p:sldId id="357" r:id="rId25"/>
    <p:sldId id="369" r:id="rId26"/>
    <p:sldId id="358" r:id="rId27"/>
    <p:sldId id="359" r:id="rId28"/>
    <p:sldId id="361" r:id="rId29"/>
    <p:sldId id="362" r:id="rId30"/>
    <p:sldId id="373" r:id="rId31"/>
    <p:sldId id="363" r:id="rId32"/>
    <p:sldId id="364" r:id="rId33"/>
    <p:sldId id="365" r:id="rId34"/>
    <p:sldId id="36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3422e8-6fc1-430d-89a1-9012d3370e97}">
          <p14:sldIdLst>
            <p14:sldId id="345"/>
            <p14:sldId id="256"/>
            <p14:sldId id="277"/>
            <p14:sldId id="318"/>
            <p14:sldId id="372"/>
            <p14:sldId id="346"/>
            <p14:sldId id="349"/>
            <p14:sldId id="350"/>
            <p14:sldId id="371"/>
            <p14:sldId id="370"/>
            <p14:sldId id="347"/>
            <p14:sldId id="348"/>
            <p14:sldId id="353"/>
            <p14:sldId id="354"/>
            <p14:sldId id="352"/>
            <p14:sldId id="351"/>
            <p14:sldId id="360"/>
            <p14:sldId id="367"/>
            <p14:sldId id="368"/>
            <p14:sldId id="355"/>
            <p14:sldId id="356"/>
            <p14:sldId id="357"/>
            <p14:sldId id="369"/>
            <p14:sldId id="358"/>
            <p14:sldId id="359"/>
            <p14:sldId id="361"/>
            <p14:sldId id="362"/>
            <p14:sldId id="373"/>
            <p14:sldId id="363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2" y="-108"/>
      </p:cViewPr>
      <p:guideLst>
        <p:guide orient="horz" pos="2109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905" y="1226820"/>
            <a:ext cx="10515600" cy="75628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9510" y="2234565"/>
            <a:ext cx="10515600" cy="39420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 flip="none"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395" y="779780"/>
            <a:ext cx="10246995" cy="91567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7890" y="1979930"/>
            <a:ext cx="10227310" cy="411543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010" y="927100"/>
            <a:ext cx="10515600" cy="94551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015490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015490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868680"/>
            <a:ext cx="10515600" cy="99758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95369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84063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95369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84063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995680"/>
            <a:ext cx="4165600" cy="126365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22656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522855"/>
            <a:ext cx="4165349" cy="38115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635000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635000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956310"/>
            <a:ext cx="10515600" cy="5299710"/>
          </a:xfrm>
        </p:spPr>
        <p:txBody>
          <a:bodyPr/>
          <a:lstStyle>
            <a:lvl1pPr>
              <a:defRPr sz="360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9510" y="1153795"/>
            <a:ext cx="10515600" cy="94551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2">
                <a:lumMod val="20000"/>
                <a:lumOff val="8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74395" y="779780"/>
            <a:ext cx="10246995" cy="91567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97890" y="1979930"/>
            <a:ext cx="10227310" cy="411543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800" b="0" i="0" u="none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635" y="1234440"/>
            <a:ext cx="12191365" cy="4406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72185" y="2900045"/>
            <a:ext cx="10357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JSP</a:t>
            </a:r>
            <a:r>
              <a:rPr lang="zh-CN" altLang="zh-CN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网站开发</a:t>
            </a:r>
            <a:endParaRPr sz="6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3.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第一个</a:t>
            </a:r>
            <a:r>
              <a:rPr lang="en-US" altLang="zh-CN" sz="4800" dirty="0" err="1" smtClean="0">
                <a:latin typeface="微软雅黑" panose="020B0503020204020204" charset="-122"/>
                <a:ea typeface="微软简隶书" pitchFamily="2" charset="-122"/>
              </a:rPr>
              <a:t>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程序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3.3servlet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的入口：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348292" y="2410654"/>
            <a:ext cx="909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同学们一般会产生疑惑：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配置完，怎么没有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方法呢？如何调用啊？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1341035" y="2925912"/>
            <a:ext cx="90953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答：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实际上是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容器生成的，调用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方法可以初始化。他有别于普通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的执行过程，普通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需要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方法；但是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项目由于是服务器控制的创建和销毁，所以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的访问也需要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来控制。通过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访问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的机制是通过使用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协议的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来访问，所以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的配置完想要访问，必须通过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来访问，所以没有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main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方法。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4.1API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分类：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1275721" y="2396139"/>
            <a:ext cx="41961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   API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由两个软件包组成：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96554" y="2500993"/>
            <a:ext cx="2996936" cy="102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>
          <a:xfrm>
            <a:off x="2017485" y="2989944"/>
            <a:ext cx="3468914" cy="10450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Javax.servlet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Javax.servlet.http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046515" y="4252686"/>
            <a:ext cx="7082971" cy="201748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Javax.servlet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包是跟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请求无关的一般性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Javax.servlet.http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包是跟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协议相关的类。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这两个包都在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servlet-api.jar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包中。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allAtOnce"/>
      <p:bldP spid="10" grpId="0" animBg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4.2ServletAPI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49408" y="2017032"/>
            <a:ext cx="5723619" cy="432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4.3HttpServletAPI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88457" y="3265715"/>
            <a:ext cx="1799772" cy="986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30" idx="1"/>
          </p:cNvCxnSpPr>
          <p:nvPr/>
        </p:nvCxnSpPr>
        <p:spPr>
          <a:xfrm flipV="1">
            <a:off x="3788229" y="2394857"/>
            <a:ext cx="2278743" cy="136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32" idx="1"/>
          </p:cNvCxnSpPr>
          <p:nvPr/>
        </p:nvCxnSpPr>
        <p:spPr>
          <a:xfrm>
            <a:off x="3788229" y="3759201"/>
            <a:ext cx="2300513" cy="1415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005943" y="2656115"/>
            <a:ext cx="682172" cy="40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6" idx="3"/>
            <a:endCxn id="31" idx="1"/>
          </p:cNvCxnSpPr>
          <p:nvPr/>
        </p:nvCxnSpPr>
        <p:spPr>
          <a:xfrm>
            <a:off x="3788229" y="3759201"/>
            <a:ext cx="2286001" cy="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066972" y="2090057"/>
            <a:ext cx="232228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Init()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074230" y="3461657"/>
            <a:ext cx="232228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Service()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088742" y="4869542"/>
            <a:ext cx="232228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Destroy()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13" grpId="0" animBg="1" build="allAtOnce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4.3HttpServletAPI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6914" y="3280229"/>
            <a:ext cx="2322286" cy="114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HttpServlet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30308" y="2856594"/>
            <a:ext cx="5936907" cy="207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3860800" y="3352800"/>
            <a:ext cx="1030514" cy="4354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46286" y="3860800"/>
            <a:ext cx="1016000" cy="464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773714" y="2772230"/>
            <a:ext cx="1219200" cy="40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13" grpId="0" animBg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4.3HttpServletAPI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36914" y="3280229"/>
            <a:ext cx="2322286" cy="114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HttpServlet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4971" y="2714173"/>
            <a:ext cx="1219200" cy="40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常用方法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10" idx="1"/>
          </p:cNvCxnSpPr>
          <p:nvPr/>
        </p:nvCxnSpPr>
        <p:spPr>
          <a:xfrm flipV="1">
            <a:off x="3759200" y="3294743"/>
            <a:ext cx="1799771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11" idx="1"/>
          </p:cNvCxnSpPr>
          <p:nvPr/>
        </p:nvCxnSpPr>
        <p:spPr>
          <a:xfrm>
            <a:off x="3759200" y="3853543"/>
            <a:ext cx="1821545" cy="682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558971" y="2989943"/>
            <a:ext cx="232228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doGet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80745" y="4230915"/>
            <a:ext cx="2322286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doPost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926286" y="3352800"/>
            <a:ext cx="1872343" cy="1103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8157029" y="3323772"/>
            <a:ext cx="624114" cy="1204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allAtOnce"/>
      <p:bldP spid="6" grpId="0" animBg="1" build="allAtOnce"/>
      <p:bldP spid="10" grpId="0" animBg="1"/>
      <p:bldP spid="11" grpId="0" animBg="1"/>
      <p:bldP spid="19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4.4HttpServletAPI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其他的方法：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36914" y="3280229"/>
            <a:ext cx="2322286" cy="114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ServletConfig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34971" y="2714173"/>
            <a:ext cx="1219200" cy="406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常用方法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6" idx="3"/>
            <a:endCxn id="11" idx="1"/>
          </p:cNvCxnSpPr>
          <p:nvPr/>
        </p:nvCxnSpPr>
        <p:spPr>
          <a:xfrm flipV="1">
            <a:off x="3759200" y="3294743"/>
            <a:ext cx="1799771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12" idx="1"/>
          </p:cNvCxnSpPr>
          <p:nvPr/>
        </p:nvCxnSpPr>
        <p:spPr>
          <a:xfrm>
            <a:off x="3759200" y="3853543"/>
            <a:ext cx="1821545" cy="77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558971" y="2989943"/>
            <a:ext cx="2699658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getInitParameter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80745" y="4230915"/>
            <a:ext cx="3693884" cy="7910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getInitParameterNames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7" grpId="0" animBg="1" build="allAtOnce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4.4HttpServletAPI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其他的方法：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19201" y="4833256"/>
            <a:ext cx="3323772" cy="711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ServletRequestWrapper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11" idx="1"/>
          </p:cNvCxnSpPr>
          <p:nvPr/>
        </p:nvCxnSpPr>
        <p:spPr>
          <a:xfrm flipV="1">
            <a:off x="4542973" y="3904343"/>
            <a:ext cx="2351313" cy="128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12" idx="1"/>
          </p:cNvCxnSpPr>
          <p:nvPr/>
        </p:nvCxnSpPr>
        <p:spPr>
          <a:xfrm>
            <a:off x="4542973" y="5188857"/>
            <a:ext cx="2337511" cy="1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894286" y="3599543"/>
            <a:ext cx="2699658" cy="609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getAttribute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880484" y="4811487"/>
            <a:ext cx="2698231" cy="7910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getParameter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436912" y="2757714"/>
            <a:ext cx="2873830" cy="899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ServletRequest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直接箭头连接符 40"/>
          <p:cNvCxnSpPr>
            <a:stCxn id="6" idx="0"/>
            <a:endCxn id="33" idx="4"/>
          </p:cNvCxnSpPr>
          <p:nvPr/>
        </p:nvCxnSpPr>
        <p:spPr>
          <a:xfrm flipH="1" flipV="1">
            <a:off x="2873827" y="3657600"/>
            <a:ext cx="7260" cy="117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2293257" y="4064000"/>
            <a:ext cx="1175657" cy="44994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继承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591330" y="4571999"/>
            <a:ext cx="1019331" cy="464695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33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4.5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获取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对象的参数：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1246692" y="2410654"/>
            <a:ext cx="9095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Request.getParameter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Request.getAttribute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582059" y="4426858"/>
            <a:ext cx="1843314" cy="783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42971" y="3730172"/>
            <a:ext cx="3585029" cy="85634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getParameter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06686" y="5072743"/>
            <a:ext cx="3585029" cy="856343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getAttribute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>
            <a:stCxn id="14" idx="3"/>
            <a:endCxn id="15" idx="1"/>
          </p:cNvCxnSpPr>
          <p:nvPr/>
        </p:nvCxnSpPr>
        <p:spPr>
          <a:xfrm flipV="1">
            <a:off x="3425373" y="4158344"/>
            <a:ext cx="1117598" cy="66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4" idx="3"/>
            <a:endCxn id="16" idx="1"/>
          </p:cNvCxnSpPr>
          <p:nvPr/>
        </p:nvCxnSpPr>
        <p:spPr>
          <a:xfrm>
            <a:off x="3425373" y="4818744"/>
            <a:ext cx="1081313" cy="682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标注 20"/>
          <p:cNvSpPr/>
          <p:nvPr/>
        </p:nvSpPr>
        <p:spPr>
          <a:xfrm>
            <a:off x="8345714" y="1828801"/>
            <a:ext cx="2714172" cy="928914"/>
          </a:xfrm>
          <a:prstGeom prst="wedgeRoundRectCallout">
            <a:avLst>
              <a:gd name="adj1" fmla="val -70566"/>
              <a:gd name="adj2" fmla="val 1796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获取地址栏参数或表单字段值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8469085" y="3476172"/>
            <a:ext cx="2714172" cy="928914"/>
          </a:xfrm>
          <a:prstGeom prst="wedgeRoundRectCallout">
            <a:avLst>
              <a:gd name="adj1" fmla="val -70566"/>
              <a:gd name="adj2" fmla="val 17968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获取作用域的属性值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4.Servlet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常用的</a:t>
            </a:r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API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项目分析：使用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做用户登录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50132" y="2573787"/>
            <a:ext cx="5513525" cy="35802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首先有一个登录页面（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login.html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），然后写一个登录判断的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LoginServlet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）并且在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web.xml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里配置好，然后在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表单填写提交路径到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中，并且提交账号、密码；然后在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中获取账号、密码，并且判断并显示登陆结果。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302172" y="1785257"/>
            <a:ext cx="168365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登录页面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360229" y="2699657"/>
            <a:ext cx="1567543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箭头连接符 24"/>
          <p:cNvCxnSpPr>
            <a:stCxn id="19" idx="2"/>
            <a:endCxn id="23" idx="0"/>
          </p:cNvCxnSpPr>
          <p:nvPr/>
        </p:nvCxnSpPr>
        <p:spPr>
          <a:xfrm>
            <a:off x="9144001" y="2293257"/>
            <a:ext cx="0" cy="40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8345716" y="4005942"/>
            <a:ext cx="1596571" cy="667658"/>
          </a:xfrm>
          <a:prstGeom prst="diamond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23" idx="4"/>
            <a:endCxn id="28" idx="0"/>
          </p:cNvCxnSpPr>
          <p:nvPr/>
        </p:nvCxnSpPr>
        <p:spPr>
          <a:xfrm>
            <a:off x="9144001" y="3614057"/>
            <a:ext cx="1" cy="391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939314" y="5065486"/>
            <a:ext cx="1074057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9427028" y="5072743"/>
            <a:ext cx="1074057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失败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28" idx="2"/>
            <a:endCxn id="37" idx="0"/>
          </p:cNvCxnSpPr>
          <p:nvPr/>
        </p:nvCxnSpPr>
        <p:spPr>
          <a:xfrm flipH="1">
            <a:off x="8476343" y="4673600"/>
            <a:ext cx="667659" cy="39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38" idx="0"/>
          </p:cNvCxnSpPr>
          <p:nvPr/>
        </p:nvCxnSpPr>
        <p:spPr>
          <a:xfrm>
            <a:off x="9144002" y="4673600"/>
            <a:ext cx="820055" cy="39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8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635" y="1234440"/>
            <a:ext cx="12191365" cy="4406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692275" y="2900045"/>
            <a:ext cx="9408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第二章   </a:t>
            </a:r>
            <a:r>
              <a:rPr lang="en-US" altLang="zh-CN" sz="6000" b="1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endParaRPr lang="en-US" altLang="zh-CN" sz="6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5.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转发和重定向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5.1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转发概念：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1369" y="1908403"/>
            <a:ext cx="1429202" cy="1527284"/>
          </a:xfrm>
          <a:prstGeom prst="rect">
            <a:avLst/>
          </a:prstGeom>
          <a:noFill/>
        </p:spPr>
      </p:pic>
      <p:pic>
        <p:nvPicPr>
          <p:cNvPr id="6147" name="Picture 3" descr="C:\Users\Administrator.USER-20151030CE\Desktop\客户端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3613" y="2720975"/>
            <a:ext cx="2077129" cy="2057717"/>
          </a:xfrm>
          <a:prstGeom prst="rect">
            <a:avLst/>
          </a:prstGeom>
          <a:noFill/>
        </p:spPr>
      </p:pic>
      <p:pic>
        <p:nvPicPr>
          <p:cNvPr id="14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78626" y="4412118"/>
            <a:ext cx="1429202" cy="1527284"/>
          </a:xfrm>
          <a:prstGeom prst="rect">
            <a:avLst/>
          </a:prstGeom>
          <a:noFill/>
        </p:spPr>
      </p:pic>
      <p:sp>
        <p:nvSpPr>
          <p:cNvPr id="16" name="右箭头 15"/>
          <p:cNvSpPr/>
          <p:nvPr/>
        </p:nvSpPr>
        <p:spPr>
          <a:xfrm rot="20777452">
            <a:off x="4122057" y="2975429"/>
            <a:ext cx="2540000" cy="478971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5400000">
            <a:off x="7061870" y="3733996"/>
            <a:ext cx="790637" cy="478971"/>
          </a:xfrm>
          <a:prstGeom prst="rightArrow">
            <a:avLst>
              <a:gd name="adj1" fmla="val 19697"/>
              <a:gd name="adj2" fmla="val 56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1912537">
            <a:off x="4071256" y="4492172"/>
            <a:ext cx="2540000" cy="478971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499429" y="2409371"/>
            <a:ext cx="1161142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发送请求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19600" y="5000171"/>
            <a:ext cx="1371600" cy="508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服务器响应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90114" y="3650342"/>
            <a:ext cx="1161142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转发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5.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转发和重定向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5.2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重定向概念：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6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05198" y="1908403"/>
            <a:ext cx="950231" cy="1015443"/>
          </a:xfrm>
          <a:prstGeom prst="rect">
            <a:avLst/>
          </a:prstGeom>
          <a:noFill/>
        </p:spPr>
      </p:pic>
      <p:pic>
        <p:nvPicPr>
          <p:cNvPr id="6147" name="Picture 3" descr="C:\Users\Administrator.USER-20151030CE\Desktop\客户端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698" y="2691946"/>
            <a:ext cx="2077129" cy="2057717"/>
          </a:xfrm>
          <a:prstGeom prst="rect">
            <a:avLst/>
          </a:prstGeom>
          <a:noFill/>
        </p:spPr>
      </p:pic>
      <p:sp>
        <p:nvSpPr>
          <p:cNvPr id="16" name="右箭头 15"/>
          <p:cNvSpPr/>
          <p:nvPr/>
        </p:nvSpPr>
        <p:spPr>
          <a:xfrm rot="20777452">
            <a:off x="3406837" y="2583769"/>
            <a:ext cx="3633968" cy="258894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20783518">
            <a:off x="4078515" y="2177142"/>
            <a:ext cx="1683658" cy="406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客户端发送请求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858000" y="3592284"/>
            <a:ext cx="1161142" cy="508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重定向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12455" y="4920117"/>
            <a:ext cx="950231" cy="1015443"/>
          </a:xfrm>
          <a:prstGeom prst="rect">
            <a:avLst/>
          </a:prstGeom>
          <a:noFill/>
        </p:spPr>
      </p:pic>
      <p:sp>
        <p:nvSpPr>
          <p:cNvPr id="15" name="右箭头 14"/>
          <p:cNvSpPr/>
          <p:nvPr/>
        </p:nvSpPr>
        <p:spPr>
          <a:xfrm rot="9958943">
            <a:off x="3501181" y="3040969"/>
            <a:ext cx="3633968" cy="258894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944776">
            <a:off x="3501180" y="4376283"/>
            <a:ext cx="3633968" cy="258894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1822088">
            <a:off x="3421352" y="4746398"/>
            <a:ext cx="3633968" cy="258894"/>
          </a:xfrm>
          <a:prstGeom prst="rightArrow">
            <a:avLst>
              <a:gd name="adj1" fmla="val 19697"/>
              <a:gd name="adj2" fmla="val 95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20821978">
            <a:off x="4912258" y="3151029"/>
            <a:ext cx="1816997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服务器第一次响应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rot="1079516">
            <a:off x="4164772" y="5059657"/>
            <a:ext cx="1816997" cy="4572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服务器第二次响应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976758">
            <a:off x="4492173" y="3926113"/>
            <a:ext cx="1683658" cy="406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charset="-122"/>
                <a:ea typeface="微软雅黑" panose="020B0503020204020204" charset="-122"/>
              </a:rPr>
              <a:t>客户端再次发送请求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1" grpId="2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5.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转发和重定向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5.3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转发和重定向的区别：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478920" y="2541283"/>
            <a:ext cx="90953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转发在服务器端完成的；重定向是在客户端完成的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转发的速度快；重定向速度慢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转发的是同一次请求；重定向是两次不同请求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转发地址栏没有变化；重定向地址栏有变化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转发可以携带参数，重定向不能携带参数（重要区别）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70623" y="3119663"/>
            <a:ext cx="2911893" cy="193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8316686" y="3077029"/>
            <a:ext cx="870857" cy="4354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牢记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5.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转发和重定向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项目分析：用户登录并且跳转成功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失败页面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06589" y="2588302"/>
            <a:ext cx="5513525" cy="19401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根据上个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的判断完成之后，用转发或者重定向来跳转到成功页面或者失败页面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7620001" y="2322285"/>
            <a:ext cx="2177142" cy="972458"/>
          </a:xfrm>
          <a:prstGeom prst="diamond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判断成功与否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939314" y="4122058"/>
            <a:ext cx="1538514" cy="74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成功页面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196285" y="4100287"/>
            <a:ext cx="1538514" cy="740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失败页面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 flipH="1">
            <a:off x="8708571" y="3294743"/>
            <a:ext cx="1" cy="82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形状 14"/>
          <p:cNvCxnSpPr>
            <a:stCxn id="6" idx="3"/>
            <a:endCxn id="9" idx="0"/>
          </p:cNvCxnSpPr>
          <p:nvPr/>
        </p:nvCxnSpPr>
        <p:spPr>
          <a:xfrm>
            <a:off x="9797143" y="2808514"/>
            <a:ext cx="1168399" cy="12917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6.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过滤器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6.1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过滤器的概念：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609549" y="2656114"/>
            <a:ext cx="9095393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当客户端发出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资源的请求时，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服务器根据应用程序配置文件设置的过滤规则进行检查，若客户请求满足过滤规则，则对客户请求／响应进行拦截，对请求头和请求数据进行检查或改动，并依次通过过滤器链，最后把请求／响应交给请求的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资源处理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6.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过滤器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6.2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过滤器的原理：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3" descr="C:\Users\Administrator.USER-20151030CE\Desktop\客户端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27583" y="2938689"/>
            <a:ext cx="1728788" cy="1712631"/>
          </a:xfrm>
          <a:prstGeom prst="rect">
            <a:avLst/>
          </a:prstGeom>
          <a:noFill/>
        </p:spPr>
      </p:pic>
      <p:pic>
        <p:nvPicPr>
          <p:cNvPr id="6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7722" y="2851832"/>
            <a:ext cx="1472745" cy="1573816"/>
          </a:xfrm>
          <a:prstGeom prst="rect">
            <a:avLst/>
          </a:prstGeom>
          <a:noFill/>
        </p:spPr>
      </p:pic>
      <p:sp>
        <p:nvSpPr>
          <p:cNvPr id="11" name="右箭头 10"/>
          <p:cNvSpPr/>
          <p:nvPr/>
        </p:nvSpPr>
        <p:spPr>
          <a:xfrm>
            <a:off x="3468914" y="3207658"/>
            <a:ext cx="4455886" cy="377371"/>
          </a:xfrm>
          <a:prstGeom prst="rightArrow">
            <a:avLst>
              <a:gd name="adj1" fmla="val 277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3476171" y="3853544"/>
            <a:ext cx="4455886" cy="377371"/>
          </a:xfrm>
          <a:prstGeom prst="rightArrow">
            <a:avLst>
              <a:gd name="adj1" fmla="val 277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11646" y="2698229"/>
            <a:ext cx="1019332" cy="4497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请求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99154" y="4244714"/>
            <a:ext cx="1019332" cy="4497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响应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70286" y="1828800"/>
            <a:ext cx="449943" cy="37301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过滤器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294743" y="3164114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6045200" y="3156857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5987143" y="4187371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3280229" y="4209143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744686" y="3120570"/>
            <a:ext cx="986971" cy="3483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509658" y="3127827"/>
            <a:ext cx="986971" cy="3483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744687" y="4180114"/>
            <a:ext cx="1074056" cy="3193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466116" y="4172856"/>
            <a:ext cx="1074056" cy="3193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26" name="圆角矩形标注 25"/>
          <p:cNvSpPr/>
          <p:nvPr/>
        </p:nvSpPr>
        <p:spPr>
          <a:xfrm>
            <a:off x="6894286" y="1973943"/>
            <a:ext cx="1654628" cy="522514"/>
          </a:xfrm>
          <a:prstGeom prst="wedgeRoundRectCallout">
            <a:avLst>
              <a:gd name="adj1" fmla="val -129980"/>
              <a:gd name="adj2" fmla="val 178843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判断是否通过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2794000" y="5130800"/>
            <a:ext cx="1654628" cy="522514"/>
          </a:xfrm>
          <a:prstGeom prst="wedgeRoundRectCallout">
            <a:avLst>
              <a:gd name="adj1" fmla="val 118266"/>
              <a:gd name="adj2" fmla="val -190602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FF00"/>
                </a:solidFill>
              </a:rPr>
              <a:t>判断是否通过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6.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过滤器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6.3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过滤器的重要方法：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1290234" y="2425168"/>
            <a:ext cx="9095393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init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方法：初始化过滤器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destory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方法：销毁过滤器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doFilter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方法：继续向后执行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FilterChain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的剩余部分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Picture 2" descr="D:\用户目录\我的图片\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374309" y="3971225"/>
            <a:ext cx="1704975" cy="2095500"/>
          </a:xfrm>
          <a:prstGeom prst="rect">
            <a:avLst/>
          </a:prstGeom>
          <a:noFill/>
        </p:spPr>
      </p:pic>
      <p:sp>
        <p:nvSpPr>
          <p:cNvPr id="29" name="云形标注 28"/>
          <p:cNvSpPr/>
          <p:nvPr/>
        </p:nvSpPr>
        <p:spPr>
          <a:xfrm>
            <a:off x="3454401" y="4572001"/>
            <a:ext cx="2699658" cy="1480457"/>
          </a:xfrm>
          <a:prstGeom prst="cloudCallout">
            <a:avLst>
              <a:gd name="adj1" fmla="val 36339"/>
              <a:gd name="adj2" fmla="val -894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FilterChain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6.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过滤器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6.4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过滤器的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FilterChain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1290234" y="2425168"/>
            <a:ext cx="9095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FilterChain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是过滤器的链。以上图为例我们可以认为：客户端请求到过滤器再到服务器、服务器响应从服务器到过滤器再到客户端；整个过程实际上是四个步骤，如图：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3" descr="C:\Users\Administrator.USER-20151030CE\Desktop\客户端.bmp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09869" y="3925660"/>
            <a:ext cx="1728788" cy="1712631"/>
          </a:xfrm>
          <a:prstGeom prst="rect">
            <a:avLst/>
          </a:prstGeom>
          <a:noFill/>
        </p:spPr>
      </p:pic>
      <p:pic>
        <p:nvPicPr>
          <p:cNvPr id="9" name="Picture 2" descr="C:\Users\Administrator.USER-20151030CE\Desktop\服务器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7436" y="3838803"/>
            <a:ext cx="1472745" cy="157381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5210628" y="3889828"/>
            <a:ext cx="449943" cy="1785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过滤器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077029" y="4151085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5827486" y="4143828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5769429" y="5174342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0800000">
            <a:off x="3062515" y="5196114"/>
            <a:ext cx="2017486" cy="275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526972" y="4107541"/>
            <a:ext cx="986971" cy="3483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6291944" y="4114798"/>
            <a:ext cx="986971" cy="3483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526973" y="5167085"/>
            <a:ext cx="1074056" cy="3193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248402" y="5159827"/>
            <a:ext cx="1074056" cy="3193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860800" y="3483429"/>
            <a:ext cx="493486" cy="49348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172" y="3519714"/>
            <a:ext cx="493486" cy="49348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853543" y="4593772"/>
            <a:ext cx="493486" cy="49348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6538685" y="4608286"/>
            <a:ext cx="493486" cy="493485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圆角矩形标注 23"/>
          <p:cNvSpPr/>
          <p:nvPr/>
        </p:nvSpPr>
        <p:spPr>
          <a:xfrm>
            <a:off x="4513943" y="6125029"/>
            <a:ext cx="3657600" cy="508000"/>
          </a:xfrm>
          <a:prstGeom prst="wedgeRoundRectCallout">
            <a:avLst>
              <a:gd name="adj1" fmla="val -25992"/>
              <a:gd name="adj2" fmla="val -123214"/>
              <a:gd name="adj3" fmla="val 1666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整个过程就是一条</a:t>
            </a:r>
            <a:r>
              <a:rPr lang="en-US" altLang="zh-CN" dirty="0" err="1" smtClean="0"/>
              <a:t>FilterChain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6.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过滤器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项目分析：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02327" y="2798618"/>
            <a:ext cx="5043055" cy="234141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我们写用户登陆的时候，实际上需要加上未登录用户的拦截功能。即：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URLFilter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。来实现：如果用户没有进行正常的登录操作，是坚决不允许用户进行非法跳转的。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7592290" y="2008908"/>
            <a:ext cx="1440873" cy="858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27" name="菱形 26"/>
          <p:cNvSpPr/>
          <p:nvPr/>
        </p:nvSpPr>
        <p:spPr>
          <a:xfrm>
            <a:off x="7162799" y="3366654"/>
            <a:ext cx="2299855" cy="886692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是否登录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27" idx="2"/>
            <a:endCxn id="35" idx="0"/>
          </p:cNvCxnSpPr>
          <p:nvPr/>
        </p:nvCxnSpPr>
        <p:spPr>
          <a:xfrm>
            <a:off x="8312727" y="4253346"/>
            <a:ext cx="6927" cy="429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4"/>
            <a:endCxn id="27" idx="0"/>
          </p:cNvCxnSpPr>
          <p:nvPr/>
        </p:nvCxnSpPr>
        <p:spPr>
          <a:xfrm>
            <a:off x="8312727" y="2867890"/>
            <a:ext cx="0" cy="498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550726" y="4682835"/>
            <a:ext cx="1537855" cy="7342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可以访问其他页面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9628908" y="4170217"/>
            <a:ext cx="1537855" cy="734291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不可以访问其他页面</a:t>
            </a:r>
            <a:endParaRPr lang="zh-CN" altLang="en-US" dirty="0"/>
          </a:p>
        </p:txBody>
      </p:sp>
      <p:cxnSp>
        <p:nvCxnSpPr>
          <p:cNvPr id="45" name="形状 44"/>
          <p:cNvCxnSpPr>
            <a:stCxn id="27" idx="3"/>
            <a:endCxn id="43" idx="0"/>
          </p:cNvCxnSpPr>
          <p:nvPr/>
        </p:nvCxnSpPr>
        <p:spPr>
          <a:xfrm>
            <a:off x="9462654" y="3810000"/>
            <a:ext cx="935182" cy="3602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10945" y="4308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9601200" y="34913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7.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监听器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7.1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监听器的概念：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11"/>
          <p:cNvSpPr txBox="1"/>
          <p:nvPr/>
        </p:nvSpPr>
        <p:spPr>
          <a:xfrm>
            <a:off x="1290234" y="2425168"/>
            <a:ext cx="9095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监听器一般用来监听容器的创建和销毁。当然监听器也可以四大作用域对应的对象的创建和销毁，以及各自范围内参数的变化（包括：增、删、改）。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985907" y="3608389"/>
            <a:ext cx="17907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流程图: 可选过程 24"/>
          <p:cNvSpPr/>
          <p:nvPr/>
        </p:nvSpPr>
        <p:spPr>
          <a:xfrm>
            <a:off x="1436914" y="4180114"/>
            <a:ext cx="3323772" cy="682172"/>
          </a:xfrm>
          <a:prstGeom prst="flowChartAlternateProcess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说白点，监听器很像一个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右箭头 25"/>
          <p:cNvSpPr/>
          <p:nvPr/>
        </p:nvSpPr>
        <p:spPr>
          <a:xfrm>
            <a:off x="5196114" y="4310743"/>
            <a:ext cx="1465943" cy="420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build="allAtOnce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53951" y="872141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目录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1059988" y="1814250"/>
            <a:ext cx="9095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一、理解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的工作原理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二、掌握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的生命周期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三、掌握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常用的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四、掌握转发和重定向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五、理解过滤器和监听器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7.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监听器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7.2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常见的监听器：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261206" y="2526769"/>
            <a:ext cx="9095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ServletContextListener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ServletContextAttributeListener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HttpSessionAttributeListener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ServletRequestAttributeListener</a:t>
            </a:r>
            <a:endParaRPr lang="zh-CN" altLang="en-US" sz="2000" dirty="0" err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7.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监听器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7.3 </a:t>
            </a:r>
            <a:r>
              <a:rPr lang="en-US" altLang="zh-CN" sz="2400" dirty="0" err="1" smtClean="0">
                <a:latin typeface="微软雅黑" panose="020B0503020204020204" charset="-122"/>
                <a:ea typeface="微软雅黑" panose="020B0503020204020204" charset="-122"/>
              </a:rPr>
              <a:t>ServletContextListener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261206" y="2526769"/>
            <a:ext cx="9095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ServletContextListener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在日常工作当中比较常用，因为这个监听器在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初始化的时候，就能监听到；由于这个特征，我们常常用它来监听初始化状态，并且获取某些初始化的参数，例如：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init-Parameter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等等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7.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监听器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7.4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属性监听器：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261206" y="2526769"/>
            <a:ext cx="9095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xxxAttributeListener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格式的监听器，用来监听四个作用域属性的增、删、改操作何时发生。以此特性，我们可以用它来生成日志：某时某分，某用户在某范围内增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删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改了某数据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等等；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1.Servlet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的概念及工作原理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40094" y="1703413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1.1servlet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概念：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0982" y="2175163"/>
            <a:ext cx="7897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全称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en-US" altLang="zh-CN" sz="2000" b="1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，是用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编写的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服务器端程序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。其主要功能在于交互式地浏览和修改数据，生成动态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内容。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运行于支持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应用的服务器中。从原理上讲，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可以响应任何类型的请求，但绝大多数情况下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Servlet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只用来扩展基于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服务器。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1.Servlet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的概念及工作原理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40094" y="1703413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1.2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工作原理：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47914" y="2088141"/>
            <a:ext cx="7364123" cy="409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2.Servlet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的生命周期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2.1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生命周期：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79159" y="2332945"/>
            <a:ext cx="7546857" cy="322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3.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第一个</a:t>
            </a:r>
            <a:r>
              <a:rPr lang="en-US" altLang="zh-CN" sz="4800" dirty="0" err="1" smtClean="0">
                <a:latin typeface="微软雅黑" panose="020B0503020204020204" charset="-122"/>
                <a:ea typeface="微软简隶书" pitchFamily="2" charset="-122"/>
              </a:rPr>
              <a:t>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程序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3.1servlet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编写：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10216" y="2471284"/>
            <a:ext cx="72104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3.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第一个</a:t>
            </a:r>
            <a:r>
              <a:rPr lang="en-US" altLang="zh-CN" sz="4800" dirty="0" err="1" smtClean="0">
                <a:latin typeface="微软雅黑" panose="020B0503020204020204" charset="-122"/>
                <a:ea typeface="微软简隶书" pitchFamily="2" charset="-122"/>
              </a:rPr>
              <a:t>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程序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3.2servlet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配置：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77975" y="2949574"/>
            <a:ext cx="9775588" cy="215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1"/>
          <p:cNvSpPr txBox="1"/>
          <p:nvPr/>
        </p:nvSpPr>
        <p:spPr>
          <a:xfrm>
            <a:off x="1653092" y="2439683"/>
            <a:ext cx="9095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需要在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web.xml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里配置以下内容：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1"/>
          <p:cNvSpPr txBox="1"/>
          <p:nvPr/>
        </p:nvSpPr>
        <p:spPr>
          <a:xfrm>
            <a:off x="1281660" y="969123"/>
            <a:ext cx="909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latin typeface="微软雅黑" panose="020B0503020204020204" charset="-122"/>
                <a:ea typeface="微软简隶书" pitchFamily="2" charset="-122"/>
              </a:rPr>
              <a:t>3.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第一个</a:t>
            </a:r>
            <a:r>
              <a:rPr lang="en-US" altLang="zh-CN" sz="4800" dirty="0" err="1" smtClean="0">
                <a:latin typeface="微软雅黑" panose="020B0503020204020204" charset="-122"/>
                <a:ea typeface="微软简隶书" pitchFamily="2" charset="-122"/>
              </a:rPr>
              <a:t>servlet</a:t>
            </a:r>
            <a:r>
              <a:rPr lang="zh-CN" altLang="en-US" sz="4800" dirty="0" smtClean="0">
                <a:latin typeface="微软雅黑" panose="020B0503020204020204" charset="-122"/>
                <a:ea typeface="微软简隶书" pitchFamily="2" charset="-122"/>
              </a:rPr>
              <a:t>程序</a:t>
            </a:r>
            <a:endParaRPr lang="zh-CN" altLang="en-US" sz="4800" dirty="0">
              <a:latin typeface="微软雅黑" panose="020B0503020204020204" charset="-122"/>
              <a:ea typeface="微软简隶书" pitchFamily="2" charset="-122"/>
            </a:endParaRPr>
          </a:p>
        </p:txBody>
      </p:sp>
      <p:sp>
        <p:nvSpPr>
          <p:cNvPr id="4" name="文本框 11"/>
          <p:cNvSpPr txBox="1"/>
          <p:nvPr/>
        </p:nvSpPr>
        <p:spPr>
          <a:xfrm>
            <a:off x="1253949" y="1938940"/>
            <a:ext cx="90953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实际上还有一些方法是不常用的。例如：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doDelete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doPut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原因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：就以我们最常用的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为例：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 err="1" smtClean="0">
                <a:latin typeface="微软雅黑" panose="020B0503020204020204" charset="-122"/>
                <a:ea typeface="微软雅黑" panose="020B0503020204020204" charset="-122"/>
              </a:rPr>
              <a:t>readonly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参数默认是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，那也就是说默认情况下，是能接收“获取”的指令；然而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delete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指令是：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请求删除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上的资源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put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指令是：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往服务器上传资源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；不像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post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是专门用来获取资源的；所以不常用。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5472546" y="4253346"/>
            <a:ext cx="2743200" cy="1330036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160140"/>
</p:tagLst>
</file>

<file path=ppt/tags/tag2.xml><?xml version="1.0" encoding="utf-8"?>
<p:tagLst xmlns:p="http://schemas.openxmlformats.org/presentationml/2006/main">
  <p:tag name="KSO_WM_TEMPLATE_CATEGORY" val="custom"/>
  <p:tag name="KSO_WM_TEMPLATE_INDEX" val="160140"/>
</p:tagLst>
</file>

<file path=ppt/theme/theme1.xml><?xml version="1.0" encoding="utf-8"?>
<a:theme xmlns:a="http://schemas.openxmlformats.org/drawingml/2006/main" name="1_空白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WPS 演示</Application>
  <PresentationFormat>自定义</PresentationFormat>
  <Paragraphs>334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黑体</vt:lpstr>
      <vt:lpstr>微软简隶书</vt:lpstr>
      <vt:lpstr>Calibri</vt:lpstr>
      <vt:lpstr>Arial Unicode MS</vt:lpstr>
      <vt:lpstr>1_空白设计模板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珠珠</cp:lastModifiedBy>
  <cp:revision>530</cp:revision>
  <dcterms:created xsi:type="dcterms:W3CDTF">2016-04-06T03:10:00Z</dcterms:created>
  <dcterms:modified xsi:type="dcterms:W3CDTF">2018-03-05T02:25:18Z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