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2/1/2021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60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2/1/2021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763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2/1/2021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40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2/1/2021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857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2/1/2021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231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2/1/2021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680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2/1/2021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256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2/1/2021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98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2/1/2021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228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2/1/2021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6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2/1/2021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0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2/1/2021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64728736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Yan.xu2021@outloo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Rectangle 48">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EBF847-0BF9-4B3E-9BC0-339C8166195C}"/>
              </a:ext>
            </a:extLst>
          </p:cNvPr>
          <p:cNvSpPr>
            <a:spLocks noGrp="1"/>
          </p:cNvSpPr>
          <p:nvPr>
            <p:ph type="ctrTitle"/>
          </p:nvPr>
        </p:nvSpPr>
        <p:spPr>
          <a:xfrm>
            <a:off x="525614" y="1075998"/>
            <a:ext cx="4425962" cy="2387600"/>
          </a:xfrm>
        </p:spPr>
        <p:txBody>
          <a:bodyPr>
            <a:normAutofit/>
          </a:bodyPr>
          <a:lstStyle/>
          <a:p>
            <a:pPr algn="l"/>
            <a:r>
              <a:rPr lang="en-US" sz="3300" b="1" dirty="0"/>
              <a:t>Based on the C # Gobang Development and Design</a:t>
            </a:r>
            <a:br>
              <a:rPr lang="en-US" sz="3300" dirty="0"/>
            </a:br>
            <a:endParaRPr lang="en-US" sz="3300" dirty="0"/>
          </a:p>
        </p:txBody>
      </p:sp>
      <p:sp>
        <p:nvSpPr>
          <p:cNvPr id="3" name="Subtitle 2">
            <a:extLst>
              <a:ext uri="{FF2B5EF4-FFF2-40B4-BE49-F238E27FC236}">
                <a16:creationId xmlns:a16="http://schemas.microsoft.com/office/drawing/2014/main" id="{651B5E1C-0C94-48C8-A000-B766ED61F6A4}"/>
              </a:ext>
            </a:extLst>
          </p:cNvPr>
          <p:cNvSpPr>
            <a:spLocks noGrp="1"/>
          </p:cNvSpPr>
          <p:nvPr>
            <p:ph type="subTitle" idx="1"/>
          </p:nvPr>
        </p:nvSpPr>
        <p:spPr>
          <a:xfrm>
            <a:off x="860742" y="3633691"/>
            <a:ext cx="4425962" cy="1655762"/>
          </a:xfrm>
        </p:spPr>
        <p:txBody>
          <a:bodyPr>
            <a:normAutofit/>
          </a:bodyPr>
          <a:lstStyle/>
          <a:p>
            <a:pPr algn="l"/>
            <a:r>
              <a:rPr lang="en-US" dirty="0"/>
              <a:t>YAN XU</a:t>
            </a:r>
          </a:p>
          <a:p>
            <a:pPr algn="l"/>
            <a:r>
              <a:rPr lang="en-US" dirty="0">
                <a:hlinkClick r:id="rId2"/>
              </a:rPr>
              <a:t>Yan.xu2021@outlook.com</a:t>
            </a:r>
            <a:endParaRPr lang="en-US" dirty="0"/>
          </a:p>
          <a:p>
            <a:pPr algn="l"/>
            <a:r>
              <a:rPr lang="en-US" dirty="0"/>
              <a:t>31JAN2021</a:t>
            </a:r>
          </a:p>
        </p:txBody>
      </p:sp>
      <p:pic>
        <p:nvPicPr>
          <p:cNvPr id="6" name="Picture 5" descr="Chart, bubble chart&#10;&#10;Description automatically generated">
            <a:extLst>
              <a:ext uri="{FF2B5EF4-FFF2-40B4-BE49-F238E27FC236}">
                <a16:creationId xmlns:a16="http://schemas.microsoft.com/office/drawing/2014/main" id="{3264F425-F795-42E6-A5E8-878C193A1031}"/>
              </a:ext>
            </a:extLst>
          </p:cNvPr>
          <p:cNvPicPr>
            <a:picLocks noChangeAspect="1"/>
          </p:cNvPicPr>
          <p:nvPr/>
        </p:nvPicPr>
        <p:blipFill rotWithShape="1">
          <a:blip r:embed="rId3">
            <a:extLst>
              <a:ext uri="{28A0092B-C50C-407E-A947-70E740481C1C}">
                <a14:useLocalDpi xmlns:a14="http://schemas.microsoft.com/office/drawing/2010/main" val="0"/>
              </a:ext>
            </a:extLst>
          </a:blip>
          <a:srcRect l="3094" r="2735"/>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53" name="Rectangle 52">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1772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7B1563-2FC0-4C11-BD2E-642EC015C7E0}"/>
              </a:ext>
            </a:extLst>
          </p:cNvPr>
          <p:cNvSpPr>
            <a:spLocks noGrp="1"/>
          </p:cNvSpPr>
          <p:nvPr>
            <p:ph type="title"/>
          </p:nvPr>
        </p:nvSpPr>
        <p:spPr>
          <a:xfrm>
            <a:off x="860742" y="1124988"/>
            <a:ext cx="4425962" cy="2387600"/>
          </a:xfrm>
        </p:spPr>
        <p:txBody>
          <a:bodyPr vert="horz" lIns="91440" tIns="45720" rIns="91440" bIns="45720" rtlCol="0" anchor="b">
            <a:normAutofit/>
          </a:bodyPr>
          <a:lstStyle/>
          <a:p>
            <a:r>
              <a:rPr lang="en-US" sz="6000" kern="1200" dirty="0">
                <a:solidFill>
                  <a:schemeClr val="tx1"/>
                </a:solidFill>
                <a:latin typeface="+mj-lt"/>
                <a:ea typeface="+mj-ea"/>
                <a:cs typeface="+mj-cs"/>
              </a:rPr>
              <a:t>Thank you </a:t>
            </a:r>
          </a:p>
        </p:txBody>
      </p:sp>
      <p:sp>
        <p:nvSpPr>
          <p:cNvPr id="3" name="Text Placeholder 2">
            <a:extLst>
              <a:ext uri="{FF2B5EF4-FFF2-40B4-BE49-F238E27FC236}">
                <a16:creationId xmlns:a16="http://schemas.microsoft.com/office/drawing/2014/main" id="{A233E86F-2464-4EA3-9345-00C1F438C08F}"/>
              </a:ext>
            </a:extLst>
          </p:cNvPr>
          <p:cNvSpPr>
            <a:spLocks noGrp="1"/>
          </p:cNvSpPr>
          <p:nvPr>
            <p:ph type="body" idx="1"/>
          </p:nvPr>
        </p:nvSpPr>
        <p:spPr>
          <a:xfrm>
            <a:off x="860742" y="3633691"/>
            <a:ext cx="4425962" cy="1655762"/>
          </a:xfrm>
        </p:spPr>
        <p:txBody>
          <a:bodyPr vert="horz" lIns="91440" tIns="45720" rIns="91440" bIns="45720" rtlCol="0">
            <a:normAutofit/>
          </a:bodyPr>
          <a:lstStyle/>
          <a:p>
            <a:r>
              <a:rPr lang="en-US" sz="2400" kern="1200" dirty="0">
                <a:solidFill>
                  <a:schemeClr val="tx1"/>
                </a:solidFill>
                <a:latin typeface="+mn-lt"/>
                <a:ea typeface="+mn-ea"/>
                <a:cs typeface="+mn-cs"/>
              </a:rPr>
              <a:t>Any comments or suggestion for this project?</a:t>
            </a:r>
          </a:p>
        </p:txBody>
      </p:sp>
      <p:pic>
        <p:nvPicPr>
          <p:cNvPr id="5" name="Picture 4">
            <a:extLst>
              <a:ext uri="{FF2B5EF4-FFF2-40B4-BE49-F238E27FC236}">
                <a16:creationId xmlns:a16="http://schemas.microsoft.com/office/drawing/2014/main" id="{3743398D-71DC-4D72-833A-285C4421E6CC}"/>
              </a:ext>
            </a:extLst>
          </p:cNvPr>
          <p:cNvPicPr>
            <a:picLocks noChangeAspect="1"/>
          </p:cNvPicPr>
          <p:nvPr/>
        </p:nvPicPr>
        <p:blipFill rotWithShape="1">
          <a:blip r:embed="rId2"/>
          <a:srcRect r="5829"/>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9" name="Rectangle 18">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57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FB8A-41AC-4ADC-BF59-FC0E3BF7BD9C}"/>
              </a:ext>
            </a:extLst>
          </p:cNvPr>
          <p:cNvSpPr>
            <a:spLocks noGrp="1"/>
          </p:cNvSpPr>
          <p:nvPr>
            <p:ph type="title"/>
          </p:nvPr>
        </p:nvSpPr>
        <p:spPr>
          <a:xfrm>
            <a:off x="997226" y="828077"/>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1684DE3C-B849-4EAB-A1F9-85F2A1D57FC0}"/>
              </a:ext>
            </a:extLst>
          </p:cNvPr>
          <p:cNvSpPr>
            <a:spLocks noGrp="1"/>
          </p:cNvSpPr>
          <p:nvPr>
            <p:ph idx="1"/>
          </p:nvPr>
        </p:nvSpPr>
        <p:spPr>
          <a:xfrm>
            <a:off x="838200" y="2170181"/>
            <a:ext cx="10515600" cy="3859742"/>
          </a:xfrm>
        </p:spPr>
        <p:txBody>
          <a:bodyPr>
            <a:normAutofit fontScale="77500" lnSpcReduction="20000"/>
          </a:bodyPr>
          <a:lstStyle/>
          <a:p>
            <a:r>
              <a:rPr lang="en-US" dirty="0"/>
              <a:t>With the faster pace of life, the game has become an indispensable part of life, which not only makes fun, relax the mood, but also to the development of human intelligence. </a:t>
            </a:r>
          </a:p>
          <a:p>
            <a:endParaRPr lang="en-US" dirty="0"/>
          </a:p>
          <a:p>
            <a:r>
              <a:rPr lang="en-US" sz="2900" dirty="0"/>
              <a:t>Software Development Life Cycle (SDLC): Requirements\Design\Implementation\Testing\Support</a:t>
            </a:r>
          </a:p>
          <a:p>
            <a:r>
              <a:rPr lang="en-US" sz="2900" dirty="0"/>
              <a:t>Software Process Models: Incremental</a:t>
            </a:r>
            <a:r>
              <a:rPr lang="en-US" dirty="0"/>
              <a:t> development\Iterative development\Spiral models\Waterfall\Rational Unified Process\Agile processes</a:t>
            </a:r>
          </a:p>
          <a:p>
            <a:endParaRPr lang="en-US" dirty="0"/>
          </a:p>
          <a:p>
            <a:endParaRPr lang="en-US" dirty="0"/>
          </a:p>
          <a:p>
            <a:r>
              <a:rPr lang="en-US" b="1" dirty="0"/>
              <a:t>Let us start to develop a casual game called Gobang!</a:t>
            </a:r>
          </a:p>
          <a:p>
            <a:endParaRPr lang="en-US" dirty="0"/>
          </a:p>
        </p:txBody>
      </p:sp>
    </p:spTree>
    <p:extLst>
      <p:ext uri="{BB962C8B-B14F-4D97-AF65-F5344CB8AC3E}">
        <p14:creationId xmlns:p14="http://schemas.microsoft.com/office/powerpoint/2010/main" val="26391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5D2812-B564-4B51-90B2-7C47F66257E0}"/>
              </a:ext>
            </a:extLst>
          </p:cNvPr>
          <p:cNvSpPr>
            <a:spLocks noGrp="1"/>
          </p:cNvSpPr>
          <p:nvPr>
            <p:ph type="title"/>
          </p:nvPr>
        </p:nvSpPr>
        <p:spPr>
          <a:xfrm>
            <a:off x="838200" y="365125"/>
            <a:ext cx="5387502" cy="1325563"/>
          </a:xfrm>
        </p:spPr>
        <p:txBody>
          <a:bodyPr>
            <a:normAutofit/>
          </a:bodyPr>
          <a:lstStyle/>
          <a:p>
            <a:r>
              <a:rPr lang="en-US" dirty="0"/>
              <a:t>What is Gobang game</a:t>
            </a:r>
          </a:p>
        </p:txBody>
      </p:sp>
      <p:sp>
        <p:nvSpPr>
          <p:cNvPr id="3" name="Content Placeholder 2">
            <a:extLst>
              <a:ext uri="{FF2B5EF4-FFF2-40B4-BE49-F238E27FC236}">
                <a16:creationId xmlns:a16="http://schemas.microsoft.com/office/drawing/2014/main" id="{8359E44B-80A5-430D-9DE1-AA601EF1CA16}"/>
              </a:ext>
            </a:extLst>
          </p:cNvPr>
          <p:cNvSpPr>
            <a:spLocks noGrp="1"/>
          </p:cNvSpPr>
          <p:nvPr>
            <p:ph idx="1"/>
          </p:nvPr>
        </p:nvSpPr>
        <p:spPr>
          <a:xfrm>
            <a:off x="838200" y="1825625"/>
            <a:ext cx="5387502" cy="4351338"/>
          </a:xfrm>
        </p:spPr>
        <p:txBody>
          <a:bodyPr>
            <a:normAutofit/>
          </a:bodyPr>
          <a:lstStyle/>
          <a:p>
            <a:r>
              <a:rPr lang="en-US" sz="2200" b="1" i="1" dirty="0"/>
              <a:t>Gobang</a:t>
            </a:r>
            <a:r>
              <a:rPr lang="en-US" sz="2200" dirty="0"/>
              <a:t> is a two-player abstract strategy game generally played with Go pieces on a 19*19 Go board. Also know by the name Five in a Row.</a:t>
            </a:r>
          </a:p>
          <a:p>
            <a:r>
              <a:rPr lang="en-US" sz="2200" dirty="0"/>
              <a:t>It is a traditional oriental game, originally from China. </a:t>
            </a:r>
          </a:p>
          <a:p>
            <a:r>
              <a:rPr lang="en-US" sz="2200" dirty="0"/>
              <a:t>Black plays first, and players alternate in placing a stone of their color on an empty intersection. </a:t>
            </a:r>
          </a:p>
          <a:p>
            <a:r>
              <a:rPr lang="en-US" sz="2200" dirty="0"/>
              <a:t>The winner is the first player to get an unbroken row of five stones horizontally, vertically, or diagonally.</a:t>
            </a:r>
          </a:p>
          <a:p>
            <a:endParaRPr lang="en-US" sz="2200" dirty="0"/>
          </a:p>
        </p:txBody>
      </p:sp>
      <p:pic>
        <p:nvPicPr>
          <p:cNvPr id="4" name="Picture 3">
            <a:extLst>
              <a:ext uri="{FF2B5EF4-FFF2-40B4-BE49-F238E27FC236}">
                <a16:creationId xmlns:a16="http://schemas.microsoft.com/office/drawing/2014/main" id="{AFB2FCF6-1053-401C-A5F5-0FEE03885833}"/>
              </a:ext>
            </a:extLst>
          </p:cNvPr>
          <p:cNvPicPr/>
          <p:nvPr/>
        </p:nvPicPr>
        <p:blipFill rotWithShape="1">
          <a:blip r:embed="rId2">
            <a:extLst>
              <a:ext uri="{28A0092B-C50C-407E-A947-70E740481C1C}">
                <a14:useLocalDpi xmlns:a14="http://schemas.microsoft.com/office/drawing/2010/main" val="0"/>
              </a:ext>
            </a:extLst>
          </a:blip>
          <a:srcRect l="35807" r="1537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6" name="Oval 10">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Arc 12">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97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5CA330-59BB-49C3-B052-6C0EE6A12745}"/>
              </a:ext>
            </a:extLst>
          </p:cNvPr>
          <p:cNvSpPr>
            <a:spLocks noGrp="1"/>
          </p:cNvSpPr>
          <p:nvPr>
            <p:ph type="title"/>
          </p:nvPr>
        </p:nvSpPr>
        <p:spPr>
          <a:xfrm>
            <a:off x="643466" y="753626"/>
            <a:ext cx="5334930" cy="300414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Game Experience</a:t>
            </a:r>
          </a:p>
        </p:txBody>
      </p:sp>
      <p:sp>
        <p:nvSpPr>
          <p:cNvPr id="16" name="Freeform: Shape 1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Content Placeholder 4" descr="Chart, bubble chart&#10;&#10;Description automatically generated">
            <a:extLst>
              <a:ext uri="{FF2B5EF4-FFF2-40B4-BE49-F238E27FC236}">
                <a16:creationId xmlns:a16="http://schemas.microsoft.com/office/drawing/2014/main" id="{C29BCBB4-CDEA-4C09-BF45-2B07B4E5113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 b="3"/>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0" name="Freeform: Shape 19">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513272F-12EC-49B3-998D-19F71241DAFD}"/>
              </a:ext>
            </a:extLst>
          </p:cNvPr>
          <p:cNvSpPr txBox="1"/>
          <p:nvPr/>
        </p:nvSpPr>
        <p:spPr>
          <a:xfrm>
            <a:off x="1404730" y="4426226"/>
            <a:ext cx="3949148" cy="369332"/>
          </a:xfrm>
          <a:prstGeom prst="rect">
            <a:avLst/>
          </a:prstGeom>
          <a:noFill/>
        </p:spPr>
        <p:txBody>
          <a:bodyPr wrap="square" rtlCol="0">
            <a:spAutoFit/>
          </a:bodyPr>
          <a:lstStyle/>
          <a:p>
            <a:r>
              <a:rPr lang="en-US" dirty="0"/>
              <a:t>Question? Share? Brainstorming!</a:t>
            </a:r>
          </a:p>
        </p:txBody>
      </p:sp>
    </p:spTree>
    <p:extLst>
      <p:ext uri="{BB962C8B-B14F-4D97-AF65-F5344CB8AC3E}">
        <p14:creationId xmlns:p14="http://schemas.microsoft.com/office/powerpoint/2010/main" val="200842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5F688C6F-C2EB-4A1A-94D1-4921B5F7B9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1058" y="2442104"/>
            <a:ext cx="5580942" cy="4415896"/>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a:noFill/>
          <a:extLst>
            <a:ext uri="{909E8E84-426E-40DD-AFC4-6F175D3DCCD1}">
              <a14:hiddenFill xmlns:a14="http://schemas.microsoft.com/office/drawing/2010/main">
                <a:solidFill>
                  <a:srgbClr val="FFFFFF"/>
                </a:solidFill>
              </a14:hiddenFill>
            </a:ext>
          </a:extLst>
        </p:spPr>
      </p:pic>
      <p:sp>
        <p:nvSpPr>
          <p:cNvPr id="1029" name="Oval 7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0" name="Arc 74">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48E19D-EC89-43B4-BA29-4DE33A1797DD}"/>
              </a:ext>
            </a:extLst>
          </p:cNvPr>
          <p:cNvSpPr>
            <a:spLocks noGrp="1"/>
          </p:cNvSpPr>
          <p:nvPr>
            <p:ph type="title"/>
          </p:nvPr>
        </p:nvSpPr>
        <p:spPr>
          <a:xfrm>
            <a:off x="838200" y="365125"/>
            <a:ext cx="10515600" cy="1325563"/>
          </a:xfrm>
        </p:spPr>
        <p:txBody>
          <a:bodyPr>
            <a:normAutofit/>
          </a:bodyPr>
          <a:lstStyle/>
          <a:p>
            <a:r>
              <a:rPr lang="en-US" dirty="0"/>
              <a:t>Gaming!</a:t>
            </a:r>
          </a:p>
        </p:txBody>
      </p:sp>
      <p:sp>
        <p:nvSpPr>
          <p:cNvPr id="3" name="Content Placeholder 2">
            <a:extLst>
              <a:ext uri="{FF2B5EF4-FFF2-40B4-BE49-F238E27FC236}">
                <a16:creationId xmlns:a16="http://schemas.microsoft.com/office/drawing/2014/main" id="{1FE29EA3-37BE-4120-9172-B39AA25046A5}"/>
              </a:ext>
            </a:extLst>
          </p:cNvPr>
          <p:cNvSpPr>
            <a:spLocks noGrp="1"/>
          </p:cNvSpPr>
          <p:nvPr>
            <p:ph idx="1"/>
          </p:nvPr>
        </p:nvSpPr>
        <p:spPr>
          <a:xfrm>
            <a:off x="838200" y="1825625"/>
            <a:ext cx="5393361" cy="4351338"/>
          </a:xfrm>
        </p:spPr>
        <p:txBody>
          <a:bodyPr>
            <a:normAutofit/>
          </a:bodyPr>
          <a:lstStyle/>
          <a:p>
            <a:r>
              <a:rPr lang="en-US" sz="2200" dirty="0"/>
              <a:t>Always block the opponents four and then think. Don't spend time to think what this four would change in the position, if you want to continue the game, you have only one move to play. You can think about the position after the move.</a:t>
            </a:r>
          </a:p>
          <a:p>
            <a:r>
              <a:rPr lang="en-US" sz="2200" dirty="0"/>
              <a:t>Think about future development of the game and find move that will help in future position.</a:t>
            </a:r>
          </a:p>
          <a:p>
            <a:r>
              <a:rPr lang="en-US" sz="2200" dirty="0"/>
              <a:t>Example: how to block better. After blacks 17 white has two options to play. It can either play 18-c5 or 18c-7.</a:t>
            </a:r>
          </a:p>
          <a:p>
            <a:endParaRPr lang="en-US" sz="2200" dirty="0"/>
          </a:p>
        </p:txBody>
      </p:sp>
    </p:spTree>
    <p:extLst>
      <p:ext uri="{BB962C8B-B14F-4D97-AF65-F5344CB8AC3E}">
        <p14:creationId xmlns:p14="http://schemas.microsoft.com/office/powerpoint/2010/main" val="7934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C60CB8-5455-4CF6-A9CF-0774D52BB36C}"/>
              </a:ext>
            </a:extLst>
          </p:cNvPr>
          <p:cNvSpPr>
            <a:spLocks noGrp="1"/>
          </p:cNvSpPr>
          <p:nvPr>
            <p:ph type="title"/>
          </p:nvPr>
        </p:nvSpPr>
        <p:spPr>
          <a:xfrm>
            <a:off x="860742" y="1124988"/>
            <a:ext cx="4425962" cy="2387600"/>
          </a:xfrm>
        </p:spPr>
        <p:txBody>
          <a:bodyPr vert="horz" lIns="91440" tIns="45720" rIns="91440" bIns="45720" rtlCol="0" anchor="b">
            <a:normAutofit/>
          </a:bodyPr>
          <a:lstStyle/>
          <a:p>
            <a:r>
              <a:rPr lang="en-US" sz="6000" dirty="0"/>
              <a:t>Evaluate!</a:t>
            </a:r>
            <a:endParaRPr lang="en-US" sz="6000" kern="1200" dirty="0">
              <a:solidFill>
                <a:schemeClr val="tx1"/>
              </a:solidFill>
              <a:latin typeface="+mj-lt"/>
              <a:ea typeface="+mj-ea"/>
              <a:cs typeface="+mj-cs"/>
            </a:endParaRPr>
          </a:p>
        </p:txBody>
      </p:sp>
      <p:pic>
        <p:nvPicPr>
          <p:cNvPr id="5" name="Picture 4" descr="Magnifying glass on clear background">
            <a:extLst>
              <a:ext uri="{FF2B5EF4-FFF2-40B4-BE49-F238E27FC236}">
                <a16:creationId xmlns:a16="http://schemas.microsoft.com/office/drawing/2014/main" id="{0EF19334-8344-4959-9D83-B982A2980A45}"/>
              </a:ext>
            </a:extLst>
          </p:cNvPr>
          <p:cNvPicPr>
            <a:picLocks noChangeAspect="1"/>
          </p:cNvPicPr>
          <p:nvPr/>
        </p:nvPicPr>
        <p:blipFill rotWithShape="1">
          <a:blip r:embed="rId2"/>
          <a:srcRect l="31710" r="5430" b="-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9" name="Rectangle 18">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082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16B487-CC3C-4F08-A7E9-FA647296154B}"/>
              </a:ext>
            </a:extLst>
          </p:cNvPr>
          <p:cNvSpPr>
            <a:spLocks noGrp="1"/>
          </p:cNvSpPr>
          <p:nvPr>
            <p:ph sz="half" idx="2"/>
          </p:nvPr>
        </p:nvSpPr>
        <p:spPr>
          <a:xfrm>
            <a:off x="731146" y="3555277"/>
            <a:ext cx="4836735" cy="3470212"/>
          </a:xfrm>
        </p:spPr>
        <p:txBody>
          <a:bodyPr>
            <a:normAutofit/>
          </a:bodyPr>
          <a:lstStyle/>
          <a:p>
            <a:r>
              <a:rPr lang="en-US" sz="2000" dirty="0"/>
              <a:t>Wrong black. 18-c5 might seem like an obvious move. But from strategic point of view, it's horrible move because it helps black occupy the space in the middle. After 19-f8 the situation doesn’t look like white advantage.</a:t>
            </a:r>
          </a:p>
          <a:p>
            <a:endParaRPr lang="en-US" sz="1400" dirty="0"/>
          </a:p>
        </p:txBody>
      </p:sp>
      <p:sp>
        <p:nvSpPr>
          <p:cNvPr id="6" name="Content Placeholder 5">
            <a:extLst>
              <a:ext uri="{FF2B5EF4-FFF2-40B4-BE49-F238E27FC236}">
                <a16:creationId xmlns:a16="http://schemas.microsoft.com/office/drawing/2014/main" id="{D571DCBD-3B2E-4D0F-822E-9327A03F5DD9}"/>
              </a:ext>
            </a:extLst>
          </p:cNvPr>
          <p:cNvSpPr>
            <a:spLocks noGrp="1"/>
          </p:cNvSpPr>
          <p:nvPr>
            <p:ph sz="quarter" idx="4"/>
          </p:nvPr>
        </p:nvSpPr>
        <p:spPr>
          <a:xfrm>
            <a:off x="6096000" y="3555277"/>
            <a:ext cx="5183188" cy="3684588"/>
          </a:xfrm>
        </p:spPr>
        <p:txBody>
          <a:bodyPr>
            <a:normAutofit/>
          </a:bodyPr>
          <a:lstStyle/>
          <a:p>
            <a:r>
              <a:rPr lang="en-US" sz="2000" dirty="0"/>
              <a:t>Right block: 18-c7.Much better move which allows white to spread its possibilities in the middle and yet keeps black from winning in the corner.</a:t>
            </a:r>
          </a:p>
          <a:p>
            <a:r>
              <a:rPr lang="en-US" sz="2000" dirty="0"/>
              <a:t>If black plays for example 19-d7,white can still control the situation and build a strong position in the upper part of the board where black has no moves.</a:t>
            </a:r>
          </a:p>
        </p:txBody>
      </p:sp>
      <p:pic>
        <p:nvPicPr>
          <p:cNvPr id="2050" name="Picture 2">
            <a:extLst>
              <a:ext uri="{FF2B5EF4-FFF2-40B4-BE49-F238E27FC236}">
                <a16:creationId xmlns:a16="http://schemas.microsoft.com/office/drawing/2014/main" id="{C8D5F9AF-EA55-417F-BFE7-4B71F7C92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14" y="882288"/>
            <a:ext cx="2857500" cy="2247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344BAC8-7FAD-4D84-B82E-1B3ADDE44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424" y="859841"/>
            <a:ext cx="2756264" cy="224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57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0B4CAD-58D5-450D-A515-83E9AEC10FC2}"/>
              </a:ext>
            </a:extLst>
          </p:cNvPr>
          <p:cNvSpPr>
            <a:spLocks noGrp="1"/>
          </p:cNvSpPr>
          <p:nvPr>
            <p:ph type="title"/>
          </p:nvPr>
        </p:nvSpPr>
        <p:spPr>
          <a:xfrm>
            <a:off x="5894962" y="479493"/>
            <a:ext cx="5458838" cy="1325563"/>
          </a:xfrm>
        </p:spPr>
        <p:txBody>
          <a:bodyPr>
            <a:normAutofit/>
          </a:bodyPr>
          <a:lstStyle/>
          <a:p>
            <a:r>
              <a:rPr lang="en-US" dirty="0"/>
              <a:t>Algorithm behind Gobang!</a:t>
            </a:r>
          </a:p>
        </p:txBody>
      </p:sp>
      <p:sp>
        <p:nvSpPr>
          <p:cNvPr id="18"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indoor, wire, plant&#10;&#10;Description automatically generated">
            <a:extLst>
              <a:ext uri="{FF2B5EF4-FFF2-40B4-BE49-F238E27FC236}">
                <a16:creationId xmlns:a16="http://schemas.microsoft.com/office/drawing/2014/main" id="{DDF3A28A-D116-46FB-A2C1-F1ADC7F91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2FD6E3A-C1A6-46B9-8193-EAD1E966F3C2}"/>
              </a:ext>
            </a:extLst>
          </p:cNvPr>
          <p:cNvSpPr>
            <a:spLocks noGrp="1"/>
          </p:cNvSpPr>
          <p:nvPr>
            <p:ph idx="1"/>
          </p:nvPr>
        </p:nvSpPr>
        <p:spPr>
          <a:xfrm>
            <a:off x="5894962" y="1984443"/>
            <a:ext cx="5458838" cy="4192520"/>
          </a:xfrm>
        </p:spPr>
        <p:txBody>
          <a:bodyPr>
            <a:normAutofit/>
          </a:bodyPr>
          <a:lstStyle/>
          <a:p>
            <a:r>
              <a:rPr lang="en-US" sz="1300"/>
              <a:t>When a chess piece is placed (the corresponding chessboard should have a coordinate), it should be judged whether the horizontal, horizontal, vertical or diagonal (left and right diagonal) of the chess piece meets the number of consecutive chess pieces. </a:t>
            </a:r>
          </a:p>
          <a:p>
            <a:r>
              <a:rPr lang="en-US" sz="1300"/>
              <a:t>If the number is greater than or equal to 5, you should make a judgment every time you play a chess piece, and you should perform the traversal algorithm in 4 major directions (horizontal, vertical, diagonal left, diagonal right) each time.</a:t>
            </a:r>
          </a:p>
          <a:p>
            <a:r>
              <a:rPr lang="en-US" sz="1300"/>
              <a:t>In the picture, there are 3 consecutive black chesses, plus one on the right (the middle one has not been played yet, </a:t>
            </a:r>
            <a:r>
              <a:rPr lang="en-US" altLang="zh-CN" sz="1300"/>
              <a:t>use S</a:t>
            </a:r>
            <a:r>
              <a:rPr lang="en-US" sz="1300"/>
              <a:t> for the convenience of presentation). Obviously, if the black chess is played now, </a:t>
            </a:r>
            <a:r>
              <a:rPr lang="en-US" altLang="zh-CN" sz="1300"/>
              <a:t>S</a:t>
            </a:r>
            <a:r>
              <a:rPr lang="en-US" sz="1300"/>
              <a:t> is the best position. </a:t>
            </a:r>
            <a:r>
              <a:rPr lang="en-US" altLang="zh-CN" sz="1300"/>
              <a:t>F</a:t>
            </a:r>
            <a:r>
              <a:rPr lang="en-US" sz="1300"/>
              <a:t>or computers, how should we use algorithms to make the computer understand that it can win if placed in the s position.</a:t>
            </a:r>
          </a:p>
          <a:p>
            <a:r>
              <a:rPr lang="en-US" sz="1300"/>
              <a:t>After placing the S position, a counting flag count should be set to determine whether the number of chess pieces in a certain direction is greater than 5, that is, whether count&gt;=5 holds. In the four major directions in the figure, count should be set to 1 before each direction is traversed;</a:t>
            </a:r>
          </a:p>
        </p:txBody>
      </p:sp>
    </p:spTree>
    <p:extLst>
      <p:ext uri="{BB962C8B-B14F-4D97-AF65-F5344CB8AC3E}">
        <p14:creationId xmlns:p14="http://schemas.microsoft.com/office/powerpoint/2010/main" val="2773946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9">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607799"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1">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1176"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5" name="Picture 4" descr="Diagram&#10;&#10;Description automatically generated">
            <a:extLst>
              <a:ext uri="{FF2B5EF4-FFF2-40B4-BE49-F238E27FC236}">
                <a16:creationId xmlns:a16="http://schemas.microsoft.com/office/drawing/2014/main" id="{0F8DD896-27AA-45E6-9AA2-FC89E09A9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449" y="702885"/>
            <a:ext cx="5699386" cy="5668184"/>
          </a:xfrm>
          <a:prstGeom prst="rect">
            <a:avLst/>
          </a:prstGeom>
        </p:spPr>
      </p:pic>
    </p:spTree>
    <p:extLst>
      <p:ext uri="{BB962C8B-B14F-4D97-AF65-F5344CB8AC3E}">
        <p14:creationId xmlns:p14="http://schemas.microsoft.com/office/powerpoint/2010/main" val="2791450087"/>
      </p:ext>
    </p:extLst>
  </p:cSld>
  <p:clrMapOvr>
    <a:masterClrMapping/>
  </p:clrMapOvr>
</p:sld>
</file>

<file path=ppt/theme/theme1.xml><?xml version="1.0" encoding="utf-8"?>
<a:theme xmlns:a="http://schemas.openxmlformats.org/drawingml/2006/main" name="ShapesVTI">
  <a:themeElements>
    <a:clrScheme name="SketchLines">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22</TotalTime>
  <Words>635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Tw Cen MT</vt:lpstr>
      <vt:lpstr>ShapesVTI</vt:lpstr>
      <vt:lpstr>Based on the C # Gobang Development and Design </vt:lpstr>
      <vt:lpstr>Abstract</vt:lpstr>
      <vt:lpstr>What is Gobang game</vt:lpstr>
      <vt:lpstr>Game Experience</vt:lpstr>
      <vt:lpstr>Gaming!</vt:lpstr>
      <vt:lpstr>Evaluate!</vt:lpstr>
      <vt:lpstr>PowerPoint Presentation</vt:lpstr>
      <vt:lpstr>Algorithm behind Gobang!</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Based on the C # Gobang Development and Design </dc:title>
  <dc:creator>Xu, Yan</dc:creator>
  <cp:lastModifiedBy>Xu, Yan</cp:lastModifiedBy>
  <cp:revision>3</cp:revision>
  <dcterms:created xsi:type="dcterms:W3CDTF">2021-02-01T06:17:54Z</dcterms:created>
  <dcterms:modified xsi:type="dcterms:W3CDTF">2021-02-01T16:40:58Z</dcterms:modified>
</cp:coreProperties>
</file>