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3" r:id="rId6"/>
    <p:sldId id="261" r:id="rId7"/>
    <p:sldId id="269" r:id="rId8"/>
    <p:sldId id="270" r:id="rId9"/>
    <p:sldId id="265" r:id="rId10"/>
    <p:sldId id="275" r:id="rId11"/>
    <p:sldId id="266" r:id="rId12"/>
    <p:sldId id="267" r:id="rId13"/>
    <p:sldId id="271" r:id="rId14"/>
    <p:sldId id="274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1072" y="979002"/>
            <a:ext cx="10364451" cy="267859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网络数据获取与显</a:t>
            </a:r>
            <a:r>
              <a:rPr lang="zh-CN" altLang="en-US" sz="6600" b="1" dirty="0" smtClean="0"/>
              <a:t>示</a:t>
            </a:r>
            <a:endParaRPr lang="zh-CN" altLang="en-US" sz="6600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84011" y="4097216"/>
            <a:ext cx="10991011" cy="116058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zh-CN" altLang="en-US" sz="3200" dirty="0"/>
              <a:t>通信</a:t>
            </a:r>
            <a:r>
              <a:rPr lang="en-US" altLang="zh-CN" sz="3200" dirty="0"/>
              <a:t>1602 1403160228 </a:t>
            </a:r>
            <a:r>
              <a:rPr lang="zh-CN" altLang="en-US" sz="3200" dirty="0"/>
              <a:t>严耀</a:t>
            </a:r>
            <a:r>
              <a:rPr lang="zh-CN" altLang="en-US" sz="3200" dirty="0" smtClean="0"/>
              <a:t>文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963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196486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cap="none" dirty="0"/>
              <a:t>自定义信号与槽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397977"/>
            <a:ext cx="10363826" cy="54600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 cap="none" dirty="0"/>
              <a:t>派生自</a:t>
            </a:r>
            <a:r>
              <a:rPr lang="en-US" altLang="zh-CN" sz="3200" cap="none" dirty="0"/>
              <a:t>Qobject</a:t>
            </a:r>
            <a:r>
              <a:rPr lang="zh-CN" altLang="en-US" sz="3200" cap="none" dirty="0"/>
              <a:t>或其子</a:t>
            </a:r>
            <a:r>
              <a:rPr lang="zh-CN" altLang="en-US" sz="3200" cap="none" dirty="0" smtClean="0"/>
              <a:t>类</a:t>
            </a:r>
            <a:endParaRPr lang="en-US" altLang="zh-CN" sz="3200" cap="non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cap="none" dirty="0"/>
              <a:t>私有区声明</a:t>
            </a:r>
            <a:r>
              <a:rPr lang="en-US" altLang="zh-CN" sz="3200" cap="none" dirty="0"/>
              <a:t>Q_OBJECT</a:t>
            </a:r>
            <a:r>
              <a:rPr lang="zh-CN" altLang="en-US" sz="3200" cap="none" dirty="0" smtClean="0"/>
              <a:t>宏</a:t>
            </a:r>
            <a:endParaRPr lang="en-US" altLang="zh-CN" sz="3200" cap="non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cap="none" dirty="0"/>
              <a:t>元对象编译器预处理程</a:t>
            </a:r>
            <a:r>
              <a:rPr lang="zh-CN" altLang="en-US" sz="3200" cap="none" dirty="0" smtClean="0"/>
              <a:t>序</a:t>
            </a:r>
            <a:endParaRPr lang="en-US" altLang="zh-CN" sz="3200" cap="none" dirty="0" smtClean="0"/>
          </a:p>
          <a:p>
            <a:pPr marL="0" indent="0">
              <a:buNone/>
            </a:pPr>
            <a:r>
              <a:rPr lang="zh-CN" altLang="en-US" sz="3200" cap="none" dirty="0"/>
              <a:t>自定义信</a:t>
            </a:r>
            <a:r>
              <a:rPr lang="zh-CN" altLang="en-US" sz="3200" cap="none" dirty="0" smtClean="0"/>
              <a:t>号：</a:t>
            </a:r>
            <a:endParaRPr lang="en-US" altLang="zh-CN" sz="3200" cap="none" dirty="0" smtClean="0"/>
          </a:p>
          <a:p>
            <a:pPr marL="0" indent="0">
              <a:buNone/>
            </a:pPr>
            <a:r>
              <a:rPr lang="en-US" altLang="zh-CN" sz="3200" cap="none" dirty="0" smtClean="0">
                <a:solidFill>
                  <a:srgbClr val="808000"/>
                </a:solidFill>
              </a:rPr>
              <a:t>Signals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3200" cap="none" dirty="0">
                <a:solidFill>
                  <a:srgbClr val="808000"/>
                </a:solidFill>
                <a:latin typeface="Century Gothic"/>
              </a:rPr>
              <a:t>void</a:t>
            </a:r>
            <a:r>
              <a:rPr lang="en-US" altLang="zh-CN" sz="3200" cap="none" dirty="0">
                <a:solidFill>
                  <a:srgbClr val="C0C0C0"/>
                </a:solidFill>
                <a:latin typeface="Century Gothic"/>
              </a:rPr>
              <a:t> </a:t>
            </a:r>
            <a:r>
              <a:rPr lang="en-US" altLang="zh-CN" sz="3200" b="1" cap="none" dirty="0">
                <a:solidFill>
                  <a:srgbClr val="00677C"/>
                </a:solidFill>
                <a:latin typeface="Century Gothic"/>
              </a:rPr>
              <a:t>httpRequestError</a:t>
            </a:r>
            <a:r>
              <a:rPr lang="en-US" altLang="zh-CN" sz="3200" cap="none" dirty="0">
                <a:solidFill>
                  <a:srgbClr val="C00000"/>
                </a:solidFill>
                <a:latin typeface="Century Gothic"/>
              </a:rPr>
              <a:t>(</a:t>
            </a:r>
            <a:r>
              <a:rPr lang="en-US" altLang="zh-CN" sz="3200" cap="none" dirty="0">
                <a:solidFill>
                  <a:srgbClr val="800080"/>
                </a:solidFill>
                <a:latin typeface="Century Gothic"/>
              </a:rPr>
              <a:t>QString</a:t>
            </a:r>
            <a:r>
              <a:rPr lang="en-US" altLang="zh-CN" sz="3200" cap="none" dirty="0">
                <a:solidFill>
                  <a:srgbClr val="C0C0C0"/>
                </a:solidFill>
                <a:latin typeface="Century Gothic"/>
              </a:rPr>
              <a:t> </a:t>
            </a:r>
            <a:r>
              <a:rPr lang="en-US" altLang="zh-CN" sz="3200" cap="none" dirty="0">
                <a:solidFill>
                  <a:srgbClr val="C00000"/>
                </a:solidFill>
                <a:latin typeface="Century Gothic"/>
              </a:rPr>
              <a:t>error</a:t>
            </a:r>
            <a:r>
              <a:rPr lang="en-US" altLang="zh-CN" sz="3200" cap="none" dirty="0" smtClean="0">
                <a:solidFill>
                  <a:srgbClr val="C00000"/>
                </a:solidFill>
                <a:latin typeface="Century Gothic"/>
              </a:rP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sz="3200" cap="none" dirty="0"/>
              <a:t>自定义槽函</a:t>
            </a:r>
            <a:r>
              <a:rPr lang="zh-CN" altLang="en-US" sz="3200" cap="none" dirty="0" smtClean="0"/>
              <a:t>数：</a:t>
            </a:r>
            <a:endParaRPr lang="en-US" altLang="zh-CN" sz="3200" cap="none" dirty="0" smtClean="0"/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3200" cap="none" dirty="0">
                <a:solidFill>
                  <a:srgbClr val="808000"/>
                </a:solidFill>
                <a:latin typeface="幼圆"/>
                <a:ea typeface="+mj-ea"/>
              </a:rPr>
              <a:t>void</a:t>
            </a:r>
            <a:r>
              <a:rPr lang="en-US" altLang="zh-CN" sz="3200" cap="none" dirty="0">
                <a:solidFill>
                  <a:srgbClr val="C0C0C0"/>
                </a:solidFill>
                <a:latin typeface="幼圆"/>
                <a:ea typeface="+mj-ea"/>
              </a:rPr>
              <a:t> </a:t>
            </a:r>
            <a:r>
              <a:rPr lang="en-US" altLang="zh-CN" sz="3200" cap="none" dirty="0">
                <a:solidFill>
                  <a:srgbClr val="800080"/>
                </a:solidFill>
                <a:latin typeface="幼圆"/>
                <a:ea typeface="+mj-ea"/>
              </a:rPr>
              <a:t>mainWidget</a:t>
            </a:r>
            <a:r>
              <a:rPr lang="en-US" altLang="zh-CN" sz="3200" cap="none" dirty="0">
                <a:solidFill>
                  <a:prstClr val="black"/>
                </a:solidFill>
                <a:latin typeface="幼圆"/>
                <a:ea typeface="+mj-ea"/>
              </a:rPr>
              <a:t>::</a:t>
            </a:r>
            <a:r>
              <a:rPr lang="en-US" altLang="zh-CN" sz="3200" b="1" cap="none" dirty="0">
                <a:solidFill>
                  <a:srgbClr val="00677C"/>
                </a:solidFill>
                <a:latin typeface="幼圆"/>
                <a:ea typeface="+mj-ea"/>
              </a:rPr>
              <a:t>dataError</a:t>
            </a:r>
            <a:r>
              <a:rPr lang="en-US" altLang="zh-CN" sz="3200" cap="none" dirty="0">
                <a:solidFill>
                  <a:prstClr val="black"/>
                </a:solidFill>
                <a:latin typeface="幼圆"/>
                <a:ea typeface="+mj-ea"/>
              </a:rPr>
              <a:t>(</a:t>
            </a:r>
            <a:r>
              <a:rPr lang="en-US" altLang="zh-CN" sz="3200" cap="none" dirty="0">
                <a:solidFill>
                  <a:srgbClr val="800080"/>
                </a:solidFill>
                <a:latin typeface="幼圆"/>
                <a:ea typeface="+mj-ea"/>
              </a:rPr>
              <a:t>QString</a:t>
            </a:r>
            <a:r>
              <a:rPr lang="en-US" altLang="zh-CN" sz="3200" cap="none" dirty="0">
                <a:solidFill>
                  <a:srgbClr val="C0C0C0"/>
                </a:solidFill>
                <a:latin typeface="幼圆"/>
                <a:ea typeface="+mj-ea"/>
              </a:rPr>
              <a:t> </a:t>
            </a:r>
            <a:r>
              <a:rPr lang="en-US" altLang="zh-CN" sz="3200" cap="none" dirty="0">
                <a:solidFill>
                  <a:srgbClr val="092E64"/>
                </a:solidFill>
                <a:latin typeface="幼圆"/>
                <a:ea typeface="+mj-ea"/>
              </a:rPr>
              <a:t>error</a:t>
            </a:r>
            <a:r>
              <a:rPr lang="en-US" altLang="zh-CN" sz="3200" cap="none" dirty="0">
                <a:solidFill>
                  <a:prstClr val="black"/>
                </a:solidFill>
                <a:latin typeface="幼圆"/>
                <a:ea typeface="+mj-ea"/>
              </a:rPr>
              <a:t>)</a:t>
            </a:r>
            <a:endParaRPr lang="zh-CN" altLang="en-US" sz="3200" cap="none" dirty="0">
              <a:solidFill>
                <a:prstClr val="black"/>
              </a:solidFill>
              <a:latin typeface="幼圆"/>
              <a:ea typeface="+mj-ea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zh-CN" altLang="en-US" sz="2400" cap="none" dirty="0">
              <a:solidFill>
                <a:srgbClr val="C00000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sz="2400" cap="none" dirty="0">
              <a:solidFill>
                <a:srgbClr val="C00000"/>
              </a:solidFill>
              <a:latin typeface="Century Gothic"/>
            </a:endParaRPr>
          </a:p>
          <a:p>
            <a:endParaRPr lang="en-US" altLang="zh-CN" dirty="0" smtClean="0">
              <a:solidFill>
                <a:srgbClr val="808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46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0"/>
            <a:ext cx="10364451" cy="84309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sz="6000" cap="none" dirty="0" smtClean="0"/>
              <a:t>自定义信号与槽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71500" y="1318846"/>
            <a:ext cx="10706100" cy="5539154"/>
          </a:xfrm>
        </p:spPr>
        <p:txBody>
          <a:bodyPr>
            <a:normAutofit fontScale="6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800" cap="none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zh-CN" sz="2800" cap="none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C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800" cap="none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zh-CN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Message();</a:t>
            </a:r>
            <a:r>
              <a:rPr lang="en-US" altLang="zh-CN" sz="2800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zh-CN" altLang="zh-CN" sz="2800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cap="none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//默认构造函数</a:t>
            </a:r>
            <a:endParaRPr lang="en-US" altLang="zh-CN" sz="2800" cap="none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zh-CN" sz="2800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cap="none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zh-CN" sz="2800" cap="none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zh-CN" sz="2800" cap="none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&amp;other);</a:t>
            </a:r>
            <a:r>
              <a:rPr lang="zh-CN" altLang="zh-CN" sz="2800" cap="none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cap="none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800" cap="none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//拷贝构造函数</a:t>
            </a:r>
            <a:endParaRPr lang="en-US" altLang="zh-CN" sz="2800" cap="none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zh-CN" altLang="zh-CN" sz="2800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zh-CN" altLang="zh-CN" sz="2800" cap="none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cap="none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zh-CN" altLang="zh-CN" sz="2800" cap="none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//析构函数</a:t>
            </a:r>
            <a:endParaRPr lang="en-US" altLang="zh-CN" sz="2800" cap="none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Q_DECLARE_METATYPE(Message)     </a:t>
            </a:r>
            <a:r>
              <a:rPr lang="en-US" altLang="zh-CN" sz="2800" cap="none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800" cap="none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使用该宏进行注册</a:t>
            </a:r>
            <a:endParaRPr lang="en-US" altLang="zh-CN" sz="2800" cap="none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  <a:endParaRPr lang="en-US" altLang="zh-CN" sz="2800" cap="none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800" cap="none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sz="2800" cap="none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cap="none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cap="none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sz="2800" cap="none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cap="none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zh-CN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cap="none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cap="none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zh-CN" sz="2800" cap="none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sz="2800" cap="none" dirty="0">
                <a:solidFill>
                  <a:srgbClr val="092E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zh-CN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</a:t>
            </a:r>
            <a:endParaRPr lang="en-US" altLang="zh-C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C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cap="none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800" cap="none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qRegisterMetaType</a:t>
            </a:r>
            <a:r>
              <a:rPr lang="en-US" altLang="zh-CN" sz="2800" cap="none" dirty="0">
                <a:solidFill>
                  <a:srgbClr val="0067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zh-CN" sz="2800" cap="none" dirty="0">
                <a:solidFill>
                  <a:srgbClr val="C0C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zh-CN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zh-CN" altLang="zh-CN" sz="2800" cap="none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Message</a:t>
            </a:r>
            <a:r>
              <a:rPr lang="zh-CN" altLang="zh-CN" sz="2800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cap="none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zh-C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800" cap="none" dirty="0">
              <a:solidFill>
                <a:srgbClr val="C0C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cap="none" dirty="0">
                <a:solidFill>
                  <a:srgbClr val="C0C0C0"/>
                </a:solidFill>
                <a:latin typeface="Arial Unicode MS" panose="020B0604020202020204" pitchFamily="34" charset="-122"/>
              </a:rPr>
              <a:t>	</a:t>
            </a:r>
            <a:r>
              <a:rPr lang="zh-CN" altLang="zh-CN" sz="2800" cap="none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800" cap="none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cap="none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在程序中</a:t>
            </a:r>
            <a:r>
              <a:rPr lang="zh-CN" altLang="zh-CN" sz="2800" cap="none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注册自定义类型</a:t>
            </a:r>
            <a:endParaRPr lang="en-US" altLang="zh-CN" sz="2800" cap="none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cap="none" dirty="0">
                <a:latin typeface="Arial" panose="020B0604020202020204" pitchFamily="34" charset="0"/>
              </a:rPr>
              <a:t>	</a:t>
            </a:r>
            <a:r>
              <a:rPr lang="en-US" altLang="zh-CN" sz="2800" cap="none" dirty="0">
                <a:solidFill>
                  <a:srgbClr val="000080"/>
                </a:solidFill>
                <a:latin typeface="Arial Unicode MS" panose="020B0604020202020204" pitchFamily="34" charset="-122"/>
              </a:rPr>
              <a:t>…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cap="none" dirty="0">
                <a:solidFill>
                  <a:srgbClr val="000080"/>
                </a:solidFill>
                <a:latin typeface="Arial Unicode MS" panose="020B0604020202020204" pitchFamily="34" charset="-122"/>
              </a:rPr>
              <a:t>	</a:t>
            </a:r>
            <a:r>
              <a:rPr lang="en-US" altLang="zh-CN" sz="2800" cap="none" dirty="0">
                <a:solidFill>
                  <a:srgbClr val="00B050"/>
                </a:solidFill>
                <a:latin typeface="Arial Unicode MS" panose="020B0604020202020204" pitchFamily="34" charset="-122"/>
              </a:rPr>
              <a:t>return</a:t>
            </a:r>
            <a:r>
              <a:rPr lang="en-US" altLang="zh-CN" sz="2800" cap="none" dirty="0">
                <a:solidFill>
                  <a:srgbClr val="00008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800" cap="none" dirty="0">
                <a:latin typeface="Arial Unicode MS" panose="020B0604020202020204" pitchFamily="34" charset="-122"/>
              </a:rPr>
              <a:t>a.exec()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cap="none" dirty="0">
                <a:latin typeface="Arial Unicode MS" panose="020B0604020202020204" pitchFamily="34" charset="-122"/>
              </a:rPr>
              <a:t>}</a:t>
            </a:r>
            <a:endParaRPr lang="zh-CN" altLang="zh-CN" sz="2800" cap="none" dirty="0">
              <a:latin typeface="Arial Unicode MS" panose="020B0604020202020204" pitchFamily="34" charset="-122"/>
            </a:endParaRPr>
          </a:p>
          <a:p>
            <a:pPr marL="0" indent="0">
              <a:buNone/>
            </a:pPr>
            <a:endParaRPr lang="en-US" altLang="zh-CN" sz="2800" cap="none" dirty="0" smtClean="0"/>
          </a:p>
          <a:p>
            <a:endParaRPr lang="en-US" altLang="zh-CN" sz="2800" cap="none" dirty="0" smtClean="0"/>
          </a:p>
          <a:p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5981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331" y="1014171"/>
            <a:ext cx="10364451" cy="119269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信号与槽连接：</a:t>
            </a:r>
            <a:r>
              <a:rPr lang="zh-CN" altLang="en-US" cap="none" dirty="0"/>
              <a:t>使用 </a:t>
            </a:r>
            <a:r>
              <a:rPr lang="en-US" altLang="zh-CN" cap="none" dirty="0"/>
              <a:t>connect()</a:t>
            </a:r>
            <a:r>
              <a:rPr lang="zh-CN" altLang="en-US" cap="none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36331" y="1740877"/>
            <a:ext cx="10679723" cy="4498731"/>
          </a:xfrm>
        </p:spPr>
        <p:txBody>
          <a:bodyPr>
            <a:normAutofit/>
          </a:bodyPr>
          <a:lstStyle/>
          <a:p>
            <a:r>
              <a:rPr lang="en-US" altLang="zh-CN" sz="2800" cap="none" dirty="0">
                <a:solidFill>
                  <a:srgbClr val="00677C"/>
                </a:solidFill>
                <a:latin typeface="+mn-ea"/>
              </a:rPr>
              <a:t>connect</a:t>
            </a:r>
            <a:r>
              <a:rPr lang="en-US" altLang="zh-CN" sz="2800" cap="none" dirty="0">
                <a:latin typeface="+mn-ea"/>
              </a:rPr>
              <a:t>(</a:t>
            </a:r>
            <a:r>
              <a:rPr lang="en-US" altLang="zh-CN" sz="2800" cap="none" dirty="0">
                <a:solidFill>
                  <a:srgbClr val="800000"/>
                </a:solidFill>
                <a:latin typeface="+mn-ea"/>
              </a:rPr>
              <a:t>worker</a:t>
            </a:r>
            <a:r>
              <a:rPr lang="en-US" altLang="zh-CN" sz="2800" cap="none" dirty="0">
                <a:latin typeface="+mn-ea"/>
              </a:rPr>
              <a:t>,&amp;</a:t>
            </a:r>
            <a:r>
              <a:rPr lang="en-US" altLang="zh-CN" sz="2800" cap="none" dirty="0">
                <a:solidFill>
                  <a:srgbClr val="800080"/>
                </a:solidFill>
                <a:latin typeface="+mn-ea"/>
              </a:rPr>
              <a:t>dataWorker</a:t>
            </a:r>
            <a:r>
              <a:rPr lang="en-US" altLang="zh-CN" sz="2800" cap="none" dirty="0">
                <a:latin typeface="+mn-ea"/>
              </a:rPr>
              <a:t>::httpRequestError,</a:t>
            </a:r>
            <a:r>
              <a:rPr lang="en-US" altLang="zh-CN" sz="2800" cap="none" dirty="0">
                <a:solidFill>
                  <a:srgbClr val="808000"/>
                </a:solidFill>
                <a:latin typeface="+mn-ea"/>
              </a:rPr>
              <a:t>this</a:t>
            </a:r>
            <a:r>
              <a:rPr lang="en-US" altLang="zh-CN" sz="2800" cap="none" dirty="0">
                <a:latin typeface="+mn-ea"/>
              </a:rPr>
              <a:t>,&amp;</a:t>
            </a:r>
            <a:r>
              <a:rPr lang="en-US" altLang="zh-CN" sz="2800" cap="none" dirty="0">
                <a:solidFill>
                  <a:srgbClr val="800080"/>
                </a:solidFill>
                <a:latin typeface="+mn-ea"/>
              </a:rPr>
              <a:t>mainWidget</a:t>
            </a:r>
            <a:r>
              <a:rPr lang="en-US" altLang="zh-CN" sz="2800" cap="none" dirty="0">
                <a:latin typeface="+mn-ea"/>
              </a:rPr>
              <a:t>::dataError);  </a:t>
            </a:r>
            <a:endParaRPr lang="en-US" altLang="zh-CN" sz="2800" cap="none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cap="none" dirty="0"/>
              <a:t>其次，在需要的位置使用关键字 </a:t>
            </a:r>
            <a:r>
              <a:rPr lang="en-US" altLang="zh-CN" sz="3600" cap="none" dirty="0"/>
              <a:t>emit </a:t>
            </a:r>
            <a:r>
              <a:rPr lang="zh-CN" altLang="en-US" sz="3600" cap="none" dirty="0"/>
              <a:t>发射信</a:t>
            </a:r>
            <a:r>
              <a:rPr lang="zh-CN" altLang="en-US" sz="3600" cap="none" dirty="0" smtClean="0"/>
              <a:t>号</a:t>
            </a:r>
            <a:endParaRPr lang="en-US" altLang="zh-CN" sz="3600" cap="none" dirty="0" smtClean="0"/>
          </a:p>
          <a:p>
            <a:pPr marL="0" indent="0">
              <a:buNone/>
            </a:pPr>
            <a:r>
              <a:rPr lang="en-US" altLang="zh-CN" sz="3000" cap="none" dirty="0" smtClean="0">
                <a:solidFill>
                  <a:srgbClr val="808000"/>
                </a:solidFill>
              </a:rPr>
              <a:t> </a:t>
            </a:r>
            <a:r>
              <a:rPr lang="en-US" altLang="zh-CN" sz="2800" cap="none" dirty="0" smtClean="0">
                <a:solidFill>
                  <a:srgbClr val="808000"/>
                </a:solidFill>
              </a:rPr>
              <a:t>emit</a:t>
            </a:r>
            <a:r>
              <a:rPr lang="en-US" altLang="zh-CN" sz="2800" cap="none" dirty="0" smtClean="0">
                <a:solidFill>
                  <a:srgbClr val="C0C0C0"/>
                </a:solidFill>
              </a:rPr>
              <a:t> </a:t>
            </a:r>
            <a:r>
              <a:rPr lang="en-US" altLang="zh-CN" sz="2800" cap="none" dirty="0" smtClean="0">
                <a:solidFill>
                  <a:srgbClr val="00677C"/>
                </a:solidFill>
              </a:rPr>
              <a:t>dataParseFinished</a:t>
            </a:r>
            <a:r>
              <a:rPr lang="en-US" altLang="zh-CN" sz="2800" cap="none" dirty="0" smtClean="0"/>
              <a:t>(</a:t>
            </a:r>
            <a:r>
              <a:rPr lang="en-US" altLang="zh-CN" sz="2800" cap="none" dirty="0" smtClean="0">
                <a:solidFill>
                  <a:srgbClr val="800000"/>
                </a:solidFill>
              </a:rPr>
              <a:t>dataDate</a:t>
            </a:r>
            <a:r>
              <a:rPr lang="en-US" altLang="zh-CN" sz="2800" cap="none" dirty="0" smtClean="0"/>
              <a:t>,</a:t>
            </a:r>
            <a:r>
              <a:rPr lang="en-US" altLang="zh-CN" sz="2800" cap="none" dirty="0" smtClean="0">
                <a:solidFill>
                  <a:srgbClr val="800000"/>
                </a:solidFill>
              </a:rPr>
              <a:t>dataHigh</a:t>
            </a:r>
            <a:r>
              <a:rPr lang="en-US" altLang="zh-CN" sz="2800" cap="none" dirty="0" smtClean="0"/>
              <a:t>,</a:t>
            </a:r>
            <a:r>
              <a:rPr lang="en-US" altLang="zh-CN" sz="2800" cap="none" dirty="0" smtClean="0">
                <a:solidFill>
                  <a:srgbClr val="800000"/>
                </a:solidFill>
              </a:rPr>
              <a:t>dataLow</a:t>
            </a:r>
            <a:r>
              <a:rPr lang="en-US" altLang="zh-CN" sz="2800" cap="none" dirty="0"/>
              <a:t>);</a:t>
            </a:r>
            <a:endParaRPr lang="zh-CN" altLang="en-US" sz="2800" cap="none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0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328" y="325316"/>
            <a:ext cx="10768271" cy="2258656"/>
          </a:xfrm>
        </p:spPr>
        <p:txBody>
          <a:bodyPr>
            <a:normAutofit/>
          </a:bodyPr>
          <a:lstStyle/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lang="zh-CN" altLang="en-US" sz="4400" b="1" cap="none" dirty="0">
                <a:latin typeface="Century Gothic"/>
                <a:cs typeface="+mn-cs"/>
              </a:rPr>
              <a:t>运算符重载</a:t>
            </a:r>
            <a:r>
              <a:rPr lang="zh-CN" altLang="en-US" sz="4400" b="1" cap="none" dirty="0" smtClean="0">
                <a:latin typeface="Century Gothic"/>
                <a:cs typeface="+mn-cs"/>
              </a:rPr>
              <a:t>：</a:t>
            </a:r>
            <a:r>
              <a:rPr lang="en-US" altLang="zh-CN" sz="3200" b="1" cap="none" dirty="0" smtClean="0">
                <a:latin typeface="Century Gothic"/>
                <a:cs typeface="+mn-cs"/>
              </a:rPr>
              <a:t/>
            </a:r>
            <a:br>
              <a:rPr lang="en-US" altLang="zh-CN" sz="3200" b="1" cap="none" dirty="0" smtClean="0">
                <a:latin typeface="Century Gothic"/>
                <a:cs typeface="+mn-cs"/>
              </a:rPr>
            </a:br>
            <a:r>
              <a:rPr lang="zh-CN" altLang="en-US" sz="3200" b="1" cap="none" dirty="0" smtClean="0">
                <a:latin typeface="Century Gothic"/>
                <a:cs typeface="+mn-cs"/>
              </a:rPr>
              <a:t>对</a:t>
            </a:r>
            <a:r>
              <a:rPr lang="zh-CN" altLang="en-US" sz="3200" b="1" cap="none" dirty="0">
                <a:latin typeface="Century Gothic"/>
                <a:cs typeface="+mn-cs"/>
              </a:rPr>
              <a:t>已有的运算符重定义，赋予另一功能适应不同数据类型</a:t>
            </a:r>
            <a:r>
              <a:rPr lang="zh-CN" altLang="en-US" sz="2400" b="1" cap="none" dirty="0">
                <a:latin typeface="Century Gothic"/>
                <a:cs typeface="+mn-cs"/>
              </a:rPr>
              <a:t/>
            </a:r>
            <a:br>
              <a:rPr lang="zh-CN" altLang="en-US" sz="2400" b="1" cap="none" dirty="0">
                <a:latin typeface="Century Gothic"/>
                <a:cs typeface="+mn-cs"/>
              </a:rPr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09329" y="1978269"/>
            <a:ext cx="10768271" cy="4440116"/>
          </a:xfrm>
        </p:spPr>
        <p:txBody>
          <a:bodyPr>
            <a:noAutofit/>
          </a:bodyPr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2800" cap="none" dirty="0">
                <a:solidFill>
                  <a:srgbClr val="800080"/>
                </a:solidFill>
                <a:latin typeface="Century Gothic"/>
              </a:rPr>
              <a:t>QList</a:t>
            </a:r>
            <a:r>
              <a:rPr lang="en-US" altLang="zh-CN" sz="2800" cap="none" dirty="0">
                <a:solidFill>
                  <a:prstClr val="black"/>
                </a:solidFill>
                <a:latin typeface="Century Gothic"/>
              </a:rPr>
              <a:t>&lt;</a:t>
            </a:r>
            <a:r>
              <a:rPr lang="en-US" altLang="zh-CN" sz="2800" cap="none" dirty="0">
                <a:solidFill>
                  <a:srgbClr val="800080"/>
                </a:solidFill>
                <a:latin typeface="Century Gothic"/>
              </a:rPr>
              <a:t>QDateTime&gt;</a:t>
            </a:r>
            <a:r>
              <a:rPr lang="zh-CN" altLang="en-US" sz="2800" cap="none" dirty="0">
                <a:solidFill>
                  <a:srgbClr val="C00000"/>
                </a:solidFill>
                <a:latin typeface="Century Gothic"/>
              </a:rPr>
              <a:t>能用</a:t>
            </a:r>
            <a:r>
              <a:rPr lang="en-US" altLang="zh-CN" sz="2800" cap="none" dirty="0">
                <a:solidFill>
                  <a:srgbClr val="C00000"/>
                </a:solidFill>
                <a:latin typeface="Century Gothic"/>
              </a:rPr>
              <a:t>qDebug()</a:t>
            </a:r>
            <a:r>
              <a:rPr lang="zh-CN" altLang="en-US" sz="2800" cap="none" dirty="0">
                <a:solidFill>
                  <a:srgbClr val="C00000"/>
                </a:solidFill>
                <a:latin typeface="Century Gothic"/>
              </a:rPr>
              <a:t>输出，需重载</a:t>
            </a:r>
            <a:r>
              <a:rPr lang="en-US" altLang="zh-CN" sz="2800" cap="none" dirty="0">
                <a:solidFill>
                  <a:srgbClr val="C00000"/>
                </a:solidFill>
                <a:latin typeface="Century Gothic"/>
              </a:rPr>
              <a:t>”&lt;&lt;“</a:t>
            </a:r>
            <a:r>
              <a:rPr lang="zh-CN" altLang="en-US" sz="2800" cap="none" dirty="0">
                <a:solidFill>
                  <a:srgbClr val="C00000"/>
                </a:solidFill>
                <a:latin typeface="Century Gothic"/>
              </a:rPr>
              <a:t>运算</a:t>
            </a:r>
            <a:r>
              <a:rPr lang="zh-CN" altLang="en-US" sz="2800" cap="none" dirty="0" smtClean="0">
                <a:solidFill>
                  <a:srgbClr val="C00000"/>
                </a:solidFill>
                <a:latin typeface="Century Gothic"/>
              </a:rPr>
              <a:t>符</a:t>
            </a:r>
            <a:endParaRPr lang="en-US" altLang="zh-CN" sz="2800" cap="none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zh-CN" sz="2800" cap="none" dirty="0">
                <a:solidFill>
                  <a:srgbClr val="800080"/>
                </a:solidFill>
                <a:latin typeface="Arial" panose="020B0604020202020204" pitchFamily="34" charset="0"/>
              </a:rPr>
              <a:t>QDebug</a:t>
            </a:r>
            <a:r>
              <a:rPr lang="zh-CN" altLang="zh-CN" sz="2800" cap="none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2800" b="1" cap="none" dirty="0">
                <a:solidFill>
                  <a:srgbClr val="00677C"/>
                </a:solidFill>
                <a:latin typeface="Arial" panose="020B0604020202020204" pitchFamily="34" charset="0"/>
              </a:rPr>
              <a:t>operator</a:t>
            </a:r>
            <a:r>
              <a:rPr lang="zh-CN" altLang="zh-CN" sz="2800" cap="none" dirty="0">
                <a:solidFill>
                  <a:prstClr val="black"/>
                </a:solidFill>
                <a:latin typeface="Arial" panose="020B0604020202020204" pitchFamily="34" charset="0"/>
              </a:rPr>
              <a:t>&lt;&lt;(</a:t>
            </a:r>
            <a:r>
              <a:rPr lang="zh-CN" altLang="zh-CN" sz="2800" cap="none" dirty="0">
                <a:solidFill>
                  <a:srgbClr val="800080"/>
                </a:solidFill>
                <a:latin typeface="Arial" panose="020B0604020202020204" pitchFamily="34" charset="0"/>
              </a:rPr>
              <a:t>QDebug</a:t>
            </a:r>
            <a:r>
              <a:rPr lang="zh-CN" altLang="zh-CN" sz="2800" cap="none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2800" cap="none" dirty="0">
                <a:solidFill>
                  <a:srgbClr val="092E64"/>
                </a:solidFill>
                <a:latin typeface="Arial" panose="020B0604020202020204" pitchFamily="34" charset="0"/>
              </a:rPr>
              <a:t>debug</a:t>
            </a:r>
            <a:r>
              <a:rPr lang="zh-CN" altLang="zh-CN" sz="2800" cap="none" dirty="0">
                <a:solidFill>
                  <a:prstClr val="black"/>
                </a:solidFill>
                <a:latin typeface="Arial" panose="020B0604020202020204" pitchFamily="34" charset="0"/>
              </a:rPr>
              <a:t>,</a:t>
            </a:r>
            <a:r>
              <a:rPr lang="zh-CN" altLang="zh-CN" sz="2800" cap="none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2800" cap="none" dirty="0">
                <a:solidFill>
                  <a:srgbClr val="800080"/>
                </a:solidFill>
                <a:latin typeface="Arial" panose="020B0604020202020204" pitchFamily="34" charset="0"/>
              </a:rPr>
              <a:t>QList</a:t>
            </a:r>
            <a:r>
              <a:rPr lang="zh-CN" altLang="zh-CN" sz="2800" cap="none" dirty="0">
                <a:solidFill>
                  <a:prstClr val="black"/>
                </a:solidFill>
                <a:latin typeface="Arial" panose="020B0604020202020204" pitchFamily="34" charset="0"/>
              </a:rPr>
              <a:t>&lt;</a:t>
            </a:r>
            <a:r>
              <a:rPr lang="zh-CN" altLang="zh-CN" sz="2800" cap="none" dirty="0">
                <a:solidFill>
                  <a:srgbClr val="800080"/>
                </a:solidFill>
                <a:latin typeface="Arial" panose="020B0604020202020204" pitchFamily="34" charset="0"/>
              </a:rPr>
              <a:t>QDateTime</a:t>
            </a:r>
            <a:r>
              <a:rPr lang="zh-CN" altLang="zh-CN" sz="2800" cap="none" dirty="0">
                <a:solidFill>
                  <a:prstClr val="black"/>
                </a:solidFill>
                <a:latin typeface="Arial" panose="020B0604020202020204" pitchFamily="34" charset="0"/>
              </a:rPr>
              <a:t>&gt;</a:t>
            </a:r>
            <a:r>
              <a:rPr lang="zh-CN" altLang="zh-CN" sz="2800" cap="none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2800" cap="none" dirty="0">
                <a:solidFill>
                  <a:prstClr val="black"/>
                </a:solidFill>
                <a:latin typeface="Arial" panose="020B0604020202020204" pitchFamily="34" charset="0"/>
              </a:rPr>
              <a:t>&amp;</a:t>
            </a:r>
            <a:r>
              <a:rPr lang="zh-CN" altLang="zh-CN" sz="2800" cap="none" dirty="0">
                <a:solidFill>
                  <a:srgbClr val="092E64"/>
                </a:solidFill>
                <a:latin typeface="Arial" panose="020B0604020202020204" pitchFamily="34" charset="0"/>
              </a:rPr>
              <a:t>time</a:t>
            </a:r>
            <a:r>
              <a:rPr lang="zh-CN" altLang="zh-CN" sz="2800" cap="none" dirty="0">
                <a:solidFill>
                  <a:prstClr val="black"/>
                </a:solidFill>
                <a:latin typeface="Arial" panose="020B0604020202020204" pitchFamily="34" charset="0"/>
              </a:rPr>
              <a:t>) </a:t>
            </a:r>
            <a:endParaRPr lang="en-US" altLang="zh-CN" sz="2800" cap="none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{</a:t>
            </a:r>
            <a:r>
              <a:rPr lang="zh-CN" altLang="zh-CN" sz="2800" cap="none" dirty="0">
                <a:solidFill>
                  <a:prstClr val="black"/>
                </a:solidFill>
                <a:latin typeface="Century Gothic"/>
              </a:rPr>
              <a:t> </a:t>
            </a:r>
            <a:endParaRPr lang="en-US" altLang="zh-CN" sz="2800" cap="none" dirty="0" smtClean="0">
              <a:solidFill>
                <a:prstClr val="black"/>
              </a:solidFill>
              <a:latin typeface="Century Gothic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zh-CN" sz="2800" cap="none" dirty="0" smtClean="0">
                <a:solidFill>
                  <a:srgbClr val="B927E9">
                    <a:lumMod val="75000"/>
                  </a:srgbClr>
                </a:solidFill>
                <a:latin typeface="Arial Unicode MS"/>
              </a:rPr>
              <a:t>Q</a:t>
            </a:r>
            <a:r>
              <a:rPr lang="zh-CN" altLang="zh-CN" sz="2800" cap="none" dirty="0">
                <a:solidFill>
                  <a:srgbClr val="B927E9">
                    <a:lumMod val="75000"/>
                  </a:srgbClr>
                </a:solidFill>
                <a:latin typeface="Arial Unicode MS"/>
              </a:rPr>
              <a:t>DebugStateSaver </a:t>
            </a:r>
            <a:r>
              <a:rPr lang="zh-CN" altLang="zh-CN" sz="2800" cap="none" dirty="0">
                <a:solidFill>
                  <a:srgbClr val="092E64"/>
                </a:solidFill>
                <a:latin typeface="Arial Unicode MS"/>
              </a:rPr>
              <a:t>saver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(</a:t>
            </a:r>
            <a:r>
              <a:rPr lang="zh-CN" altLang="zh-CN" sz="2800" cap="none" dirty="0">
                <a:solidFill>
                  <a:srgbClr val="092E64"/>
                </a:solidFill>
                <a:latin typeface="Arial Unicode MS"/>
              </a:rPr>
              <a:t>debug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);</a:t>
            </a:r>
            <a:r>
              <a:rPr lang="en-US" altLang="zh-CN" sz="2800" cap="none" dirty="0">
                <a:solidFill>
                  <a:srgbClr val="00B050"/>
                </a:solidFill>
                <a:latin typeface="Arial Unicode MS"/>
              </a:rPr>
              <a:t>//</a:t>
            </a:r>
            <a:r>
              <a:rPr lang="zh-CN" altLang="zh-CN" sz="2800" cap="none" dirty="0">
                <a:solidFill>
                  <a:srgbClr val="00B050"/>
                </a:solidFill>
                <a:latin typeface="Century Gothic"/>
              </a:rPr>
              <a:t> </a:t>
            </a:r>
            <a:r>
              <a:rPr lang="zh-CN" altLang="en-US" sz="2800" cap="none" dirty="0">
                <a:solidFill>
                  <a:srgbClr val="00B050"/>
                </a:solidFill>
                <a:latin typeface="Century Gothic"/>
              </a:rPr>
              <a:t>对格式的更改限制当前作用域</a:t>
            </a:r>
            <a:endParaRPr lang="en-US" altLang="zh-CN" sz="2800" cap="none" dirty="0">
              <a:solidFill>
                <a:srgbClr val="00B050"/>
              </a:solidFill>
              <a:latin typeface="Century Gothic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zh-CN" sz="2800" cap="none" dirty="0">
                <a:solidFill>
                  <a:srgbClr val="808000"/>
                </a:solidFill>
                <a:latin typeface="Arial Unicode MS"/>
              </a:rPr>
              <a:t>for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(j=</a:t>
            </a:r>
            <a:r>
              <a:rPr lang="zh-CN" altLang="zh-CN" sz="2800" cap="none" dirty="0">
                <a:solidFill>
                  <a:srgbClr val="000080"/>
                </a:solidFill>
                <a:latin typeface="Arial Unicode MS"/>
              </a:rPr>
              <a:t>0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;j&lt;</a:t>
            </a:r>
            <a:r>
              <a:rPr lang="zh-CN" altLang="zh-CN" sz="2800" cap="none" dirty="0">
                <a:solidFill>
                  <a:srgbClr val="092E64"/>
                </a:solidFill>
                <a:latin typeface="Arial Unicode MS"/>
              </a:rPr>
              <a:t>time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.</a:t>
            </a:r>
            <a:r>
              <a:rPr lang="zh-CN" altLang="zh-CN" sz="2800" cap="none" dirty="0">
                <a:solidFill>
                  <a:srgbClr val="00677C"/>
                </a:solidFill>
                <a:latin typeface="Arial Unicode MS"/>
              </a:rPr>
              <a:t>size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();</a:t>
            </a:r>
            <a:r>
              <a:rPr lang="en-US" altLang="zh-CN" sz="2800" cap="none" dirty="0">
                <a:solidFill>
                  <a:prstClr val="black"/>
                </a:solidFill>
                <a:latin typeface="Arial Unicode MS"/>
              </a:rPr>
              <a:t>j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++</a:t>
            </a:r>
            <a:r>
              <a:rPr lang="zh-CN" altLang="zh-CN" sz="2800" cap="none" dirty="0" smtClean="0">
                <a:solidFill>
                  <a:prstClr val="black"/>
                </a:solidFill>
                <a:latin typeface="Arial Unicode MS"/>
              </a:rPr>
              <a:t>)</a:t>
            </a:r>
            <a:endParaRPr lang="en-US" altLang="zh-CN" sz="2800" cap="none" dirty="0" smtClean="0">
              <a:solidFill>
                <a:prstClr val="black"/>
              </a:solidFill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zh-CN" sz="2800" cap="none" dirty="0" smtClean="0">
                <a:solidFill>
                  <a:prstClr val="black"/>
                </a:solidFill>
                <a:latin typeface="Arial Unicode MS"/>
              </a:rPr>
              <a:t>{</a:t>
            </a:r>
            <a:r>
              <a:rPr lang="en-US" altLang="zh-CN" sz="2800" cap="none" dirty="0" smtClean="0">
                <a:solidFill>
                  <a:prstClr val="black"/>
                </a:solidFill>
                <a:latin typeface="Arial Unicode MS"/>
              </a:rPr>
              <a:t>   </a:t>
            </a:r>
            <a:endParaRPr lang="en-US" altLang="zh-CN" sz="2800" cap="none" dirty="0">
              <a:solidFill>
                <a:prstClr val="black"/>
              </a:solidFill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zh-CN" sz="2800" cap="none" dirty="0">
                <a:solidFill>
                  <a:prstClr val="black"/>
                </a:solidFill>
                <a:latin typeface="Century Gothic"/>
              </a:rPr>
              <a:t> </a:t>
            </a:r>
            <a:r>
              <a:rPr lang="zh-CN" altLang="zh-CN" sz="2800" cap="none" dirty="0">
                <a:solidFill>
                  <a:srgbClr val="092E64"/>
                </a:solidFill>
                <a:latin typeface="Arial Unicode MS"/>
              </a:rPr>
              <a:t>debug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.nospace()</a:t>
            </a:r>
            <a:r>
              <a:rPr lang="zh-CN" altLang="zh-CN" sz="2800" cap="none" dirty="0">
                <a:solidFill>
                  <a:srgbClr val="C0C0C0"/>
                </a:solidFill>
                <a:latin typeface="Arial Unicode MS"/>
              </a:rPr>
              <a:t> 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&lt;&lt;</a:t>
            </a:r>
            <a:r>
              <a:rPr lang="zh-CN" altLang="zh-CN" sz="2800" cap="none" dirty="0">
                <a:solidFill>
                  <a:srgbClr val="092E64"/>
                </a:solidFill>
                <a:latin typeface="Arial Unicode MS"/>
              </a:rPr>
              <a:t>time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.</a:t>
            </a:r>
            <a:r>
              <a:rPr lang="zh-CN" altLang="zh-CN" sz="2800" cap="none" dirty="0">
                <a:solidFill>
                  <a:srgbClr val="00677C"/>
                </a:solidFill>
                <a:latin typeface="Arial Unicode MS"/>
              </a:rPr>
              <a:t>at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(j)&lt;&lt;</a:t>
            </a:r>
            <a:r>
              <a:rPr lang="zh-CN" altLang="en-US" sz="2800" cap="none" dirty="0">
                <a:solidFill>
                  <a:srgbClr val="008000"/>
                </a:solidFill>
                <a:latin typeface="Arial Unicode MS"/>
              </a:rPr>
              <a:t>“</a:t>
            </a:r>
            <a:r>
              <a:rPr lang="en-US" altLang="zh-CN" sz="2800" cap="none" dirty="0">
                <a:solidFill>
                  <a:srgbClr val="008000"/>
                </a:solidFill>
                <a:latin typeface="Arial Unicode MS"/>
              </a:rPr>
              <a:t>\</a:t>
            </a:r>
            <a:r>
              <a:rPr lang="zh-CN" altLang="zh-CN" sz="2800" cap="none" dirty="0">
                <a:solidFill>
                  <a:srgbClr val="008000"/>
                </a:solidFill>
                <a:latin typeface="Arial Unicode MS"/>
              </a:rPr>
              <a:t>t</a:t>
            </a:r>
            <a:r>
              <a:rPr lang="zh-CN" altLang="en-US" sz="2800" cap="none" dirty="0">
                <a:solidFill>
                  <a:srgbClr val="008000"/>
                </a:solidFill>
                <a:latin typeface="Arial Unicode MS"/>
              </a:rPr>
              <a:t>”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;</a:t>
            </a:r>
            <a:r>
              <a:rPr lang="zh-CN" altLang="zh-CN" sz="2800" cap="none" dirty="0">
                <a:solidFill>
                  <a:prstClr val="black"/>
                </a:solidFill>
                <a:latin typeface="Century Gothic"/>
              </a:rPr>
              <a:t> </a:t>
            </a:r>
            <a:endParaRPr lang="en-US" altLang="zh-CN" sz="2800" cap="none" dirty="0" smtClean="0">
              <a:solidFill>
                <a:prstClr val="black"/>
              </a:solidFill>
              <a:latin typeface="Century Gothic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zh-CN" sz="2800" cap="none" dirty="0" smtClean="0">
                <a:solidFill>
                  <a:prstClr val="black"/>
                </a:solidFill>
                <a:latin typeface="Arial Unicode MS"/>
              </a:rPr>
              <a:t>}</a:t>
            </a:r>
            <a:r>
              <a:rPr lang="en-US" altLang="zh-CN" sz="2800" cap="none" dirty="0" smtClean="0">
                <a:solidFill>
                  <a:prstClr val="black"/>
                </a:solidFill>
                <a:latin typeface="Arial Unicode MS"/>
              </a:rPr>
              <a:t>  </a:t>
            </a:r>
            <a:r>
              <a:rPr lang="en-US" altLang="zh-CN" sz="2800" cap="none" dirty="0">
                <a:solidFill>
                  <a:srgbClr val="00B050"/>
                </a:solidFill>
                <a:latin typeface="Arial Unicode MS"/>
              </a:rPr>
              <a:t>//</a:t>
            </a:r>
            <a:r>
              <a:rPr lang="zh-CN" altLang="en-US" sz="2800" cap="none" dirty="0">
                <a:solidFill>
                  <a:srgbClr val="00B050"/>
                </a:solidFill>
                <a:latin typeface="Arial Unicode MS"/>
              </a:rPr>
              <a:t>传入数据</a:t>
            </a:r>
            <a:r>
              <a:rPr lang="zh-CN" altLang="zh-CN" sz="2800" cap="none" dirty="0">
                <a:solidFill>
                  <a:srgbClr val="00B050"/>
                </a:solidFill>
                <a:latin typeface="Century Gothic"/>
              </a:rPr>
              <a:t> </a:t>
            </a:r>
            <a:endParaRPr lang="en-US" altLang="zh-CN" sz="2800" cap="none" dirty="0">
              <a:solidFill>
                <a:srgbClr val="00B050"/>
              </a:solidFill>
              <a:latin typeface="Century Gothic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cap="none" dirty="0">
                <a:solidFill>
                  <a:srgbClr val="808000"/>
                </a:solidFill>
                <a:latin typeface="Arial Unicode MS"/>
              </a:rPr>
              <a:t>r</a:t>
            </a:r>
            <a:r>
              <a:rPr lang="zh-CN" altLang="zh-CN" sz="2800" cap="none" dirty="0">
                <a:solidFill>
                  <a:srgbClr val="808000"/>
                </a:solidFill>
                <a:latin typeface="Arial Unicode MS"/>
              </a:rPr>
              <a:t>eturn</a:t>
            </a:r>
            <a:r>
              <a:rPr lang="zh-CN" altLang="zh-CN" sz="2800" cap="none" dirty="0">
                <a:solidFill>
                  <a:srgbClr val="C0C0C0"/>
                </a:solidFill>
                <a:latin typeface="Arial Unicode MS"/>
              </a:rPr>
              <a:t> </a:t>
            </a:r>
            <a:r>
              <a:rPr lang="zh-CN" altLang="zh-CN" sz="2800" cap="none" dirty="0">
                <a:solidFill>
                  <a:srgbClr val="092E64"/>
                </a:solidFill>
                <a:latin typeface="Arial Unicode MS"/>
              </a:rPr>
              <a:t>debug</a:t>
            </a:r>
            <a:r>
              <a:rPr lang="zh-CN" altLang="zh-CN" sz="2800" cap="none" dirty="0">
                <a:solidFill>
                  <a:prstClr val="black"/>
                </a:solidFill>
                <a:latin typeface="Arial Unicode MS"/>
              </a:rPr>
              <a:t>;</a:t>
            </a:r>
            <a:r>
              <a:rPr lang="en-US" altLang="zh-CN" sz="2800" cap="none" dirty="0">
                <a:solidFill>
                  <a:prstClr val="black"/>
                </a:solidFill>
                <a:latin typeface="Arial Unicode MS"/>
              </a:rPr>
              <a:t>   </a:t>
            </a:r>
            <a:r>
              <a:rPr lang="en-US" altLang="zh-CN" sz="2800" cap="none" dirty="0">
                <a:solidFill>
                  <a:srgbClr val="00B050"/>
                </a:solidFill>
                <a:latin typeface="Arial Unicode MS"/>
              </a:rPr>
              <a:t>//</a:t>
            </a:r>
            <a:r>
              <a:rPr lang="zh-CN" altLang="en-US" sz="2800" cap="none" dirty="0">
                <a:solidFill>
                  <a:srgbClr val="00B050"/>
                </a:solidFill>
                <a:latin typeface="Arial Unicode MS"/>
              </a:rPr>
              <a:t>完成输出</a:t>
            </a:r>
            <a:endParaRPr lang="en-US" altLang="zh-CN" sz="2800" cap="none" dirty="0">
              <a:solidFill>
                <a:srgbClr val="00B050"/>
              </a:solidFill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cap="none" dirty="0">
                <a:solidFill>
                  <a:prstClr val="black"/>
                </a:solidFill>
                <a:latin typeface="Arial Unicode MS"/>
              </a:rPr>
              <a:t>}</a:t>
            </a:r>
            <a:endParaRPr lang="zh-CN" altLang="zh-CN" sz="2800" cap="none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6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603" y="1"/>
            <a:ext cx="10364451" cy="1301262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流式文本读写访问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896815"/>
            <a:ext cx="10363826" cy="59611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cap="none" dirty="0"/>
              <a:t>QStringList dataList;</a:t>
            </a:r>
          </a:p>
          <a:p>
            <a:pPr marL="0" indent="0">
              <a:buNone/>
            </a:pPr>
            <a:r>
              <a:rPr lang="zh-CN" altLang="en-US" cap="none" dirty="0" smtClean="0"/>
              <a:t>Q</a:t>
            </a:r>
            <a:r>
              <a:rPr lang="zh-CN" altLang="en-US" cap="none" dirty="0"/>
              <a:t>File f(fName)</a:t>
            </a:r>
            <a:r>
              <a:rPr lang="zh-CN" altLang="en-US" cap="none" dirty="0" smtClean="0"/>
              <a:t>;</a:t>
            </a:r>
          </a:p>
          <a:p>
            <a:pPr marL="0" indent="0">
              <a:buNone/>
            </a:pPr>
            <a:r>
              <a:rPr lang="zh-CN" altLang="en-US" cap="none" dirty="0" smtClean="0"/>
              <a:t>if(f.open(QIODevice::ReadOnly|QIODevice::Text)){  // 成功打开数据文件，则由文件中读取</a:t>
            </a:r>
          </a:p>
          <a:p>
            <a:pPr marL="0" indent="0">
              <a:buNone/>
            </a:pPr>
            <a:r>
              <a:rPr lang="zh-CN" altLang="en-US" cap="none" dirty="0" smtClean="0"/>
              <a:t>q</a:t>
            </a:r>
            <a:r>
              <a:rPr lang="zh-CN" altLang="en-US" cap="none" dirty="0"/>
              <a:t>Debug().noquote()&lt;&lt;QString("数据由文件%1导入...").arg(fName);</a:t>
            </a:r>
          </a:p>
          <a:p>
            <a:pPr marL="0" indent="0">
              <a:buNone/>
            </a:pPr>
            <a:r>
              <a:rPr lang="zh-CN" altLang="en-US" cap="none" dirty="0" smtClean="0"/>
              <a:t>Q</a:t>
            </a:r>
            <a:r>
              <a:rPr lang="zh-CN" altLang="en-US" cap="none" dirty="0"/>
              <a:t>TextStream stream (&amp;f);</a:t>
            </a:r>
          </a:p>
          <a:p>
            <a:pPr marL="0" indent="0">
              <a:buNone/>
            </a:pPr>
            <a:r>
              <a:rPr lang="zh-CN" altLang="en-US" cap="none" dirty="0" smtClean="0"/>
              <a:t>w</a:t>
            </a:r>
            <a:r>
              <a:rPr lang="zh-CN" altLang="en-US" cap="none" dirty="0"/>
              <a:t>hile(!stream.atEnd())</a:t>
            </a:r>
          </a:p>
          <a:p>
            <a:pPr marL="0" indent="0">
              <a:buNone/>
            </a:pPr>
            <a:r>
              <a:rPr lang="zh-CN" altLang="en-US" cap="none" dirty="0" smtClean="0"/>
              <a:t>d</a:t>
            </a:r>
            <a:r>
              <a:rPr lang="zh-CN" altLang="en-US" cap="none" dirty="0"/>
              <a:t>ataList&lt;&lt;stream.readLine();// 数据导入完成，开始解析</a:t>
            </a:r>
          </a:p>
          <a:p>
            <a:pPr marL="0" indent="0">
              <a:buNone/>
            </a:pPr>
            <a:r>
              <a:rPr lang="zh-CN" altLang="en-US" cap="none" dirty="0" smtClean="0"/>
              <a:t>p</a:t>
            </a:r>
            <a:r>
              <a:rPr lang="zh-CN" altLang="en-US" cap="none" dirty="0"/>
              <a:t>arseData(dataList.join(splitter).simplified())</a:t>
            </a:r>
            <a:r>
              <a:rPr lang="zh-CN" altLang="en-US" cap="none" dirty="0" smtClean="0"/>
              <a:t>;</a:t>
            </a:r>
            <a:endParaRPr lang="en-US" altLang="zh-CN" cap="non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cap="none" dirty="0">
                <a:latin typeface="黑体" panose="02010609060101010101" pitchFamily="49" charset="-122"/>
                <a:ea typeface="黑体" panose="02010609060101010101" pitchFamily="49" charset="-122"/>
              </a:rPr>
              <a:t>QStringList</a:t>
            </a:r>
            <a:r>
              <a:rPr lang="zh-CN" altLang="en-US" sz="2800" cap="none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类辅</a:t>
            </a:r>
            <a:r>
              <a:rPr lang="zh-CN" altLang="en-US" sz="2800" cap="none" dirty="0">
                <a:latin typeface="黑体" panose="02010609060101010101" pitchFamily="49" charset="-122"/>
                <a:ea typeface="黑体" panose="02010609060101010101" pitchFamily="49" charset="-122"/>
              </a:rPr>
              <a:t>助实现数据格式化输</a:t>
            </a:r>
            <a:r>
              <a:rPr lang="zh-CN" altLang="en-US" sz="2800" cap="none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</a:t>
            </a:r>
            <a:endParaRPr lang="en-US" altLang="zh-CN" sz="2800" cap="none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cap="none" dirty="0">
                <a:latin typeface="黑体" panose="02010609060101010101" pitchFamily="49" charset="-122"/>
                <a:ea typeface="黑体" panose="02010609060101010101" pitchFamily="49" charset="-122"/>
              </a:rPr>
              <a:t>Simplified</a:t>
            </a:r>
            <a:r>
              <a:rPr lang="zh-CN" altLang="en-US" sz="2800" cap="none" dirty="0">
                <a:latin typeface="黑体" panose="02010609060101010101" pitchFamily="49" charset="-122"/>
                <a:ea typeface="黑体" panose="02010609060101010101" pitchFamily="49" charset="-122"/>
              </a:rPr>
              <a:t>去掉首尾空格，简化中间空</a:t>
            </a:r>
            <a:r>
              <a:rPr lang="zh-CN" altLang="en-US" sz="2800" cap="none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格</a:t>
            </a:r>
            <a:endParaRPr lang="en-US" altLang="zh-CN" sz="2800" cap="none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cap="none" dirty="0">
                <a:latin typeface="黑体" panose="02010609060101010101" pitchFamily="49" charset="-122"/>
                <a:ea typeface="黑体" panose="02010609060101010101" pitchFamily="49" charset="-122"/>
              </a:rPr>
              <a:t>trimmed</a:t>
            </a:r>
            <a:r>
              <a:rPr lang="zh-CN" altLang="en-US" sz="2800" cap="none" dirty="0">
                <a:latin typeface="黑体" panose="02010609060101010101" pitchFamily="49" charset="-122"/>
                <a:ea typeface="黑体" panose="02010609060101010101" pitchFamily="49" charset="-122"/>
              </a:rPr>
              <a:t>过滤掉两端空白</a:t>
            </a:r>
            <a:r>
              <a:rPr lang="zh-CN" altLang="en-US" sz="2800" cap="none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符</a:t>
            </a:r>
            <a:endParaRPr lang="zh-CN" altLang="en-US" sz="2800" cap="none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cap="none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9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075" y="178901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zh-CN" altLang="en-US" sz="6600" dirty="0" smtClean="0"/>
              <a:t>运行结果</a:t>
            </a:r>
            <a:endParaRPr lang="zh-CN" altLang="en-US" sz="66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2" y="1556238"/>
            <a:ext cx="10374923" cy="5301762"/>
          </a:xfrm>
        </p:spPr>
      </p:pic>
    </p:spTree>
    <p:extLst>
      <p:ext uri="{BB962C8B-B14F-4D97-AF65-F5344CB8AC3E}">
        <p14:creationId xmlns:p14="http://schemas.microsoft.com/office/powerpoint/2010/main" val="37220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0152" y="328371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zh-CN" altLang="en-US" sz="6600" dirty="0" smtClean="0"/>
              <a:t>运行结果</a:t>
            </a:r>
            <a:endParaRPr lang="zh-CN" altLang="en-US" sz="6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573824"/>
            <a:ext cx="9988062" cy="5090746"/>
          </a:xfrm>
        </p:spPr>
      </p:pic>
    </p:spTree>
    <p:extLst>
      <p:ext uri="{BB962C8B-B14F-4D97-AF65-F5344CB8AC3E}">
        <p14:creationId xmlns:p14="http://schemas.microsoft.com/office/powerpoint/2010/main" val="39077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149" y="266824"/>
            <a:ext cx="10364451" cy="1359753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dirty="0"/>
              <a:t>实验要求：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345223"/>
            <a:ext cx="10363826" cy="5512777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/>
              </a:buClr>
              <a:buNone/>
            </a:pPr>
            <a:r>
              <a:rPr lang="zh-CN" altLang="en-US" sz="2800" b="1" dirty="0">
                <a:solidFill>
                  <a:prstClr val="black"/>
                </a:solidFill>
              </a:rPr>
              <a:t>编写一个数据处理程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序：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prstClr val="black"/>
                </a:solidFill>
              </a:rPr>
              <a:t>具备基本网络访问能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力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prstClr val="black"/>
                </a:solidFill>
              </a:rPr>
              <a:t>能获</a:t>
            </a:r>
            <a:r>
              <a:rPr lang="zh-CN" altLang="en-US" sz="2800" b="1" dirty="0">
                <a:solidFill>
                  <a:prstClr val="black"/>
                </a:solidFill>
              </a:rPr>
              <a:t>取网络数据并将数据绘制成图表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prstClr val="black"/>
                </a:solidFill>
              </a:rPr>
              <a:t>用户可以选择需要显示数据的时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间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prstClr val="black"/>
                </a:solidFill>
              </a:rPr>
              <a:t>用</a:t>
            </a:r>
            <a:r>
              <a:rPr lang="zh-CN" altLang="en-US" sz="2800" b="1" dirty="0">
                <a:solidFill>
                  <a:prstClr val="black"/>
                </a:solidFill>
              </a:rPr>
              <a:t>户可以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设</a:t>
            </a:r>
            <a:r>
              <a:rPr lang="zh-CN" altLang="en-US" sz="2800" b="1" dirty="0">
                <a:solidFill>
                  <a:prstClr val="black"/>
                </a:solidFill>
              </a:rPr>
              <a:t>定图注风格及数据点显示风格。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prstClr val="black"/>
                </a:solidFill>
              </a:rPr>
              <a:t>获得的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数据</a:t>
            </a:r>
            <a:r>
              <a:rPr lang="zh-CN" altLang="en-US" sz="2800" b="1" dirty="0">
                <a:solidFill>
                  <a:prstClr val="black"/>
                </a:solidFill>
              </a:rPr>
              <a:t>以时间为文件名的文本文件保存于程序所在的数据文件夹</a:t>
            </a:r>
            <a:r>
              <a:rPr lang="en-US" altLang="zh-CN" sz="2800" b="1" dirty="0">
                <a:solidFill>
                  <a:prstClr val="black"/>
                </a:solidFill>
              </a:rPr>
              <a:t>data</a:t>
            </a:r>
            <a:r>
              <a:rPr lang="zh-CN" altLang="en-US" sz="2800" b="1" dirty="0">
                <a:solidFill>
                  <a:prstClr val="black"/>
                </a:solidFill>
              </a:rPr>
              <a:t>路径下。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prstClr val="black"/>
                </a:solidFill>
              </a:rPr>
              <a:t>当选定时间的数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据文</a:t>
            </a:r>
            <a:r>
              <a:rPr lang="zh-CN" altLang="en-US" sz="2800" b="1" dirty="0">
                <a:solidFill>
                  <a:prstClr val="black"/>
                </a:solidFill>
              </a:rPr>
              <a:t>件已经存在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时，直</a:t>
            </a:r>
            <a:r>
              <a:rPr lang="zh-CN" altLang="en-US" sz="2800" b="1" dirty="0">
                <a:solidFill>
                  <a:prstClr val="black"/>
                </a:solidFill>
              </a:rPr>
              <a:t>接通过解析本地文件绘制图表。</a:t>
            </a:r>
            <a:endParaRPr lang="zh-CN" altLang="en-US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1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363541"/>
            <a:ext cx="10364451" cy="1412506"/>
          </a:xfrm>
        </p:spPr>
        <p:txBody>
          <a:bodyPr/>
          <a:lstStyle/>
          <a:p>
            <a:pPr algn="l"/>
            <a:r>
              <a:rPr lang="zh-CN" altLang="en-US" sz="6600" dirty="0"/>
              <a:t>实</a:t>
            </a:r>
            <a:r>
              <a:rPr lang="zh-CN" altLang="en-US" sz="6600" dirty="0" smtClean="0"/>
              <a:t>验原理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776047"/>
            <a:ext cx="10363826" cy="45104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4000" cap="none" dirty="0"/>
              <a:t>使用</a:t>
            </a:r>
            <a:r>
              <a:rPr lang="en-US" altLang="zh-CN" sz="4000" cap="none" dirty="0"/>
              <a:t>Qt Creater</a:t>
            </a:r>
            <a:r>
              <a:rPr lang="zh-CN" altLang="en-US" sz="4000" cap="none" dirty="0"/>
              <a:t>界面编辑器创建用户界面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cap="none" dirty="0" smtClean="0"/>
              <a:t>网</a:t>
            </a:r>
            <a:r>
              <a:rPr lang="zh-CN" altLang="en-US" sz="4000" cap="none" dirty="0"/>
              <a:t>络访问与</a:t>
            </a:r>
            <a:r>
              <a:rPr lang="en-US" altLang="zh-CN" sz="4000" cap="none" dirty="0" smtClean="0"/>
              <a:t>HTTP</a:t>
            </a:r>
            <a:r>
              <a:rPr lang="zh-CN" altLang="en-US" sz="4000" cap="none" dirty="0" smtClean="0"/>
              <a:t>请求</a:t>
            </a:r>
            <a:endParaRPr lang="zh-CN" altLang="en-US" sz="4000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4000" cap="none" dirty="0" smtClean="0"/>
              <a:t>QXmlStreamReader</a:t>
            </a:r>
            <a:r>
              <a:rPr lang="zh-CN" altLang="en-US" sz="4000" cap="none" dirty="0"/>
              <a:t>类与</a:t>
            </a:r>
            <a:r>
              <a:rPr lang="en-US" altLang="zh-CN" sz="4000" cap="none" dirty="0"/>
              <a:t>XML</a:t>
            </a:r>
            <a:r>
              <a:rPr lang="zh-CN" altLang="en-US" sz="4000" cap="none" dirty="0"/>
              <a:t>解析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4000" cap="none" dirty="0" smtClean="0"/>
              <a:t>QChart</a:t>
            </a:r>
            <a:r>
              <a:rPr lang="zh-CN" altLang="en-US" sz="4000" cap="none" dirty="0"/>
              <a:t>与数据显示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cap="none" dirty="0" smtClean="0"/>
              <a:t>文</a:t>
            </a:r>
            <a:r>
              <a:rPr lang="zh-CN" altLang="en-US" sz="4000" cap="none" dirty="0"/>
              <a:t>件保存与读取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4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454333"/>
            <a:ext cx="10364451" cy="1500428"/>
          </a:xfrm>
        </p:spPr>
        <p:txBody>
          <a:bodyPr>
            <a:noAutofit/>
          </a:bodyPr>
          <a:lstStyle/>
          <a:p>
            <a:pPr algn="l"/>
            <a:r>
              <a:rPr lang="en-US" altLang="zh-CN" sz="6000" cap="none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 Creator</a:t>
            </a:r>
            <a:r>
              <a:rPr lang="en-US" altLang="zh-CN" sz="6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CN" sz="6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sz="6000" dirty="0"/>
          </a:p>
        </p:txBody>
      </p:sp>
      <p:pic>
        <p:nvPicPr>
          <p:cNvPr id="5" name="内容占位符 4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1"/>
            <a:ext cx="10612315" cy="5829300"/>
          </a:xfrm>
        </p:spPr>
      </p:pic>
    </p:spTree>
    <p:extLst>
      <p:ext uri="{BB962C8B-B14F-4D97-AF65-F5344CB8AC3E}">
        <p14:creationId xmlns:p14="http://schemas.microsoft.com/office/powerpoint/2010/main" val="39403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98" y="444758"/>
            <a:ext cx="10364451" cy="823420"/>
          </a:xfrm>
        </p:spPr>
        <p:txBody>
          <a:bodyPr>
            <a:noAutofit/>
          </a:bodyPr>
          <a:lstStyle/>
          <a:p>
            <a:pPr algn="l"/>
            <a:r>
              <a:rPr lang="zh-CN" altLang="en-US" sz="5400" dirty="0"/>
              <a:t>使用网络功能的基本过</a:t>
            </a:r>
            <a:r>
              <a:rPr lang="zh-CN" altLang="en-US" sz="5400" dirty="0" smtClean="0"/>
              <a:t>程</a:t>
            </a:r>
            <a:endParaRPr lang="zh-CN" altLang="en-US" sz="5400" dirty="0"/>
          </a:p>
        </p:txBody>
      </p:sp>
      <p:sp>
        <p:nvSpPr>
          <p:cNvPr id="3" name=" 167"/>
          <p:cNvSpPr/>
          <p:nvPr/>
        </p:nvSpPr>
        <p:spPr>
          <a:xfrm>
            <a:off x="693967" y="1681127"/>
            <a:ext cx="3725633" cy="106362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访问网络</a:t>
            </a:r>
          </a:p>
        </p:txBody>
      </p:sp>
      <p:sp>
        <p:nvSpPr>
          <p:cNvPr id="4" name=" 167"/>
          <p:cNvSpPr/>
          <p:nvPr/>
        </p:nvSpPr>
        <p:spPr>
          <a:xfrm>
            <a:off x="6032675" y="1681128"/>
            <a:ext cx="3725633" cy="106362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FFFF"/>
                </a:solidFill>
                <a:sym typeface="+mn-ea"/>
              </a:rPr>
              <a:t>发出</a:t>
            </a:r>
            <a:r>
              <a:rPr lang="en-US" altLang="zh-CN" sz="4000" b="1" dirty="0">
                <a:solidFill>
                  <a:srgbClr val="FFFFFF"/>
                </a:solidFill>
                <a:sym typeface="+mn-ea"/>
              </a:rPr>
              <a:t>HTTP</a:t>
            </a:r>
            <a:r>
              <a:rPr lang="zh-CN" altLang="en-US" sz="4000" b="1" dirty="0">
                <a:solidFill>
                  <a:srgbClr val="FFFFFF"/>
                </a:solidFill>
                <a:sym typeface="+mn-ea"/>
              </a:rPr>
              <a:t>请求</a:t>
            </a:r>
          </a:p>
        </p:txBody>
      </p:sp>
      <p:sp>
        <p:nvSpPr>
          <p:cNvPr id="5" name=" 167"/>
          <p:cNvSpPr/>
          <p:nvPr/>
        </p:nvSpPr>
        <p:spPr>
          <a:xfrm>
            <a:off x="6032675" y="3569413"/>
            <a:ext cx="3725633" cy="106362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FFFF"/>
                </a:solidFill>
                <a:sym typeface="+mn-ea"/>
              </a:rPr>
              <a:t>读取返回数据</a:t>
            </a:r>
          </a:p>
        </p:txBody>
      </p:sp>
      <p:sp>
        <p:nvSpPr>
          <p:cNvPr id="6" name=" 167"/>
          <p:cNvSpPr/>
          <p:nvPr/>
        </p:nvSpPr>
        <p:spPr>
          <a:xfrm>
            <a:off x="693966" y="5396151"/>
            <a:ext cx="3725633" cy="106362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FFFF"/>
                </a:solidFill>
                <a:sym typeface="+mn-ea"/>
              </a:rPr>
              <a:t>保存读取文件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7" name=" 167"/>
          <p:cNvSpPr/>
          <p:nvPr/>
        </p:nvSpPr>
        <p:spPr>
          <a:xfrm>
            <a:off x="693967" y="3569413"/>
            <a:ext cx="3725633" cy="106362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lumMod val="110000"/>
                  <a:satMod val="105000"/>
                  <a:tint val="67000"/>
                </a:sysClr>
              </a:gs>
              <a:gs pos="50000">
                <a:sysClr val="windowText" lastClr="000000">
                  <a:lumMod val="105000"/>
                  <a:satMod val="103000"/>
                  <a:tint val="73000"/>
                </a:sysClr>
              </a:gs>
              <a:gs pos="100000">
                <a:sysClr val="windowText" lastClr="000000">
                  <a:lumMod val="105000"/>
                  <a:satMod val="109000"/>
                  <a:tint val="81000"/>
                </a:sysClr>
              </a:gs>
            </a:gsLst>
            <a:lin ang="5400000" scaled="0"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FFFF"/>
                </a:solidFill>
                <a:sym typeface="+mn-ea"/>
              </a:rPr>
              <a:t>解析数据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783016" y="2072262"/>
            <a:ext cx="931984" cy="292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7728438" y="2857500"/>
            <a:ext cx="378070" cy="624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198078" y="4703885"/>
            <a:ext cx="404446" cy="692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4783015" y="3965331"/>
            <a:ext cx="931985" cy="3077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1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759" y="354748"/>
            <a:ext cx="10364451" cy="1333375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dirty="0" smtClean="0"/>
              <a:t>网络访问与</a:t>
            </a:r>
            <a:r>
              <a:rPr lang="en-US" altLang="zh-CN" sz="6000" dirty="0" smtClean="0"/>
              <a:t>HTTP</a:t>
            </a:r>
            <a:r>
              <a:rPr lang="zh-CN" altLang="en-US" sz="6000" dirty="0" smtClean="0"/>
              <a:t>请求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55026" y="1828800"/>
            <a:ext cx="10459915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600" cap="none" dirty="0"/>
              <a:t>使用</a:t>
            </a:r>
            <a:r>
              <a:rPr lang="en-US" altLang="zh-CN" sz="3600" cap="none" dirty="0"/>
              <a:t>QNetworkAccessManager</a:t>
            </a:r>
            <a:r>
              <a:rPr lang="zh-CN" altLang="en-US" sz="3600" cap="none" dirty="0"/>
              <a:t>发起</a:t>
            </a:r>
            <a:r>
              <a:rPr lang="en-US" altLang="zh-CN" sz="3600" cap="none" dirty="0"/>
              <a:t>HTTP </a:t>
            </a:r>
            <a:r>
              <a:rPr lang="zh-CN" altLang="en-US" sz="3600" cap="none" dirty="0"/>
              <a:t>请求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cap="none" dirty="0"/>
              <a:t>创建对象连接信号与槽函</a:t>
            </a:r>
            <a:r>
              <a:rPr lang="zh-CN" altLang="en-US" sz="3600" cap="none" dirty="0" smtClean="0"/>
              <a:t>数</a:t>
            </a:r>
            <a:endParaRPr lang="en-US" altLang="zh-CN" sz="3600" cap="non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cap="none" dirty="0" smtClean="0"/>
              <a:t>发</a:t>
            </a:r>
            <a:r>
              <a:rPr lang="zh-CN" altLang="en-US" sz="3600" cap="none" dirty="0"/>
              <a:t>起</a:t>
            </a:r>
            <a:r>
              <a:rPr lang="en-US" altLang="zh-CN" sz="3600" cap="none" dirty="0"/>
              <a:t>HTTP</a:t>
            </a:r>
            <a:r>
              <a:rPr lang="zh-CN" altLang="en-US" sz="3600" cap="none" dirty="0"/>
              <a:t>请</a:t>
            </a:r>
            <a:r>
              <a:rPr lang="zh-CN" altLang="en-US" sz="3600" cap="none" dirty="0" smtClean="0"/>
              <a:t>求</a:t>
            </a:r>
            <a:endParaRPr lang="en-US" altLang="zh-CN" sz="3600" cap="none" dirty="0" smtClean="0"/>
          </a:p>
          <a:p>
            <a:pPr marL="0" indent="0">
              <a:buNone/>
            </a:pPr>
            <a:r>
              <a:rPr lang="en-US" altLang="zh-CN" sz="3600" dirty="0" smtClean="0"/>
              <a:t>GET </a:t>
            </a:r>
            <a:r>
              <a:rPr lang="zh-CN" altLang="en-US" sz="3600" dirty="0" smtClean="0"/>
              <a:t>从</a:t>
            </a:r>
            <a:r>
              <a:rPr lang="zh-CN" altLang="en-US" sz="3600" dirty="0"/>
              <a:t>服务器获取数据， </a:t>
            </a:r>
            <a:r>
              <a:rPr lang="en-US" altLang="zh-CN" sz="3600" dirty="0"/>
              <a:t>POST</a:t>
            </a:r>
            <a:r>
              <a:rPr lang="zh-CN" altLang="en-US" sz="3600" dirty="0" smtClean="0"/>
              <a:t>向</a:t>
            </a:r>
            <a:r>
              <a:rPr lang="zh-CN" altLang="en-US" sz="3600" dirty="0"/>
              <a:t>服务器发送数据</a:t>
            </a:r>
            <a:endParaRPr lang="en-US" altLang="zh-CN" sz="3600" cap="non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cap="none" dirty="0" smtClean="0"/>
              <a:t>处</a:t>
            </a:r>
            <a:r>
              <a:rPr lang="zh-CN" altLang="en-US" sz="3600" cap="none" dirty="0"/>
              <a:t>理槽函数处理数据</a:t>
            </a:r>
          </a:p>
        </p:txBody>
      </p:sp>
    </p:spTree>
    <p:extLst>
      <p:ext uri="{BB962C8B-B14F-4D97-AF65-F5344CB8AC3E}">
        <p14:creationId xmlns:p14="http://schemas.microsoft.com/office/powerpoint/2010/main" val="38938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6000" dirty="0"/>
              <a:t>状态</a:t>
            </a:r>
            <a:r>
              <a:rPr lang="zh-CN" altLang="en-US" sz="6000" dirty="0" smtClean="0"/>
              <a:t>码可</a:t>
            </a:r>
            <a:r>
              <a:rPr lang="zh-CN" altLang="en-US" sz="6000" dirty="0"/>
              <a:t>分为 </a:t>
            </a:r>
            <a:r>
              <a:rPr lang="en-US" altLang="zh-CN" sz="6000" dirty="0"/>
              <a:t>5 </a:t>
            </a:r>
            <a:r>
              <a:rPr lang="zh-CN" altLang="en-US" sz="6000" dirty="0"/>
              <a:t>大类</a:t>
            </a:r>
            <a:r>
              <a:rPr lang="zh-CN" altLang="en-US" sz="6000" dirty="0" smtClean="0"/>
              <a:t>别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5" y="2214694"/>
            <a:ext cx="10363826" cy="386958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1xx</a:t>
            </a:r>
            <a:r>
              <a:rPr lang="zh-CN" altLang="en-US" sz="3200" dirty="0"/>
              <a:t>：指示信息</a:t>
            </a:r>
            <a:r>
              <a:rPr lang="en-US" altLang="zh-CN" sz="3200" dirty="0"/>
              <a:t>--</a:t>
            </a:r>
            <a:r>
              <a:rPr lang="zh-CN" altLang="en-US" sz="3200" dirty="0"/>
              <a:t>表示请求已接收，继续处理 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2xx</a:t>
            </a:r>
            <a:r>
              <a:rPr lang="zh-CN" altLang="en-US" sz="3200" dirty="0"/>
              <a:t>：成功</a:t>
            </a:r>
            <a:r>
              <a:rPr lang="en-US" altLang="zh-CN" sz="3200" dirty="0"/>
              <a:t>--</a:t>
            </a:r>
            <a:r>
              <a:rPr lang="zh-CN" altLang="en-US" sz="3200" dirty="0"/>
              <a:t>表示请求已被成功接收、理解、接受 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3xx</a:t>
            </a:r>
            <a:r>
              <a:rPr lang="zh-CN" altLang="en-US" sz="3200" dirty="0"/>
              <a:t>：重定向</a:t>
            </a:r>
            <a:r>
              <a:rPr lang="en-US" altLang="zh-CN" sz="3200" dirty="0"/>
              <a:t>--</a:t>
            </a:r>
            <a:r>
              <a:rPr lang="zh-CN" altLang="en-US" sz="3200" dirty="0"/>
              <a:t>要完成请求必须进行更进一步的操作 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4xx</a:t>
            </a:r>
            <a:r>
              <a:rPr lang="zh-CN" altLang="en-US" sz="3200" dirty="0"/>
              <a:t>：客户端错误</a:t>
            </a:r>
            <a:r>
              <a:rPr lang="en-US" altLang="zh-CN" sz="3200" dirty="0"/>
              <a:t>--</a:t>
            </a:r>
            <a:r>
              <a:rPr lang="zh-CN" altLang="en-US" sz="3200" dirty="0"/>
              <a:t>请求有语法错误或请求无法实</a:t>
            </a:r>
            <a:r>
              <a:rPr lang="zh-CN" altLang="en-US" sz="3200" dirty="0" smtClean="0"/>
              <a:t>现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5xx</a:t>
            </a:r>
            <a:r>
              <a:rPr lang="zh-CN" altLang="en-US" sz="3200" dirty="0"/>
              <a:t>：服务器端错误</a:t>
            </a:r>
            <a:r>
              <a:rPr lang="en-US" altLang="zh-CN" sz="3200" dirty="0"/>
              <a:t>--</a:t>
            </a:r>
            <a:r>
              <a:rPr lang="zh-CN" altLang="en-US" sz="3200" dirty="0"/>
              <a:t>服务器未能实现合法的请求</a:t>
            </a:r>
          </a:p>
        </p:txBody>
      </p:sp>
    </p:spTree>
    <p:extLst>
      <p:ext uri="{BB962C8B-B14F-4D97-AF65-F5344CB8AC3E}">
        <p14:creationId xmlns:p14="http://schemas.microsoft.com/office/powerpoint/2010/main" val="36393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215" y="443639"/>
            <a:ext cx="10610011" cy="1596177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cap="none" dirty="0" smtClean="0"/>
              <a:t>Tag</a:t>
            </a:r>
            <a:r>
              <a:rPr lang="zh-CN" altLang="en-US" sz="4800" dirty="0" smtClean="0"/>
              <a:t>标签：对</a:t>
            </a:r>
            <a:r>
              <a:rPr lang="zh-CN" altLang="en-US" sz="4800" dirty="0"/>
              <a:t>标记文本的内容进行描述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68841" y="1591408"/>
            <a:ext cx="10609385" cy="5266591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2400" cap="none" dirty="0">
                <a:solidFill>
                  <a:srgbClr val="4472C4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&lt;table&gt;			--</a:t>
            </a:r>
            <a:r>
              <a:rPr lang="zh-CN" altLang="en-US" sz="2400" cap="none" dirty="0">
                <a:solidFill>
                  <a:srgbClr val="4472C4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表示一个表格</a:t>
            </a:r>
            <a:endParaRPr lang="en-US" altLang="zh-CN" sz="2400" cap="none" dirty="0">
              <a:solidFill>
                <a:srgbClr val="4472C4"/>
              </a:solidFill>
              <a:latin typeface="Courier New" panose="02070309020205020404" pitchFamily="49" charset="0"/>
              <a:ea typeface="DengXian" panose="0201060003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2400" cap="none" dirty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&lt;tr&gt;				--</a:t>
            </a:r>
            <a:r>
              <a:rPr lang="zh-CN" altLang="en-US" sz="2400" cap="none" dirty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表示一行</a:t>
            </a:r>
            <a:endParaRPr lang="en-US" altLang="zh-CN" sz="2400" cap="none" dirty="0">
              <a:solidFill>
                <a:srgbClr val="ED7D31">
                  <a:lumMod val="75000"/>
                </a:srgbClr>
              </a:solidFill>
              <a:latin typeface="Courier New" panose="02070309020205020404" pitchFamily="49" charset="0"/>
              <a:ea typeface="DengXian" panose="0201060003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 </a:t>
            </a:r>
            <a:r>
              <a:rPr lang="en-US" altLang="zh-CN" sz="2400" cap="none" dirty="0">
                <a:solidFill>
                  <a:srgbClr val="000000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&lt;b&gt;</a:t>
            </a:r>
            <a:r>
              <a:rPr lang="zh-CN" altLang="en-US" sz="2400" cap="none" dirty="0">
                <a:solidFill>
                  <a:srgbClr val="000000"/>
                </a:solidFill>
                <a:latin typeface="宋体" panose="02010600030101010101" pitchFamily="2" charset="-122"/>
              </a:rPr>
              <a:t>日期</a:t>
            </a:r>
            <a:r>
              <a:rPr lang="en-US" altLang="zh-CN" sz="2400" cap="none" dirty="0">
                <a:solidFill>
                  <a:srgbClr val="000000"/>
                </a:solidFill>
                <a:latin typeface="Courier New" panose="02070309020205020404" pitchFamily="49" charset="0"/>
              </a:rPr>
              <a:t>&lt;/b&gt; </a:t>
            </a:r>
            <a:r>
              <a:rPr lang="en-US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	--</a:t>
            </a:r>
            <a:r>
              <a:rPr lang="zh-CN" altLang="en-US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表示一列</a:t>
            </a:r>
            <a:endParaRPr lang="en-US" altLang="zh-CN" sz="2400" cap="none" dirty="0">
              <a:solidFill>
                <a:srgbClr val="70AD47"/>
              </a:solidFill>
              <a:latin typeface="Courier New" panose="02070309020205020404" pitchFamily="49" charset="0"/>
              <a:ea typeface="DengXian" panose="0201060003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 </a:t>
            </a:r>
            <a:r>
              <a:rPr lang="en-US" altLang="zh-CN" sz="2400" cap="none" dirty="0">
                <a:solidFill>
                  <a:srgbClr val="000000"/>
                </a:solidFill>
                <a:latin typeface="Courier New" panose="02070309020205020404" pitchFamily="49" charset="0"/>
              </a:rPr>
              <a:t>&lt;b&gt;</a:t>
            </a:r>
            <a:r>
              <a:rPr lang="zh-CN" altLang="en-US" sz="2400" cap="none" dirty="0">
                <a:solidFill>
                  <a:srgbClr val="000000"/>
                </a:solidFill>
                <a:latin typeface="宋体" panose="02010600030101010101" pitchFamily="2" charset="-122"/>
              </a:rPr>
              <a:t>质量等级</a:t>
            </a:r>
            <a:r>
              <a:rPr lang="en-US" altLang="zh-CN" sz="2400" cap="none" dirty="0">
                <a:solidFill>
                  <a:srgbClr val="000000"/>
                </a:solidFill>
                <a:latin typeface="Courier New" panose="02070309020205020404" pitchFamily="49" charset="0"/>
              </a:rPr>
              <a:t>&lt;/b&gt; </a:t>
            </a:r>
            <a:r>
              <a:rPr lang="en-US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 </a:t>
            </a:r>
            <a:r>
              <a:rPr lang="en-US" altLang="zh-CN" sz="2400" cap="none" dirty="0">
                <a:solidFill>
                  <a:srgbClr val="000000"/>
                </a:solidFill>
                <a:latin typeface="Courier New" panose="02070309020205020404" pitchFamily="49" charset="0"/>
              </a:rPr>
              <a:t>&lt;b&gt;AQI</a:t>
            </a:r>
            <a:r>
              <a:rPr lang="zh-CN" altLang="en-US" sz="2400" cap="none" dirty="0">
                <a:solidFill>
                  <a:srgbClr val="000000"/>
                </a:solidFill>
                <a:latin typeface="宋体" panose="02010600030101010101" pitchFamily="2" charset="-122"/>
              </a:rPr>
              <a:t>指数</a:t>
            </a:r>
            <a:r>
              <a:rPr lang="en-US" altLang="zh-CN" sz="2400" cap="none" dirty="0">
                <a:solidFill>
                  <a:srgbClr val="000000"/>
                </a:solidFill>
                <a:latin typeface="Courier New" panose="02070309020205020404" pitchFamily="49" charset="0"/>
              </a:rPr>
              <a:t>&lt;/b&gt; </a:t>
            </a:r>
            <a:r>
              <a:rPr lang="en-US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 </a:t>
            </a:r>
            <a:r>
              <a:rPr lang="en-US" altLang="zh-CN" sz="2400" cap="none" dirty="0">
                <a:solidFill>
                  <a:srgbClr val="000000"/>
                </a:solidFill>
                <a:latin typeface="Courier New" panose="02070309020205020404" pitchFamily="49" charset="0"/>
              </a:rPr>
              <a:t>&lt;b&gt;</a:t>
            </a:r>
            <a:r>
              <a:rPr lang="zh-CN" altLang="en-US" sz="2400" cap="none" dirty="0">
                <a:solidFill>
                  <a:srgbClr val="000000"/>
                </a:solidFill>
                <a:latin typeface="宋体" panose="02010600030101010101" pitchFamily="2" charset="-122"/>
              </a:rPr>
              <a:t>当天</a:t>
            </a:r>
            <a:r>
              <a:rPr lang="en-US" altLang="zh-CN" sz="2400" cap="none" dirty="0">
                <a:solidFill>
                  <a:srgbClr val="000000"/>
                </a:solidFill>
                <a:latin typeface="Courier New" panose="02070309020205020404" pitchFamily="49" charset="0"/>
              </a:rPr>
              <a:t>AQI</a:t>
            </a:r>
            <a:r>
              <a:rPr lang="zh-CN" altLang="en-US" sz="2400" cap="none" dirty="0">
                <a:solidFill>
                  <a:srgbClr val="000000"/>
                </a:solidFill>
                <a:latin typeface="宋体" panose="02010600030101010101" pitchFamily="2" charset="-122"/>
              </a:rPr>
              <a:t>排名</a:t>
            </a:r>
            <a:r>
              <a:rPr lang="en-US" altLang="zh-CN" sz="2400" cap="none" dirty="0">
                <a:solidFill>
                  <a:srgbClr val="000000"/>
                </a:solidFill>
                <a:latin typeface="Courier New" panose="02070309020205020404" pitchFamily="49" charset="0"/>
              </a:rPr>
              <a:t>&lt;/b&gt; </a:t>
            </a:r>
            <a:r>
              <a:rPr lang="en-US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 </a:t>
            </a:r>
            <a:r>
              <a:rPr lang="en-US" altLang="zh-CN" sz="2400" cap="none" dirty="0">
                <a:solidFill>
                  <a:srgbClr val="000000"/>
                </a:solidFill>
                <a:latin typeface="Courier New" panose="02070309020205020404" pitchFamily="49" charset="0"/>
              </a:rPr>
              <a:t>&lt;b&gt;PM2.5&lt;/b&gt; </a:t>
            </a:r>
            <a:r>
              <a:rPr lang="en-US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 </a:t>
            </a:r>
            <a:r>
              <a:rPr lang="en-US" altLang="zh-CN" sz="2400" cap="none" dirty="0">
                <a:solidFill>
                  <a:srgbClr val="000000"/>
                </a:solidFill>
                <a:latin typeface="Courier New" panose="02070309020205020404" pitchFamily="49" charset="0"/>
              </a:rPr>
              <a:t>&lt;b&gt;PM10&lt;/b&gt; </a:t>
            </a:r>
            <a:r>
              <a:rPr lang="en-US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 </a:t>
            </a:r>
            <a:r>
              <a:rPr lang="en-US" altLang="zh-CN" sz="2400" cap="none" dirty="0">
                <a:solidFill>
                  <a:srgbClr val="000000"/>
                </a:solidFill>
                <a:latin typeface="Courier New" panose="02070309020205020404" pitchFamily="49" charset="0"/>
              </a:rPr>
              <a:t>&lt;b&gt;So2&lt;/b&gt; </a:t>
            </a:r>
            <a:r>
              <a:rPr lang="en-US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 </a:t>
            </a:r>
            <a:r>
              <a:rPr lang="en-US" altLang="zh-CN" sz="2400" cap="none" dirty="0">
                <a:solidFill>
                  <a:srgbClr val="000000"/>
                </a:solidFill>
                <a:latin typeface="Courier New" panose="02070309020205020404" pitchFamily="49" charset="0"/>
              </a:rPr>
              <a:t>&lt;b&gt;No2&lt;/b&gt; </a:t>
            </a:r>
            <a:r>
              <a:rPr lang="en-US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pl-PL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</a:t>
            </a:r>
            <a:r>
              <a:rPr lang="en-US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 </a:t>
            </a:r>
            <a:r>
              <a:rPr lang="pl-PL" altLang="zh-CN" sz="2400" cap="none" dirty="0">
                <a:solidFill>
                  <a:srgbClr val="000000"/>
                </a:solidFill>
                <a:latin typeface="Courier New" panose="02070309020205020404" pitchFamily="49" charset="0"/>
              </a:rPr>
              <a:t>&lt;b&gt;Co&lt;/b&gt;</a:t>
            </a:r>
            <a:r>
              <a:rPr lang="en-US" altLang="zh-CN" sz="2400" cap="non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pl-PL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&lt;td&gt;</a:t>
            </a:r>
            <a:r>
              <a:rPr lang="en-US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 </a:t>
            </a:r>
            <a:r>
              <a:rPr lang="pl-PL" altLang="zh-CN" sz="2400" cap="none" dirty="0">
                <a:solidFill>
                  <a:srgbClr val="000000"/>
                </a:solidFill>
                <a:latin typeface="Courier New" panose="02070309020205020404" pitchFamily="49" charset="0"/>
              </a:rPr>
              <a:t>&lt;b&gt;O3&lt;/b&gt;</a:t>
            </a:r>
            <a:r>
              <a:rPr lang="en-US" altLang="zh-CN" sz="2400" cap="non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altLang="zh-CN" sz="2400" cap="none" dirty="0">
                <a:solidFill>
                  <a:srgbClr val="70AD47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&lt;/td&gt;</a:t>
            </a:r>
            <a:endParaRPr lang="en-US" altLang="zh-CN" sz="2400" cap="none" dirty="0">
              <a:solidFill>
                <a:srgbClr val="70AD47"/>
              </a:solidFill>
              <a:latin typeface="Courier New" panose="02070309020205020404" pitchFamily="49" charset="0"/>
              <a:ea typeface="DengXian" panose="0201060003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2400" cap="none" dirty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&lt;/tr&gt;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2400" cap="none" dirty="0">
                <a:solidFill>
                  <a:srgbClr val="4472C4"/>
                </a:solidFill>
                <a:latin typeface="Courier New" panose="02070309020205020404" pitchFamily="49" charset="0"/>
                <a:ea typeface="DengXian" panose="02010600030101010101" pitchFamily="2" charset="-122"/>
              </a:rPr>
              <a:t>&lt;/table&gt;</a:t>
            </a:r>
            <a:endParaRPr lang="zh-CN" altLang="en-US" sz="2400" cap="none" dirty="0">
              <a:solidFill>
                <a:srgbClr val="4472C4"/>
              </a:solidFill>
              <a:latin typeface="Courier New" panose="02070309020205020404" pitchFamily="49" charset="0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17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05" y="950741"/>
            <a:ext cx="10364451" cy="1107832"/>
          </a:xfrm>
        </p:spPr>
        <p:txBody>
          <a:bodyPr>
            <a:noAutofit/>
          </a:bodyPr>
          <a:lstStyle/>
          <a:p>
            <a:pPr algn="l"/>
            <a:r>
              <a:rPr lang="en-US" altLang="zh-CN" sz="6000" cap="none" dirty="0"/>
              <a:t>QChart</a:t>
            </a:r>
            <a:r>
              <a:rPr lang="zh-CN" altLang="en-US" sz="6000" cap="none" dirty="0"/>
              <a:t>与数据显示</a:t>
            </a:r>
            <a:br>
              <a:rPr lang="zh-CN" altLang="en-US" sz="6000" cap="none" dirty="0"/>
            </a:b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07105" y="1556238"/>
            <a:ext cx="11544926" cy="530176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首先在</a:t>
            </a:r>
            <a:r>
              <a:rPr lang="en-US" altLang="zh-CN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.pro</a:t>
            </a:r>
            <a:r>
              <a:rPr lang="zh-CN" altLang="en-US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文件中添加</a:t>
            </a:r>
            <a:r>
              <a:rPr lang="en-US" altLang="zh-CN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chart</a:t>
            </a:r>
            <a:r>
              <a:rPr lang="zh-CN" altLang="en-US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模块：</a:t>
            </a:r>
            <a:r>
              <a:rPr lang="en-US" altLang="zh-CN" sz="3000" cap="none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QT += charts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sz="3000" cap="none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3000" cap="none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</a:t>
            </a:r>
            <a:r>
              <a:rPr lang="zh-CN" altLang="en-US" sz="3000" cap="none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界面设计</a:t>
            </a:r>
            <a:r>
              <a:rPr lang="zh-CN" altLang="en-US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</a:t>
            </a:r>
            <a:r>
              <a:rPr lang="en-US" altLang="zh-CN" sz="3000" cap="none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QChartView</a:t>
            </a:r>
            <a:r>
              <a:rPr lang="zh-CN" altLang="en-US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（图表视图）并设置当前的图表为新创建的</a:t>
            </a:r>
            <a:r>
              <a:rPr lang="en-US" altLang="zh-CN" sz="3000" cap="none" dirty="0">
                <a:solidFill>
                  <a:srgbClr val="80008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Qchart</a:t>
            </a:r>
            <a:r>
              <a:rPr lang="zh-CN" altLang="en-US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对象</a:t>
            </a:r>
            <a:endParaRPr lang="en-US" altLang="zh-CN" sz="3000" cap="none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（可以省去</a:t>
            </a:r>
            <a:r>
              <a:rPr lang="en-US" altLang="zh-CN" sz="3000" cap="none" dirty="0">
                <a:solidFill>
                  <a:srgbClr val="80008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QChart</a:t>
            </a:r>
            <a:r>
              <a:rPr lang="zh-CN" altLang="en-US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的创建过程</a:t>
            </a:r>
            <a:r>
              <a:rPr lang="zh-CN" altLang="en-US" sz="3000" cap="none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，</a:t>
            </a:r>
            <a:r>
              <a:rPr lang="zh-CN" altLang="en-US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直接调用</a:t>
            </a:r>
            <a:r>
              <a:rPr lang="en-US" altLang="zh-CN" sz="3000" cap="none" dirty="0">
                <a:solidFill>
                  <a:srgbClr val="8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chartView</a:t>
            </a:r>
            <a:r>
              <a:rPr lang="en-US" altLang="zh-CN" sz="3000" cap="none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-&gt;</a:t>
            </a:r>
            <a:r>
              <a:rPr lang="en-US" altLang="zh-CN" sz="3000" cap="none" dirty="0">
                <a:solidFill>
                  <a:srgbClr val="00677C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chart</a:t>
            </a:r>
            <a:r>
              <a:rPr lang="en-US" altLang="zh-CN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函数来获得当前的图表对象）</a:t>
            </a:r>
            <a:endParaRPr lang="en-US" altLang="zh-CN" sz="3000" cap="none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sz="3000" cap="none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创建序列</a:t>
            </a:r>
            <a:r>
              <a:rPr lang="en-US" altLang="zh-CN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(Series)</a:t>
            </a:r>
            <a:r>
              <a:rPr lang="zh-CN" altLang="en-US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、坐标轴</a:t>
            </a:r>
            <a:r>
              <a:rPr lang="en-US" altLang="zh-CN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(Axes)</a:t>
            </a:r>
            <a:r>
              <a:rPr lang="zh-CN" altLang="en-US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，设置该序列的坐标轴、外观和图注</a:t>
            </a:r>
            <a:r>
              <a:rPr lang="en-US" altLang="zh-CN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(Legend)</a:t>
            </a:r>
            <a:r>
              <a:rPr lang="zh-CN" altLang="en-US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等，并向序列中添加需要显示的数据；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000" cap="none" dirty="0">
                <a:solidFill>
                  <a:srgbClr val="092E64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chart</a:t>
            </a:r>
            <a:r>
              <a:rPr lang="en-US" altLang="zh-CN" sz="3000" cap="none" dirty="0">
                <a:solidFill>
                  <a:prstClr val="black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3000" cap="none" dirty="0">
                <a:solidFill>
                  <a:srgbClr val="00677C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createDefaultAxes</a:t>
            </a:r>
            <a:r>
              <a:rPr lang="en-US" altLang="zh-CN" sz="3000" cap="none" dirty="0">
                <a:solidFill>
                  <a:prstClr val="black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();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zh-CN" sz="3000" cap="none" dirty="0">
                <a:solidFill>
                  <a:srgbClr val="092E64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chart</a:t>
            </a:r>
            <a:r>
              <a:rPr lang="zh-CN" altLang="zh-CN" sz="3000" cap="none" dirty="0">
                <a:solidFill>
                  <a:prstClr val="black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zh-CN" sz="3000" cap="none" dirty="0">
                <a:solidFill>
                  <a:srgbClr val="00677C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setAnimationOptions</a:t>
            </a:r>
            <a:r>
              <a:rPr lang="zh-CN" altLang="zh-CN" sz="3000" cap="none" dirty="0">
                <a:solidFill>
                  <a:prstClr val="black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3000" cap="none" dirty="0">
                <a:solidFill>
                  <a:srgbClr val="80008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QChart</a:t>
            </a:r>
            <a:r>
              <a:rPr lang="zh-CN" altLang="zh-CN" sz="3000" cap="none" dirty="0">
                <a:solidFill>
                  <a:prstClr val="black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zh-CN" altLang="zh-CN" sz="3000" cap="none" dirty="0">
                <a:solidFill>
                  <a:srgbClr val="80008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SeriesAnimations</a:t>
            </a:r>
            <a:r>
              <a:rPr lang="zh-CN" altLang="zh-CN" sz="3000" cap="none" dirty="0">
                <a:solidFill>
                  <a:prstClr val="black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zh-CN" sz="3000" cap="none" dirty="0">
                <a:solidFill>
                  <a:srgbClr val="092E64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chart</a:t>
            </a:r>
            <a:r>
              <a:rPr lang="zh-CN" altLang="zh-CN" sz="3000" cap="none" dirty="0">
                <a:solidFill>
                  <a:prstClr val="black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zh-CN" sz="3000" cap="none" dirty="0">
                <a:solidFill>
                  <a:srgbClr val="00677C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legend</a:t>
            </a:r>
            <a:r>
              <a:rPr lang="zh-CN" altLang="zh-CN" sz="3000" cap="none" dirty="0">
                <a:solidFill>
                  <a:prstClr val="black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zh-CN" altLang="zh-CN" sz="3000" cap="none" dirty="0">
                <a:solidFill>
                  <a:srgbClr val="00677C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attachToChart</a:t>
            </a:r>
            <a:r>
              <a:rPr lang="zh-CN" altLang="zh-CN" sz="3000" cap="none" dirty="0">
                <a:solidFill>
                  <a:prstClr val="black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(); </a:t>
            </a:r>
            <a:endParaRPr lang="en-US" altLang="zh-CN" sz="3000" cap="none" dirty="0">
              <a:solidFill>
                <a:prstClr val="black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zh-CN" altLang="en-US" sz="3000" cap="none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addSeries</a:t>
            </a:r>
            <a:r>
              <a:rPr lang="zh-CN" altLang="en-US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方法将新建的序列添加到</a:t>
            </a:r>
            <a:r>
              <a:rPr lang="en-US" altLang="zh-CN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QChart</a:t>
            </a:r>
            <a:r>
              <a:rPr lang="zh-CN" altLang="en-US" sz="3000" cap="none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endParaRPr lang="en-US" altLang="zh-CN" sz="3000" cap="none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sz="3000" cap="none" dirty="0">
                <a:solidFill>
                  <a:srgbClr val="092E64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chart</a:t>
            </a:r>
            <a:r>
              <a:rPr lang="en-US" altLang="zh-CN" sz="3000" cap="none" dirty="0">
                <a:solidFill>
                  <a:prstClr val="black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3000" cap="none" dirty="0">
                <a:solidFill>
                  <a:srgbClr val="00677C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addSeries</a:t>
            </a:r>
            <a:r>
              <a:rPr lang="en-US" altLang="zh-CN" sz="3000" cap="none" dirty="0">
                <a:solidFill>
                  <a:prstClr val="black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000" cap="none" dirty="0">
                <a:solidFill>
                  <a:srgbClr val="70AD47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en-US" altLang="zh-CN" sz="3000" cap="none" dirty="0">
                <a:solidFill>
                  <a:prstClr val="black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); </a:t>
            </a:r>
            <a:endParaRPr lang="zh-CN" altLang="en-US" sz="3000" cap="none" dirty="0">
              <a:solidFill>
                <a:prstClr val="black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296</TotalTime>
  <Words>1356</Words>
  <Application>Microsoft Office PowerPoint</Application>
  <PresentationFormat>宽屏</PresentationFormat>
  <Paragraphs>129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 Unicode MS</vt:lpstr>
      <vt:lpstr>Century Gothic</vt:lpstr>
      <vt:lpstr>Tw Cen MT</vt:lpstr>
      <vt:lpstr>DengXian</vt:lpstr>
      <vt:lpstr>黑体</vt:lpstr>
      <vt:lpstr>楷体</vt:lpstr>
      <vt:lpstr>宋体</vt:lpstr>
      <vt:lpstr>幼圆</vt:lpstr>
      <vt:lpstr>Arial</vt:lpstr>
      <vt:lpstr>Calibri</vt:lpstr>
      <vt:lpstr>Courier New</vt:lpstr>
      <vt:lpstr>Times New Roman</vt:lpstr>
      <vt:lpstr>Wingdings</vt:lpstr>
      <vt:lpstr>水滴</vt:lpstr>
      <vt:lpstr>网络数据获取与显示</vt:lpstr>
      <vt:lpstr>实验要求：</vt:lpstr>
      <vt:lpstr>实验原理：</vt:lpstr>
      <vt:lpstr>Qt Creator </vt:lpstr>
      <vt:lpstr>使用网络功能的基本过程</vt:lpstr>
      <vt:lpstr>网络访问与HTTP请求</vt:lpstr>
      <vt:lpstr>状态码可分为 5 大类别</vt:lpstr>
      <vt:lpstr>Tag标签：对标记文本的内容进行描述</vt:lpstr>
      <vt:lpstr>QChart与数据显示 </vt:lpstr>
      <vt:lpstr>自定义信号与槽</vt:lpstr>
      <vt:lpstr> 自定义信号与槽</vt:lpstr>
      <vt:lpstr>信号与槽连接：使用 connect()函数</vt:lpstr>
      <vt:lpstr>运算符重载： 对已有的运算符重定义，赋予另一功能适应不同数据类型 </vt:lpstr>
      <vt:lpstr>流式文本读写访问</vt:lpstr>
      <vt:lpstr>运行结果</vt:lpstr>
      <vt:lpstr>运行结果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网络数据获取与显示实验</dc:title>
  <dc:creator>MACHENIKE</dc:creator>
  <cp:lastModifiedBy>MACHENIKE</cp:lastModifiedBy>
  <cp:revision>41</cp:revision>
  <dcterms:created xsi:type="dcterms:W3CDTF">2018-11-20T06:07:45Z</dcterms:created>
  <dcterms:modified xsi:type="dcterms:W3CDTF">2018-12-25T06:28:23Z</dcterms:modified>
</cp:coreProperties>
</file>