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2" r:id="rId2"/>
    <p:sldId id="260" r:id="rId3"/>
    <p:sldId id="261" r:id="rId4"/>
    <p:sldId id="266" r:id="rId5"/>
    <p:sldId id="270" r:id="rId6"/>
    <p:sldId id="263" r:id="rId7"/>
    <p:sldId id="257" r:id="rId8"/>
    <p:sldId id="267" r:id="rId9"/>
    <p:sldId id="271" r:id="rId10"/>
    <p:sldId id="268" r:id="rId11"/>
    <p:sldId id="272" r:id="rId12"/>
    <p:sldId id="264" r:id="rId13"/>
    <p:sldId id="273" r:id="rId14"/>
    <p:sldId id="265" r:id="rId15"/>
    <p:sldId id="277" r:id="rId16"/>
    <p:sldId id="274" r:id="rId17"/>
    <p:sldId id="275" r:id="rId18"/>
    <p:sldId id="276" r:id="rId19"/>
    <p:sldId id="26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1839" y="838325"/>
            <a:ext cx="11034346" cy="2731352"/>
          </a:xfrm>
        </p:spPr>
        <p:txBody>
          <a:bodyPr>
            <a:normAutofit/>
          </a:bodyPr>
          <a:lstStyle/>
          <a:p>
            <a:r>
              <a:rPr lang="zh-CN" altLang="en-US" sz="6000" b="1" dirty="0" smtClean="0">
                <a:solidFill>
                  <a:srgbClr val="002060"/>
                </a:solidFill>
              </a:rPr>
              <a:t>数据库访问与用户界面设计实验</a:t>
            </a:r>
            <a:endParaRPr lang="zh-CN" altLang="en-US" sz="6000" b="1" dirty="0">
              <a:solidFill>
                <a:srgbClr val="00206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254352" y="4240824"/>
            <a:ext cx="10363826" cy="2617176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zh-CN" altLang="en-US" sz="4000" b="1" dirty="0" smtClean="0">
                <a:solidFill>
                  <a:srgbClr val="002060"/>
                </a:solidFill>
              </a:rPr>
              <a:t>严耀文 通信</a:t>
            </a:r>
            <a:r>
              <a:rPr lang="en-US" altLang="zh-CN" sz="4000" b="1" dirty="0" smtClean="0">
                <a:solidFill>
                  <a:srgbClr val="002060"/>
                </a:solidFill>
              </a:rPr>
              <a:t>1602  28</a:t>
            </a:r>
            <a:endParaRPr lang="zh-CN" altLang="en-US" sz="4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690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" y="192735"/>
            <a:ext cx="9937341" cy="129856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5845811-CA66-428E-930B-0172DA3FF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060" y="1983883"/>
            <a:ext cx="6041910" cy="4810562"/>
          </a:xfrm>
          <a:prstGeom prst="rect">
            <a:avLst/>
          </a:prstGeom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2B20E50A-CCE1-4043-8ADA-C6EED45FAEC4}"/>
              </a:ext>
            </a:extLst>
          </p:cNvPr>
          <p:cNvSpPr/>
          <p:nvPr/>
        </p:nvSpPr>
        <p:spPr>
          <a:xfrm>
            <a:off x="850190" y="4619426"/>
            <a:ext cx="3616036" cy="1903679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A38220F-AED9-451A-882A-3771AD3EC3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1640" y="1983883"/>
            <a:ext cx="5344689" cy="2864747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38876CD-EA9D-4F1F-B32A-279E64B98F67}"/>
              </a:ext>
            </a:extLst>
          </p:cNvPr>
          <p:cNvCxnSpPr/>
          <p:nvPr/>
        </p:nvCxnSpPr>
        <p:spPr>
          <a:xfrm flipV="1">
            <a:off x="4312050" y="4033821"/>
            <a:ext cx="2453320" cy="1171210"/>
          </a:xfrm>
          <a:prstGeom prst="straightConnector1">
            <a:avLst/>
          </a:prstGeom>
          <a:noFill/>
          <a:ln w="63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C10D7B94-1737-4503-991F-0340182A48C1}"/>
              </a:ext>
            </a:extLst>
          </p:cNvPr>
          <p:cNvSpPr/>
          <p:nvPr/>
        </p:nvSpPr>
        <p:spPr>
          <a:xfrm>
            <a:off x="6621640" y="3104312"/>
            <a:ext cx="3711958" cy="1398494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870329" y="5118090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 defTabSz="914400">
              <a:spcBef>
                <a:spcPct val="0"/>
              </a:spcBef>
            </a:pPr>
            <a:r>
              <a:rPr lang="en-US" altLang="zh-CN" sz="3200" b="1" dirty="0">
                <a:solidFill>
                  <a:srgbClr val="7030A0"/>
                </a:solidFill>
                <a:latin typeface="Candara" panose="020E0502030303020204" pitchFamily="34" charset="0"/>
                <a:ea typeface="微软雅黑" panose="020B0503020204020204" pitchFamily="34" charset="-122"/>
              </a:rPr>
              <a:t>QT</a:t>
            </a:r>
            <a:r>
              <a:rPr lang="zh-CN" altLang="en-US" sz="3200" b="1" dirty="0">
                <a:solidFill>
                  <a:srgbClr val="7030A0"/>
                </a:solidFill>
                <a:latin typeface="Candara" panose="020E0502030303020204" pitchFamily="34" charset="0"/>
                <a:ea typeface="微软雅黑" panose="020B0503020204020204" pitchFamily="34" charset="-122"/>
              </a:rPr>
              <a:t>中内容与创建</a:t>
            </a:r>
            <a:endParaRPr lang="en-US" altLang="zh-CN" sz="3200" b="1" dirty="0">
              <a:solidFill>
                <a:srgbClr val="7030A0"/>
              </a:solidFill>
              <a:latin typeface="Candara" panose="020E0502030303020204" pitchFamily="34" charset="0"/>
              <a:ea typeface="微软雅黑" panose="020B0503020204020204" pitchFamily="34" charset="-122"/>
            </a:endParaRPr>
          </a:p>
          <a:p>
            <a:pPr lvl="0" algn="ctr" defTabSz="914400">
              <a:spcBef>
                <a:spcPct val="0"/>
              </a:spcBef>
            </a:pPr>
            <a:r>
              <a:rPr lang="en-US" altLang="zh-CN" sz="3200" b="1" dirty="0">
                <a:solidFill>
                  <a:srgbClr val="7030A0"/>
                </a:solidFill>
                <a:latin typeface="Candara" panose="020E0502030303020204" pitchFamily="34" charset="0"/>
                <a:ea typeface="微软雅黑" panose="020B0503020204020204" pitchFamily="34" charset="-122"/>
              </a:rPr>
              <a:t>test</a:t>
            </a:r>
            <a:r>
              <a:rPr lang="zh-CN" altLang="en-US" sz="3200" b="1" dirty="0">
                <a:solidFill>
                  <a:srgbClr val="7030A0"/>
                </a:solidFill>
                <a:latin typeface="Candara" panose="020E0502030303020204" pitchFamily="34" charset="0"/>
                <a:ea typeface="微软雅黑" panose="020B0503020204020204" pitchFamily="34" charset="-122"/>
              </a:rPr>
              <a:t>数据库内容</a:t>
            </a:r>
            <a:endParaRPr lang="en-US" altLang="zh-CN" sz="3200" b="1" dirty="0">
              <a:solidFill>
                <a:srgbClr val="7030A0"/>
              </a:solidFill>
              <a:latin typeface="Candara" panose="020E0502030303020204" pitchFamily="34" charset="0"/>
              <a:ea typeface="微软雅黑" panose="020B0503020204020204" pitchFamily="34" charset="-122"/>
            </a:endParaRPr>
          </a:p>
          <a:p>
            <a:pPr lvl="0" algn="ctr" defTabSz="914400">
              <a:spcBef>
                <a:spcPct val="0"/>
              </a:spcBef>
            </a:pPr>
            <a:r>
              <a:rPr lang="zh-CN" altLang="en-US" sz="3200" b="1" dirty="0">
                <a:solidFill>
                  <a:srgbClr val="7030A0"/>
                </a:solidFill>
                <a:latin typeface="Candara" panose="020E0502030303020204" pitchFamily="34" charset="0"/>
                <a:ea typeface="微软雅黑" panose="020B0503020204020204" pitchFamily="34" charset="-122"/>
              </a:rPr>
              <a:t>一致</a:t>
            </a:r>
            <a:endParaRPr lang="en-US" altLang="zh-CN" sz="3200" b="1" dirty="0">
              <a:solidFill>
                <a:srgbClr val="7030A0"/>
              </a:solidFill>
              <a:latin typeface="Candara" panose="020E0502030303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2060" y="1245219"/>
            <a:ext cx="1031630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</a:t>
            </a:r>
            <a:r>
              <a:rPr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文件中添加</a:t>
            </a:r>
            <a:r>
              <a:rPr lang="en-US" altLang="zh-CN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 += </a:t>
            </a:r>
            <a:r>
              <a:rPr lang="en-US" altLang="zh-CN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    </a:t>
            </a:r>
            <a:r>
              <a:rPr lang="zh-CN" altLang="en-US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</a:t>
            </a:r>
            <a:r>
              <a:rPr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文件中添加</a:t>
            </a:r>
            <a:r>
              <a:rPr lang="en-US" altLang="zh-CN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&lt;QtSql&gt;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05136" y="5118090"/>
            <a:ext cx="1989924" cy="1482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初始化连接数据</a:t>
            </a:r>
            <a:endParaRPr lang="en-US" altLang="zh-CN" sz="32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841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2228" y="0"/>
            <a:ext cx="557075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zh-CN" altLang="en-US" sz="6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基础功能的实现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5663"/>
            <a:ext cx="8905875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795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H_Number_1"/>
          <p:cNvSpPr/>
          <p:nvPr>
            <p:custDataLst>
              <p:tags r:id="rId1"/>
            </p:custDataLst>
          </p:nvPr>
        </p:nvSpPr>
        <p:spPr>
          <a:xfrm>
            <a:off x="2166248" y="2811323"/>
            <a:ext cx="975087" cy="975087"/>
          </a:xfrm>
          <a:prstGeom prst="rect">
            <a:avLst/>
          </a:prstGeom>
          <a:solidFill>
            <a:srgbClr val="7030A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66248" y="2813890"/>
            <a:ext cx="8177926" cy="97508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/>
          </a:p>
        </p:txBody>
      </p:sp>
      <p:cxnSp>
        <p:nvCxnSpPr>
          <p:cNvPr id="4" name="直接连接符 3"/>
          <p:cNvCxnSpPr/>
          <p:nvPr/>
        </p:nvCxnSpPr>
        <p:spPr>
          <a:xfrm>
            <a:off x="3406691" y="2816115"/>
            <a:ext cx="1" cy="975087"/>
          </a:xfrm>
          <a:prstGeom prst="line">
            <a:avLst/>
          </a:prstGeom>
          <a:noFill/>
          <a:ln w="63500" cap="flat" cmpd="thinThick" algn="ctr">
            <a:solidFill>
              <a:srgbClr val="7030A0"/>
            </a:solidFill>
            <a:prstDash val="solid"/>
            <a:miter lim="800000"/>
          </a:ln>
          <a:effectLst/>
        </p:spPr>
      </p:cxnSp>
      <p:sp>
        <p:nvSpPr>
          <p:cNvPr id="5" name="矩形 4"/>
          <p:cNvSpPr/>
          <p:nvPr/>
        </p:nvSpPr>
        <p:spPr>
          <a:xfrm>
            <a:off x="4647135" y="2914145"/>
            <a:ext cx="413446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个人信息的录入</a:t>
            </a:r>
          </a:p>
        </p:txBody>
      </p:sp>
    </p:spTree>
    <p:extLst>
      <p:ext uri="{BB962C8B-B14F-4D97-AF65-F5344CB8AC3E}">
        <p14:creationId xmlns:p14="http://schemas.microsoft.com/office/powerpoint/2010/main" val="3944725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5954" y="136129"/>
            <a:ext cx="557075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zh-CN" altLang="en-US" sz="6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个人信息的录入</a:t>
            </a:r>
          </a:p>
        </p:txBody>
      </p:sp>
      <p:sp>
        <p:nvSpPr>
          <p:cNvPr id="6" name="矩形 132">
            <a:extLst>
              <a:ext uri="{FF2B5EF4-FFF2-40B4-BE49-F238E27FC236}">
                <a16:creationId xmlns:a16="http://schemas.microsoft.com/office/drawing/2014/main" id="{F24BCE72-D515-4855-8A98-DF9625518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6000" y="1870781"/>
            <a:ext cx="3467616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b="1" dirty="0" smtClean="0">
                <a:solidFill>
                  <a:srgbClr val="7030A0"/>
                </a:solidFill>
                <a:latin typeface="Candara" panose="020E0502030303020204" pitchFamily="34" charset="0"/>
                <a:ea typeface="微软雅黑" panose="020B0503020204020204" pitchFamily="34" charset="-122"/>
              </a:rPr>
              <a:t>完成信</a:t>
            </a:r>
            <a:r>
              <a:rPr lang="zh-CN" altLang="en-US" sz="3200" b="1" dirty="0">
                <a:solidFill>
                  <a:srgbClr val="7030A0"/>
                </a:solidFill>
                <a:latin typeface="Candara" panose="020E0502030303020204" pitchFamily="34" charset="0"/>
                <a:ea typeface="微软雅黑" panose="020B0503020204020204" pitchFamily="34" charset="-122"/>
              </a:rPr>
              <a:t>息录入以及</a:t>
            </a:r>
            <a:endParaRPr lang="en-US" altLang="zh-CN" sz="3200" b="1" dirty="0">
              <a:solidFill>
                <a:srgbClr val="7030A0"/>
              </a:solidFill>
              <a:latin typeface="Candara" panose="020E0502030303020204" pitchFamily="34" charset="0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b="1" dirty="0">
                <a:solidFill>
                  <a:srgbClr val="7030A0"/>
                </a:solidFill>
                <a:latin typeface="Candara" panose="020E0502030303020204" pitchFamily="34" charset="0"/>
                <a:ea typeface="微软雅黑" panose="020B0503020204020204" pitchFamily="34" charset="-122"/>
              </a:rPr>
              <a:t>将数据存储到</a:t>
            </a:r>
            <a:endParaRPr lang="en-US" altLang="zh-CN" sz="3200" b="1" dirty="0">
              <a:solidFill>
                <a:srgbClr val="7030A0"/>
              </a:solidFill>
              <a:latin typeface="Candara" panose="020E0502030303020204" pitchFamily="34" charset="0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b="1" dirty="0">
                <a:solidFill>
                  <a:srgbClr val="7030A0"/>
                </a:solidFill>
                <a:latin typeface="Candara" panose="020E0502030303020204" pitchFamily="34" charset="0"/>
                <a:ea typeface="微软雅黑" panose="020B0503020204020204" pitchFamily="34" charset="-122"/>
              </a:rPr>
              <a:t>数据库中</a:t>
            </a:r>
            <a:endParaRPr lang="en-US" altLang="zh-CN" sz="3200" b="1" dirty="0">
              <a:solidFill>
                <a:srgbClr val="7030A0"/>
              </a:solidFill>
              <a:latin typeface="Candara" panose="020E0502030303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15" y="1151792"/>
            <a:ext cx="8708008" cy="570620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B43F535-0EC5-4B7E-9439-5FC5E9242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51792"/>
            <a:ext cx="3760810" cy="5392443"/>
          </a:xfrm>
          <a:prstGeom prst="rect">
            <a:avLst/>
          </a:prstGeom>
        </p:spPr>
      </p:pic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5E91735-D57E-42E2-94A0-65E2346AAA55}"/>
              </a:ext>
            </a:extLst>
          </p:cNvPr>
          <p:cNvCxnSpPr>
            <a:cxnSpLocks/>
          </p:cNvCxnSpPr>
          <p:nvPr/>
        </p:nvCxnSpPr>
        <p:spPr>
          <a:xfrm flipH="1">
            <a:off x="3868616" y="2961736"/>
            <a:ext cx="5237752" cy="15734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38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H_Number_1"/>
          <p:cNvSpPr/>
          <p:nvPr>
            <p:custDataLst>
              <p:tags r:id="rId1"/>
            </p:custDataLst>
          </p:nvPr>
        </p:nvSpPr>
        <p:spPr>
          <a:xfrm>
            <a:off x="2166248" y="2811323"/>
            <a:ext cx="975087" cy="975087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66248" y="2813890"/>
            <a:ext cx="8177926" cy="9750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/>
          </a:p>
        </p:txBody>
      </p:sp>
      <p:cxnSp>
        <p:nvCxnSpPr>
          <p:cNvPr id="4" name="直接连接符 3"/>
          <p:cNvCxnSpPr/>
          <p:nvPr/>
        </p:nvCxnSpPr>
        <p:spPr>
          <a:xfrm>
            <a:off x="3406691" y="2816115"/>
            <a:ext cx="1" cy="975087"/>
          </a:xfrm>
          <a:prstGeom prst="line">
            <a:avLst/>
          </a:prstGeom>
          <a:noFill/>
          <a:ln w="63500" cap="flat" cmpd="thinThick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5" name="矩形 4"/>
          <p:cNvSpPr/>
          <p:nvPr/>
        </p:nvSpPr>
        <p:spPr>
          <a:xfrm>
            <a:off x="3789826" y="2914145"/>
            <a:ext cx="526298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文件数据的批量导入</a:t>
            </a:r>
          </a:p>
        </p:txBody>
      </p:sp>
    </p:spTree>
    <p:extLst>
      <p:ext uri="{BB962C8B-B14F-4D97-AF65-F5344CB8AC3E}">
        <p14:creationId xmlns:p14="http://schemas.microsoft.com/office/powerpoint/2010/main" val="2355372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3198" y="94474"/>
            <a:ext cx="326243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852086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6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文件导入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8257149" y="335133"/>
            <a:ext cx="3402330" cy="6102350"/>
            <a:chOff x="13308" y="597"/>
            <a:chExt cx="5358" cy="9610"/>
          </a:xfrm>
        </p:grpSpPr>
        <p:sp>
          <p:nvSpPr>
            <p:cNvPr id="4" name=" 167"/>
            <p:cNvSpPr/>
            <p:nvPr/>
          </p:nvSpPr>
          <p:spPr>
            <a:xfrm>
              <a:off x="14392" y="597"/>
              <a:ext cx="4275" cy="1999"/>
            </a:xfrm>
            <a:prstGeom prst="roundRect">
              <a:avLst/>
            </a:prstGeom>
            <a:solidFill>
              <a:srgbClr val="7030A0"/>
            </a:solidFill>
            <a:ln w="3810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4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打开文件</a:t>
              </a:r>
            </a:p>
          </p:txBody>
        </p:sp>
        <p:sp>
          <p:nvSpPr>
            <p:cNvPr id="5" name=" 167"/>
            <p:cNvSpPr/>
            <p:nvPr/>
          </p:nvSpPr>
          <p:spPr>
            <a:xfrm>
              <a:off x="14392" y="3061"/>
              <a:ext cx="4275" cy="1999"/>
            </a:xfrm>
            <a:prstGeom prst="roundRect">
              <a:avLst/>
            </a:prstGeom>
            <a:solidFill>
              <a:srgbClr val="7030A0"/>
            </a:solidFill>
            <a:ln w="3810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4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读取数据</a:t>
              </a:r>
            </a:p>
          </p:txBody>
        </p:sp>
        <p:sp>
          <p:nvSpPr>
            <p:cNvPr id="6" name=" 167"/>
            <p:cNvSpPr/>
            <p:nvPr/>
          </p:nvSpPr>
          <p:spPr>
            <a:xfrm>
              <a:off x="14392" y="5634"/>
              <a:ext cx="4275" cy="1999"/>
            </a:xfrm>
            <a:prstGeom prst="roundRect">
              <a:avLst/>
            </a:prstGeom>
            <a:solidFill>
              <a:srgbClr val="7030A0"/>
            </a:solidFill>
            <a:ln w="3810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4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数据处理</a:t>
              </a:r>
            </a:p>
          </p:txBody>
        </p:sp>
        <p:sp>
          <p:nvSpPr>
            <p:cNvPr id="7" name=" 167"/>
            <p:cNvSpPr/>
            <p:nvPr/>
          </p:nvSpPr>
          <p:spPr>
            <a:xfrm>
              <a:off x="14392" y="8209"/>
              <a:ext cx="4275" cy="1999"/>
            </a:xfrm>
            <a:prstGeom prst="roundRect">
              <a:avLst/>
            </a:prstGeom>
            <a:solidFill>
              <a:srgbClr val="7030A0"/>
            </a:solidFill>
            <a:ln w="3810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4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导入到库</a:t>
              </a:r>
            </a:p>
          </p:txBody>
        </p:sp>
        <p:sp>
          <p:nvSpPr>
            <p:cNvPr id="8" name="左弧形箭头 7"/>
            <p:cNvSpPr/>
            <p:nvPr/>
          </p:nvSpPr>
          <p:spPr>
            <a:xfrm>
              <a:off x="13308" y="1581"/>
              <a:ext cx="975" cy="2038"/>
            </a:xfrm>
            <a:prstGeom prst="curvedRightArrow">
              <a:avLst/>
            </a:prstGeom>
            <a:solidFill>
              <a:srgbClr val="7030A0"/>
            </a:solidFill>
            <a:ln w="1270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  <p:sp>
          <p:nvSpPr>
            <p:cNvPr id="9" name="左弧形箭头 8"/>
            <p:cNvSpPr/>
            <p:nvPr/>
          </p:nvSpPr>
          <p:spPr>
            <a:xfrm>
              <a:off x="13308" y="4193"/>
              <a:ext cx="975" cy="2038"/>
            </a:xfrm>
            <a:prstGeom prst="curvedRightArrow">
              <a:avLst/>
            </a:prstGeom>
            <a:solidFill>
              <a:srgbClr val="7030A0"/>
            </a:solidFill>
            <a:ln w="1270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  <p:sp>
          <p:nvSpPr>
            <p:cNvPr id="10" name="左弧形箭头 9"/>
            <p:cNvSpPr/>
            <p:nvPr/>
          </p:nvSpPr>
          <p:spPr>
            <a:xfrm>
              <a:off x="13308" y="6998"/>
              <a:ext cx="975" cy="2038"/>
            </a:xfrm>
            <a:prstGeom prst="curvedRightArrow">
              <a:avLst/>
            </a:prstGeom>
            <a:solidFill>
              <a:srgbClr val="7030A0"/>
            </a:solidFill>
            <a:ln w="1270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303198" y="1299285"/>
            <a:ext cx="73549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Qfile</a:t>
            </a:r>
            <a:r>
              <a:rPr lang="zh-CN" altLang="en-US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：文件读写类</a:t>
            </a:r>
            <a:endParaRPr lang="en-US" altLang="zh-CN" sz="28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可进行文件的创建，删除，写入等基本操作</a:t>
            </a:r>
            <a:endParaRPr lang="en-US" altLang="zh-CN" sz="28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dirty="0">
              <a:solidFill>
                <a:prstClr val="black"/>
              </a:solidFill>
              <a:latin typeface="Trebuchet MS" panose="020B0603020202020204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03198" y="3056574"/>
            <a:ext cx="74867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QTextStream</a:t>
            </a:r>
            <a:endParaRPr lang="en-US" altLang="zh-CN" sz="28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800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Qfile</a:t>
            </a:r>
            <a:r>
              <a:rPr lang="zh-CN" altLang="en-US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类配合使用读取文本文件</a:t>
            </a:r>
            <a:endParaRPr lang="zh-CN" altLang="en-US" sz="2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03198" y="3938220"/>
            <a:ext cx="78847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从文件读取数据存入</a:t>
            </a:r>
            <a:r>
              <a:rPr lang="en-US" altLang="zh-CN" sz="2800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QStringList</a:t>
            </a:r>
            <a:endParaRPr lang="en-US" altLang="zh-CN" sz="28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Tip</a:t>
            </a:r>
            <a:r>
              <a:rPr lang="zh-CN" altLang="en-US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800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QStringList</a:t>
            </a:r>
            <a:r>
              <a:rPr lang="zh-CN" altLang="en-US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可使用</a:t>
            </a:r>
            <a:r>
              <a:rPr lang="en-US" altLang="zh-CN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simplified</a:t>
            </a:r>
            <a:r>
              <a:rPr lang="zh-CN" altLang="en-US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来去除文件中的</a:t>
            </a:r>
            <a:r>
              <a:rPr lang="en-US" altLang="zh-CN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‘\t’, ‘\n‘</a:t>
            </a:r>
            <a:r>
              <a:rPr lang="zh-CN" altLang="en-US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等无用字符</a:t>
            </a:r>
            <a:endParaRPr lang="zh-CN" altLang="en-US" sz="2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9604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234462" y="54858"/>
            <a:ext cx="761413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6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文件数据的批量导入</a:t>
            </a:r>
          </a:p>
        </p:txBody>
      </p:sp>
      <p:sp>
        <p:nvSpPr>
          <p:cNvPr id="5" name="矩形 4"/>
          <p:cNvSpPr/>
          <p:nvPr/>
        </p:nvSpPr>
        <p:spPr>
          <a:xfrm>
            <a:off x="8440615" y="4007123"/>
            <a:ext cx="3581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3200" b="1" dirty="0">
                <a:solidFill>
                  <a:srgbClr val="7030A0"/>
                </a:solidFill>
                <a:latin typeface="Candara" panose="020E0502030303020204" pitchFamily="34" charset="0"/>
                <a:ea typeface="微软雅黑" panose="020B0503020204020204" pitchFamily="34" charset="-122"/>
              </a:rPr>
              <a:t>添加</a:t>
            </a:r>
            <a:r>
              <a:rPr lang="en-US" altLang="zh-CN" sz="3200" b="1" dirty="0">
                <a:solidFill>
                  <a:srgbClr val="7030A0"/>
                </a:solidFill>
                <a:latin typeface="Candara" panose="020E0502030303020204" pitchFamily="34" charset="0"/>
                <a:ea typeface="微软雅黑" panose="020B0503020204020204" pitchFamily="34" charset="-122"/>
              </a:rPr>
              <a:t>csv</a:t>
            </a:r>
            <a:r>
              <a:rPr lang="zh-CN" altLang="en-US" sz="3200" b="1" dirty="0">
                <a:solidFill>
                  <a:srgbClr val="7030A0"/>
                </a:solidFill>
                <a:latin typeface="Candara" panose="020E0502030303020204" pitchFamily="34" charset="0"/>
                <a:ea typeface="微软雅黑" panose="020B0503020204020204" pitchFamily="34" charset="-122"/>
              </a:rPr>
              <a:t>文件并读取</a:t>
            </a:r>
            <a:endParaRPr lang="en-US" altLang="zh-CN" sz="3200" b="1" dirty="0">
              <a:solidFill>
                <a:srgbClr val="7030A0"/>
              </a:solidFill>
              <a:latin typeface="Candara" panose="020E0502030303020204" pitchFamily="34" charset="0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</a:pPr>
            <a:r>
              <a:rPr lang="zh-CN" altLang="en-US" sz="3200" b="1" dirty="0">
                <a:solidFill>
                  <a:srgbClr val="7030A0"/>
                </a:solidFill>
                <a:latin typeface="Candara" panose="020E0502030303020204" pitchFamily="34" charset="0"/>
                <a:ea typeface="微软雅黑" panose="020B0503020204020204" pitchFamily="34" charset="-122"/>
              </a:rPr>
              <a:t>数据导入数据库</a:t>
            </a:r>
            <a:endParaRPr lang="en-US" altLang="zh-CN" sz="3200" b="1" dirty="0">
              <a:solidFill>
                <a:srgbClr val="7030A0"/>
              </a:solidFill>
              <a:latin typeface="Candara" panose="020E0502030303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3865"/>
            <a:ext cx="7581630" cy="5706516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DF55DF6-8A3F-432C-B964-A74E420E3F14}"/>
              </a:ext>
            </a:extLst>
          </p:cNvPr>
          <p:cNvCxnSpPr/>
          <p:nvPr/>
        </p:nvCxnSpPr>
        <p:spPr>
          <a:xfrm flipH="1">
            <a:off x="5627077" y="4633546"/>
            <a:ext cx="2813538" cy="1723292"/>
          </a:xfrm>
          <a:prstGeom prst="straightConnector1">
            <a:avLst/>
          </a:prstGeom>
          <a:noFill/>
          <a:ln w="6350" cap="flat" cmpd="sng" algn="ctr">
            <a:solidFill>
              <a:srgbClr val="C00000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47609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H_Number_1"/>
          <p:cNvSpPr/>
          <p:nvPr>
            <p:custDataLst>
              <p:tags r:id="rId1"/>
            </p:custDataLst>
          </p:nvPr>
        </p:nvSpPr>
        <p:spPr>
          <a:xfrm>
            <a:off x="2166248" y="2811323"/>
            <a:ext cx="975087" cy="975087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66248" y="2813890"/>
            <a:ext cx="8177926" cy="97508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/>
          </a:p>
        </p:txBody>
      </p:sp>
      <p:cxnSp>
        <p:nvCxnSpPr>
          <p:cNvPr id="4" name="直接连接符 3"/>
          <p:cNvCxnSpPr/>
          <p:nvPr/>
        </p:nvCxnSpPr>
        <p:spPr>
          <a:xfrm>
            <a:off x="3406691" y="2816115"/>
            <a:ext cx="1" cy="975087"/>
          </a:xfrm>
          <a:prstGeom prst="line">
            <a:avLst/>
          </a:prstGeom>
          <a:noFill/>
          <a:ln w="63500" cap="flat" cmpd="thinThick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5" name="矩形 4"/>
          <p:cNvSpPr/>
          <p:nvPr/>
        </p:nvSpPr>
        <p:spPr>
          <a:xfrm>
            <a:off x="4354083" y="2914145"/>
            <a:ext cx="413446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文件数</a:t>
            </a:r>
            <a:r>
              <a:rPr lang="zh-CN" altLang="en-US" sz="44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据的导出</a:t>
            </a:r>
            <a:endParaRPr lang="zh-CN" altLang="en-US" sz="44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8251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51611"/>
            <a:ext cx="557075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6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文件数据的导出</a:t>
            </a:r>
          </a:p>
        </p:txBody>
      </p:sp>
      <p:sp>
        <p:nvSpPr>
          <p:cNvPr id="7" name="矩形 6"/>
          <p:cNvSpPr/>
          <p:nvPr/>
        </p:nvSpPr>
        <p:spPr>
          <a:xfrm>
            <a:off x="7712411" y="2949665"/>
            <a:ext cx="425469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7030A0"/>
                </a:solidFill>
              </a:rPr>
              <a:t>    </a:t>
            </a:r>
            <a:r>
              <a:rPr lang="zh-CN" altLang="en-US" sz="3200" b="1" dirty="0" smtClean="0">
                <a:solidFill>
                  <a:srgbClr val="7030A0"/>
                </a:solidFill>
              </a:rPr>
              <a:t>将 </a:t>
            </a:r>
            <a:r>
              <a:rPr lang="en-US" altLang="zh-CN" sz="3200" b="1" dirty="0">
                <a:solidFill>
                  <a:srgbClr val="7030A0"/>
                </a:solidFill>
              </a:rPr>
              <a:t>mysql </a:t>
            </a:r>
            <a:r>
              <a:rPr lang="zh-CN" altLang="en-US" sz="3200" b="1" dirty="0">
                <a:solidFill>
                  <a:srgbClr val="7030A0"/>
                </a:solidFill>
              </a:rPr>
              <a:t>数据</a:t>
            </a:r>
            <a:r>
              <a:rPr lang="zh-CN" altLang="en-US" sz="3200" b="1" dirty="0" smtClean="0">
                <a:solidFill>
                  <a:srgbClr val="7030A0"/>
                </a:solidFill>
              </a:rPr>
              <a:t>库</a:t>
            </a:r>
            <a:endParaRPr lang="en-US" altLang="zh-CN" sz="3200" b="1" dirty="0" smtClean="0">
              <a:solidFill>
                <a:srgbClr val="7030A0"/>
              </a:solidFill>
            </a:endParaRPr>
          </a:p>
          <a:p>
            <a:r>
              <a:rPr lang="zh-CN" altLang="en-US" sz="3200" b="1" dirty="0" smtClean="0">
                <a:solidFill>
                  <a:srgbClr val="7030A0"/>
                </a:solidFill>
              </a:rPr>
              <a:t>导</a:t>
            </a:r>
            <a:r>
              <a:rPr lang="zh-CN" altLang="en-US" sz="3200" b="1" dirty="0">
                <a:solidFill>
                  <a:srgbClr val="7030A0"/>
                </a:solidFill>
              </a:rPr>
              <a:t>出为 </a:t>
            </a:r>
            <a:r>
              <a:rPr lang="en-US" altLang="zh-CN" sz="3200" b="1" dirty="0">
                <a:solidFill>
                  <a:srgbClr val="7030A0"/>
                </a:solidFill>
              </a:rPr>
              <a:t>sqlite3 </a:t>
            </a:r>
            <a:r>
              <a:rPr lang="zh-CN" altLang="en-US" sz="3200" b="1" dirty="0">
                <a:solidFill>
                  <a:srgbClr val="7030A0"/>
                </a:solidFill>
              </a:rPr>
              <a:t>数据库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142011"/>
            <a:ext cx="7712411" cy="5715989"/>
          </a:xfrm>
          <a:prstGeom prst="rect">
            <a:avLst/>
          </a:prstGeom>
        </p:spPr>
      </p:pic>
      <p:sp>
        <p:nvSpPr>
          <p:cNvPr id="9" name="椭圆 8">
            <a:extLst>
              <a:ext uri="{FF2B5EF4-FFF2-40B4-BE49-F238E27FC236}">
                <a16:creationId xmlns:a16="http://schemas.microsoft.com/office/drawing/2014/main" id="{2B20E50A-CCE1-4043-8ADA-C6EED45FAEC4}"/>
              </a:ext>
            </a:extLst>
          </p:cNvPr>
          <p:cNvSpPr/>
          <p:nvPr/>
        </p:nvSpPr>
        <p:spPr>
          <a:xfrm>
            <a:off x="1292468" y="4573061"/>
            <a:ext cx="1943101" cy="720971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DF55DF6-8A3F-432C-B964-A74E420E3F14}"/>
              </a:ext>
            </a:extLst>
          </p:cNvPr>
          <p:cNvCxnSpPr>
            <a:stCxn id="7" idx="1"/>
          </p:cNvCxnSpPr>
          <p:nvPr/>
        </p:nvCxnSpPr>
        <p:spPr>
          <a:xfrm flipH="1">
            <a:off x="3361594" y="3488274"/>
            <a:ext cx="4350817" cy="1233195"/>
          </a:xfrm>
          <a:prstGeom prst="straightConnector1">
            <a:avLst/>
          </a:prstGeom>
          <a:noFill/>
          <a:ln w="6350" cap="flat" cmpd="sng" algn="ctr">
            <a:solidFill>
              <a:srgbClr val="C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DF55DF6-8A3F-432C-B964-A74E420E3F14}"/>
              </a:ext>
            </a:extLst>
          </p:cNvPr>
          <p:cNvCxnSpPr/>
          <p:nvPr/>
        </p:nvCxnSpPr>
        <p:spPr>
          <a:xfrm flipV="1">
            <a:off x="2039815" y="3930163"/>
            <a:ext cx="827210" cy="642898"/>
          </a:xfrm>
          <a:prstGeom prst="straightConnector1">
            <a:avLst/>
          </a:prstGeom>
          <a:noFill/>
          <a:ln w="6350" cap="flat" cmpd="sng" algn="ctr">
            <a:solidFill>
              <a:srgbClr val="C00000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90321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32827" y="2127655"/>
            <a:ext cx="428835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8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谢谢欣赏</a:t>
            </a:r>
          </a:p>
        </p:txBody>
      </p:sp>
      <p:sp>
        <p:nvSpPr>
          <p:cNvPr id="3" name="矩形 2"/>
          <p:cNvSpPr/>
          <p:nvPr/>
        </p:nvSpPr>
        <p:spPr>
          <a:xfrm>
            <a:off x="3839307" y="3341240"/>
            <a:ext cx="44753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/>
            <a:r>
              <a:rPr lang="it-IT" altLang="zh-CN" sz="2400" dirty="0">
                <a:solidFill>
                  <a:srgbClr val="58AC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 FOR WATCHING</a:t>
            </a:r>
          </a:p>
        </p:txBody>
      </p:sp>
    </p:spTree>
    <p:extLst>
      <p:ext uri="{BB962C8B-B14F-4D97-AF65-F5344CB8AC3E}">
        <p14:creationId xmlns:p14="http://schemas.microsoft.com/office/powerpoint/2010/main" val="2156728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-345831" y="1870374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 defTabSz="914400"/>
            <a:r>
              <a:rPr lang="zh-CN" altLang="en-US" sz="8000" b="1" dirty="0">
                <a:solidFill>
                  <a:srgbClr val="58AC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endParaRPr lang="en-US" altLang="zh-CN" sz="8000" b="1" dirty="0">
              <a:solidFill>
                <a:srgbClr val="58ACD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 defTabSz="914400"/>
            <a:r>
              <a:rPr lang="zh-CN" altLang="en-US" sz="8000" b="1" dirty="0">
                <a:solidFill>
                  <a:srgbClr val="58AC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  <p:sp>
        <p:nvSpPr>
          <p:cNvPr id="10" name="矩形 9"/>
          <p:cNvSpPr/>
          <p:nvPr/>
        </p:nvSpPr>
        <p:spPr>
          <a:xfrm>
            <a:off x="6679971" y="586226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/>
            <a:r>
              <a:rPr lang="zh-CN" altLang="en-US" sz="2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r>
              <a:rPr lang="zh-CN" altLang="en-US" sz="28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的创建与</a:t>
            </a:r>
            <a:r>
              <a:rPr lang="zh-CN" altLang="en-US" sz="2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</a:p>
        </p:txBody>
      </p:sp>
      <p:sp>
        <p:nvSpPr>
          <p:cNvPr id="11" name="矩形 10"/>
          <p:cNvSpPr/>
          <p:nvPr/>
        </p:nvSpPr>
        <p:spPr>
          <a:xfrm>
            <a:off x="6521809" y="1812285"/>
            <a:ext cx="4134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/>
            <a:r>
              <a:rPr lang="zh-CN" altLang="en-US" sz="2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信息及绩点的显示与计算</a:t>
            </a:r>
          </a:p>
        </p:txBody>
      </p:sp>
      <p:sp>
        <p:nvSpPr>
          <p:cNvPr id="12" name="矩形 11"/>
          <p:cNvSpPr/>
          <p:nvPr/>
        </p:nvSpPr>
        <p:spPr>
          <a:xfrm>
            <a:off x="6948594" y="3042485"/>
            <a:ext cx="26981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/>
            <a:r>
              <a:rPr lang="zh-CN" altLang="en-US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个人信息的录入</a:t>
            </a:r>
          </a:p>
        </p:txBody>
      </p:sp>
      <p:sp>
        <p:nvSpPr>
          <p:cNvPr id="13" name="矩形 12"/>
          <p:cNvSpPr/>
          <p:nvPr/>
        </p:nvSpPr>
        <p:spPr>
          <a:xfrm>
            <a:off x="6798426" y="4253239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/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文件数据的批量导入</a:t>
            </a:r>
          </a:p>
        </p:txBody>
      </p:sp>
      <p:sp>
        <p:nvSpPr>
          <p:cNvPr id="14" name="MH_Number_1"/>
          <p:cNvSpPr/>
          <p:nvPr>
            <p:custDataLst>
              <p:tags r:id="rId1"/>
            </p:custDataLst>
          </p:nvPr>
        </p:nvSpPr>
        <p:spPr>
          <a:xfrm>
            <a:off x="5322556" y="543566"/>
            <a:ext cx="616535" cy="616535"/>
          </a:xfrm>
          <a:prstGeom prst="rect">
            <a:avLst/>
          </a:pr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324821" y="539570"/>
            <a:ext cx="5331454" cy="61653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>
            <a:off x="6348197" y="539569"/>
            <a:ext cx="0" cy="616535"/>
          </a:xfrm>
          <a:prstGeom prst="line">
            <a:avLst/>
          </a:prstGeom>
          <a:ln w="63500" cmpd="thinThick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MH_Number_1"/>
          <p:cNvSpPr/>
          <p:nvPr>
            <p:custDataLst>
              <p:tags r:id="rId2"/>
            </p:custDataLst>
          </p:nvPr>
        </p:nvSpPr>
        <p:spPr>
          <a:xfrm>
            <a:off x="5322556" y="1765629"/>
            <a:ext cx="616535" cy="616535"/>
          </a:xfrm>
          <a:prstGeom prst="rect">
            <a:avLst/>
          </a:prstGeom>
          <a:solidFill>
            <a:srgbClr val="00B0F0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MH_Number_1"/>
          <p:cNvSpPr/>
          <p:nvPr>
            <p:custDataLst>
              <p:tags r:id="rId3"/>
            </p:custDataLst>
          </p:nvPr>
        </p:nvSpPr>
        <p:spPr>
          <a:xfrm>
            <a:off x="5322556" y="2995682"/>
            <a:ext cx="616535" cy="616535"/>
          </a:xfrm>
          <a:prstGeom prst="rect">
            <a:avLst/>
          </a:prstGeom>
          <a:solidFill>
            <a:srgbClr val="7030A0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MH_Number_1"/>
          <p:cNvSpPr/>
          <p:nvPr>
            <p:custDataLst>
              <p:tags r:id="rId4"/>
            </p:custDataLst>
          </p:nvPr>
        </p:nvSpPr>
        <p:spPr>
          <a:xfrm>
            <a:off x="5322554" y="4206583"/>
            <a:ext cx="616535" cy="616535"/>
          </a:xfrm>
          <a:prstGeom prst="rect">
            <a:avLst/>
          </a:prstGeom>
          <a:solidFill>
            <a:sysClr val="windowText" lastClr="000000">
              <a:lumMod val="95000"/>
              <a:lumOff val="5000"/>
            </a:sysClr>
          </a:solidFill>
          <a:ln w="28575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6368757" y="1765628"/>
            <a:ext cx="0" cy="616535"/>
          </a:xfrm>
          <a:prstGeom prst="line">
            <a:avLst/>
          </a:prstGeom>
          <a:noFill/>
          <a:ln w="63500" cap="flat" cmpd="thinThick" algn="ctr">
            <a:solidFill>
              <a:srgbClr val="00B0F0"/>
            </a:solidFill>
            <a:prstDash val="solid"/>
            <a:miter lim="800000"/>
          </a:ln>
          <a:effectLst/>
        </p:spPr>
      </p:cxnSp>
      <p:cxnSp>
        <p:nvCxnSpPr>
          <p:cNvPr id="21" name="直接连接符 20"/>
          <p:cNvCxnSpPr/>
          <p:nvPr/>
        </p:nvCxnSpPr>
        <p:spPr>
          <a:xfrm>
            <a:off x="6368757" y="2974803"/>
            <a:ext cx="0" cy="616535"/>
          </a:xfrm>
          <a:prstGeom prst="line">
            <a:avLst/>
          </a:prstGeom>
          <a:noFill/>
          <a:ln w="63500" cap="flat" cmpd="thinThick" algn="ctr">
            <a:solidFill>
              <a:srgbClr val="7030A0"/>
            </a:solidFill>
            <a:prstDash val="solid"/>
            <a:miter lim="800000"/>
          </a:ln>
          <a:effectLst/>
        </p:spPr>
      </p:cxnSp>
      <p:cxnSp>
        <p:nvCxnSpPr>
          <p:cNvPr id="22" name="直接连接符 21"/>
          <p:cNvCxnSpPr/>
          <p:nvPr/>
        </p:nvCxnSpPr>
        <p:spPr>
          <a:xfrm>
            <a:off x="6368757" y="4193737"/>
            <a:ext cx="0" cy="616535"/>
          </a:xfrm>
          <a:prstGeom prst="line">
            <a:avLst/>
          </a:prstGeom>
          <a:noFill/>
          <a:ln w="63500" cap="flat" cmpd="thinThick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miter lim="800000"/>
          </a:ln>
          <a:effectLst/>
        </p:spPr>
      </p:cxnSp>
      <p:sp>
        <p:nvSpPr>
          <p:cNvPr id="24" name="矩形 23"/>
          <p:cNvSpPr/>
          <p:nvPr/>
        </p:nvSpPr>
        <p:spPr>
          <a:xfrm>
            <a:off x="5322555" y="1769624"/>
            <a:ext cx="5333719" cy="61653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322554" y="2990584"/>
            <a:ext cx="5333719" cy="61653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322554" y="4193737"/>
            <a:ext cx="5408404" cy="64222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MH_Number_1"/>
          <p:cNvSpPr/>
          <p:nvPr>
            <p:custDataLst>
              <p:tags r:id="rId5"/>
            </p:custDataLst>
          </p:nvPr>
        </p:nvSpPr>
        <p:spPr>
          <a:xfrm>
            <a:off x="5322554" y="5532284"/>
            <a:ext cx="616535" cy="616535"/>
          </a:xfrm>
          <a:prstGeom prst="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324819" y="5532285"/>
            <a:ext cx="5331454" cy="61653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连接符 27"/>
          <p:cNvCxnSpPr/>
          <p:nvPr/>
        </p:nvCxnSpPr>
        <p:spPr>
          <a:xfrm>
            <a:off x="6348197" y="5532283"/>
            <a:ext cx="0" cy="616535"/>
          </a:xfrm>
          <a:prstGeom prst="line">
            <a:avLst/>
          </a:prstGeom>
          <a:noFill/>
          <a:ln w="63500" cap="flat" cmpd="thinThick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2" name="矩形 1"/>
          <p:cNvSpPr/>
          <p:nvPr/>
        </p:nvSpPr>
        <p:spPr>
          <a:xfrm>
            <a:off x="7039043" y="5591786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文件数据</a:t>
            </a:r>
            <a:r>
              <a:rPr lang="zh-CN" altLang="en-US" sz="28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的导出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747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H_Number_1"/>
          <p:cNvSpPr/>
          <p:nvPr>
            <p:custDataLst>
              <p:tags r:id="rId1"/>
            </p:custDataLst>
          </p:nvPr>
        </p:nvSpPr>
        <p:spPr>
          <a:xfrm>
            <a:off x="2166248" y="2811323"/>
            <a:ext cx="975087" cy="975087"/>
          </a:xfrm>
          <a:prstGeom prst="rect">
            <a:avLst/>
          </a:pr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43943" y="2914145"/>
            <a:ext cx="526297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/>
            <a:r>
              <a:rPr lang="zh-CN" altLang="en-US" sz="44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数据库的创建与应用</a:t>
            </a:r>
            <a:endParaRPr lang="zh-CN" altLang="en-US" sz="44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66248" y="2813890"/>
            <a:ext cx="8177926" cy="97508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/>
          </a:p>
        </p:txBody>
      </p:sp>
      <p:cxnSp>
        <p:nvCxnSpPr>
          <p:cNvPr id="7" name="直接连接符 6"/>
          <p:cNvCxnSpPr/>
          <p:nvPr/>
        </p:nvCxnSpPr>
        <p:spPr>
          <a:xfrm>
            <a:off x="3406691" y="2816115"/>
            <a:ext cx="1" cy="975087"/>
          </a:xfrm>
          <a:prstGeom prst="line">
            <a:avLst/>
          </a:prstGeom>
          <a:ln w="63500" cmpd="thinThick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55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3" y="501162"/>
            <a:ext cx="10364451" cy="1072661"/>
          </a:xfrm>
        </p:spPr>
        <p:txBody>
          <a:bodyPr>
            <a:noAutofit/>
          </a:bodyPr>
          <a:lstStyle/>
          <a:p>
            <a:pPr lvl="0" algn="l">
              <a:lnSpc>
                <a:spcPct val="100000"/>
              </a:lnSpc>
            </a:pPr>
            <a:r>
              <a:rPr lang="zh-CN" altLang="en-US" sz="6000" b="1" cap="none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数据库</a:t>
            </a:r>
            <a:r>
              <a:rPr lang="zh-CN" altLang="en-US" sz="6000" b="1" cap="none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的安装</a:t>
            </a:r>
            <a:r>
              <a:rPr lang="zh-CN" altLang="en-US" sz="6000" b="1" cap="none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/>
            </a:r>
            <a:br>
              <a:rPr lang="zh-CN" altLang="en-US" sz="6000" b="1" cap="none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br>
            <a:endParaRPr lang="zh-CN" altLang="en-US" sz="6000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2E26372-0E73-4662-BD46-4B91F0D5B21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85540" y="1116013"/>
            <a:ext cx="10220915" cy="5741987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7CE22E16-3C3B-44C4-8470-C5452376D053}"/>
              </a:ext>
            </a:extLst>
          </p:cNvPr>
          <p:cNvSpPr/>
          <p:nvPr/>
        </p:nvSpPr>
        <p:spPr>
          <a:xfrm>
            <a:off x="2310026" y="2070728"/>
            <a:ext cx="1519517" cy="3661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CE22E16-3C3B-44C4-8470-C5452376D053}"/>
              </a:ext>
            </a:extLst>
          </p:cNvPr>
          <p:cNvSpPr/>
          <p:nvPr/>
        </p:nvSpPr>
        <p:spPr>
          <a:xfrm>
            <a:off x="2310026" y="4374312"/>
            <a:ext cx="1519517" cy="3661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898472" y="2044152"/>
            <a:ext cx="34996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>
                <a:solidFill>
                  <a:srgbClr val="FF0000"/>
                </a:solidFill>
                <a:latin typeface="Candara" panose="020E0502030303020204" pitchFamily="34" charset="0"/>
                <a:ea typeface="黑体" panose="02010609060101010101" pitchFamily="49" charset="-122"/>
              </a:rPr>
              <a:t>输入命令：</a:t>
            </a:r>
            <a:r>
              <a:rPr lang="en-US" altLang="zh-CN" sz="2400" dirty="0">
                <a:solidFill>
                  <a:srgbClr val="FF0000"/>
                </a:solidFill>
                <a:latin typeface="Candara" panose="020E0502030303020204" pitchFamily="34" charset="0"/>
                <a:ea typeface="黑体" panose="02010609060101010101" pitchFamily="49" charset="-122"/>
              </a:rPr>
              <a:t>sc start mysql</a:t>
            </a:r>
            <a:endParaRPr lang="zh-CN" altLang="en-US" sz="2400" dirty="0">
              <a:solidFill>
                <a:srgbClr val="FF0000"/>
              </a:solidFill>
              <a:latin typeface="Candara" panose="020E0502030303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829543" y="4370055"/>
            <a:ext cx="36375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>
                <a:solidFill>
                  <a:srgbClr val="FF0000"/>
                </a:solidFill>
                <a:latin typeface="Candara" panose="020E0502030303020204" pitchFamily="34" charset="0"/>
                <a:ea typeface="黑体" panose="02010609060101010101" pitchFamily="49" charset="-122"/>
              </a:rPr>
              <a:t>输入命令：</a:t>
            </a:r>
            <a:r>
              <a:rPr lang="en-US" altLang="zh-CN" sz="2400" dirty="0">
                <a:solidFill>
                  <a:srgbClr val="FF0000"/>
                </a:solidFill>
                <a:latin typeface="Candara" panose="020E0502030303020204" pitchFamily="34" charset="0"/>
                <a:ea typeface="黑体" panose="02010609060101010101" pitchFamily="49" charset="-122"/>
              </a:rPr>
              <a:t>sc query mysql</a:t>
            </a:r>
            <a:endParaRPr lang="zh-CN" altLang="en-US" sz="2400" dirty="0">
              <a:solidFill>
                <a:srgbClr val="FF0000"/>
              </a:solidFill>
              <a:latin typeface="Candara" panose="020E0502030303020204" pitchFamily="34" charset="0"/>
              <a:ea typeface="黑体" panose="02010609060101010101" pitchFamily="49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BF5B5D35-814D-44F2-9246-F174E1AAB399}"/>
              </a:ext>
            </a:extLst>
          </p:cNvPr>
          <p:cNvSpPr/>
          <p:nvPr/>
        </p:nvSpPr>
        <p:spPr>
          <a:xfrm>
            <a:off x="3162825" y="5210823"/>
            <a:ext cx="1519517" cy="2228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242847" y="5091402"/>
            <a:ext cx="24881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Candara" panose="020E0502030303020204" pitchFamily="34" charset="0"/>
                <a:ea typeface="黑体" panose="02010609060101010101" pitchFamily="49" charset="-122"/>
              </a:rPr>
              <a:t>mysql</a:t>
            </a:r>
            <a:r>
              <a:rPr lang="zh-CN" altLang="en-US" sz="2400" dirty="0">
                <a:solidFill>
                  <a:srgbClr val="FF0000"/>
                </a:solidFill>
                <a:latin typeface="Candara" panose="020E0502030303020204" pitchFamily="34" charset="0"/>
                <a:ea typeface="黑体" panose="02010609060101010101" pitchFamily="49" charset="-122"/>
              </a:rPr>
              <a:t>已正确安装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94526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27850" y="434236"/>
            <a:ext cx="105846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4400" b="1" dirty="0">
                <a:solidFill>
                  <a:srgbClr val="7030A0"/>
                </a:solidFill>
                <a:latin typeface="Candara" panose="020E0502030303020204" pitchFamily="34" charset="0"/>
                <a:ea typeface="微软雅黑" panose="020B0503020204020204" pitchFamily="34" charset="-122"/>
              </a:rPr>
              <a:t>用</a:t>
            </a:r>
            <a:r>
              <a:rPr lang="en-US" altLang="zh-CN" sz="4400" b="1" dirty="0">
                <a:solidFill>
                  <a:srgbClr val="7030A0"/>
                </a:solidFill>
                <a:latin typeface="Candara" panose="020E0502030303020204" pitchFamily="34" charset="0"/>
                <a:ea typeface="微软雅黑" panose="020B0503020204020204" pitchFamily="34" charset="-122"/>
              </a:rPr>
              <a:t>mysql WorkBench</a:t>
            </a:r>
            <a:r>
              <a:rPr lang="zh-CN" altLang="en-US" sz="4400" b="1" dirty="0">
                <a:solidFill>
                  <a:srgbClr val="7030A0"/>
                </a:solidFill>
                <a:latin typeface="Candara" panose="020E0502030303020204" pitchFamily="34" charset="0"/>
                <a:ea typeface="微软雅黑" panose="020B0503020204020204" pitchFamily="34" charset="-122"/>
              </a:rPr>
              <a:t>软件创建</a:t>
            </a:r>
            <a:r>
              <a:rPr lang="en-US" altLang="zh-CN" sz="4400" b="1" dirty="0">
                <a:solidFill>
                  <a:srgbClr val="7030A0"/>
                </a:solidFill>
                <a:latin typeface="Candara" panose="020E0502030303020204" pitchFamily="34" charset="0"/>
                <a:ea typeface="微软雅黑" panose="020B0503020204020204" pitchFamily="34" charset="-122"/>
              </a:rPr>
              <a:t>test</a:t>
            </a:r>
            <a:r>
              <a:rPr lang="zh-CN" altLang="en-US" sz="4400" b="1" dirty="0">
                <a:solidFill>
                  <a:srgbClr val="7030A0"/>
                </a:solidFill>
                <a:latin typeface="Candara" panose="020E0502030303020204" pitchFamily="34" charset="0"/>
                <a:ea typeface="微软雅黑" panose="020B0503020204020204" pitchFamily="34" charset="-122"/>
              </a:rPr>
              <a:t>数据库：</a:t>
            </a:r>
            <a:endParaRPr lang="en-US" altLang="zh-CN" sz="4400" b="1" dirty="0">
              <a:solidFill>
                <a:srgbClr val="7030A0"/>
              </a:solidFill>
              <a:latin typeface="Candara" panose="020E0502030303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A6B7792-D022-4394-9823-949167241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50" y="1784839"/>
            <a:ext cx="5032498" cy="339221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EC42EF5-16D5-4CAE-B77A-573A7CC4E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2786" y="2147109"/>
            <a:ext cx="3562194" cy="3219675"/>
          </a:xfrm>
          <a:prstGeom prst="rect">
            <a:avLst/>
          </a:prstGeom>
        </p:spPr>
      </p:pic>
      <p:sp>
        <p:nvSpPr>
          <p:cNvPr id="6" name="箭头: 右 4">
            <a:extLst>
              <a:ext uri="{FF2B5EF4-FFF2-40B4-BE49-F238E27FC236}">
                <a16:creationId xmlns:a16="http://schemas.microsoft.com/office/drawing/2014/main" id="{5A14DF2F-5FA7-48B9-8151-5FC00D771484}"/>
              </a:ext>
            </a:extLst>
          </p:cNvPr>
          <p:cNvSpPr/>
          <p:nvPr/>
        </p:nvSpPr>
        <p:spPr>
          <a:xfrm>
            <a:off x="5856757" y="3464558"/>
            <a:ext cx="1223682" cy="584775"/>
          </a:xfrm>
          <a:prstGeom prst="rightArrow">
            <a:avLst/>
          </a:prstGeom>
          <a:solidFill>
            <a:srgbClr val="7030A0"/>
          </a:solidFill>
          <a:ln w="12700" cap="flat" cmpd="sng" algn="ctr">
            <a:solidFill>
              <a:srgbClr val="7030A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576849" y="1432535"/>
            <a:ext cx="35621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spcBef>
                <a:spcPct val="0"/>
              </a:spcBef>
            </a:pPr>
            <a:r>
              <a:rPr lang="zh-CN" altLang="en-US" sz="3200" b="1" dirty="0">
                <a:solidFill>
                  <a:srgbClr val="7030A0"/>
                </a:solidFill>
                <a:latin typeface="Candara" panose="020E0502030303020204" pitchFamily="34" charset="0"/>
                <a:ea typeface="微软雅黑" panose="020B0503020204020204" pitchFamily="34" charset="-122"/>
              </a:rPr>
              <a:t>导入相应</a:t>
            </a:r>
            <a:r>
              <a:rPr lang="en-US" altLang="zh-CN" sz="3200" b="1" dirty="0">
                <a:solidFill>
                  <a:srgbClr val="7030A0"/>
                </a:solidFill>
                <a:latin typeface="Candara" panose="020E0502030303020204" pitchFamily="34" charset="0"/>
                <a:ea typeface="微软雅黑" panose="020B0503020204020204" pitchFamily="34" charset="-122"/>
              </a:rPr>
              <a:t>sql</a:t>
            </a:r>
            <a:r>
              <a:rPr lang="zh-CN" altLang="en-US" sz="3200" b="1" dirty="0">
                <a:solidFill>
                  <a:srgbClr val="7030A0"/>
                </a:solidFill>
                <a:latin typeface="Candara" panose="020E0502030303020204" pitchFamily="34" charset="0"/>
                <a:ea typeface="微软雅黑" panose="020B0503020204020204" pitchFamily="34" charset="-122"/>
              </a:rPr>
              <a:t>文件：</a:t>
            </a:r>
            <a:endParaRPr lang="en-US" altLang="zh-CN" sz="3200" b="1" dirty="0">
              <a:solidFill>
                <a:srgbClr val="7030A0"/>
              </a:solidFill>
              <a:latin typeface="Candara" panose="020E0502030303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2783" y="5754606"/>
            <a:ext cx="78406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7030A0"/>
                </a:solidFill>
                <a:latin typeface="Candara" panose="020E0502030303020204" pitchFamily="34" charset="0"/>
                <a:ea typeface="微软雅黑" panose="020B0503020204020204" pitchFamily="34" charset="-122"/>
              </a:rPr>
              <a:t>运</a:t>
            </a:r>
            <a:r>
              <a:rPr lang="zh-CN" altLang="en-US" sz="3200" b="1" dirty="0">
                <a:solidFill>
                  <a:srgbClr val="7030A0"/>
                </a:solidFill>
                <a:latin typeface="Candara" panose="020E0502030303020204" pitchFamily="34" charset="0"/>
                <a:ea typeface="微软雅黑" panose="020B0503020204020204" pitchFamily="34" charset="-122"/>
              </a:rPr>
              <a:t>行后显示无错误</a:t>
            </a:r>
            <a:r>
              <a:rPr lang="zh-CN" altLang="en-US" sz="3200" b="1" dirty="0" smtClean="0">
                <a:solidFill>
                  <a:srgbClr val="7030A0"/>
                </a:solidFill>
                <a:latin typeface="Candara" panose="020E0502030303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3200" b="1" dirty="0" smtClean="0">
                <a:solidFill>
                  <a:srgbClr val="7030A0"/>
                </a:solidFill>
                <a:latin typeface="Candara" panose="020E0502030303020204" pitchFamily="34" charset="0"/>
                <a:ea typeface="微软雅黑" panose="020B0503020204020204" pitchFamily="34" charset="-122"/>
              </a:rPr>
              <a:t>test</a:t>
            </a:r>
            <a:r>
              <a:rPr lang="zh-CN" altLang="en-US" sz="3200" b="1" dirty="0">
                <a:solidFill>
                  <a:srgbClr val="7030A0"/>
                </a:solidFill>
                <a:latin typeface="Candara" panose="020E0502030303020204" pitchFamily="34" charset="0"/>
                <a:ea typeface="微软雅黑" panose="020B0503020204020204" pitchFamily="34" charset="-122"/>
              </a:rPr>
              <a:t>数据库已创建完成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58087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H_Number_1"/>
          <p:cNvSpPr/>
          <p:nvPr>
            <p:custDataLst>
              <p:tags r:id="rId1"/>
            </p:custDataLst>
          </p:nvPr>
        </p:nvSpPr>
        <p:spPr>
          <a:xfrm>
            <a:off x="2166248" y="2811323"/>
            <a:ext cx="975087" cy="975087"/>
          </a:xfrm>
          <a:prstGeom prst="rect">
            <a:avLst/>
          </a:prstGeom>
          <a:solidFill>
            <a:srgbClr val="00B0F0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kumimoji="0" lang="zh-CN" altLang="en-US" sz="48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66248" y="2813890"/>
            <a:ext cx="8177926" cy="97508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/>
          </a:p>
        </p:txBody>
      </p:sp>
      <p:cxnSp>
        <p:nvCxnSpPr>
          <p:cNvPr id="4" name="直接连接符 3"/>
          <p:cNvCxnSpPr/>
          <p:nvPr/>
        </p:nvCxnSpPr>
        <p:spPr>
          <a:xfrm>
            <a:off x="3406691" y="2816115"/>
            <a:ext cx="1" cy="975087"/>
          </a:xfrm>
          <a:prstGeom prst="line">
            <a:avLst/>
          </a:prstGeom>
          <a:ln w="63500" cmpd="thinThick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3547008" y="2914145"/>
            <a:ext cx="639149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信息及绩点的显示与计算</a:t>
            </a:r>
          </a:p>
        </p:txBody>
      </p:sp>
    </p:spTree>
    <p:extLst>
      <p:ext uri="{BB962C8B-B14F-4D97-AF65-F5344CB8AC3E}">
        <p14:creationId xmlns:p14="http://schemas.microsoft.com/office/powerpoint/2010/main" val="2150031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1406" y="329338"/>
            <a:ext cx="10364451" cy="1596177"/>
          </a:xfrm>
        </p:spPr>
        <p:txBody>
          <a:bodyPr>
            <a:normAutofit/>
          </a:bodyPr>
          <a:lstStyle/>
          <a:p>
            <a:pPr algn="l"/>
            <a:r>
              <a:rPr lang="zh-CN" altLang="en-US" sz="6600" b="1" dirty="0" smtClean="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</a:rPr>
              <a:t>要求：</a:t>
            </a:r>
            <a:endParaRPr lang="zh-CN" altLang="en-US" sz="66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316523" y="1925515"/>
            <a:ext cx="10961077" cy="459837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4000" b="1" dirty="0">
                <a:solidFill>
                  <a:srgbClr val="7030A0"/>
                </a:solidFill>
              </a:rPr>
              <a:t>编写一个能够用来计算绩点的绩点计算</a:t>
            </a:r>
            <a:r>
              <a:rPr lang="zh-CN" altLang="en-US" sz="4000" b="1" dirty="0" smtClean="0">
                <a:solidFill>
                  <a:srgbClr val="7030A0"/>
                </a:solidFill>
              </a:rPr>
              <a:t>器</a:t>
            </a:r>
            <a:endParaRPr lang="en-US" altLang="zh-CN" sz="4000" b="1" dirty="0" smtClean="0">
              <a:solidFill>
                <a:srgbClr val="7030A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4000" b="1" dirty="0" smtClean="0">
                <a:solidFill>
                  <a:srgbClr val="7030A0"/>
                </a:solidFill>
              </a:rPr>
              <a:t>按指</a:t>
            </a:r>
            <a:r>
              <a:rPr lang="zh-CN" altLang="en-US" sz="4000" b="1" dirty="0">
                <a:solidFill>
                  <a:srgbClr val="7030A0"/>
                </a:solidFill>
              </a:rPr>
              <a:t>定要求检索保存在 </a:t>
            </a:r>
            <a:r>
              <a:rPr lang="en-US" altLang="zh-CN" sz="4000" b="1" cap="none" dirty="0">
                <a:solidFill>
                  <a:srgbClr val="7030A0"/>
                </a:solidFill>
              </a:rPr>
              <a:t>mysql</a:t>
            </a:r>
            <a:r>
              <a:rPr lang="en-US" altLang="zh-CN" sz="4000" b="1" dirty="0">
                <a:solidFill>
                  <a:srgbClr val="7030A0"/>
                </a:solidFill>
              </a:rPr>
              <a:t> </a:t>
            </a:r>
            <a:r>
              <a:rPr lang="zh-CN" altLang="en-US" sz="4000" b="1" dirty="0">
                <a:solidFill>
                  <a:srgbClr val="7030A0"/>
                </a:solidFill>
              </a:rPr>
              <a:t>数据库中的学生成</a:t>
            </a:r>
            <a:r>
              <a:rPr lang="zh-CN" altLang="en-US" sz="4000" b="1" dirty="0" smtClean="0">
                <a:solidFill>
                  <a:srgbClr val="7030A0"/>
                </a:solidFill>
              </a:rPr>
              <a:t>绩</a:t>
            </a:r>
            <a:endParaRPr lang="en-US" altLang="zh-CN" sz="4000" b="1" dirty="0" smtClean="0">
              <a:solidFill>
                <a:srgbClr val="7030A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4000" b="1" dirty="0" smtClean="0">
                <a:solidFill>
                  <a:srgbClr val="7030A0"/>
                </a:solidFill>
              </a:rPr>
              <a:t>能计</a:t>
            </a:r>
            <a:r>
              <a:rPr lang="zh-CN" altLang="en-US" sz="4000" b="1" dirty="0">
                <a:solidFill>
                  <a:srgbClr val="7030A0"/>
                </a:solidFill>
              </a:rPr>
              <a:t>算该同学的成绩绩点后进行显</a:t>
            </a:r>
            <a:r>
              <a:rPr lang="zh-CN" altLang="en-US" sz="4000" b="1" dirty="0" smtClean="0">
                <a:solidFill>
                  <a:srgbClr val="7030A0"/>
                </a:solidFill>
              </a:rPr>
              <a:t>示</a:t>
            </a:r>
            <a:endParaRPr lang="en-US" altLang="zh-CN" sz="4000" b="1" dirty="0" smtClean="0">
              <a:solidFill>
                <a:srgbClr val="7030A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4000" b="1" dirty="0" smtClean="0">
                <a:solidFill>
                  <a:srgbClr val="7030A0"/>
                </a:solidFill>
              </a:rPr>
              <a:t>用</a:t>
            </a:r>
            <a:r>
              <a:rPr lang="zh-CN" altLang="en-US" sz="4000" b="1" dirty="0">
                <a:solidFill>
                  <a:srgbClr val="7030A0"/>
                </a:solidFill>
              </a:rPr>
              <a:t>户可以选择使用姓名</a:t>
            </a:r>
            <a:r>
              <a:rPr lang="zh-CN" altLang="en-US" sz="4000" b="1" dirty="0" smtClean="0">
                <a:solidFill>
                  <a:srgbClr val="7030A0"/>
                </a:solidFill>
              </a:rPr>
              <a:t>查询</a:t>
            </a:r>
            <a:r>
              <a:rPr lang="zh-CN" altLang="en-US" sz="4000" b="1" dirty="0">
                <a:solidFill>
                  <a:srgbClr val="7030A0"/>
                </a:solidFill>
              </a:rPr>
              <a:t>和学号查询</a:t>
            </a:r>
          </a:p>
        </p:txBody>
      </p:sp>
    </p:spTree>
    <p:extLst>
      <p:ext uri="{BB962C8B-B14F-4D97-AF65-F5344CB8AC3E}">
        <p14:creationId xmlns:p14="http://schemas.microsoft.com/office/powerpoint/2010/main" val="3294739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62089" y="371419"/>
            <a:ext cx="441659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zh-CN" altLang="en-US" sz="6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</a:t>
            </a:r>
            <a:r>
              <a:rPr lang="zh-CN" altLang="en-US" sz="66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计思路：</a:t>
            </a:r>
            <a:endParaRPr lang="zh-CN" altLang="en-US" sz="66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674474" y="210876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 defTabSz="914400">
              <a:defRPr/>
            </a:pPr>
            <a:r>
              <a:rPr lang="zh-CN" altLang="en-US" sz="3600" b="1" kern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设计基</a:t>
            </a: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础界面</a:t>
            </a:r>
            <a:endParaRPr kumimoji="0" lang="en-US" altLang="zh-CN" sz="3600" b="1" i="0" u="none" strike="noStrike" kern="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 defTabSz="914400">
              <a:defRPr/>
            </a:pP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连接槽函数</a:t>
            </a:r>
            <a:endParaRPr kumimoji="0" lang="en-US" altLang="zh-CN" sz="3600" b="1" i="0" u="none" strike="noStrike" kern="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06486" y="4510418"/>
            <a:ext cx="46118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/>
            <a:r>
              <a:rPr lang="zh-CN" altLang="en-US" sz="36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36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</a:t>
            </a:r>
            <a:r>
              <a:rPr lang="zh-CN" altLang="en-US" sz="3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程序中添</a:t>
            </a:r>
            <a:r>
              <a:rPr lang="zh-CN" altLang="en-US" sz="36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加相应</a:t>
            </a:r>
            <a:endParaRPr lang="en-US" altLang="zh-CN" sz="3600" b="1" dirty="0" smtClean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 defTabSz="914400"/>
            <a:r>
              <a:rPr lang="zh-CN" altLang="en-US" sz="36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r>
              <a:rPr lang="zh-CN" altLang="en-US" sz="3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据库的连接</a:t>
            </a:r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</a:t>
            </a:r>
          </a:p>
        </p:txBody>
      </p:sp>
      <p:sp>
        <p:nvSpPr>
          <p:cNvPr id="6" name="矩形 5"/>
          <p:cNvSpPr/>
          <p:nvPr/>
        </p:nvSpPr>
        <p:spPr>
          <a:xfrm>
            <a:off x="3132993" y="223860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 defTabSz="914400"/>
            <a:r>
              <a:rPr lang="zh-CN" altLang="en-US" sz="3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实现基础功</a:t>
            </a:r>
            <a:r>
              <a:rPr lang="zh-CN" altLang="en-US" sz="36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</a:t>
            </a:r>
            <a:endParaRPr lang="en-US" altLang="zh-CN" sz="36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62738" y="450848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 defTabSz="914400"/>
            <a:r>
              <a:rPr lang="zh-CN" altLang="en-US" sz="36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r>
              <a:rPr lang="zh-CN" altLang="en-US" sz="3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入功</a:t>
            </a:r>
            <a:r>
              <a:rPr lang="zh-CN" altLang="en-US" sz="36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</a:t>
            </a:r>
            <a:endParaRPr lang="en-US" altLang="zh-CN" sz="36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013330" y="222849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 defTabSz="914400"/>
            <a:r>
              <a:rPr lang="zh-CN" altLang="en-US" sz="36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</a:t>
            </a:r>
            <a:r>
              <a:rPr lang="zh-CN" altLang="en-US" sz="3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量导入功</a:t>
            </a:r>
            <a:r>
              <a:rPr lang="zh-CN" altLang="en-US" sz="36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</a:t>
            </a:r>
            <a:endParaRPr lang="en-US" altLang="zh-CN" sz="36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右箭头 32"/>
          <p:cNvSpPr/>
          <p:nvPr/>
        </p:nvSpPr>
        <p:spPr>
          <a:xfrm>
            <a:off x="800101" y="3422815"/>
            <a:ext cx="10761784" cy="493713"/>
          </a:xfrm>
          <a:prstGeom prst="rightArrow">
            <a:avLst/>
          </a:prstGeom>
          <a:solidFill>
            <a:srgbClr val="58ACD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1752511" y="3256081"/>
            <a:ext cx="863600" cy="865187"/>
            <a:chOff x="3075154" y="3635705"/>
            <a:chExt cx="863600" cy="865187"/>
          </a:xfrm>
        </p:grpSpPr>
        <p:sp>
          <p:nvSpPr>
            <p:cNvPr id="35" name="椭圆 34"/>
            <p:cNvSpPr/>
            <p:nvPr/>
          </p:nvSpPr>
          <p:spPr>
            <a:xfrm>
              <a:off x="3075154" y="3635705"/>
              <a:ext cx="863600" cy="865187"/>
            </a:xfrm>
            <a:prstGeom prst="ellipse">
              <a:avLst/>
            </a:prstGeom>
            <a:solidFill>
              <a:srgbClr val="7030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3129129" y="3689680"/>
              <a:ext cx="755650" cy="757237"/>
            </a:xfrm>
            <a:prstGeom prst="ellipse">
              <a:avLst/>
            </a:prstGeom>
            <a:solidFill>
              <a:srgbClr val="829BCF"/>
            </a:solidFill>
            <a:ln w="3175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1</a:t>
              </a:r>
              <a:endParaRPr kumimoji="0" lang="zh-CN" alt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pic>
        <p:nvPicPr>
          <p:cNvPr id="37" name="图片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655" y="3232193"/>
            <a:ext cx="914479" cy="1072989"/>
          </a:xfrm>
          <a:prstGeom prst="rect">
            <a:avLst/>
          </a:prstGeom>
        </p:spPr>
      </p:pic>
      <p:grpSp>
        <p:nvGrpSpPr>
          <p:cNvPr id="41" name="组合 40"/>
          <p:cNvGrpSpPr/>
          <p:nvPr/>
        </p:nvGrpSpPr>
        <p:grpSpPr>
          <a:xfrm>
            <a:off x="5671516" y="3208220"/>
            <a:ext cx="863600" cy="865187"/>
            <a:chOff x="5697704" y="3635705"/>
            <a:chExt cx="863600" cy="865187"/>
          </a:xfrm>
        </p:grpSpPr>
        <p:sp>
          <p:nvSpPr>
            <p:cNvPr id="42" name="椭圆 41"/>
            <p:cNvSpPr/>
            <p:nvPr/>
          </p:nvSpPr>
          <p:spPr>
            <a:xfrm>
              <a:off x="5697704" y="3635705"/>
              <a:ext cx="863600" cy="865187"/>
            </a:xfrm>
            <a:prstGeom prst="ellipse">
              <a:avLst/>
            </a:prstGeom>
            <a:solidFill>
              <a:srgbClr val="7030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5751679" y="3689680"/>
              <a:ext cx="755650" cy="757237"/>
            </a:xfrm>
            <a:prstGeom prst="ellipse">
              <a:avLst/>
            </a:prstGeom>
            <a:solidFill>
              <a:srgbClr val="829BCF"/>
            </a:solidFill>
            <a:ln w="3175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3</a:t>
              </a:r>
              <a:endParaRPr kumimoji="0" lang="zh-CN" altLang="en-US" sz="4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578938" y="3215787"/>
            <a:ext cx="863600" cy="865187"/>
            <a:chOff x="7008979" y="3635705"/>
            <a:chExt cx="863600" cy="865187"/>
          </a:xfrm>
        </p:grpSpPr>
        <p:sp>
          <p:nvSpPr>
            <p:cNvPr id="45" name="椭圆 44"/>
            <p:cNvSpPr/>
            <p:nvPr/>
          </p:nvSpPr>
          <p:spPr>
            <a:xfrm>
              <a:off x="7008979" y="3635705"/>
              <a:ext cx="863600" cy="865187"/>
            </a:xfrm>
            <a:prstGeom prst="ellipse">
              <a:avLst/>
            </a:prstGeom>
            <a:solidFill>
              <a:srgbClr val="7030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7062954" y="3689680"/>
              <a:ext cx="755650" cy="757237"/>
            </a:xfrm>
            <a:prstGeom prst="ellipse">
              <a:avLst/>
            </a:prstGeom>
            <a:solidFill>
              <a:srgbClr val="829BCF"/>
            </a:solidFill>
            <a:ln w="3175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4</a:t>
              </a:r>
              <a:endParaRPr kumimoji="0" lang="zh-CN" altLang="en-US" sz="4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9486360" y="3208220"/>
            <a:ext cx="863600" cy="865187"/>
            <a:chOff x="7008979" y="3635705"/>
            <a:chExt cx="863600" cy="865187"/>
          </a:xfrm>
        </p:grpSpPr>
        <p:sp>
          <p:nvSpPr>
            <p:cNvPr id="48" name="椭圆 47"/>
            <p:cNvSpPr/>
            <p:nvPr/>
          </p:nvSpPr>
          <p:spPr>
            <a:xfrm>
              <a:off x="7008979" y="3635705"/>
              <a:ext cx="863600" cy="865187"/>
            </a:xfrm>
            <a:prstGeom prst="ellipse">
              <a:avLst/>
            </a:prstGeom>
            <a:solidFill>
              <a:srgbClr val="7030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7062954" y="3689680"/>
              <a:ext cx="755650" cy="757237"/>
            </a:xfrm>
            <a:prstGeom prst="ellipse">
              <a:avLst/>
            </a:prstGeom>
            <a:solidFill>
              <a:srgbClr val="829BCF"/>
            </a:solidFill>
            <a:ln w="3175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5</a:t>
              </a:r>
              <a:endParaRPr kumimoji="0" lang="zh-CN" altLang="en-US" sz="4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7699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0"/>
            <a:ext cx="480131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zh-CN" altLang="en-US" sz="6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基础界面设计</a:t>
            </a:r>
          </a:p>
        </p:txBody>
      </p:sp>
      <p:sp>
        <p:nvSpPr>
          <p:cNvPr id="5" name="矩形 4"/>
          <p:cNvSpPr/>
          <p:nvPr/>
        </p:nvSpPr>
        <p:spPr>
          <a:xfrm>
            <a:off x="9448802" y="2323318"/>
            <a:ext cx="217463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Candara" panose="020E0502030303020204" pitchFamily="34" charset="0"/>
                <a:ea typeface="微软雅黑" panose="020B0503020204020204" pitchFamily="34" charset="-122"/>
              </a:rPr>
              <a:t>输入选择</a:t>
            </a:r>
            <a:endParaRPr lang="en-US" altLang="zh-CN" sz="2800" b="1" dirty="0">
              <a:solidFill>
                <a:srgbClr val="7030A0"/>
              </a:solidFill>
              <a:latin typeface="Candara" panose="020E0502030303020204" pitchFamily="34" charset="0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Candara" panose="020E0502030303020204" pitchFamily="34" charset="0"/>
                <a:ea typeface="微软雅黑" panose="020B0503020204020204" pitchFamily="34" charset="-122"/>
              </a:rPr>
              <a:t>查找内容</a:t>
            </a:r>
            <a:endParaRPr lang="en-US" altLang="zh-CN" sz="2800" b="1" dirty="0">
              <a:solidFill>
                <a:srgbClr val="7030A0"/>
              </a:solidFill>
              <a:latin typeface="Candara" panose="020E0502030303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526265" y="5142552"/>
            <a:ext cx="244322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Candara" panose="020E0502030303020204" pitchFamily="34" charset="0"/>
                <a:ea typeface="微软雅黑" panose="020B0503020204020204" pitchFamily="34" charset="-122"/>
              </a:rPr>
              <a:t>显示详细</a:t>
            </a:r>
            <a:endParaRPr lang="en-US" altLang="zh-CN" sz="2800" b="1" dirty="0">
              <a:solidFill>
                <a:srgbClr val="7030A0"/>
              </a:solidFill>
              <a:latin typeface="Candara" panose="020E0502030303020204" pitchFamily="34" charset="0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Candara" panose="020E0502030303020204" pitchFamily="34" charset="0"/>
                <a:ea typeface="微软雅黑" panose="020B0503020204020204" pitchFamily="34" charset="-122"/>
              </a:rPr>
              <a:t>信息内容</a:t>
            </a:r>
            <a:endParaRPr lang="en-US" altLang="zh-CN" sz="2800" b="1" dirty="0">
              <a:solidFill>
                <a:srgbClr val="7030A0"/>
              </a:solidFill>
              <a:latin typeface="Candara" panose="020E0502030303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009650"/>
            <a:ext cx="8748346" cy="5848350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1913EDA4-516D-4F76-BF36-A9C2BAB2EB1C}"/>
              </a:ext>
            </a:extLst>
          </p:cNvPr>
          <p:cNvCxnSpPr>
            <a:cxnSpLocks/>
          </p:cNvCxnSpPr>
          <p:nvPr/>
        </p:nvCxnSpPr>
        <p:spPr>
          <a:xfrm flipH="1" flipV="1">
            <a:off x="7926471" y="2359520"/>
            <a:ext cx="1599794" cy="212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DF55DF6-8A3F-432C-B964-A74E420E3F14}"/>
              </a:ext>
            </a:extLst>
          </p:cNvPr>
          <p:cNvCxnSpPr/>
          <p:nvPr/>
        </p:nvCxnSpPr>
        <p:spPr>
          <a:xfrm flipH="1" flipV="1">
            <a:off x="8100380" y="4987593"/>
            <a:ext cx="1425885" cy="632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5024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15221728"/>
  <p:tag name="MH_LIBRARY" val="CONTENTS"/>
  <p:tag name="MH_TYPE" val="NUMBER"/>
  <p:tag name="ID" val="553516"/>
  <p:tag name="MH_ORDE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15221728"/>
  <p:tag name="MH_LIBRARY" val="CONTENTS"/>
  <p:tag name="MH_TYPE" val="NUMBER"/>
  <p:tag name="ID" val="553516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15221728"/>
  <p:tag name="MH_LIBRARY" val="CONTENTS"/>
  <p:tag name="MH_TYPE" val="NUMBER"/>
  <p:tag name="ID" val="553516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15221728"/>
  <p:tag name="MH_LIBRARY" val="CONTENTS"/>
  <p:tag name="MH_TYPE" val="NUMBER"/>
  <p:tag name="ID" val="553516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15221728"/>
  <p:tag name="MH_LIBRARY" val="CONTENTS"/>
  <p:tag name="MH_TYPE" val="NUMBER"/>
  <p:tag name="ID" val="553516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15221728"/>
  <p:tag name="MH_LIBRARY" val="CONTENTS"/>
  <p:tag name="MH_TYPE" val="NUMBER"/>
  <p:tag name="ID" val="553516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15221728"/>
  <p:tag name="MH_LIBRARY" val="CONTENTS"/>
  <p:tag name="MH_TYPE" val="NUMBER"/>
  <p:tag name="ID" val="553516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15221728"/>
  <p:tag name="MH_LIBRARY" val="CONTENTS"/>
  <p:tag name="MH_TYPE" val="NUMBER"/>
  <p:tag name="ID" val="553516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15221728"/>
  <p:tag name="MH_LIBRARY" val="CONTENTS"/>
  <p:tag name="MH_TYPE" val="NUMBER"/>
  <p:tag name="ID" val="553516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15221728"/>
  <p:tag name="MH_LIBRARY" val="CONTENTS"/>
  <p:tag name="MH_TYPE" val="NUMBER"/>
  <p:tag name="ID" val="553516"/>
  <p:tag name="MH_ORDER" val="1"/>
</p:tagLst>
</file>

<file path=ppt/theme/theme1.xml><?xml version="1.0" encoding="utf-8"?>
<a:theme xmlns:a="http://schemas.openxmlformats.org/drawingml/2006/main" name="水滴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321</TotalTime>
  <Words>553</Words>
  <Application>Microsoft Office PowerPoint</Application>
  <PresentationFormat>宽屏</PresentationFormat>
  <Paragraphs>84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Tw Cen MT</vt:lpstr>
      <vt:lpstr>仿宋</vt:lpstr>
      <vt:lpstr>黑体</vt:lpstr>
      <vt:lpstr>宋体</vt:lpstr>
      <vt:lpstr>微软雅黑</vt:lpstr>
      <vt:lpstr>Arial</vt:lpstr>
      <vt:lpstr>Calibri</vt:lpstr>
      <vt:lpstr>Candara</vt:lpstr>
      <vt:lpstr>Times New Roman</vt:lpstr>
      <vt:lpstr>Trebuchet MS</vt:lpstr>
      <vt:lpstr>Wingdings</vt:lpstr>
      <vt:lpstr>水滴</vt:lpstr>
      <vt:lpstr>数据库访问与用户界面设计实验</vt:lpstr>
      <vt:lpstr>PowerPoint 演示文稿</vt:lpstr>
      <vt:lpstr>PowerPoint 演示文稿</vt:lpstr>
      <vt:lpstr>数据库的安装 </vt:lpstr>
      <vt:lpstr>PowerPoint 演示文稿</vt:lpstr>
      <vt:lpstr>PowerPoint 演示文稿</vt:lpstr>
      <vt:lpstr>要求：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实验四  基本用户界面实验</dc:title>
  <dc:creator>MACHENIKE</dc:creator>
  <cp:lastModifiedBy>MACHENIKE</cp:lastModifiedBy>
  <cp:revision>36</cp:revision>
  <dcterms:created xsi:type="dcterms:W3CDTF">2018-12-21T08:23:19Z</dcterms:created>
  <dcterms:modified xsi:type="dcterms:W3CDTF">2018-12-25T06:29:20Z</dcterms:modified>
</cp:coreProperties>
</file>