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36"/>
  </p:notesMasterIdLst>
  <p:sldIdLst>
    <p:sldId id="256" r:id="rId2"/>
    <p:sldId id="342" r:id="rId3"/>
    <p:sldId id="344" r:id="rId4"/>
    <p:sldId id="346" r:id="rId5"/>
    <p:sldId id="347" r:id="rId6"/>
    <p:sldId id="349" r:id="rId7"/>
    <p:sldId id="350" r:id="rId8"/>
    <p:sldId id="348" r:id="rId9"/>
    <p:sldId id="352" r:id="rId10"/>
    <p:sldId id="351" r:id="rId11"/>
    <p:sldId id="354" r:id="rId12"/>
    <p:sldId id="353" r:id="rId13"/>
    <p:sldId id="355" r:id="rId14"/>
    <p:sldId id="356" r:id="rId15"/>
    <p:sldId id="365" r:id="rId16"/>
    <p:sldId id="357" r:id="rId17"/>
    <p:sldId id="366" r:id="rId18"/>
    <p:sldId id="367" r:id="rId19"/>
    <p:sldId id="368" r:id="rId20"/>
    <p:sldId id="369" r:id="rId21"/>
    <p:sldId id="359" r:id="rId22"/>
    <p:sldId id="361" r:id="rId23"/>
    <p:sldId id="371" r:id="rId24"/>
    <p:sldId id="372" r:id="rId25"/>
    <p:sldId id="370" r:id="rId26"/>
    <p:sldId id="373" r:id="rId27"/>
    <p:sldId id="378" r:id="rId28"/>
    <p:sldId id="379" r:id="rId29"/>
    <p:sldId id="362" r:id="rId30"/>
    <p:sldId id="374" r:id="rId31"/>
    <p:sldId id="360" r:id="rId32"/>
    <p:sldId id="375" r:id="rId33"/>
    <p:sldId id="376" r:id="rId34"/>
    <p:sldId id="377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DB" initials="CaiDB" lastIdx="1" clrIdx="0">
    <p:extLst>
      <p:ext uri="{19B8F6BF-5375-455C-9EA6-DF929625EA0E}">
        <p15:presenceInfo xmlns:p15="http://schemas.microsoft.com/office/powerpoint/2012/main" userId="CaiD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5" autoAdjust="0"/>
    <p:restoredTop sz="74382" autoAdjust="0"/>
  </p:normalViewPr>
  <p:slideViewPr>
    <p:cSldViewPr snapToGrid="0">
      <p:cViewPr varScale="1">
        <p:scale>
          <a:sx n="56" d="100"/>
          <a:sy n="56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FFF2-6A77-4328-8829-EA7EA7796A42}" type="datetimeFigureOut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FD06E-671D-4688-83A2-32C18D274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2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FD06E-671D-4688-83A2-32C18D2741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1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3EDC-E1DA-47DE-B760-B2942CCD361E}" type="datetime1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320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AF7E-FDAB-467C-9A82-6FD6D8DC97C2}" type="datetime1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5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537C-F51B-4D2F-A086-18D7C905567B}" type="datetime1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18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11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p"/>
              <a:defRPr/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Ø"/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41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67D9-7927-4FCE-B02B-A250BC5978CF}" type="datetime1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1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0DCF-357B-4C9F-BC81-7B0C620AD429}" type="datetime1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26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A451-4461-41C6-BE21-D36100CD36C6}" type="datetime1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66A7-C2FC-4384-802E-51659BB1845C}" type="datetime1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0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7528-DDD2-4620-87FA-F41D0778AC9B}" type="datetime1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49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6472-2F78-4EA5-8B58-2AE290350831}" type="datetime1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89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6A00-5AD2-4E22-975D-8C65D176A099}" type="datetime1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2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5398B-1D7F-4E6F-9ED5-618CB12B9B16}" type="datetime1">
              <a:rPr lang="zh-CN" altLang="en-US" smtClean="0"/>
              <a:t>2017/7/6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0F7E1-41BF-4BCF-9483-1C56B30DF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" y="1122363"/>
            <a:ext cx="12191999" cy="2742271"/>
          </a:xfrm>
        </p:spPr>
        <p:txBody>
          <a:bodyPr anchor="t" anchorCtr="0">
            <a:normAutofit/>
          </a:bodyPr>
          <a:lstStyle/>
          <a:p>
            <a:r>
              <a:rPr lang="zh-CN" altLang="en-US" sz="4900" dirty="0" smtClean="0"/>
              <a:t>“玉兔号”月</a:t>
            </a:r>
            <a:r>
              <a:rPr lang="zh-CN" altLang="zh-CN" sz="4900" dirty="0" smtClean="0"/>
              <a:t>面巡视</a:t>
            </a:r>
            <a:r>
              <a:rPr lang="zh-CN" altLang="en-US" sz="4900" dirty="0" smtClean="0"/>
              <a:t>器</a:t>
            </a:r>
            <a:r>
              <a:rPr lang="zh-CN" altLang="zh-CN" sz="4900" dirty="0" smtClean="0"/>
              <a:t>任务规划</a:t>
            </a:r>
            <a:r>
              <a:rPr lang="en-US" altLang="zh-CN" sz="4900" dirty="0" smtClean="0"/>
              <a:t/>
            </a:r>
            <a:br>
              <a:rPr lang="en-US" altLang="zh-CN" sz="4900" dirty="0" smtClean="0"/>
            </a:br>
            <a:r>
              <a:rPr lang="zh-CN" altLang="en-US" sz="4900" dirty="0" smtClean="0"/>
              <a:t>模型与算法</a:t>
            </a:r>
            <a:r>
              <a:rPr lang="en-US" altLang="zh-CN" sz="4800" b="1" dirty="0" smtClean="0">
                <a:solidFill>
                  <a:srgbClr val="0070C0"/>
                </a:solidFill>
              </a:rPr>
              <a:t/>
            </a:r>
            <a:br>
              <a:rPr lang="en-US" altLang="zh-CN" sz="4800" b="1" dirty="0" smtClean="0">
                <a:solidFill>
                  <a:srgbClr val="0070C0"/>
                </a:solidFill>
              </a:rPr>
            </a:br>
            <a:r>
              <a:rPr lang="en-US" altLang="zh-CN" sz="4400" dirty="0" smtClean="0">
                <a:solidFill>
                  <a:srgbClr val="0070C0"/>
                </a:solidFill>
              </a:rPr>
              <a:t>Mission Planning for the Jade Rabbit Rover: Model and Algorithm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192438"/>
            <a:ext cx="12191999" cy="1759788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蔡 敦 波</a:t>
            </a:r>
            <a:endParaRPr lang="en-US" altLang="zh-CN" sz="3200" dirty="0" smtClean="0"/>
          </a:p>
          <a:p>
            <a:r>
              <a:rPr lang="en-US" altLang="zh-CN" sz="3200" dirty="0" smtClean="0"/>
              <a:t>dunbocai@gmail.com</a:t>
            </a:r>
          </a:p>
          <a:p>
            <a:r>
              <a:rPr lang="zh-CN" altLang="en-US" sz="3200" dirty="0" smtClean="0"/>
              <a:t>武汉工程大学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0825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一、任务背景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 smtClean="0"/>
              <a:t>1.5 </a:t>
            </a:r>
            <a:r>
              <a:rPr lang="zh-CN" altLang="en-US" sz="3600" b="1" dirty="0" smtClean="0"/>
              <a:t>玉兔号的任务规划流程</a:t>
            </a:r>
            <a:endParaRPr lang="en-US" altLang="zh-CN" sz="36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26626" name="Picture 2" descr="绘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094" y="1781805"/>
            <a:ext cx="9418498" cy="457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830791" y="1794294"/>
            <a:ext cx="6780363" cy="4562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一、任务背景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 smtClean="0"/>
              <a:t>1.5 </a:t>
            </a:r>
            <a:r>
              <a:rPr lang="zh-CN" altLang="en-US" sz="3600" b="1" dirty="0" smtClean="0"/>
              <a:t>玉兔号的任务规划流程</a:t>
            </a:r>
            <a:endParaRPr lang="en-US" altLang="zh-CN" sz="36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0F7E1-41BF-4BCF-9483-1C56B30DF4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6626" name="Picture 2" descr="绘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094" y="1781805"/>
            <a:ext cx="9418498" cy="457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796287" y="1794294"/>
            <a:ext cx="6814868" cy="4562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287" y="1794293"/>
            <a:ext cx="3556958" cy="4664097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8370498" y="1834674"/>
            <a:ext cx="3240657" cy="2954655"/>
            <a:chOff x="8370498" y="1834674"/>
            <a:chExt cx="3240657" cy="2954655"/>
          </a:xfrm>
        </p:grpSpPr>
        <p:sp>
          <p:nvSpPr>
            <p:cNvPr id="8" name="文本框 7"/>
            <p:cNvSpPr txBox="1"/>
            <p:nvPr/>
          </p:nvSpPr>
          <p:spPr>
            <a:xfrm>
              <a:off x="8798944" y="1834674"/>
              <a:ext cx="2812211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00B0F0"/>
                  </a:solidFill>
                </a:rPr>
                <a:t>形成：抽象表示</a:t>
              </a:r>
              <a:endParaRPr lang="en-US" altLang="zh-CN" sz="2800" dirty="0" smtClean="0">
                <a:solidFill>
                  <a:srgbClr val="00B0F0"/>
                </a:solidFill>
              </a:endParaRPr>
            </a:p>
            <a:p>
              <a:r>
                <a:rPr lang="en-US" altLang="zh-CN" sz="2800" dirty="0" smtClean="0"/>
                <a:t>(Reachable X A)</a:t>
              </a:r>
            </a:p>
            <a:p>
              <a:r>
                <a:rPr lang="en-US" altLang="zh-CN" sz="2800" dirty="0" smtClean="0"/>
                <a:t>(Reachable A X)</a:t>
              </a:r>
            </a:p>
            <a:p>
              <a:r>
                <a:rPr lang="en-US" altLang="zh-CN" sz="2800" dirty="0" smtClean="0"/>
                <a:t>(Reachable A B)</a:t>
              </a:r>
            </a:p>
            <a:p>
              <a:r>
                <a:rPr lang="en-US" altLang="zh-CN" sz="2800" dirty="0"/>
                <a:t>(Reachable </a:t>
              </a:r>
              <a:r>
                <a:rPr lang="en-US" altLang="zh-CN" sz="2800" dirty="0" smtClean="0"/>
                <a:t>B A)</a:t>
              </a:r>
            </a:p>
            <a:p>
              <a:r>
                <a:rPr lang="en-US" altLang="zh-CN" sz="2800" dirty="0" smtClean="0"/>
                <a:t>...</a:t>
              </a:r>
              <a:endParaRPr lang="en-US" altLang="zh-CN" sz="2800" dirty="0"/>
            </a:p>
            <a:p>
              <a:endParaRPr lang="zh-CN" altLang="en-US" dirty="0"/>
            </a:p>
          </p:txBody>
        </p:sp>
        <p:sp>
          <p:nvSpPr>
            <p:cNvPr id="9" name="右箭头 8"/>
            <p:cNvSpPr/>
            <p:nvPr/>
          </p:nvSpPr>
          <p:spPr>
            <a:xfrm>
              <a:off x="8370498" y="3467819"/>
              <a:ext cx="445699" cy="362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3327219" y="2605177"/>
            <a:ext cx="1108194" cy="231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46362" y="1834674"/>
            <a:ext cx="1452411" cy="1224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8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一、任务背景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 smtClean="0"/>
              <a:t>1.6 </a:t>
            </a:r>
            <a:r>
              <a:rPr lang="zh-CN" altLang="en-US" sz="3600" b="1" dirty="0" smtClean="0"/>
              <a:t>国内外相关方法（</a:t>
            </a:r>
            <a:r>
              <a:rPr lang="en-US" altLang="zh-CN" sz="3600" b="1" dirty="0" smtClean="0"/>
              <a:t>Literature review</a:t>
            </a:r>
            <a:r>
              <a:rPr lang="zh-CN" altLang="en-US" sz="3600" b="1" dirty="0" smtClean="0"/>
              <a:t>）</a:t>
            </a:r>
            <a:endParaRPr lang="en-US" altLang="zh-CN" sz="3600" b="1" dirty="0" smtClean="0"/>
          </a:p>
          <a:p>
            <a:r>
              <a:rPr lang="en-US" altLang="zh-CN" sz="3600" dirty="0">
                <a:solidFill>
                  <a:srgbClr val="00B0F0"/>
                </a:solidFill>
              </a:rPr>
              <a:t> </a:t>
            </a:r>
            <a:r>
              <a:rPr lang="zh-CN" altLang="en-US" sz="3600" dirty="0" smtClean="0">
                <a:solidFill>
                  <a:srgbClr val="00B0F0"/>
                </a:solidFill>
              </a:rPr>
              <a:t>美国：</a:t>
            </a:r>
            <a:r>
              <a:rPr lang="en-US" altLang="zh-CN" sz="3600" dirty="0" smtClean="0">
                <a:solidFill>
                  <a:srgbClr val="00B0F0"/>
                </a:solidFill>
              </a:rPr>
              <a:t>NASA</a:t>
            </a:r>
          </a:p>
          <a:p>
            <a:pPr lvl="1"/>
            <a:r>
              <a:rPr lang="zh-CN" altLang="en-US" sz="3200" dirty="0" smtClean="0"/>
              <a:t>火星巡视器：机遇号、勇气号</a:t>
            </a:r>
            <a:r>
              <a:rPr lang="zh-CN" altLang="en-US" sz="3200" dirty="0"/>
              <a:t>、好奇</a:t>
            </a:r>
            <a:r>
              <a:rPr lang="zh-CN" altLang="en-US" sz="3200" dirty="0" smtClean="0"/>
              <a:t>号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采用：基于</a:t>
            </a:r>
            <a:r>
              <a:rPr lang="en-US" altLang="zh-CN" sz="3200" dirty="0" smtClean="0"/>
              <a:t>Time-line</a:t>
            </a:r>
            <a:r>
              <a:rPr lang="zh-CN" altLang="en-US" sz="3200" dirty="0" smtClean="0"/>
              <a:t>的规划模型</a:t>
            </a:r>
            <a:endParaRPr lang="en-US" altLang="zh-CN" sz="3200" dirty="0" smtClean="0"/>
          </a:p>
          <a:p>
            <a:pPr lvl="2"/>
            <a:r>
              <a:rPr lang="en-US" altLang="zh-CN" sz="2800" dirty="0"/>
              <a:t>Allen</a:t>
            </a:r>
            <a:r>
              <a:rPr lang="zh-CN" altLang="en-US" sz="2800" dirty="0"/>
              <a:t>区间代数（</a:t>
            </a:r>
            <a:r>
              <a:rPr lang="en-US" altLang="zh-CN" sz="2800" i="1" dirty="0"/>
              <a:t>Allen’s Interval Algebra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2"/>
            <a:r>
              <a:rPr lang="zh-CN" altLang="en-US" sz="2800" dirty="0" smtClean="0"/>
              <a:t>简单时态约束网络（</a:t>
            </a:r>
            <a:r>
              <a:rPr lang="en-US" altLang="zh-CN" sz="2800" dirty="0" smtClean="0"/>
              <a:t>Simple Temporal Constraint Network, STCN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约束可满足技术（</a:t>
            </a:r>
            <a:r>
              <a:rPr lang="en-US" altLang="zh-CN" sz="2800" dirty="0" smtClean="0"/>
              <a:t>Constraint Satisfaction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CSP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局部搜索算法（</a:t>
            </a:r>
            <a:r>
              <a:rPr lang="en-US" altLang="zh-CN" sz="2800" dirty="0" smtClean="0"/>
              <a:t>Local Search Algorithms</a:t>
            </a:r>
            <a:r>
              <a:rPr lang="zh-CN" altLang="en-US" sz="2800" dirty="0" smtClean="0"/>
              <a:t>）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0F7E1-41BF-4BCF-9483-1C56B30DF4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6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一、任务背景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 smtClean="0"/>
              <a:t>1.6 </a:t>
            </a:r>
            <a:r>
              <a:rPr lang="zh-CN" altLang="en-US" sz="3600" b="1" dirty="0" smtClean="0"/>
              <a:t>国内外相关方法（</a:t>
            </a:r>
            <a:r>
              <a:rPr lang="en-US" altLang="zh-CN" sz="3600" b="1" dirty="0" smtClean="0"/>
              <a:t>Literature review</a:t>
            </a:r>
            <a:r>
              <a:rPr lang="zh-CN" altLang="en-US" sz="3600" b="1" dirty="0" smtClean="0"/>
              <a:t>）</a:t>
            </a:r>
            <a:endParaRPr lang="en-US" altLang="zh-CN" sz="3600" b="1" dirty="0" smtClean="0"/>
          </a:p>
          <a:p>
            <a:r>
              <a:rPr lang="en-US" altLang="zh-CN" sz="3600" dirty="0"/>
              <a:t> </a:t>
            </a:r>
            <a:r>
              <a:rPr lang="zh-CN" altLang="en-US" sz="3600" dirty="0">
                <a:solidFill>
                  <a:srgbClr val="00B0F0"/>
                </a:solidFill>
              </a:rPr>
              <a:t>欧洲</a:t>
            </a:r>
            <a:r>
              <a:rPr lang="zh-CN" altLang="en-US" sz="3600" dirty="0" smtClean="0">
                <a:solidFill>
                  <a:srgbClr val="00B0F0"/>
                </a:solidFill>
              </a:rPr>
              <a:t>：</a:t>
            </a:r>
            <a:r>
              <a:rPr lang="en-US" altLang="zh-CN" sz="3600" dirty="0" smtClean="0">
                <a:solidFill>
                  <a:srgbClr val="00B0F0"/>
                </a:solidFill>
              </a:rPr>
              <a:t>ESA</a:t>
            </a:r>
          </a:p>
          <a:p>
            <a:pPr lvl="1"/>
            <a:r>
              <a:rPr lang="zh-CN" altLang="en-US" sz="3200" dirty="0" smtClean="0"/>
              <a:t>对地观测卫星的任务规划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采用：基于</a:t>
            </a:r>
            <a:r>
              <a:rPr lang="en-US" altLang="zh-CN" sz="3200" dirty="0" smtClean="0"/>
              <a:t>Time-line</a:t>
            </a:r>
            <a:r>
              <a:rPr lang="zh-CN" altLang="en-US" sz="3200" dirty="0" smtClean="0"/>
              <a:t>的规划模型</a:t>
            </a:r>
            <a:endParaRPr lang="en-US" altLang="zh-CN" sz="3200" dirty="0" smtClean="0"/>
          </a:p>
          <a:p>
            <a:pPr lvl="2"/>
            <a:r>
              <a:rPr lang="en-US" altLang="zh-CN" sz="2800" dirty="0"/>
              <a:t>“APSI</a:t>
            </a:r>
            <a:r>
              <a:rPr lang="zh-CN" altLang="en-US" sz="2800" dirty="0"/>
              <a:t>框架系统”（</a:t>
            </a:r>
            <a:r>
              <a:rPr lang="en-US" altLang="zh-CN" sz="2800" dirty="0"/>
              <a:t>Advanced Planning and Scheduling </a:t>
            </a:r>
            <a:r>
              <a:rPr lang="en-US" altLang="zh-CN" sz="2800" dirty="0" smtClean="0"/>
              <a:t>Initiative, APSI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不确定的</a:t>
            </a:r>
            <a:r>
              <a:rPr lang="zh-CN" altLang="en-US" sz="2800" dirty="0"/>
              <a:t>动态可控简单时态网络（</a:t>
            </a:r>
            <a:r>
              <a:rPr lang="en-US" altLang="zh-CN" sz="2800" dirty="0"/>
              <a:t>Dynamically Controllable Simple Temporal Network with Uncertainty, STNU)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0F7E1-41BF-4BCF-9483-1C56B30DF4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9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、任务规划模型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600" b="1" dirty="0" smtClean="0"/>
              <a:t>2.1 </a:t>
            </a:r>
            <a:r>
              <a:rPr lang="zh-CN" altLang="en-US" sz="3600" b="1" dirty="0" smtClean="0"/>
              <a:t>模型要素</a:t>
            </a:r>
            <a:endParaRPr lang="en-US" altLang="zh-CN" sz="3600" b="1" dirty="0" smtClean="0"/>
          </a:p>
          <a:p>
            <a:r>
              <a:rPr lang="zh-CN" altLang="en-US" sz="3600" dirty="0" smtClean="0"/>
              <a:t>操作的类型（</a:t>
            </a:r>
            <a:r>
              <a:rPr lang="en-US" altLang="zh-CN" sz="3600" dirty="0" smtClean="0"/>
              <a:t>6</a:t>
            </a:r>
            <a:r>
              <a:rPr lang="zh-CN" altLang="en-US" sz="3600" dirty="0" smtClean="0"/>
              <a:t>种）</a:t>
            </a:r>
            <a:endParaRPr lang="en-US" altLang="zh-CN" sz="3600" dirty="0" smtClean="0"/>
          </a:p>
          <a:p>
            <a:pPr marL="457200" lvl="1" indent="0">
              <a:buNone/>
            </a:pPr>
            <a:r>
              <a:rPr lang="zh-CN" altLang="en-US" sz="3200" dirty="0" smtClean="0"/>
              <a:t>充电模式；移动模式；感知模式；探测模式；月夜模式；休息模式（地基计算）</a:t>
            </a:r>
            <a:endParaRPr lang="en-US" altLang="zh-CN" sz="3200" dirty="0" smtClean="0"/>
          </a:p>
          <a:p>
            <a:r>
              <a:rPr lang="zh-CN" altLang="en-US" sz="3600" dirty="0" smtClean="0"/>
              <a:t>各类约束</a:t>
            </a:r>
            <a:endParaRPr lang="en-US" altLang="zh-CN" sz="3600" dirty="0" smtClean="0"/>
          </a:p>
          <a:p>
            <a:pPr lvl="1"/>
            <a:r>
              <a:rPr lang="zh-CN" altLang="en-US" sz="3200" dirty="0" smtClean="0"/>
              <a:t>时间及约束：什么条件在动作的 之前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全程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末尾 成立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数值</a:t>
            </a:r>
            <a:r>
              <a:rPr lang="zh-CN" altLang="en-US" sz="3200" dirty="0" smtClean="0"/>
              <a:t>型</a:t>
            </a:r>
            <a:r>
              <a:rPr lang="zh-CN" altLang="en-US" sz="3200" dirty="0" smtClean="0"/>
              <a:t>资源及约束：电量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外部</a:t>
            </a:r>
            <a:r>
              <a:rPr lang="zh-CN" altLang="en-US" sz="3200" dirty="0" smtClean="0"/>
              <a:t>事件：通信弧段，太阳光照区间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用户</a:t>
            </a:r>
            <a:r>
              <a:rPr lang="zh-CN" altLang="en-US" sz="3200" dirty="0" smtClean="0"/>
              <a:t>偏好：尽量不执行充电动作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动作持续时间的</a:t>
            </a:r>
            <a:r>
              <a:rPr lang="zh-CN" altLang="en-US" sz="3200" dirty="0" smtClean="0"/>
              <a:t>动态性（需要调用 外部计算过程）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0F7E1-41BF-4BCF-9483-1C56B30DF4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33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、任务规划模型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例：探测模式（行为）的约束</a:t>
            </a:r>
            <a:endParaRPr lang="en-US" altLang="zh-CN" sz="3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0F7E1-41BF-4BCF-9483-1C56B30DF4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17744" y="3682625"/>
            <a:ext cx="8189407" cy="622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探测模式（</a:t>
            </a:r>
            <a:r>
              <a:rPr lang="zh-CN" altLang="en-US" dirty="0" smtClean="0"/>
              <a:t>参数：停泊</a:t>
            </a:r>
            <a:r>
              <a:rPr lang="zh-CN" altLang="en-US" dirty="0" smtClean="0"/>
              <a:t>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前一工作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m1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当前待完成工作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m2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24951" y="1873033"/>
            <a:ext cx="3878664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zh-CN" altLang="en-US" b="1" dirty="0"/>
              <a:t>执行前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）位于停泊点</a:t>
            </a:r>
            <a:r>
              <a:rPr lang="en-US" altLang="zh-CN" dirty="0" smtClean="0"/>
              <a:t>S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）要求在停泊点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执行“探测模式”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）前一工作模式已执行完毕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）执行后，电能</a:t>
            </a:r>
            <a:r>
              <a:rPr lang="zh-CN" altLang="en-US" dirty="0" smtClean="0"/>
              <a:t>应高于安全水平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45966" y="1873033"/>
            <a:ext cx="4732773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zh-CN" altLang="en-US" b="1" dirty="0" smtClean="0"/>
              <a:t>执行的全程中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）处于测控跟踪弧段之内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）能保持测控数据链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）一直处于太阳光照，以保证巡视器温度和在紧急时可充电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/>
              <a:t>本</a:t>
            </a:r>
            <a:r>
              <a:rPr lang="zh-CN" altLang="en-US" dirty="0" smtClean="0"/>
              <a:t>行为 不可 二次执行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474378" y="4431476"/>
            <a:ext cx="4732773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zh-CN" altLang="en-US" b="1" dirty="0" smtClean="0"/>
              <a:t>执行后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/>
              <a:t>状态</a:t>
            </a:r>
            <a:r>
              <a:rPr lang="zh-CN" altLang="en-US" dirty="0" smtClean="0"/>
              <a:t>更新</a:t>
            </a:r>
            <a:r>
              <a:rPr lang="zh-CN" altLang="en-US" dirty="0" smtClean="0"/>
              <a:t>：停泊点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的探测模式已执行完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状态</a:t>
            </a:r>
            <a:r>
              <a:rPr lang="zh-CN" altLang="en-US" dirty="0" smtClean="0"/>
              <a:t>更新</a:t>
            </a:r>
            <a:r>
              <a:rPr lang="zh-CN" altLang="en-US" dirty="0" smtClean="0"/>
              <a:t>：电能更新为工作后的能量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730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、任务规划模型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b="1" dirty="0" smtClean="0"/>
              <a:t>2.2 </a:t>
            </a:r>
            <a:r>
              <a:rPr lang="zh-CN" altLang="en-US" sz="3600" b="1" dirty="0" smtClean="0"/>
              <a:t>形式化模型</a:t>
            </a:r>
            <a:endParaRPr lang="en-US" altLang="zh-CN" sz="3600" b="1" dirty="0" smtClean="0"/>
          </a:p>
          <a:p>
            <a:r>
              <a:rPr lang="zh-CN" altLang="en-US" dirty="0"/>
              <a:t>时态规划（</a:t>
            </a:r>
            <a:r>
              <a:rPr lang="en-US" altLang="zh-CN" dirty="0"/>
              <a:t>Temporal Planning</a:t>
            </a:r>
            <a:r>
              <a:rPr lang="zh-CN" altLang="en-US" dirty="0" smtClean="0"/>
              <a:t>），六</a:t>
            </a:r>
            <a:r>
              <a:rPr lang="zh-CN" altLang="en-US" dirty="0"/>
              <a:t>元组：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i="1" dirty="0"/>
              <a:t>V</a:t>
            </a:r>
            <a:r>
              <a:rPr lang="zh-CN" altLang="en-US" dirty="0"/>
              <a:t>：变量集，包含：逻辑变量集</a:t>
            </a:r>
            <a:r>
              <a:rPr lang="en-US" altLang="zh-CN" i="1" dirty="0"/>
              <a:t>V</a:t>
            </a:r>
            <a:r>
              <a:rPr lang="en-US" altLang="zh-CN" i="1" baseline="-25000" dirty="0"/>
              <a:t>L</a:t>
            </a:r>
            <a:r>
              <a:rPr lang="zh-CN" altLang="en-US" dirty="0"/>
              <a:t>；数值变量集</a:t>
            </a:r>
            <a:r>
              <a:rPr lang="en-US" altLang="zh-CN" i="1" dirty="0"/>
              <a:t>V</a:t>
            </a:r>
            <a:r>
              <a:rPr lang="en-US" altLang="zh-CN" i="1" baseline="-25000" dirty="0"/>
              <a:t>M</a:t>
            </a:r>
            <a:r>
              <a:rPr lang="en-US" altLang="zh-CN" i="1" dirty="0"/>
              <a:t> 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i="1" dirty="0"/>
              <a:t>A</a:t>
            </a:r>
            <a:r>
              <a:rPr lang="zh-CN" altLang="en-US" dirty="0"/>
              <a:t>：动作集；动作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的形式为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i="1" dirty="0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：初始状态；含：任务对象列表、客观事实列表、变量取值列表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i="1" dirty="0">
                <a:sym typeface="Symbol" panose="05050102010706020507" pitchFamily="18" charset="2"/>
              </a:rPr>
              <a:t>G</a:t>
            </a:r>
            <a:r>
              <a:rPr lang="zh-CN" altLang="en-US" dirty="0">
                <a:sym typeface="Symbol" panose="05050102010706020507" pitchFamily="18" charset="2"/>
              </a:rPr>
              <a:t>：目标条件集；含：由“逻辑命题”表示的若干条件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ym typeface="Symbol" panose="05050102010706020507" pitchFamily="18" charset="2"/>
              </a:rPr>
              <a:t>L</a:t>
            </a:r>
            <a:r>
              <a:rPr lang="zh-CN" altLang="en-US" dirty="0">
                <a:sym typeface="Symbol" panose="05050102010706020507" pitchFamily="18" charset="2"/>
              </a:rPr>
              <a:t>：“定时触发文字”集（</a:t>
            </a:r>
            <a:r>
              <a:rPr lang="en-US" altLang="zh-CN" dirty="0">
                <a:sym typeface="Symbol" panose="05050102010706020507" pitchFamily="18" charset="2"/>
              </a:rPr>
              <a:t>Timed initial literals</a:t>
            </a:r>
            <a:r>
              <a:rPr lang="zh-CN" altLang="en-US" dirty="0">
                <a:sym typeface="Symbol" panose="05050102010706020507" pitchFamily="18" charset="2"/>
              </a:rPr>
              <a:t>），刻画若干“外部事件”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i="1" dirty="0">
                <a:sym typeface="Symbol" panose="05050102010706020507" pitchFamily="18" charset="2"/>
              </a:rPr>
              <a:t>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  <a:r>
              <a:rPr lang="en-US" altLang="zh-CN" dirty="0">
                <a:sym typeface="Symbol" panose="05050102010706020507" pitchFamily="18" charset="2"/>
              </a:rPr>
              <a:t>A  </a:t>
            </a:r>
            <a:r>
              <a:rPr lang="en-US" altLang="zh-CN" b="1" i="1" dirty="0" smtClean="0">
                <a:sym typeface="Symbol" panose="05050102010706020507" pitchFamily="18" charset="2"/>
              </a:rPr>
              <a:t>    </a:t>
            </a:r>
            <a:r>
              <a:rPr lang="zh-CN" altLang="en-US" dirty="0" smtClean="0">
                <a:sym typeface="Symbol" panose="05050102010706020507" pitchFamily="18" charset="2"/>
              </a:rPr>
              <a:t>；</a:t>
            </a:r>
            <a:r>
              <a:rPr lang="en-US" altLang="zh-CN" i="1" dirty="0" smtClean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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的数值表示“动作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的执行代价”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规划解</a:t>
            </a:r>
            <a:r>
              <a:rPr lang="en-US" altLang="zh-CN" dirty="0">
                <a:sym typeface="Symbol" panose="05050102010706020507" pitchFamily="18" charset="2"/>
              </a:rPr>
              <a:t>/</a:t>
            </a:r>
            <a:r>
              <a:rPr lang="zh-CN" altLang="en-US" dirty="0">
                <a:sym typeface="Symbol" panose="05050102010706020507" pitchFamily="18" charset="2"/>
              </a:rPr>
              <a:t>规划（</a:t>
            </a:r>
            <a:r>
              <a:rPr lang="en-US" altLang="zh-CN" dirty="0">
                <a:sym typeface="Symbol" panose="05050102010706020507" pitchFamily="18" charset="2"/>
              </a:rPr>
              <a:t>Plan</a:t>
            </a:r>
            <a:r>
              <a:rPr lang="zh-CN" altLang="en-US" dirty="0">
                <a:sym typeface="Symbol" panose="05050102010706020507" pitchFamily="18" charset="2"/>
              </a:rPr>
              <a:t>）：</a:t>
            </a:r>
            <a:r>
              <a:rPr lang="zh-CN" altLang="en-US" sz="2400" dirty="0">
                <a:sym typeface="Symbol" panose="05050102010706020507" pitchFamily="18" charset="2"/>
              </a:rPr>
              <a:t>动作序列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保证：从初始状态</a:t>
            </a:r>
            <a:r>
              <a:rPr lang="en-US" altLang="zh-CN" i="1" dirty="0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开始</a:t>
            </a:r>
            <a:r>
              <a:rPr lang="zh-CN" altLang="en-US" i="1" dirty="0">
                <a:sym typeface="Symbol" panose="05050102010706020507" pitchFamily="18" charset="2"/>
              </a:rPr>
              <a:t>，</a:t>
            </a:r>
            <a:r>
              <a:rPr lang="zh-CN" altLang="en-US" dirty="0">
                <a:sym typeface="Symbol" panose="05050102010706020507" pitchFamily="18" charset="2"/>
              </a:rPr>
              <a:t>在时刻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执行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，在时刻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执行动作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…</a:t>
            </a:r>
            <a:r>
              <a:rPr lang="en-US" altLang="zh-CN" i="1" dirty="0"/>
              <a:t>	</a:t>
            </a:r>
            <a:r>
              <a:rPr lang="zh-CN" altLang="en-US" i="1" dirty="0"/>
              <a:t>，</a:t>
            </a:r>
            <a:r>
              <a:rPr lang="zh-CN" altLang="en-US" dirty="0"/>
              <a:t>巡视器最终 </a:t>
            </a:r>
            <a:r>
              <a:rPr lang="zh-CN" altLang="en-US" b="1" dirty="0"/>
              <a:t>将会 </a:t>
            </a:r>
            <a:r>
              <a:rPr lang="zh-CN" altLang="en-US" dirty="0"/>
              <a:t>进入一个完成目标集</a:t>
            </a:r>
            <a:r>
              <a:rPr lang="en-US" altLang="zh-CN" dirty="0"/>
              <a:t>G</a:t>
            </a:r>
            <a:r>
              <a:rPr lang="zh-CN" altLang="en-US" dirty="0"/>
              <a:t>的状态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0F7E1-41BF-4BCF-9483-1C56B30DF4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86476"/>
              </p:ext>
            </p:extLst>
          </p:nvPr>
        </p:nvGraphicFramePr>
        <p:xfrm>
          <a:off x="2610081" y="4275747"/>
          <a:ext cx="350405" cy="37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4" name="Equation" r:id="rId3" imgW="164880" imgH="177480" progId="Equation.DSMT4">
                  <p:embed/>
                </p:oleObj>
              </mc:Choice>
              <mc:Fallback>
                <p:oleObj name="Equation" r:id="rId3" imgW="164880" imgH="17748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0081" y="4275747"/>
                        <a:ext cx="350405" cy="37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107653"/>
              </p:ext>
            </p:extLst>
          </p:nvPr>
        </p:nvGraphicFramePr>
        <p:xfrm>
          <a:off x="8485188" y="2255993"/>
          <a:ext cx="14970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5" name="Equation" r:id="rId5" imgW="799920" imgH="228600" progId="Equation.DSMT4">
                  <p:embed/>
                </p:oleObj>
              </mc:Choice>
              <mc:Fallback>
                <p:oleObj name="Equation" r:id="rId5" imgW="79992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85188" y="2255993"/>
                        <a:ext cx="1497012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032042"/>
              </p:ext>
            </p:extLst>
          </p:nvPr>
        </p:nvGraphicFramePr>
        <p:xfrm>
          <a:off x="5747494" y="2649952"/>
          <a:ext cx="1572422" cy="424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6" name="Equation" r:id="rId7" imgW="850900" imgH="228600" progId="Equation.DSMT4">
                  <p:embed/>
                </p:oleObj>
              </mc:Choice>
              <mc:Fallback>
                <p:oleObj name="Equation" r:id="rId7" imgW="850900" imgH="2286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7494" y="2649952"/>
                        <a:ext cx="1572422" cy="424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标注 9"/>
          <p:cNvSpPr/>
          <p:nvPr/>
        </p:nvSpPr>
        <p:spPr>
          <a:xfrm>
            <a:off x="5998788" y="1588611"/>
            <a:ext cx="1035328" cy="332509"/>
          </a:xfrm>
          <a:prstGeom prst="wedgeRectCallout">
            <a:avLst>
              <a:gd name="adj1" fmla="val -43034"/>
              <a:gd name="adj2" fmla="val 2668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持续时间</a:t>
            </a:r>
            <a:endParaRPr lang="zh-CN" altLang="en-US" sz="1600" dirty="0"/>
          </a:p>
        </p:txBody>
      </p:sp>
      <p:sp>
        <p:nvSpPr>
          <p:cNvPr id="11" name="矩形标注 10"/>
          <p:cNvSpPr/>
          <p:nvPr/>
        </p:nvSpPr>
        <p:spPr>
          <a:xfrm>
            <a:off x="7078008" y="1501823"/>
            <a:ext cx="1035328" cy="332509"/>
          </a:xfrm>
          <a:prstGeom prst="wedgeRectCallout">
            <a:avLst>
              <a:gd name="adj1" fmla="val -94810"/>
              <a:gd name="adj2" fmla="val 291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执行前提</a:t>
            </a:r>
            <a:endParaRPr lang="zh-CN" altLang="en-US" sz="1600" dirty="0"/>
          </a:p>
        </p:txBody>
      </p:sp>
      <p:sp>
        <p:nvSpPr>
          <p:cNvPr id="12" name="矩形标注 11"/>
          <p:cNvSpPr/>
          <p:nvPr/>
        </p:nvSpPr>
        <p:spPr>
          <a:xfrm>
            <a:off x="7575272" y="1896234"/>
            <a:ext cx="1035328" cy="332509"/>
          </a:xfrm>
          <a:prstGeom prst="wedgeRectCallout">
            <a:avLst>
              <a:gd name="adj1" fmla="val -97706"/>
              <a:gd name="adj2" fmla="val 164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执行效果</a:t>
            </a:r>
            <a:endParaRPr lang="zh-CN" altLang="en-US" sz="1600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776664"/>
              </p:ext>
            </p:extLst>
          </p:nvPr>
        </p:nvGraphicFramePr>
        <p:xfrm>
          <a:off x="6065074" y="4755663"/>
          <a:ext cx="5867027" cy="42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7" name="Equation" r:id="rId9" imgW="3594100" imgH="254000" progId="Equation.DSMT4">
                  <p:embed/>
                </p:oleObj>
              </mc:Choice>
              <mc:Fallback>
                <p:oleObj name="Equation" r:id="rId9" imgW="3594100" imgH="2540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074" y="4755663"/>
                        <a:ext cx="5867027" cy="4201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99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二、任务规划模型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sz="3600" b="1" dirty="0">
                <a:solidFill>
                  <a:prstClr val="black"/>
                </a:solidFill>
              </a:rPr>
              <a:t>2.3 </a:t>
            </a:r>
            <a:r>
              <a:rPr lang="zh-CN" altLang="en-US" sz="3600" b="1" dirty="0">
                <a:solidFill>
                  <a:prstClr val="black"/>
                </a:solidFill>
              </a:rPr>
              <a:t>模型的表示</a:t>
            </a:r>
            <a:endParaRPr lang="en-US" altLang="zh-CN" sz="36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46697" y="1918602"/>
            <a:ext cx="10840269" cy="40789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64858"/>
              </p:ext>
            </p:extLst>
          </p:nvPr>
        </p:nvGraphicFramePr>
        <p:xfrm>
          <a:off x="1501648" y="2462390"/>
          <a:ext cx="10515599" cy="3507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0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47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44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FF0000"/>
                          </a:solidFill>
                          <a:effectLst/>
                        </a:rPr>
                        <a:t>谓词名</a:t>
                      </a:r>
                      <a:endParaRPr lang="zh-CN" sz="2800" b="1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FF0000"/>
                          </a:solidFill>
                          <a:effectLst/>
                        </a:rPr>
                        <a:t>元数</a:t>
                      </a:r>
                      <a:endParaRPr lang="zh-CN" sz="2800" b="1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FF0000"/>
                          </a:solidFill>
                          <a:effectLst/>
                        </a:rPr>
                        <a:t>变元</a:t>
                      </a:r>
                      <a:r>
                        <a:rPr lang="en-US" sz="2000" b="1" kern="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zh-CN" sz="2000" b="1" kern="0" dirty="0">
                          <a:solidFill>
                            <a:srgbClr val="FF0000"/>
                          </a:solidFill>
                          <a:effectLst/>
                        </a:rPr>
                        <a:t>及类型</a:t>
                      </a:r>
                      <a:endParaRPr lang="zh-CN" sz="2800" b="1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FF0000"/>
                          </a:solidFill>
                          <a:effectLst/>
                        </a:rPr>
                        <a:t>变元</a:t>
                      </a:r>
                      <a:r>
                        <a:rPr lang="en-US" sz="2000" b="1" kern="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zh-CN" sz="2000" b="1" kern="0" dirty="0">
                          <a:solidFill>
                            <a:srgbClr val="FF0000"/>
                          </a:solidFill>
                          <a:effectLst/>
                        </a:rPr>
                        <a:t>及类型</a:t>
                      </a:r>
                      <a:endParaRPr lang="zh-CN" sz="2800" b="1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b="1" kern="0" dirty="0">
                          <a:solidFill>
                            <a:srgbClr val="FF0000"/>
                          </a:solidFill>
                          <a:effectLst/>
                        </a:rPr>
                        <a:t>用途说明</a:t>
                      </a:r>
                      <a:endParaRPr lang="zh-CN" sz="2800" b="1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44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park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</a:t>
                      </a:r>
                      <a:r>
                        <a:rPr lang="en-US" sz="2000" kern="0" spc="25">
                          <a:effectLst/>
                        </a:rPr>
                        <a:t>p</a:t>
                      </a:r>
                      <a:r>
                        <a:rPr lang="en-US" sz="2000" kern="0">
                          <a:effectLst/>
                        </a:rPr>
                        <a:t>ot,</a:t>
                      </a:r>
                      <a:r>
                        <a:rPr lang="en-US" sz="2000" kern="0" spc="115">
                          <a:effectLst/>
                        </a:rPr>
                        <a:t> </a:t>
                      </a:r>
                      <a:r>
                        <a:rPr lang="en-US" sz="2000" kern="0">
                          <a:effectLst/>
                        </a:rPr>
                        <a:t>S</a:t>
                      </a:r>
                      <a:r>
                        <a:rPr lang="en-US" sz="2000" kern="0" spc="25">
                          <a:effectLst/>
                        </a:rPr>
                        <a:t>p</a:t>
                      </a:r>
                      <a:r>
                        <a:rPr lang="en-US" sz="2000" kern="0">
                          <a:effectLst/>
                        </a:rPr>
                        <a:t>ot</a:t>
                      </a:r>
                      <a:r>
                        <a:rPr lang="en-US" sz="2000" kern="0" spc="-25">
                          <a:effectLst/>
                        </a:rPr>
                        <a:t>T</a:t>
                      </a:r>
                      <a:r>
                        <a:rPr lang="en-US" sz="2000" kern="0">
                          <a:effectLst/>
                        </a:rPr>
                        <a:t>y</a:t>
                      </a:r>
                      <a:r>
                        <a:rPr lang="en-US" sz="2000" kern="0" spc="25">
                          <a:effectLst/>
                        </a:rPr>
                        <a:t>p</a:t>
                      </a:r>
                      <a:r>
                        <a:rPr lang="en-US" sz="2000" kern="0">
                          <a:effectLst/>
                        </a:rPr>
                        <a:t>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巡视器当前位置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44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near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</a:t>
                      </a:r>
                      <a:r>
                        <a:rPr lang="en-US" sz="2000" kern="0" spc="25">
                          <a:effectLst/>
                        </a:rPr>
                        <a:t>p</a:t>
                      </a:r>
                      <a:r>
                        <a:rPr lang="en-US" sz="2000" kern="0">
                          <a:effectLst/>
                        </a:rPr>
                        <a:t>ot1,</a:t>
                      </a:r>
                      <a:r>
                        <a:rPr lang="en-US" sz="2000" kern="0" spc="85">
                          <a:effectLst/>
                        </a:rPr>
                        <a:t> </a:t>
                      </a:r>
                      <a:r>
                        <a:rPr lang="en-US" sz="2000" kern="0">
                          <a:effectLst/>
                        </a:rPr>
                        <a:t>S</a:t>
                      </a:r>
                      <a:r>
                        <a:rPr lang="en-US" sz="2000" kern="0" spc="25">
                          <a:effectLst/>
                        </a:rPr>
                        <a:t>p</a:t>
                      </a:r>
                      <a:r>
                        <a:rPr lang="en-US" sz="2000" kern="0">
                          <a:effectLst/>
                        </a:rPr>
                        <a:t>ot</a:t>
                      </a:r>
                      <a:r>
                        <a:rPr lang="en-US" sz="2000" kern="0" spc="-20">
                          <a:effectLst/>
                        </a:rPr>
                        <a:t>T</a:t>
                      </a:r>
                      <a:r>
                        <a:rPr lang="en-US" sz="2000" kern="0">
                          <a:effectLst/>
                        </a:rPr>
                        <a:t>y</a:t>
                      </a:r>
                      <a:r>
                        <a:rPr lang="en-US" sz="2000" kern="0" spc="25">
                          <a:effectLst/>
                        </a:rPr>
                        <a:t>p</a:t>
                      </a:r>
                      <a:r>
                        <a:rPr lang="en-US" sz="2000" kern="0">
                          <a:effectLst/>
                        </a:rPr>
                        <a:t>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</a:t>
                      </a:r>
                      <a:r>
                        <a:rPr lang="en-US" sz="2000" kern="0" spc="25">
                          <a:effectLst/>
                        </a:rPr>
                        <a:t>p</a:t>
                      </a:r>
                      <a:r>
                        <a:rPr lang="en-US" sz="2000" kern="0">
                          <a:effectLst/>
                        </a:rPr>
                        <a:t>ot2,</a:t>
                      </a:r>
                      <a:r>
                        <a:rPr lang="en-US" sz="2000" kern="0" spc="85">
                          <a:effectLst/>
                        </a:rPr>
                        <a:t> </a:t>
                      </a:r>
                      <a:r>
                        <a:rPr lang="en-US" sz="2000" kern="0">
                          <a:effectLst/>
                        </a:rPr>
                        <a:t>S</a:t>
                      </a:r>
                      <a:r>
                        <a:rPr lang="en-US" sz="2000" kern="0" spc="25">
                          <a:effectLst/>
                        </a:rPr>
                        <a:t>p</a:t>
                      </a:r>
                      <a:r>
                        <a:rPr lang="en-US" sz="2000" kern="0">
                          <a:effectLst/>
                        </a:rPr>
                        <a:t>ot</a:t>
                      </a:r>
                      <a:r>
                        <a:rPr lang="en-US" sz="2000" kern="0" spc="-25">
                          <a:effectLst/>
                        </a:rPr>
                        <a:t>T</a:t>
                      </a:r>
                      <a:r>
                        <a:rPr lang="en-US" sz="2000" kern="0">
                          <a:effectLst/>
                        </a:rPr>
                        <a:t>y</a:t>
                      </a:r>
                      <a:r>
                        <a:rPr lang="en-US" sz="2000" kern="0" spc="25">
                          <a:effectLst/>
                        </a:rPr>
                        <a:t>p</a:t>
                      </a:r>
                      <a:r>
                        <a:rPr lang="en-US" sz="2000" kern="0">
                          <a:effectLst/>
                        </a:rPr>
                        <a:t>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月表可穿越区域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44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finish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</a:t>
                      </a:r>
                      <a:r>
                        <a:rPr lang="en-US" sz="2000" kern="0" spc="25">
                          <a:effectLst/>
                        </a:rPr>
                        <a:t>o</a:t>
                      </a:r>
                      <a:r>
                        <a:rPr lang="en-US" sz="2000" kern="0">
                          <a:effectLst/>
                        </a:rPr>
                        <a:t>de,</a:t>
                      </a:r>
                      <a:r>
                        <a:rPr lang="en-US" sz="2000" kern="0" spc="40">
                          <a:effectLst/>
                        </a:rPr>
                        <a:t> </a:t>
                      </a:r>
                      <a:r>
                        <a:rPr lang="en-US" sz="2000" kern="0">
                          <a:effectLst/>
                        </a:rPr>
                        <a:t>M</a:t>
                      </a:r>
                      <a:r>
                        <a:rPr lang="en-US" sz="2000" kern="0" spc="25">
                          <a:effectLst/>
                        </a:rPr>
                        <a:t>o</a:t>
                      </a:r>
                      <a:r>
                        <a:rPr lang="en-US" sz="2000" kern="0">
                          <a:effectLst/>
                        </a:rPr>
                        <a:t>de</a:t>
                      </a:r>
                      <a:r>
                        <a:rPr lang="en-US" sz="2000" kern="0" spc="-20">
                          <a:effectLst/>
                        </a:rPr>
                        <a:t>T</a:t>
                      </a:r>
                      <a:r>
                        <a:rPr lang="en-US" sz="2000" kern="0">
                          <a:effectLst/>
                        </a:rPr>
                        <a:t>y</a:t>
                      </a:r>
                      <a:r>
                        <a:rPr lang="en-US" sz="2000" kern="0" spc="25">
                          <a:effectLst/>
                        </a:rPr>
                        <a:t>p</a:t>
                      </a:r>
                      <a:r>
                        <a:rPr lang="en-US" sz="2000" kern="0">
                          <a:effectLst/>
                        </a:rPr>
                        <a:t>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工作模式完成情况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44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undone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</a:t>
                      </a:r>
                      <a:r>
                        <a:rPr lang="en-US" sz="2000" kern="0" spc="25">
                          <a:effectLst/>
                        </a:rPr>
                        <a:t>o</a:t>
                      </a:r>
                      <a:r>
                        <a:rPr lang="en-US" sz="2000" kern="0">
                          <a:effectLst/>
                        </a:rPr>
                        <a:t>de,</a:t>
                      </a:r>
                      <a:r>
                        <a:rPr lang="en-US" sz="2000" kern="0" spc="40">
                          <a:effectLst/>
                        </a:rPr>
                        <a:t> </a:t>
                      </a:r>
                      <a:r>
                        <a:rPr lang="en-US" sz="2000" kern="0">
                          <a:effectLst/>
                        </a:rPr>
                        <a:t>M</a:t>
                      </a:r>
                      <a:r>
                        <a:rPr lang="en-US" sz="2000" kern="0" spc="25">
                          <a:effectLst/>
                        </a:rPr>
                        <a:t>o</a:t>
                      </a:r>
                      <a:r>
                        <a:rPr lang="en-US" sz="2000" kern="0">
                          <a:effectLst/>
                        </a:rPr>
                        <a:t>de</a:t>
                      </a:r>
                      <a:r>
                        <a:rPr lang="en-US" sz="2000" kern="0" spc="-25">
                          <a:effectLst/>
                        </a:rPr>
                        <a:t>T</a:t>
                      </a:r>
                      <a:r>
                        <a:rPr lang="en-US" sz="2000" kern="0">
                          <a:effectLst/>
                        </a:rPr>
                        <a:t>y</a:t>
                      </a:r>
                      <a:r>
                        <a:rPr lang="en-US" sz="2000" kern="0" spc="25">
                          <a:effectLst/>
                        </a:rPr>
                        <a:t>p</a:t>
                      </a:r>
                      <a:r>
                        <a:rPr lang="en-US" sz="2000" kern="0">
                          <a:effectLst/>
                        </a:rPr>
                        <a:t>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工作模式完成情况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44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next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</a:t>
                      </a:r>
                      <a:r>
                        <a:rPr lang="en-US" sz="2000" kern="0" spc="25">
                          <a:effectLst/>
                        </a:rPr>
                        <a:t>o</a:t>
                      </a:r>
                      <a:r>
                        <a:rPr lang="en-US" sz="2000" kern="0">
                          <a:effectLst/>
                        </a:rPr>
                        <a:t>de1,</a:t>
                      </a:r>
                      <a:r>
                        <a:rPr lang="en-US" sz="2000" kern="0" spc="10">
                          <a:effectLst/>
                        </a:rPr>
                        <a:t> </a:t>
                      </a:r>
                      <a:r>
                        <a:rPr lang="en-US" sz="2000" kern="0">
                          <a:effectLst/>
                        </a:rPr>
                        <a:t>M</a:t>
                      </a:r>
                      <a:r>
                        <a:rPr lang="en-US" sz="2000" kern="0" spc="25">
                          <a:effectLst/>
                        </a:rPr>
                        <a:t>o</a:t>
                      </a:r>
                      <a:r>
                        <a:rPr lang="en-US" sz="2000" kern="0">
                          <a:effectLst/>
                        </a:rPr>
                        <a:t>de</a:t>
                      </a:r>
                      <a:r>
                        <a:rPr lang="en-US" sz="2000" kern="0" spc="-25">
                          <a:effectLst/>
                        </a:rPr>
                        <a:t>T</a:t>
                      </a:r>
                      <a:r>
                        <a:rPr lang="en-US" sz="2000" kern="0">
                          <a:effectLst/>
                        </a:rPr>
                        <a:t>y</a:t>
                      </a:r>
                      <a:r>
                        <a:rPr lang="en-US" sz="2000" kern="0" spc="25">
                          <a:effectLst/>
                        </a:rPr>
                        <a:t>p</a:t>
                      </a:r>
                      <a:r>
                        <a:rPr lang="en-US" sz="2000" kern="0">
                          <a:effectLst/>
                        </a:rPr>
                        <a:t>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</a:t>
                      </a:r>
                      <a:r>
                        <a:rPr lang="en-US" sz="2000" kern="0" spc="25">
                          <a:effectLst/>
                        </a:rPr>
                        <a:t>o</a:t>
                      </a:r>
                      <a:r>
                        <a:rPr lang="en-US" sz="2000" kern="0">
                          <a:effectLst/>
                        </a:rPr>
                        <a:t>de2,</a:t>
                      </a:r>
                      <a:r>
                        <a:rPr lang="en-US" sz="2000" kern="0" spc="10">
                          <a:effectLst/>
                        </a:rPr>
                        <a:t> </a:t>
                      </a:r>
                      <a:r>
                        <a:rPr lang="en-US" sz="2000" kern="0">
                          <a:effectLst/>
                        </a:rPr>
                        <a:t>M</a:t>
                      </a:r>
                      <a:r>
                        <a:rPr lang="en-US" sz="2000" kern="0" spc="25">
                          <a:effectLst/>
                        </a:rPr>
                        <a:t>o</a:t>
                      </a:r>
                      <a:r>
                        <a:rPr lang="en-US" sz="2000" kern="0">
                          <a:effectLst/>
                        </a:rPr>
                        <a:t>de</a:t>
                      </a:r>
                      <a:r>
                        <a:rPr lang="en-US" sz="2000" kern="0" spc="-20">
                          <a:effectLst/>
                        </a:rPr>
                        <a:t>T</a:t>
                      </a:r>
                      <a:r>
                        <a:rPr lang="en-US" sz="2000" kern="0">
                          <a:effectLst/>
                        </a:rPr>
                        <a:t>y</a:t>
                      </a:r>
                      <a:r>
                        <a:rPr lang="en-US" sz="2000" kern="0" spc="25">
                          <a:effectLst/>
                        </a:rPr>
                        <a:t>p</a:t>
                      </a:r>
                      <a:r>
                        <a:rPr lang="en-US" sz="2000" kern="0">
                          <a:effectLst/>
                        </a:rPr>
                        <a:t>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工作模式顺序约束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44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</a:t>
                      </a:r>
                      <a:r>
                        <a:rPr lang="en-US" sz="2000" kern="0" spc="25">
                          <a:effectLst/>
                        </a:rPr>
                        <a:t>o</a:t>
                      </a:r>
                      <a:r>
                        <a:rPr lang="en-US" sz="2000" kern="0">
                          <a:effectLst/>
                        </a:rPr>
                        <a:t>de</a:t>
                      </a:r>
                      <a:r>
                        <a:rPr lang="en-US" sz="2000" kern="0" spc="-25">
                          <a:effectLst/>
                        </a:rPr>
                        <a:t>A</a:t>
                      </a:r>
                      <a:r>
                        <a:rPr lang="en-US" sz="2000" kern="0">
                          <a:effectLst/>
                        </a:rPr>
                        <a:t>t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s</a:t>
                      </a:r>
                      <a:r>
                        <a:rPr lang="en-US" sz="2000" kern="0" spc="25">
                          <a:effectLst/>
                        </a:rPr>
                        <a:t>p</a:t>
                      </a:r>
                      <a:r>
                        <a:rPr lang="en-US" sz="2000" kern="0">
                          <a:effectLst/>
                        </a:rPr>
                        <a:t>ot,</a:t>
                      </a:r>
                      <a:r>
                        <a:rPr lang="en-US" sz="2000" kern="0" spc="115">
                          <a:effectLst/>
                        </a:rPr>
                        <a:t> </a:t>
                      </a:r>
                      <a:r>
                        <a:rPr lang="en-US" sz="2000" kern="0">
                          <a:effectLst/>
                        </a:rPr>
                        <a:t>S</a:t>
                      </a:r>
                      <a:r>
                        <a:rPr lang="en-US" sz="2000" kern="0" spc="25">
                          <a:effectLst/>
                        </a:rPr>
                        <a:t>p</a:t>
                      </a:r>
                      <a:r>
                        <a:rPr lang="en-US" sz="2000" kern="0">
                          <a:effectLst/>
                        </a:rPr>
                        <a:t>ot</a:t>
                      </a:r>
                      <a:r>
                        <a:rPr lang="en-US" sz="2000" kern="0" spc="-20">
                          <a:effectLst/>
                        </a:rPr>
                        <a:t>T</a:t>
                      </a:r>
                      <a:r>
                        <a:rPr lang="en-US" sz="2000" kern="0">
                          <a:effectLst/>
                        </a:rPr>
                        <a:t>y</a:t>
                      </a:r>
                      <a:r>
                        <a:rPr lang="en-US" sz="2000" kern="0" spc="25">
                          <a:effectLst/>
                        </a:rPr>
                        <a:t>p</a:t>
                      </a:r>
                      <a:r>
                        <a:rPr lang="en-US" sz="2000" kern="0">
                          <a:effectLst/>
                        </a:rPr>
                        <a:t>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</a:t>
                      </a:r>
                      <a:r>
                        <a:rPr lang="en-US" sz="2000" kern="0" spc="25">
                          <a:effectLst/>
                        </a:rPr>
                        <a:t>o</a:t>
                      </a:r>
                      <a:r>
                        <a:rPr lang="en-US" sz="2000" kern="0">
                          <a:effectLst/>
                        </a:rPr>
                        <a:t>de,</a:t>
                      </a:r>
                      <a:r>
                        <a:rPr lang="en-US" sz="2000" kern="0" spc="40">
                          <a:effectLst/>
                        </a:rPr>
                        <a:t> </a:t>
                      </a:r>
                      <a:r>
                        <a:rPr lang="en-US" sz="2000" kern="0">
                          <a:effectLst/>
                        </a:rPr>
                        <a:t>M</a:t>
                      </a:r>
                      <a:r>
                        <a:rPr lang="en-US" sz="2000" kern="0" spc="25">
                          <a:effectLst/>
                        </a:rPr>
                        <a:t>o</a:t>
                      </a:r>
                      <a:r>
                        <a:rPr lang="en-US" sz="2000" kern="0">
                          <a:effectLst/>
                        </a:rPr>
                        <a:t>de</a:t>
                      </a:r>
                      <a:r>
                        <a:rPr lang="en-US" sz="2000" kern="0" spc="-25">
                          <a:effectLst/>
                        </a:rPr>
                        <a:t>T</a:t>
                      </a:r>
                      <a:r>
                        <a:rPr lang="en-US" sz="2000" kern="0">
                          <a:effectLst/>
                        </a:rPr>
                        <a:t>y</a:t>
                      </a:r>
                      <a:r>
                        <a:rPr lang="en-US" sz="2000" kern="0" spc="25">
                          <a:effectLst/>
                        </a:rPr>
                        <a:t>p</a:t>
                      </a:r>
                      <a:r>
                        <a:rPr lang="en-US" sz="2000" kern="0">
                          <a:effectLst/>
                        </a:rPr>
                        <a:t>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停泊点对应的工作模式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443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is</a:t>
                      </a:r>
                      <a:r>
                        <a:rPr lang="en-US" sz="2000" kern="0" spc="-70">
                          <a:effectLst/>
                        </a:rPr>
                        <a:t>W</a:t>
                      </a:r>
                      <a:r>
                        <a:rPr lang="en-US" sz="2000" kern="0">
                          <a:effectLst/>
                        </a:rPr>
                        <a:t>orkM</a:t>
                      </a:r>
                      <a:r>
                        <a:rPr lang="en-US" sz="2000" kern="0" spc="25">
                          <a:effectLst/>
                        </a:rPr>
                        <a:t>o</a:t>
                      </a:r>
                      <a:r>
                        <a:rPr lang="en-US" sz="2000" kern="0">
                          <a:effectLst/>
                        </a:rPr>
                        <a:t>de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</a:t>
                      </a:r>
                      <a:r>
                        <a:rPr lang="en-US" sz="2000" kern="0" spc="25">
                          <a:effectLst/>
                        </a:rPr>
                        <a:t>o</a:t>
                      </a:r>
                      <a:r>
                        <a:rPr lang="en-US" sz="2000" kern="0">
                          <a:effectLst/>
                        </a:rPr>
                        <a:t>de,</a:t>
                      </a:r>
                      <a:r>
                        <a:rPr lang="en-US" sz="2000" kern="0" spc="40">
                          <a:effectLst/>
                        </a:rPr>
                        <a:t> </a:t>
                      </a:r>
                      <a:r>
                        <a:rPr lang="en-US" sz="2000" kern="0">
                          <a:effectLst/>
                        </a:rPr>
                        <a:t>M</a:t>
                      </a:r>
                      <a:r>
                        <a:rPr lang="en-US" sz="2000" kern="0" spc="25">
                          <a:effectLst/>
                        </a:rPr>
                        <a:t>o</a:t>
                      </a:r>
                      <a:r>
                        <a:rPr lang="en-US" sz="2000" kern="0">
                          <a:effectLst/>
                        </a:rPr>
                        <a:t>de</a:t>
                      </a:r>
                      <a:r>
                        <a:rPr lang="en-US" sz="2000" kern="0" spc="-20">
                          <a:effectLst/>
                        </a:rPr>
                        <a:t>T</a:t>
                      </a:r>
                      <a:r>
                        <a:rPr lang="en-US" sz="2000" kern="0">
                          <a:effectLst/>
                        </a:rPr>
                        <a:t>y</a:t>
                      </a:r>
                      <a:r>
                        <a:rPr lang="en-US" sz="2000" kern="0" spc="25">
                          <a:effectLst/>
                        </a:rPr>
                        <a:t>p</a:t>
                      </a:r>
                      <a:r>
                        <a:rPr lang="en-US" sz="2000" kern="0">
                          <a:effectLst/>
                        </a:rPr>
                        <a:t>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当前工作模式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317078" y="1930955"/>
            <a:ext cx="577092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 bmk="_Toc465029673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谓词定义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5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二、任务规划模型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sz="3600" b="1" dirty="0">
                <a:solidFill>
                  <a:prstClr val="black"/>
                </a:solidFill>
              </a:rPr>
              <a:t>2.3 </a:t>
            </a:r>
            <a:r>
              <a:rPr lang="zh-CN" altLang="en-US" sz="3600" b="1" dirty="0">
                <a:solidFill>
                  <a:prstClr val="black"/>
                </a:solidFill>
              </a:rPr>
              <a:t>模型的表示</a:t>
            </a:r>
            <a:endParaRPr lang="en-US" altLang="zh-CN" sz="36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0F7E1-41BF-4BCF-9483-1C56B30DF4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6697" y="1918602"/>
            <a:ext cx="10840269" cy="40789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73250"/>
              </p:ext>
            </p:extLst>
          </p:nvPr>
        </p:nvGraphicFramePr>
        <p:xfrm>
          <a:off x="1470804" y="2487362"/>
          <a:ext cx="10515600" cy="4030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4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2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2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函数名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变元与类型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用途说明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modeTime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mode, ModeType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描述作业模式的持续时长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curEnergy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xsq, XsqType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描述巡视器的当前能量值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minEnergy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xsq, XsqType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描述巡视器的最低能量要求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enterTrackTime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xsq, XsqType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描述巡视器进入通信范围的时刻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02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leaveTrackTime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xsq, XsqType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描述巡视器离开通信范围的时刻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02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curAmuzith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xsq, XsqType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描述巡视器方位角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02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curPYAngle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xsq, XsqType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描述巡视器</a:t>
                      </a:r>
                      <a:r>
                        <a:rPr lang="en-US" sz="2000" kern="0">
                          <a:effectLst/>
                        </a:rPr>
                        <a:t>+Y</a:t>
                      </a:r>
                      <a:r>
                        <a:rPr lang="zh-CN" sz="2000" kern="0">
                          <a:effectLst/>
                        </a:rPr>
                        <a:t>太阳翼角度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02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curPYClamp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xsq, XsqType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描述巡视器</a:t>
                      </a:r>
                      <a:r>
                        <a:rPr lang="en-US" sz="2000" kern="0">
                          <a:effectLst/>
                        </a:rPr>
                        <a:t>+Y</a:t>
                      </a:r>
                      <a:r>
                        <a:rPr lang="zh-CN" sz="2000" kern="0">
                          <a:effectLst/>
                        </a:rPr>
                        <a:t>太阳翼夹角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02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curNYClamp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xsq, XsqType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描述巡视器</a:t>
                      </a:r>
                      <a:r>
                        <a:rPr lang="en-US" sz="2000" kern="0" dirty="0">
                          <a:effectLst/>
                        </a:rPr>
                        <a:t>-Y</a:t>
                      </a:r>
                      <a:r>
                        <a:rPr lang="zh-CN" sz="2000" kern="0" dirty="0">
                          <a:effectLst/>
                        </a:rPr>
                        <a:t>太阳翼夹角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193222" y="1950285"/>
            <a:ext cx="577092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ctr"/>
            <a:r>
              <a:rPr lang="zh-CN" altLang="zh-CN" sz="2400" dirty="0" smtClean="0">
                <a:solidFill>
                  <a:prstClr val="black"/>
                </a:solidFill>
              </a:rPr>
              <a:t>函数定义</a:t>
            </a:r>
            <a:endParaRPr lang="zh-CN" altLang="en-US" sz="3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6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二、任务规划模型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sz="3600" b="1" dirty="0">
                <a:solidFill>
                  <a:prstClr val="black"/>
                </a:solidFill>
              </a:rPr>
              <a:t>2.3 </a:t>
            </a:r>
            <a:r>
              <a:rPr lang="zh-CN" altLang="en-US" sz="3600" b="1" dirty="0">
                <a:solidFill>
                  <a:prstClr val="black"/>
                </a:solidFill>
              </a:rPr>
              <a:t>模型的表示</a:t>
            </a:r>
            <a:endParaRPr lang="en-US" altLang="zh-CN" sz="36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0F7E1-41BF-4BCF-9483-1C56B30DF4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959048" y="3597538"/>
            <a:ext cx="8189407" cy="622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white"/>
                </a:solidFill>
              </a:rPr>
              <a:t>探测行为（参数：停泊点，前一工作模式，当前待完成工作模式）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6255" y="1787946"/>
            <a:ext cx="38786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在</a:t>
            </a:r>
            <a:r>
              <a:rPr lang="zh-CN" altLang="en-US" b="1" dirty="0">
                <a:solidFill>
                  <a:prstClr val="black"/>
                </a:solidFill>
              </a:rPr>
              <a:t>执行前</a:t>
            </a:r>
            <a:r>
              <a:rPr lang="zh-CN" altLang="en-US" dirty="0">
                <a:solidFill>
                  <a:prstClr val="black"/>
                </a:solidFill>
              </a:rPr>
              <a:t>：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</a:rPr>
              <a:t>1</a:t>
            </a:r>
            <a:r>
              <a:rPr lang="zh-CN" altLang="en-US" dirty="0" smtClean="0">
                <a:solidFill>
                  <a:prstClr val="black"/>
                </a:solidFill>
              </a:rPr>
              <a:t>）位于停泊点</a:t>
            </a:r>
            <a:r>
              <a:rPr lang="en-US" altLang="zh-CN" dirty="0" smtClean="0">
                <a:solidFill>
                  <a:prstClr val="black"/>
                </a:solidFill>
              </a:rPr>
              <a:t>S</a:t>
            </a:r>
          </a:p>
          <a:p>
            <a:r>
              <a:rPr lang="zh-CN" altLang="en-US" dirty="0" smtClean="0">
                <a:solidFill>
                  <a:prstClr val="black"/>
                </a:solidFill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</a:rPr>
              <a:t>）要求在停泊点</a:t>
            </a:r>
            <a:r>
              <a:rPr lang="en-US" altLang="zh-CN" dirty="0" smtClean="0">
                <a:solidFill>
                  <a:prstClr val="black"/>
                </a:solidFill>
              </a:rPr>
              <a:t>S</a:t>
            </a:r>
            <a:r>
              <a:rPr lang="zh-CN" altLang="en-US" dirty="0" smtClean="0">
                <a:solidFill>
                  <a:prstClr val="black"/>
                </a:solidFill>
              </a:rPr>
              <a:t>执行“探测模式”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</a:rPr>
              <a:t>3</a:t>
            </a:r>
            <a:r>
              <a:rPr lang="zh-CN" altLang="en-US" dirty="0" smtClean="0">
                <a:solidFill>
                  <a:prstClr val="black"/>
                </a:solidFill>
              </a:rPr>
              <a:t>）前一工作模式已执行完毕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</a:rPr>
              <a:t>4</a:t>
            </a:r>
            <a:r>
              <a:rPr lang="zh-CN" altLang="en-US" dirty="0" smtClean="0">
                <a:solidFill>
                  <a:prstClr val="black"/>
                </a:solidFill>
              </a:rPr>
              <a:t>）在执行完本行为后，</a:t>
            </a:r>
            <a:r>
              <a:rPr lang="en-US" altLang="zh-CN" dirty="0" smtClean="0">
                <a:solidFill>
                  <a:prstClr val="black"/>
                </a:solidFill>
              </a:rPr>
              <a:t/>
            </a:r>
            <a:br>
              <a:rPr lang="en-US" altLang="zh-CN" dirty="0" smtClean="0">
                <a:solidFill>
                  <a:prstClr val="black"/>
                </a:solidFill>
              </a:rPr>
            </a:br>
            <a:r>
              <a:rPr lang="zh-CN" altLang="en-US" dirty="0" smtClean="0">
                <a:solidFill>
                  <a:prstClr val="black"/>
                </a:solidFill>
              </a:rPr>
              <a:t>电能应高于安全水平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87270" y="1787946"/>
            <a:ext cx="4732773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在</a:t>
            </a:r>
            <a:r>
              <a:rPr lang="zh-CN" altLang="en-US" b="1" dirty="0" smtClean="0">
                <a:solidFill>
                  <a:prstClr val="black"/>
                </a:solidFill>
              </a:rPr>
              <a:t>执行的全程中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</a:rPr>
              <a:t>1</a:t>
            </a:r>
            <a:r>
              <a:rPr lang="zh-CN" altLang="en-US" dirty="0" smtClean="0">
                <a:solidFill>
                  <a:prstClr val="black"/>
                </a:solidFill>
              </a:rPr>
              <a:t>）处于测控跟踪弧段之内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</a:rPr>
              <a:t>）能保持测控数据链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</a:rPr>
              <a:t>3</a:t>
            </a:r>
            <a:r>
              <a:rPr lang="zh-CN" altLang="en-US" dirty="0" smtClean="0">
                <a:solidFill>
                  <a:prstClr val="black"/>
                </a:solidFill>
              </a:rPr>
              <a:t>）一直处于太阳光照，以保证巡视器温度和在紧急时可充电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</a:rPr>
              <a:t>4</a:t>
            </a:r>
            <a:r>
              <a:rPr lang="zh-CN" altLang="en-US" dirty="0" smtClean="0">
                <a:solidFill>
                  <a:prstClr val="black"/>
                </a:solidFill>
              </a:rPr>
              <a:t>）</a:t>
            </a:r>
            <a:r>
              <a:rPr lang="zh-CN" altLang="en-US" dirty="0">
                <a:solidFill>
                  <a:prstClr val="black"/>
                </a:solidFill>
              </a:rPr>
              <a:t>本</a:t>
            </a:r>
            <a:r>
              <a:rPr lang="zh-CN" altLang="en-US" dirty="0" smtClean="0">
                <a:solidFill>
                  <a:prstClr val="black"/>
                </a:solidFill>
              </a:rPr>
              <a:t>行为 不可 二次执行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15682" y="4346389"/>
            <a:ext cx="4732773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在</a:t>
            </a:r>
            <a:r>
              <a:rPr lang="zh-CN" altLang="en-US" b="1" dirty="0" smtClean="0">
                <a:solidFill>
                  <a:prstClr val="black"/>
                </a:solidFill>
              </a:rPr>
              <a:t>执行后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</a:rPr>
              <a:t>1</a:t>
            </a:r>
            <a:r>
              <a:rPr lang="zh-CN" altLang="en-US" dirty="0" smtClean="0">
                <a:solidFill>
                  <a:prstClr val="black"/>
                </a:solidFill>
              </a:rPr>
              <a:t>）信息更新：停泊点</a:t>
            </a:r>
            <a:r>
              <a:rPr lang="en-US" altLang="zh-CN" dirty="0" smtClean="0">
                <a:solidFill>
                  <a:prstClr val="black"/>
                </a:solidFill>
              </a:rPr>
              <a:t>s</a:t>
            </a:r>
            <a:r>
              <a:rPr lang="zh-CN" altLang="en-US" dirty="0" smtClean="0">
                <a:solidFill>
                  <a:prstClr val="black"/>
                </a:solidFill>
              </a:rPr>
              <a:t>的探测模式已执行完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</a:rPr>
              <a:t>）信息更新：电能更新为工作后的能量</a:t>
            </a:r>
            <a:endParaRPr lang="en-US" altLang="zh-CN" dirty="0" smtClean="0">
              <a:solidFill>
                <a:prstClr val="black"/>
              </a:solidFill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8778240" y="497840"/>
            <a:ext cx="1950720" cy="426720"/>
          </a:xfrm>
          <a:prstGeom prst="wedgeRoundRectCallout">
            <a:avLst>
              <a:gd name="adj1" fmla="val -76581"/>
              <a:gd name="adj2" fmla="val 245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行为的需求模型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5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zh-CN" altLang="en-US" dirty="0" smtClean="0"/>
              <a:t>任务背景</a:t>
            </a:r>
            <a:endParaRPr lang="en-US" altLang="zh-CN" dirty="0" smtClean="0"/>
          </a:p>
          <a:p>
            <a:pPr marL="571500" indent="-571500">
              <a:buFont typeface="+mj-lt"/>
              <a:buAutoNum type="arabicPeriod"/>
            </a:pPr>
            <a:r>
              <a:rPr lang="zh-CN" altLang="en-US" dirty="0" smtClean="0"/>
              <a:t>任务规划模型</a:t>
            </a:r>
            <a:endParaRPr lang="en-US" altLang="zh-CN" dirty="0" smtClean="0"/>
          </a:p>
          <a:p>
            <a:pPr marL="571500" indent="-571500">
              <a:buFont typeface="+mj-lt"/>
              <a:buAutoNum type="arabicPeriod"/>
            </a:pPr>
            <a:r>
              <a:rPr lang="zh-CN" altLang="en-US" dirty="0" smtClean="0"/>
              <a:t>规划算法</a:t>
            </a:r>
            <a:endParaRPr lang="en-US" altLang="zh-CN" dirty="0" smtClean="0"/>
          </a:p>
          <a:p>
            <a:pPr marL="571500" indent="-571500">
              <a:buFont typeface="+mj-lt"/>
              <a:buAutoNum type="arabicPeriod"/>
            </a:pPr>
            <a:r>
              <a:rPr lang="zh-CN" altLang="en-US" dirty="0" smtClean="0"/>
              <a:t>规划问题的扩展</a:t>
            </a:r>
            <a:endParaRPr lang="en-US" altLang="zh-CN" dirty="0" smtClean="0"/>
          </a:p>
          <a:p>
            <a:pPr marL="571500" indent="-571500">
              <a:buFont typeface="+mj-lt"/>
              <a:buAutoNum type="arabicPeriod"/>
            </a:pPr>
            <a:r>
              <a:rPr lang="zh-CN" altLang="en-US" dirty="0" smtClean="0"/>
              <a:t>要点总结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二、任务规划模型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sz="3600" b="1" dirty="0">
                <a:solidFill>
                  <a:prstClr val="black"/>
                </a:solidFill>
              </a:rPr>
              <a:t>2.3 </a:t>
            </a:r>
            <a:r>
              <a:rPr lang="zh-CN" altLang="en-US" sz="3600" b="1" dirty="0">
                <a:solidFill>
                  <a:prstClr val="black"/>
                </a:solidFill>
              </a:rPr>
              <a:t>模型的表示</a:t>
            </a:r>
            <a:endParaRPr lang="en-US" altLang="zh-CN" sz="36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0F7E1-41BF-4BCF-9483-1C56B30DF4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959048" y="3597538"/>
            <a:ext cx="8189407" cy="622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探测行为（参数：停泊点，前一工作模式，当前待完成工作模式）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6255" y="1787946"/>
            <a:ext cx="38786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执行前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）位于停泊点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）要求在停泊点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执行“探测模式”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）前一工作模式已执行完毕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）在执行完本行为后，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/>
            </a:r>
            <a:b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b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电能应高于安全水平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87270" y="1787946"/>
            <a:ext cx="4732773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在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执行的全程中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）处于测控跟踪弧段之内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）能保持测控数据链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）一直处于太阳光照，以保证巡视器温度和在紧急时可充电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行为 不可 二次执行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15682" y="4346389"/>
            <a:ext cx="4732773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在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执行后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）信息更新：停泊点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的探测模式已执行完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）信息更新：电能更新为工作后的能量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809865" y="3055490"/>
            <a:ext cx="10215880" cy="3261360"/>
            <a:chOff x="1137920" y="2712720"/>
            <a:chExt cx="10215880" cy="3261360"/>
          </a:xfrm>
        </p:grpSpPr>
        <p:sp>
          <p:nvSpPr>
            <p:cNvPr id="15" name="矩形 14"/>
            <p:cNvSpPr/>
            <p:nvPr/>
          </p:nvSpPr>
          <p:spPr>
            <a:xfrm>
              <a:off x="1137920" y="2712720"/>
              <a:ext cx="10215880" cy="32613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6" name="Picture 2" descr="操作WorkAction的时间关系图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353" y="3110058"/>
              <a:ext cx="9866384" cy="2711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圆角矩形标注 17"/>
          <p:cNvSpPr/>
          <p:nvPr/>
        </p:nvSpPr>
        <p:spPr>
          <a:xfrm>
            <a:off x="10072725" y="1482652"/>
            <a:ext cx="1950720" cy="426720"/>
          </a:xfrm>
          <a:prstGeom prst="wedgeRoundRectCallout">
            <a:avLst>
              <a:gd name="adj1" fmla="val -51276"/>
              <a:gd name="adj2" fmla="val 36160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行为的概念模型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8778240" y="497840"/>
            <a:ext cx="1950720" cy="426720"/>
          </a:xfrm>
          <a:prstGeom prst="wedgeRoundRectCallout">
            <a:avLst>
              <a:gd name="adj1" fmla="val -76581"/>
              <a:gd name="adj2" fmla="val 245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行为的需求模型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1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、任务规划模型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 smtClean="0"/>
              <a:t>2.3 </a:t>
            </a:r>
            <a:r>
              <a:rPr lang="zh-CN" altLang="en-US" sz="3600" b="1" dirty="0" smtClean="0"/>
              <a:t>模型的表示：</a:t>
            </a:r>
            <a:r>
              <a:rPr lang="en-US" altLang="zh-CN" b="1" dirty="0" smtClean="0"/>
              <a:t>PDDL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Planning Domain Definition Language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E0F7E1-41BF-4BCF-9483-1C56B30DF4E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3" descr="操作WorkAction的PDD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673" y="1931185"/>
            <a:ext cx="8250716" cy="4985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1949567" y="1784602"/>
            <a:ext cx="1667678" cy="270929"/>
          </a:xfrm>
          <a:prstGeom prst="wedgeRoundRectCallout">
            <a:avLst>
              <a:gd name="adj1" fmla="val 89396"/>
              <a:gd name="adj2" fmla="val 562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white"/>
                </a:solidFill>
              </a:rPr>
              <a:t>操作定义关键词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738111" y="1588566"/>
            <a:ext cx="870332" cy="331500"/>
          </a:xfrm>
          <a:prstGeom prst="wedgeRoundRectCallout">
            <a:avLst>
              <a:gd name="adj1" fmla="val 3284"/>
              <a:gd name="adj2" fmla="val 764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white"/>
                </a:solidFill>
              </a:rPr>
              <a:t>操作名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949567" y="2172347"/>
            <a:ext cx="1667678" cy="286563"/>
          </a:xfrm>
          <a:prstGeom prst="wedgeRoundRectCallout">
            <a:avLst>
              <a:gd name="adj1" fmla="val 110973"/>
              <a:gd name="adj2" fmla="val -20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white"/>
                </a:solidFill>
              </a:rPr>
              <a:t>参数列表关键词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7172713" y="1626588"/>
            <a:ext cx="937811" cy="324611"/>
          </a:xfrm>
          <a:prstGeom prst="wedgeRoundRectCallout">
            <a:avLst>
              <a:gd name="adj1" fmla="val -134828"/>
              <a:gd name="adj2" fmla="val 1387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white"/>
                </a:solidFill>
              </a:rPr>
              <a:t>参数名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8488076" y="1637210"/>
            <a:ext cx="1162281" cy="324611"/>
          </a:xfrm>
          <a:prstGeom prst="wedgeRoundRectCallout">
            <a:avLst>
              <a:gd name="adj1" fmla="val -166546"/>
              <a:gd name="adj2" fmla="val 1285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white"/>
                </a:solidFill>
              </a:rPr>
              <a:t>参数类型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1949567" y="2597389"/>
            <a:ext cx="1667678" cy="279122"/>
          </a:xfrm>
          <a:prstGeom prst="wedgeRoundRectCallout">
            <a:avLst>
              <a:gd name="adj1" fmla="val 113794"/>
              <a:gd name="adj2" fmla="val -864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white"/>
                </a:solidFill>
              </a:rPr>
              <a:t>持续时间关键词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700372" y="2621845"/>
            <a:ext cx="1465243" cy="324611"/>
          </a:xfrm>
          <a:prstGeom prst="wedgeRoundRectCallout">
            <a:avLst>
              <a:gd name="adj1" fmla="val -126181"/>
              <a:gd name="adj2" fmla="val -716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white"/>
                </a:solidFill>
              </a:rPr>
              <a:t>持续时长变量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9862894" y="1664606"/>
            <a:ext cx="1465243" cy="324611"/>
          </a:xfrm>
          <a:prstGeom prst="wedgeRoundRectCallout">
            <a:avLst>
              <a:gd name="adj1" fmla="val -186331"/>
              <a:gd name="adj2" fmla="val 1828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white"/>
                </a:solidFill>
              </a:rPr>
              <a:t>函数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1949567" y="3014990"/>
            <a:ext cx="1678695" cy="269826"/>
          </a:xfrm>
          <a:prstGeom prst="wedgeRoundRectCallout">
            <a:avLst>
              <a:gd name="adj1" fmla="val 113713"/>
              <a:gd name="adj2" fmla="val -1618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white"/>
                </a:solidFill>
              </a:rPr>
              <a:t>动作代价关键词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1949567" y="3394233"/>
            <a:ext cx="1678695" cy="269826"/>
          </a:xfrm>
          <a:prstGeom prst="wedgeRoundRectCallout">
            <a:avLst>
              <a:gd name="adj1" fmla="val 115026"/>
              <a:gd name="adj2" fmla="val -2312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white"/>
                </a:solidFill>
              </a:rPr>
              <a:t>动作前提关键词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1949567" y="3773476"/>
            <a:ext cx="2083106" cy="269826"/>
          </a:xfrm>
          <a:prstGeom prst="wedgeRoundRectCallout">
            <a:avLst>
              <a:gd name="adj1" fmla="val 97293"/>
              <a:gd name="adj2" fmla="val -2720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white"/>
                </a:solidFill>
              </a:rPr>
              <a:t>关键词：逻辑“并且”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430898" y="3149903"/>
            <a:ext cx="848298" cy="2301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8917735" y="2876511"/>
            <a:ext cx="1878377" cy="408305"/>
          </a:xfrm>
          <a:prstGeom prst="wedgeRoundRectCallout">
            <a:avLst>
              <a:gd name="adj1" fmla="val -187546"/>
              <a:gd name="adj2" fmla="val 228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white"/>
                </a:solidFill>
              </a:rPr>
              <a:t>时间关系关键词：</a:t>
            </a:r>
            <a:r>
              <a:rPr lang="en-US" altLang="zh-CN" sz="1600" dirty="0" smtClean="0">
                <a:solidFill>
                  <a:prstClr val="white"/>
                </a:solidFill>
              </a:rPr>
              <a:t/>
            </a:r>
            <a:br>
              <a:rPr lang="en-US" altLang="zh-CN" sz="1600" dirty="0" smtClean="0">
                <a:solidFill>
                  <a:prstClr val="white"/>
                </a:solidFill>
              </a:rPr>
            </a:br>
            <a:r>
              <a:rPr lang="zh-CN" altLang="en-US" sz="1600" dirty="0" smtClean="0">
                <a:solidFill>
                  <a:prstClr val="white"/>
                </a:solidFill>
              </a:rPr>
              <a:t>在动作执行全程内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6177528" y="2811861"/>
            <a:ext cx="795731" cy="276078"/>
          </a:xfrm>
          <a:prstGeom prst="wedgeRoundRectCallout">
            <a:avLst>
              <a:gd name="adj1" fmla="val 46264"/>
              <a:gd name="adj2" fmla="val 2928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white"/>
                </a:solidFill>
              </a:rPr>
              <a:t>谓词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279196" y="3773476"/>
            <a:ext cx="1210938" cy="2499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2151773" y="5652933"/>
            <a:ext cx="1678695" cy="269826"/>
          </a:xfrm>
          <a:prstGeom prst="wedgeRoundRectCallout">
            <a:avLst>
              <a:gd name="adj1" fmla="val 97963"/>
              <a:gd name="adj2" fmla="val -1087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prstClr val="white"/>
                </a:solidFill>
              </a:rPr>
              <a:t>动作效果关键词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4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 smtClean="0"/>
              <a:t>任务</a:t>
            </a:r>
            <a:r>
              <a:rPr lang="zh-CN" altLang="en-US" dirty="0" smtClean="0"/>
              <a:t>规划算法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 smtClean="0"/>
              <a:t>3.1 </a:t>
            </a:r>
            <a:r>
              <a:rPr lang="zh-CN" altLang="en-US" sz="3600" b="1" dirty="0" smtClean="0"/>
              <a:t>状态空间搜索</a:t>
            </a:r>
            <a:endParaRPr lang="en-US" altLang="zh-CN" sz="3600" b="1" dirty="0" smtClean="0"/>
          </a:p>
          <a:p>
            <a:r>
              <a:rPr lang="zh-CN" altLang="en-US" sz="3600" dirty="0" smtClean="0"/>
              <a:t>状态节点（</a:t>
            </a:r>
            <a:r>
              <a:rPr lang="en-US" altLang="zh-CN" sz="3600" dirty="0" smtClean="0"/>
              <a:t>Node</a:t>
            </a:r>
            <a:r>
              <a:rPr lang="zh-CN" altLang="en-US" sz="3600" dirty="0" smtClean="0"/>
              <a:t>）</a:t>
            </a:r>
            <a:endParaRPr lang="en-US" altLang="zh-CN" sz="3600" dirty="0">
              <a:sym typeface="Wingdings" panose="05000000000000000000" pitchFamily="2" charset="2"/>
            </a:endParaRPr>
          </a:p>
          <a:p>
            <a:pPr lvl="1"/>
            <a:r>
              <a:rPr lang="en-US" altLang="zh-CN" sz="3200" i="1" dirty="0" smtClean="0">
                <a:sym typeface="Wingdings" panose="05000000000000000000" pitchFamily="2" charset="2"/>
              </a:rPr>
              <a:t> s</a:t>
            </a:r>
            <a:r>
              <a:rPr lang="en-US" altLang="zh-CN" sz="3200" dirty="0" smtClean="0">
                <a:sym typeface="Wingdings" panose="05000000000000000000" pitchFamily="2" charset="2"/>
              </a:rPr>
              <a:t> = (</a:t>
            </a:r>
            <a:r>
              <a:rPr lang="zh-CN" altLang="en-US" sz="3200" dirty="0" smtClean="0">
                <a:sym typeface="Wingdings" panose="05000000000000000000" pitchFamily="2" charset="2"/>
              </a:rPr>
              <a:t>时间戳，命题集，资源变量取值，已发生的事件，未完成的事件，已执行的动作</a:t>
            </a:r>
            <a:r>
              <a:rPr lang="en-US" altLang="zh-CN" sz="3200" dirty="0" smtClean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0F7E1-41BF-4BCF-9483-1C56B30DF4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9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 smtClean="0"/>
              <a:t>任务</a:t>
            </a:r>
            <a:r>
              <a:rPr lang="zh-CN" altLang="en-US" dirty="0" smtClean="0"/>
              <a:t>规划算法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 smtClean="0"/>
              <a:t>3.1 </a:t>
            </a:r>
            <a:r>
              <a:rPr lang="zh-CN" altLang="en-US" sz="3600" b="1" dirty="0" smtClean="0"/>
              <a:t>状态空间搜索</a:t>
            </a:r>
            <a:endParaRPr lang="en-US" altLang="zh-CN" sz="3600" b="1" dirty="0" smtClean="0"/>
          </a:p>
          <a:p>
            <a:r>
              <a:rPr lang="zh-CN" altLang="en-US" sz="3600" dirty="0" smtClean="0"/>
              <a:t>状态节点（</a:t>
            </a:r>
            <a:r>
              <a:rPr lang="en-US" altLang="zh-CN" sz="3600" dirty="0" smtClean="0"/>
              <a:t>Node</a:t>
            </a:r>
            <a:r>
              <a:rPr lang="zh-CN" altLang="en-US" sz="3600" dirty="0" smtClean="0"/>
              <a:t>）</a:t>
            </a:r>
            <a:endParaRPr lang="en-US" altLang="zh-CN" sz="3600" dirty="0">
              <a:sym typeface="Wingdings" panose="05000000000000000000" pitchFamily="2" charset="2"/>
            </a:endParaRPr>
          </a:p>
          <a:p>
            <a:pPr lvl="1"/>
            <a:r>
              <a:rPr lang="en-US" altLang="zh-CN" sz="3200" i="1" dirty="0" smtClean="0">
                <a:sym typeface="Wingdings" panose="05000000000000000000" pitchFamily="2" charset="2"/>
              </a:rPr>
              <a:t> s</a:t>
            </a:r>
            <a:r>
              <a:rPr lang="en-US" altLang="zh-CN" sz="3200" dirty="0" smtClean="0">
                <a:sym typeface="Wingdings" panose="05000000000000000000" pitchFamily="2" charset="2"/>
              </a:rPr>
              <a:t> = (</a:t>
            </a:r>
            <a:r>
              <a:rPr lang="zh-CN" altLang="en-US" sz="3200" dirty="0" smtClean="0">
                <a:sym typeface="Wingdings" panose="05000000000000000000" pitchFamily="2" charset="2"/>
              </a:rPr>
              <a:t>时间戳，命题集，资源变量取值，已发生的事件，未完成的事件，已执行的动作</a:t>
            </a:r>
            <a:r>
              <a:rPr lang="en-US" altLang="zh-CN" sz="3200" dirty="0" smtClean="0">
                <a:sym typeface="Wingdings" panose="05000000000000000000" pitchFamily="2" charset="2"/>
              </a:rPr>
              <a:t>)</a:t>
            </a:r>
          </a:p>
          <a:p>
            <a:r>
              <a:rPr lang="zh-CN" altLang="en-US" sz="3200" dirty="0" smtClean="0">
                <a:sym typeface="Symbol" panose="05050102010706020507" pitchFamily="18" charset="2"/>
              </a:rPr>
              <a:t>问题空间</a:t>
            </a:r>
            <a:endParaRPr lang="en-US" altLang="zh-CN" sz="3200" dirty="0" smtClean="0"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0F7E1-41BF-4BCF-9483-1C56B30DF4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848694" y="3806381"/>
            <a:ext cx="895866" cy="86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3680981" y="5577713"/>
            <a:ext cx="895866" cy="86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</a:t>
            </a:r>
            <a:r>
              <a:rPr lang="en-US" altLang="zh-CN" sz="2800" baseline="-25000" dirty="0" smtClean="0"/>
              <a:t>01</a:t>
            </a:r>
            <a:endParaRPr lang="zh-CN" altLang="en-US" sz="2800" baseline="-25000" dirty="0"/>
          </a:p>
        </p:txBody>
      </p:sp>
      <p:sp>
        <p:nvSpPr>
          <p:cNvPr id="7" name="椭圆 6"/>
          <p:cNvSpPr/>
          <p:nvPr/>
        </p:nvSpPr>
        <p:spPr>
          <a:xfrm>
            <a:off x="4848695" y="5577713"/>
            <a:ext cx="895866" cy="86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02</a:t>
            </a:r>
            <a:endParaRPr lang="zh-CN" altLang="en-US" sz="2400" baseline="-25000" dirty="0"/>
          </a:p>
        </p:txBody>
      </p:sp>
      <p:sp>
        <p:nvSpPr>
          <p:cNvPr id="8" name="椭圆 7"/>
          <p:cNvSpPr/>
          <p:nvPr/>
        </p:nvSpPr>
        <p:spPr>
          <a:xfrm>
            <a:off x="6049359" y="5577713"/>
            <a:ext cx="895866" cy="86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</a:t>
            </a:r>
            <a:r>
              <a:rPr lang="en-US" altLang="zh-CN" sz="2800" baseline="-25000" dirty="0" smtClean="0"/>
              <a:t>03</a:t>
            </a:r>
            <a:endParaRPr lang="zh-CN" altLang="en-US" sz="2800" baseline="-25000" dirty="0"/>
          </a:p>
        </p:txBody>
      </p:sp>
      <p:cxnSp>
        <p:nvCxnSpPr>
          <p:cNvPr id="9" name="直接箭头连接符 8"/>
          <p:cNvCxnSpPr>
            <a:stCxn id="5" idx="3"/>
            <a:endCxn id="6" idx="0"/>
          </p:cNvCxnSpPr>
          <p:nvPr/>
        </p:nvCxnSpPr>
        <p:spPr>
          <a:xfrm flipH="1">
            <a:off x="4128914" y="4541167"/>
            <a:ext cx="850977" cy="103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4"/>
            <a:endCxn id="7" idx="0"/>
          </p:cNvCxnSpPr>
          <p:nvPr/>
        </p:nvCxnSpPr>
        <p:spPr>
          <a:xfrm>
            <a:off x="5296627" y="4667236"/>
            <a:ext cx="1" cy="91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5"/>
            <a:endCxn id="8" idx="0"/>
          </p:cNvCxnSpPr>
          <p:nvPr/>
        </p:nvCxnSpPr>
        <p:spPr>
          <a:xfrm>
            <a:off x="5613363" y="4541167"/>
            <a:ext cx="883929" cy="103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033152" y="4675276"/>
            <a:ext cx="482941" cy="3750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3</a:t>
            </a:r>
            <a:endParaRPr lang="zh-CN" altLang="en-US" sz="2400" baseline="-25000" dirty="0"/>
          </a:p>
        </p:txBody>
      </p:sp>
      <p:sp>
        <p:nvSpPr>
          <p:cNvPr id="13" name="矩形 12"/>
          <p:cNvSpPr/>
          <p:nvPr/>
        </p:nvSpPr>
        <p:spPr>
          <a:xfrm>
            <a:off x="4791761" y="4964698"/>
            <a:ext cx="482941" cy="3750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7</a:t>
            </a:r>
            <a:endParaRPr lang="zh-CN" altLang="en-US" sz="2400" baseline="-25000" dirty="0"/>
          </a:p>
        </p:txBody>
      </p:sp>
      <p:sp>
        <p:nvSpPr>
          <p:cNvPr id="14" name="矩形 13"/>
          <p:cNvSpPr/>
          <p:nvPr/>
        </p:nvSpPr>
        <p:spPr>
          <a:xfrm>
            <a:off x="6170354" y="4684420"/>
            <a:ext cx="482941" cy="3750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2</a:t>
            </a:r>
            <a:endParaRPr lang="zh-CN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8419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 smtClean="0"/>
              <a:t>任务</a:t>
            </a:r>
            <a:r>
              <a:rPr lang="zh-CN" altLang="en-US" dirty="0" smtClean="0"/>
              <a:t>规划算法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 smtClean="0"/>
              <a:t>3.2 </a:t>
            </a:r>
            <a:r>
              <a:rPr lang="zh-CN" altLang="en-US" sz="3600" b="1" dirty="0" smtClean="0"/>
              <a:t>效率问题</a:t>
            </a:r>
            <a:endParaRPr lang="en-US" altLang="zh-CN" sz="3600" b="1" dirty="0" smtClean="0"/>
          </a:p>
          <a:p>
            <a:r>
              <a:rPr lang="zh-CN" altLang="en-US" sz="3200" dirty="0" smtClean="0">
                <a:sym typeface="Symbol" panose="05050102010706020507" pitchFamily="18" charset="2"/>
              </a:rPr>
              <a:t>问题难度</a:t>
            </a:r>
            <a:endParaRPr lang="en-US" altLang="zh-CN" sz="3200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sz="2800" dirty="0"/>
              <a:t>时间复杂度：通常是</a:t>
            </a:r>
            <a:r>
              <a:rPr lang="en-US" altLang="zh-CN" sz="2800" dirty="0" err="1"/>
              <a:t>Exp</a:t>
            </a:r>
            <a:r>
              <a:rPr lang="en-US" altLang="zh-CN" sz="2800" dirty="0"/>
              <a:t>-Space</a:t>
            </a:r>
            <a:r>
              <a:rPr lang="zh-CN" altLang="en-US" sz="2800" dirty="0" smtClean="0"/>
              <a:t>，难度大于组合</a:t>
            </a:r>
            <a:r>
              <a:rPr lang="zh-CN" altLang="en-US" sz="2800" dirty="0"/>
              <a:t>优化</a:t>
            </a:r>
            <a:r>
              <a:rPr lang="zh-CN" altLang="en-US" sz="2800" dirty="0" smtClean="0"/>
              <a:t>问题的</a:t>
            </a:r>
            <a:r>
              <a:rPr lang="en-US" altLang="zh-CN" sz="2800" dirty="0" smtClean="0"/>
              <a:t>NP-Complete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 smtClean="0"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3909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0F7E1-41BF-4BCF-9483-1C56B30DF4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970129" y="3306048"/>
            <a:ext cx="895866" cy="86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02416" y="5077380"/>
            <a:ext cx="895866" cy="86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01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970130" y="5077380"/>
            <a:ext cx="895866" cy="86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02</a:t>
            </a:r>
            <a:endParaRPr kumimoji="0" lang="zh-CN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170794" y="5077380"/>
            <a:ext cx="895866" cy="86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03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" name="直接箭头连接符 8"/>
          <p:cNvCxnSpPr>
            <a:stCxn id="5" idx="3"/>
            <a:endCxn id="6" idx="0"/>
          </p:cNvCxnSpPr>
          <p:nvPr/>
        </p:nvCxnSpPr>
        <p:spPr>
          <a:xfrm flipH="1">
            <a:off x="5250349" y="4040834"/>
            <a:ext cx="850977" cy="103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4"/>
            <a:endCxn id="7" idx="0"/>
          </p:cNvCxnSpPr>
          <p:nvPr/>
        </p:nvCxnSpPr>
        <p:spPr>
          <a:xfrm>
            <a:off x="6418062" y="4166903"/>
            <a:ext cx="1" cy="91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5"/>
            <a:endCxn id="8" idx="0"/>
          </p:cNvCxnSpPr>
          <p:nvPr/>
        </p:nvCxnSpPr>
        <p:spPr>
          <a:xfrm>
            <a:off x="6734798" y="4040834"/>
            <a:ext cx="883929" cy="103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54587" y="4174943"/>
            <a:ext cx="482941" cy="3750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13196" y="4464365"/>
            <a:ext cx="482941" cy="3750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r>
            <a:endParaRPr kumimoji="0" lang="zh-CN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91789" y="4184087"/>
            <a:ext cx="482941" cy="3750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3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 smtClean="0"/>
              <a:t>任务</a:t>
            </a:r>
            <a:r>
              <a:rPr lang="zh-CN" altLang="en-US" dirty="0" smtClean="0"/>
              <a:t>规划算法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 smtClean="0"/>
              <a:t>3.3 </a:t>
            </a:r>
            <a:r>
              <a:rPr lang="zh-CN" altLang="en-US" sz="3600" b="1" dirty="0" smtClean="0"/>
              <a:t>搜索技术</a:t>
            </a:r>
            <a:endParaRPr lang="en-US" altLang="zh-CN" sz="3600" b="1" dirty="0" smtClean="0"/>
          </a:p>
          <a:p>
            <a:r>
              <a:rPr lang="zh-CN" altLang="en-US" sz="3600" dirty="0" smtClean="0">
                <a:sym typeface="Wingdings" panose="05000000000000000000" pitchFamily="2" charset="2"/>
              </a:rPr>
              <a:t>启发函数（</a:t>
            </a:r>
            <a:r>
              <a:rPr lang="en-US" altLang="zh-CN" sz="3600" dirty="0" smtClean="0">
                <a:sym typeface="Wingdings" panose="05000000000000000000" pitchFamily="2" charset="2"/>
              </a:rPr>
              <a:t>Heuristic function</a:t>
            </a:r>
            <a:r>
              <a:rPr lang="zh-CN" altLang="en-US" sz="3600" dirty="0" smtClean="0">
                <a:sym typeface="Wingdings" panose="05000000000000000000" pitchFamily="2" charset="2"/>
              </a:rPr>
              <a:t>）</a:t>
            </a:r>
            <a:endParaRPr lang="en-US" altLang="zh-CN" sz="360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3200" dirty="0" smtClean="0">
                <a:sym typeface="Symbol" panose="05050102010706020507" pitchFamily="18" charset="2"/>
              </a:rPr>
              <a:t>松弛时态规划图（</a:t>
            </a:r>
            <a:r>
              <a:rPr lang="en-US" altLang="zh-CN" sz="3200" dirty="0" smtClean="0">
                <a:sym typeface="Symbol" panose="05050102010706020507" pitchFamily="18" charset="2"/>
              </a:rPr>
              <a:t>Relaxed Planning Graph</a:t>
            </a:r>
            <a:r>
              <a:rPr lang="zh-CN" altLang="en-US" sz="3200" dirty="0" smtClean="0">
                <a:sym typeface="Symbol" panose="05050102010706020507" pitchFamily="18" charset="2"/>
              </a:rPr>
              <a:t>）</a:t>
            </a:r>
            <a:endParaRPr lang="en-US" altLang="zh-CN" sz="3200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sz="3200" dirty="0" smtClean="0">
                <a:sym typeface="Symbol" panose="05050102010706020507" pitchFamily="18" charset="2"/>
              </a:rPr>
              <a:t>动作前提的达成顺序：</a:t>
            </a:r>
            <a:r>
              <a:rPr lang="en-US" altLang="zh-CN" sz="3200" dirty="0" smtClean="0">
                <a:sym typeface="Symbol" panose="05050102010706020507" pitchFamily="18" charset="2"/>
              </a:rPr>
              <a:t>Landmark orders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0F7E1-41BF-4BCF-9483-1C56B30DF4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94417" y="3461325"/>
            <a:ext cx="895866" cy="86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026704" y="5232657"/>
            <a:ext cx="895866" cy="86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01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194418" y="5232657"/>
            <a:ext cx="895866" cy="86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02</a:t>
            </a:r>
            <a:endParaRPr kumimoji="0" lang="zh-CN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395082" y="5232657"/>
            <a:ext cx="895866" cy="86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03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" name="直接箭头连接符 8"/>
          <p:cNvCxnSpPr>
            <a:stCxn id="5" idx="3"/>
            <a:endCxn id="6" idx="0"/>
          </p:cNvCxnSpPr>
          <p:nvPr/>
        </p:nvCxnSpPr>
        <p:spPr>
          <a:xfrm flipH="1">
            <a:off x="5474637" y="4196111"/>
            <a:ext cx="850977" cy="103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4"/>
            <a:endCxn id="7" idx="0"/>
          </p:cNvCxnSpPr>
          <p:nvPr/>
        </p:nvCxnSpPr>
        <p:spPr>
          <a:xfrm>
            <a:off x="6642350" y="4322180"/>
            <a:ext cx="1" cy="91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5"/>
            <a:endCxn id="8" idx="0"/>
          </p:cNvCxnSpPr>
          <p:nvPr/>
        </p:nvCxnSpPr>
        <p:spPr>
          <a:xfrm>
            <a:off x="6959086" y="4196111"/>
            <a:ext cx="883929" cy="103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78875" y="4330220"/>
            <a:ext cx="482941" cy="3750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37484" y="4619642"/>
            <a:ext cx="482941" cy="3750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r>
            <a:endParaRPr kumimoji="0" lang="zh-CN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16077" y="4339364"/>
            <a:ext cx="482941" cy="3750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27275" y="6176963"/>
            <a:ext cx="119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h</a:t>
            </a:r>
            <a:r>
              <a:rPr lang="en-US" altLang="zh-CN" sz="2400" dirty="0" smtClean="0"/>
              <a:t>(s</a:t>
            </a:r>
            <a:r>
              <a:rPr lang="en-US" altLang="zh-CN" sz="2400" baseline="-25000" dirty="0" smtClean="0"/>
              <a:t>01</a:t>
            </a:r>
            <a:r>
              <a:rPr lang="en-US" altLang="zh-CN" sz="2400" dirty="0" smtClean="0"/>
              <a:t>)=5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22777" y="6165589"/>
            <a:ext cx="119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h</a:t>
            </a:r>
            <a:r>
              <a:rPr lang="en-US" altLang="zh-CN" sz="2400" dirty="0" smtClean="0"/>
              <a:t>(s</a:t>
            </a:r>
            <a:r>
              <a:rPr lang="en-US" altLang="zh-CN" sz="2400" baseline="-25000" dirty="0" smtClean="0"/>
              <a:t>02</a:t>
            </a:r>
            <a:r>
              <a:rPr lang="en-US" altLang="zh-CN" sz="2400" dirty="0" smtClean="0"/>
              <a:t>)=8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415305" y="6135550"/>
            <a:ext cx="119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</a:rPr>
              <a:t>h</a:t>
            </a:r>
            <a:r>
              <a:rPr lang="en-US" altLang="zh-CN" sz="2400" dirty="0" smtClean="0">
                <a:solidFill>
                  <a:srgbClr val="FF0000"/>
                </a:solidFill>
              </a:rPr>
              <a:t>(s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02</a:t>
            </a:r>
            <a:r>
              <a:rPr lang="en-US" altLang="zh-CN" sz="2400" dirty="0" smtClean="0">
                <a:solidFill>
                  <a:srgbClr val="FF0000"/>
                </a:solidFill>
              </a:rPr>
              <a:t>)=4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9247517" y="3461325"/>
            <a:ext cx="2944483" cy="1065549"/>
          </a:xfrm>
          <a:prstGeom prst="wedgeRectCallout">
            <a:avLst>
              <a:gd name="adj1" fmla="val -79837"/>
              <a:gd name="adj2" fmla="val 1402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We explore this subgraph first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7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zh-CN" altLang="en-US" dirty="0" smtClean="0"/>
              <a:t>任务</a:t>
            </a:r>
            <a:r>
              <a:rPr lang="zh-CN" altLang="en-US" dirty="0" smtClean="0"/>
              <a:t>规划算法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 smtClean="0"/>
              <a:t>3.3 </a:t>
            </a:r>
            <a:r>
              <a:rPr lang="zh-CN" altLang="en-US" sz="3600" b="1" dirty="0" smtClean="0"/>
              <a:t>搜索技术</a:t>
            </a:r>
            <a:endParaRPr lang="en-US" altLang="zh-CN" sz="3600" b="1" dirty="0" smtClean="0"/>
          </a:p>
          <a:p>
            <a:r>
              <a:rPr lang="zh-CN" altLang="en-US" sz="3200" dirty="0" smtClean="0">
                <a:sym typeface="Symbol" panose="05050102010706020507" pitchFamily="18" charset="2"/>
              </a:rPr>
              <a:t>剪枝策略：</a:t>
            </a:r>
            <a:r>
              <a:rPr lang="en-US" altLang="zh-CN" sz="3200" dirty="0" smtClean="0">
                <a:sym typeface="Symbol" panose="05050102010706020507" pitchFamily="18" charset="2"/>
              </a:rPr>
              <a:t>Pruning Strategy</a:t>
            </a:r>
          </a:p>
          <a:p>
            <a:pPr lvl="1"/>
            <a:r>
              <a:rPr lang="zh-CN" altLang="en-US" sz="2800" dirty="0" smtClean="0">
                <a:sym typeface="Symbol" panose="05050102010706020507" pitchFamily="18" charset="2"/>
              </a:rPr>
              <a:t>相关分析（</a:t>
            </a:r>
            <a:r>
              <a:rPr lang="en-US" altLang="zh-CN" sz="2800" dirty="0" smtClean="0">
                <a:sym typeface="Symbol" panose="05050102010706020507" pitchFamily="18" charset="2"/>
              </a:rPr>
              <a:t>Relevance Analysis</a:t>
            </a:r>
            <a:r>
              <a:rPr lang="zh-CN" altLang="en-US" sz="2800" dirty="0" smtClean="0">
                <a:sym typeface="Symbol" panose="05050102010706020507" pitchFamily="18" charset="2"/>
              </a:rPr>
              <a:t>）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lvl="2"/>
            <a:r>
              <a:rPr lang="zh-CN" altLang="en-US" sz="2400" dirty="0" smtClean="0">
                <a:sym typeface="Symbol" panose="05050102010706020507" pitchFamily="18" charset="2"/>
              </a:rPr>
              <a:t>从 目标条件  逆向  到 当前状态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sz="2800" dirty="0" smtClean="0">
                <a:sym typeface="Symbol" panose="05050102010706020507" pitchFamily="18" charset="2"/>
              </a:rPr>
              <a:t>逻辑相关分析（</a:t>
            </a:r>
            <a:r>
              <a:rPr lang="en-US" altLang="zh-CN" sz="2800" dirty="0" smtClean="0">
                <a:sym typeface="Symbol" panose="05050102010706020507" pitchFamily="18" charset="2"/>
              </a:rPr>
              <a:t>Logically Related Actions</a:t>
            </a:r>
            <a:r>
              <a:rPr lang="zh-CN" altLang="en-US" sz="2800" dirty="0" smtClean="0">
                <a:sym typeface="Symbol" panose="05050102010706020507" pitchFamily="18" charset="2"/>
              </a:rPr>
              <a:t>）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sz="2800" dirty="0" smtClean="0">
                <a:sym typeface="Symbol" panose="05050102010706020507" pitchFamily="18" charset="2"/>
              </a:rPr>
              <a:t>资源相关分析（</a:t>
            </a:r>
            <a:r>
              <a:rPr lang="en-US" altLang="zh-CN" sz="2800" dirty="0" smtClean="0">
                <a:sym typeface="Symbol" panose="05050102010706020507" pitchFamily="18" charset="2"/>
              </a:rPr>
              <a:t>Resource Related Actions</a:t>
            </a:r>
            <a:r>
              <a:rPr lang="zh-CN" altLang="en-US" sz="2800" dirty="0" smtClean="0">
                <a:sym typeface="Symbol" panose="05050102010706020507" pitchFamily="18" charset="2"/>
              </a:rPr>
              <a:t>）</a:t>
            </a:r>
            <a:endParaRPr lang="en-US" altLang="zh-CN" sz="2800" dirty="0" smtClean="0"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0F7E1-41BF-4BCF-9483-1C56B30DF4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64768" y="4225813"/>
            <a:ext cx="895866" cy="86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7055" y="5997145"/>
            <a:ext cx="895866" cy="86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01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64769" y="5997145"/>
            <a:ext cx="895866" cy="86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02</a:t>
            </a:r>
            <a:endParaRPr kumimoji="0" lang="zh-CN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365433" y="5997145"/>
            <a:ext cx="895866" cy="860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03</a:t>
            </a:r>
            <a:endParaRPr kumimoji="0" lang="zh-CN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" name="直接箭头连接符 8"/>
          <p:cNvCxnSpPr>
            <a:stCxn id="5" idx="3"/>
            <a:endCxn id="6" idx="0"/>
          </p:cNvCxnSpPr>
          <p:nvPr/>
        </p:nvCxnSpPr>
        <p:spPr>
          <a:xfrm flipH="1">
            <a:off x="4444988" y="4960599"/>
            <a:ext cx="850977" cy="103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4"/>
            <a:endCxn id="7" idx="0"/>
          </p:cNvCxnSpPr>
          <p:nvPr/>
        </p:nvCxnSpPr>
        <p:spPr>
          <a:xfrm>
            <a:off x="5612701" y="5086668"/>
            <a:ext cx="1" cy="91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5"/>
            <a:endCxn id="8" idx="0"/>
          </p:cNvCxnSpPr>
          <p:nvPr/>
        </p:nvCxnSpPr>
        <p:spPr>
          <a:xfrm>
            <a:off x="5929437" y="4960599"/>
            <a:ext cx="883929" cy="103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349226" y="5094708"/>
            <a:ext cx="482941" cy="3750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07835" y="5384130"/>
            <a:ext cx="482941" cy="3750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r>
            <a:endParaRPr kumimoji="0" lang="zh-CN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86428" y="5103852"/>
            <a:ext cx="482941" cy="3750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917481" y="4413323"/>
            <a:ext cx="2944483" cy="1065549"/>
          </a:xfrm>
          <a:prstGeom prst="wedgeRectCallout">
            <a:avLst>
              <a:gd name="adj1" fmla="val 75436"/>
              <a:gd name="adj2" fmla="val 738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We ignore this subgraph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2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怎样</a:t>
            </a:r>
            <a:r>
              <a:rPr lang="zh-CN" altLang="en-US" dirty="0" smtClean="0"/>
              <a:t>判断“相关性”？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1175"/>
            <a:ext cx="8205788" cy="17664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7353"/>
            <a:ext cx="8301242" cy="84750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352744" y="5346231"/>
            <a:ext cx="4905181" cy="5116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744" y="4834588"/>
            <a:ext cx="6828870" cy="1023287"/>
          </a:xfrm>
          <a:prstGeom prst="rect">
            <a:avLst/>
          </a:prstGeom>
        </p:spPr>
      </p:pic>
      <p:sp>
        <p:nvSpPr>
          <p:cNvPr id="9" name="线形标注 1 8"/>
          <p:cNvSpPr/>
          <p:nvPr/>
        </p:nvSpPr>
        <p:spPr>
          <a:xfrm>
            <a:off x="4357688" y="4059270"/>
            <a:ext cx="4500562" cy="419750"/>
          </a:xfrm>
          <a:prstGeom prst="borderCallout1">
            <a:avLst>
              <a:gd name="adj1" fmla="val 42577"/>
              <a:gd name="adj2" fmla="val 556"/>
              <a:gd name="adj3" fmla="val 183980"/>
              <a:gd name="adj4" fmla="val -8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逻辑上，与目标相关的动作</a:t>
            </a:r>
            <a:endParaRPr lang="zh-CN" altLang="en-US" sz="2400" dirty="0"/>
          </a:p>
        </p:txBody>
      </p:sp>
      <p:sp>
        <p:nvSpPr>
          <p:cNvPr id="10" name="线形标注 1 9"/>
          <p:cNvSpPr/>
          <p:nvPr/>
        </p:nvSpPr>
        <p:spPr>
          <a:xfrm>
            <a:off x="6360319" y="5869948"/>
            <a:ext cx="4500562" cy="419750"/>
          </a:xfrm>
          <a:prstGeom prst="borderCallout1">
            <a:avLst>
              <a:gd name="adj1" fmla="val 42577"/>
              <a:gd name="adj2" fmla="val 556"/>
              <a:gd name="adj3" fmla="val 3578"/>
              <a:gd name="adj4" fmla="val -810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资源变化上，与目标相关的动作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1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输出的规划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396247"/>
              </p:ext>
            </p:extLst>
          </p:nvPr>
        </p:nvGraphicFramePr>
        <p:xfrm>
          <a:off x="838200" y="1097306"/>
          <a:ext cx="10515600" cy="5075007"/>
        </p:xfrm>
        <a:graphic>
          <a:graphicData uri="http://schemas.openxmlformats.org/drawingml/2006/table">
            <a:tbl>
              <a:tblPr firstRow="1" firstCol="1" bandRow="1"/>
              <a:tblGrid>
                <a:gridCol w="1148534">
                  <a:extLst>
                    <a:ext uri="{9D8B030D-6E8A-4147-A177-3AD203B41FA5}">
                      <a16:colId xmlns:a16="http://schemas.microsoft.com/office/drawing/2014/main" val="1939445099"/>
                    </a:ext>
                  </a:extLst>
                </a:gridCol>
                <a:gridCol w="1834288">
                  <a:extLst>
                    <a:ext uri="{9D8B030D-6E8A-4147-A177-3AD203B41FA5}">
                      <a16:colId xmlns:a16="http://schemas.microsoft.com/office/drawing/2014/main" val="3071810504"/>
                    </a:ext>
                  </a:extLst>
                </a:gridCol>
                <a:gridCol w="5500758">
                  <a:extLst>
                    <a:ext uri="{9D8B030D-6E8A-4147-A177-3AD203B41FA5}">
                      <a16:colId xmlns:a16="http://schemas.microsoft.com/office/drawing/2014/main" val="1402170911"/>
                    </a:ext>
                  </a:extLst>
                </a:gridCol>
                <a:gridCol w="2032020">
                  <a:extLst>
                    <a:ext uri="{9D8B030D-6E8A-4147-A177-3AD203B41FA5}">
                      <a16:colId xmlns:a16="http://schemas.microsoft.com/office/drawing/2014/main" val="380678620"/>
                    </a:ext>
                  </a:extLst>
                </a:gridCol>
              </a:tblGrid>
              <a:tr h="507207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  <a:endParaRPr lang="zh-CN" sz="28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 smtClean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开始时刻</a:t>
                      </a:r>
                      <a:endParaRPr lang="zh-CN" sz="28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动作名称</a:t>
                      </a:r>
                      <a:endParaRPr lang="zh-CN" sz="28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持续时长</a:t>
                      </a:r>
                      <a:endParaRPr lang="zh-CN" sz="2800" kern="100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906752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26539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EnterTrackAction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xsq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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1320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1849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27859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WorkAction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xsq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spot0 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init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M0_MS_GZ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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10290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329065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38149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MoveAction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xsq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spot0 M0_MS_GZ M1_MS_YDMZ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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50811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38419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MoveEffect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xsq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spot0 spot1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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421140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38419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WorkAction xsq spot1 M1_MS_YDMZ M2_MS_GZ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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10290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442258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48709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MoveAction xsq spot1 M2_MS_GZ M3_MS_YDMZ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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081509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402356"/>
                  </a:ext>
                </a:extLst>
              </a:tr>
              <a:tr h="4104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027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776383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MoveAction xsq spot7 M14_MS_GZ M15_MS_YDMZ</a:t>
                      </a: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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270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404546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1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、问题的扩展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 smtClean="0"/>
              <a:t>4.1 </a:t>
            </a:r>
            <a:r>
              <a:rPr lang="zh-CN" altLang="en-US" sz="3600" b="1" dirty="0" smtClean="0"/>
              <a:t>动作</a:t>
            </a:r>
            <a:r>
              <a:rPr lang="zh-CN" altLang="en-US" sz="3600" b="1" dirty="0"/>
              <a:t>持续时间可变的规划模型（</a:t>
            </a:r>
            <a:r>
              <a:rPr lang="en-US" altLang="zh-CN" sz="3600" b="1" dirty="0"/>
              <a:t>Temporal Planning with Variable Durations, TPVD</a:t>
            </a:r>
            <a:r>
              <a:rPr lang="zh-CN" altLang="en-US" sz="3600" b="1" dirty="0" smtClean="0"/>
              <a:t>）</a:t>
            </a:r>
            <a:endParaRPr lang="en-US" altLang="zh-CN" sz="3600" b="1" dirty="0" smtClean="0"/>
          </a:p>
          <a:p>
            <a:pPr lvl="1"/>
            <a:r>
              <a:rPr lang="zh-CN" altLang="en-US" sz="3200" dirty="0"/>
              <a:t>动作持续时间 不能 预先（由建模专家）得知</a:t>
            </a:r>
          </a:p>
          <a:p>
            <a:pPr lvl="1"/>
            <a:r>
              <a:rPr lang="zh-CN" altLang="en-US" sz="3200" dirty="0"/>
              <a:t>巡视器 能 控制 该动作的持续时间</a:t>
            </a:r>
          </a:p>
          <a:p>
            <a:pPr lvl="1"/>
            <a:r>
              <a:rPr lang="zh-CN" altLang="en-US" sz="3200" dirty="0"/>
              <a:t>规划算法 需要 为巡视器 计算  该动作应持续多长时间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sz="3600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0F7E1-41BF-4BCF-9483-1C56B30DF4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3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一、任务背景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b="1" dirty="0" smtClean="0"/>
              <a:t>1.1 </a:t>
            </a:r>
            <a:r>
              <a:rPr lang="zh-CN" altLang="en-US" sz="3600" b="1" dirty="0" smtClean="0"/>
              <a:t>中国</a:t>
            </a:r>
            <a:r>
              <a:rPr lang="zh-CN" altLang="en-US" sz="3600" b="1" dirty="0"/>
              <a:t>探月工程</a:t>
            </a:r>
            <a:endParaRPr lang="en-US" altLang="zh-CN" sz="3600" b="1" dirty="0" smtClean="0"/>
          </a:p>
          <a:p>
            <a:r>
              <a:rPr lang="zh-CN" altLang="en-US" dirty="0" smtClean="0"/>
              <a:t>以无人探测方式为主</a:t>
            </a:r>
            <a:endParaRPr lang="en-US" altLang="zh-CN" dirty="0" smtClean="0"/>
          </a:p>
          <a:p>
            <a:r>
              <a:rPr lang="zh-CN" altLang="en-US" dirty="0" smtClean="0"/>
              <a:t>分三个阶段实施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“绕月”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“落月”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“返回”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2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四、问题的扩展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 smtClean="0">
                <a:solidFill>
                  <a:prstClr val="black"/>
                </a:solidFill>
              </a:rPr>
              <a:t>4.2 TPVD</a:t>
            </a:r>
            <a:r>
              <a:rPr lang="zh-CN" altLang="en-US" sz="3600" b="1" dirty="0" smtClean="0">
                <a:solidFill>
                  <a:prstClr val="black"/>
                </a:solidFill>
              </a:rPr>
              <a:t>问题的实际来源</a:t>
            </a:r>
            <a:endParaRPr lang="en-US" altLang="zh-CN" sz="3600" b="1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zh-CN" dirty="0"/>
              <a:t>当前</a:t>
            </a:r>
            <a:r>
              <a:rPr lang="zh-CN" altLang="zh-CN" dirty="0" smtClean="0"/>
              <a:t>能量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50</a:t>
            </a:r>
            <a:br>
              <a:rPr lang="en-US" altLang="zh-CN" dirty="0" smtClean="0"/>
            </a:br>
            <a:r>
              <a:rPr lang="zh-CN" altLang="zh-CN" dirty="0" smtClean="0"/>
              <a:t>充电速率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zh-CN" altLang="en-US" dirty="0" smtClean="0"/>
              <a:t>最大容量：</a:t>
            </a:r>
            <a:r>
              <a:rPr lang="en-US" altLang="zh-CN" dirty="0" smtClean="0"/>
              <a:t>100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600" dirty="0" smtClean="0">
                <a:solidFill>
                  <a:srgbClr val="FF0000"/>
                </a:solidFill>
              </a:rPr>
              <a:t>“目标</a:t>
            </a:r>
            <a:r>
              <a:rPr lang="en-US" altLang="zh-CN" sz="2600" dirty="0" smtClean="0">
                <a:solidFill>
                  <a:srgbClr val="FF0000"/>
                </a:solidFill>
              </a:rPr>
              <a:t>1</a:t>
            </a:r>
            <a:r>
              <a:rPr lang="zh-CN" altLang="en-US" sz="2600" dirty="0" smtClean="0">
                <a:solidFill>
                  <a:srgbClr val="FF0000"/>
                </a:solidFill>
              </a:rPr>
              <a:t>”能否完成？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dirty="0">
                <a:solidFill>
                  <a:srgbClr val="FF0000"/>
                </a:solidFill>
              </a:rPr>
              <a:t>如果专家预设 </a:t>
            </a:r>
            <a:r>
              <a:rPr lang="zh-CN" altLang="en-US" sz="2600" dirty="0"/>
              <a:t>充电的持续时间为 </a:t>
            </a:r>
            <a:r>
              <a:rPr lang="en-US" altLang="zh-CN" sz="2600" dirty="0"/>
              <a:t>100 – 50 / 1 = 50</a:t>
            </a:r>
            <a:r>
              <a:rPr lang="zh-CN" altLang="en-US" sz="2600" dirty="0"/>
              <a:t>；则 </a:t>
            </a:r>
            <a:r>
              <a:rPr lang="zh-CN" altLang="en-US" sz="2600" dirty="0">
                <a:solidFill>
                  <a:srgbClr val="FF0000"/>
                </a:solidFill>
              </a:rPr>
              <a:t>不能完成任务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dirty="0">
                <a:solidFill>
                  <a:srgbClr val="FF0000"/>
                </a:solidFill>
              </a:rPr>
              <a:t>如果专家不预设 </a:t>
            </a:r>
            <a:r>
              <a:rPr lang="zh-CN" altLang="en-US" sz="2600" dirty="0"/>
              <a:t>让规划算法 安排</a:t>
            </a:r>
            <a:r>
              <a:rPr lang="en-US" altLang="zh-CN" sz="2600" dirty="0"/>
              <a:t>20</a:t>
            </a:r>
            <a:r>
              <a:rPr lang="zh-CN" altLang="en-US" sz="2600" dirty="0"/>
              <a:t>个单位时间的充电持续时间，则</a:t>
            </a:r>
            <a:r>
              <a:rPr lang="zh-CN" altLang="en-US" sz="2600" dirty="0">
                <a:solidFill>
                  <a:srgbClr val="FF0000"/>
                </a:solidFill>
              </a:rPr>
              <a:t>能完成任务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5" name="Picture 2" descr="规划任务的参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0" y="1729427"/>
            <a:ext cx="7399020" cy="253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8281358" y="365125"/>
            <a:ext cx="0" cy="31717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四、问题的扩展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 smtClean="0">
                <a:solidFill>
                  <a:prstClr val="black"/>
                </a:solidFill>
              </a:rPr>
              <a:t>4.3 </a:t>
            </a:r>
            <a:r>
              <a:rPr lang="en-US" altLang="zh-CN" sz="3600" b="1" dirty="0">
                <a:solidFill>
                  <a:prstClr val="black"/>
                </a:solidFill>
              </a:rPr>
              <a:t>TPVD</a:t>
            </a:r>
            <a:r>
              <a:rPr lang="zh-CN" altLang="en-US" sz="3600" b="1" dirty="0" smtClean="0">
                <a:solidFill>
                  <a:prstClr val="black"/>
                </a:solidFill>
              </a:rPr>
              <a:t>问题模型</a:t>
            </a:r>
            <a:endParaRPr lang="en-US" altLang="zh-CN" sz="3600" b="1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zh-CN" altLang="en-US" sz="2800" dirty="0">
                <a:solidFill>
                  <a:prstClr val="black"/>
                </a:solidFill>
              </a:rPr>
              <a:t>六元组：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prstClr val="black"/>
                </a:solidFill>
              </a:rPr>
              <a:t>动作集分为两部分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i="1" dirty="0">
                <a:solidFill>
                  <a:prstClr val="black"/>
                </a:solidFill>
              </a:rPr>
              <a:t>A</a:t>
            </a:r>
            <a:r>
              <a:rPr lang="en-US" altLang="zh-CN" sz="2800" i="1" baseline="-25000" dirty="0">
                <a:solidFill>
                  <a:prstClr val="black"/>
                </a:solidFill>
              </a:rPr>
              <a:t>c</a:t>
            </a:r>
            <a:r>
              <a:rPr lang="zh-CN" altLang="en-US" sz="2800" dirty="0">
                <a:solidFill>
                  <a:prstClr val="black"/>
                </a:solidFill>
              </a:rPr>
              <a:t>：动作的持续时间已知、确定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800" i="1" dirty="0">
                <a:solidFill>
                  <a:prstClr val="black"/>
                </a:solidFill>
              </a:rPr>
              <a:t>A</a:t>
            </a:r>
            <a:r>
              <a:rPr lang="en-US" altLang="zh-CN" sz="2800" i="1" baseline="-25000" dirty="0">
                <a:solidFill>
                  <a:prstClr val="black"/>
                </a:solidFill>
              </a:rPr>
              <a:t>s</a:t>
            </a:r>
            <a:r>
              <a:rPr lang="zh-CN" altLang="en-US" sz="2800" dirty="0">
                <a:solidFill>
                  <a:prstClr val="black"/>
                </a:solidFill>
              </a:rPr>
              <a:t>：动作的持续时间是确定的，但是未知，需要“规划算法”</a:t>
            </a:r>
            <a:r>
              <a:rPr lang="zh-CN" altLang="en-US" sz="2800" dirty="0" smtClean="0">
                <a:solidFill>
                  <a:prstClr val="black"/>
                </a:solidFill>
              </a:rPr>
              <a:t>调度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prstClr val="black"/>
                </a:solidFill>
              </a:rPr>
              <a:t>如果            ，则</a:t>
            </a:r>
            <a:r>
              <a:rPr lang="en-US" altLang="zh-CN" sz="2800" i="1" dirty="0" smtClean="0">
                <a:solidFill>
                  <a:prstClr val="black"/>
                </a:solidFill>
                <a:latin typeface="Times" panose="02020603060405020304" pitchFamily="18" charset="0"/>
              </a:rPr>
              <a:t>a</a:t>
            </a:r>
            <a:r>
              <a:rPr lang="zh-CN" altLang="en-US" sz="2800" dirty="0" smtClean="0">
                <a:solidFill>
                  <a:prstClr val="black"/>
                </a:solidFill>
              </a:rPr>
              <a:t>的执行时持续时间可安排在                 之间的任意值</a:t>
            </a:r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0F7E1-41BF-4BCF-9483-1C56B30DF4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141631"/>
              </p:ext>
            </p:extLst>
          </p:nvPr>
        </p:nvGraphicFramePr>
        <p:xfrm>
          <a:off x="2778916" y="1799717"/>
          <a:ext cx="2728913" cy="48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name="Equation" r:id="rId3" imgW="1282700" imgH="228600" progId="Equation.DSMT4">
                  <p:embed/>
                </p:oleObj>
              </mc:Choice>
              <mc:Fallback>
                <p:oleObj name="Equation" r:id="rId3" imgW="1282700" imgH="2286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916" y="1799717"/>
                        <a:ext cx="2728913" cy="4851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409590"/>
              </p:ext>
            </p:extLst>
          </p:nvPr>
        </p:nvGraphicFramePr>
        <p:xfrm>
          <a:off x="4598252" y="2284857"/>
          <a:ext cx="1819153" cy="54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3" name="Equation" r:id="rId5" imgW="761669" imgH="228501" progId="Equation.DSMT4">
                  <p:embed/>
                </p:oleObj>
              </mc:Choice>
              <mc:Fallback>
                <p:oleObj name="Equation" r:id="rId5" imgW="761669" imgH="228501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252" y="2284857"/>
                        <a:ext cx="1819153" cy="5457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458813"/>
              </p:ext>
            </p:extLst>
          </p:nvPr>
        </p:nvGraphicFramePr>
        <p:xfrm>
          <a:off x="2327548" y="4192891"/>
          <a:ext cx="902735" cy="503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4" name="Equation" r:id="rId7" imgW="406224" imgH="228501" progId="Equation.DSMT4">
                  <p:embed/>
                </p:oleObj>
              </mc:Choice>
              <mc:Fallback>
                <p:oleObj name="Equation" r:id="rId7" imgW="406224" imgH="228501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548" y="4192891"/>
                        <a:ext cx="902735" cy="503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013947"/>
              </p:ext>
            </p:extLst>
          </p:nvPr>
        </p:nvGraphicFramePr>
        <p:xfrm>
          <a:off x="8610600" y="4206061"/>
          <a:ext cx="1206260" cy="490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" name="Equation" r:id="rId9" imgW="558800" imgH="228600" progId="Equation.DSMT4">
                  <p:embed/>
                </p:oleObj>
              </mc:Choice>
              <mc:Fallback>
                <p:oleObj name="Equation" r:id="rId9" imgW="558800" imgH="2286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4206061"/>
                        <a:ext cx="1206260" cy="490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5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、</a:t>
            </a:r>
            <a:r>
              <a:rPr lang="zh-CN" altLang="en-US" dirty="0"/>
              <a:t>问题的扩展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sz="3600" b="1" dirty="0" smtClean="0">
                <a:solidFill>
                  <a:prstClr val="black"/>
                </a:solidFill>
              </a:rPr>
              <a:t>4.4 TPVD</a:t>
            </a:r>
            <a:r>
              <a:rPr lang="zh-CN" altLang="en-US" sz="3600" b="1" dirty="0" smtClean="0">
                <a:solidFill>
                  <a:prstClr val="black"/>
                </a:solidFill>
              </a:rPr>
              <a:t>规划方法</a:t>
            </a:r>
            <a:endParaRPr lang="en-US" altLang="zh-CN" dirty="0" smtClean="0"/>
          </a:p>
          <a:p>
            <a:r>
              <a:rPr lang="zh-CN" altLang="en-US" sz="3600" dirty="0" smtClean="0">
                <a:solidFill>
                  <a:prstClr val="black"/>
                </a:solidFill>
              </a:rPr>
              <a:t>完备的方法</a:t>
            </a:r>
            <a:endParaRPr lang="en-US" altLang="zh-CN" sz="3600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sz="3200" dirty="0" smtClean="0">
                <a:solidFill>
                  <a:prstClr val="black"/>
                </a:solidFill>
              </a:rPr>
              <a:t>转化为：</a:t>
            </a:r>
            <a:r>
              <a:rPr lang="en-US" altLang="zh-CN" sz="3200" dirty="0" smtClean="0">
                <a:solidFill>
                  <a:prstClr val="black"/>
                </a:solidFill>
              </a:rPr>
              <a:t>Satisfiability Modulo Theories </a:t>
            </a:r>
            <a:r>
              <a:rPr lang="en-US" altLang="zh-CN" sz="3200" dirty="0">
                <a:solidFill>
                  <a:prstClr val="black"/>
                </a:solidFill>
              </a:rPr>
              <a:t>(SMT</a:t>
            </a:r>
            <a:r>
              <a:rPr lang="en-US" altLang="zh-CN" sz="3200" dirty="0" smtClean="0">
                <a:solidFill>
                  <a:prstClr val="black"/>
                </a:solidFill>
              </a:rPr>
              <a:t>) with LA</a:t>
            </a:r>
          </a:p>
          <a:p>
            <a:pPr lvl="1"/>
            <a:r>
              <a:rPr lang="zh-CN" altLang="en-US" sz="3200" dirty="0" smtClean="0">
                <a:solidFill>
                  <a:prstClr val="black"/>
                </a:solidFill>
              </a:rPr>
              <a:t>为每个动作，尝试所有的可行持续时间</a:t>
            </a:r>
            <a:endParaRPr lang="en-US" altLang="zh-CN" sz="3200" dirty="0" smtClean="0">
              <a:solidFill>
                <a:prstClr val="black"/>
              </a:solidFill>
            </a:endParaRPr>
          </a:p>
          <a:p>
            <a:r>
              <a:rPr lang="zh-CN" altLang="en-US" sz="3600" dirty="0">
                <a:solidFill>
                  <a:prstClr val="black"/>
                </a:solidFill>
              </a:rPr>
              <a:t>不</a:t>
            </a:r>
            <a:r>
              <a:rPr lang="zh-CN" altLang="en-US" sz="3600" dirty="0" smtClean="0">
                <a:solidFill>
                  <a:prstClr val="black"/>
                </a:solidFill>
              </a:rPr>
              <a:t>完备的方法</a:t>
            </a:r>
            <a:endParaRPr lang="en-US" altLang="zh-CN" sz="3600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sz="3200" dirty="0" smtClean="0">
                <a:solidFill>
                  <a:prstClr val="black"/>
                </a:solidFill>
              </a:rPr>
              <a:t>启发式地，排除不相关的动作</a:t>
            </a:r>
            <a:endParaRPr lang="en-US" altLang="zh-CN" sz="3200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sz="3200" dirty="0" smtClean="0">
                <a:solidFill>
                  <a:prstClr val="black"/>
                </a:solidFill>
              </a:rPr>
              <a:t>启发式地，确定动作的持续时间</a:t>
            </a:r>
            <a:endParaRPr lang="en-US" altLang="zh-CN" sz="3600" dirty="0" smtClean="0">
              <a:solidFill>
                <a:prstClr val="black"/>
              </a:solidFill>
            </a:endParaRPr>
          </a:p>
          <a:p>
            <a:endParaRPr lang="en-US" altLang="zh-CN" sz="3600" dirty="0" smtClean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77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>
                <a:solidFill>
                  <a:prstClr val="black"/>
                </a:solidFill>
              </a:rPr>
              <a:t>4.4 TPVD</a:t>
            </a:r>
            <a:r>
              <a:rPr lang="zh-CN" altLang="en-US" b="1" dirty="0">
                <a:solidFill>
                  <a:prstClr val="black"/>
                </a:solidFill>
              </a:rPr>
              <a:t>规划方法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5" name="Picture 2" descr="规划任务的参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77238"/>
            <a:ext cx="7399020" cy="253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规划解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26" y="4872521"/>
            <a:ext cx="6053174" cy="15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下箭头 6"/>
          <p:cNvSpPr/>
          <p:nvPr/>
        </p:nvSpPr>
        <p:spPr>
          <a:xfrm>
            <a:off x="6245525" y="3746875"/>
            <a:ext cx="1657709" cy="988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Plan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487729" y="1189973"/>
            <a:ext cx="3866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不完备方法的初步结果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五、</a:t>
            </a:r>
            <a:r>
              <a:rPr lang="zh-CN" altLang="en-US" dirty="0"/>
              <a:t>要点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玉兔号巡视器的任务规划对应于较复杂的“时态规划问题”</a:t>
            </a:r>
            <a:endParaRPr lang="en-US" altLang="zh-CN" dirty="0" smtClean="0"/>
          </a:p>
          <a:p>
            <a:r>
              <a:rPr lang="zh-CN" altLang="en-US" dirty="0" smtClean="0"/>
              <a:t>问题模型的扩展：动作持续时间的调度</a:t>
            </a:r>
            <a:endParaRPr lang="en-US" altLang="zh-CN" dirty="0" smtClean="0"/>
          </a:p>
          <a:p>
            <a:r>
              <a:rPr lang="zh-CN" altLang="en-US" dirty="0" smtClean="0"/>
              <a:t>问题的表示（基于</a:t>
            </a:r>
            <a:r>
              <a:rPr lang="en-US" altLang="zh-CN" dirty="0" smtClean="0"/>
              <a:t>PDDL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提高求解效率的技术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启发函数 构造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剪枝策略 构造</a:t>
            </a:r>
            <a:endParaRPr lang="en-US" altLang="zh-CN" dirty="0" smtClean="0"/>
          </a:p>
          <a:p>
            <a:r>
              <a:rPr lang="zh-CN" altLang="en-US" dirty="0" smtClean="0"/>
              <a:t>后续问题：“规划”（</a:t>
            </a:r>
            <a:r>
              <a:rPr lang="en-US" altLang="zh-CN" dirty="0" smtClean="0"/>
              <a:t>Plan</a:t>
            </a:r>
            <a:r>
              <a:rPr lang="zh-CN" altLang="en-US" dirty="0" smtClean="0"/>
              <a:t>）在执行时的灵活性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Execution time is fixed by Plan</a:t>
            </a:r>
          </a:p>
          <a:p>
            <a:pPr lvl="1"/>
            <a:r>
              <a:rPr lang="en-US" altLang="zh-CN" dirty="0" smtClean="0"/>
              <a:t>Execution time interval is fixed by Plan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4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一、任务背景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b="1" dirty="0" smtClean="0"/>
              <a:t>1.1 </a:t>
            </a:r>
            <a:r>
              <a:rPr lang="zh-CN" altLang="en-US" sz="3600" b="1" dirty="0" smtClean="0"/>
              <a:t>中国</a:t>
            </a:r>
            <a:r>
              <a:rPr lang="zh-CN" altLang="en-US" sz="3600" b="1" dirty="0"/>
              <a:t>探月工程</a:t>
            </a:r>
            <a:endParaRPr lang="en-US" altLang="zh-CN" sz="3600" b="1" dirty="0" smtClean="0"/>
          </a:p>
          <a:p>
            <a:r>
              <a:rPr lang="zh-CN" altLang="en-US" dirty="0" smtClean="0"/>
              <a:t>以无人探测方式为主</a:t>
            </a:r>
            <a:endParaRPr lang="en-US" altLang="zh-CN" dirty="0" smtClean="0"/>
          </a:p>
          <a:p>
            <a:r>
              <a:rPr lang="zh-CN" altLang="en-US" dirty="0" smtClean="0"/>
              <a:t>分三个阶段实施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“绕月”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“落月”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“返回”</a:t>
            </a:r>
            <a:endParaRPr lang="en-US" altLang="zh-CN" dirty="0" smtClean="0"/>
          </a:p>
          <a:p>
            <a:r>
              <a:rPr lang="zh-CN" altLang="en-US" dirty="0" smtClean="0"/>
              <a:t>落：嫦娥三号 任务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70C0"/>
                </a:solidFill>
              </a:rPr>
              <a:t>着陆器（</a:t>
            </a:r>
            <a:r>
              <a:rPr lang="en-US" altLang="zh-CN" dirty="0" smtClean="0">
                <a:solidFill>
                  <a:srgbClr val="0070C0"/>
                </a:solidFill>
              </a:rPr>
              <a:t>Lander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Picture 2" descr="http://images.china.cn/attachement/jpg/site1000/20160221/6c0b840a2c8d18337ff6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254" y="2354730"/>
            <a:ext cx="6367332" cy="3701013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V="1">
            <a:off x="3985404" y="4865298"/>
            <a:ext cx="2587924" cy="13802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9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一、任务背景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b="1" dirty="0" smtClean="0"/>
              <a:t>1.1 </a:t>
            </a:r>
            <a:r>
              <a:rPr lang="zh-CN" altLang="en-US" sz="3600" b="1" dirty="0" smtClean="0"/>
              <a:t>中国</a:t>
            </a:r>
            <a:r>
              <a:rPr lang="zh-CN" altLang="en-US" sz="3600" b="1" dirty="0"/>
              <a:t>探月工程</a:t>
            </a:r>
            <a:endParaRPr lang="en-US" altLang="zh-CN" sz="3600" b="1" dirty="0" smtClean="0"/>
          </a:p>
          <a:p>
            <a:r>
              <a:rPr lang="zh-CN" altLang="en-US" dirty="0" smtClean="0"/>
              <a:t>以无人探测方式为主</a:t>
            </a:r>
            <a:endParaRPr lang="en-US" altLang="zh-CN" dirty="0" smtClean="0"/>
          </a:p>
          <a:p>
            <a:r>
              <a:rPr lang="zh-CN" altLang="en-US" dirty="0"/>
              <a:t>分三个阶段实施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“绕”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“落”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“回”</a:t>
            </a:r>
            <a:endParaRPr lang="en-US" altLang="zh-CN" dirty="0" smtClean="0"/>
          </a:p>
          <a:p>
            <a:r>
              <a:rPr lang="zh-CN" altLang="en-US" dirty="0"/>
              <a:t>落：嫦娥三号 任务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着陆器（</a:t>
            </a:r>
            <a:r>
              <a:rPr lang="en-US" altLang="zh-CN" dirty="0" smtClean="0"/>
              <a:t>Lander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巡视器（</a:t>
            </a:r>
            <a:r>
              <a:rPr lang="en-US" altLang="zh-CN" dirty="0">
                <a:solidFill>
                  <a:srgbClr val="0070C0"/>
                </a:solidFill>
              </a:rPr>
              <a:t>Rover</a:t>
            </a:r>
            <a:r>
              <a:rPr lang="zh-CN" altLang="en-US" dirty="0">
                <a:solidFill>
                  <a:srgbClr val="0070C0"/>
                </a:solidFill>
              </a:rPr>
              <a:t>）：玉兔号</a:t>
            </a:r>
          </a:p>
          <a:p>
            <a:pPr marL="457200" lvl="1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Picture 4" descr="http://img003.21cnimg.com/photos/album/20131223/c50-0-0-0-0_r0/6E8A4575BFF6A52C5690BF516E603A7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51580"/>
            <a:ext cx="5888370" cy="4306420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箭头连接符 10"/>
          <p:cNvCxnSpPr/>
          <p:nvPr/>
        </p:nvCxnSpPr>
        <p:spPr>
          <a:xfrm flipV="1">
            <a:off x="5106838" y="4887032"/>
            <a:ext cx="2932981" cy="54761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3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一、任务背景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b="1" dirty="0" smtClean="0"/>
              <a:t>1.1 </a:t>
            </a:r>
            <a:r>
              <a:rPr lang="zh-CN" altLang="en-US" sz="3600" b="1" dirty="0" smtClean="0"/>
              <a:t>中国</a:t>
            </a:r>
            <a:r>
              <a:rPr lang="zh-CN" altLang="en-US" sz="3600" b="1" dirty="0"/>
              <a:t>探月工程</a:t>
            </a:r>
            <a:endParaRPr lang="en-US" altLang="zh-CN" sz="3600" b="1" dirty="0" smtClean="0"/>
          </a:p>
          <a:p>
            <a:r>
              <a:rPr lang="zh-CN" altLang="en-US" dirty="0" smtClean="0"/>
              <a:t>以无人探测方式为主</a:t>
            </a:r>
            <a:endParaRPr lang="en-US" altLang="zh-CN" dirty="0" smtClean="0"/>
          </a:p>
          <a:p>
            <a:r>
              <a:rPr lang="zh-CN" altLang="en-US" dirty="0" smtClean="0"/>
              <a:t>分三个阶段实施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“绕”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“落”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“回”</a:t>
            </a:r>
            <a:endParaRPr lang="en-US" altLang="zh-CN" dirty="0" smtClean="0"/>
          </a:p>
          <a:p>
            <a:r>
              <a:rPr lang="zh-CN" altLang="en-US" dirty="0" smtClean="0"/>
              <a:t>落：嫦娥三号 任务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着陆器（</a:t>
            </a:r>
            <a:r>
              <a:rPr lang="en-US" altLang="zh-CN" dirty="0" smtClean="0"/>
              <a:t>Lander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</a:rPr>
              <a:t>巡视器（</a:t>
            </a:r>
            <a:r>
              <a:rPr lang="en-US" altLang="zh-CN" dirty="0">
                <a:solidFill>
                  <a:srgbClr val="0070C0"/>
                </a:solidFill>
              </a:rPr>
              <a:t>Rover</a:t>
            </a:r>
            <a:r>
              <a:rPr lang="zh-CN" altLang="en-US" dirty="0">
                <a:solidFill>
                  <a:srgbClr val="0070C0"/>
                </a:solidFill>
              </a:rPr>
              <a:t>）：玉兔号</a:t>
            </a:r>
          </a:p>
          <a:p>
            <a:pPr marL="457200" lvl="1" indent="0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Picture 4" descr="http://img003.21cnimg.com/photos/album/20131223/c50-0-0-0-0_r0/6E8A4575BFF6A52C5690BF516E603A7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51580"/>
            <a:ext cx="5888370" cy="4306420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608" y="-224287"/>
            <a:ext cx="5027762" cy="368873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11" name="直接箭头连接符 10"/>
          <p:cNvCxnSpPr/>
          <p:nvPr/>
        </p:nvCxnSpPr>
        <p:spPr>
          <a:xfrm flipV="1">
            <a:off x="5106838" y="4887032"/>
            <a:ext cx="2932981" cy="54761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058797" y="2551580"/>
            <a:ext cx="2981022" cy="270082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3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一、任务背景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973"/>
            <a:ext cx="4686120" cy="49869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 smtClean="0"/>
              <a:t>1.2 </a:t>
            </a:r>
            <a:r>
              <a:rPr lang="zh-CN" altLang="en-US" sz="3600" b="1" dirty="0" smtClean="0"/>
              <a:t>玉兔号的物理本体</a:t>
            </a:r>
            <a:endParaRPr lang="en-US" altLang="zh-CN" sz="3600" b="1" dirty="0" smtClean="0"/>
          </a:p>
          <a:p>
            <a:r>
              <a:rPr lang="zh-CN" altLang="en-US" dirty="0"/>
              <a:t>太阳</a:t>
            </a:r>
            <a:r>
              <a:rPr lang="zh-CN" altLang="en-US" dirty="0" smtClean="0"/>
              <a:t>翼：能量，电池</a:t>
            </a:r>
            <a:endParaRPr lang="en-US" altLang="zh-CN" dirty="0" smtClean="0"/>
          </a:p>
          <a:p>
            <a:r>
              <a:rPr lang="zh-CN" altLang="en-US" dirty="0" smtClean="0"/>
              <a:t>全景相机</a:t>
            </a:r>
            <a:r>
              <a:rPr lang="zh-CN" altLang="en-US" dirty="0" smtClean="0"/>
              <a:t>：定位与探测</a:t>
            </a:r>
            <a:endParaRPr lang="en-US" altLang="zh-CN" dirty="0" smtClean="0"/>
          </a:p>
          <a:p>
            <a:r>
              <a:rPr lang="zh-CN" altLang="en-US" dirty="0" smtClean="0"/>
              <a:t>通讯天线：数据传输</a:t>
            </a:r>
            <a:endParaRPr lang="en-US" altLang="zh-CN" dirty="0" smtClean="0"/>
          </a:p>
          <a:p>
            <a:r>
              <a:rPr lang="zh-CN" altLang="en-US" dirty="0" smtClean="0"/>
              <a:t>行走系统：位置移动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320" y="1189973"/>
            <a:ext cx="6538823" cy="521244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780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一、任务背景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 smtClean="0"/>
              <a:t>1.3 </a:t>
            </a:r>
            <a:r>
              <a:rPr lang="zh-CN" altLang="en-US" sz="3600" b="1" dirty="0" smtClean="0"/>
              <a:t>玉兔号的控制方式：远程“遥操作”</a:t>
            </a:r>
            <a:endParaRPr lang="en-US" altLang="zh-CN" sz="3600" b="1" dirty="0" smtClean="0"/>
          </a:p>
          <a:p>
            <a:r>
              <a:rPr lang="zh-CN" altLang="en-US" sz="3600" dirty="0" smtClean="0">
                <a:solidFill>
                  <a:srgbClr val="0070C0"/>
                </a:solidFill>
              </a:rPr>
              <a:t>地面站（</a:t>
            </a:r>
            <a:r>
              <a:rPr lang="en-US" altLang="zh-CN" sz="3600" dirty="0" smtClean="0">
                <a:solidFill>
                  <a:srgbClr val="0070C0"/>
                </a:solidFill>
              </a:rPr>
              <a:t>Ground Station</a:t>
            </a:r>
            <a:r>
              <a:rPr lang="zh-CN" altLang="en-US" sz="3600" dirty="0" smtClean="0">
                <a:solidFill>
                  <a:srgbClr val="0070C0"/>
                </a:solidFill>
              </a:rPr>
              <a:t>）</a:t>
            </a:r>
            <a:endParaRPr lang="en-US" altLang="zh-CN" sz="3600" dirty="0" smtClean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负责 制定任务计划（</a:t>
            </a:r>
            <a:r>
              <a:rPr lang="en-US" altLang="zh-CN" sz="3200" dirty="0" smtClean="0"/>
              <a:t>Mission Planning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dirty="0"/>
              <a:t>上</a:t>
            </a:r>
            <a:r>
              <a:rPr lang="zh-CN" altLang="en-US" sz="3200" dirty="0" smtClean="0"/>
              <a:t>传 任务</a:t>
            </a:r>
            <a:r>
              <a:rPr lang="zh-CN" altLang="en-US" sz="3200" dirty="0" smtClean="0"/>
              <a:t>计划（</a:t>
            </a:r>
            <a:r>
              <a:rPr lang="en-US" altLang="zh-CN" sz="3200" dirty="0" smtClean="0"/>
              <a:t>Upload plan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r>
              <a:rPr lang="zh-CN" altLang="en-US" sz="3600" dirty="0">
                <a:solidFill>
                  <a:srgbClr val="0070C0"/>
                </a:solidFill>
              </a:rPr>
              <a:t>玉兔</a:t>
            </a:r>
            <a:r>
              <a:rPr lang="zh-CN" altLang="en-US" sz="3600" dirty="0" smtClean="0">
                <a:solidFill>
                  <a:srgbClr val="0070C0"/>
                </a:solidFill>
              </a:rPr>
              <a:t>号（</a:t>
            </a:r>
            <a:r>
              <a:rPr lang="en-US" altLang="zh-CN" sz="3600" dirty="0" smtClean="0">
                <a:solidFill>
                  <a:srgbClr val="0070C0"/>
                </a:solidFill>
              </a:rPr>
              <a:t>Rover</a:t>
            </a:r>
            <a:r>
              <a:rPr lang="zh-CN" altLang="en-US" sz="3600" dirty="0" smtClean="0">
                <a:solidFill>
                  <a:srgbClr val="0070C0"/>
                </a:solidFill>
              </a:rPr>
              <a:t>）</a:t>
            </a:r>
            <a:endParaRPr lang="en-US" altLang="zh-CN" sz="3600" dirty="0" smtClean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负责 执行计划、收集观测数据</a:t>
            </a:r>
            <a:endParaRPr lang="en-US" altLang="zh-CN" sz="3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没有规划能力</a:t>
            </a:r>
            <a:endParaRPr lang="en-US" altLang="zh-CN" sz="3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5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一、任务背景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3600" b="1" dirty="0" smtClean="0"/>
              <a:t>1.4 </a:t>
            </a:r>
            <a:r>
              <a:rPr lang="zh-CN" altLang="en-US" sz="3600" b="1" dirty="0" smtClean="0"/>
              <a:t>任务规划（</a:t>
            </a:r>
            <a:r>
              <a:rPr lang="en-US" altLang="zh-CN" sz="3600" b="1" dirty="0" smtClean="0"/>
              <a:t>Mission Planning/ Activity Planning</a:t>
            </a:r>
            <a:r>
              <a:rPr lang="zh-CN" altLang="en-US" sz="3600" b="1" dirty="0" smtClean="0"/>
              <a:t>）</a:t>
            </a:r>
            <a:endParaRPr lang="en-US" altLang="zh-CN" sz="3600" dirty="0" smtClean="0"/>
          </a:p>
          <a:p>
            <a:r>
              <a:rPr lang="zh-CN" altLang="en-US" sz="3600" dirty="0" smtClean="0"/>
              <a:t>时 机（</a:t>
            </a:r>
            <a:r>
              <a:rPr lang="en-US" altLang="zh-CN" sz="3600" dirty="0" smtClean="0"/>
              <a:t>When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lvl="1"/>
            <a:r>
              <a:rPr lang="zh-CN" altLang="en-US" sz="3200" dirty="0" smtClean="0">
                <a:solidFill>
                  <a:srgbClr val="00B0F0"/>
                </a:solidFill>
              </a:rPr>
              <a:t>在 巡视器行动 之前（</a:t>
            </a:r>
            <a:r>
              <a:rPr lang="en-US" altLang="zh-CN" sz="3200" dirty="0" smtClean="0">
                <a:solidFill>
                  <a:srgbClr val="00B0F0"/>
                </a:solidFill>
              </a:rPr>
              <a:t>Deliberation before action</a:t>
            </a:r>
            <a:r>
              <a:rPr lang="zh-CN" altLang="en-US" sz="3200" dirty="0" smtClean="0">
                <a:solidFill>
                  <a:srgbClr val="00B0F0"/>
                </a:solidFill>
              </a:rPr>
              <a:t>）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r>
              <a:rPr lang="zh-CN" altLang="en-US" sz="3600" dirty="0" smtClean="0"/>
              <a:t>输 入（</a:t>
            </a:r>
            <a:r>
              <a:rPr lang="en-US" altLang="zh-CN" sz="3600" dirty="0" smtClean="0"/>
              <a:t>Inputs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lvl="1"/>
            <a:r>
              <a:rPr lang="zh-CN" altLang="en-US" sz="3200" dirty="0" smtClean="0"/>
              <a:t>某个时间窗口</a:t>
            </a:r>
            <a:r>
              <a:rPr lang="zh-CN" altLang="en-US" sz="3200" dirty="0"/>
              <a:t>（</a:t>
            </a:r>
            <a:r>
              <a:rPr lang="en-US" altLang="zh-CN" sz="3200" dirty="0" smtClean="0"/>
              <a:t>Time Horizon</a:t>
            </a:r>
            <a:r>
              <a:rPr lang="zh-CN" altLang="en-US" sz="3200" dirty="0" smtClean="0"/>
              <a:t>）</a:t>
            </a:r>
            <a:r>
              <a:rPr lang="zh-CN" altLang="en-US" sz="2800" dirty="0" smtClean="0"/>
              <a:t>：</a:t>
            </a:r>
            <a:r>
              <a:rPr lang="en-US" altLang="zh-CN" sz="3200" dirty="0"/>
              <a:t>[</a:t>
            </a:r>
            <a:r>
              <a:rPr lang="en-US" altLang="zh-CN" sz="3200" dirty="0" err="1"/>
              <a:t>Time_Start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Time_End</a:t>
            </a:r>
            <a:r>
              <a:rPr lang="en-US" altLang="zh-CN" sz="3200" dirty="0"/>
              <a:t>]</a:t>
            </a:r>
          </a:p>
          <a:p>
            <a:pPr lvl="1"/>
            <a:r>
              <a:rPr lang="zh-CN" altLang="en-US" sz="3200" dirty="0" smtClean="0"/>
              <a:t>针对给定的任务目标（</a:t>
            </a:r>
            <a:r>
              <a:rPr lang="en-US" altLang="zh-CN" sz="3200" dirty="0" smtClean="0"/>
              <a:t>A set of goals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以巡视器当前环境为初始状态（</a:t>
            </a:r>
            <a:r>
              <a:rPr lang="en-US" altLang="zh-CN" sz="3200" dirty="0" smtClean="0"/>
              <a:t>Initial State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r>
              <a:rPr lang="zh-CN" altLang="en-US" sz="3600" dirty="0" smtClean="0"/>
              <a:t>输 出（</a:t>
            </a:r>
            <a:r>
              <a:rPr lang="en-US" altLang="zh-CN" sz="3600" dirty="0" smtClean="0"/>
              <a:t>Output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lvl="1"/>
            <a:r>
              <a:rPr lang="zh-CN" altLang="en-US" sz="3200" dirty="0" smtClean="0"/>
              <a:t>动作序列（</a:t>
            </a:r>
            <a:r>
              <a:rPr lang="en-US" altLang="zh-CN" sz="3200" dirty="0" smtClean="0"/>
              <a:t>a sequence of actions</a:t>
            </a:r>
            <a:r>
              <a:rPr lang="zh-CN" altLang="en-US" sz="3200" dirty="0" smtClean="0"/>
              <a:t>），实现目标（</a:t>
            </a:r>
            <a:r>
              <a:rPr lang="en-US" altLang="zh-CN" sz="3200" dirty="0" smtClean="0"/>
              <a:t>such that, goals are fulfilled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3600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3200" dirty="0" smtClean="0"/>
          </a:p>
          <a:p>
            <a:pPr marL="0" indent="0">
              <a:buNone/>
            </a:pPr>
            <a:endParaRPr lang="en-US" altLang="zh-CN" sz="3600" b="1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7E1-41BF-4BCF-9483-1C56B30DF4E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20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2094</Words>
  <Application>Microsoft Office PowerPoint</Application>
  <PresentationFormat>宽屏</PresentationFormat>
  <Paragraphs>437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宋体</vt:lpstr>
      <vt:lpstr>Arial</vt:lpstr>
      <vt:lpstr>Calibri</vt:lpstr>
      <vt:lpstr>Calibri Light</vt:lpstr>
      <vt:lpstr>Consolas</vt:lpstr>
      <vt:lpstr>Symbol</vt:lpstr>
      <vt:lpstr>Times</vt:lpstr>
      <vt:lpstr>Times New Roman</vt:lpstr>
      <vt:lpstr>Wingdings</vt:lpstr>
      <vt:lpstr>Office 主题</vt:lpstr>
      <vt:lpstr>Equation</vt:lpstr>
      <vt:lpstr>“玉兔号”月面巡视器任务规划 模型与算法 Mission Planning for the Jade Rabbit Rover: Model and Algorithm</vt:lpstr>
      <vt:lpstr>主要内容</vt:lpstr>
      <vt:lpstr>一、任务背景</vt:lpstr>
      <vt:lpstr>一、任务背景</vt:lpstr>
      <vt:lpstr>一、任务背景</vt:lpstr>
      <vt:lpstr>一、任务背景</vt:lpstr>
      <vt:lpstr>一、任务背景</vt:lpstr>
      <vt:lpstr>一、任务背景</vt:lpstr>
      <vt:lpstr>一、任务背景</vt:lpstr>
      <vt:lpstr>一、任务背景</vt:lpstr>
      <vt:lpstr>一、任务背景</vt:lpstr>
      <vt:lpstr>一、任务背景</vt:lpstr>
      <vt:lpstr>一、任务背景</vt:lpstr>
      <vt:lpstr>二、任务规划模型</vt:lpstr>
      <vt:lpstr>二、任务规划模型</vt:lpstr>
      <vt:lpstr>二、任务规划模型</vt:lpstr>
      <vt:lpstr>二、任务规划模型</vt:lpstr>
      <vt:lpstr>二、任务规划模型</vt:lpstr>
      <vt:lpstr>二、任务规划模型</vt:lpstr>
      <vt:lpstr>二、任务规划模型</vt:lpstr>
      <vt:lpstr>二、任务规划模型</vt:lpstr>
      <vt:lpstr>三、任务规划算法</vt:lpstr>
      <vt:lpstr>三、任务规划算法</vt:lpstr>
      <vt:lpstr>三、任务规划算法</vt:lpstr>
      <vt:lpstr>三、任务规划算法</vt:lpstr>
      <vt:lpstr>三、任务规划算法</vt:lpstr>
      <vt:lpstr>PowerPoint 演示文稿</vt:lpstr>
      <vt:lpstr>输出的规划</vt:lpstr>
      <vt:lpstr>四、问题的扩展</vt:lpstr>
      <vt:lpstr>四、问题的扩展</vt:lpstr>
      <vt:lpstr>四、问题的扩展</vt:lpstr>
      <vt:lpstr>四、问题的扩展</vt:lpstr>
      <vt:lpstr>4.4 TPVD规划方法</vt:lpstr>
      <vt:lpstr>五、要点总结</vt:lpstr>
    </vt:vector>
  </TitlesOfParts>
  <Company>dd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基于自动推理技术的 月面巡视任务自动规划方法研究</dc:title>
  <dc:creator>CaiDB</dc:creator>
  <cp:lastModifiedBy>CaiDB</cp:lastModifiedBy>
  <cp:revision>559</cp:revision>
  <dcterms:created xsi:type="dcterms:W3CDTF">2017-03-22T00:35:23Z</dcterms:created>
  <dcterms:modified xsi:type="dcterms:W3CDTF">2017-07-06T06:01:05Z</dcterms:modified>
</cp:coreProperties>
</file>