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301" r:id="rId5"/>
    <p:sldId id="287" r:id="rId6"/>
    <p:sldId id="286" r:id="rId7"/>
    <p:sldId id="259" r:id="rId8"/>
    <p:sldId id="296" r:id="rId9"/>
    <p:sldId id="257" r:id="rId10"/>
    <p:sldId id="260" r:id="rId11"/>
    <p:sldId id="261" r:id="rId12"/>
    <p:sldId id="262" r:id="rId13"/>
    <p:sldId id="263" r:id="rId14"/>
    <p:sldId id="265" r:id="rId15"/>
    <p:sldId id="297" r:id="rId16"/>
    <p:sldId id="264" r:id="rId17"/>
    <p:sldId id="302" r:id="rId18"/>
    <p:sldId id="281" r:id="rId19"/>
    <p:sldId id="258" r:id="rId20"/>
    <p:sldId id="298" r:id="rId21"/>
    <p:sldId id="266" r:id="rId22"/>
    <p:sldId id="279" r:id="rId23"/>
    <p:sldId id="278" r:id="rId24"/>
    <p:sldId id="277" r:id="rId25"/>
    <p:sldId id="288" r:id="rId26"/>
    <p:sldId id="289" r:id="rId27"/>
    <p:sldId id="290" r:id="rId28"/>
    <p:sldId id="291" r:id="rId29"/>
    <p:sldId id="292" r:id="rId30"/>
    <p:sldId id="267" r:id="rId31"/>
    <p:sldId id="285" r:id="rId32"/>
    <p:sldId id="303" r:id="rId33"/>
    <p:sldId id="268" r:id="rId34"/>
    <p:sldId id="275" r:id="rId35"/>
    <p:sldId id="299" r:id="rId36"/>
    <p:sldId id="269" r:id="rId37"/>
    <p:sldId id="280" r:id="rId38"/>
    <p:sldId id="270" r:id="rId39"/>
    <p:sldId id="273" r:id="rId40"/>
    <p:sldId id="274" r:id="rId41"/>
    <p:sldId id="284" r:id="rId42"/>
    <p:sldId id="271" r:id="rId43"/>
    <p:sldId id="272" r:id="rId44"/>
    <p:sldId id="276" r:id="rId45"/>
    <p:sldId id="300" r:id="rId46"/>
    <p:sldId id="282" r:id="rId47"/>
    <p:sldId id="283" r:id="rId48"/>
    <p:sldId id="29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0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4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3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0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FDFD-E3D6-410E-9B95-796D6AFC626D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12CE-97C9-4743-970F-2960DEA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New Probabilistic Algorithm for Approximate Model</a:t>
            </a:r>
            <a:br>
              <a:rPr lang="en-US" altLang="zh-CN" dirty="0"/>
            </a:br>
            <a:r>
              <a:rPr lang="en-US" altLang="zh-CN" dirty="0"/>
              <a:t>Counting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Cunjing</a:t>
            </a:r>
            <a:r>
              <a:rPr lang="en-US" altLang="zh-CN" dirty="0" smtClean="0"/>
              <a:t> Ge</a:t>
            </a:r>
          </a:p>
          <a:p>
            <a:r>
              <a:rPr lang="en-US" altLang="zh-CN" dirty="0" smtClean="0"/>
              <a:t>2017.7.7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0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Distributed Coin-Flipping Strategy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90" y="1690688"/>
            <a:ext cx="5047619" cy="480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1517" y="2281473"/>
            <a:ext cx="164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cut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13/23 solutions</a:t>
            </a:r>
          </a:p>
          <a:p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029787" y="4642918"/>
            <a:ext cx="248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Tosses a coin on each </a:t>
            </a:r>
          </a:p>
          <a:p>
            <a:r>
              <a:rPr lang="en-US" altLang="zh-CN" dirty="0" smtClean="0"/>
              <a:t>block. If heads, color the</a:t>
            </a:r>
          </a:p>
          <a:p>
            <a:r>
              <a:rPr lang="en-US" altLang="zh-CN" dirty="0" smtClean="0"/>
              <a:t>block.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8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Distributed Coin-Flipping Strategy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690688"/>
            <a:ext cx="5057143" cy="480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11517" y="2281473"/>
            <a:ext cx="152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cut</a:t>
            </a:r>
          </a:p>
          <a:p>
            <a:endParaRPr lang="en-US" altLang="zh-CN" dirty="0"/>
          </a:p>
          <a:p>
            <a:r>
              <a:rPr lang="en-US" altLang="zh-CN" dirty="0" smtClean="0"/>
              <a:t>8/23 solutions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9787" y="4642918"/>
            <a:ext cx="248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Tosses a coin on each </a:t>
            </a:r>
          </a:p>
          <a:p>
            <a:r>
              <a:rPr lang="en-US" altLang="zh-CN" dirty="0" smtClean="0"/>
              <a:t>block. If heads, color the</a:t>
            </a:r>
          </a:p>
          <a:p>
            <a:r>
              <a:rPr lang="en-US" altLang="zh-CN" dirty="0" smtClean="0"/>
              <a:t>block.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8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Distributed Coin-Flipping Strategy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52" y="1690688"/>
            <a:ext cx="5038095" cy="4790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1517" y="2281473"/>
            <a:ext cx="152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cut</a:t>
            </a:r>
          </a:p>
          <a:p>
            <a:endParaRPr lang="en-US" altLang="zh-CN" dirty="0"/>
          </a:p>
          <a:p>
            <a:r>
              <a:rPr lang="en-US" altLang="zh-CN" dirty="0" smtClean="0"/>
              <a:t>3/23 solutions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9787" y="4642918"/>
            <a:ext cx="248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Tosses a coin on each </a:t>
            </a:r>
          </a:p>
          <a:p>
            <a:r>
              <a:rPr lang="en-US" altLang="zh-CN" dirty="0" smtClean="0"/>
              <a:t>block. If heads, color the</a:t>
            </a:r>
          </a:p>
          <a:p>
            <a:r>
              <a:rPr lang="en-US" altLang="zh-CN" dirty="0" smtClean="0"/>
              <a:t>block.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52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Distributed Coin-Flipping Strategy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90" y="1690688"/>
            <a:ext cx="5047619" cy="480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1517" y="2281473"/>
            <a:ext cx="1527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cut</a:t>
            </a:r>
          </a:p>
          <a:p>
            <a:endParaRPr lang="en-US" altLang="zh-CN" dirty="0"/>
          </a:p>
          <a:p>
            <a:r>
              <a:rPr lang="en-US" altLang="zh-CN" dirty="0" smtClean="0"/>
              <a:t>0/23 solutions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Unsat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9787" y="4642918"/>
            <a:ext cx="2528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Intuition: </a:t>
            </a:r>
          </a:p>
          <a:p>
            <a:r>
              <a:rPr lang="en-US" altLang="zh-CN" dirty="0" smtClean="0"/>
              <a:t>There are approximately </a:t>
            </a:r>
          </a:p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depth</a:t>
            </a:r>
            <a:r>
              <a:rPr lang="en-US" altLang="zh-CN" dirty="0" smtClean="0"/>
              <a:t> solutions.</a:t>
            </a:r>
          </a:p>
        </p:txBody>
      </p:sp>
    </p:spTree>
    <p:extLst>
      <p:ext uri="{BB962C8B-B14F-4D97-AF65-F5344CB8AC3E}">
        <p14:creationId xmlns:p14="http://schemas.microsoft.com/office/powerpoint/2010/main" val="29691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XOR Hash Functions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 denote a Boolean formula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 smtClean="0"/>
                  <a:t> variables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Boolean constants</a:t>
                </a:r>
              </a:p>
              <a:p>
                <a:pPr lvl="1"/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dirty="0" smtClean="0"/>
                  <a:t> denote the family of hash functions</a:t>
                </a:r>
              </a:p>
              <a:p>
                <a:pPr lvl="1"/>
                <a:r>
                  <a:rPr lang="en-US" altLang="zh-CN" b="1" dirty="0" smtClean="0"/>
                  <a:t>Given an assignment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b="1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dirty="0"/>
              </a:p>
              <a:p>
                <a:endParaRPr lang="en-US" altLang="zh-CN" dirty="0" smtClean="0"/>
              </a:p>
              <a:p>
                <a:r>
                  <a:rPr lang="en-US" altLang="zh-CN" b="0" dirty="0" smtClean="0"/>
                  <a:t>Hashing procedure: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5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Backgournd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Coin-flipping Strategy</a:t>
            </a:r>
          </a:p>
          <a:p>
            <a:r>
              <a:rPr lang="en-US" altLang="zh-CN" dirty="0" smtClean="0"/>
              <a:t>Previous Works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Our Approach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1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MBound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 hashing-based bounding counter</a:t>
                </a:r>
              </a:p>
              <a:p>
                <a:pPr lvl="1"/>
                <a:r>
                  <a:rPr lang="en-US" altLang="zh-CN" dirty="0" smtClean="0"/>
                  <a:t>Given a constant </a:t>
                </a:r>
                <a:r>
                  <a:rPr lang="en-US" altLang="zh-CN" b="1" i="1" dirty="0" smtClean="0"/>
                  <a:t>t</a:t>
                </a:r>
              </a:p>
              <a:p>
                <a:pPr lvl="1"/>
                <a:r>
                  <a:rPr lang="en-US" altLang="zh-CN" dirty="0" smtClean="0"/>
                  <a:t>Randomly choose </a:t>
                </a:r>
                <a:r>
                  <a:rPr lang="en-US" altLang="zh-CN" b="1" i="1" dirty="0" smtClean="0"/>
                  <a:t>N</a:t>
                </a:r>
                <a:r>
                  <a:rPr lang="en-US" altLang="zh-CN" dirty="0" smtClean="0"/>
                  <a:t> different hashed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 smtClean="0"/>
                  <a:t>Count the number </a:t>
                </a:r>
                <a:r>
                  <a:rPr lang="en-US" altLang="zh-CN" b="1" i="1" dirty="0" smtClean="0"/>
                  <a:t>s</a:t>
                </a:r>
                <a:r>
                  <a:rPr lang="en-US" altLang="zh-CN" dirty="0" smtClean="0"/>
                  <a:t> of satisfied hashed formula</a:t>
                </a:r>
              </a:p>
              <a:p>
                <a:pPr lvl="1"/>
                <a:r>
                  <a:rPr lang="en-US" altLang="zh-CN" dirty="0" smtClean="0"/>
                  <a:t>Compute the confidence of LB and UB based on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and </a:t>
                </a:r>
                <a:r>
                  <a:rPr lang="en-US" altLang="zh-CN" i="1" dirty="0" smtClean="0"/>
                  <a:t>N</a:t>
                </a:r>
                <a:endParaRPr lang="en-US" altLang="zh-CN" sz="2800" dirty="0" smtClean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LB: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, UB</a:t>
                </a:r>
                <a:r>
                  <a:rPr lang="en-US" altLang="zh-CN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38200" y="566556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*C. P. Gomes, A. </a:t>
            </a:r>
            <a:r>
              <a:rPr lang="en-US" altLang="zh-CN" dirty="0" err="1" smtClean="0"/>
              <a:t>Sabharwal</a:t>
            </a:r>
            <a:r>
              <a:rPr lang="en-US" altLang="zh-CN" dirty="0" smtClean="0"/>
              <a:t>, and B. Selman. Model counting: A new strategy for obtaining good bounds. In Proc. of AAAI, pages 54–61, 2006.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2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MBound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Example: Given a formula F, where #F = 2</a:t>
                </a:r>
                <a:r>
                  <a:rPr lang="en-US" altLang="zh-CN" baseline="30000" dirty="0" smtClean="0"/>
                  <a:t>15</a:t>
                </a:r>
                <a:endParaRPr lang="en-US" altLang="zh-CN" sz="2400" baseline="30000" dirty="0"/>
              </a:p>
              <a:p>
                <a:pPr lvl="1"/>
                <a:r>
                  <a:rPr lang="en-US" altLang="zh-CN" dirty="0" smtClean="0"/>
                  <a:t>Try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=5≪15</m:t>
                    </m:r>
                  </m:oMath>
                </a14:m>
                <a:r>
                  <a:rPr lang="en-US" altLang="zh-CN" dirty="0" smtClean="0"/>
                  <a:t>,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…</a:t>
                </a:r>
              </a:p>
              <a:p>
                <a:pPr lvl="1"/>
                <a:r>
                  <a:rPr lang="en-US" altLang="zh-CN" dirty="0" smtClean="0"/>
                  <a:t>Try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=10&lt;1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,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…</a:t>
                </a:r>
              </a:p>
              <a:p>
                <a:pPr lvl="1"/>
                <a:r>
                  <a:rPr lang="en-US" altLang="zh-CN" dirty="0" smtClean="0"/>
                  <a:t>Try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=13&lt;15</m:t>
                    </m:r>
                  </m:oMath>
                </a14:m>
                <a:r>
                  <a:rPr lang="en-US" altLang="zh-CN" dirty="0"/>
                  <a:t>,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=14&lt;15</m:t>
                    </m:r>
                  </m:oMath>
                </a14:m>
                <a:r>
                  <a:rPr lang="en-US" altLang="zh-CN" dirty="0"/>
                  <a:t>, return </a:t>
                </a:r>
                <a:r>
                  <a:rPr lang="en-US" altLang="zh-CN" dirty="0" smtClean="0"/>
                  <a:t>unknown</a:t>
                </a:r>
              </a:p>
              <a:p>
                <a:pPr lvl="1"/>
                <a:r>
                  <a:rPr lang="en-US" altLang="zh-CN" dirty="0" smtClean="0"/>
                  <a:t>…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2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ApproxMC</a:t>
            </a:r>
            <a:r>
              <a:rPr lang="en-US" altLang="zh-CN" smtClean="0"/>
              <a:t>*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hashing-based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-counter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Count solutions s (pivot+1 at most) during each </a:t>
                </a:r>
                <a:r>
                  <a:rPr lang="en-US" altLang="zh-CN" dirty="0" smtClean="0"/>
                  <a:t>cut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𝑝𝑖𝑣𝑜𝑡</m:t>
                    </m:r>
                  </m:oMath>
                </a14:m>
                <a:r>
                  <a:rPr lang="en-US" altLang="zh-CN" dirty="0" smtClean="0"/>
                  <a:t>, hash and cut</a:t>
                </a:r>
              </a:p>
              <a:p>
                <a:pPr lvl="1"/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𝑝𝑖𝑣𝑜𝑡</m:t>
                    </m:r>
                  </m:oMath>
                </a14:m>
                <a:r>
                  <a:rPr lang="en-US" altLang="zh-CN" dirty="0" smtClean="0"/>
                  <a:t>, return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𝒅𝒆𝒑𝒕𝒉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b="1" dirty="0" smtClean="0"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38200" y="566556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en-US" altLang="zh-CN" dirty="0"/>
              <a:t>S. Chakraborty, K. S. </a:t>
            </a:r>
            <a:r>
              <a:rPr lang="en-US" altLang="zh-CN" dirty="0" err="1"/>
              <a:t>Meel</a:t>
            </a:r>
            <a:r>
              <a:rPr lang="en-US" altLang="zh-CN" dirty="0"/>
              <a:t>, and M. Y. </a:t>
            </a:r>
            <a:r>
              <a:rPr lang="en-US" altLang="zh-CN" dirty="0" err="1"/>
              <a:t>Vardi</a:t>
            </a:r>
            <a:r>
              <a:rPr lang="en-US" altLang="zh-CN" dirty="0"/>
              <a:t>. A scalable approximate model counter. </a:t>
            </a:r>
            <a:r>
              <a:rPr lang="en-US" altLang="zh-CN" dirty="0" smtClean="0"/>
              <a:t>In Proc</a:t>
            </a:r>
            <a:r>
              <a:rPr lang="en-US" altLang="zh-CN" dirty="0"/>
              <a:t>. of CP, pages 200–216, 2013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5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254" y="365125"/>
            <a:ext cx="6599492" cy="61163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80184" y="3182111"/>
            <a:ext cx="5770060" cy="3374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43978" y="5162143"/>
            <a:ext cx="3172279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Coin-flipping procedure</a:t>
            </a:r>
          </a:p>
          <a:p>
            <a:r>
              <a:rPr lang="en-US" altLang="zh-CN" sz="2400" dirty="0" smtClean="0"/>
              <a:t>with bounded counting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43978" y="1357996"/>
            <a:ext cx="2653034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Repeat T times and </a:t>
            </a:r>
          </a:p>
          <a:p>
            <a:r>
              <a:rPr lang="en-US" altLang="zh-CN" sz="2400" dirty="0" smtClean="0"/>
              <a:t>return the median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stCxn id="4" idx="1"/>
            <a:endCxn id="12" idx="3"/>
          </p:cNvCxnSpPr>
          <p:nvPr/>
        </p:nvCxnSpPr>
        <p:spPr>
          <a:xfrm flipH="1">
            <a:off x="7558391" y="1773495"/>
            <a:ext cx="985587" cy="2683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1"/>
          </p:cNvCxnSpPr>
          <p:nvPr/>
        </p:nvCxnSpPr>
        <p:spPr>
          <a:xfrm flipH="1" flipV="1">
            <a:off x="7451388" y="5162144"/>
            <a:ext cx="1092590" cy="415498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02351" y="1132484"/>
            <a:ext cx="4556040" cy="1818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Backgournd</a:t>
            </a:r>
            <a:endParaRPr lang="en-US" altLang="zh-CN" dirty="0" smtClean="0"/>
          </a:p>
          <a:p>
            <a:r>
              <a:rPr lang="en-US" altLang="zh-CN" dirty="0" smtClean="0"/>
              <a:t>Coin-flipping Strategy</a:t>
            </a:r>
          </a:p>
          <a:p>
            <a:r>
              <a:rPr lang="en-US" altLang="zh-CN" dirty="0" smtClean="0"/>
              <a:t>Previous Works</a:t>
            </a:r>
          </a:p>
          <a:p>
            <a:r>
              <a:rPr lang="en-US" altLang="zh-CN" dirty="0" smtClean="0"/>
              <a:t>Our Approach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3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Backgournd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Coin-flipping Strategy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Previous Works</a:t>
            </a:r>
          </a:p>
          <a:p>
            <a:r>
              <a:rPr lang="en-US" altLang="zh-CN" dirty="0" smtClean="0"/>
              <a:t>Our Approach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8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Key idea: </a:t>
                </a:r>
                <a:r>
                  <a:rPr lang="en-US" altLang="zh-CN" dirty="0" smtClean="0"/>
                  <a:t>Consider the probability of a single solution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 of F</a:t>
                </a:r>
              </a:p>
              <a:p>
                <a:pPr lvl="1"/>
                <a:r>
                  <a:rPr lang="en-US" altLang="zh-CN" b="0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                           (1)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28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approach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dirty="0" smtClean="0"/>
                  <a:t> denote the set of solutions of F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𝑓𝑎𝑙𝑠𝑒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(2)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𝑢𝑛𝑠𝑎𝑡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 (3)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𝑢𝑛𝑠𝑎𝑡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𝑓𝑎𝑙𝑠𝑒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     (4)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956126" y="466251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0733" y="2534966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approach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Assumption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𝑢𝑛𝑠𝑎𝑡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𝑢𝑛𝑠𝑎𝑡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𝑢𝑛𝑠𝑎𝑡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                    (5)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b="1" dirty="0" smtClean="0"/>
                  <a:t>Target: </a:t>
                </a:r>
                <a:r>
                  <a:rPr lang="en-US" altLang="zh-CN" dirty="0" smtClean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𝑢𝑛𝑠𝑎𝑡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5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68" y="345670"/>
            <a:ext cx="7117725" cy="612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9380" y="3978917"/>
            <a:ext cx="4067943" cy="237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86450" y="5055138"/>
            <a:ext cx="3210174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Coin-flipping procedure</a:t>
            </a: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993860" y="5055139"/>
            <a:ext cx="1092590" cy="23083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68" y="345670"/>
            <a:ext cx="7117725" cy="612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9380" y="3978917"/>
            <a:ext cx="4067943" cy="237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86450" y="5055138"/>
            <a:ext cx="3210174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Coin-flipping procedure</a:t>
            </a: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993860" y="5055139"/>
            <a:ext cx="1092590" cy="23083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86583"/>
              </p:ext>
            </p:extLst>
          </p:nvPr>
        </p:nvGraphicFramePr>
        <p:xfrm>
          <a:off x="5803630" y="1390503"/>
          <a:ext cx="60970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11"/>
                <a:gridCol w="871011"/>
                <a:gridCol w="871011"/>
                <a:gridCol w="871011"/>
                <a:gridCol w="871011"/>
                <a:gridCol w="871011"/>
                <a:gridCol w="8710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68" y="345670"/>
            <a:ext cx="7117725" cy="612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9380" y="3978917"/>
            <a:ext cx="4067943" cy="237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86450" y="5055138"/>
            <a:ext cx="3210174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Coin-flipping procedure</a:t>
            </a: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993860" y="5055139"/>
            <a:ext cx="1092590" cy="23083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下箭头 7"/>
          <p:cNvSpPr/>
          <p:nvPr/>
        </p:nvSpPr>
        <p:spPr>
          <a:xfrm>
            <a:off x="9572017" y="1139216"/>
            <a:ext cx="330740" cy="251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40007" y="769884"/>
            <a:ext cx="99475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Depth=4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34950"/>
              </p:ext>
            </p:extLst>
          </p:nvPr>
        </p:nvGraphicFramePr>
        <p:xfrm>
          <a:off x="5803630" y="1390502"/>
          <a:ext cx="60970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11"/>
                <a:gridCol w="871011"/>
                <a:gridCol w="871011"/>
                <a:gridCol w="871011"/>
                <a:gridCol w="871011"/>
                <a:gridCol w="871011"/>
                <a:gridCol w="8710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68" y="345670"/>
            <a:ext cx="7117725" cy="612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9380" y="3978917"/>
            <a:ext cx="4067943" cy="237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86450" y="5055138"/>
            <a:ext cx="3210174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Coin-flipping procedure</a:t>
            </a: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993860" y="5055139"/>
            <a:ext cx="1092590" cy="23083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下箭头 7"/>
          <p:cNvSpPr/>
          <p:nvPr/>
        </p:nvSpPr>
        <p:spPr>
          <a:xfrm>
            <a:off x="7794017" y="1139216"/>
            <a:ext cx="330740" cy="251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62007" y="769884"/>
            <a:ext cx="99475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Depth=2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82619"/>
              </p:ext>
            </p:extLst>
          </p:nvPr>
        </p:nvGraphicFramePr>
        <p:xfrm>
          <a:off x="5803630" y="1390502"/>
          <a:ext cx="60970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11"/>
                <a:gridCol w="871011"/>
                <a:gridCol w="871011"/>
                <a:gridCol w="871011"/>
                <a:gridCol w="871011"/>
                <a:gridCol w="871011"/>
                <a:gridCol w="8710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2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68" y="345670"/>
            <a:ext cx="7117725" cy="612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9380" y="3978917"/>
            <a:ext cx="4067943" cy="237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86450" y="5055138"/>
            <a:ext cx="3210174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Coin-flipping procedure</a:t>
            </a: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993860" y="5055139"/>
            <a:ext cx="1092590" cy="23083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下箭头 7"/>
          <p:cNvSpPr/>
          <p:nvPr/>
        </p:nvSpPr>
        <p:spPr>
          <a:xfrm>
            <a:off x="8683017" y="1139216"/>
            <a:ext cx="330740" cy="251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51007" y="769884"/>
            <a:ext cx="99475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Depth=3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69064"/>
              </p:ext>
            </p:extLst>
          </p:nvPr>
        </p:nvGraphicFramePr>
        <p:xfrm>
          <a:off x="5807949" y="1390501"/>
          <a:ext cx="60927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94"/>
                <a:gridCol w="870394"/>
                <a:gridCol w="870394"/>
                <a:gridCol w="870394"/>
                <a:gridCol w="870394"/>
                <a:gridCol w="870394"/>
                <a:gridCol w="8703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68" y="345670"/>
            <a:ext cx="7117725" cy="612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9380" y="3978917"/>
            <a:ext cx="4067943" cy="237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86450" y="5055138"/>
            <a:ext cx="3210174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Coin-flipping procedure</a:t>
            </a: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993860" y="5055139"/>
            <a:ext cx="1092590" cy="23083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21529"/>
              </p:ext>
            </p:extLst>
          </p:nvPr>
        </p:nvGraphicFramePr>
        <p:xfrm>
          <a:off x="5803630" y="1390503"/>
          <a:ext cx="60970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11"/>
                <a:gridCol w="871011"/>
                <a:gridCol w="871011"/>
                <a:gridCol w="871011"/>
                <a:gridCol w="871011"/>
                <a:gridCol w="871011"/>
                <a:gridCol w="8710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上箭头 1"/>
          <p:cNvSpPr/>
          <p:nvPr/>
        </p:nvSpPr>
        <p:spPr>
          <a:xfrm>
            <a:off x="9595256" y="2132183"/>
            <a:ext cx="301557" cy="3580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949324" y="2490281"/>
                <a:ext cx="3593420" cy="7861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10−4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CN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3.86</m:t>
                      </m:r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324" y="2490281"/>
                <a:ext cx="3593420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4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Backgournd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Coin-flipping Strategy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Previous Works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Our Approach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Stopping Criterion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𝑐𝑜𝑢𝑛𝑡𝑒𝑟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Binomial proportion </a:t>
                </a:r>
                <a:r>
                  <a:rPr lang="en-US" altLang="zh-CN" dirty="0"/>
                  <a:t>confidence </a:t>
                </a:r>
                <a:r>
                  <a:rPr lang="en-US" altLang="zh-CN" dirty="0" smtClean="0"/>
                  <a:t>interval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000" dirty="0" smtClean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&lt;#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]≥1−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0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Stopping Criterion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800" dirty="0" smtClean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⟺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]≥1−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20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268" y="365125"/>
            <a:ext cx="7141464" cy="62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Leap-frogging Strategy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Insight:</a:t>
                </a:r>
                <a:r>
                  <a:rPr lang="en-US" altLang="zh-CN" dirty="0" smtClean="0"/>
                  <a:t> The depth computed by </a:t>
                </a:r>
                <a:r>
                  <a:rPr lang="en-US" altLang="zh-CN" dirty="0" err="1" smtClean="0"/>
                  <a:t>GetDepth</a:t>
                </a:r>
                <a:r>
                  <a:rPr lang="en-US" altLang="zh-CN" dirty="0" smtClean="0"/>
                  <a:t> lies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+7]</m:t>
                    </m:r>
                  </m:oMath>
                </a14:m>
                <a:r>
                  <a:rPr lang="en-US" altLang="zh-CN" dirty="0" smtClean="0"/>
                  <a:t> with probability over 90%,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Average depth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zh-CN" sz="2800" dirty="0" smtClean="0"/>
                  <a:t>, loop of </a:t>
                </a:r>
                <a:r>
                  <a:rPr lang="en-US" altLang="zh-CN" sz="2800" dirty="0" err="1" smtClean="0"/>
                  <a:t>GetDepth</a:t>
                </a:r>
                <a:r>
                  <a:rPr lang="en-US" altLang="zh-CN" sz="2800" dirty="0" smtClean="0"/>
                  <a:t> start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offset</m:t>
                    </m:r>
                  </m:oMath>
                </a14:m>
                <a:endParaRPr lang="en-US" altLang="zh-CN" sz="28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5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#SMT(BV)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Blast bit-</a:t>
                </a:r>
                <a:r>
                  <a:rPr lang="en-US" altLang="zh-CN" dirty="0" err="1" smtClean="0"/>
                  <a:t>vecters</a:t>
                </a:r>
                <a:r>
                  <a:rPr lang="en-US" altLang="zh-CN" dirty="0" smtClean="0"/>
                  <a:t> into a set of Boolean variables</a:t>
                </a:r>
                <a:endParaRPr lang="en-US" altLang="zh-CN" dirty="0"/>
              </a:p>
              <a:p>
                <a:pPr lvl="1"/>
                <a:r>
                  <a:rPr lang="en-US" altLang="zh-CN" b="0" dirty="0" smtClean="0"/>
                  <a:t>m-bit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Generate hash functions over these Boolean variables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Invoke SMT(BV) solver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2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Backgournd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Coin-flipping Strategy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Previous Works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Our Approach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6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Benchmarks from different domains: </a:t>
            </a:r>
          </a:p>
          <a:p>
            <a:pPr lvl="1"/>
            <a:r>
              <a:rPr lang="en-US" altLang="zh-CN" dirty="0" smtClean="0"/>
              <a:t>grid networks</a:t>
            </a:r>
          </a:p>
          <a:p>
            <a:pPr lvl="1"/>
            <a:r>
              <a:rPr lang="en-US" altLang="zh-CN" dirty="0" smtClean="0"/>
              <a:t>plan recognition</a:t>
            </a:r>
          </a:p>
          <a:p>
            <a:pPr lvl="1"/>
            <a:r>
              <a:rPr lang="en-US" altLang="zh-CN" dirty="0" smtClean="0"/>
              <a:t>DQMR networks</a:t>
            </a:r>
          </a:p>
          <a:p>
            <a:pPr lvl="1"/>
            <a:r>
              <a:rPr lang="en-US" altLang="zh-CN" dirty="0" smtClean="0"/>
              <a:t>Langford sequences</a:t>
            </a:r>
          </a:p>
          <a:p>
            <a:pPr lvl="1"/>
            <a:r>
              <a:rPr lang="en-US" altLang="zh-CN" dirty="0" smtClean="0"/>
              <a:t>circuit synthesis</a:t>
            </a:r>
          </a:p>
          <a:p>
            <a:pPr lvl="1"/>
            <a:r>
              <a:rPr lang="en-US" altLang="zh-CN" dirty="0" smtClean="0"/>
              <a:t>random 3-CNF</a:t>
            </a:r>
          </a:p>
          <a:p>
            <a:pPr lvl="1"/>
            <a:r>
              <a:rPr lang="en-US" altLang="zh-CN" dirty="0" smtClean="0"/>
              <a:t>logistics problems</a:t>
            </a:r>
          </a:p>
          <a:p>
            <a:pPr lvl="1"/>
            <a:r>
              <a:rPr lang="en-US" altLang="zh-CN" dirty="0" smtClean="0"/>
              <a:t>program synthesis</a:t>
            </a:r>
          </a:p>
        </p:txBody>
      </p:sp>
    </p:spTree>
    <p:extLst>
      <p:ext uri="{BB962C8B-B14F-4D97-AF65-F5344CB8AC3E}">
        <p14:creationId xmlns:p14="http://schemas.microsoft.com/office/powerpoint/2010/main" val="7617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en-US" altLang="zh-CN" dirty="0"/>
          </a:p>
          <a:p>
            <a:pPr lvl="1"/>
            <a:r>
              <a:rPr lang="en-US" altLang="zh-CN" dirty="0" smtClean="0"/>
              <a:t>STAC_CNF for #SAT</a:t>
            </a:r>
          </a:p>
          <a:p>
            <a:pPr lvl="1"/>
            <a:r>
              <a:rPr lang="en-US" altLang="zh-CN" dirty="0" smtClean="0"/>
              <a:t>STAC_BV for #SMT(BV)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6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of Approximation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047" y="2039389"/>
            <a:ext cx="8761905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of Approximation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00" y="2010818"/>
            <a:ext cx="8800000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 analysis: symbolic execution, …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58" y="2439454"/>
            <a:ext cx="43338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9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of Approximation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857" y="2034627"/>
            <a:ext cx="8914286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Comparison with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-counters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ApproxMC2 (</a:t>
            </a:r>
            <a:r>
              <a:rPr lang="en-US" altLang="zh-CN" dirty="0"/>
              <a:t>S. </a:t>
            </a:r>
            <a:r>
              <a:rPr lang="en-US" altLang="zh-CN" dirty="0" smtClean="0"/>
              <a:t>Chakraborty et al., IJCAI16)</a:t>
            </a:r>
          </a:p>
          <a:p>
            <a:pPr lvl="1"/>
            <a:r>
              <a:rPr lang="en-US" altLang="zh-CN" dirty="0" smtClean="0"/>
              <a:t>vs STAC_CNF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SMTApproxMC</a:t>
            </a:r>
            <a:r>
              <a:rPr lang="en-US" altLang="zh-CN" dirty="0" smtClean="0"/>
              <a:t> (</a:t>
            </a:r>
            <a:r>
              <a:rPr lang="en-US" altLang="zh-CN" dirty="0"/>
              <a:t>S. </a:t>
            </a:r>
            <a:r>
              <a:rPr lang="en-US" altLang="zh-CN" dirty="0" smtClean="0"/>
              <a:t>Chakraborty et al., AAAI16)</a:t>
            </a:r>
          </a:p>
          <a:p>
            <a:pPr lvl="1"/>
            <a:r>
              <a:rPr lang="en-US" altLang="zh-CN" dirty="0" smtClean="0"/>
              <a:t>vs STAC_BV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48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Comparison with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-counters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6985" y="1825625"/>
            <a:ext cx="75580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with other counters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Bounding counters</a:t>
            </a:r>
          </a:p>
          <a:p>
            <a:pPr lvl="1"/>
            <a:r>
              <a:rPr lang="en-US" altLang="zh-CN" dirty="0" err="1" smtClean="0"/>
              <a:t>Samplecount</a:t>
            </a:r>
            <a:r>
              <a:rPr lang="en-US" altLang="zh-CN" dirty="0" smtClean="0"/>
              <a:t> (</a:t>
            </a:r>
            <a:r>
              <a:rPr lang="en-US" altLang="zh-CN" dirty="0"/>
              <a:t>C. P. </a:t>
            </a:r>
            <a:r>
              <a:rPr lang="en-US" altLang="zh-CN" dirty="0" smtClean="0"/>
              <a:t>Gomes et al., IJCAI07)</a:t>
            </a:r>
          </a:p>
          <a:p>
            <a:pPr lvl="1"/>
            <a:r>
              <a:rPr lang="en-US" altLang="zh-CN" dirty="0" err="1" smtClean="0"/>
              <a:t>Mbound</a:t>
            </a:r>
            <a:r>
              <a:rPr lang="en-US" altLang="zh-CN" dirty="0" smtClean="0"/>
              <a:t> (C.P. Gomes et al., AAAI06)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Guarantee-less counters</a:t>
            </a:r>
          </a:p>
          <a:p>
            <a:pPr lvl="1"/>
            <a:r>
              <a:rPr lang="en-US" altLang="zh-CN" dirty="0" err="1" smtClean="0"/>
              <a:t>ApproxCount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W.Wei</a:t>
            </a:r>
            <a:r>
              <a:rPr lang="en-US" altLang="zh-CN" dirty="0" smtClean="0"/>
              <a:t> et al., SAT05)</a:t>
            </a:r>
          </a:p>
          <a:p>
            <a:pPr lvl="1"/>
            <a:r>
              <a:rPr lang="en-US" altLang="zh-CN" dirty="0" err="1" smtClean="0"/>
              <a:t>SampleTreeSearch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S.Ermon</a:t>
            </a:r>
            <a:r>
              <a:rPr lang="en-US" altLang="zh-CN" dirty="0" smtClean="0"/>
              <a:t> et al., UAI12)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16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5" y="0"/>
            <a:ext cx="11162336" cy="68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Backgournd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Coin-flipping Strategy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Previous Works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Our Approach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4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new hashing-based approximate algorithm with </a:t>
            </a:r>
            <a:r>
              <a:rPr lang="en-US" altLang="zh-CN" dirty="0" smtClean="0"/>
              <a:t>dynamic stopping criterion, it has two key strength:</a:t>
            </a:r>
          </a:p>
          <a:p>
            <a:pPr lvl="1"/>
            <a:r>
              <a:rPr lang="en-US" altLang="zh-CN" dirty="0" smtClean="0"/>
              <a:t>Require </a:t>
            </a:r>
            <a:r>
              <a:rPr lang="en-US" altLang="zh-CN" dirty="0"/>
              <a:t>only one </a:t>
            </a:r>
            <a:r>
              <a:rPr lang="en-US" altLang="zh-CN" dirty="0" smtClean="0"/>
              <a:t>satisfiability query </a:t>
            </a:r>
            <a:r>
              <a:rPr lang="en-US" altLang="zh-CN" dirty="0"/>
              <a:t>for each </a:t>
            </a:r>
            <a:r>
              <a:rPr lang="en-US" altLang="zh-CN" dirty="0" smtClean="0"/>
              <a:t>cut</a:t>
            </a:r>
          </a:p>
          <a:p>
            <a:pPr lvl="1"/>
            <a:r>
              <a:rPr lang="en-US" altLang="zh-CN" dirty="0" smtClean="0"/>
              <a:t>Terminate </a:t>
            </a:r>
            <a:r>
              <a:rPr lang="en-US" altLang="zh-CN" dirty="0"/>
              <a:t>once meeting the theoretical guarantee of accuracy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Extensive experiments demonstrate that our approach is efficient and </a:t>
            </a:r>
            <a:r>
              <a:rPr lang="en-US" altLang="zh-CN" dirty="0" smtClean="0"/>
              <a:t>promising.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7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Further study the hidden properties of </a:t>
            </a:r>
            <a:r>
              <a:rPr lang="en-US" altLang="zh-CN" dirty="0"/>
              <a:t>the hash </a:t>
            </a:r>
            <a:r>
              <a:rPr lang="en-US" altLang="zh-CN" dirty="0" smtClean="0"/>
              <a:t>functions, e.g., the assumption we proposed.</a:t>
            </a:r>
          </a:p>
          <a:p>
            <a:endParaRPr lang="en-US" altLang="zh-CN" dirty="0"/>
          </a:p>
          <a:p>
            <a:r>
              <a:rPr lang="en-US" altLang="zh-CN" dirty="0" smtClean="0"/>
              <a:t>Extending </a:t>
            </a:r>
            <a:r>
              <a:rPr lang="en-US" altLang="zh-CN" dirty="0"/>
              <a:t>the idea </a:t>
            </a:r>
            <a:r>
              <a:rPr lang="en-US" altLang="zh-CN" dirty="0" smtClean="0"/>
              <a:t>to </a:t>
            </a:r>
            <a:r>
              <a:rPr lang="en-US" altLang="zh-CN" dirty="0"/>
              <a:t>count solutions of other </a:t>
            </a:r>
            <a:r>
              <a:rPr lang="en-US" altLang="zh-CN" dirty="0" smtClean="0"/>
              <a:t>formulas.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8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7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82" y="1837025"/>
            <a:ext cx="88773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432" y="5107305"/>
            <a:ext cx="5370576" cy="1246759"/>
          </a:xfrm>
        </p:spPr>
        <p:txBody>
          <a:bodyPr>
            <a:normAutofit/>
          </a:bodyPr>
          <a:lstStyle/>
          <a:p>
            <a:r>
              <a:rPr lang="en-US" altLang="zh-CN" dirty="0"/>
              <a:t>sat</a:t>
            </a:r>
          </a:p>
          <a:p>
            <a:r>
              <a:rPr lang="en-US" altLang="zh-CN" dirty="0"/>
              <a:t># solutions? Ratio? Hot path?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engineering</a:t>
            </a:r>
          </a:p>
          <a:p>
            <a:pPr lvl="1"/>
            <a:r>
              <a:rPr lang="en-US" altLang="zh-CN" dirty="0"/>
              <a:t>Program </a:t>
            </a:r>
            <a:r>
              <a:rPr lang="en-US" altLang="zh-CN" dirty="0" smtClean="0"/>
              <a:t>analysis</a:t>
            </a:r>
            <a:endParaRPr lang="en-US" altLang="zh-CN" dirty="0"/>
          </a:p>
          <a:p>
            <a:pPr lvl="1"/>
            <a:r>
              <a:rPr lang="en-US" altLang="zh-CN" dirty="0"/>
              <a:t>Compiler optimization (memory, cache, execution time, …)</a:t>
            </a:r>
          </a:p>
          <a:p>
            <a:endParaRPr lang="en-US" altLang="zh-CN" dirty="0"/>
          </a:p>
          <a:p>
            <a:r>
              <a:rPr lang="en-US" altLang="zh-CN" dirty="0" smtClean="0"/>
              <a:t>Probabilistic </a:t>
            </a:r>
            <a:r>
              <a:rPr lang="en-US" altLang="zh-CN" dirty="0" smtClean="0"/>
              <a:t>inference</a:t>
            </a:r>
          </a:p>
          <a:p>
            <a:pPr lvl="1"/>
            <a:r>
              <a:rPr lang="en-US" altLang="zh-CN" dirty="0"/>
              <a:t>“If there are clouds, the rain has probability 0.2”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---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(Rain=True </a:t>
            </a:r>
            <a:r>
              <a:rPr lang="en-US" altLang="zh-CN" dirty="0"/>
              <a:t>| Clouds=True</a:t>
            </a:r>
            <a:r>
              <a:rPr lang="en-US" altLang="zh-CN" dirty="0" smtClean="0"/>
              <a:t>) = 0.2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(Rain=True) = ?</a:t>
            </a:r>
          </a:p>
          <a:p>
            <a:pPr lvl="1"/>
            <a:r>
              <a:rPr lang="en-US" altLang="zh-CN" dirty="0" err="1" smtClean="0"/>
              <a:t>Unweighted</a:t>
            </a:r>
            <a:r>
              <a:rPr lang="en-US" altLang="zh-CN" dirty="0" smtClean="0"/>
              <a:t> (weighted) model counting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79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Counting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Counting </a:t>
                </a:r>
                <a:r>
                  <a:rPr lang="en-US" altLang="zh-CN" dirty="0"/>
                  <a:t>the number of solutions for a set </a:t>
                </a:r>
                <a:r>
                  <a:rPr lang="en-US" altLang="zh-CN" dirty="0" smtClean="0"/>
                  <a:t>of constraints</a:t>
                </a:r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#SAT</a:t>
                </a:r>
                <a:r>
                  <a:rPr lang="en-US" altLang="zh-CN" dirty="0" smtClean="0"/>
                  <a:t>: Propositional logic formulas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#SMT</a:t>
                </a:r>
                <a:r>
                  <a:rPr lang="en-US" altLang="zh-CN" dirty="0" smtClean="0"/>
                  <a:t>: SMT formulas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83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Backgournd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Coin-flipping Strategy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Previous Works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Our Approach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5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Distributed Coin-Flipping Strategy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14" y="1690688"/>
            <a:ext cx="5028571" cy="47904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11517" y="2281473"/>
            <a:ext cx="1321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23 solutions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29787" y="4642918"/>
            <a:ext cx="248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Tosses a coin on each </a:t>
            </a:r>
          </a:p>
          <a:p>
            <a:r>
              <a:rPr lang="en-US" altLang="zh-CN" dirty="0" smtClean="0"/>
              <a:t>block. If heads, color the</a:t>
            </a:r>
          </a:p>
          <a:p>
            <a:r>
              <a:rPr lang="en-US" altLang="zh-CN" dirty="0" smtClean="0"/>
              <a:t>block.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8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823</Words>
  <Application>Microsoft Office PowerPoint</Application>
  <PresentationFormat>宽屏</PresentationFormat>
  <Paragraphs>371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Cambria Math</vt:lpstr>
      <vt:lpstr>Office 主题</vt:lpstr>
      <vt:lpstr>A New Probabilistic Algorithm for Approximate Model Counting</vt:lpstr>
      <vt:lpstr>Outline</vt:lpstr>
      <vt:lpstr>Outline</vt:lpstr>
      <vt:lpstr>Background</vt:lpstr>
      <vt:lpstr>Background</vt:lpstr>
      <vt:lpstr>Background</vt:lpstr>
      <vt:lpstr>Model Counting</vt:lpstr>
      <vt:lpstr>Outline</vt:lpstr>
      <vt:lpstr>A Distributed Coin-Flipping Strategy </vt:lpstr>
      <vt:lpstr>A Distributed Coin-Flipping Strategy </vt:lpstr>
      <vt:lpstr>A Distributed Coin-Flipping Strategy </vt:lpstr>
      <vt:lpstr>A Distributed Coin-Flipping Strategy </vt:lpstr>
      <vt:lpstr>A Distributed Coin-Flipping Strategy </vt:lpstr>
      <vt:lpstr>XOR Hash Functions</vt:lpstr>
      <vt:lpstr>Outline</vt:lpstr>
      <vt:lpstr>MBound*</vt:lpstr>
      <vt:lpstr>MBound</vt:lpstr>
      <vt:lpstr>ApproxMC*</vt:lpstr>
      <vt:lpstr>PowerPoint 演示文稿</vt:lpstr>
      <vt:lpstr>Outline</vt:lpstr>
      <vt:lpstr>Our approach</vt:lpstr>
      <vt:lpstr>Our approach</vt:lpstr>
      <vt:lpstr>Our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Dynamic Stopping Criterion</vt:lpstr>
      <vt:lpstr>Dynamic Stopping Criterion</vt:lpstr>
      <vt:lpstr>PowerPoint 演示文稿</vt:lpstr>
      <vt:lpstr>Leap-frogging Strategy</vt:lpstr>
      <vt:lpstr>#SMT(BV)</vt:lpstr>
      <vt:lpstr>Outline</vt:lpstr>
      <vt:lpstr>Evaluation</vt:lpstr>
      <vt:lpstr>Evaluation</vt:lpstr>
      <vt:lpstr>Quality of Approximation</vt:lpstr>
      <vt:lpstr>Quality of Approximation</vt:lpstr>
      <vt:lpstr>Quality of Approximation</vt:lpstr>
      <vt:lpstr>Comparison with (ϵ,δ)-counters</vt:lpstr>
      <vt:lpstr>Comparison with (ϵ,δ)-counters</vt:lpstr>
      <vt:lpstr>Comparison with other counters</vt:lpstr>
      <vt:lpstr>PowerPoint 演示文稿</vt:lpstr>
      <vt:lpstr>Outline</vt:lpstr>
      <vt:lpstr>Conclusion</vt:lpstr>
      <vt:lpstr>Future Works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一个新的基于哈希的模型计数的估算算法</dc:title>
  <dc:creator>ben</dc:creator>
  <cp:lastModifiedBy>Ben</cp:lastModifiedBy>
  <cp:revision>390</cp:revision>
  <dcterms:created xsi:type="dcterms:W3CDTF">2017-06-22T02:37:58Z</dcterms:created>
  <dcterms:modified xsi:type="dcterms:W3CDTF">2017-07-06T06:11:12Z</dcterms:modified>
</cp:coreProperties>
</file>