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vsd" ContentType="application/vnd.visio"/>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6"/>
  </p:notesMasterIdLst>
  <p:handoutMasterIdLst>
    <p:handoutMasterId r:id="rId47"/>
  </p:handoutMasterIdLst>
  <p:sldIdLst>
    <p:sldId id="256" r:id="rId2"/>
    <p:sldId id="267" r:id="rId3"/>
    <p:sldId id="350" r:id="rId4"/>
    <p:sldId id="351" r:id="rId5"/>
    <p:sldId id="349" r:id="rId6"/>
    <p:sldId id="348" r:id="rId7"/>
    <p:sldId id="295" r:id="rId8"/>
    <p:sldId id="340" r:id="rId9"/>
    <p:sldId id="310" r:id="rId10"/>
    <p:sldId id="300" r:id="rId11"/>
    <p:sldId id="345" r:id="rId12"/>
    <p:sldId id="296" r:id="rId13"/>
    <p:sldId id="341" r:id="rId14"/>
    <p:sldId id="285" r:id="rId15"/>
    <p:sldId id="286" r:id="rId16"/>
    <p:sldId id="346" r:id="rId17"/>
    <p:sldId id="298" r:id="rId18"/>
    <p:sldId id="312" r:id="rId19"/>
    <p:sldId id="315" r:id="rId20"/>
    <p:sldId id="311" r:id="rId21"/>
    <p:sldId id="288" r:id="rId22"/>
    <p:sldId id="314" r:id="rId23"/>
    <p:sldId id="316" r:id="rId24"/>
    <p:sldId id="317" r:id="rId25"/>
    <p:sldId id="313" r:id="rId26"/>
    <p:sldId id="294" r:id="rId27"/>
    <p:sldId id="293" r:id="rId28"/>
    <p:sldId id="303" r:id="rId29"/>
    <p:sldId id="307" r:id="rId30"/>
    <p:sldId id="318" r:id="rId31"/>
    <p:sldId id="319" r:id="rId32"/>
    <p:sldId id="306" r:id="rId33"/>
    <p:sldId id="305" r:id="rId34"/>
    <p:sldId id="304" r:id="rId35"/>
    <p:sldId id="331" r:id="rId36"/>
    <p:sldId id="333" r:id="rId37"/>
    <p:sldId id="336" r:id="rId38"/>
    <p:sldId id="337" r:id="rId39"/>
    <p:sldId id="334" r:id="rId40"/>
    <p:sldId id="335" r:id="rId41"/>
    <p:sldId id="338" r:id="rId42"/>
    <p:sldId id="330" r:id="rId43"/>
    <p:sldId id="342" r:id="rId44"/>
    <p:sldId id="284"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F3EF"/>
    <a:srgbClr val="D9E7DE"/>
    <a:srgbClr val="BFD7C8"/>
    <a:srgbClr val="AFC9C2"/>
    <a:srgbClr val="9BBBB3"/>
    <a:srgbClr val="BCD6CD"/>
    <a:srgbClr val="CEE0D5"/>
    <a:srgbClr val="96BCA5"/>
    <a:srgbClr val="009999"/>
    <a:srgbClr val="89B1A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39" autoAdjust="0"/>
    <p:restoredTop sz="91289" autoAdjust="0"/>
  </p:normalViewPr>
  <p:slideViewPr>
    <p:cSldViewPr>
      <p:cViewPr varScale="1">
        <p:scale>
          <a:sx n="61" d="100"/>
          <a:sy n="61" d="100"/>
        </p:scale>
        <p:origin x="-1133" y="-77"/>
      </p:cViewPr>
      <p:guideLst>
        <p:guide orient="horz" pos="2160"/>
        <p:guide pos="2880"/>
      </p:guideLst>
    </p:cSldViewPr>
  </p:slideViewPr>
  <p:outlineViewPr>
    <p:cViewPr>
      <p:scale>
        <a:sx n="33" d="100"/>
        <a:sy n="33" d="100"/>
      </p:scale>
      <p:origin x="0" y="2904"/>
    </p:cViewPr>
  </p:outlineViewPr>
  <p:notesTextViewPr>
    <p:cViewPr>
      <p:scale>
        <a:sx n="100" d="100"/>
        <a:sy n="100" d="100"/>
      </p:scale>
      <p:origin x="0" y="0"/>
    </p:cViewPr>
  </p:notesTextViewPr>
  <p:sorterViewPr>
    <p:cViewPr>
      <p:scale>
        <a:sx n="200" d="100"/>
        <a:sy n="200" d="100"/>
      </p:scale>
      <p:origin x="0" y="18954"/>
    </p:cViewPr>
  </p:sorterViewPr>
  <p:notesViewPr>
    <p:cSldViewPr>
      <p:cViewPr varScale="1">
        <p:scale>
          <a:sx n="57" d="100"/>
          <a:sy n="57" d="100"/>
        </p:scale>
        <p:origin x="-25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17" Type="http://schemas.openxmlformats.org/officeDocument/2006/relationships/image" Target="../media/image92.wmf"/><Relationship Id="rId2" Type="http://schemas.openxmlformats.org/officeDocument/2006/relationships/image" Target="../media/image77.wmf"/><Relationship Id="rId16" Type="http://schemas.openxmlformats.org/officeDocument/2006/relationships/image" Target="../media/image91.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5" Type="http://schemas.openxmlformats.org/officeDocument/2006/relationships/image" Target="../media/image9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26.wmf"/><Relationship Id="rId7" Type="http://schemas.openxmlformats.org/officeDocument/2006/relationships/image" Target="../media/image30.wmf"/><Relationship Id="rId12" Type="http://schemas.openxmlformats.org/officeDocument/2006/relationships/image" Target="../media/image35.wmf"/><Relationship Id="rId17" Type="http://schemas.openxmlformats.org/officeDocument/2006/relationships/image" Target="../media/image40.wmf"/><Relationship Id="rId2" Type="http://schemas.openxmlformats.org/officeDocument/2006/relationships/image" Target="../media/image25.wmf"/><Relationship Id="rId16" Type="http://schemas.openxmlformats.org/officeDocument/2006/relationships/image" Target="../media/image39.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5" Type="http://schemas.openxmlformats.org/officeDocument/2006/relationships/image" Target="../media/image3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 Id="rId1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42.wmf"/><Relationship Id="rId7" Type="http://schemas.openxmlformats.org/officeDocument/2006/relationships/image" Target="../media/image58.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C3D5C1-7AB1-4089-8249-067E27BA49A6}" type="datetimeFigureOut">
              <a:rPr lang="zh-CN" altLang="en-US" smtClean="0"/>
              <a:pPr/>
              <a:t>2017-7-6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C01E2B-EAB4-4F4E-97B1-75B4D237CEC6}" type="slidenum">
              <a:rPr lang="zh-CN" altLang="en-US" smtClean="0"/>
              <a:pPr/>
              <a:t>‹#›</a:t>
            </a:fld>
            <a:endParaRPr lang="zh-CN" altLang="en-US"/>
          </a:p>
        </p:txBody>
      </p:sp>
    </p:spTree>
    <p:extLst>
      <p:ext uri="{BB962C8B-B14F-4D97-AF65-F5344CB8AC3E}">
        <p14:creationId xmlns:p14="http://schemas.microsoft.com/office/powerpoint/2010/main" xmlns="" val="368753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E872D-6C65-4FE4-8691-99D67C185132}" type="datetimeFigureOut">
              <a:rPr lang="zh-CN" altLang="en-US" smtClean="0"/>
              <a:pPr/>
              <a:t>2017-7-6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3F3D4-D3ED-4B6F-8F21-6F33113B8DDE}" type="slidenum">
              <a:rPr lang="zh-CN" altLang="en-US" smtClean="0"/>
              <a:pPr/>
              <a:t>‹#›</a:t>
            </a:fld>
            <a:endParaRPr lang="zh-CN" altLang="en-US"/>
          </a:p>
        </p:txBody>
      </p:sp>
    </p:spTree>
    <p:extLst>
      <p:ext uri="{BB962C8B-B14F-4D97-AF65-F5344CB8AC3E}">
        <p14:creationId xmlns:p14="http://schemas.microsoft.com/office/powerpoint/2010/main" xmlns="" val="147284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1</a:t>
            </a:fld>
            <a:endParaRPr lang="zh-CN" altLang="en-US"/>
          </a:p>
        </p:txBody>
      </p:sp>
    </p:spTree>
    <p:extLst>
      <p:ext uri="{BB962C8B-B14F-4D97-AF65-F5344CB8AC3E}">
        <p14:creationId xmlns:p14="http://schemas.microsoft.com/office/powerpoint/2010/main" xmlns="" val="636051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17</a:t>
            </a:fld>
            <a:endParaRPr lang="zh-CN" altLang="en-US"/>
          </a:p>
        </p:txBody>
      </p:sp>
    </p:spTree>
    <p:extLst>
      <p:ext uri="{BB962C8B-B14F-4D97-AF65-F5344CB8AC3E}">
        <p14:creationId xmlns:p14="http://schemas.microsoft.com/office/powerpoint/2010/main" xmlns="" val="292861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18</a:t>
            </a:fld>
            <a:endParaRPr lang="zh-CN" altLang="en-US"/>
          </a:p>
        </p:txBody>
      </p:sp>
    </p:spTree>
    <p:extLst>
      <p:ext uri="{BB962C8B-B14F-4D97-AF65-F5344CB8AC3E}">
        <p14:creationId xmlns:p14="http://schemas.microsoft.com/office/powerpoint/2010/main" xmlns="" val="76766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27</a:t>
            </a:fld>
            <a:endParaRPr lang="zh-CN" altLang="en-US"/>
          </a:p>
        </p:txBody>
      </p:sp>
    </p:spTree>
    <p:extLst>
      <p:ext uri="{BB962C8B-B14F-4D97-AF65-F5344CB8AC3E}">
        <p14:creationId xmlns:p14="http://schemas.microsoft.com/office/powerpoint/2010/main" xmlns="" val="15863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33</a:t>
            </a:fld>
            <a:endParaRPr lang="zh-CN" altLang="en-US"/>
          </a:p>
        </p:txBody>
      </p:sp>
    </p:spTree>
    <p:extLst>
      <p:ext uri="{BB962C8B-B14F-4D97-AF65-F5344CB8AC3E}">
        <p14:creationId xmlns:p14="http://schemas.microsoft.com/office/powerpoint/2010/main" xmlns="" val="3481498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35</a:t>
            </a:fld>
            <a:endParaRPr lang="zh-CN" altLang="en-US"/>
          </a:p>
        </p:txBody>
      </p:sp>
    </p:spTree>
    <p:extLst>
      <p:ext uri="{BB962C8B-B14F-4D97-AF65-F5344CB8AC3E}">
        <p14:creationId xmlns:p14="http://schemas.microsoft.com/office/powerpoint/2010/main" xmlns="" val="44037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40</a:t>
            </a:fld>
            <a:endParaRPr lang="zh-CN" altLang="en-US"/>
          </a:p>
        </p:txBody>
      </p:sp>
    </p:spTree>
    <p:extLst>
      <p:ext uri="{BB962C8B-B14F-4D97-AF65-F5344CB8AC3E}">
        <p14:creationId xmlns:p14="http://schemas.microsoft.com/office/powerpoint/2010/main" xmlns="" val="329807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41</a:t>
            </a:fld>
            <a:endParaRPr lang="zh-CN" altLang="en-US"/>
          </a:p>
        </p:txBody>
      </p:sp>
    </p:spTree>
    <p:extLst>
      <p:ext uri="{BB962C8B-B14F-4D97-AF65-F5344CB8AC3E}">
        <p14:creationId xmlns:p14="http://schemas.microsoft.com/office/powerpoint/2010/main" xmlns="" val="3094956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44</a:t>
            </a:fld>
            <a:endParaRPr lang="zh-CN" altLang="en-US"/>
          </a:p>
        </p:txBody>
      </p:sp>
    </p:spTree>
    <p:extLst>
      <p:ext uri="{BB962C8B-B14F-4D97-AF65-F5344CB8AC3E}">
        <p14:creationId xmlns:p14="http://schemas.microsoft.com/office/powerpoint/2010/main" xmlns="" val="251612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2</a:t>
            </a:fld>
            <a:endParaRPr lang="zh-CN" altLang="en-US"/>
          </a:p>
        </p:txBody>
      </p:sp>
    </p:spTree>
    <p:extLst>
      <p:ext uri="{BB962C8B-B14F-4D97-AF65-F5344CB8AC3E}">
        <p14:creationId xmlns:p14="http://schemas.microsoft.com/office/powerpoint/2010/main" xmlns="" val="63148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3</a:t>
            </a:fld>
            <a:endParaRPr lang="zh-CN" altLang="en-US"/>
          </a:p>
        </p:txBody>
      </p:sp>
    </p:spTree>
    <p:extLst>
      <p:ext uri="{BB962C8B-B14F-4D97-AF65-F5344CB8AC3E}">
        <p14:creationId xmlns:p14="http://schemas.microsoft.com/office/powerpoint/2010/main" xmlns="" val="93619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4</a:t>
            </a:fld>
            <a:endParaRPr lang="zh-CN" altLang="en-US"/>
          </a:p>
        </p:txBody>
      </p:sp>
    </p:spTree>
    <p:extLst>
      <p:ext uri="{BB962C8B-B14F-4D97-AF65-F5344CB8AC3E}">
        <p14:creationId xmlns:p14="http://schemas.microsoft.com/office/powerpoint/2010/main" xmlns="" val="365930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5</a:t>
            </a:fld>
            <a:endParaRPr lang="zh-CN" altLang="en-US"/>
          </a:p>
        </p:txBody>
      </p:sp>
    </p:spTree>
    <p:extLst>
      <p:ext uri="{BB962C8B-B14F-4D97-AF65-F5344CB8AC3E}">
        <p14:creationId xmlns:p14="http://schemas.microsoft.com/office/powerpoint/2010/main" xmlns="" val="79449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三角形标志表示起点，同心圆表示终点</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7</a:t>
            </a:fld>
            <a:endParaRPr lang="zh-CN" altLang="en-US"/>
          </a:p>
        </p:txBody>
      </p:sp>
    </p:spTree>
    <p:extLst>
      <p:ext uri="{BB962C8B-B14F-4D97-AF65-F5344CB8AC3E}">
        <p14:creationId xmlns:p14="http://schemas.microsoft.com/office/powerpoint/2010/main" xmlns="" val="4905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8</a:t>
            </a:fld>
            <a:endParaRPr lang="zh-CN" altLang="en-US"/>
          </a:p>
        </p:txBody>
      </p:sp>
    </p:spTree>
    <p:extLst>
      <p:ext uri="{BB962C8B-B14F-4D97-AF65-F5344CB8AC3E}">
        <p14:creationId xmlns:p14="http://schemas.microsoft.com/office/powerpoint/2010/main" xmlns="" val="307014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10</a:t>
            </a:fld>
            <a:endParaRPr lang="zh-CN" altLang="en-US"/>
          </a:p>
        </p:txBody>
      </p:sp>
    </p:spTree>
    <p:extLst>
      <p:ext uri="{BB962C8B-B14F-4D97-AF65-F5344CB8AC3E}">
        <p14:creationId xmlns:p14="http://schemas.microsoft.com/office/powerpoint/2010/main" xmlns="" val="314953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3F3D4-D3ED-4B6F-8F21-6F33113B8DDE}" type="slidenum">
              <a:rPr lang="zh-CN" altLang="en-US" smtClean="0"/>
              <a:pPr/>
              <a:t>15</a:t>
            </a:fld>
            <a:endParaRPr lang="zh-CN" altLang="en-US"/>
          </a:p>
        </p:txBody>
      </p:sp>
    </p:spTree>
    <p:extLst>
      <p:ext uri="{BB962C8B-B14F-4D97-AF65-F5344CB8AC3E}">
        <p14:creationId xmlns:p14="http://schemas.microsoft.com/office/powerpoint/2010/main" xmlns="" val="308846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4"/>
          </p:nvPr>
        </p:nvSpPr>
        <p:spPr>
          <a:xfrm>
            <a:off x="6876256" y="5638800"/>
            <a:ext cx="2133600"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3182184692"/>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339032" y="17463"/>
            <a:ext cx="3817144" cy="5207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24744"/>
            <a:ext cx="8229600" cy="4525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09134"/>
            <a:ext cx="2133600" cy="476250"/>
          </a:xfrm>
          <a:prstGeom prst="rect">
            <a:avLst/>
          </a:prstGeom>
          <a:ln/>
        </p:spPr>
        <p:txBody>
          <a:bodyPr/>
          <a:lstStyle>
            <a:lvl1pPr>
              <a:defRPr/>
            </a:lvl1pPr>
          </a:lstStyle>
          <a:p>
            <a:endParaRPr lang="zh-CN" altLang="en-US"/>
          </a:p>
        </p:txBody>
      </p:sp>
      <p:sp>
        <p:nvSpPr>
          <p:cNvPr id="5" name="Rectangle 5"/>
          <p:cNvSpPr>
            <a:spLocks noGrp="1" noChangeArrowheads="1"/>
          </p:cNvSpPr>
          <p:nvPr>
            <p:ph type="ftr" sz="quarter" idx="11"/>
          </p:nvPr>
        </p:nvSpPr>
        <p:spPr>
          <a:xfrm>
            <a:off x="3124200" y="6409134"/>
            <a:ext cx="2895600" cy="476250"/>
          </a:xfrm>
          <a:prstGeom prst="rect">
            <a:avLst/>
          </a:prstGeom>
          <a:ln/>
        </p:spPr>
        <p:txBody>
          <a:bodyPr/>
          <a:lstStyle>
            <a:lvl1pPr>
              <a:defRPr/>
            </a:lvl1pPr>
          </a:lstStyle>
          <a:p>
            <a:endParaRPr lang="zh-CN" altLang="en-US" dirty="0"/>
          </a:p>
        </p:txBody>
      </p:sp>
      <p:sp>
        <p:nvSpPr>
          <p:cNvPr id="7"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2688083102"/>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696"/>
            <a:ext cx="2057400" cy="5433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92696"/>
            <a:ext cx="6019800" cy="5433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3329776044"/>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3424915883"/>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63069"/>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186288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3847154775"/>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409134"/>
            <a:ext cx="2133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1176788013"/>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46856" y="998190"/>
            <a:ext cx="4040188" cy="639762"/>
          </a:xfrm>
        </p:spPr>
        <p:txBody>
          <a:bodyPr anchor="b"/>
          <a:lstStyle>
            <a:lvl1pPr marL="0" indent="0" algn="l">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46856" y="1637952"/>
            <a:ext cx="4040188" cy="3951288"/>
          </a:xfrm>
        </p:spPr>
        <p:txBody>
          <a:bodyPr/>
          <a:lstStyle>
            <a:lvl1pPr algn="l">
              <a:defRPr sz="2400"/>
            </a:lvl1pPr>
            <a:lvl2pPr algn="l">
              <a:defRPr sz="2000"/>
            </a:lvl2pPr>
            <a:lvl3pPr algn="l">
              <a:defRPr sz="1800"/>
            </a:lvl3pPr>
            <a:lvl4pPr algn="l">
              <a:defRPr sz="1600"/>
            </a:lvl4pPr>
            <a:lvl5pPr algn="l">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34681" y="998190"/>
            <a:ext cx="4041775" cy="639762"/>
          </a:xfrm>
        </p:spPr>
        <p:txBody>
          <a:bodyPr anchor="b"/>
          <a:lstStyle>
            <a:lvl1pPr marL="0" indent="0" algn="l">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34681" y="1637952"/>
            <a:ext cx="4041775" cy="3951288"/>
          </a:xfrm>
        </p:spPr>
        <p:txBody>
          <a:bodyPr/>
          <a:lstStyle>
            <a:lvl1pPr algn="l">
              <a:defRPr sz="2400"/>
            </a:lvl1pPr>
            <a:lvl2pPr algn="l">
              <a:defRPr sz="2000"/>
            </a:lvl2pPr>
            <a:lvl3pPr algn="l">
              <a:defRPr sz="1800"/>
            </a:lvl3pPr>
            <a:lvl4pPr algn="l">
              <a:defRPr sz="1600"/>
            </a:lvl4pPr>
            <a:lvl5pPr algn="l">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167355854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1184150534"/>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37312"/>
            <a:ext cx="2133600" cy="476250"/>
          </a:xfrm>
          <a:prstGeom prst="rect">
            <a:avLst/>
          </a:prstGeom>
          <a:ln/>
        </p:spPr>
        <p:txBody>
          <a:bodyPr/>
          <a:lstStyle>
            <a:lvl1pPr>
              <a:defRPr/>
            </a:lvl1pPr>
          </a:lstStyle>
          <a:p>
            <a:endParaRPr lang="zh-CN" altLang="en-US"/>
          </a:p>
        </p:txBody>
      </p:sp>
      <p:sp>
        <p:nvSpPr>
          <p:cNvPr id="3" name="Rectangle 5"/>
          <p:cNvSpPr>
            <a:spLocks noGrp="1" noChangeArrowheads="1"/>
          </p:cNvSpPr>
          <p:nvPr>
            <p:ph type="ftr" sz="quarter" idx="11"/>
          </p:nvPr>
        </p:nvSpPr>
        <p:spPr>
          <a:xfrm>
            <a:off x="3124200" y="6265118"/>
            <a:ext cx="2895600" cy="476250"/>
          </a:xfrm>
          <a:prstGeom prst="rect">
            <a:avLst/>
          </a:prstGeom>
          <a:ln/>
        </p:spPr>
        <p:txBody>
          <a:bodyPr/>
          <a:lstStyle>
            <a:lvl1pPr>
              <a:defRPr/>
            </a:lvl1pPr>
          </a:lstStyle>
          <a:p>
            <a:endParaRPr lang="zh-CN" altLang="en-US" dirty="0"/>
          </a:p>
        </p:txBody>
      </p:sp>
      <p:sp>
        <p:nvSpPr>
          <p:cNvPr id="5" name="Rectangle 6"/>
          <p:cNvSpPr>
            <a:spLocks noChangeArrowheads="1"/>
          </p:cNvSpPr>
          <p:nvPr userDrawn="1"/>
        </p:nvSpPr>
        <p:spPr bwMode="auto">
          <a:xfrm>
            <a:off x="7200" y="6486524"/>
            <a:ext cx="3024000" cy="360363"/>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1000" b="1" kern="0" dirty="0" smtClean="0">
                <a:solidFill>
                  <a:srgbClr val="FFFF00"/>
                </a:solidFill>
                <a:latin typeface="CMSS10" charset="0"/>
              </a:rPr>
              <a:t>柯良军 </a:t>
            </a:r>
          </a:p>
        </p:txBody>
      </p:sp>
      <p:sp>
        <p:nvSpPr>
          <p:cNvPr id="6" name="Rectangle 7"/>
          <p:cNvSpPr>
            <a:spLocks noChangeArrowheads="1"/>
          </p:cNvSpPr>
          <p:nvPr userDrawn="1"/>
        </p:nvSpPr>
        <p:spPr bwMode="auto">
          <a:xfrm>
            <a:off x="3049200" y="6486525"/>
            <a:ext cx="3049200" cy="360363"/>
          </a:xfrm>
          <a:prstGeom prst="rect">
            <a:avLst/>
          </a:prstGeom>
          <a:solidFill>
            <a:schemeClr val="accent1">
              <a:lumMod val="25000"/>
            </a:schemeClr>
          </a:solidFill>
          <a:ln>
            <a:noFill/>
          </a:ln>
          <a:effectLst/>
          <a:extLst/>
        </p:spPr>
        <p:txBody>
          <a:bodyPr wrap="none" anchor="ctr"/>
          <a:lstStyle/>
          <a:p>
            <a:pPr algn="ctr" fontAlgn="base">
              <a:spcBef>
                <a:spcPct val="0"/>
              </a:spcBef>
              <a:spcAft>
                <a:spcPct val="0"/>
              </a:spcAft>
              <a:buFont typeface="Arial" pitchFamily="34" charset="0"/>
              <a:buNone/>
            </a:pPr>
            <a:r>
              <a:rPr lang="zh-CN" altLang="en-US" sz="1000" b="1" dirty="0" smtClean="0">
                <a:solidFill>
                  <a:srgbClr val="FFFF00"/>
                </a:solidFill>
                <a:latin typeface="CMSS10" charset="0"/>
              </a:rPr>
              <a:t>系统工程研究所</a:t>
            </a:r>
          </a:p>
        </p:txBody>
      </p:sp>
      <p:sp>
        <p:nvSpPr>
          <p:cNvPr id="9"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113934877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3008313" cy="74240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692696"/>
            <a:ext cx="5111750" cy="54334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Rectangle 4"/>
          <p:cNvSpPr>
            <a:spLocks noGrp="1" noChangeArrowheads="1"/>
          </p:cNvSpPr>
          <p:nvPr>
            <p:ph type="dt" sz="half" idx="10"/>
          </p:nvPr>
        </p:nvSpPr>
        <p:spPr>
          <a:xfrm>
            <a:off x="457200" y="6381328"/>
            <a:ext cx="2133600" cy="476250"/>
          </a:xfrm>
          <a:prstGeom prst="rect">
            <a:avLst/>
          </a:prstGeom>
          <a:ln/>
        </p:spPr>
        <p:txBody>
          <a:bodyPr/>
          <a:lstStyle>
            <a:lvl1pPr>
              <a:defRPr/>
            </a:lvl1pPr>
          </a:lstStyle>
          <a:p>
            <a:endParaRPr lang="zh-CN" altLang="en-US"/>
          </a:p>
        </p:txBody>
      </p:sp>
      <p:sp>
        <p:nvSpPr>
          <p:cNvPr id="6" name="Rectangle 5"/>
          <p:cNvSpPr>
            <a:spLocks noGrp="1" noChangeArrowheads="1"/>
          </p:cNvSpPr>
          <p:nvPr>
            <p:ph type="ftr" sz="quarter" idx="11"/>
          </p:nvPr>
        </p:nvSpPr>
        <p:spPr>
          <a:xfrm>
            <a:off x="3124200" y="6409134"/>
            <a:ext cx="2895600" cy="476250"/>
          </a:xfrm>
          <a:prstGeom prst="rect">
            <a:avLst/>
          </a:prstGeom>
          <a:ln/>
        </p:spPr>
        <p:txBody>
          <a:bodyPr/>
          <a:lstStyle>
            <a:lvl1pPr>
              <a:defRPr/>
            </a:lvl1pPr>
          </a:lstStyle>
          <a:p>
            <a:endParaRPr lang="zh-CN" altLang="en-US" dirty="0"/>
          </a:p>
        </p:txBody>
      </p:sp>
      <p:sp>
        <p:nvSpPr>
          <p:cNvPr id="8"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2851898711"/>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409134"/>
            <a:ext cx="2133600" cy="476250"/>
          </a:xfrm>
          <a:prstGeom prst="rect">
            <a:avLst/>
          </a:prstGeom>
          <a:ln/>
        </p:spPr>
        <p:txBody>
          <a:bodyPr/>
          <a:lstStyle>
            <a:lvl1pPr>
              <a:defRPr/>
            </a:lvl1pPr>
          </a:lstStyle>
          <a:p>
            <a:endParaRPr lang="zh-CN" altLang="en-US"/>
          </a:p>
        </p:txBody>
      </p:sp>
      <p:sp>
        <p:nvSpPr>
          <p:cNvPr id="6" name="Rectangle 5"/>
          <p:cNvSpPr>
            <a:spLocks noGrp="1" noChangeArrowheads="1"/>
          </p:cNvSpPr>
          <p:nvPr>
            <p:ph type="ftr" sz="quarter" idx="11"/>
          </p:nvPr>
        </p:nvSpPr>
        <p:spPr>
          <a:xfrm>
            <a:off x="3124200" y="6409134"/>
            <a:ext cx="2895600" cy="476250"/>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4"/>
          </p:nvPr>
        </p:nvSpPr>
        <p:spPr>
          <a:xfrm>
            <a:off x="8316416" y="6481142"/>
            <a:ext cx="792088"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3508815676"/>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25000"/>
            <a:lum/>
          </a:blip>
          <a:srcRect/>
          <a:stretch>
            <a:fillRect l="49000" t="34000" r="-15000" b="-20000"/>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539552" y="1272002"/>
            <a:ext cx="8229600"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pic>
        <p:nvPicPr>
          <p:cNvPr id="1032" name="Picture 4" descr="C:\Documents and Settings\Administrator\桌面\图.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6228184" y="44624"/>
            <a:ext cx="2807866" cy="477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5"/>
          <p:cNvPicPr>
            <a:picLocks noChangeAspect="1" noChangeArrowheads="1"/>
          </p:cNvPicPr>
          <p:nvPr/>
        </p:nvPicPr>
        <p:blipFill rotWithShape="1">
          <a:blip r:embed="rId15" cstate="print">
            <a:extLst>
              <a:ext uri="{28A0092B-C50C-407E-A947-70E740481C1C}">
                <a14:useLocalDpi xmlns:a14="http://schemas.microsoft.com/office/drawing/2010/main" xmlns="" val="0"/>
              </a:ext>
            </a:extLst>
          </a:blip>
          <a:srcRect b="1316"/>
          <a:stretch/>
        </p:blipFill>
        <p:spPr bwMode="auto">
          <a:xfrm>
            <a:off x="85134" y="-1"/>
            <a:ext cx="2182610" cy="525134"/>
          </a:xfrm>
          <a:prstGeom prst="rect">
            <a:avLst/>
          </a:prstGeom>
          <a:solidFill>
            <a:srgbClr val="009999">
              <a:alpha val="0"/>
            </a:srgbClr>
          </a:solidFill>
          <a:ln>
            <a:noFill/>
          </a:ln>
        </p:spPr>
      </p:pic>
      <p:sp>
        <p:nvSpPr>
          <p:cNvPr id="2" name="矩形 1"/>
          <p:cNvSpPr/>
          <p:nvPr userDrawn="1"/>
        </p:nvSpPr>
        <p:spPr bwMode="auto">
          <a:xfrm>
            <a:off x="2627784" y="548679"/>
            <a:ext cx="6408712" cy="54000"/>
          </a:xfrm>
          <a:prstGeom prst="rect">
            <a:avLst/>
          </a:prstGeom>
          <a:gradFill flip="none" rotWithShape="1">
            <a:gsLst>
              <a:gs pos="100000">
                <a:srgbClr val="89B1A2">
                  <a:lumMod val="89000"/>
                  <a:lumOff val="11000"/>
                </a:srgbClr>
              </a:gs>
              <a:gs pos="0">
                <a:schemeClr val="bg1"/>
              </a:gs>
            </a:gsLst>
            <a:lin ang="0" scaled="1"/>
            <a:tileRect/>
          </a:gradFill>
          <a:ln>
            <a:noFill/>
            <a:headEnd type="none" w="med" len="med"/>
            <a:tailEnd type="none" w="med" len="med"/>
          </a:ln>
          <a:effectLst/>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Rectangle 6"/>
          <p:cNvSpPr>
            <a:spLocks noChangeArrowheads="1"/>
          </p:cNvSpPr>
          <p:nvPr userDrawn="1"/>
        </p:nvSpPr>
        <p:spPr bwMode="auto">
          <a:xfrm>
            <a:off x="7200" y="6486524"/>
            <a:ext cx="3024000" cy="360363"/>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1000" b="1" kern="0" dirty="0" smtClean="0">
                <a:solidFill>
                  <a:srgbClr val="FFFF00"/>
                </a:solidFill>
                <a:latin typeface="CMSS10" charset="0"/>
              </a:rPr>
              <a:t>柯良军 </a:t>
            </a:r>
          </a:p>
        </p:txBody>
      </p:sp>
      <p:sp>
        <p:nvSpPr>
          <p:cNvPr id="11" name="Rectangle 7"/>
          <p:cNvSpPr>
            <a:spLocks noChangeArrowheads="1"/>
          </p:cNvSpPr>
          <p:nvPr userDrawn="1"/>
        </p:nvSpPr>
        <p:spPr bwMode="auto">
          <a:xfrm>
            <a:off x="3042000" y="6486525"/>
            <a:ext cx="3049200" cy="360363"/>
          </a:xfrm>
          <a:prstGeom prst="rect">
            <a:avLst/>
          </a:prstGeom>
          <a:solidFill>
            <a:schemeClr val="accent1">
              <a:lumMod val="25000"/>
            </a:schemeClr>
          </a:solidFill>
          <a:ln>
            <a:noFill/>
          </a:ln>
          <a:effectLst/>
          <a:extLst/>
        </p:spPr>
        <p:txBody>
          <a:bodyPr wrap="none" anchor="ctr"/>
          <a:lstStyle/>
          <a:p>
            <a:pPr algn="ctr" fontAlgn="base">
              <a:spcBef>
                <a:spcPct val="0"/>
              </a:spcBef>
              <a:spcAft>
                <a:spcPct val="0"/>
              </a:spcAft>
              <a:buFont typeface="Arial" pitchFamily="34" charset="0"/>
              <a:buNone/>
            </a:pPr>
            <a:r>
              <a:rPr lang="zh-CN" altLang="en-US" sz="1000" b="1" dirty="0" smtClean="0">
                <a:solidFill>
                  <a:srgbClr val="FFFF00"/>
                </a:solidFill>
                <a:latin typeface="CMSS10" charset="0"/>
              </a:rPr>
              <a:t>系统工程研究所</a:t>
            </a:r>
          </a:p>
        </p:txBody>
      </p:sp>
      <p:sp>
        <p:nvSpPr>
          <p:cNvPr id="12" name="Rectangle 8"/>
          <p:cNvSpPr>
            <a:spLocks noChangeArrowheads="1"/>
          </p:cNvSpPr>
          <p:nvPr userDrawn="1"/>
        </p:nvSpPr>
        <p:spPr bwMode="auto">
          <a:xfrm>
            <a:off x="6105600" y="6486524"/>
            <a:ext cx="3024000" cy="360362"/>
          </a:xfrm>
          <a:prstGeom prst="rect">
            <a:avLst/>
          </a:prstGeom>
          <a:solidFill>
            <a:schemeClr val="accent1">
              <a:lumMod val="50000"/>
            </a:schemeClr>
          </a:solidFill>
          <a:ln>
            <a:noFill/>
          </a:ln>
          <a:effectLst/>
          <a:extLst/>
        </p:spPr>
        <p:txBody>
          <a:bodyPr wrap="none" anchor="ctr"/>
          <a:lstStyle/>
          <a:p>
            <a:pPr algn="ctr" fontAlgn="base">
              <a:spcBef>
                <a:spcPct val="0"/>
              </a:spcBef>
              <a:spcAft>
                <a:spcPct val="0"/>
              </a:spcAft>
              <a:buFont typeface="Arial" pitchFamily="34" charset="0"/>
              <a:buNone/>
            </a:pPr>
            <a:r>
              <a:rPr lang="en-US" altLang="zh-CN" sz="1000" b="1" dirty="0" smtClean="0">
                <a:solidFill>
                  <a:srgbClr val="FFFF00"/>
                </a:solidFill>
                <a:latin typeface="Times New Roman" panose="02020603050405020304" pitchFamily="18" charset="0"/>
                <a:cs typeface="Times New Roman" panose="02020603050405020304" pitchFamily="18" charset="0"/>
              </a:rPr>
              <a:t>2017/7</a:t>
            </a:r>
            <a:endParaRPr lang="zh-CN" altLang="en-US" sz="1000" b="1" dirty="0" smtClean="0">
              <a:solidFill>
                <a:srgbClr val="FFFF00"/>
              </a:solidFill>
              <a:latin typeface="Times New Roman" panose="02020603050405020304" pitchFamily="18" charset="0"/>
              <a:cs typeface="Times New Roman" panose="02020603050405020304" pitchFamily="18" charset="0"/>
            </a:endParaRPr>
          </a:p>
        </p:txBody>
      </p:sp>
      <p:sp>
        <p:nvSpPr>
          <p:cNvPr id="9" name="Rectangle 6"/>
          <p:cNvSpPr>
            <a:spLocks noGrp="1" noChangeArrowheads="1"/>
          </p:cNvSpPr>
          <p:nvPr>
            <p:ph type="sldNum" sz="quarter" idx="4"/>
          </p:nvPr>
        </p:nvSpPr>
        <p:spPr>
          <a:xfrm>
            <a:off x="6444208" y="6473584"/>
            <a:ext cx="2133600" cy="476250"/>
          </a:xfrm>
          <a:prstGeom prst="rect">
            <a:avLst/>
          </a:prstGeom>
          <a:ln/>
        </p:spPr>
        <p:txBody>
          <a:bodyPr/>
          <a:lstStyle>
            <a:lvl1pPr>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21.bin"/><Relationship Id="rId18" Type="http://schemas.openxmlformats.org/officeDocument/2006/relationships/oleObject" Target="../embeddings/oleObject26.bin"/><Relationship Id="rId3" Type="http://schemas.openxmlformats.org/officeDocument/2006/relationships/notesSlide" Target="../notesSlides/notesSlide10.xml"/><Relationship Id="rId21" Type="http://schemas.openxmlformats.org/officeDocument/2006/relationships/oleObject" Target="../embeddings/oleObject29.bin"/><Relationship Id="rId7" Type="http://schemas.openxmlformats.org/officeDocument/2006/relationships/oleObject" Target="../embeddings/oleObject15.bin"/><Relationship Id="rId12" Type="http://schemas.openxmlformats.org/officeDocument/2006/relationships/oleObject" Target="../embeddings/oleObject20.bin"/><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8.bin"/><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5" Type="http://schemas.openxmlformats.org/officeDocument/2006/relationships/oleObject" Target="../embeddings/oleObject23.bin"/><Relationship Id="rId10" Type="http://schemas.openxmlformats.org/officeDocument/2006/relationships/oleObject" Target="../embeddings/oleObject18.bin"/><Relationship Id="rId19" Type="http://schemas.openxmlformats.org/officeDocument/2006/relationships/oleObject" Target="../embeddings/oleObject27.bin"/><Relationship Id="rId4" Type="http://schemas.openxmlformats.org/officeDocument/2006/relationships/oleObject" Target="../embeddings/oleObject12.bin"/><Relationship Id="rId9" Type="http://schemas.openxmlformats.org/officeDocument/2006/relationships/oleObject" Target="../embeddings/oleObject17.bin"/><Relationship Id="rId14" Type="http://schemas.openxmlformats.org/officeDocument/2006/relationships/oleObject" Target="../embeddings/oleObject22.bin"/><Relationship Id="rId22"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1.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3.bin"/><Relationship Id="rId5" Type="http://schemas.openxmlformats.org/officeDocument/2006/relationships/oleObject" Target="../embeddings/oleObject32.bin"/><Relationship Id="rId10" Type="http://schemas.openxmlformats.org/officeDocument/2006/relationships/image" Target="../media/image47.png"/><Relationship Id="rId4" Type="http://schemas.openxmlformats.org/officeDocument/2006/relationships/oleObject" Target="../embeddings/oleObject31.bin"/><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9.bin"/><Relationship Id="rId11" Type="http://schemas.openxmlformats.org/officeDocument/2006/relationships/oleObject" Target="../embeddings/oleObject43.bin"/><Relationship Id="rId5" Type="http://schemas.openxmlformats.org/officeDocument/2006/relationships/oleObject" Target="../embeddings/oleObject38.bin"/><Relationship Id="rId10" Type="http://schemas.openxmlformats.org/officeDocument/2006/relationships/oleObject" Target="../embeddings/oleObject42.bin"/><Relationship Id="rId4" Type="http://schemas.openxmlformats.org/officeDocument/2006/relationships/oleObject" Target="../embeddings/oleObject37.bin"/><Relationship Id="rId9" Type="http://schemas.openxmlformats.org/officeDocument/2006/relationships/image" Target="../media/image60.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5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oleObject" Target="../embeddings/oleObject65.bin"/><Relationship Id="rId18" Type="http://schemas.openxmlformats.org/officeDocument/2006/relationships/oleObject" Target="../embeddings/oleObject70.bin"/><Relationship Id="rId3" Type="http://schemas.openxmlformats.org/officeDocument/2006/relationships/oleObject" Target="../embeddings/oleObject55.bin"/><Relationship Id="rId7" Type="http://schemas.openxmlformats.org/officeDocument/2006/relationships/oleObject" Target="../embeddings/oleObject59.bin"/><Relationship Id="rId12" Type="http://schemas.openxmlformats.org/officeDocument/2006/relationships/oleObject" Target="../embeddings/oleObject64.bin"/><Relationship Id="rId17"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oleObject" Target="../embeddings/oleObject68.bin"/><Relationship Id="rId20" Type="http://schemas.openxmlformats.org/officeDocument/2006/relationships/oleObject" Target="../embeddings/oleObject72.bin"/><Relationship Id="rId1" Type="http://schemas.openxmlformats.org/officeDocument/2006/relationships/vmlDrawing" Target="../drawings/vmlDrawing11.vml"/><Relationship Id="rId6" Type="http://schemas.openxmlformats.org/officeDocument/2006/relationships/oleObject" Target="../embeddings/oleObject58.bin"/><Relationship Id="rId11" Type="http://schemas.openxmlformats.org/officeDocument/2006/relationships/oleObject" Target="../embeddings/oleObject63.bin"/><Relationship Id="rId5" Type="http://schemas.openxmlformats.org/officeDocument/2006/relationships/oleObject" Target="../embeddings/oleObject57.bin"/><Relationship Id="rId15" Type="http://schemas.openxmlformats.org/officeDocument/2006/relationships/oleObject" Target="../embeddings/oleObject67.bin"/><Relationship Id="rId10" Type="http://schemas.openxmlformats.org/officeDocument/2006/relationships/oleObject" Target="../embeddings/oleObject62.bin"/><Relationship Id="rId19" Type="http://schemas.openxmlformats.org/officeDocument/2006/relationships/oleObject" Target="../embeddings/oleObject71.bin"/><Relationship Id="rId4" Type="http://schemas.openxmlformats.org/officeDocument/2006/relationships/oleObject" Target="../embeddings/oleObject56.bin"/><Relationship Id="rId9" Type="http://schemas.openxmlformats.org/officeDocument/2006/relationships/oleObject" Target="../embeddings/oleObject61.bin"/><Relationship Id="rId14"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8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astarte.csr.unibo.it/Matheuristi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keljxjtu.gr.xjtu.edu.cn/"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Visio_2003-2010___11.vsd"/><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899592" y="1196752"/>
            <a:ext cx="7344816" cy="935037"/>
          </a:xfrm>
          <a:prstGeom prst="flowChartAlternateProcess">
            <a:avLst/>
          </a:prstGeom>
          <a:solidFill>
            <a:srgbClr val="333399"/>
          </a:solidFill>
          <a:ln w="9525">
            <a:solidFill>
              <a:srgbClr val="000000"/>
            </a:solidFill>
            <a:miter lim="800000"/>
            <a:headEnd/>
            <a:tailEnd/>
          </a:ln>
          <a:effectLst>
            <a:outerShdw dist="107763" dir="2700000" algn="ctr" rotWithShape="0">
              <a:srgbClr val="808080">
                <a:alpha val="50000"/>
              </a:srgbClr>
            </a:outerShdw>
          </a:effectLst>
        </p:spPr>
        <p:txBody>
          <a:bodyPr wrap="none" anchor="ctr"/>
          <a:lstStyle/>
          <a:p>
            <a:pPr algn="ctr" fontAlgn="base">
              <a:spcBef>
                <a:spcPct val="0"/>
              </a:spcBef>
              <a:spcAft>
                <a:spcPct val="0"/>
              </a:spcAft>
              <a:buFont typeface="Arial" pitchFamily="34" charset="0"/>
              <a:buNone/>
              <a:defRPr/>
            </a:pPr>
            <a:r>
              <a:rPr lang="en-US" altLang="zh-CN" sz="2400" b="1" kern="0" dirty="0" smtClean="0">
                <a:solidFill>
                  <a:srgbClr val="FFFF00"/>
                </a:solidFill>
                <a:latin typeface="Times New Roman" pitchFamily="18" charset="0"/>
              </a:rPr>
              <a:t>Branch and price based </a:t>
            </a:r>
            <a:r>
              <a:rPr lang="en-US" altLang="zh-CN" sz="2400" b="1" kern="0" dirty="0" err="1" smtClean="0">
                <a:solidFill>
                  <a:srgbClr val="FFFF00"/>
                </a:solidFill>
                <a:latin typeface="Times New Roman" pitchFamily="18" charset="0"/>
              </a:rPr>
              <a:t>matheuristic</a:t>
            </a:r>
            <a:endParaRPr lang="zh-CN" altLang="en-US" sz="2400" b="1" kern="0" dirty="0" smtClean="0">
              <a:solidFill>
                <a:srgbClr val="FFFF00"/>
              </a:solidFill>
              <a:latin typeface="Times New Roman" pitchFamily="18" charset="0"/>
            </a:endParaRPr>
          </a:p>
        </p:txBody>
      </p:sp>
      <p:sp>
        <p:nvSpPr>
          <p:cNvPr id="8" name="TextBox 1"/>
          <p:cNvSpPr txBox="1">
            <a:spLocks noChangeArrowheads="1"/>
          </p:cNvSpPr>
          <p:nvPr/>
        </p:nvSpPr>
        <p:spPr bwMode="auto">
          <a:xfrm>
            <a:off x="1857356" y="3500438"/>
            <a:ext cx="5143536"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defRPr/>
            </a:pPr>
            <a:r>
              <a:rPr lang="en-US" altLang="zh-CN" sz="2400" kern="0" dirty="0" smtClean="0">
                <a:solidFill>
                  <a:srgbClr val="000000"/>
                </a:solidFill>
                <a:latin typeface="+mj-ea"/>
                <a:ea typeface="+mj-ea"/>
              </a:rPr>
              <a:t> </a:t>
            </a:r>
          </a:p>
          <a:p>
            <a:pPr algn="ctr" eaLnBrk="1" fontAlgn="base" hangingPunct="1">
              <a:spcBef>
                <a:spcPct val="0"/>
              </a:spcBef>
              <a:spcAft>
                <a:spcPct val="0"/>
              </a:spcAft>
              <a:buFont typeface="Arial" pitchFamily="34" charset="0"/>
              <a:buNone/>
              <a:defRPr/>
            </a:pPr>
            <a:r>
              <a:rPr lang="zh-CN" altLang="en-US" sz="2400" b="1" kern="0" dirty="0" smtClean="0">
                <a:latin typeface="+mj-ea"/>
                <a:ea typeface="+mj-ea"/>
              </a:rPr>
              <a:t>报告人：</a:t>
            </a:r>
            <a:r>
              <a:rPr lang="zh-CN" altLang="en-US" sz="2400" b="1" kern="0" dirty="0" smtClean="0">
                <a:latin typeface="+mj-ea"/>
                <a:ea typeface="+mj-ea"/>
              </a:rPr>
              <a:t>柯良军</a:t>
            </a:r>
            <a:endParaRPr lang="en-US" altLang="zh-CN" sz="2400" b="1" kern="0" dirty="0" smtClean="0">
              <a:latin typeface="+mj-ea"/>
              <a:ea typeface="+mj-ea"/>
            </a:endParaRPr>
          </a:p>
          <a:p>
            <a:pPr algn="ctr" eaLnBrk="1" fontAlgn="base" hangingPunct="1">
              <a:spcBef>
                <a:spcPct val="0"/>
              </a:spcBef>
              <a:spcAft>
                <a:spcPct val="0"/>
              </a:spcAft>
              <a:buFont typeface="Arial" pitchFamily="34" charset="0"/>
              <a:buNone/>
              <a:defRPr/>
            </a:pPr>
            <a:endParaRPr lang="en-US" altLang="zh-CN" sz="2400" b="1" kern="0" dirty="0" smtClean="0">
              <a:latin typeface="+mj-ea"/>
              <a:ea typeface="+mj-ea"/>
            </a:endParaRPr>
          </a:p>
          <a:p>
            <a:pPr algn="ctr" eaLnBrk="1" fontAlgn="base" hangingPunct="1">
              <a:spcBef>
                <a:spcPct val="0"/>
              </a:spcBef>
              <a:spcAft>
                <a:spcPct val="0"/>
              </a:spcAft>
              <a:buFont typeface="Arial" pitchFamily="34" charset="0"/>
              <a:buNone/>
              <a:defRPr/>
            </a:pPr>
            <a:r>
              <a:rPr lang="zh-CN" altLang="en-US" sz="2400" b="1" u="sng" kern="0" dirty="0" smtClean="0">
                <a:latin typeface="+mj-ea"/>
                <a:ea typeface="+mj-ea"/>
              </a:rPr>
              <a:t>西安交通大学 系统工程研究所</a:t>
            </a:r>
            <a:endParaRPr lang="en-US" altLang="zh-CN" sz="2400" b="1" u="sng" kern="0" dirty="0" smtClean="0">
              <a:latin typeface="+mj-ea"/>
              <a:ea typeface="+mj-ea"/>
            </a:endParaRPr>
          </a:p>
          <a:p>
            <a:pPr algn="ctr" eaLnBrk="1" fontAlgn="base" hangingPunct="1">
              <a:spcBef>
                <a:spcPct val="0"/>
              </a:spcBef>
              <a:spcAft>
                <a:spcPct val="0"/>
              </a:spcAft>
              <a:buFont typeface="Arial" pitchFamily="34" charset="0"/>
              <a:buNone/>
              <a:defRPr/>
            </a:pPr>
            <a:endParaRPr lang="en-US" altLang="zh-CN" sz="2400" b="1" kern="0" dirty="0" smtClean="0">
              <a:latin typeface="+mj-ea"/>
              <a:ea typeface="+mj-ea"/>
            </a:endParaRPr>
          </a:p>
          <a:p>
            <a:pPr algn="ctr" eaLnBrk="1" fontAlgn="base" hangingPunct="1">
              <a:spcBef>
                <a:spcPct val="0"/>
              </a:spcBef>
              <a:spcAft>
                <a:spcPct val="0"/>
              </a:spcAft>
              <a:buFont typeface="Arial" pitchFamily="34" charset="0"/>
              <a:buNone/>
              <a:defRPr/>
            </a:pPr>
            <a:r>
              <a:rPr lang="en-US" altLang="zh-CN" sz="2400" b="1" kern="0" dirty="0" smtClean="0">
                <a:solidFill>
                  <a:srgbClr val="000000"/>
                </a:solidFill>
                <a:latin typeface="+mj-ea"/>
                <a:ea typeface="+mj-ea"/>
              </a:rPr>
              <a:t>2017/7/6</a:t>
            </a:r>
            <a:endParaRPr lang="zh-CN" altLang="en-US" sz="2400" b="1" kern="0" dirty="0" smtClean="0">
              <a:solidFill>
                <a:srgbClr val="000000"/>
              </a:solidFill>
              <a:latin typeface="+mj-ea"/>
              <a:ea typeface="+mj-ea"/>
            </a:endParaRPr>
          </a:p>
        </p:txBody>
      </p:sp>
      <p:sp>
        <p:nvSpPr>
          <p:cNvPr id="4" name="AutoShape 2"/>
          <p:cNvSpPr>
            <a:spLocks noChangeArrowheads="1"/>
          </p:cNvSpPr>
          <p:nvPr/>
        </p:nvSpPr>
        <p:spPr bwMode="auto">
          <a:xfrm>
            <a:off x="1907704" y="2420888"/>
            <a:ext cx="5184576" cy="791555"/>
          </a:xfrm>
          <a:prstGeom prst="flowChartAlternateProcess">
            <a:avLst/>
          </a:prstGeom>
          <a:solidFill>
            <a:schemeClr val="bg2">
              <a:lumMod val="20000"/>
              <a:lumOff val="80000"/>
            </a:schemeClr>
          </a:solidFill>
          <a:ln w="9525">
            <a:noFill/>
            <a:miter lim="800000"/>
            <a:headEnd/>
            <a:tailEnd/>
          </a:ln>
          <a:effectLst>
            <a:outerShdw dist="107763" dir="2700000" algn="ctr" rotWithShape="0">
              <a:srgbClr val="808080">
                <a:alpha val="50000"/>
              </a:srgbClr>
            </a:outerShdw>
          </a:effectLst>
        </p:spPr>
        <p:txBody>
          <a:bodyPr wrap="none" anchor="ctr"/>
          <a:lstStyle/>
          <a:p>
            <a:pPr algn="ctr" fontAlgn="base">
              <a:spcBef>
                <a:spcPct val="0"/>
              </a:spcBef>
              <a:spcAft>
                <a:spcPct val="0"/>
              </a:spcAft>
              <a:buFont typeface="Arial" pitchFamily="34" charset="0"/>
              <a:buNone/>
              <a:defRPr/>
            </a:pPr>
            <a:r>
              <a:rPr lang="zh-CN" altLang="en-US" sz="2400" b="1" kern="0" dirty="0" smtClean="0">
                <a:solidFill>
                  <a:srgbClr val="FF0000"/>
                </a:solidFill>
                <a:latin typeface="Times New Roman" pitchFamily="18" charset="0"/>
              </a:rPr>
              <a:t>基于分支定价的数学启发式方法</a:t>
            </a:r>
          </a:p>
        </p:txBody>
      </p:sp>
      <p:sp>
        <p:nvSpPr>
          <p:cNvPr id="6" name="标题 5"/>
          <p:cNvSpPr>
            <a:spLocks noGrp="1"/>
          </p:cNvSpPr>
          <p:nvPr>
            <p:ph type="ctrTitle"/>
          </p:nvPr>
        </p:nvSpPr>
        <p:spPr/>
        <p:txBody>
          <a:bodyPr/>
          <a:lstStyle/>
          <a:p>
            <a:endParaRPr lang="zh-CN" altLang="en-US" dirty="0"/>
          </a:p>
        </p:txBody>
      </p:sp>
    </p:spTree>
    <p:extLst>
      <p:ext uri="{BB962C8B-B14F-4D97-AF65-F5344CB8AC3E}">
        <p14:creationId xmlns:p14="http://schemas.microsoft.com/office/powerpoint/2010/main" xmlns="" val="3000012107"/>
      </p:ext>
    </p:extLst>
  </p:cSld>
  <p:clrMapOvr>
    <a:masterClrMapping/>
  </p:clrMapOvr>
  <mc:AlternateContent xmlns:mc="http://schemas.openxmlformats.org/markup-compatibility/2006">
    <mc:Choice xmlns:p14="http://schemas.microsoft.com/office/powerpoint/2010/main" xmlns="" Requires="p14">
      <p:transition p14:dur="0" advTm="6698"/>
    </mc:Choice>
    <mc:Fallback>
      <p:transition advTm="66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团队定向问题</a:t>
            </a:r>
            <a:r>
              <a:rPr lang="zh-CN" altLang="en-US" sz="2800" dirty="0"/>
              <a:t/>
            </a:r>
            <a:br>
              <a:rPr lang="zh-CN" altLang="en-US" sz="2800" dirty="0"/>
            </a:br>
            <a:endParaRPr lang="zh-CN" altLang="en-US" sz="28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8184" y="2924944"/>
            <a:ext cx="4728072" cy="28803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rgbClr val="000000"/>
                </a:solidFill>
              </a:rPr>
              <a:t>团队定向问题应用</a:t>
            </a:r>
            <a:r>
              <a:rPr lang="en-US" altLang="zh-CN" sz="2800" kern="0" dirty="0" smtClean="0">
                <a:solidFill>
                  <a:srgbClr val="000000"/>
                </a:solidFill>
              </a:rPr>
              <a:t>-</a:t>
            </a:r>
            <a:r>
              <a:rPr lang="zh-CN" altLang="en-US" sz="2800" kern="0" dirty="0" smtClean="0">
                <a:solidFill>
                  <a:srgbClr val="000000"/>
                </a:solidFill>
              </a:rPr>
              <a:t>无人机任务规划</a:t>
            </a:r>
            <a:endParaRPr lang="zh-CN" altLang="en-US" sz="2800" kern="0" dirty="0">
              <a:solidFill>
                <a:srgbClr val="000000"/>
              </a:solidFill>
            </a:endParaRPr>
          </a:p>
        </p:txBody>
      </p:sp>
      <p:sp>
        <p:nvSpPr>
          <p:cNvPr id="6" name="矩形 5"/>
          <p:cNvSpPr/>
          <p:nvPr/>
        </p:nvSpPr>
        <p:spPr>
          <a:xfrm>
            <a:off x="413432" y="1124744"/>
            <a:ext cx="8532440" cy="1700530"/>
          </a:xfrm>
          <a:prstGeom prst="rect">
            <a:avLst/>
          </a:prstGeom>
        </p:spPr>
        <p:txBody>
          <a:bodyPr wrap="square">
            <a:spAutoFit/>
          </a:bodyPr>
          <a:lstStyle/>
          <a:p>
            <a:pPr indent="304800" algn="just">
              <a:lnSpc>
                <a:spcPct val="150000"/>
              </a:lnSpc>
              <a:spcAft>
                <a:spcPts val="0"/>
              </a:spcAft>
            </a:pPr>
            <a:r>
              <a:rPr lang="zh-CN" altLang="zh-CN" kern="100" dirty="0" smtClean="0">
                <a:latin typeface="Times New Roman"/>
                <a:cs typeface="Times New Roman"/>
              </a:rPr>
              <a:t>无</a:t>
            </a:r>
            <a:r>
              <a:rPr lang="zh-CN" altLang="zh-CN" kern="100" dirty="0">
                <a:latin typeface="Times New Roman"/>
                <a:cs typeface="Times New Roman"/>
              </a:rPr>
              <a:t>人机任务规</a:t>
            </a:r>
            <a:r>
              <a:rPr lang="zh-CN" altLang="zh-CN" kern="100" dirty="0" smtClean="0">
                <a:latin typeface="Times New Roman"/>
                <a:cs typeface="Times New Roman"/>
              </a:rPr>
              <a:t>划也</a:t>
            </a:r>
            <a:r>
              <a:rPr lang="zh-CN" altLang="zh-CN" kern="100" dirty="0">
                <a:latin typeface="Times New Roman"/>
                <a:cs typeface="Times New Roman"/>
              </a:rPr>
              <a:t>常常建模成团队定向问题。目标区域有一些需要监控的目标，每个目标需要载有特定传感器的无人机来检测，当载有指定传感器的无人机访问目标时，它将获得一定的检测收益。任务规划的目标是规划无人机通过目标区域的飞行路径来最大化检测收益。</a:t>
            </a:r>
            <a:endParaRPr lang="zh-CN" altLang="en-US" dirty="0"/>
          </a:p>
        </p:txBody>
      </p:sp>
      <p:sp>
        <p:nvSpPr>
          <p:cNvPr id="3" name="矩形 2"/>
          <p:cNvSpPr/>
          <p:nvPr/>
        </p:nvSpPr>
        <p:spPr>
          <a:xfrm>
            <a:off x="395536" y="5877272"/>
            <a:ext cx="8568952" cy="566309"/>
          </a:xfrm>
          <a:prstGeom prst="rect">
            <a:avLst/>
          </a:prstGeom>
        </p:spPr>
        <p:txBody>
          <a:bodyPr wrap="square">
            <a:spAutoFit/>
          </a:bodyPr>
          <a:lstStyle/>
          <a:p>
            <a:pPr lvl="0" algn="just" hangingPunct="0">
              <a:lnSpc>
                <a:spcPct val="110000"/>
              </a:lnSpc>
              <a:spcAft>
                <a:spcPts val="0"/>
              </a:spcAft>
              <a:buSzPts val="1050"/>
              <a:tabLst>
                <a:tab pos="309880" algn="l"/>
                <a:tab pos="-31750" algn="l"/>
              </a:tabLst>
            </a:pPr>
            <a:r>
              <a:rPr lang="fr-FR" altLang="zh-CN" sz="1400" dirty="0">
                <a:latin typeface="Times New Roman"/>
                <a:cs typeface="Courier New"/>
              </a:rPr>
              <a:t>Mufalli F, Batta R, Nagi R. Simultaneous sensor selection and routing of unmanned aerial vehicles for complex mission plans[J]. Computers &amp; Operations Research, 2012, 39 (11): 2787-2799.</a:t>
            </a:r>
            <a:endParaRPr lang="zh-CN" altLang="zh-CN" sz="1400" dirty="0">
              <a:latin typeface="Times New Roman"/>
              <a:cs typeface="Courier New"/>
            </a:endParaRPr>
          </a:p>
        </p:txBody>
      </p:sp>
    </p:spTree>
    <p:extLst>
      <p:ext uri="{BB962C8B-B14F-4D97-AF65-F5344CB8AC3E}">
        <p14:creationId xmlns:p14="http://schemas.microsoft.com/office/powerpoint/2010/main" xmlns="" val="1780727982"/>
      </p:ext>
    </p:extLst>
  </p:cSld>
  <p:clrMapOvr>
    <a:masterClrMapping/>
  </p:clrMapOvr>
  <mc:AlternateContent xmlns:mc="http://schemas.openxmlformats.org/markup-compatibility/2006">
    <mc:Choice xmlns:p14="http://schemas.microsoft.com/office/powerpoint/2010/main" xmlns="" Requires="p14">
      <p:transition p14:dur="0" advTm="20379"/>
    </mc:Choice>
    <mc:Fallback>
      <p:transition advTm="203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0482"/>
                                        </p:tgtEl>
                                        <p:attrNameLst>
                                          <p:attrName>style.visibility</p:attrName>
                                        </p:attrNameLst>
                                      </p:cBhvr>
                                      <p:to>
                                        <p:strVal val="visible"/>
                                      </p:to>
                                    </p:set>
                                    <p:animEffect transition="in" filter="randombar(horizontal)">
                                      <p:cBhvr>
                                        <p:cTn id="11" dur="500"/>
                                        <p:tgtEl>
                                          <p:spTgt spid="2048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研究现状</a:t>
            </a:r>
            <a:endParaRPr lang="zh-CN" altLang="en-US" sz="2800" dirty="0"/>
          </a:p>
        </p:txBody>
      </p:sp>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rgbClr val="000000"/>
                </a:solidFill>
              </a:rPr>
              <a:t>团队定向问题的扩展</a:t>
            </a:r>
            <a:endParaRPr lang="zh-CN" altLang="en-US" sz="2800" kern="0" dirty="0">
              <a:solidFill>
                <a:srgbClr val="000000"/>
              </a:solidFill>
            </a:endParaRPr>
          </a:p>
        </p:txBody>
      </p:sp>
      <p:sp>
        <p:nvSpPr>
          <p:cNvPr id="9" name="矩形 8"/>
          <p:cNvSpPr/>
          <p:nvPr/>
        </p:nvSpPr>
        <p:spPr>
          <a:xfrm>
            <a:off x="1115616" y="1628800"/>
            <a:ext cx="4392488" cy="3672408"/>
          </a:xfrm>
          <a:prstGeom prst="rect">
            <a:avLst/>
          </a:prstGeom>
          <a:noFill/>
        </p:spPr>
      </p:sp>
      <p:sp>
        <p:nvSpPr>
          <p:cNvPr id="10" name="任意多边形 9"/>
          <p:cNvSpPr/>
          <p:nvPr/>
        </p:nvSpPr>
        <p:spPr>
          <a:xfrm>
            <a:off x="1810094" y="3465004"/>
            <a:ext cx="401406" cy="1529751"/>
          </a:xfrm>
          <a:custGeom>
            <a:avLst/>
            <a:gdLst>
              <a:gd name="connsiteX0" fmla="*/ 0 w 401406"/>
              <a:gd name="connsiteY0" fmla="*/ 0 h 1529751"/>
              <a:gd name="connsiteX1" fmla="*/ 200703 w 401406"/>
              <a:gd name="connsiteY1" fmla="*/ 0 h 1529751"/>
              <a:gd name="connsiteX2" fmla="*/ 200703 w 401406"/>
              <a:gd name="connsiteY2" fmla="*/ 1529751 h 1529751"/>
              <a:gd name="connsiteX3" fmla="*/ 401406 w 401406"/>
              <a:gd name="connsiteY3" fmla="*/ 1529751 h 1529751"/>
            </a:gdLst>
            <a:ahLst/>
            <a:cxnLst>
              <a:cxn ang="0">
                <a:pos x="connsiteX0" y="connsiteY0"/>
              </a:cxn>
              <a:cxn ang="0">
                <a:pos x="connsiteX1" y="connsiteY1"/>
              </a:cxn>
              <a:cxn ang="0">
                <a:pos x="connsiteX2" y="connsiteY2"/>
              </a:cxn>
              <a:cxn ang="0">
                <a:pos x="connsiteX3" y="connsiteY3"/>
              </a:cxn>
            </a:cxnLst>
            <a:rect l="l" t="t" r="r" b="b"/>
            <a:pathLst>
              <a:path w="401406" h="1529751">
                <a:moveTo>
                  <a:pt x="0" y="0"/>
                </a:moveTo>
                <a:lnTo>
                  <a:pt x="200703" y="0"/>
                </a:lnTo>
                <a:lnTo>
                  <a:pt x="200703" y="1529751"/>
                </a:lnTo>
                <a:lnTo>
                  <a:pt x="401406" y="1529751"/>
                </a:lnTo>
              </a:path>
            </a:pathLst>
          </a:custGeom>
          <a:noFill/>
        </p:spPr>
        <p:style>
          <a:lnRef idx="2">
            <a:schemeClr val="accent2">
              <a:tint val="90000"/>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173865" tIns="725337" rIns="173865" bIns="725338"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11" name="任意多边形 10"/>
          <p:cNvSpPr/>
          <p:nvPr/>
        </p:nvSpPr>
        <p:spPr>
          <a:xfrm>
            <a:off x="1810094" y="3465004"/>
            <a:ext cx="401406" cy="764875"/>
          </a:xfrm>
          <a:custGeom>
            <a:avLst/>
            <a:gdLst>
              <a:gd name="connsiteX0" fmla="*/ 0 w 401406"/>
              <a:gd name="connsiteY0" fmla="*/ 0 h 764875"/>
              <a:gd name="connsiteX1" fmla="*/ 200703 w 401406"/>
              <a:gd name="connsiteY1" fmla="*/ 0 h 764875"/>
              <a:gd name="connsiteX2" fmla="*/ 200703 w 401406"/>
              <a:gd name="connsiteY2" fmla="*/ 764875 h 764875"/>
              <a:gd name="connsiteX3" fmla="*/ 401406 w 401406"/>
              <a:gd name="connsiteY3" fmla="*/ 764875 h 764875"/>
            </a:gdLst>
            <a:ahLst/>
            <a:cxnLst>
              <a:cxn ang="0">
                <a:pos x="connsiteX0" y="connsiteY0"/>
              </a:cxn>
              <a:cxn ang="0">
                <a:pos x="connsiteX1" y="connsiteY1"/>
              </a:cxn>
              <a:cxn ang="0">
                <a:pos x="connsiteX2" y="connsiteY2"/>
              </a:cxn>
              <a:cxn ang="0">
                <a:pos x="connsiteX3" y="connsiteY3"/>
              </a:cxn>
            </a:cxnLst>
            <a:rect l="l" t="t" r="r" b="b"/>
            <a:pathLst>
              <a:path w="401406" h="764875">
                <a:moveTo>
                  <a:pt x="0" y="0"/>
                </a:moveTo>
                <a:lnTo>
                  <a:pt x="200703" y="0"/>
                </a:lnTo>
                <a:lnTo>
                  <a:pt x="200703" y="764875"/>
                </a:lnTo>
                <a:lnTo>
                  <a:pt x="401406" y="764875"/>
                </a:lnTo>
              </a:path>
            </a:pathLst>
          </a:custGeom>
          <a:noFill/>
        </p:spPr>
        <p:style>
          <a:lnRef idx="2">
            <a:schemeClr val="accent2">
              <a:tint val="90000"/>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191809" tIns="360842" rIns="191807" bIns="360843"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1810094" y="3419284"/>
            <a:ext cx="401406" cy="91440"/>
          </a:xfrm>
          <a:custGeom>
            <a:avLst/>
            <a:gdLst>
              <a:gd name="connsiteX0" fmla="*/ 0 w 401406"/>
              <a:gd name="connsiteY0" fmla="*/ 45720 h 91440"/>
              <a:gd name="connsiteX1" fmla="*/ 401406 w 401406"/>
              <a:gd name="connsiteY1" fmla="*/ 45720 h 91440"/>
            </a:gdLst>
            <a:ahLst/>
            <a:cxnLst>
              <a:cxn ang="0">
                <a:pos x="connsiteX0" y="connsiteY0"/>
              </a:cxn>
              <a:cxn ang="0">
                <a:pos x="connsiteX1" y="connsiteY1"/>
              </a:cxn>
            </a:cxnLst>
            <a:rect l="l" t="t" r="r" b="b"/>
            <a:pathLst>
              <a:path w="401406" h="91440">
                <a:moveTo>
                  <a:pt x="0" y="45720"/>
                </a:moveTo>
                <a:lnTo>
                  <a:pt x="401406" y="45720"/>
                </a:lnTo>
              </a:path>
            </a:pathLst>
          </a:custGeom>
          <a:noFill/>
        </p:spPr>
        <p:style>
          <a:lnRef idx="2">
            <a:schemeClr val="accent2">
              <a:tint val="90000"/>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203369" tIns="35684" rIns="203367" bIns="3568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1810094" y="2700128"/>
            <a:ext cx="401406" cy="764875"/>
          </a:xfrm>
          <a:custGeom>
            <a:avLst/>
            <a:gdLst>
              <a:gd name="connsiteX0" fmla="*/ 0 w 401406"/>
              <a:gd name="connsiteY0" fmla="*/ 764875 h 764875"/>
              <a:gd name="connsiteX1" fmla="*/ 200703 w 401406"/>
              <a:gd name="connsiteY1" fmla="*/ 764875 h 764875"/>
              <a:gd name="connsiteX2" fmla="*/ 200703 w 401406"/>
              <a:gd name="connsiteY2" fmla="*/ 0 h 764875"/>
              <a:gd name="connsiteX3" fmla="*/ 401406 w 401406"/>
              <a:gd name="connsiteY3" fmla="*/ 0 h 764875"/>
            </a:gdLst>
            <a:ahLst/>
            <a:cxnLst>
              <a:cxn ang="0">
                <a:pos x="connsiteX0" y="connsiteY0"/>
              </a:cxn>
              <a:cxn ang="0">
                <a:pos x="connsiteX1" y="connsiteY1"/>
              </a:cxn>
              <a:cxn ang="0">
                <a:pos x="connsiteX2" y="connsiteY2"/>
              </a:cxn>
              <a:cxn ang="0">
                <a:pos x="connsiteX3" y="connsiteY3"/>
              </a:cxn>
            </a:cxnLst>
            <a:rect l="l" t="t" r="r" b="b"/>
            <a:pathLst>
              <a:path w="401406" h="764875">
                <a:moveTo>
                  <a:pt x="0" y="764875"/>
                </a:moveTo>
                <a:lnTo>
                  <a:pt x="200703" y="764875"/>
                </a:lnTo>
                <a:lnTo>
                  <a:pt x="200703" y="0"/>
                </a:lnTo>
                <a:lnTo>
                  <a:pt x="401406" y="0"/>
                </a:lnTo>
              </a:path>
            </a:pathLst>
          </a:custGeom>
          <a:noFill/>
        </p:spPr>
        <p:style>
          <a:lnRef idx="2">
            <a:schemeClr val="accent2">
              <a:tint val="90000"/>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191809" tIns="360842" rIns="191807" bIns="360843"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1810094" y="1935252"/>
            <a:ext cx="401406" cy="1529751"/>
          </a:xfrm>
          <a:custGeom>
            <a:avLst/>
            <a:gdLst>
              <a:gd name="connsiteX0" fmla="*/ 0 w 401406"/>
              <a:gd name="connsiteY0" fmla="*/ 1529751 h 1529751"/>
              <a:gd name="connsiteX1" fmla="*/ 200703 w 401406"/>
              <a:gd name="connsiteY1" fmla="*/ 1529751 h 1529751"/>
              <a:gd name="connsiteX2" fmla="*/ 200703 w 401406"/>
              <a:gd name="connsiteY2" fmla="*/ 0 h 1529751"/>
              <a:gd name="connsiteX3" fmla="*/ 401406 w 401406"/>
              <a:gd name="connsiteY3" fmla="*/ 0 h 1529751"/>
            </a:gdLst>
            <a:ahLst/>
            <a:cxnLst>
              <a:cxn ang="0">
                <a:pos x="connsiteX0" y="connsiteY0"/>
              </a:cxn>
              <a:cxn ang="0">
                <a:pos x="connsiteX1" y="connsiteY1"/>
              </a:cxn>
              <a:cxn ang="0">
                <a:pos x="connsiteX2" y="connsiteY2"/>
              </a:cxn>
              <a:cxn ang="0">
                <a:pos x="connsiteX3" y="connsiteY3"/>
              </a:cxn>
            </a:cxnLst>
            <a:rect l="l" t="t" r="r" b="b"/>
            <a:pathLst>
              <a:path w="401406" h="1529751">
                <a:moveTo>
                  <a:pt x="0" y="1529751"/>
                </a:moveTo>
                <a:lnTo>
                  <a:pt x="200703" y="1529751"/>
                </a:lnTo>
                <a:lnTo>
                  <a:pt x="200703" y="0"/>
                </a:lnTo>
                <a:lnTo>
                  <a:pt x="401406" y="0"/>
                </a:lnTo>
              </a:path>
            </a:pathLst>
          </a:custGeom>
          <a:noFill/>
        </p:spPr>
        <p:style>
          <a:lnRef idx="2">
            <a:schemeClr val="accent2">
              <a:tint val="90000"/>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spcFirstLastPara="0" vert="horz" wrap="square" lIns="173865" tIns="725337" rIns="173865" bIns="725338" numCol="1" spcCol="1270" anchor="ctr" anchorCtr="0">
            <a:noAutofit/>
          </a:bodyPr>
          <a:lstStyle/>
          <a:p>
            <a:pPr lvl="0" algn="ctr" defTabSz="266700">
              <a:lnSpc>
                <a:spcPct val="90000"/>
              </a:lnSpc>
              <a:spcBef>
                <a:spcPct val="0"/>
              </a:spcBef>
              <a:spcAft>
                <a:spcPct val="35000"/>
              </a:spcAft>
            </a:pPr>
            <a:endParaRPr lang="zh-CN" altLang="en-US" sz="600" kern="1200"/>
          </a:p>
        </p:txBody>
      </p:sp>
      <p:sp>
        <p:nvSpPr>
          <p:cNvPr id="15" name="任意多边形 14"/>
          <p:cNvSpPr/>
          <p:nvPr/>
        </p:nvSpPr>
        <p:spPr>
          <a:xfrm rot="16200000">
            <a:off x="-211544" y="3159053"/>
            <a:ext cx="3431377" cy="611900"/>
          </a:xfrm>
          <a:custGeom>
            <a:avLst/>
            <a:gdLst>
              <a:gd name="connsiteX0" fmla="*/ 0 w 3431377"/>
              <a:gd name="connsiteY0" fmla="*/ 0 h 611900"/>
              <a:gd name="connsiteX1" fmla="*/ 3431377 w 3431377"/>
              <a:gd name="connsiteY1" fmla="*/ 0 h 611900"/>
              <a:gd name="connsiteX2" fmla="*/ 3431377 w 3431377"/>
              <a:gd name="connsiteY2" fmla="*/ 611900 h 611900"/>
              <a:gd name="connsiteX3" fmla="*/ 0 w 3431377"/>
              <a:gd name="connsiteY3" fmla="*/ 611900 h 611900"/>
              <a:gd name="connsiteX4" fmla="*/ 0 w 3431377"/>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1377" h="611900">
                <a:moveTo>
                  <a:pt x="0" y="0"/>
                </a:moveTo>
                <a:lnTo>
                  <a:pt x="3431377" y="0"/>
                </a:lnTo>
                <a:lnTo>
                  <a:pt x="3431377"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vert" wrap="square" lIns="20319" tIns="20320" rIns="20320" bIns="20319"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tx1"/>
                </a:solidFill>
              </a:rPr>
              <a:t>团队定向问题</a:t>
            </a:r>
            <a:endParaRPr lang="zh-CN" altLang="en-US" sz="3200" kern="1200" dirty="0">
              <a:solidFill>
                <a:schemeClr val="tx1"/>
              </a:solidFill>
            </a:endParaRPr>
          </a:p>
        </p:txBody>
      </p:sp>
      <p:sp>
        <p:nvSpPr>
          <p:cNvPr id="16" name="任意多边形 15"/>
          <p:cNvSpPr/>
          <p:nvPr/>
        </p:nvSpPr>
        <p:spPr>
          <a:xfrm>
            <a:off x="2211501" y="1629302"/>
            <a:ext cx="3214024" cy="611900"/>
          </a:xfrm>
          <a:custGeom>
            <a:avLst/>
            <a:gdLst>
              <a:gd name="connsiteX0" fmla="*/ 0 w 3214024"/>
              <a:gd name="connsiteY0" fmla="*/ 0 h 611900"/>
              <a:gd name="connsiteX1" fmla="*/ 3214024 w 3214024"/>
              <a:gd name="connsiteY1" fmla="*/ 0 h 611900"/>
              <a:gd name="connsiteX2" fmla="*/ 3214024 w 3214024"/>
              <a:gd name="connsiteY2" fmla="*/ 611900 h 611900"/>
              <a:gd name="connsiteX3" fmla="*/ 0 w 3214024"/>
              <a:gd name="connsiteY3" fmla="*/ 611900 h 611900"/>
              <a:gd name="connsiteX4" fmla="*/ 0 w 3214024"/>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024" h="611900">
                <a:moveTo>
                  <a:pt x="0" y="0"/>
                </a:moveTo>
                <a:lnTo>
                  <a:pt x="3214024" y="0"/>
                </a:lnTo>
                <a:lnTo>
                  <a:pt x="3214024"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带时间窗团队定向问题</a:t>
            </a:r>
            <a:endParaRPr lang="zh-CN" altLang="en-US" sz="1900" kern="1200" dirty="0">
              <a:solidFill>
                <a:schemeClr val="tx1"/>
              </a:solidFill>
            </a:endParaRPr>
          </a:p>
        </p:txBody>
      </p:sp>
      <p:sp>
        <p:nvSpPr>
          <p:cNvPr id="17" name="任意多边形 16"/>
          <p:cNvSpPr/>
          <p:nvPr/>
        </p:nvSpPr>
        <p:spPr>
          <a:xfrm>
            <a:off x="2211501" y="2394177"/>
            <a:ext cx="3214024" cy="611900"/>
          </a:xfrm>
          <a:custGeom>
            <a:avLst/>
            <a:gdLst>
              <a:gd name="connsiteX0" fmla="*/ 0 w 3214024"/>
              <a:gd name="connsiteY0" fmla="*/ 0 h 611900"/>
              <a:gd name="connsiteX1" fmla="*/ 3214024 w 3214024"/>
              <a:gd name="connsiteY1" fmla="*/ 0 h 611900"/>
              <a:gd name="connsiteX2" fmla="*/ 3214024 w 3214024"/>
              <a:gd name="connsiteY2" fmla="*/ 611900 h 611900"/>
              <a:gd name="connsiteX3" fmla="*/ 0 w 3214024"/>
              <a:gd name="connsiteY3" fmla="*/ 611900 h 611900"/>
              <a:gd name="connsiteX4" fmla="*/ 0 w 3214024"/>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024" h="611900">
                <a:moveTo>
                  <a:pt x="0" y="0"/>
                </a:moveTo>
                <a:lnTo>
                  <a:pt x="3214024" y="0"/>
                </a:lnTo>
                <a:lnTo>
                  <a:pt x="3214024"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基于弧的团队定向问题</a:t>
            </a:r>
            <a:endParaRPr lang="zh-CN" altLang="en-US" sz="1900" kern="1200" dirty="0">
              <a:solidFill>
                <a:schemeClr val="tx1"/>
              </a:solidFill>
            </a:endParaRPr>
          </a:p>
        </p:txBody>
      </p:sp>
      <p:sp>
        <p:nvSpPr>
          <p:cNvPr id="18" name="任意多边形 17"/>
          <p:cNvSpPr/>
          <p:nvPr/>
        </p:nvSpPr>
        <p:spPr>
          <a:xfrm>
            <a:off x="2211501" y="3159053"/>
            <a:ext cx="3214024" cy="611900"/>
          </a:xfrm>
          <a:custGeom>
            <a:avLst/>
            <a:gdLst>
              <a:gd name="connsiteX0" fmla="*/ 0 w 3214024"/>
              <a:gd name="connsiteY0" fmla="*/ 0 h 611900"/>
              <a:gd name="connsiteX1" fmla="*/ 3214024 w 3214024"/>
              <a:gd name="connsiteY1" fmla="*/ 0 h 611900"/>
              <a:gd name="connsiteX2" fmla="*/ 3214024 w 3214024"/>
              <a:gd name="connsiteY2" fmla="*/ 611900 h 611900"/>
              <a:gd name="connsiteX3" fmla="*/ 0 w 3214024"/>
              <a:gd name="connsiteY3" fmla="*/ 611900 h 611900"/>
              <a:gd name="connsiteX4" fmla="*/ 0 w 3214024"/>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024" h="611900">
                <a:moveTo>
                  <a:pt x="0" y="0"/>
                </a:moveTo>
                <a:lnTo>
                  <a:pt x="3214024" y="0"/>
                </a:lnTo>
                <a:lnTo>
                  <a:pt x="3214024"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动态团队定向问题</a:t>
            </a:r>
            <a:endParaRPr lang="zh-CN" altLang="en-US" sz="1900" kern="1200" dirty="0">
              <a:solidFill>
                <a:schemeClr val="tx1"/>
              </a:solidFill>
            </a:endParaRPr>
          </a:p>
        </p:txBody>
      </p:sp>
      <p:sp>
        <p:nvSpPr>
          <p:cNvPr id="19" name="任意多边形 18"/>
          <p:cNvSpPr/>
          <p:nvPr/>
        </p:nvSpPr>
        <p:spPr>
          <a:xfrm>
            <a:off x="2211501" y="3923929"/>
            <a:ext cx="3214004" cy="611900"/>
          </a:xfrm>
          <a:custGeom>
            <a:avLst/>
            <a:gdLst>
              <a:gd name="connsiteX0" fmla="*/ 0 w 3214004"/>
              <a:gd name="connsiteY0" fmla="*/ 0 h 611900"/>
              <a:gd name="connsiteX1" fmla="*/ 3214004 w 3214004"/>
              <a:gd name="connsiteY1" fmla="*/ 0 h 611900"/>
              <a:gd name="connsiteX2" fmla="*/ 3214004 w 3214004"/>
              <a:gd name="connsiteY2" fmla="*/ 611900 h 611900"/>
              <a:gd name="connsiteX3" fmla="*/ 0 w 3214004"/>
              <a:gd name="connsiteY3" fmla="*/ 611900 h 611900"/>
              <a:gd name="connsiteX4" fmla="*/ 0 w 3214004"/>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004" h="611900">
                <a:moveTo>
                  <a:pt x="0" y="0"/>
                </a:moveTo>
                <a:lnTo>
                  <a:pt x="3214004" y="0"/>
                </a:lnTo>
                <a:lnTo>
                  <a:pt x="3214004"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有容量约束的团队定向问题</a:t>
            </a:r>
            <a:endParaRPr lang="zh-CN" altLang="en-US" sz="1900" kern="1200" dirty="0">
              <a:solidFill>
                <a:schemeClr val="tx1"/>
              </a:solidFill>
            </a:endParaRPr>
          </a:p>
        </p:txBody>
      </p:sp>
      <p:sp>
        <p:nvSpPr>
          <p:cNvPr id="20" name="任意多边形 19"/>
          <p:cNvSpPr/>
          <p:nvPr/>
        </p:nvSpPr>
        <p:spPr>
          <a:xfrm>
            <a:off x="2211501" y="4688805"/>
            <a:ext cx="3214024" cy="611900"/>
          </a:xfrm>
          <a:custGeom>
            <a:avLst/>
            <a:gdLst>
              <a:gd name="connsiteX0" fmla="*/ 0 w 3214024"/>
              <a:gd name="connsiteY0" fmla="*/ 0 h 611900"/>
              <a:gd name="connsiteX1" fmla="*/ 3214024 w 3214024"/>
              <a:gd name="connsiteY1" fmla="*/ 0 h 611900"/>
              <a:gd name="connsiteX2" fmla="*/ 3214024 w 3214024"/>
              <a:gd name="connsiteY2" fmla="*/ 611900 h 611900"/>
              <a:gd name="connsiteX3" fmla="*/ 0 w 3214024"/>
              <a:gd name="connsiteY3" fmla="*/ 611900 h 611900"/>
              <a:gd name="connsiteX4" fmla="*/ 0 w 3214024"/>
              <a:gd name="connsiteY4" fmla="*/ 0 h 61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024" h="611900">
                <a:moveTo>
                  <a:pt x="0" y="0"/>
                </a:moveTo>
                <a:lnTo>
                  <a:pt x="3214024" y="0"/>
                </a:lnTo>
                <a:lnTo>
                  <a:pt x="3214024" y="611900"/>
                </a:lnTo>
                <a:lnTo>
                  <a:pt x="0" y="611900"/>
                </a:lnTo>
                <a:lnTo>
                  <a:pt x="0" y="0"/>
                </a:lnTo>
                <a:close/>
              </a:path>
            </a:pathLst>
          </a:cu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时间依赖型团队定向问题</a:t>
            </a:r>
            <a:endParaRPr lang="zh-CN" altLang="en-US" sz="1900" kern="1200" dirty="0">
              <a:solidFill>
                <a:schemeClr val="tx1"/>
              </a:solidFill>
            </a:endParaRPr>
          </a:p>
        </p:txBody>
      </p:sp>
    </p:spTree>
    <p:custDataLst>
      <p:tags r:id="rId1"/>
    </p:custDataLst>
    <p:extLst>
      <p:ext uri="{BB962C8B-B14F-4D97-AF65-F5344CB8AC3E}">
        <p14:creationId xmlns:p14="http://schemas.microsoft.com/office/powerpoint/2010/main" xmlns="" val="2753968483"/>
      </p:ext>
    </p:extLst>
  </p:cSld>
  <p:clrMapOvr>
    <a:masterClrMapping/>
  </p:clrMapOvr>
  <mc:AlternateContent xmlns:mc="http://schemas.openxmlformats.org/markup-compatibility/2006">
    <mc:Choice xmlns:p14="http://schemas.microsoft.com/office/powerpoint/2010/main" xmlns="" Requires="p14">
      <p:transition p14:dur="0" advTm="14379"/>
    </mc:Choice>
    <mc:Fallback>
      <p:transition advTm="143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grpId="1" nodeType="clickEffect">
                                  <p:stCondLst>
                                    <p:cond delay="0"/>
                                  </p:stCondLst>
                                  <p:childTnLst>
                                    <p:animClr clrSpc="rgb" dir="cw">
                                      <p:cBhvr override="childStyle">
                                        <p:cTn id="44" dur="2000" fill="hold"/>
                                        <p:tgtEl>
                                          <p:spTgt spid="1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6" grpId="1"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solidFill>
                  <a:srgbClr val="000000"/>
                </a:solidFill>
              </a:rPr>
              <a:t>代表性</a:t>
            </a:r>
            <a:r>
              <a:rPr lang="zh-CN" altLang="en-US" sz="2800" kern="0" dirty="0" smtClean="0">
                <a:solidFill>
                  <a:srgbClr val="000000"/>
                </a:solidFill>
              </a:rPr>
              <a:t>算法</a:t>
            </a:r>
            <a:endParaRPr lang="zh-CN" altLang="en-US" sz="2800" kern="0" dirty="0">
              <a:solidFill>
                <a:srgbClr val="000000"/>
              </a:solidFill>
            </a:endParaRPr>
          </a:p>
        </p:txBody>
      </p:sp>
      <p:sp>
        <p:nvSpPr>
          <p:cNvPr id="6" name="标题 1"/>
          <p:cNvSpPr txBox="1">
            <a:spLocks/>
          </p:cNvSpPr>
          <p:nvPr/>
        </p:nvSpPr>
        <p:spPr>
          <a:xfrm>
            <a:off x="2339032" y="17463"/>
            <a:ext cx="3817144" cy="520700"/>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研究现状</a:t>
            </a:r>
            <a:endParaRPr lang="zh-CN" altLang="en-US" sz="2800" kern="0" dirty="0"/>
          </a:p>
        </p:txBody>
      </p:sp>
      <p:graphicFrame>
        <p:nvGraphicFramePr>
          <p:cNvPr id="7" name="表格 6"/>
          <p:cNvGraphicFramePr>
            <a:graphicFrameLocks noGrp="1"/>
          </p:cNvGraphicFramePr>
          <p:nvPr>
            <p:extLst>
              <p:ext uri="{D42A27DB-BD31-4B8C-83A1-F6EECF244321}">
                <p14:modId xmlns:p14="http://schemas.microsoft.com/office/powerpoint/2010/main" xmlns="" val="428538130"/>
              </p:ext>
            </p:extLst>
          </p:nvPr>
        </p:nvGraphicFramePr>
        <p:xfrm>
          <a:off x="755576" y="1412776"/>
          <a:ext cx="7632848" cy="4622815"/>
        </p:xfrm>
        <a:graphic>
          <a:graphicData uri="http://schemas.openxmlformats.org/drawingml/2006/table">
            <a:tbl>
              <a:tblPr/>
              <a:tblGrid>
                <a:gridCol w="2317298"/>
                <a:gridCol w="2567387"/>
                <a:gridCol w="2748163"/>
              </a:tblGrid>
              <a:tr h="278299">
                <a:tc>
                  <a:txBody>
                    <a:bodyPr/>
                    <a:lstStyle/>
                    <a:p>
                      <a:pPr indent="127000" algn="ctr">
                        <a:lnSpc>
                          <a:spcPct val="120000"/>
                        </a:lnSpc>
                        <a:spcAft>
                          <a:spcPts val="0"/>
                        </a:spcAft>
                      </a:pPr>
                      <a:r>
                        <a:rPr lang="zh-CN" sz="1600" kern="100" dirty="0">
                          <a:effectLst/>
                          <a:latin typeface="Times New Roman"/>
                          <a:ea typeface="宋体"/>
                        </a:rPr>
                        <a:t>问题类型</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zh-CN" sz="1600" kern="100">
                          <a:effectLst/>
                          <a:latin typeface="Times New Roman"/>
                          <a:ea typeface="宋体"/>
                        </a:rPr>
                        <a:t>作者、时间</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zh-CN" sz="1600" kern="100">
                          <a:effectLst/>
                          <a:latin typeface="Times New Roman"/>
                          <a:ea typeface="宋体"/>
                        </a:rPr>
                        <a:t>算法</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13">
                <a:tc>
                  <a:txBody>
                    <a:bodyPr/>
                    <a:lstStyle/>
                    <a:p>
                      <a:pPr indent="127000" algn="ctr">
                        <a:lnSpc>
                          <a:spcPct val="120000"/>
                        </a:lnSpc>
                        <a:spcAft>
                          <a:spcPts val="0"/>
                        </a:spcAft>
                      </a:pPr>
                      <a:r>
                        <a:rPr lang="zh-CN" sz="1600" kern="100">
                          <a:effectLst/>
                          <a:latin typeface="Times New Roman"/>
                          <a:ea typeface="宋体"/>
                        </a:rPr>
                        <a:t>团队定向问题</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600" kern="100">
                          <a:effectLst/>
                          <a:latin typeface="Times New Roman"/>
                          <a:ea typeface="宋体"/>
                        </a:rPr>
                        <a:t>Butt</a:t>
                      </a:r>
                      <a:r>
                        <a:rPr lang="zh-CN" sz="1600" kern="100">
                          <a:effectLst/>
                          <a:latin typeface="Times New Roman"/>
                          <a:ea typeface="宋体"/>
                        </a:rPr>
                        <a:t>，</a:t>
                      </a:r>
                      <a:r>
                        <a:rPr lang="en-US" sz="1600" kern="100">
                          <a:effectLst/>
                          <a:latin typeface="Times New Roman"/>
                          <a:ea typeface="宋体"/>
                        </a:rPr>
                        <a:t>1994</a:t>
                      </a:r>
                      <a:endParaRPr lang="zh-CN" sz="1600" kern="10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zh-CN" sz="1600" kern="100">
                          <a:effectLst/>
                          <a:latin typeface="Times New Roman"/>
                          <a:ea typeface="宋体"/>
                        </a:rPr>
                        <a:t>贪婪算法</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Chao</a:t>
                      </a:r>
                      <a:r>
                        <a:rPr lang="zh-CN" sz="1600" kern="100">
                          <a:effectLst/>
                          <a:latin typeface="Times New Roman"/>
                          <a:ea typeface="宋体"/>
                        </a:rPr>
                        <a:t>，</a:t>
                      </a:r>
                      <a:r>
                        <a:rPr lang="en-US" sz="1600" kern="100">
                          <a:effectLst/>
                          <a:latin typeface="Times New Roman"/>
                          <a:ea typeface="宋体"/>
                        </a:rPr>
                        <a:t>1996</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effectLst/>
                          <a:latin typeface="Times New Roman"/>
                          <a:ea typeface="宋体"/>
                        </a:rPr>
                        <a:t>五步启发式算法</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Butt</a:t>
                      </a:r>
                      <a:r>
                        <a:rPr lang="zh-CN" sz="1600" kern="100">
                          <a:effectLst/>
                          <a:latin typeface="Times New Roman"/>
                          <a:ea typeface="宋体"/>
                        </a:rPr>
                        <a:t>，</a:t>
                      </a:r>
                      <a:r>
                        <a:rPr lang="en-US" sz="1600" kern="100">
                          <a:effectLst/>
                          <a:latin typeface="Times New Roman"/>
                          <a:ea typeface="宋体"/>
                        </a:rPr>
                        <a:t>1999</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solidFill>
                            <a:srgbClr val="FF0000"/>
                          </a:solidFill>
                          <a:effectLst/>
                          <a:latin typeface="Times New Roman"/>
                          <a:ea typeface="宋体"/>
                        </a:rPr>
                        <a:t>列生成法</a:t>
                      </a:r>
                      <a:endParaRPr lang="zh-CN" sz="1600" kern="100">
                        <a:effectLst/>
                        <a:latin typeface="Times New Roman"/>
                        <a:ea typeface="宋体"/>
                      </a:endParaRP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Tang</a:t>
                      </a:r>
                      <a:r>
                        <a:rPr lang="zh-CN" sz="1600" kern="100">
                          <a:effectLst/>
                          <a:latin typeface="Times New Roman"/>
                          <a:ea typeface="宋体"/>
                        </a:rPr>
                        <a:t>，</a:t>
                      </a:r>
                      <a:r>
                        <a:rPr lang="en-US" sz="1600" kern="100">
                          <a:effectLst/>
                          <a:latin typeface="Times New Roman"/>
                          <a:ea typeface="宋体"/>
                        </a:rPr>
                        <a:t>2005</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effectLst/>
                          <a:latin typeface="Times New Roman"/>
                          <a:ea typeface="宋体"/>
                        </a:rPr>
                        <a:t>禁忌搜索</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dirty="0" err="1">
                          <a:effectLst/>
                          <a:latin typeface="Times New Roman"/>
                          <a:ea typeface="宋体"/>
                        </a:rPr>
                        <a:t>Archetti</a:t>
                      </a:r>
                      <a:r>
                        <a:rPr lang="zh-CN" sz="1600" kern="100" dirty="0">
                          <a:effectLst/>
                          <a:latin typeface="Times New Roman"/>
                          <a:ea typeface="宋体"/>
                        </a:rPr>
                        <a:t>，</a:t>
                      </a:r>
                      <a:r>
                        <a:rPr lang="en-US" sz="1600" kern="100" dirty="0">
                          <a:effectLst/>
                          <a:latin typeface="Times New Roman"/>
                          <a:ea typeface="宋体"/>
                        </a:rPr>
                        <a:t>2007</a:t>
                      </a:r>
                      <a:endParaRPr lang="zh-CN" sz="1600" kern="100" dirty="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effectLst/>
                          <a:latin typeface="Times New Roman"/>
                          <a:ea typeface="宋体"/>
                        </a:rPr>
                        <a:t>禁忌搜索、变邻域搜索</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Boussier</a:t>
                      </a:r>
                      <a:r>
                        <a:rPr lang="zh-CN" sz="1600" kern="100">
                          <a:effectLst/>
                          <a:latin typeface="Times New Roman"/>
                          <a:ea typeface="宋体"/>
                        </a:rPr>
                        <a:t>，</a:t>
                      </a:r>
                      <a:r>
                        <a:rPr lang="en-US" sz="1600" kern="100">
                          <a:effectLst/>
                          <a:latin typeface="Times New Roman"/>
                          <a:ea typeface="宋体"/>
                        </a:rPr>
                        <a:t>2007</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solidFill>
                            <a:srgbClr val="FF0000"/>
                          </a:solidFill>
                          <a:effectLst/>
                          <a:latin typeface="Times New Roman"/>
                          <a:ea typeface="宋体"/>
                        </a:rPr>
                        <a:t>分支定价法</a:t>
                      </a:r>
                      <a:endParaRPr lang="zh-CN" sz="1600" kern="100">
                        <a:effectLst/>
                        <a:latin typeface="Times New Roman"/>
                        <a:ea typeface="宋体"/>
                      </a:endParaRP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Ke</a:t>
                      </a:r>
                      <a:r>
                        <a:rPr lang="zh-CN" sz="1600" kern="100">
                          <a:effectLst/>
                          <a:latin typeface="Times New Roman"/>
                          <a:ea typeface="宋体"/>
                        </a:rPr>
                        <a:t>，</a:t>
                      </a:r>
                      <a:r>
                        <a:rPr lang="en-US" sz="1600" kern="100">
                          <a:effectLst/>
                          <a:latin typeface="Times New Roman"/>
                          <a:ea typeface="宋体"/>
                        </a:rPr>
                        <a:t>2008</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effectLst/>
                          <a:latin typeface="Times New Roman"/>
                          <a:ea typeface="宋体"/>
                        </a:rPr>
                        <a:t>蚁群算法</a:t>
                      </a:r>
                    </a:p>
                  </a:txBody>
                  <a:tcPr marL="68580" marR="68580" marT="0" marB="0" anchor="ctr">
                    <a:lnL>
                      <a:noFill/>
                    </a:lnL>
                    <a:lnR>
                      <a:noFill/>
                    </a:lnR>
                    <a:lnT>
                      <a:noFill/>
                    </a:lnT>
                    <a:lnB>
                      <a:noFill/>
                    </a:lnB>
                  </a:tcPr>
                </a:tc>
              </a:tr>
              <a:tr h="586051">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Vansteenwegen</a:t>
                      </a:r>
                      <a:r>
                        <a:rPr lang="zh-CN" sz="1600" kern="100">
                          <a:effectLst/>
                          <a:latin typeface="Times New Roman"/>
                          <a:ea typeface="宋体"/>
                        </a:rPr>
                        <a:t>，</a:t>
                      </a:r>
                      <a:r>
                        <a:rPr lang="en-US" sz="1600" kern="100">
                          <a:effectLst/>
                          <a:latin typeface="Times New Roman"/>
                          <a:ea typeface="宋体"/>
                        </a:rPr>
                        <a:t>2009b</a:t>
                      </a:r>
                      <a:r>
                        <a:rPr lang="zh-CN" sz="1600" kern="100">
                          <a:effectLst/>
                          <a:latin typeface="Times New Roman"/>
                          <a:ea typeface="宋体"/>
                        </a:rPr>
                        <a:t>，</a:t>
                      </a:r>
                      <a:r>
                        <a:rPr lang="en-US" sz="1600" kern="100">
                          <a:effectLst/>
                          <a:latin typeface="Times New Roman"/>
                          <a:ea typeface="宋体"/>
                        </a:rPr>
                        <a:t>c</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solidFill>
                            <a:srgbClr val="000000"/>
                          </a:solidFill>
                          <a:effectLst/>
                          <a:latin typeface="Times New Roman"/>
                          <a:ea typeface="宋体"/>
                        </a:rPr>
                        <a:t>引导式局部搜索、变动邻域局部搜索</a:t>
                      </a:r>
                      <a:endParaRPr lang="zh-CN" sz="1600" kern="100">
                        <a:effectLst/>
                        <a:latin typeface="Times New Roman"/>
                        <a:ea typeface="宋体"/>
                      </a:endParaRP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Souffriau</a:t>
                      </a:r>
                      <a:r>
                        <a:rPr lang="zh-CN" sz="1600" kern="100">
                          <a:effectLst/>
                          <a:latin typeface="Times New Roman"/>
                          <a:ea typeface="宋体"/>
                        </a:rPr>
                        <a:t>，</a:t>
                      </a:r>
                      <a:r>
                        <a:rPr lang="en-US" sz="1600" kern="100">
                          <a:effectLst/>
                          <a:latin typeface="Times New Roman"/>
                          <a:ea typeface="宋体"/>
                        </a:rPr>
                        <a:t>2010</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a:effectLst/>
                          <a:latin typeface="Times New Roman"/>
                          <a:ea typeface="宋体"/>
                        </a:rPr>
                        <a:t>路径重连算法</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dirty="0">
                          <a:effectLst/>
                          <a:latin typeface="Times New Roman"/>
                          <a:ea typeface="宋体"/>
                        </a:rPr>
                        <a:t>Dang</a:t>
                      </a:r>
                      <a:r>
                        <a:rPr lang="zh-CN" sz="1600" kern="100" dirty="0">
                          <a:effectLst/>
                          <a:latin typeface="Times New Roman"/>
                          <a:ea typeface="宋体"/>
                        </a:rPr>
                        <a:t>，</a:t>
                      </a:r>
                      <a:r>
                        <a:rPr lang="en-US" sz="1600" kern="100" dirty="0">
                          <a:effectLst/>
                          <a:latin typeface="Times New Roman"/>
                          <a:ea typeface="宋体"/>
                        </a:rPr>
                        <a:t>2011</a:t>
                      </a:r>
                      <a:endParaRPr lang="zh-CN" sz="1600" kern="100" dirty="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dirty="0">
                          <a:effectLst/>
                          <a:latin typeface="Times New Roman"/>
                          <a:ea typeface="宋体"/>
                        </a:rPr>
                        <a:t>基于粒子群的进化算法</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dirty="0">
                          <a:effectLst/>
                          <a:latin typeface="Times New Roman"/>
                          <a:ea typeface="宋体"/>
                        </a:rPr>
                        <a:t>Kim</a:t>
                      </a:r>
                      <a:r>
                        <a:rPr lang="zh-CN" sz="1600" kern="100" dirty="0">
                          <a:effectLst/>
                          <a:latin typeface="Times New Roman"/>
                          <a:ea typeface="宋体"/>
                        </a:rPr>
                        <a:t>，</a:t>
                      </a:r>
                      <a:r>
                        <a:rPr lang="en-US" sz="1600" kern="100" dirty="0">
                          <a:effectLst/>
                          <a:latin typeface="Times New Roman"/>
                          <a:ea typeface="宋体"/>
                        </a:rPr>
                        <a:t>2013</a:t>
                      </a:r>
                      <a:endParaRPr lang="zh-CN" sz="1600" kern="100" dirty="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dirty="0">
                          <a:effectLst/>
                          <a:latin typeface="Times New Roman"/>
                          <a:ea typeface="宋体"/>
                        </a:rPr>
                        <a:t>大邻域搜索算法</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en-US" sz="1600" kern="100">
                          <a:effectLst/>
                          <a:latin typeface="Times New Roman"/>
                          <a:ea typeface="宋体"/>
                        </a:rPr>
                        <a:t>Dang</a:t>
                      </a:r>
                      <a:r>
                        <a:rPr lang="zh-CN" sz="1600" kern="100">
                          <a:effectLst/>
                          <a:latin typeface="Times New Roman"/>
                          <a:ea typeface="宋体"/>
                        </a:rPr>
                        <a:t>，</a:t>
                      </a:r>
                      <a:r>
                        <a:rPr lang="en-US" sz="1600" kern="100">
                          <a:effectLst/>
                          <a:latin typeface="Times New Roman"/>
                          <a:ea typeface="宋体"/>
                        </a:rPr>
                        <a:t>2013</a:t>
                      </a:r>
                      <a:endParaRPr lang="zh-CN" sz="1600" kern="100">
                        <a:effectLst/>
                        <a:latin typeface="Times New Roman"/>
                        <a:ea typeface="宋体"/>
                      </a:endParaRPr>
                    </a:p>
                  </a:txBody>
                  <a:tcPr marL="68580" marR="68580" marT="0" marB="0" anchor="ctr">
                    <a:lnL>
                      <a:noFill/>
                    </a:lnL>
                    <a:lnR>
                      <a:noFill/>
                    </a:lnR>
                    <a:lnT>
                      <a:noFill/>
                    </a:lnT>
                    <a:lnB>
                      <a:noFill/>
                    </a:lnB>
                  </a:tcPr>
                </a:tc>
                <a:tc>
                  <a:txBody>
                    <a:bodyPr/>
                    <a:lstStyle/>
                    <a:p>
                      <a:pPr indent="127000" algn="ctr">
                        <a:lnSpc>
                          <a:spcPct val="120000"/>
                        </a:lnSpc>
                        <a:spcAft>
                          <a:spcPts val="0"/>
                        </a:spcAft>
                      </a:pPr>
                      <a:r>
                        <a:rPr lang="zh-CN" sz="1600" kern="100" dirty="0">
                          <a:effectLst/>
                          <a:latin typeface="Times New Roman"/>
                          <a:ea typeface="宋体"/>
                        </a:rPr>
                        <a:t>粒子群算法</a:t>
                      </a:r>
                    </a:p>
                  </a:txBody>
                  <a:tcPr marL="68580" marR="68580" marT="0" marB="0" anchor="ctr">
                    <a:lnL>
                      <a:noFill/>
                    </a:lnL>
                    <a:lnR>
                      <a:noFill/>
                    </a:lnR>
                    <a:lnT>
                      <a:noFill/>
                    </a:lnT>
                    <a:lnB>
                      <a:noFill/>
                    </a:lnB>
                  </a:tcPr>
                </a:tc>
              </a:tr>
              <a:tr h="312013">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r>
                        <a:rPr lang="en-US" altLang="zh-CN" dirty="0" smtClean="0"/>
                        <a:t>            </a:t>
                      </a:r>
                      <a:r>
                        <a:rPr lang="en-US" altLang="zh-CN" sz="1600" kern="100" dirty="0" err="1" smtClean="0">
                          <a:solidFill>
                            <a:schemeClr val="tx1"/>
                          </a:solidFill>
                          <a:effectLst/>
                          <a:latin typeface="Times New Roman"/>
                          <a:ea typeface="宋体"/>
                          <a:cs typeface="+mn-cs"/>
                        </a:rPr>
                        <a:t>Ke</a:t>
                      </a:r>
                      <a:r>
                        <a:rPr lang="en-US" altLang="zh-CN" sz="1600" kern="100" dirty="0" smtClean="0">
                          <a:solidFill>
                            <a:schemeClr val="tx1"/>
                          </a:solidFill>
                          <a:effectLst/>
                          <a:latin typeface="Times New Roman"/>
                          <a:ea typeface="宋体"/>
                          <a:cs typeface="+mn-cs"/>
                        </a:rPr>
                        <a:t>, 2016</a:t>
                      </a:r>
                      <a:endParaRPr lang="zh-CN" altLang="en-US" sz="1600" kern="100" dirty="0">
                        <a:solidFill>
                          <a:schemeClr val="tx1"/>
                        </a:solidFill>
                        <a:effectLst/>
                        <a:latin typeface="Times New Roman"/>
                        <a:ea typeface="宋体"/>
                        <a:cs typeface="+mn-cs"/>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r>
                        <a:rPr lang="en-US" altLang="zh-CN" dirty="0" smtClean="0"/>
                        <a:t>         Pareto mimic </a:t>
                      </a:r>
                      <a:r>
                        <a:rPr lang="zh-CN" altLang="en-US" dirty="0" smtClean="0"/>
                        <a:t>算法</a:t>
                      </a:r>
                      <a:endParaRPr lang="zh-CN" altLang="en-US" dirty="0"/>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960145668"/>
      </p:ext>
    </p:extLst>
  </p:cSld>
  <p:clrMapOvr>
    <a:masterClrMapping/>
  </p:clrMapOvr>
  <mc:AlternateContent xmlns:mc="http://schemas.openxmlformats.org/markup-compatibility/2006">
    <mc:Choice xmlns:p14="http://schemas.microsoft.com/office/powerpoint/2010/main" xmlns="" Requires="p14">
      <p:transition p14:dur="0" advTm="26717"/>
    </mc:Choice>
    <mc:Fallback>
      <p:transition advTm="267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rgbClr val="000000"/>
                </a:solidFill>
              </a:rPr>
              <a:t>代表性算法</a:t>
            </a:r>
            <a:endParaRPr lang="zh-CN" altLang="en-US" sz="2800" kern="0" dirty="0">
              <a:solidFill>
                <a:srgbClr val="000000"/>
              </a:solidFill>
            </a:endParaRPr>
          </a:p>
        </p:txBody>
      </p:sp>
      <p:sp>
        <p:nvSpPr>
          <p:cNvPr id="7" name="标题 1"/>
          <p:cNvSpPr txBox="1">
            <a:spLocks/>
          </p:cNvSpPr>
          <p:nvPr/>
        </p:nvSpPr>
        <p:spPr>
          <a:xfrm>
            <a:off x="2339032" y="17463"/>
            <a:ext cx="3817144" cy="520700"/>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研究现状</a:t>
            </a:r>
            <a:endParaRPr lang="zh-CN" altLang="en-US" sz="2800" kern="0" dirty="0"/>
          </a:p>
        </p:txBody>
      </p:sp>
      <p:graphicFrame>
        <p:nvGraphicFramePr>
          <p:cNvPr id="8" name="表格 7"/>
          <p:cNvGraphicFramePr>
            <a:graphicFrameLocks noGrp="1"/>
          </p:cNvGraphicFramePr>
          <p:nvPr>
            <p:extLst>
              <p:ext uri="{D42A27DB-BD31-4B8C-83A1-F6EECF244321}">
                <p14:modId xmlns:p14="http://schemas.microsoft.com/office/powerpoint/2010/main" xmlns="" val="2204537456"/>
              </p:ext>
            </p:extLst>
          </p:nvPr>
        </p:nvGraphicFramePr>
        <p:xfrm>
          <a:off x="971600" y="1412778"/>
          <a:ext cx="7200798" cy="4850441"/>
        </p:xfrm>
        <a:graphic>
          <a:graphicData uri="http://schemas.openxmlformats.org/drawingml/2006/table">
            <a:tbl>
              <a:tblPr/>
              <a:tblGrid>
                <a:gridCol w="2362996"/>
                <a:gridCol w="2210360"/>
                <a:gridCol w="187564"/>
                <a:gridCol w="2439878"/>
              </a:tblGrid>
              <a:tr h="283398">
                <a:tc>
                  <a:txBody>
                    <a:bodyPr/>
                    <a:lstStyle/>
                    <a:p>
                      <a:pPr indent="127000" algn="ctr">
                        <a:lnSpc>
                          <a:spcPct val="120000"/>
                        </a:lnSpc>
                        <a:spcAft>
                          <a:spcPts val="0"/>
                        </a:spcAft>
                      </a:pPr>
                      <a:r>
                        <a:rPr lang="zh-CN" sz="1600" kern="100" dirty="0">
                          <a:effectLst/>
                          <a:latin typeface="Times New Roman"/>
                          <a:ea typeface="宋体"/>
                        </a:rPr>
                        <a:t>问题类型</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zh-CN" sz="1600" kern="100" dirty="0">
                          <a:effectLst/>
                          <a:latin typeface="Times New Roman"/>
                          <a:ea typeface="宋体"/>
                        </a:rPr>
                        <a:t>作者、时间</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zh-CN" sz="1600" kern="100">
                          <a:effectLst/>
                          <a:latin typeface="Times New Roman"/>
                          <a:ea typeface="宋体"/>
                        </a:rPr>
                        <a:t>算法</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21934">
                <a:tc>
                  <a:txBody>
                    <a:bodyPr/>
                    <a:lstStyle/>
                    <a:p>
                      <a:pPr indent="127000" algn="ctr">
                        <a:lnSpc>
                          <a:spcPct val="120000"/>
                        </a:lnSpc>
                        <a:spcAft>
                          <a:spcPts val="0"/>
                        </a:spcAft>
                      </a:pPr>
                      <a:r>
                        <a:rPr lang="zh-CN" sz="1600" kern="100">
                          <a:effectLst/>
                          <a:latin typeface="Times New Roman"/>
                          <a:ea typeface="宋体"/>
                        </a:rPr>
                        <a:t>带时间窗团队定向问题</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127000" algn="ctr">
                        <a:lnSpc>
                          <a:spcPct val="120000"/>
                        </a:lnSpc>
                        <a:spcAft>
                          <a:spcPts val="0"/>
                        </a:spcAft>
                      </a:pPr>
                      <a:r>
                        <a:rPr lang="en-US" sz="1600" kern="100" dirty="0" err="1">
                          <a:effectLst/>
                          <a:latin typeface="Times New Roman"/>
                          <a:ea typeface="宋体"/>
                        </a:rPr>
                        <a:t>Montemanni</a:t>
                      </a:r>
                      <a:r>
                        <a:rPr lang="zh-CN" sz="1600" kern="100" dirty="0">
                          <a:effectLst/>
                          <a:latin typeface="Times New Roman"/>
                          <a:ea typeface="宋体"/>
                        </a:rPr>
                        <a:t>，</a:t>
                      </a:r>
                      <a:r>
                        <a:rPr lang="en-US" sz="1600" kern="100" dirty="0">
                          <a:effectLst/>
                          <a:latin typeface="Times New Roman"/>
                          <a:ea typeface="宋体"/>
                        </a:rPr>
                        <a:t>2009</a:t>
                      </a:r>
                      <a:endParaRPr lang="zh-CN" sz="16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蚁群系统算法</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370182">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Vansteenwegen</a:t>
                      </a:r>
                      <a:r>
                        <a:rPr lang="zh-CN" sz="1600" kern="100">
                          <a:effectLst/>
                          <a:latin typeface="Times New Roman"/>
                          <a:ea typeface="宋体"/>
                        </a:rPr>
                        <a:t>，</a:t>
                      </a:r>
                      <a:r>
                        <a:rPr lang="en-US" sz="1600" kern="100">
                          <a:effectLst/>
                          <a:latin typeface="Times New Roman"/>
                          <a:ea typeface="宋体"/>
                        </a:rPr>
                        <a:t>2009</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迭代式局部搜索</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Tricoire,2010</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变邻域搜索</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Labadie</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dirty="0">
                          <a:effectLst/>
                          <a:latin typeface="Times New Roman"/>
                          <a:ea typeface="宋体"/>
                        </a:rPr>
                        <a:t>混合进化局部搜索算法</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Ke</a:t>
                      </a:r>
                      <a:r>
                        <a:rPr lang="zh-CN" sz="1600" kern="100">
                          <a:effectLst/>
                          <a:latin typeface="Times New Roman"/>
                          <a:ea typeface="宋体"/>
                        </a:rPr>
                        <a:t>，</a:t>
                      </a:r>
                      <a:r>
                        <a:rPr lang="en-US" sz="1600" kern="100">
                          <a:effectLst/>
                          <a:latin typeface="Times New Roman"/>
                          <a:ea typeface="宋体"/>
                        </a:rPr>
                        <a:t>2011</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改进蚁群算法</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Lin</a:t>
                      </a:r>
                      <a:r>
                        <a:rPr lang="zh-CN" sz="1600" kern="100">
                          <a:effectLst/>
                          <a:latin typeface="Times New Roman"/>
                          <a:ea typeface="宋体"/>
                        </a:rPr>
                        <a:t>，</a:t>
                      </a:r>
                      <a:r>
                        <a:rPr lang="en-US" sz="1600" kern="100">
                          <a:effectLst/>
                          <a:latin typeface="Times New Roman"/>
                          <a:ea typeface="宋体"/>
                        </a:rPr>
                        <a:t>2012</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模拟退火</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a:effectLst/>
                          <a:latin typeface="Times New Roman"/>
                          <a:ea typeface="宋体"/>
                        </a:rPr>
                        <a:t>Labadie</a:t>
                      </a:r>
                      <a:r>
                        <a:rPr lang="zh-CN" sz="1600" kern="100">
                          <a:effectLst/>
                          <a:latin typeface="Times New Roman"/>
                          <a:ea typeface="宋体"/>
                        </a:rPr>
                        <a:t>，</a:t>
                      </a:r>
                      <a:r>
                        <a:rPr lang="en-US" sz="1600" kern="100">
                          <a:effectLst/>
                          <a:latin typeface="Times New Roman"/>
                          <a:ea typeface="宋体"/>
                        </a:rPr>
                        <a:t>2012</a:t>
                      </a:r>
                      <a:endParaRPr lang="zh-CN" sz="1600" kern="10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粒状变邻域搜索</a:t>
                      </a:r>
                    </a:p>
                  </a:txBody>
                  <a:tcPr marL="68580" marR="68580" marT="0" marB="0" anchor="ctr">
                    <a:lnL>
                      <a:noFill/>
                    </a:lnL>
                    <a:lnR>
                      <a:noFill/>
                    </a:lnR>
                    <a:lnT>
                      <a:noFill/>
                    </a:lnT>
                    <a:lnB>
                      <a:noFill/>
                    </a:lnB>
                  </a:tcPr>
                </a:tc>
              </a:tr>
              <a:tr h="370182">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dirty="0" err="1">
                          <a:effectLst/>
                          <a:latin typeface="Times New Roman"/>
                          <a:ea typeface="宋体"/>
                        </a:rPr>
                        <a:t>Gavalas</a:t>
                      </a:r>
                      <a:r>
                        <a:rPr lang="zh-CN" sz="1600" kern="100" dirty="0">
                          <a:effectLst/>
                          <a:latin typeface="Times New Roman"/>
                          <a:ea typeface="宋体"/>
                        </a:rPr>
                        <a:t>，</a:t>
                      </a:r>
                      <a:r>
                        <a:rPr lang="en-US" sz="1600" kern="100" dirty="0">
                          <a:effectLst/>
                          <a:latin typeface="Times New Roman"/>
                          <a:ea typeface="宋体"/>
                        </a:rPr>
                        <a:t>2013</a:t>
                      </a:r>
                      <a:endParaRPr lang="zh-CN" sz="1600" kern="100" dirty="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sz="1600" kern="100">
                          <a:effectLst/>
                          <a:latin typeface="Times New Roman"/>
                          <a:ea typeface="宋体"/>
                        </a:rPr>
                        <a:t>基于聚类的启发式算法</a:t>
                      </a:r>
                    </a:p>
                  </a:txBody>
                  <a:tcPr marL="68580" marR="68580" marT="0" marB="0" anchor="ctr">
                    <a:lnL>
                      <a:noFill/>
                    </a:lnL>
                    <a:lnR>
                      <a:noFill/>
                    </a:lnR>
                    <a:lnT>
                      <a:noFill/>
                    </a:lnT>
                    <a:lnB>
                      <a:noFill/>
                    </a:lnB>
                  </a:tcPr>
                </a:tc>
              </a:tr>
              <a:tr h="566801">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a:noFill/>
                    </a:lnB>
                  </a:tcPr>
                </a:tc>
                <a:tc gridSpan="2">
                  <a:txBody>
                    <a:bodyPr/>
                    <a:lstStyle/>
                    <a:p>
                      <a:pPr indent="127000" algn="ctr">
                        <a:lnSpc>
                          <a:spcPct val="120000"/>
                        </a:lnSpc>
                        <a:spcAft>
                          <a:spcPts val="0"/>
                        </a:spcAft>
                      </a:pPr>
                      <a:r>
                        <a:rPr lang="en-US" sz="1600" kern="100" dirty="0">
                          <a:effectLst/>
                          <a:latin typeface="Times New Roman"/>
                          <a:ea typeface="宋体"/>
                        </a:rPr>
                        <a:t>Hu</a:t>
                      </a:r>
                      <a:r>
                        <a:rPr lang="zh-CN" sz="1600" kern="100" dirty="0">
                          <a:effectLst/>
                          <a:latin typeface="Times New Roman"/>
                          <a:ea typeface="宋体"/>
                        </a:rPr>
                        <a:t>，</a:t>
                      </a:r>
                      <a:r>
                        <a:rPr lang="en-US" sz="1600" kern="100" dirty="0">
                          <a:effectLst/>
                          <a:latin typeface="Times New Roman"/>
                          <a:ea typeface="宋体"/>
                        </a:rPr>
                        <a:t>2013</a:t>
                      </a:r>
                      <a:endParaRPr lang="zh-CN" sz="1600" kern="100" dirty="0">
                        <a:effectLst/>
                        <a:latin typeface="Times New Roman"/>
                        <a:ea typeface="宋体"/>
                      </a:endParaRPr>
                    </a:p>
                  </a:txBody>
                  <a:tcPr marL="68580" marR="68580"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zh-CN" altLang="en-US" sz="1600" kern="100" dirty="0" smtClean="0">
                          <a:effectLst/>
                          <a:latin typeface="Times New Roman"/>
                          <a:ea typeface="宋体"/>
                        </a:rPr>
                        <a:t>三分量启发式算法</a:t>
                      </a:r>
                      <a:endParaRPr lang="zh-CN" sz="1600" kern="100" dirty="0">
                        <a:effectLst/>
                        <a:latin typeface="Times New Roman"/>
                        <a:ea typeface="宋体"/>
                      </a:endParaRPr>
                    </a:p>
                  </a:txBody>
                  <a:tcPr marL="68580" marR="68580" marT="0" marB="0" anchor="ctr">
                    <a:lnL>
                      <a:noFill/>
                    </a:lnL>
                    <a:lnR>
                      <a:noFill/>
                    </a:lnR>
                    <a:lnT>
                      <a:noFill/>
                    </a:lnT>
                    <a:lnB>
                      <a:noFill/>
                    </a:lnB>
                  </a:tcPr>
                </a:tc>
              </a:tr>
              <a:tr h="789122">
                <a:tc>
                  <a:txBody>
                    <a:bodyPr/>
                    <a:lstStyle/>
                    <a:p>
                      <a:pPr indent="127000" algn="ctr">
                        <a:lnSpc>
                          <a:spcPct val="1200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en-US" sz="1600" kern="100" dirty="0" err="1">
                          <a:effectLst/>
                          <a:latin typeface="Times New Roman"/>
                          <a:ea typeface="宋体"/>
                        </a:rPr>
                        <a:t>Karabulut</a:t>
                      </a:r>
                      <a:r>
                        <a:rPr lang="zh-CN" sz="1600" kern="100" dirty="0">
                          <a:effectLst/>
                          <a:latin typeface="Times New Roman"/>
                          <a:ea typeface="宋体"/>
                        </a:rPr>
                        <a:t>，</a:t>
                      </a:r>
                      <a:r>
                        <a:rPr lang="en-US" sz="1600" kern="100" dirty="0" smtClean="0">
                          <a:effectLst/>
                          <a:latin typeface="Times New Roman"/>
                          <a:ea typeface="宋体"/>
                        </a:rPr>
                        <a:t>2013</a:t>
                      </a:r>
                    </a:p>
                    <a:p>
                      <a:pPr marL="0" marR="0" indent="127000" algn="ctr" defTabSz="914400" rtl="0" eaLnBrk="1" fontAlgn="auto" latinLnBrk="0" hangingPunct="1">
                        <a:lnSpc>
                          <a:spcPct val="120000"/>
                        </a:lnSpc>
                        <a:spcBef>
                          <a:spcPts val="0"/>
                        </a:spcBef>
                        <a:spcAft>
                          <a:spcPts val="0"/>
                        </a:spcAft>
                        <a:buClrTx/>
                        <a:buSzTx/>
                        <a:buFontTx/>
                        <a:buNone/>
                        <a:tabLst/>
                        <a:defRPr/>
                      </a:pPr>
                      <a:r>
                        <a:rPr lang="en-US" altLang="zh-CN" sz="1600" kern="100" dirty="0" smtClean="0">
                          <a:solidFill>
                            <a:schemeClr val="tx1"/>
                          </a:solidFill>
                          <a:effectLst/>
                          <a:latin typeface="Times New Roman"/>
                          <a:ea typeface="+mn-ea"/>
                          <a:cs typeface="+mn-cs"/>
                        </a:rPr>
                        <a:t>Gunawan,2015</a:t>
                      </a:r>
                      <a:endParaRPr lang="zh-CN" altLang="en-US" sz="1600" kern="100" dirty="0" smtClean="0">
                        <a:solidFill>
                          <a:schemeClr val="tx1"/>
                        </a:solidFill>
                        <a:effectLst/>
                        <a:latin typeface="Times New Roman"/>
                        <a:ea typeface="+mn-ea"/>
                        <a:cs typeface="+mn-cs"/>
                      </a:endParaRPr>
                    </a:p>
                    <a:p>
                      <a:pPr indent="127000" algn="ctr">
                        <a:lnSpc>
                          <a:spcPct val="120000"/>
                        </a:lnSpc>
                        <a:spcAft>
                          <a:spcPts val="0"/>
                        </a:spcAft>
                      </a:pPr>
                      <a:r>
                        <a:rPr lang="en-US" altLang="zh-CN" sz="1600" kern="100" dirty="0" smtClean="0">
                          <a:effectLst/>
                          <a:latin typeface="Times New Roman"/>
                          <a:ea typeface="宋体"/>
                        </a:rPr>
                        <a:t>   </a:t>
                      </a:r>
                      <a:endParaRPr lang="zh-CN" sz="1600" kern="100" dirty="0">
                        <a:effectLst/>
                        <a:latin typeface="Times New Roman"/>
                        <a:ea typeface="宋体"/>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hMerge="1">
                  <a:txBody>
                    <a:bodyPr/>
                    <a:lstStyle/>
                    <a:p>
                      <a:endParaRPr lang="zh-CN" altLang="en-US" dirty="0"/>
                    </a:p>
                  </a:txBody>
                  <a:tcPr/>
                </a:tc>
                <a:tc>
                  <a:txBody>
                    <a:bodyPr/>
                    <a:lstStyle/>
                    <a:p>
                      <a:pPr indent="127000" algn="ctr">
                        <a:lnSpc>
                          <a:spcPct val="120000"/>
                        </a:lnSpc>
                        <a:spcAft>
                          <a:spcPts val="0"/>
                        </a:spcAft>
                      </a:pPr>
                      <a:r>
                        <a:rPr lang="zh-CN" sz="1600" kern="100" dirty="0">
                          <a:effectLst/>
                          <a:latin typeface="Times New Roman"/>
                          <a:ea typeface="宋体"/>
                        </a:rPr>
                        <a:t>离散人工蜂群</a:t>
                      </a:r>
                      <a:r>
                        <a:rPr lang="zh-CN" sz="1600" kern="100" dirty="0" smtClean="0">
                          <a:effectLst/>
                          <a:latin typeface="Times New Roman"/>
                          <a:ea typeface="宋体"/>
                        </a:rPr>
                        <a:t>算法</a:t>
                      </a:r>
                      <a:endParaRPr lang="en-US" altLang="zh-CN" sz="1600" kern="100" dirty="0" smtClean="0">
                        <a:effectLst/>
                        <a:latin typeface="Times New Roman"/>
                        <a:ea typeface="宋体"/>
                      </a:endParaRPr>
                    </a:p>
                    <a:p>
                      <a:pPr indent="127000" algn="ctr">
                        <a:lnSpc>
                          <a:spcPct val="120000"/>
                        </a:lnSpc>
                        <a:spcAft>
                          <a:spcPts val="0"/>
                        </a:spcAft>
                      </a:pPr>
                      <a:r>
                        <a:rPr lang="zh-CN" altLang="en-US" sz="1600" dirty="0" smtClean="0"/>
                        <a:t>模拟退火</a:t>
                      </a:r>
                      <a:r>
                        <a:rPr lang="en-US" altLang="zh-CN" sz="1600" dirty="0" smtClean="0"/>
                        <a:t>+</a:t>
                      </a:r>
                      <a:r>
                        <a:rPr lang="zh-CN" altLang="en-US" sz="1600" dirty="0" smtClean="0"/>
                        <a:t>迭代局部搜索</a:t>
                      </a:r>
                      <a:endParaRPr lang="en-US" altLang="zh-CN" sz="1600" kern="100" dirty="0" smtClean="0">
                        <a:effectLst/>
                        <a:latin typeface="Times New Roman"/>
                        <a:ea typeface="宋体"/>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270115433"/>
      </p:ext>
    </p:extLst>
  </p:cSld>
  <p:clrMapOvr>
    <a:masterClrMapping/>
  </p:clrMapOvr>
  <mc:AlternateContent xmlns:mc="http://schemas.openxmlformats.org/markup-compatibility/2006">
    <mc:Choice xmlns:p14="http://schemas.microsoft.com/office/powerpoint/2010/main" xmlns="" Requires="p14">
      <p:transition p14:dur="0" advTm="30817"/>
    </mc:Choice>
    <mc:Fallback>
      <p:transition advTm="308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2808" y="620688"/>
            <a:ext cx="3817144" cy="520700"/>
          </a:xfrm>
          <a:prstGeom prst="rect">
            <a:avLst/>
          </a:prstGeom>
        </p:spPr>
        <p:txBody>
          <a:bodyPr/>
          <a:lstStyle/>
          <a:p>
            <a:pPr algn="l"/>
            <a:r>
              <a:rPr lang="zh-CN" altLang="en-US" sz="2800" dirty="0" smtClean="0"/>
              <a:t>带时间窗团队定向问题</a:t>
            </a:r>
            <a:endParaRPr lang="zh-CN" altLang="en-US" sz="2800" dirty="0"/>
          </a:p>
        </p:txBody>
      </p:sp>
      <p:sp>
        <p:nvSpPr>
          <p:cNvPr id="4" name="圆角矩形 3"/>
          <p:cNvSpPr/>
          <p:nvPr/>
        </p:nvSpPr>
        <p:spPr>
          <a:xfrm>
            <a:off x="107504" y="1988840"/>
            <a:ext cx="5112568" cy="3743836"/>
          </a:xfrm>
          <a:prstGeom prst="roundRect">
            <a:avLst/>
          </a:prstGeom>
          <a:solidFill>
            <a:srgbClr val="4BACC6">
              <a:lumMod val="20000"/>
              <a:lumOff val="80000"/>
            </a:srgbClr>
          </a:solidFill>
          <a:ln w="25400" cap="flat" cmpd="sng" algn="ctr">
            <a:solidFill>
              <a:srgbClr val="BBE0E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5" name="流程图: 联系 4"/>
          <p:cNvSpPr/>
          <p:nvPr/>
        </p:nvSpPr>
        <p:spPr>
          <a:xfrm>
            <a:off x="777882" y="339226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 name="流程图: 联系 5"/>
          <p:cNvSpPr/>
          <p:nvPr/>
        </p:nvSpPr>
        <p:spPr>
          <a:xfrm>
            <a:off x="1673794" y="282578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7" name="流程图: 联系 6"/>
          <p:cNvSpPr/>
          <p:nvPr/>
        </p:nvSpPr>
        <p:spPr>
          <a:xfrm>
            <a:off x="3010130" y="2861808"/>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8" name="流程图: 联系 7"/>
          <p:cNvSpPr/>
          <p:nvPr/>
        </p:nvSpPr>
        <p:spPr>
          <a:xfrm>
            <a:off x="1082682" y="462598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9" name="流程图: 联系 8"/>
          <p:cNvSpPr/>
          <p:nvPr/>
        </p:nvSpPr>
        <p:spPr>
          <a:xfrm>
            <a:off x="3153882" y="3768476"/>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0" name="流程图: 联系 9"/>
          <p:cNvSpPr/>
          <p:nvPr/>
        </p:nvSpPr>
        <p:spPr>
          <a:xfrm>
            <a:off x="627430" y="4914016"/>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1" name="流程图: 联系 10"/>
          <p:cNvSpPr/>
          <p:nvPr/>
        </p:nvSpPr>
        <p:spPr>
          <a:xfrm>
            <a:off x="2274282" y="3314068"/>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2" name="流程图: 联系 11"/>
          <p:cNvSpPr/>
          <p:nvPr/>
        </p:nvSpPr>
        <p:spPr>
          <a:xfrm>
            <a:off x="1673794" y="3833896"/>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3" name="流程图: 联系 12"/>
          <p:cNvSpPr/>
          <p:nvPr/>
        </p:nvSpPr>
        <p:spPr>
          <a:xfrm>
            <a:off x="2974146" y="498602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4" name="流程图: 联系 13"/>
          <p:cNvSpPr/>
          <p:nvPr/>
        </p:nvSpPr>
        <p:spPr>
          <a:xfrm>
            <a:off x="3579758" y="3242060"/>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5" name="流程图: 联系 14"/>
          <p:cNvSpPr/>
          <p:nvPr/>
        </p:nvSpPr>
        <p:spPr>
          <a:xfrm>
            <a:off x="2094282" y="4914016"/>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6" name="流程图: 联系 15"/>
          <p:cNvSpPr/>
          <p:nvPr/>
        </p:nvSpPr>
        <p:spPr>
          <a:xfrm>
            <a:off x="3694226" y="461146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7" name="流程图: 联系 16"/>
          <p:cNvSpPr/>
          <p:nvPr/>
        </p:nvSpPr>
        <p:spPr>
          <a:xfrm>
            <a:off x="1419518" y="5346064"/>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8" name="流程图: 联系 17"/>
          <p:cNvSpPr/>
          <p:nvPr/>
        </p:nvSpPr>
        <p:spPr>
          <a:xfrm>
            <a:off x="3939798" y="3941928"/>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19" name="流程图: 联系 18"/>
          <p:cNvSpPr/>
          <p:nvPr/>
        </p:nvSpPr>
        <p:spPr>
          <a:xfrm>
            <a:off x="3795782" y="5330292"/>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20" name="流程图: 联系 19"/>
          <p:cNvSpPr/>
          <p:nvPr/>
        </p:nvSpPr>
        <p:spPr>
          <a:xfrm>
            <a:off x="2668102" y="5490080"/>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21" name="流程图: 联系 20"/>
          <p:cNvSpPr/>
          <p:nvPr/>
        </p:nvSpPr>
        <p:spPr>
          <a:xfrm>
            <a:off x="345834" y="4373976"/>
            <a:ext cx="169055" cy="159788"/>
          </a:xfrm>
          <a:prstGeom prst="flowChartConnector">
            <a:avLst/>
          </a:prstGeom>
          <a:solidFill>
            <a:srgbClr val="0000FF"/>
          </a:solidFill>
          <a:ln w="25400" cap="flat" cmpd="sng" algn="ctr">
            <a:solidFill>
              <a:srgbClr val="0000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endParaRPr>
          </a:p>
        </p:txBody>
      </p:sp>
      <p:sp>
        <p:nvSpPr>
          <p:cNvPr id="22" name="矩形 21"/>
          <p:cNvSpPr/>
          <p:nvPr/>
        </p:nvSpPr>
        <p:spPr>
          <a:xfrm>
            <a:off x="2542078" y="4121928"/>
            <a:ext cx="169055" cy="15978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0000"/>
              </a:solidFill>
              <a:effectLst/>
              <a:uLnTx/>
              <a:uFillTx/>
            </a:endParaRPr>
          </a:p>
        </p:txBody>
      </p:sp>
      <p:cxnSp>
        <p:nvCxnSpPr>
          <p:cNvPr id="23" name="直接箭头连接符 22"/>
          <p:cNvCxnSpPr>
            <a:stCxn id="22" idx="3"/>
            <a:endCxn id="9" idx="3"/>
          </p:cNvCxnSpPr>
          <p:nvPr/>
        </p:nvCxnSpPr>
        <p:spPr>
          <a:xfrm flipV="1">
            <a:off x="2711133" y="3904864"/>
            <a:ext cx="467507" cy="296958"/>
          </a:xfrm>
          <a:prstGeom prst="straightConnector1">
            <a:avLst/>
          </a:prstGeom>
          <a:noFill/>
          <a:ln w="9525" cap="flat" cmpd="sng" algn="ctr">
            <a:solidFill>
              <a:srgbClr val="C00000"/>
            </a:solidFill>
            <a:prstDash val="solid"/>
            <a:tailEnd type="arrow"/>
          </a:ln>
          <a:effectLst/>
        </p:spPr>
      </p:cxnSp>
      <p:cxnSp>
        <p:nvCxnSpPr>
          <p:cNvPr id="24" name="直接箭头连接符 23"/>
          <p:cNvCxnSpPr>
            <a:stCxn id="9" idx="0"/>
            <a:endCxn id="7" idx="4"/>
          </p:cNvCxnSpPr>
          <p:nvPr/>
        </p:nvCxnSpPr>
        <p:spPr>
          <a:xfrm flipH="1" flipV="1">
            <a:off x="3094658" y="3021596"/>
            <a:ext cx="143752" cy="746880"/>
          </a:xfrm>
          <a:prstGeom prst="straightConnector1">
            <a:avLst/>
          </a:prstGeom>
          <a:noFill/>
          <a:ln w="9525" cap="flat" cmpd="sng" algn="ctr">
            <a:solidFill>
              <a:srgbClr val="C00000"/>
            </a:solidFill>
            <a:prstDash val="solid"/>
            <a:tailEnd type="arrow"/>
          </a:ln>
          <a:effectLst/>
        </p:spPr>
      </p:cxnSp>
      <p:cxnSp>
        <p:nvCxnSpPr>
          <p:cNvPr id="25" name="直接箭头连接符 24"/>
          <p:cNvCxnSpPr>
            <a:stCxn id="11" idx="2"/>
            <a:endCxn id="5" idx="6"/>
          </p:cNvCxnSpPr>
          <p:nvPr/>
        </p:nvCxnSpPr>
        <p:spPr>
          <a:xfrm flipH="1">
            <a:off x="946937" y="3393962"/>
            <a:ext cx="1327345" cy="78196"/>
          </a:xfrm>
          <a:prstGeom prst="straightConnector1">
            <a:avLst/>
          </a:prstGeom>
          <a:noFill/>
          <a:ln w="9525" cap="flat" cmpd="sng" algn="ctr">
            <a:solidFill>
              <a:srgbClr val="C00000"/>
            </a:solidFill>
            <a:prstDash val="solid"/>
            <a:tailEnd type="arrow"/>
          </a:ln>
          <a:effectLst/>
        </p:spPr>
      </p:cxnSp>
      <p:cxnSp>
        <p:nvCxnSpPr>
          <p:cNvPr id="26" name="直接箭头连接符 25"/>
          <p:cNvCxnSpPr>
            <a:stCxn id="5" idx="4"/>
            <a:endCxn id="8" idx="1"/>
          </p:cNvCxnSpPr>
          <p:nvPr/>
        </p:nvCxnSpPr>
        <p:spPr>
          <a:xfrm>
            <a:off x="862410" y="3552052"/>
            <a:ext cx="245030" cy="1097332"/>
          </a:xfrm>
          <a:prstGeom prst="straightConnector1">
            <a:avLst/>
          </a:prstGeom>
          <a:noFill/>
          <a:ln w="9525" cap="flat" cmpd="sng" algn="ctr">
            <a:solidFill>
              <a:srgbClr val="C00000"/>
            </a:solidFill>
            <a:prstDash val="solid"/>
            <a:tailEnd type="arrow"/>
          </a:ln>
          <a:effectLst/>
        </p:spPr>
      </p:cxnSp>
      <p:cxnSp>
        <p:nvCxnSpPr>
          <p:cNvPr id="27" name="直接箭头连接符 26"/>
          <p:cNvCxnSpPr>
            <a:stCxn id="7" idx="2"/>
            <a:endCxn id="11" idx="7"/>
          </p:cNvCxnSpPr>
          <p:nvPr/>
        </p:nvCxnSpPr>
        <p:spPr>
          <a:xfrm flipH="1">
            <a:off x="2418579" y="2941702"/>
            <a:ext cx="591551" cy="395766"/>
          </a:xfrm>
          <a:prstGeom prst="straightConnector1">
            <a:avLst/>
          </a:prstGeom>
          <a:noFill/>
          <a:ln w="9525" cap="flat" cmpd="sng" algn="ctr">
            <a:solidFill>
              <a:srgbClr val="C00000"/>
            </a:solidFill>
            <a:prstDash val="solid"/>
            <a:tailEnd type="arrow"/>
          </a:ln>
          <a:effectLst/>
        </p:spPr>
      </p:cxnSp>
      <p:cxnSp>
        <p:nvCxnSpPr>
          <p:cNvPr id="28" name="直接箭头连接符 27"/>
          <p:cNvCxnSpPr>
            <a:stCxn id="8" idx="7"/>
            <a:endCxn id="12" idx="4"/>
          </p:cNvCxnSpPr>
          <p:nvPr/>
        </p:nvCxnSpPr>
        <p:spPr>
          <a:xfrm flipV="1">
            <a:off x="1226979" y="3993684"/>
            <a:ext cx="531343" cy="655700"/>
          </a:xfrm>
          <a:prstGeom prst="straightConnector1">
            <a:avLst/>
          </a:prstGeom>
          <a:noFill/>
          <a:ln w="9525" cap="flat" cmpd="sng" algn="ctr">
            <a:solidFill>
              <a:srgbClr val="C00000"/>
            </a:solidFill>
            <a:prstDash val="solid"/>
            <a:tailEnd type="arrow"/>
          </a:ln>
          <a:effectLst/>
        </p:spPr>
      </p:cxnSp>
      <p:cxnSp>
        <p:nvCxnSpPr>
          <p:cNvPr id="29" name="直接箭头连接符 28"/>
          <p:cNvCxnSpPr>
            <a:stCxn id="12" idx="6"/>
            <a:endCxn id="22" idx="1"/>
          </p:cNvCxnSpPr>
          <p:nvPr/>
        </p:nvCxnSpPr>
        <p:spPr>
          <a:xfrm>
            <a:off x="1842849" y="3913790"/>
            <a:ext cx="699229" cy="288032"/>
          </a:xfrm>
          <a:prstGeom prst="straightConnector1">
            <a:avLst/>
          </a:prstGeom>
          <a:noFill/>
          <a:ln w="9525" cap="flat" cmpd="sng" algn="ctr">
            <a:solidFill>
              <a:srgbClr val="C00000"/>
            </a:solidFill>
            <a:prstDash val="solid"/>
            <a:tailEnd type="arrow"/>
          </a:ln>
          <a:effectLst/>
        </p:spPr>
      </p:cxnSp>
      <p:cxnSp>
        <p:nvCxnSpPr>
          <p:cNvPr id="30" name="直接箭头连接符 29"/>
          <p:cNvCxnSpPr>
            <a:stCxn id="22" idx="2"/>
            <a:endCxn id="15" idx="7"/>
          </p:cNvCxnSpPr>
          <p:nvPr/>
        </p:nvCxnSpPr>
        <p:spPr>
          <a:xfrm flipH="1">
            <a:off x="2238579" y="4281716"/>
            <a:ext cx="388027" cy="655700"/>
          </a:xfrm>
          <a:prstGeom prst="straightConnector1">
            <a:avLst/>
          </a:prstGeom>
          <a:noFill/>
          <a:ln w="9525" cap="flat" cmpd="sng" algn="ctr">
            <a:solidFill>
              <a:srgbClr val="6600FF"/>
            </a:solidFill>
            <a:prstDash val="dash"/>
            <a:tailEnd type="arrow"/>
          </a:ln>
          <a:effectLst/>
        </p:spPr>
      </p:cxnSp>
      <p:cxnSp>
        <p:nvCxnSpPr>
          <p:cNvPr id="31" name="直接箭头连接符 30"/>
          <p:cNvCxnSpPr>
            <a:stCxn id="15" idx="5"/>
            <a:endCxn id="20" idx="1"/>
          </p:cNvCxnSpPr>
          <p:nvPr/>
        </p:nvCxnSpPr>
        <p:spPr>
          <a:xfrm>
            <a:off x="2238579" y="5050404"/>
            <a:ext cx="454281" cy="463076"/>
          </a:xfrm>
          <a:prstGeom prst="straightConnector1">
            <a:avLst/>
          </a:prstGeom>
          <a:noFill/>
          <a:ln w="9525" cap="flat" cmpd="sng" algn="ctr">
            <a:solidFill>
              <a:srgbClr val="6600FF"/>
            </a:solidFill>
            <a:prstDash val="dash"/>
            <a:tailEnd type="arrow"/>
          </a:ln>
          <a:effectLst/>
        </p:spPr>
      </p:cxnSp>
      <p:cxnSp>
        <p:nvCxnSpPr>
          <p:cNvPr id="32" name="直接箭头连接符 31"/>
          <p:cNvCxnSpPr>
            <a:stCxn id="13" idx="6"/>
            <a:endCxn id="19" idx="2"/>
          </p:cNvCxnSpPr>
          <p:nvPr/>
        </p:nvCxnSpPr>
        <p:spPr>
          <a:xfrm>
            <a:off x="3143201" y="5065918"/>
            <a:ext cx="652581" cy="344268"/>
          </a:xfrm>
          <a:prstGeom prst="straightConnector1">
            <a:avLst/>
          </a:prstGeom>
          <a:noFill/>
          <a:ln w="9525" cap="flat" cmpd="sng" algn="ctr">
            <a:solidFill>
              <a:srgbClr val="6600FF"/>
            </a:solidFill>
            <a:prstDash val="dash"/>
            <a:tailEnd type="arrow"/>
          </a:ln>
          <a:effectLst/>
        </p:spPr>
      </p:cxnSp>
      <p:cxnSp>
        <p:nvCxnSpPr>
          <p:cNvPr id="33" name="直接箭头连接符 32"/>
          <p:cNvCxnSpPr>
            <a:stCxn id="20" idx="7"/>
            <a:endCxn id="13" idx="3"/>
          </p:cNvCxnSpPr>
          <p:nvPr/>
        </p:nvCxnSpPr>
        <p:spPr>
          <a:xfrm flipV="1">
            <a:off x="2812399" y="5122412"/>
            <a:ext cx="186505" cy="391068"/>
          </a:xfrm>
          <a:prstGeom prst="straightConnector1">
            <a:avLst/>
          </a:prstGeom>
          <a:noFill/>
          <a:ln w="9525" cap="flat" cmpd="sng" algn="ctr">
            <a:solidFill>
              <a:srgbClr val="6600FF"/>
            </a:solidFill>
            <a:prstDash val="dash"/>
            <a:tailEnd type="arrow"/>
          </a:ln>
          <a:effectLst/>
        </p:spPr>
      </p:cxnSp>
      <p:cxnSp>
        <p:nvCxnSpPr>
          <p:cNvPr id="34" name="直接箭头连接符 33"/>
          <p:cNvCxnSpPr>
            <a:stCxn id="19" idx="0"/>
            <a:endCxn id="16" idx="5"/>
          </p:cNvCxnSpPr>
          <p:nvPr/>
        </p:nvCxnSpPr>
        <p:spPr>
          <a:xfrm flipH="1" flipV="1">
            <a:off x="3838523" y="4747852"/>
            <a:ext cx="41787" cy="582440"/>
          </a:xfrm>
          <a:prstGeom prst="straightConnector1">
            <a:avLst/>
          </a:prstGeom>
          <a:noFill/>
          <a:ln w="9525" cap="flat" cmpd="sng" algn="ctr">
            <a:solidFill>
              <a:srgbClr val="6600FF"/>
            </a:solidFill>
            <a:prstDash val="dash"/>
            <a:tailEnd type="arrow"/>
          </a:ln>
          <a:effectLst/>
        </p:spPr>
      </p:cxnSp>
      <p:cxnSp>
        <p:nvCxnSpPr>
          <p:cNvPr id="35" name="直接箭头连接符 34"/>
          <p:cNvCxnSpPr>
            <a:stCxn id="16" idx="3"/>
            <a:endCxn id="22" idx="3"/>
          </p:cNvCxnSpPr>
          <p:nvPr/>
        </p:nvCxnSpPr>
        <p:spPr>
          <a:xfrm flipH="1" flipV="1">
            <a:off x="2711133" y="4201822"/>
            <a:ext cx="1007851" cy="546030"/>
          </a:xfrm>
          <a:prstGeom prst="straightConnector1">
            <a:avLst/>
          </a:prstGeom>
          <a:noFill/>
          <a:ln w="9525" cap="flat" cmpd="sng" algn="ctr">
            <a:solidFill>
              <a:srgbClr val="6600FF"/>
            </a:solidFill>
            <a:prstDash val="dash"/>
            <a:tailEnd type="arrow"/>
          </a:ln>
          <a:effectLst/>
        </p:spPr>
      </p:cxnSp>
      <p:grpSp>
        <p:nvGrpSpPr>
          <p:cNvPr id="36" name="组合 35"/>
          <p:cNvGrpSpPr/>
          <p:nvPr/>
        </p:nvGrpSpPr>
        <p:grpSpPr>
          <a:xfrm>
            <a:off x="1311530" y="2182581"/>
            <a:ext cx="563977" cy="571195"/>
            <a:chOff x="3305448" y="1206336"/>
            <a:chExt cx="600488" cy="643446"/>
          </a:xfrm>
        </p:grpSpPr>
        <mc:AlternateContent xmlns:mc="http://schemas.openxmlformats.org/markup-compatibility/2006">
          <mc:Choice xmlns:a14="http://schemas.microsoft.com/office/drawing/2010/main" xmlns="" Requires="a14">
            <p:sp>
              <p:nvSpPr>
                <p:cNvPr id="37" name="TextBox 36"/>
                <p:cNvSpPr txBox="1"/>
                <p:nvPr/>
              </p:nvSpPr>
              <p:spPr>
                <a:xfrm>
                  <a:off x="3305448" y="1206336"/>
                  <a:ext cx="600488" cy="4507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srgbClr val="000000"/>
                                </a:solidFill>
                                <a:effectLst/>
                                <a:uLnTx/>
                                <a:uFillTx/>
                                <a:latin typeface="Cambria Math"/>
                              </a:rPr>
                              <m:t>𝑝</m:t>
                            </m:r>
                          </m:e>
                          <m:sub>
                            <m:r>
                              <a:rPr kumimoji="0" lang="zh-CN" altLang="en-US" sz="2000" b="0" i="1" u="none" strike="noStrike" kern="0" cap="none" spc="0" normalizeH="0" baseline="0" noProof="0" smtClean="0">
                                <a:ln>
                                  <a:noFill/>
                                </a:ln>
                                <a:solidFill>
                                  <a:srgbClr val="000000"/>
                                </a:solidFill>
                                <a:effectLst/>
                                <a:uLnTx/>
                                <a:uFillTx/>
                                <a:latin typeface="Cambria Math"/>
                              </a:rPr>
                              <m:t>𝑖</m:t>
                            </m:r>
                          </m:sub>
                        </m:sSub>
                      </m:oMath>
                    </m:oMathPara>
                  </a14:m>
                  <a:endParaRPr kumimoji="0" lang="zh-CN" altLang="en-US" sz="2000" b="0" i="0" u="none" strike="noStrike" kern="0" cap="none" spc="0" normalizeH="0" baseline="0" noProof="0" dirty="0" smtClean="0">
                    <a:ln>
                      <a:noFill/>
                    </a:ln>
                    <a:solidFill>
                      <a:srgbClr val="000000"/>
                    </a:solidFill>
                    <a:effectLst/>
                    <a:uLnTx/>
                    <a:uFillTx/>
                  </a:endParaRPr>
                </a:p>
              </p:txBody>
            </p:sp>
          </mc:Choice>
          <mc:Fallback>
            <p:sp>
              <p:nvSpPr>
                <p:cNvPr id="37" name="TextBox 36"/>
                <p:cNvSpPr txBox="1">
                  <a:spLocks noRot="1" noChangeAspect="1" noMove="1" noResize="1" noEditPoints="1" noAdjustHandles="1" noChangeArrowheads="1" noChangeShapeType="1" noTextEdit="1"/>
                </p:cNvSpPr>
                <p:nvPr/>
              </p:nvSpPr>
              <p:spPr>
                <a:xfrm>
                  <a:off x="3305448" y="1206336"/>
                  <a:ext cx="600488" cy="450720"/>
                </a:xfrm>
                <a:prstGeom prst="rect">
                  <a:avLst/>
                </a:prstGeom>
                <a:blipFill rotWithShape="1">
                  <a:blip r:embed="rId2"/>
                  <a:stretch>
                    <a:fillRect b="-9091"/>
                  </a:stretch>
                </a:blipFill>
              </p:spPr>
              <p:txBody>
                <a:bodyPr/>
                <a:lstStyle/>
                <a:p>
                  <a:r>
                    <a:rPr lang="zh-CN" altLang="en-US">
                      <a:noFill/>
                    </a:rPr>
                    <a:t> </a:t>
                  </a:r>
                </a:p>
              </p:txBody>
            </p:sp>
          </mc:Fallback>
        </mc:AlternateContent>
        <p:cxnSp>
          <p:nvCxnSpPr>
            <p:cNvPr id="38" name="直接箭头连接符 37"/>
            <p:cNvCxnSpPr/>
            <p:nvPr/>
          </p:nvCxnSpPr>
          <p:spPr>
            <a:xfrm>
              <a:off x="3640152" y="1565796"/>
              <a:ext cx="59748" cy="283986"/>
            </a:xfrm>
            <a:prstGeom prst="straightConnector1">
              <a:avLst/>
            </a:prstGeom>
            <a:noFill/>
            <a:ln w="9525" cap="flat" cmpd="sng" algn="ctr">
              <a:solidFill>
                <a:srgbClr val="000000"/>
              </a:solidFill>
              <a:prstDash val="solid"/>
              <a:tailEnd type="arrow"/>
            </a:ln>
            <a:effectLst/>
          </p:spPr>
        </p:cxnSp>
      </p:grpSp>
      <p:grpSp>
        <p:nvGrpSpPr>
          <p:cNvPr id="39" name="组合 38"/>
          <p:cNvGrpSpPr/>
          <p:nvPr/>
        </p:nvGrpSpPr>
        <p:grpSpPr>
          <a:xfrm>
            <a:off x="323528" y="2034276"/>
            <a:ext cx="1375024" cy="855888"/>
            <a:chOff x="1907704" y="1369598"/>
            <a:chExt cx="1653228" cy="1094810"/>
          </a:xfrm>
        </p:grpSpPr>
        <mc:AlternateContent xmlns:mc="http://schemas.openxmlformats.org/markup-compatibility/2006">
          <mc:Choice xmlns:a14="http://schemas.microsoft.com/office/drawing/2010/main" xmlns="" Requires="a14">
            <p:sp>
              <p:nvSpPr>
                <p:cNvPr id="40" name="TextBox 39"/>
                <p:cNvSpPr txBox="1"/>
                <p:nvPr/>
              </p:nvSpPr>
              <p:spPr>
                <a:xfrm>
                  <a:off x="1907704" y="1369598"/>
                  <a:ext cx="8640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srgbClr val="000000"/>
                                    </a:solidFill>
                                    <a:effectLst/>
                                    <a:uLnTx/>
                                    <a:uFillTx/>
                                    <a:latin typeface="Cambria Math"/>
                                  </a:rPr>
                                  <m:t>𝑂</m:t>
                                </m:r>
                              </m:e>
                              <m:sub>
                                <m:r>
                                  <a:rPr kumimoji="0" lang="zh-CN" altLang="en-US" sz="1800" b="0" i="1" u="none" strike="noStrike" kern="0" cap="none" spc="0" normalizeH="0" baseline="0" noProof="0" smtClean="0">
                                    <a:ln>
                                      <a:noFill/>
                                    </a:ln>
                                    <a:solidFill>
                                      <a:srgbClr val="000000"/>
                                    </a:solidFill>
                                    <a:effectLst/>
                                    <a:uLnTx/>
                                    <a:uFillTx/>
                                    <a:latin typeface="Cambria Math"/>
                                  </a:rPr>
                                  <m:t>𝑖</m:t>
                                </m:r>
                              </m:sub>
                            </m:sSub>
                            <m:r>
                              <a:rPr kumimoji="0" lang="zh-CN" altLang="en-US" sz="1800" b="0" i="0" u="none" strike="noStrike" kern="0" cap="none" spc="0" normalizeH="0" baseline="0" noProof="0" smtClean="0">
                                <a:ln>
                                  <a:noFill/>
                                </a:ln>
                                <a:solidFill>
                                  <a:srgbClr val="000000"/>
                                </a:solidFill>
                                <a:effectLst/>
                                <a:uLnTx/>
                                <a:uFillTx/>
                                <a:latin typeface="Cambria Math"/>
                              </a:rPr>
                              <m:t>,</m:t>
                            </m:r>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srgbClr val="000000"/>
                                    </a:solidFill>
                                    <a:effectLst/>
                                    <a:uLnTx/>
                                    <a:uFillTx/>
                                    <a:latin typeface="Cambria Math"/>
                                  </a:rPr>
                                  <m:t>𝐶</m:t>
                                </m:r>
                              </m:e>
                              <m:sub>
                                <m:r>
                                  <a:rPr kumimoji="0" lang="zh-CN" altLang="en-US" sz="1800" b="0" i="1" u="none" strike="noStrike" kern="0" cap="none" spc="0" normalizeH="0" baseline="0" noProof="0" smtClean="0">
                                    <a:ln>
                                      <a:noFill/>
                                    </a:ln>
                                    <a:solidFill>
                                      <a:srgbClr val="000000"/>
                                    </a:solidFill>
                                    <a:effectLst/>
                                    <a:uLnTx/>
                                    <a:uFillTx/>
                                    <a:latin typeface="Cambria Math"/>
                                  </a:rPr>
                                  <m:t>𝑖</m:t>
                                </m:r>
                              </m:sub>
                            </m:sSub>
                          </m:e>
                        </m:d>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40" name="TextBox 39"/>
                <p:cNvSpPr txBox="1">
                  <a:spLocks noRot="1" noChangeAspect="1" noMove="1" noResize="1" noEditPoints="1" noAdjustHandles="1" noChangeArrowheads="1" noChangeShapeType="1" noTextEdit="1"/>
                </p:cNvSpPr>
                <p:nvPr/>
              </p:nvSpPr>
              <p:spPr>
                <a:xfrm>
                  <a:off x="1907704" y="1369598"/>
                  <a:ext cx="864097" cy="369332"/>
                </a:xfrm>
                <a:prstGeom prst="rect">
                  <a:avLst/>
                </a:prstGeom>
                <a:blipFill rotWithShape="1">
                  <a:blip r:embed="rId3"/>
                  <a:stretch>
                    <a:fillRect r="-2542" b="-27083"/>
                  </a:stretch>
                </a:blipFill>
              </p:spPr>
              <p:txBody>
                <a:bodyPr/>
                <a:lstStyle/>
                <a:p>
                  <a:r>
                    <a:rPr lang="zh-CN" altLang="en-US">
                      <a:noFill/>
                    </a:rPr>
                    <a:t> </a:t>
                  </a:r>
                </a:p>
              </p:txBody>
            </p:sp>
          </mc:Fallback>
        </mc:AlternateContent>
        <p:cxnSp>
          <p:nvCxnSpPr>
            <p:cNvPr id="41" name="直接箭头连接符 40"/>
            <p:cNvCxnSpPr>
              <a:stCxn id="40" idx="2"/>
              <a:endCxn id="6" idx="3"/>
            </p:cNvCxnSpPr>
            <p:nvPr/>
          </p:nvCxnSpPr>
          <p:spPr>
            <a:xfrm>
              <a:off x="2339753" y="1738930"/>
              <a:ext cx="1221179" cy="725478"/>
            </a:xfrm>
            <a:prstGeom prst="straightConnector1">
              <a:avLst/>
            </a:prstGeom>
            <a:noFill/>
            <a:ln w="9525" cap="flat" cmpd="sng" algn="ctr">
              <a:solidFill>
                <a:srgbClr val="000000"/>
              </a:solidFill>
              <a:prstDash val="solid"/>
              <a:tailEnd type="arrow"/>
            </a:ln>
            <a:effectLst/>
          </p:spPr>
        </p:cxnSp>
      </p:grpSp>
      <p:sp>
        <p:nvSpPr>
          <p:cNvPr id="42" name="TextBox 41"/>
          <p:cNvSpPr txBox="1"/>
          <p:nvPr/>
        </p:nvSpPr>
        <p:spPr>
          <a:xfrm>
            <a:off x="4067944" y="4671132"/>
            <a:ext cx="130523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rPr>
              <a:t>TimeLimit</a:t>
            </a:r>
            <a:endParaRPr kumimoji="0" lang="zh-CN" altLang="en-US" sz="1800" b="0" i="0" u="none" strike="noStrike" kern="0" cap="none" spc="0" normalizeH="0" baseline="0" noProof="0" dirty="0" smtClean="0">
              <a:ln>
                <a:noFill/>
              </a:ln>
              <a:solidFill>
                <a:srgbClr val="000000"/>
              </a:solidFill>
              <a:effectLst/>
              <a:uLnTx/>
              <a:uFillTx/>
            </a:endParaRPr>
          </a:p>
        </p:txBody>
      </p:sp>
      <p:grpSp>
        <p:nvGrpSpPr>
          <p:cNvPr id="43" name="组合 42"/>
          <p:cNvGrpSpPr/>
          <p:nvPr/>
        </p:nvGrpSpPr>
        <p:grpSpPr>
          <a:xfrm>
            <a:off x="1840009" y="2115328"/>
            <a:ext cx="604761" cy="630681"/>
            <a:chOff x="3262024" y="1206336"/>
            <a:chExt cx="643912" cy="710456"/>
          </a:xfrm>
        </p:grpSpPr>
        <mc:AlternateContent xmlns:mc="http://schemas.openxmlformats.org/markup-compatibility/2006">
          <mc:Choice xmlns:a14="http://schemas.microsoft.com/office/drawing/2010/main" xmlns="" Requires="a14">
            <p:sp>
              <p:nvSpPr>
                <p:cNvPr id="44" name="TextBox 43"/>
                <p:cNvSpPr txBox="1"/>
                <p:nvPr/>
              </p:nvSpPr>
              <p:spPr>
                <a:xfrm>
                  <a:off x="3305448" y="1206336"/>
                  <a:ext cx="60048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20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srgbClr val="000000"/>
                                </a:solidFill>
                                <a:effectLst/>
                                <a:uLnTx/>
                                <a:uFillTx/>
                                <a:latin typeface="Cambria Math"/>
                              </a:rPr>
                              <m:t>𝑇</m:t>
                            </m:r>
                          </m:e>
                          <m:sub>
                            <m:r>
                              <a:rPr kumimoji="0" lang="zh-CN" altLang="en-US" sz="2000" b="0" i="1" u="none" strike="noStrike" kern="0" cap="none" spc="0" normalizeH="0" baseline="0" noProof="0" smtClean="0">
                                <a:ln>
                                  <a:noFill/>
                                </a:ln>
                                <a:solidFill>
                                  <a:srgbClr val="000000"/>
                                </a:solidFill>
                                <a:effectLst/>
                                <a:uLnTx/>
                                <a:uFillTx/>
                                <a:latin typeface="Cambria Math"/>
                              </a:rPr>
                              <m:t>𝑖</m:t>
                            </m:r>
                          </m:sub>
                        </m:sSub>
                      </m:oMath>
                    </m:oMathPara>
                  </a14:m>
                  <a:endParaRPr kumimoji="0" lang="zh-CN" altLang="en-US" sz="2000" b="0" i="0" u="none" strike="noStrike" kern="0" cap="none" spc="0" normalizeH="0" baseline="0" noProof="0" dirty="0" smtClean="0">
                    <a:ln>
                      <a:noFill/>
                    </a:ln>
                    <a:solidFill>
                      <a:srgbClr val="000000"/>
                    </a:solidFill>
                    <a:effectLst/>
                    <a:uLnTx/>
                    <a:uFillTx/>
                  </a:endParaRPr>
                </a:p>
              </p:txBody>
            </p:sp>
          </mc:Choice>
          <mc:Fallback>
            <p:sp>
              <p:nvSpPr>
                <p:cNvPr id="44" name="TextBox 45"/>
                <p:cNvSpPr txBox="1">
                  <a:spLocks noRot="1" noChangeAspect="1" noMove="1" noResize="1" noEditPoints="1" noAdjustHandles="1" noChangeArrowheads="1" noChangeShapeType="1" noTextEdit="1"/>
                </p:cNvSpPr>
                <p:nvPr/>
              </p:nvSpPr>
              <p:spPr>
                <a:xfrm>
                  <a:off x="3305448" y="1206336"/>
                  <a:ext cx="600488" cy="400110"/>
                </a:xfrm>
                <a:prstGeom prst="rect">
                  <a:avLst/>
                </a:prstGeom>
                <a:blipFill rotWithShape="1">
                  <a:blip r:embed="rId4"/>
                  <a:stretch>
                    <a:fillRect b="-3030"/>
                  </a:stretch>
                </a:blipFill>
              </p:spPr>
              <p:txBody>
                <a:bodyPr/>
                <a:lstStyle/>
                <a:p>
                  <a:r>
                    <a:rPr lang="zh-CN" altLang="en-US">
                      <a:noFill/>
                    </a:rPr>
                    <a:t> </a:t>
                  </a:r>
                </a:p>
              </p:txBody>
            </p:sp>
          </mc:Fallback>
        </mc:AlternateContent>
        <p:cxnSp>
          <p:nvCxnSpPr>
            <p:cNvPr id="45" name="直接箭头连接符 44"/>
            <p:cNvCxnSpPr>
              <a:stCxn id="44" idx="2"/>
            </p:cNvCxnSpPr>
            <p:nvPr/>
          </p:nvCxnSpPr>
          <p:spPr>
            <a:xfrm flipH="1">
              <a:off x="3262024" y="1606446"/>
              <a:ext cx="343668" cy="310346"/>
            </a:xfrm>
            <a:prstGeom prst="straightConnector1">
              <a:avLst/>
            </a:prstGeom>
            <a:noFill/>
            <a:ln w="9525" cap="flat" cmpd="sng" algn="ctr">
              <a:solidFill>
                <a:srgbClr val="000000"/>
              </a:solidFill>
              <a:prstDash val="solid"/>
              <a:tailEnd type="arrow"/>
            </a:ln>
            <a:effectLst/>
          </p:spPr>
        </p:cxnSp>
      </p:grpSp>
      <mc:AlternateContent xmlns:mc="http://schemas.openxmlformats.org/markup-compatibility/2006">
        <mc:Choice xmlns:a14="http://schemas.microsoft.com/office/drawing/2010/main" xmlns="" Requires="a14">
          <p:sp>
            <p:nvSpPr>
              <p:cNvPr id="46" name="矩形 45"/>
              <p:cNvSpPr/>
              <p:nvPr/>
            </p:nvSpPr>
            <p:spPr>
              <a:xfrm>
                <a:off x="5364088" y="1700808"/>
                <a:ext cx="3645421" cy="4247317"/>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给定一个完全图</a:t>
                </a:r>
                <a14:m>
                  <m:oMath xmlns:m="http://schemas.openxmlformats.org/officeDocument/2006/math">
                    <m:d>
                      <m:dPr>
                        <m:begChr m:val=""/>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zh-CN" altLang="en-US" sz="1800" b="0" i="1" u="none" strike="noStrike" kern="0" cap="none" spc="0" normalizeH="0" baseline="0" noProof="0" smtClean="0">
                            <a:ln>
                              <a:noFill/>
                            </a:ln>
                            <a:solidFill>
                              <a:prstClr val="black"/>
                            </a:solidFill>
                            <a:effectLst/>
                            <a:uLnTx/>
                            <a:uFillTx/>
                            <a:latin typeface="Cambria Math"/>
                          </a:rPr>
                          <m:t>𝐺</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𝑉</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𝐸</m:t>
                        </m:r>
                      </m:e>
                    </m:d>
                    <m:r>
                      <a:rPr kumimoji="0" lang="zh-CN" altLang="en-US" sz="1800" b="0" i="1" u="none" strike="noStrike" kern="0" cap="none" spc="0" normalizeH="0" baseline="0" noProof="0" smtClean="0">
                        <a:ln>
                          <a:noFill/>
                        </a:ln>
                        <a:solidFill>
                          <a:prstClr val="black"/>
                        </a:solidFill>
                        <a:effectLst/>
                        <a:uLnTx/>
                        <a:uFillTx/>
                        <a:latin typeface="Cambria Math"/>
                      </a:rPr>
                      <m:t>，</m:t>
                    </m:r>
                  </m:oMath>
                </a14:m>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其中</a:t>
                </a:r>
                <a14:m>
                  <m:oMath xmlns:m="http://schemas.openxmlformats.org/officeDocument/2006/math">
                    <m:d>
                      <m:dPr>
                        <m:begChr m:val=""/>
                        <m:endChr m:val="}"/>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zh-CN" altLang="en-US" sz="1800" b="0" i="1" u="none" strike="noStrike" kern="0" cap="none" spc="0" normalizeH="0" baseline="0" noProof="0" smtClean="0">
                            <a:ln>
                              <a:noFill/>
                            </a:ln>
                            <a:solidFill>
                              <a:prstClr val="black"/>
                            </a:solidFill>
                            <a:effectLst/>
                            <a:uLnTx/>
                            <a:uFillTx/>
                            <a:latin typeface="Cambria Math"/>
                          </a:rPr>
                          <m:t>𝑉</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en-US" altLang="zh-CN" sz="1800" b="0" i="0" u="none" strike="noStrike" kern="0" cap="none" spc="0" normalizeH="0" baseline="0" noProof="0" smtClean="0">
                            <a:ln>
                              <a:noFill/>
                            </a:ln>
                            <a:solidFill>
                              <a:prstClr val="black"/>
                            </a:solidFill>
                            <a:effectLst/>
                            <a:uLnTx/>
                            <a:uFillTx/>
                            <a:latin typeface="Cambria Math"/>
                          </a:rPr>
                          <m:t>0</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en-US" altLang="zh-CN" sz="1800" b="0" i="0" u="none" strike="noStrike" kern="0" cap="none" spc="0" normalizeH="0" baseline="0" noProof="0" smtClean="0">
                            <a:ln>
                              <a:noFill/>
                            </a:ln>
                            <a:solidFill>
                              <a:prstClr val="black"/>
                            </a:solidFill>
                            <a:effectLst/>
                            <a:uLnTx/>
                            <a:uFillTx/>
                            <a:latin typeface="Cambria Math"/>
                          </a:rPr>
                          <m:t>1</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m:t>
                        </m:r>
                        <m:r>
                          <a:rPr kumimoji="0" lang="en-US" altLang="zh-CN" sz="1800" b="0" i="1"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𝑛</m:t>
                        </m:r>
                        <m:r>
                          <a:rPr kumimoji="0" lang="en-US" altLang="zh-CN" sz="1800" b="0" i="1" u="none" strike="noStrike" kern="0" cap="none" spc="0" normalizeH="0" baseline="0" noProof="0" smtClean="0">
                            <a:ln>
                              <a:noFill/>
                            </a:ln>
                            <a:solidFill>
                              <a:prstClr val="black"/>
                            </a:solidFill>
                            <a:effectLst/>
                            <a:uLnTx/>
                            <a:uFillTx/>
                            <a:latin typeface="Cambria Math"/>
                          </a:rPr>
                          <m:t>+1</m:t>
                        </m:r>
                        <m:r>
                          <a:rPr kumimoji="0" lang="zh-CN" altLang="en-US" sz="1800" b="0" i="1" u="none" strike="noStrike" kern="0" cap="none" spc="0" normalizeH="0" baseline="0" noProof="0" smtClean="0">
                            <a:ln>
                              <a:noFill/>
                            </a:ln>
                            <a:solidFill>
                              <a:prstClr val="black"/>
                            </a:solidFill>
                            <a:effectLst/>
                            <a:uLnTx/>
                            <a:uFillTx/>
                            <a:latin typeface="Cambria Math"/>
                          </a:rPr>
                          <m:t> </m:t>
                        </m:r>
                      </m:e>
                    </m:d>
                  </m:oMath>
                </a14:m>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是点（顾客）集</a:t>
                </a:r>
                <a:r>
                  <a:rPr kumimoji="0" lang="zh-CN" altLang="en-US"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zh-CN" altLang="en-US" sz="1800" b="0" i="1" u="none" strike="noStrike" kern="0" cap="none" spc="0" normalizeH="0" baseline="0" noProof="0" smtClean="0">
                            <a:ln>
                              <a:noFill/>
                            </a:ln>
                            <a:solidFill>
                              <a:prstClr val="black"/>
                            </a:solidFill>
                            <a:effectLst/>
                            <a:uLnTx/>
                            <a:uFillTx/>
                            <a:latin typeface="Cambria Math"/>
                          </a:rPr>
                          <m:t>𝐸</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𝑖</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𝑗</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𝑖</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𝑗</m:t>
                        </m:r>
                        <m:r>
                          <a:rPr kumimoji="0" lang="zh-CN" altLang="en-US" sz="1800" b="0" i="0" u="none" strike="noStrike" kern="0" cap="none" spc="0" normalizeH="0" baseline="0" noProof="0" smtClean="0">
                            <a:ln>
                              <a:noFill/>
                            </a:ln>
                            <a:solidFill>
                              <a:prstClr val="black"/>
                            </a:solidFill>
                            <a:effectLst/>
                            <a:uLnTx/>
                            <a:uFillTx/>
                            <a:latin typeface="Cambria Math"/>
                          </a:rPr>
                          <m:t>∈</m:t>
                        </m:r>
                        <m:r>
                          <a:rPr kumimoji="0" lang="zh-CN" altLang="en-US" sz="1800" b="0" i="1" u="none" strike="noStrike" kern="0" cap="none" spc="0" normalizeH="0" baseline="0" noProof="0" smtClean="0">
                            <a:ln>
                              <a:noFill/>
                            </a:ln>
                            <a:solidFill>
                              <a:prstClr val="black"/>
                            </a:solidFill>
                            <a:effectLst/>
                            <a:uLnTx/>
                            <a:uFillTx/>
                            <a:latin typeface="Cambria Math"/>
                          </a:rPr>
                          <m:t>𝑉</m:t>
                        </m:r>
                      </m:e>
                    </m:d>
                    <m:r>
                      <a:rPr kumimoji="0" lang="zh-CN" altLang="en-US" sz="1800" b="0" i="1" u="none" strike="noStrike" kern="0" cap="none" spc="0" normalizeH="0" baseline="0" noProof="0" smtClean="0">
                        <a:ln>
                          <a:noFill/>
                        </a:ln>
                        <a:solidFill>
                          <a:prstClr val="black"/>
                        </a:solidFill>
                        <a:effectLst/>
                        <a:uLnTx/>
                        <a:uFillTx/>
                        <a:latin typeface="Cambria Math"/>
                      </a:rPr>
                      <m:t>是</m:t>
                    </m:r>
                  </m:oMath>
                </a14:m>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边集。</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每个点</a:t>
                </a:r>
                <a14:m>
                  <m:oMath xmlns:m="http://schemas.openxmlformats.org/officeDocument/2006/math">
                    <m:r>
                      <a:rPr kumimoji="0" lang="zh-CN" altLang="en-US" sz="1800" b="0" i="1" u="none" strike="noStrike" kern="0" cap="none" spc="0" normalizeH="0" baseline="0" noProof="0" smtClean="0">
                        <a:ln>
                          <a:noFill/>
                        </a:ln>
                        <a:solidFill>
                          <a:prstClr val="black"/>
                        </a:solidFill>
                        <a:effectLst/>
                        <a:uLnTx/>
                        <a:uFillTx/>
                        <a:latin typeface="Cambria Math"/>
                      </a:rPr>
                      <m:t>𝑖</m:t>
                    </m:r>
                  </m:oMath>
                </a14:m>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对应一个收益</a:t>
                </a:r>
                <a14:m>
                  <m:oMath xmlns:m="http://schemas.openxmlformats.org/officeDocument/2006/math">
                    <m:sSub>
                      <m:sSubPr>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0" i="1" u="none" strike="noStrike" kern="0" cap="none" spc="0" normalizeH="0" baseline="0" noProof="0" smtClean="0">
                            <a:ln>
                              <a:noFill/>
                            </a:ln>
                            <a:solidFill>
                              <a:prstClr val="black"/>
                            </a:solidFill>
                            <a:effectLst/>
                            <a:uLnTx/>
                            <a:uFillTx/>
                            <a:latin typeface="Cambria Math"/>
                          </a:rPr>
                          <m:t>𝑝</m:t>
                        </m:r>
                      </m:e>
                      <m:sub>
                        <m:r>
                          <a:rPr kumimoji="0" lang="zh-CN" altLang="en-US" sz="1800" b="0" i="1" u="none" strike="noStrike" kern="0" cap="none" spc="0" normalizeH="0" baseline="0" noProof="0" smtClean="0">
                            <a:ln>
                              <a:noFill/>
                            </a:ln>
                            <a:solidFill>
                              <a:prstClr val="black"/>
                            </a:solidFill>
                            <a:effectLst/>
                            <a:uLnTx/>
                            <a:uFillTx/>
                            <a:latin typeface="Cambria Math"/>
                          </a:rPr>
                          <m:t>𝑖</m:t>
                        </m:r>
                      </m:sub>
                    </m:sSub>
                  </m:oMath>
                </a14:m>
                <a:r>
                  <a:rPr kumimoji="0" lang="zh-CN" altLang="zh-CN" sz="1800" b="0" i="0" u="none" strike="noStrike" kern="1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，一个服务或访问时间</a:t>
                </a:r>
                <a14:m>
                  <m:oMath xmlns:m="http://schemas.openxmlformats.org/officeDocument/2006/math">
                    <m:sSub>
                      <m:sSubPr>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prstClr val="black"/>
                            </a:solidFill>
                            <a:effectLst/>
                            <a:uLnTx/>
                            <a:uFillTx/>
                            <a:latin typeface="Cambria Math"/>
                          </a:rPr>
                          <m:t>𝑇</m:t>
                        </m:r>
                      </m:e>
                      <m:sub>
                        <m:r>
                          <a:rPr kumimoji="0" lang="zh-CN" altLang="en-US" sz="1800" b="0" i="1" u="none" strike="noStrike" kern="0" cap="none" spc="0" normalizeH="0" baseline="0" noProof="0" smtClean="0">
                            <a:ln>
                              <a:noFill/>
                            </a:ln>
                            <a:solidFill>
                              <a:prstClr val="black"/>
                            </a:solidFill>
                            <a:effectLst/>
                            <a:uLnTx/>
                            <a:uFillTx/>
                            <a:latin typeface="Cambria Math"/>
                          </a:rPr>
                          <m:t>𝑖</m:t>
                        </m:r>
                      </m:sub>
                    </m:sSub>
                  </m:oMath>
                </a14:m>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，一个时间窗</a:t>
                </a:r>
                <a14:m>
                  <m:oMath xmlns:m="http://schemas.openxmlformats.org/officeDocument/2006/math">
                    <m:d>
                      <m:dPr>
                        <m:begChr m:val="["/>
                        <m:endChr m:val="]"/>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sSub>
                          <m:sSubPr>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prstClr val="black"/>
                                </a:solidFill>
                                <a:effectLst/>
                                <a:uLnTx/>
                                <a:uFillTx/>
                                <a:latin typeface="Cambria Math"/>
                              </a:rPr>
                              <m:t>𝑂</m:t>
                            </m:r>
                          </m:e>
                          <m:sub>
                            <m:r>
                              <a:rPr kumimoji="0" lang="zh-CN" altLang="en-US" sz="1800" b="0" i="1" u="none" strike="noStrike" kern="0" cap="none" spc="0" normalizeH="0" baseline="0" noProof="0" smtClean="0">
                                <a:ln>
                                  <a:noFill/>
                                </a:ln>
                                <a:solidFill>
                                  <a:prstClr val="black"/>
                                </a:solidFill>
                                <a:effectLst/>
                                <a:uLnTx/>
                                <a:uFillTx/>
                                <a:latin typeface="Cambria Math"/>
                              </a:rPr>
                              <m:t>𝑖</m:t>
                            </m:r>
                          </m:sub>
                        </m:sSub>
                        <m:r>
                          <a:rPr kumimoji="0" lang="zh-CN" altLang="en-US" sz="1800" b="0" i="0" u="none" strike="noStrike" kern="0" cap="none" spc="0" normalizeH="0" baseline="0" noProof="0" smtClean="0">
                            <a:ln>
                              <a:noFill/>
                            </a:ln>
                            <a:solidFill>
                              <a:prstClr val="black"/>
                            </a:solidFill>
                            <a:effectLst/>
                            <a:uLnTx/>
                            <a:uFillTx/>
                            <a:latin typeface="Cambria Math"/>
                          </a:rPr>
                          <m:t>,</m:t>
                        </m:r>
                        <m:sSub>
                          <m:sSubPr>
                            <m:ctrlPr>
                              <a:rPr kumimoji="0" lang="zh-CN" alt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prstClr val="black"/>
                                </a:solidFill>
                                <a:effectLst/>
                                <a:uLnTx/>
                                <a:uFillTx/>
                                <a:latin typeface="Cambria Math"/>
                              </a:rPr>
                              <m:t>𝐶</m:t>
                            </m:r>
                          </m:e>
                          <m:sub>
                            <m:r>
                              <a:rPr kumimoji="0" lang="zh-CN" altLang="en-US" sz="1800" b="0" i="1" u="none" strike="noStrike" kern="0" cap="none" spc="0" normalizeH="0" baseline="0" noProof="0" smtClean="0">
                                <a:ln>
                                  <a:noFill/>
                                </a:ln>
                                <a:solidFill>
                                  <a:prstClr val="black"/>
                                </a:solidFill>
                                <a:effectLst/>
                                <a:uLnTx/>
                                <a:uFillTx/>
                                <a:latin typeface="Cambria Math"/>
                              </a:rPr>
                              <m:t>𝑖</m:t>
                            </m:r>
                          </m:sub>
                        </m:sSub>
                      </m:e>
                    </m:d>
                  </m:oMath>
                </a14:m>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。每个点最多经过一次。</a:t>
                </a:r>
                <a:endPar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带时间窗</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团队定向问题是</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构建</a:t>
                </a:r>
                <a14:m>
                  <m:oMath xmlns:m="http://schemas.openxmlformats.org/officeDocument/2006/math">
                    <m:r>
                      <a:rPr kumimoji="0" lang="zh-CN" altLang="zh-CN" sz="1800" b="0" i="1" u="none" strike="noStrike" kern="0" cap="none" spc="0" normalizeH="0" baseline="0" noProof="0" smtClean="0">
                        <a:ln>
                          <a:noFill/>
                        </a:ln>
                        <a:solidFill>
                          <a:srgbClr val="000000"/>
                        </a:solidFill>
                        <a:effectLst/>
                        <a:uLnTx/>
                        <a:uFillTx/>
                        <a:latin typeface="Cambria Math"/>
                      </a:rPr>
                      <m:t>𝑚</m:t>
                    </m:r>
                  </m:oMath>
                </a14:m>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条从</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起</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点</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0</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出发到</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终</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点</a:t>
                </a:r>
                <a14:m>
                  <m:oMath xmlns:m="http://schemas.openxmlformats.org/officeDocument/2006/math">
                    <m:r>
                      <a:rPr kumimoji="0" lang="zh-CN" altLang="en-US" sz="1800" b="0" i="1" u="none" strike="noStrike" kern="0" cap="none" spc="0" normalizeH="0" baseline="0" noProof="0" smtClean="0">
                        <a:ln>
                          <a:noFill/>
                        </a:ln>
                        <a:solidFill>
                          <a:srgbClr val="000000"/>
                        </a:solidFill>
                        <a:effectLst/>
                        <a:uLnTx/>
                        <a:uFillTx/>
                        <a:latin typeface="Cambria Math"/>
                      </a:rPr>
                      <m:t>𝑛</m:t>
                    </m:r>
                    <m:r>
                      <a:rPr kumimoji="0" lang="zh-CN" altLang="en-US" sz="1800" b="0" i="0" u="none" strike="noStrike" kern="0" cap="none" spc="0" normalizeH="0" baseline="0" noProof="0" smtClean="0">
                        <a:ln>
                          <a:noFill/>
                        </a:ln>
                        <a:solidFill>
                          <a:srgbClr val="000000"/>
                        </a:solidFill>
                        <a:effectLst/>
                        <a:uLnTx/>
                        <a:uFillTx/>
                        <a:latin typeface="Cambria Math"/>
                      </a:rPr>
                      <m:t>+1</m:t>
                    </m:r>
                  </m:oMath>
                </a14:m>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终止</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且满足时间约束的</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路径使</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车辆</a:t>
                </a:r>
                <a:r>
                  <a:rPr kumimoji="0" lang="zh-CN"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获得的总收益最大化。</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p:sp>
            <p:nvSpPr>
              <p:cNvPr id="46" name="矩形 45"/>
              <p:cNvSpPr>
                <a:spLocks noRot="1" noChangeAspect="1" noMove="1" noResize="1" noEditPoints="1" noAdjustHandles="1" noChangeArrowheads="1" noChangeShapeType="1" noTextEdit="1"/>
              </p:cNvSpPr>
              <p:nvPr/>
            </p:nvSpPr>
            <p:spPr>
              <a:xfrm>
                <a:off x="5364088" y="1700808"/>
                <a:ext cx="3645421" cy="4247317"/>
              </a:xfrm>
              <a:prstGeom prst="rect">
                <a:avLst/>
              </a:prstGeom>
              <a:blipFill rotWithShape="1">
                <a:blip r:embed="rId5"/>
                <a:stretch>
                  <a:fillRect l="-1505" t="-8178" r="-8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096845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2" presetClass="entr" presetSubtype="4"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par>
                          <p:cTn id="32" fill="hold">
                            <p:stCondLst>
                              <p:cond delay="4500"/>
                            </p:stCondLst>
                            <p:childTnLst>
                              <p:par>
                                <p:cTn id="33" presetID="22" presetClass="entr" presetSubtype="4"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par>
                          <p:cTn id="36" fill="hold">
                            <p:stCondLst>
                              <p:cond delay="5000"/>
                            </p:stCondLst>
                            <p:childTnLst>
                              <p:par>
                                <p:cTn id="37" presetID="22" presetClass="entr" presetSubtype="2"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500"/>
                                        <p:tgtEl>
                                          <p:spTgt spid="27"/>
                                        </p:tgtEl>
                                      </p:cBhvr>
                                    </p:animEffect>
                                  </p:childTnLst>
                                </p:cTn>
                              </p:par>
                            </p:childTnLst>
                          </p:cTn>
                        </p:par>
                        <p:par>
                          <p:cTn id="40" fill="hold">
                            <p:stCondLst>
                              <p:cond delay="5500"/>
                            </p:stCondLst>
                            <p:childTnLst>
                              <p:par>
                                <p:cTn id="41" presetID="22" presetClass="entr" presetSubtype="2"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par>
                          <p:cTn id="44" fill="hold">
                            <p:stCondLst>
                              <p:cond delay="6000"/>
                            </p:stCondLst>
                            <p:childTnLst>
                              <p:par>
                                <p:cTn id="45" presetID="22" presetClass="entr" presetSubtype="1"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par>
                          <p:cTn id="48" fill="hold">
                            <p:stCondLst>
                              <p:cond delay="6500"/>
                            </p:stCondLst>
                            <p:childTnLst>
                              <p:par>
                                <p:cTn id="49" presetID="22" presetClass="entr" presetSubtype="4"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par>
                          <p:cTn id="52" fill="hold">
                            <p:stCondLst>
                              <p:cond delay="7000"/>
                            </p:stCondLst>
                            <p:childTnLst>
                              <p:par>
                                <p:cTn id="53" presetID="22" presetClass="entr" presetSubtype="8"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par>
                          <p:cTn id="56" fill="hold">
                            <p:stCondLst>
                              <p:cond delay="7500"/>
                            </p:stCondLst>
                            <p:childTnLst>
                              <p:par>
                                <p:cTn id="57" presetID="22" presetClass="entr" presetSubtype="2"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right)">
                                      <p:cBhvr>
                                        <p:cTn id="59" dur="500"/>
                                        <p:tgtEl>
                                          <p:spTgt spid="30"/>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850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par>
                          <p:cTn id="68" fill="hold">
                            <p:stCondLst>
                              <p:cond delay="9000"/>
                            </p:stCondLst>
                            <p:childTnLst>
                              <p:par>
                                <p:cTn id="69" presetID="22" presetClass="entr" presetSubtype="8" fill="hold"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9500"/>
                            </p:stCondLst>
                            <p:childTnLst>
                              <p:par>
                                <p:cTn id="73" presetID="22" presetClass="entr" presetSubtype="2"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right)">
                                      <p:cBhvr>
                                        <p:cTn id="75" dur="500"/>
                                        <p:tgtEl>
                                          <p:spTgt spid="34"/>
                                        </p:tgtEl>
                                      </p:cBhvr>
                                    </p:animEffect>
                                  </p:childTnLst>
                                </p:cTn>
                              </p:par>
                            </p:childTnLst>
                          </p:cTn>
                        </p:par>
                        <p:par>
                          <p:cTn id="76" fill="hold">
                            <p:stCondLst>
                              <p:cond delay="10000"/>
                            </p:stCondLst>
                            <p:childTnLst>
                              <p:par>
                                <p:cTn id="77" presetID="22" presetClass="entr" presetSubtype="2"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right)">
                                      <p:cBhvr>
                                        <p:cTn id="79" dur="500"/>
                                        <p:tgtEl>
                                          <p:spTgt spid="35"/>
                                        </p:tgtEl>
                                      </p:cBhvr>
                                    </p:animEffect>
                                  </p:childTnLst>
                                </p:cTn>
                              </p:par>
                            </p:childTnLst>
                          </p:cTn>
                        </p:par>
                        <p:par>
                          <p:cTn id="80" fill="hold">
                            <p:stCondLst>
                              <p:cond delay="10500"/>
                            </p:stCondLst>
                            <p:childTnLst>
                              <p:par>
                                <p:cTn id="81" presetID="14" presetClass="entr" presetSubtype="10" fill="hold" nodeType="afterEffect">
                                  <p:stCondLst>
                                    <p:cond delay="0"/>
                                  </p:stCondLst>
                                  <p:childTnLst>
                                    <p:set>
                                      <p:cBhvr>
                                        <p:cTn id="82"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83" dur="500"/>
                                        <p:tgtEl>
                                          <p:spTgt spid="46">
                                            <p:txEl>
                                              <p:pRg st="0" end="0"/>
                                            </p:txEl>
                                          </p:spTgt>
                                        </p:tgtEl>
                                      </p:cBhvr>
                                    </p:animEffect>
                                  </p:childTnLst>
                                </p:cTn>
                              </p:par>
                            </p:childTnLst>
                          </p:cTn>
                        </p:par>
                        <p:par>
                          <p:cTn id="84" fill="hold">
                            <p:stCondLst>
                              <p:cond delay="11000"/>
                            </p:stCondLst>
                            <p:childTnLst>
                              <p:par>
                                <p:cTn id="85" presetID="14" presetClass="entr" presetSubtype="10" fill="hold" nodeType="afterEffect">
                                  <p:stCondLst>
                                    <p:cond delay="0"/>
                                  </p:stCondLst>
                                  <p:childTnLst>
                                    <p:set>
                                      <p:cBhvr>
                                        <p:cTn id="86" dur="1" fill="hold">
                                          <p:stCondLst>
                                            <p:cond delay="0"/>
                                          </p:stCondLst>
                                        </p:cTn>
                                        <p:tgtEl>
                                          <p:spTgt spid="46">
                                            <p:txEl>
                                              <p:pRg st="1" end="1"/>
                                            </p:txEl>
                                          </p:spTgt>
                                        </p:tgtEl>
                                        <p:attrNameLst>
                                          <p:attrName>style.visibility</p:attrName>
                                        </p:attrNameLst>
                                      </p:cBhvr>
                                      <p:to>
                                        <p:strVal val="visible"/>
                                      </p:to>
                                    </p:set>
                                    <p:animEffect transition="in" filter="randombar(horizontal)">
                                      <p:cBhvr>
                                        <p:cTn id="87" dur="500"/>
                                        <p:tgtEl>
                                          <p:spTgt spid="46">
                                            <p:txEl>
                                              <p:pRg st="1" end="1"/>
                                            </p:txEl>
                                          </p:spTgt>
                                        </p:tgtEl>
                                      </p:cBhvr>
                                    </p:animEffect>
                                  </p:childTnLst>
                                </p:cTn>
                              </p:par>
                            </p:childTnLst>
                          </p:cTn>
                        </p:par>
                        <p:par>
                          <p:cTn id="88" fill="hold">
                            <p:stCondLst>
                              <p:cond delay="11500"/>
                            </p:stCondLst>
                            <p:childTnLst>
                              <p:par>
                                <p:cTn id="89" presetID="14" presetClass="entr" presetSubtype="10" fill="hold" nodeType="afterEffect">
                                  <p:stCondLst>
                                    <p:cond delay="0"/>
                                  </p:stCondLst>
                                  <p:childTnLst>
                                    <p:set>
                                      <p:cBhvr>
                                        <p:cTn id="90" dur="1" fill="hold">
                                          <p:stCondLst>
                                            <p:cond delay="0"/>
                                          </p:stCondLst>
                                        </p:cTn>
                                        <p:tgtEl>
                                          <p:spTgt spid="46">
                                            <p:txEl>
                                              <p:pRg st="2" end="2"/>
                                            </p:txEl>
                                          </p:spTgt>
                                        </p:tgtEl>
                                        <p:attrNameLst>
                                          <p:attrName>style.visibility</p:attrName>
                                        </p:attrNameLst>
                                      </p:cBhvr>
                                      <p:to>
                                        <p:strVal val="visible"/>
                                      </p:to>
                                    </p:set>
                                    <p:animEffect transition="in" filter="randombar(horizontal)">
                                      <p:cBhvr>
                                        <p:cTn id="91"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标题 1"/>
          <p:cNvSpPr txBox="1">
            <a:spLocks/>
          </p:cNvSpPr>
          <p:nvPr/>
        </p:nvSpPr>
        <p:spPr bwMode="auto">
          <a:xfrm>
            <a:off x="322808" y="620688"/>
            <a:ext cx="6769472"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带时间窗团队定向问题整数规划数学模型</a:t>
            </a:r>
          </a:p>
        </p:txBody>
      </p:sp>
      <p:grpSp>
        <p:nvGrpSpPr>
          <p:cNvPr id="5" name="组合 4"/>
          <p:cNvGrpSpPr/>
          <p:nvPr/>
        </p:nvGrpSpPr>
        <p:grpSpPr>
          <a:xfrm>
            <a:off x="683568" y="1756888"/>
            <a:ext cx="5854817" cy="4432076"/>
            <a:chOff x="589391" y="1373188"/>
            <a:chExt cx="5854817" cy="4432076"/>
          </a:xfrm>
        </p:grpSpPr>
        <p:graphicFrame>
          <p:nvGraphicFramePr>
            <p:cNvPr id="23" name="对象 22"/>
            <p:cNvGraphicFramePr>
              <a:graphicFrameLocks noChangeAspect="1"/>
            </p:cNvGraphicFramePr>
            <p:nvPr>
              <p:extLst>
                <p:ext uri="{D42A27DB-BD31-4B8C-83A1-F6EECF244321}">
                  <p14:modId xmlns:p14="http://schemas.microsoft.com/office/powerpoint/2010/main" xmlns="" val="2391010739"/>
                </p:ext>
              </p:extLst>
            </p:nvPr>
          </p:nvGraphicFramePr>
          <p:xfrm>
            <a:off x="590384" y="1373188"/>
            <a:ext cx="1447800" cy="617537"/>
          </p:xfrm>
          <a:graphic>
            <a:graphicData uri="http://schemas.openxmlformats.org/presentationml/2006/ole">
              <p:oleObj spid="_x0000_s41864" name="Equation" r:id="rId4" imgW="1447172" imgH="622030" progId="Equation.DSMT4">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018930800"/>
                </p:ext>
              </p:extLst>
            </p:nvPr>
          </p:nvGraphicFramePr>
          <p:xfrm>
            <a:off x="589391" y="1989138"/>
            <a:ext cx="2881313" cy="652462"/>
          </p:xfrm>
          <a:graphic>
            <a:graphicData uri="http://schemas.openxmlformats.org/presentationml/2006/ole">
              <p:oleObj spid="_x0000_s41865" name="Equation" r:id="rId5" imgW="2870200" imgH="647700" progId="Equation.DSMT4">
                <p:embed/>
              </p:oleObj>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xmlns="" val="2779011637"/>
                </p:ext>
              </p:extLst>
            </p:nvPr>
          </p:nvGraphicFramePr>
          <p:xfrm>
            <a:off x="999835" y="2636912"/>
            <a:ext cx="3983037" cy="617537"/>
          </p:xfrm>
          <a:graphic>
            <a:graphicData uri="http://schemas.openxmlformats.org/presentationml/2006/ole">
              <p:oleObj spid="_x0000_s41866" name="Equation" r:id="rId6" imgW="3987800" imgH="622300" progId="Equation.DSMT4">
                <p:embed/>
              </p:oleObj>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xmlns="" val="504334691"/>
                </p:ext>
              </p:extLst>
            </p:nvPr>
          </p:nvGraphicFramePr>
          <p:xfrm>
            <a:off x="1049933" y="3243511"/>
            <a:ext cx="1793875" cy="617537"/>
          </p:xfrm>
          <a:graphic>
            <a:graphicData uri="http://schemas.openxmlformats.org/presentationml/2006/ole">
              <p:oleObj spid="_x0000_s41867" name="Equation" r:id="rId7" imgW="1803400" imgH="622300" progId="Equation.DSMT4">
                <p:embed/>
              </p:oleObj>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xmlns="" val="518767820"/>
                </p:ext>
              </p:extLst>
            </p:nvPr>
          </p:nvGraphicFramePr>
          <p:xfrm>
            <a:off x="1037116" y="3861048"/>
            <a:ext cx="3441700" cy="650875"/>
          </p:xfrm>
          <a:graphic>
            <a:graphicData uri="http://schemas.openxmlformats.org/presentationml/2006/ole">
              <p:oleObj spid="_x0000_s41868" name="Equation" r:id="rId8" imgW="3441700" imgH="647700" progId="Equation.DSMT4">
                <p:embed/>
              </p:oleObj>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xmlns="" val="3295327124"/>
                </p:ext>
              </p:extLst>
            </p:nvPr>
          </p:nvGraphicFramePr>
          <p:xfrm>
            <a:off x="1022432" y="4577060"/>
            <a:ext cx="3038475" cy="292100"/>
          </p:xfrm>
          <a:graphic>
            <a:graphicData uri="http://schemas.openxmlformats.org/presentationml/2006/ole">
              <p:oleObj spid="_x0000_s41869" name="Equation" r:id="rId9" imgW="3048000" imgH="292100" progId="Equation.DSMT4">
                <p:embed/>
              </p:oleObj>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xmlns="" val="3317592684"/>
                </p:ext>
              </p:extLst>
            </p:nvPr>
          </p:nvGraphicFramePr>
          <p:xfrm>
            <a:off x="1021439" y="5013325"/>
            <a:ext cx="3416300" cy="314325"/>
          </p:xfrm>
          <a:graphic>
            <a:graphicData uri="http://schemas.openxmlformats.org/presentationml/2006/ole">
              <p:oleObj spid="_x0000_s41870" name="Equation" r:id="rId10" imgW="3416300" imgH="317500" progId="Equation.DSMT4">
                <p:embed/>
              </p:oleObj>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xmlns="" val="2938051580"/>
                </p:ext>
              </p:extLst>
            </p:nvPr>
          </p:nvGraphicFramePr>
          <p:xfrm>
            <a:off x="1024489" y="5445125"/>
            <a:ext cx="4389438" cy="292100"/>
          </p:xfrm>
          <a:graphic>
            <a:graphicData uri="http://schemas.openxmlformats.org/presentationml/2006/ole">
              <p:oleObj spid="_x0000_s41871" name="Equation" r:id="rId11" imgW="4394200" imgH="292100" progId="Equation.DSMT4">
                <p:embed/>
              </p:oleObj>
            </a:graphicData>
          </a:graphic>
        </p:graphicFrame>
        <p:sp>
          <p:nvSpPr>
            <p:cNvPr id="3" name="TextBox 2"/>
            <p:cNvSpPr txBox="1"/>
            <p:nvPr/>
          </p:nvSpPr>
          <p:spPr>
            <a:xfrm>
              <a:off x="5436096" y="5435932"/>
              <a:ext cx="1008112" cy="369332"/>
            </a:xfrm>
            <a:prstGeom prst="rect">
              <a:avLst/>
            </a:prstGeom>
            <a:noFill/>
          </p:spPr>
          <p:txBody>
            <a:bodyPr wrap="square" rtlCol="0">
              <a:spAutoFit/>
            </a:bodyPr>
            <a:lstStyle/>
            <a:p>
              <a:r>
                <a:rPr lang="zh-CN" altLang="en-US" dirty="0" smtClean="0"/>
                <a:t>（</a:t>
              </a:r>
              <a:r>
                <a:rPr lang="en-US" altLang="zh-CN" dirty="0"/>
                <a:t>8</a:t>
              </a:r>
              <a:r>
                <a:rPr lang="zh-CN" altLang="en-US" dirty="0" smtClean="0"/>
                <a:t>）</a:t>
              </a:r>
              <a:endParaRPr lang="zh-CN" altLang="en-US" dirty="0"/>
            </a:p>
          </p:txBody>
        </p:sp>
        <p:sp>
          <p:nvSpPr>
            <p:cNvPr id="44" name="TextBox 43"/>
            <p:cNvSpPr txBox="1"/>
            <p:nvPr/>
          </p:nvSpPr>
          <p:spPr>
            <a:xfrm>
              <a:off x="5436096" y="4941168"/>
              <a:ext cx="1008112" cy="369332"/>
            </a:xfrm>
            <a:prstGeom prst="rect">
              <a:avLst/>
            </a:prstGeom>
            <a:noFill/>
          </p:spPr>
          <p:txBody>
            <a:bodyPr wrap="square" rtlCol="0">
              <a:spAutoFit/>
            </a:bodyPr>
            <a:lstStyle/>
            <a:p>
              <a:r>
                <a:rPr lang="zh-CN" altLang="en-US" dirty="0" smtClean="0"/>
                <a:t>（</a:t>
              </a:r>
              <a:r>
                <a:rPr lang="en-US" altLang="zh-CN" dirty="0"/>
                <a:t>7</a:t>
              </a:r>
              <a:r>
                <a:rPr lang="zh-CN" altLang="en-US" dirty="0" smtClean="0"/>
                <a:t>）</a:t>
              </a:r>
              <a:endParaRPr lang="zh-CN" altLang="en-US" dirty="0"/>
            </a:p>
          </p:txBody>
        </p:sp>
        <p:sp>
          <p:nvSpPr>
            <p:cNvPr id="45" name="TextBox 44"/>
            <p:cNvSpPr txBox="1"/>
            <p:nvPr/>
          </p:nvSpPr>
          <p:spPr>
            <a:xfrm>
              <a:off x="5436096" y="4499828"/>
              <a:ext cx="1008112" cy="369332"/>
            </a:xfrm>
            <a:prstGeom prst="rect">
              <a:avLst/>
            </a:prstGeom>
            <a:noFill/>
          </p:spPr>
          <p:txBody>
            <a:bodyPr wrap="square" rtlCol="0">
              <a:spAutoFit/>
            </a:bodyPr>
            <a:lstStyle/>
            <a:p>
              <a:r>
                <a:rPr lang="zh-CN" altLang="en-US" dirty="0" smtClean="0"/>
                <a:t>（</a:t>
              </a:r>
              <a:r>
                <a:rPr lang="en-US" altLang="zh-CN" dirty="0"/>
                <a:t>6</a:t>
              </a:r>
              <a:r>
                <a:rPr lang="zh-CN" altLang="en-US" dirty="0" smtClean="0"/>
                <a:t>）</a:t>
              </a:r>
              <a:endParaRPr lang="zh-CN" altLang="en-US" dirty="0"/>
            </a:p>
          </p:txBody>
        </p:sp>
        <p:sp>
          <p:nvSpPr>
            <p:cNvPr id="46" name="TextBox 45"/>
            <p:cNvSpPr txBox="1"/>
            <p:nvPr/>
          </p:nvSpPr>
          <p:spPr>
            <a:xfrm>
              <a:off x="5436096" y="3933056"/>
              <a:ext cx="1008112" cy="369332"/>
            </a:xfrm>
            <a:prstGeom prst="rect">
              <a:avLst/>
            </a:prstGeom>
            <a:noFill/>
          </p:spPr>
          <p:txBody>
            <a:bodyPr wrap="square" rtlCol="0">
              <a:spAutoFit/>
            </a:bodyPr>
            <a:lstStyle/>
            <a:p>
              <a:r>
                <a:rPr lang="zh-CN" altLang="en-US" dirty="0" smtClean="0"/>
                <a:t>（</a:t>
              </a:r>
              <a:r>
                <a:rPr lang="en-US" altLang="zh-CN" dirty="0"/>
                <a:t>5</a:t>
              </a:r>
              <a:r>
                <a:rPr lang="zh-CN" altLang="en-US" dirty="0" smtClean="0"/>
                <a:t>）</a:t>
              </a:r>
              <a:endParaRPr lang="zh-CN" altLang="en-US" dirty="0"/>
            </a:p>
          </p:txBody>
        </p:sp>
        <p:sp>
          <p:nvSpPr>
            <p:cNvPr id="47" name="TextBox 46"/>
            <p:cNvSpPr txBox="1"/>
            <p:nvPr/>
          </p:nvSpPr>
          <p:spPr>
            <a:xfrm>
              <a:off x="5436096" y="3356992"/>
              <a:ext cx="1008112" cy="369332"/>
            </a:xfrm>
            <a:prstGeom prst="rect">
              <a:avLst/>
            </a:prstGeom>
            <a:noFill/>
          </p:spPr>
          <p:txBody>
            <a:bodyPr wrap="square" rtlCol="0">
              <a:spAutoFit/>
            </a:bodyPr>
            <a:lstStyle/>
            <a:p>
              <a:r>
                <a:rPr lang="zh-CN" altLang="en-US" dirty="0" smtClean="0"/>
                <a:t>（</a:t>
              </a:r>
              <a:r>
                <a:rPr lang="en-US" altLang="zh-CN" dirty="0"/>
                <a:t>4</a:t>
              </a:r>
              <a:r>
                <a:rPr lang="zh-CN" altLang="en-US" dirty="0" smtClean="0"/>
                <a:t>）</a:t>
              </a:r>
              <a:endParaRPr lang="zh-CN" altLang="en-US" dirty="0"/>
            </a:p>
          </p:txBody>
        </p:sp>
        <p:sp>
          <p:nvSpPr>
            <p:cNvPr id="48" name="TextBox 47"/>
            <p:cNvSpPr txBox="1"/>
            <p:nvPr/>
          </p:nvSpPr>
          <p:spPr>
            <a:xfrm>
              <a:off x="5436096" y="2780928"/>
              <a:ext cx="1008112" cy="369332"/>
            </a:xfrm>
            <a:prstGeom prst="rect">
              <a:avLst/>
            </a:prstGeom>
            <a:noFill/>
          </p:spPr>
          <p:txBody>
            <a:bodyPr wrap="square" rtlCol="0">
              <a:spAutoFit/>
            </a:bodyPr>
            <a:lstStyle/>
            <a:p>
              <a:r>
                <a:rPr lang="zh-CN" altLang="en-US" dirty="0" smtClean="0"/>
                <a:t>（</a:t>
              </a:r>
              <a:r>
                <a:rPr lang="en-US" altLang="zh-CN" dirty="0"/>
                <a:t>3</a:t>
              </a:r>
              <a:r>
                <a:rPr lang="zh-CN" altLang="en-US" dirty="0" smtClean="0"/>
                <a:t>）</a:t>
              </a:r>
              <a:endParaRPr lang="zh-CN" altLang="en-US" dirty="0"/>
            </a:p>
          </p:txBody>
        </p:sp>
        <p:sp>
          <p:nvSpPr>
            <p:cNvPr id="49" name="TextBox 48"/>
            <p:cNvSpPr txBox="1"/>
            <p:nvPr/>
          </p:nvSpPr>
          <p:spPr>
            <a:xfrm>
              <a:off x="5436096" y="2204864"/>
              <a:ext cx="1008112" cy="369332"/>
            </a:xfrm>
            <a:prstGeom prst="rect">
              <a:avLst/>
            </a:prstGeom>
            <a:noFill/>
          </p:spPr>
          <p:txBody>
            <a:bodyPr wrap="square" rtlCol="0">
              <a:spAutoFit/>
            </a:bodyPr>
            <a:lstStyle/>
            <a:p>
              <a:r>
                <a:rPr lang="zh-CN" altLang="en-US" dirty="0" smtClean="0"/>
                <a:t>（</a:t>
              </a:r>
              <a:r>
                <a:rPr lang="en-US" altLang="zh-CN" dirty="0"/>
                <a:t>2</a:t>
              </a:r>
              <a:r>
                <a:rPr lang="zh-CN" altLang="en-US" dirty="0" smtClean="0"/>
                <a:t>）</a:t>
              </a:r>
              <a:endParaRPr lang="zh-CN" altLang="en-US" dirty="0"/>
            </a:p>
          </p:txBody>
        </p:sp>
        <p:sp>
          <p:nvSpPr>
            <p:cNvPr id="50" name="TextBox 49"/>
            <p:cNvSpPr txBox="1"/>
            <p:nvPr/>
          </p:nvSpPr>
          <p:spPr>
            <a:xfrm>
              <a:off x="5413927" y="1607164"/>
              <a:ext cx="1008112" cy="369332"/>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endParaRPr lang="zh-CN" altLang="en-US" dirty="0"/>
            </a:p>
          </p:txBody>
        </p:sp>
      </p:grpSp>
      <p:sp>
        <p:nvSpPr>
          <p:cNvPr id="39" name="圆角矩形标注 38"/>
          <p:cNvSpPr/>
          <p:nvPr/>
        </p:nvSpPr>
        <p:spPr>
          <a:xfrm>
            <a:off x="6300192" y="1796476"/>
            <a:ext cx="2664296" cy="840436"/>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kumimoji="0" lang="zh-CN" altLang="en-US" b="0" i="0" u="none" strike="noStrike" kern="0" cap="none" spc="0" normalizeH="0" baseline="0" noProof="0" dirty="0" smtClean="0">
                <a:ln>
                  <a:noFill/>
                </a:ln>
                <a:solidFill>
                  <a:srgbClr val="000000"/>
                </a:solidFill>
                <a:effectLst/>
                <a:uLnTx/>
                <a:uFillTx/>
              </a:rPr>
              <a:t>目标函数（</a:t>
            </a:r>
            <a:r>
              <a:rPr kumimoji="0" lang="en-US" altLang="zh-CN" b="0" i="0" u="none" strike="noStrike" kern="0" cap="none" spc="0" normalizeH="0" baseline="0" noProof="0" dirty="0" smtClean="0">
                <a:ln>
                  <a:noFill/>
                </a:ln>
                <a:solidFill>
                  <a:srgbClr val="000000"/>
                </a:solidFill>
                <a:effectLst/>
                <a:uLnTx/>
                <a:uFillTx/>
              </a:rPr>
              <a:t>1</a:t>
            </a:r>
            <a:r>
              <a:rPr kumimoji="0" lang="zh-CN" altLang="en-US" b="0" i="0" u="none" strike="noStrike" kern="0" cap="none" spc="0" normalizeH="0" baseline="0" noProof="0" dirty="0" smtClean="0">
                <a:ln>
                  <a:noFill/>
                </a:ln>
                <a:solidFill>
                  <a:srgbClr val="000000"/>
                </a:solidFill>
                <a:effectLst/>
                <a:uLnTx/>
                <a:uFillTx/>
              </a:rPr>
              <a:t>）最大化获得的总收益。</a:t>
            </a:r>
            <a:endParaRPr kumimoji="0" lang="en-US" altLang="zh-CN" b="0" i="0" u="none" strike="noStrike" kern="0" cap="none" spc="0" normalizeH="0" baseline="0" noProof="0" dirty="0" smtClean="0">
              <a:ln>
                <a:noFill/>
              </a:ln>
              <a:solidFill>
                <a:srgbClr val="000000"/>
              </a:solidFill>
              <a:effectLst/>
              <a:uLnTx/>
              <a:uFillTx/>
            </a:endParaRPr>
          </a:p>
        </p:txBody>
      </p:sp>
      <p:sp>
        <p:nvSpPr>
          <p:cNvPr id="40" name="圆角矩形标注 39"/>
          <p:cNvSpPr/>
          <p:nvPr/>
        </p:nvSpPr>
        <p:spPr>
          <a:xfrm>
            <a:off x="6300192" y="2444548"/>
            <a:ext cx="2664296" cy="840436"/>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lang="zh-CN" altLang="en-US" kern="0" dirty="0">
                <a:solidFill>
                  <a:srgbClr val="000000"/>
                </a:solidFill>
              </a:rPr>
              <a:t>约束</a:t>
            </a:r>
            <a:r>
              <a:rPr kumimoji="0" lang="zh-CN" altLang="en-US" b="0" i="0" u="none" strike="noStrike" kern="0" cap="none" spc="0" normalizeH="0" baseline="0" noProof="0" dirty="0" smtClean="0">
                <a:ln>
                  <a:noFill/>
                </a:ln>
                <a:solidFill>
                  <a:srgbClr val="000000"/>
                </a:solidFill>
                <a:effectLst/>
                <a:uLnTx/>
                <a:uFillTx/>
              </a:rPr>
              <a:t>（</a:t>
            </a:r>
            <a:r>
              <a:rPr lang="en-US" altLang="zh-CN" kern="0" dirty="0">
                <a:solidFill>
                  <a:srgbClr val="000000"/>
                </a:solidFill>
              </a:rPr>
              <a:t>2</a:t>
            </a:r>
            <a:r>
              <a:rPr kumimoji="0" lang="zh-CN" altLang="en-US" b="0" i="0" u="none" strike="noStrike" kern="0" cap="none" spc="0" normalizeH="0" baseline="0" noProof="0" dirty="0" smtClean="0">
                <a:ln>
                  <a:noFill/>
                </a:ln>
                <a:solidFill>
                  <a:srgbClr val="000000"/>
                </a:solidFill>
                <a:effectLst/>
                <a:uLnTx/>
                <a:uFillTx/>
              </a:rPr>
              <a:t>）规定路径从起点</a:t>
            </a:r>
            <a:r>
              <a:rPr kumimoji="0" lang="en-US" altLang="zh-CN" b="0" i="0" u="none" strike="noStrike" kern="0" cap="none" spc="0" normalizeH="0" baseline="0" noProof="0" dirty="0" smtClean="0">
                <a:ln>
                  <a:noFill/>
                </a:ln>
                <a:solidFill>
                  <a:srgbClr val="000000"/>
                </a:solidFill>
                <a:effectLst/>
                <a:uLnTx/>
                <a:uFillTx/>
              </a:rPr>
              <a:t>0</a:t>
            </a:r>
            <a:r>
              <a:rPr kumimoji="0" lang="zh-CN" altLang="en-US" b="0" i="0" u="none" strike="noStrike" kern="0" cap="none" spc="0" normalizeH="0" baseline="0" noProof="0" dirty="0" smtClean="0">
                <a:ln>
                  <a:noFill/>
                </a:ln>
                <a:solidFill>
                  <a:srgbClr val="000000"/>
                </a:solidFill>
                <a:effectLst/>
                <a:uLnTx/>
                <a:uFillTx/>
              </a:rPr>
              <a:t>出发回到终点</a:t>
            </a:r>
            <a:r>
              <a:rPr kumimoji="0" lang="en-US" altLang="zh-CN" b="0" i="0" u="none" strike="noStrike" kern="0" cap="none" spc="0" normalizeH="0" baseline="0" noProof="0" dirty="0" smtClean="0">
                <a:ln>
                  <a:noFill/>
                </a:ln>
                <a:solidFill>
                  <a:srgbClr val="000000"/>
                </a:solidFill>
                <a:effectLst/>
                <a:uLnTx/>
                <a:uFillTx/>
              </a:rPr>
              <a:t>n+1</a:t>
            </a:r>
            <a:r>
              <a:rPr kumimoji="0" lang="zh-CN" altLang="en-US" b="0" i="0" u="none" strike="noStrike" kern="0" cap="none" spc="0" normalizeH="0" baseline="0" noProof="0" dirty="0" smtClean="0">
                <a:ln>
                  <a:noFill/>
                </a:ln>
                <a:solidFill>
                  <a:srgbClr val="000000"/>
                </a:solidFill>
                <a:effectLst/>
                <a:uLnTx/>
                <a:uFillTx/>
              </a:rPr>
              <a:t>。</a:t>
            </a:r>
            <a:endParaRPr kumimoji="0" lang="en-US" altLang="zh-CN" b="0" i="0" u="none" strike="noStrike" kern="0" cap="none" spc="0" normalizeH="0" baseline="0" noProof="0" dirty="0" smtClean="0">
              <a:ln>
                <a:noFill/>
              </a:ln>
              <a:solidFill>
                <a:srgbClr val="000000"/>
              </a:solidFill>
              <a:effectLst/>
              <a:uLnTx/>
              <a:uFillTx/>
            </a:endParaRPr>
          </a:p>
        </p:txBody>
      </p:sp>
      <p:sp>
        <p:nvSpPr>
          <p:cNvPr id="41" name="圆角矩形标注 40"/>
          <p:cNvSpPr/>
          <p:nvPr/>
        </p:nvSpPr>
        <p:spPr>
          <a:xfrm>
            <a:off x="6300192" y="4532780"/>
            <a:ext cx="2664296" cy="840436"/>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lang="zh-CN" altLang="en-US" kern="0" dirty="0">
                <a:solidFill>
                  <a:srgbClr val="000000"/>
                </a:solidFill>
              </a:rPr>
              <a:t>约束</a:t>
            </a:r>
            <a:r>
              <a:rPr kumimoji="0" lang="zh-CN" altLang="en-US" b="0" i="0" u="none" strike="noStrike" kern="0" cap="none" spc="0" normalizeH="0" baseline="0" noProof="0" dirty="0" smtClean="0">
                <a:ln>
                  <a:noFill/>
                </a:ln>
                <a:solidFill>
                  <a:srgbClr val="000000"/>
                </a:solidFill>
                <a:effectLst/>
                <a:uLnTx/>
                <a:uFillTx/>
              </a:rPr>
              <a:t>（</a:t>
            </a:r>
            <a:r>
              <a:rPr lang="en-US" altLang="zh-CN" kern="0" dirty="0">
                <a:solidFill>
                  <a:srgbClr val="000000"/>
                </a:solidFill>
              </a:rPr>
              <a:t>5</a:t>
            </a:r>
            <a:r>
              <a:rPr kumimoji="0" lang="zh-CN" altLang="en-US" b="0" i="0" u="none" strike="noStrike" kern="0" cap="none" spc="0" normalizeH="0" baseline="0" noProof="0" dirty="0" smtClean="0">
                <a:ln>
                  <a:noFill/>
                </a:ln>
                <a:solidFill>
                  <a:srgbClr val="000000"/>
                </a:solidFill>
                <a:effectLst/>
                <a:uLnTx/>
                <a:uFillTx/>
              </a:rPr>
              <a:t>）、（</a:t>
            </a:r>
            <a:r>
              <a:rPr kumimoji="0" lang="en-US" altLang="zh-CN" b="0" i="0" u="none" strike="noStrike" kern="0" cap="none" spc="0" normalizeH="0" baseline="0" noProof="0" dirty="0" smtClean="0">
                <a:ln>
                  <a:noFill/>
                </a:ln>
                <a:solidFill>
                  <a:srgbClr val="000000"/>
                </a:solidFill>
                <a:effectLst/>
                <a:uLnTx/>
                <a:uFillTx/>
              </a:rPr>
              <a:t>6</a:t>
            </a:r>
            <a:r>
              <a:rPr kumimoji="0" lang="zh-CN" altLang="en-US" b="0" i="0" u="none" strike="noStrike" kern="0" cap="none" spc="0" normalizeH="0" baseline="0" noProof="0" dirty="0" smtClean="0">
                <a:ln>
                  <a:noFill/>
                </a:ln>
                <a:solidFill>
                  <a:srgbClr val="000000"/>
                </a:solidFill>
                <a:effectLst/>
                <a:uLnTx/>
                <a:uFillTx/>
              </a:rPr>
              <a:t>）表示时间约束。</a:t>
            </a:r>
            <a:endParaRPr kumimoji="0" lang="en-US" altLang="zh-CN" b="0" i="0" u="none" strike="noStrike" kern="0" cap="none" spc="0" normalizeH="0" baseline="0" noProof="0" dirty="0" smtClean="0">
              <a:ln>
                <a:noFill/>
              </a:ln>
              <a:solidFill>
                <a:srgbClr val="000000"/>
              </a:solidFill>
              <a:effectLst/>
              <a:uLnTx/>
              <a:uFillTx/>
            </a:endParaRPr>
          </a:p>
        </p:txBody>
      </p:sp>
      <p:sp>
        <p:nvSpPr>
          <p:cNvPr id="42" name="圆角矩形标注 41"/>
          <p:cNvSpPr/>
          <p:nvPr/>
        </p:nvSpPr>
        <p:spPr>
          <a:xfrm>
            <a:off x="6300192" y="3620336"/>
            <a:ext cx="2664296" cy="1065752"/>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lang="zh-CN" altLang="en-US" kern="0" dirty="0">
                <a:solidFill>
                  <a:srgbClr val="000000"/>
                </a:solidFill>
              </a:rPr>
              <a:t>约束</a:t>
            </a:r>
            <a:r>
              <a:rPr kumimoji="0" lang="zh-CN" altLang="en-US" b="0" i="0" u="none" strike="noStrike" kern="0" cap="none" spc="0" normalizeH="0" baseline="0" noProof="0" dirty="0" smtClean="0">
                <a:ln>
                  <a:noFill/>
                </a:ln>
                <a:solidFill>
                  <a:srgbClr val="000000"/>
                </a:solidFill>
                <a:effectLst/>
                <a:uLnTx/>
                <a:uFillTx/>
              </a:rPr>
              <a:t>（</a:t>
            </a:r>
            <a:r>
              <a:rPr lang="en-US" altLang="zh-CN" kern="0" dirty="0">
                <a:solidFill>
                  <a:srgbClr val="000000"/>
                </a:solidFill>
              </a:rPr>
              <a:t>4</a:t>
            </a:r>
            <a:r>
              <a:rPr kumimoji="0" lang="zh-CN" altLang="en-US" b="0" i="0" u="none" strike="noStrike" kern="0" cap="none" spc="0" normalizeH="0" baseline="0" noProof="0" dirty="0" smtClean="0">
                <a:ln>
                  <a:noFill/>
                </a:ln>
                <a:solidFill>
                  <a:srgbClr val="000000"/>
                </a:solidFill>
                <a:effectLst/>
                <a:uLnTx/>
                <a:uFillTx/>
              </a:rPr>
              <a:t>）规定除起点和终点外其余点最多只能经过一次。</a:t>
            </a:r>
            <a:endParaRPr kumimoji="0" lang="en-US" altLang="zh-CN" b="0" i="0" u="none" strike="noStrike" kern="0" cap="none" spc="0" normalizeH="0" baseline="0" noProof="0" dirty="0" smtClean="0">
              <a:ln>
                <a:noFill/>
              </a:ln>
              <a:solidFill>
                <a:srgbClr val="000000"/>
              </a:solidFill>
              <a:effectLst/>
              <a:uLnTx/>
              <a:uFillTx/>
            </a:endParaRPr>
          </a:p>
        </p:txBody>
      </p:sp>
      <p:sp>
        <p:nvSpPr>
          <p:cNvPr id="43" name="圆角矩形标注 42"/>
          <p:cNvSpPr/>
          <p:nvPr/>
        </p:nvSpPr>
        <p:spPr>
          <a:xfrm>
            <a:off x="6300192" y="3020612"/>
            <a:ext cx="2664296" cy="840436"/>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lang="zh-CN" altLang="en-US" kern="0" dirty="0">
                <a:solidFill>
                  <a:srgbClr val="000000"/>
                </a:solidFill>
              </a:rPr>
              <a:t>约束</a:t>
            </a:r>
            <a:r>
              <a:rPr kumimoji="0" lang="zh-CN" altLang="en-US" b="0" i="0" u="none" strike="noStrike" kern="0" cap="none" spc="0" normalizeH="0" baseline="0" noProof="0" dirty="0" smtClean="0">
                <a:ln>
                  <a:noFill/>
                </a:ln>
                <a:solidFill>
                  <a:srgbClr val="000000"/>
                </a:solidFill>
                <a:effectLst/>
                <a:uLnTx/>
                <a:uFillTx/>
              </a:rPr>
              <a:t>（</a:t>
            </a:r>
            <a:r>
              <a:rPr lang="en-US" altLang="zh-CN" kern="0" noProof="0" dirty="0" smtClean="0">
                <a:solidFill>
                  <a:srgbClr val="000000"/>
                </a:solidFill>
              </a:rPr>
              <a:t>3</a:t>
            </a:r>
            <a:r>
              <a:rPr kumimoji="0" lang="zh-CN" altLang="en-US" b="0" i="0" u="none" strike="noStrike" kern="0" cap="none" spc="0" normalizeH="0" baseline="0" noProof="0" dirty="0" smtClean="0">
                <a:ln>
                  <a:noFill/>
                </a:ln>
                <a:solidFill>
                  <a:srgbClr val="000000"/>
                </a:solidFill>
                <a:effectLst/>
                <a:uLnTx/>
                <a:uFillTx/>
              </a:rPr>
              <a:t>）</a:t>
            </a:r>
            <a:r>
              <a:rPr lang="zh-CN" altLang="en-US" kern="0" dirty="0">
                <a:solidFill>
                  <a:srgbClr val="000000"/>
                </a:solidFill>
              </a:rPr>
              <a:t>保</a:t>
            </a:r>
            <a:r>
              <a:rPr lang="zh-CN" altLang="en-US" kern="0" dirty="0" smtClean="0">
                <a:solidFill>
                  <a:srgbClr val="000000"/>
                </a:solidFill>
              </a:rPr>
              <a:t>证路径的连通性。</a:t>
            </a:r>
            <a:endParaRPr kumimoji="0" lang="en-US" altLang="zh-CN" b="0" i="0" u="none" strike="noStrike" kern="0" cap="none" spc="0" normalizeH="0" baseline="0" noProof="0" dirty="0" smtClean="0">
              <a:ln>
                <a:noFill/>
              </a:ln>
              <a:solidFill>
                <a:srgbClr val="000000"/>
              </a:solidFill>
              <a:effectLst/>
              <a:uLnTx/>
              <a:uFillTx/>
            </a:endParaRPr>
          </a:p>
        </p:txBody>
      </p:sp>
      <p:sp>
        <p:nvSpPr>
          <p:cNvPr id="51" name="圆角矩形标注 50"/>
          <p:cNvSpPr/>
          <p:nvPr/>
        </p:nvSpPr>
        <p:spPr>
          <a:xfrm>
            <a:off x="6300192" y="5468884"/>
            <a:ext cx="2664296" cy="840436"/>
          </a:xfrm>
          <a:prstGeom prst="wedgeRoundRectCallout">
            <a:avLst>
              <a:gd name="adj1" fmla="val -58438"/>
              <a:gd name="adj2" fmla="val -14197"/>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lang="zh-CN" altLang="en-US" kern="0" dirty="0">
                <a:solidFill>
                  <a:srgbClr val="000000"/>
                </a:solidFill>
              </a:rPr>
              <a:t>约束</a:t>
            </a:r>
            <a:r>
              <a:rPr kumimoji="0" lang="zh-CN" altLang="en-US" b="0" i="0" u="none" strike="noStrike" kern="0" cap="none" spc="0" normalizeH="0" baseline="0" noProof="0" dirty="0" smtClean="0">
                <a:ln>
                  <a:noFill/>
                </a:ln>
                <a:solidFill>
                  <a:srgbClr val="000000"/>
                </a:solidFill>
                <a:effectLst/>
                <a:uLnTx/>
                <a:uFillTx/>
              </a:rPr>
              <a:t>（</a:t>
            </a:r>
            <a:r>
              <a:rPr lang="en-US" altLang="zh-CN" kern="0" dirty="0">
                <a:solidFill>
                  <a:srgbClr val="000000"/>
                </a:solidFill>
              </a:rPr>
              <a:t>7</a:t>
            </a:r>
            <a:r>
              <a:rPr kumimoji="0" lang="zh-CN" altLang="en-US" b="0" i="0" u="none" strike="noStrike" kern="0" cap="none" spc="0" normalizeH="0" baseline="0" noProof="0" dirty="0" smtClean="0">
                <a:ln>
                  <a:noFill/>
                </a:ln>
                <a:solidFill>
                  <a:srgbClr val="000000"/>
                </a:solidFill>
                <a:effectLst/>
                <a:uLnTx/>
                <a:uFillTx/>
              </a:rPr>
              <a:t>）、</a:t>
            </a:r>
            <a:r>
              <a:rPr lang="zh-CN" altLang="en-US" kern="0" noProof="0" dirty="0" smtClean="0">
                <a:solidFill>
                  <a:srgbClr val="000000"/>
                </a:solidFill>
              </a:rPr>
              <a:t>（</a:t>
            </a:r>
            <a:r>
              <a:rPr lang="en-US" altLang="zh-CN" kern="0" noProof="0" dirty="0" smtClean="0">
                <a:solidFill>
                  <a:srgbClr val="000000"/>
                </a:solidFill>
              </a:rPr>
              <a:t>8</a:t>
            </a:r>
            <a:r>
              <a:rPr lang="zh-CN" altLang="en-US" kern="0" noProof="0" dirty="0" smtClean="0">
                <a:solidFill>
                  <a:srgbClr val="000000"/>
                </a:solidFill>
              </a:rPr>
              <a:t>）规定</a:t>
            </a:r>
            <a:r>
              <a:rPr lang="zh-CN" altLang="en-US" kern="0" dirty="0" smtClean="0">
                <a:solidFill>
                  <a:srgbClr val="000000"/>
                </a:solidFill>
              </a:rPr>
              <a:t>决</a:t>
            </a:r>
            <a:r>
              <a:rPr lang="zh-CN" altLang="en-US" kern="0" dirty="0">
                <a:solidFill>
                  <a:srgbClr val="000000"/>
                </a:solidFill>
              </a:rPr>
              <a:t>策</a:t>
            </a:r>
            <a:r>
              <a:rPr lang="zh-CN" altLang="en-US" kern="0" dirty="0" smtClean="0">
                <a:solidFill>
                  <a:srgbClr val="000000"/>
                </a:solidFill>
              </a:rPr>
              <a:t>变量为整数</a:t>
            </a:r>
            <a:endParaRPr kumimoji="0" lang="en-US" altLang="zh-CN" b="0" i="0" u="none" strike="noStrike" kern="0" cap="none" spc="0" normalizeH="0" baseline="0" noProof="0" dirty="0" smtClean="0">
              <a:ln>
                <a:noFill/>
              </a:ln>
              <a:solidFill>
                <a:srgbClr val="000000"/>
              </a:solidFill>
              <a:effectLst/>
              <a:uLnTx/>
              <a:uFillTx/>
            </a:endParaRPr>
          </a:p>
        </p:txBody>
      </p:sp>
      <p:sp>
        <p:nvSpPr>
          <p:cNvPr id="6" name="Rectangle 1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33729" y="1268760"/>
            <a:ext cx="2353152" cy="369332"/>
            <a:chOff x="633729" y="1268760"/>
            <a:chExt cx="2353152" cy="369332"/>
          </a:xfrm>
        </p:grpSpPr>
        <p:sp>
          <p:nvSpPr>
            <p:cNvPr id="4" name="TextBox 3"/>
            <p:cNvSpPr txBox="1"/>
            <p:nvPr/>
          </p:nvSpPr>
          <p:spPr>
            <a:xfrm>
              <a:off x="633729" y="1268760"/>
              <a:ext cx="1634015" cy="369332"/>
            </a:xfrm>
            <a:prstGeom prst="rect">
              <a:avLst/>
            </a:prstGeom>
            <a:noFill/>
          </p:spPr>
          <p:txBody>
            <a:bodyPr wrap="square" rtlCol="0">
              <a:spAutoFit/>
            </a:bodyPr>
            <a:lstStyle/>
            <a:p>
              <a:r>
                <a:rPr lang="zh-CN" altLang="en-US" dirty="0" smtClean="0"/>
                <a:t>引入决策变量：</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3030634567"/>
                </p:ext>
              </p:extLst>
            </p:nvPr>
          </p:nvGraphicFramePr>
          <p:xfrm>
            <a:off x="2267744" y="1314475"/>
            <a:ext cx="719137" cy="314325"/>
          </p:xfrm>
          <a:graphic>
            <a:graphicData uri="http://schemas.openxmlformats.org/presentationml/2006/ole">
              <p:oleObj spid="_x0000_s41872" name="Equation" r:id="rId12" imgW="723586" imgH="317362" progId="Equation.DSMT4">
                <p:embed/>
              </p:oleObj>
            </a:graphicData>
          </a:graphic>
        </p:graphicFrame>
      </p:grpSp>
    </p:spTree>
    <p:extLst>
      <p:ext uri="{BB962C8B-B14F-4D97-AF65-F5344CB8AC3E}">
        <p14:creationId xmlns:p14="http://schemas.microsoft.com/office/powerpoint/2010/main" xmlns="" val="14840224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43"/>
                                        </p:tgtEl>
                                      </p:cBhvr>
                                    </p:animEffect>
                                    <p:set>
                                      <p:cBhvr>
                                        <p:cTn id="36" dur="1" fill="hold">
                                          <p:stCondLst>
                                            <p:cond delay="499"/>
                                          </p:stCondLst>
                                        </p:cTn>
                                        <p:tgtEl>
                                          <p:spTgt spid="43"/>
                                        </p:tgtEl>
                                        <p:attrNameLst>
                                          <p:attrName>style.visibility</p:attrName>
                                        </p:attrNameLst>
                                      </p:cBhvr>
                                      <p:to>
                                        <p:strVal val="hidden"/>
                                      </p:to>
                                    </p:set>
                                  </p:childTnLst>
                                </p:cTn>
                              </p:par>
                            </p:childTnLst>
                          </p:cTn>
                        </p:par>
                        <p:par>
                          <p:cTn id="37" fill="hold">
                            <p:stCondLst>
                              <p:cond delay="500"/>
                            </p:stCondLst>
                            <p:childTnLst>
                              <p:par>
                                <p:cTn id="38" presetID="42" presetClass="entr" presetSubtype="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000"/>
                                        <p:tgtEl>
                                          <p:spTgt spid="42"/>
                                        </p:tgtEl>
                                      </p:cBhvr>
                                    </p:animEffect>
                                    <p:anim calcmode="lin" valueType="num">
                                      <p:cBhvr>
                                        <p:cTn id="41" dur="1000" fill="hold"/>
                                        <p:tgtEl>
                                          <p:spTgt spid="42"/>
                                        </p:tgtEl>
                                        <p:attrNameLst>
                                          <p:attrName>ppt_x</p:attrName>
                                        </p:attrNameLst>
                                      </p:cBhvr>
                                      <p:tavLst>
                                        <p:tav tm="0">
                                          <p:val>
                                            <p:strVal val="#ppt_x"/>
                                          </p:val>
                                        </p:tav>
                                        <p:tav tm="100000">
                                          <p:val>
                                            <p:strVal val="#ppt_x"/>
                                          </p:val>
                                        </p:tav>
                                      </p:tavLst>
                                    </p:anim>
                                    <p:anim calcmode="lin" valueType="num">
                                      <p:cBhvr>
                                        <p:cTn id="4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42"/>
                                        </p:tgtEl>
                                      </p:cBhvr>
                                    </p:animEffect>
                                    <p:set>
                                      <p:cBhvr>
                                        <p:cTn id="47" dur="1" fill="hold">
                                          <p:stCondLst>
                                            <p:cond delay="499"/>
                                          </p:stCondLst>
                                        </p:cTn>
                                        <p:tgtEl>
                                          <p:spTgt spid="42"/>
                                        </p:tgtEl>
                                        <p:attrNameLst>
                                          <p:attrName>style.visibility</p:attrName>
                                        </p:attrNameLst>
                                      </p:cBhvr>
                                      <p:to>
                                        <p:strVal val="hidden"/>
                                      </p:to>
                                    </p:set>
                                  </p:childTnLst>
                                </p:cTn>
                              </p:par>
                            </p:childTnLst>
                          </p:cTn>
                        </p:par>
                        <p:par>
                          <p:cTn id="48" fill="hold">
                            <p:stCondLst>
                              <p:cond delay="500"/>
                            </p:stCondLst>
                            <p:childTnLst>
                              <p:par>
                                <p:cTn id="49" presetID="42"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par>
                          <p:cTn id="59" fill="hold">
                            <p:stCondLst>
                              <p:cond delay="500"/>
                            </p:stCondLst>
                            <p:childTnLst>
                              <p:par>
                                <p:cTn id="60" presetID="42"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51"/>
                                        </p:tgtEl>
                                      </p:cBhvr>
                                    </p:animEffect>
                                    <p:set>
                                      <p:cBhvr>
                                        <p:cTn id="69"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51" grpId="0" animBg="1"/>
      <p:bldP spid="51"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214282" y="214290"/>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基于分支定价的数学启发式方法主要流程</a:t>
            </a:r>
            <a:endParaRPr lang="zh-CN" altLang="en-US" sz="2800" kern="0" dirty="0"/>
          </a:p>
        </p:txBody>
      </p:sp>
      <p:graphicFrame>
        <p:nvGraphicFramePr>
          <p:cNvPr id="2" name="对象 1"/>
          <p:cNvGraphicFramePr>
            <a:graphicFrameLocks noChangeAspect="1"/>
          </p:cNvGraphicFramePr>
          <p:nvPr>
            <p:extLst>
              <p:ext uri="{D42A27DB-BD31-4B8C-83A1-F6EECF244321}">
                <p14:modId xmlns:p14="http://schemas.microsoft.com/office/powerpoint/2010/main" xmlns="" val="3309490491"/>
              </p:ext>
            </p:extLst>
          </p:nvPr>
        </p:nvGraphicFramePr>
        <p:xfrm>
          <a:off x="3286116" y="1025352"/>
          <a:ext cx="5577469" cy="5832648"/>
        </p:xfrm>
        <a:graphic>
          <a:graphicData uri="http://schemas.openxmlformats.org/presentationml/2006/ole">
            <p:oleObj spid="_x0000_s40058" name="Visio" r:id="rId3" imgW="8914646" imgH="9322468" progId="">
              <p:embed/>
            </p:oleObj>
          </a:graphicData>
        </a:graphic>
      </p:graphicFrame>
      <p:sp>
        <p:nvSpPr>
          <p:cNvPr id="8" name="圆角矩形 7"/>
          <p:cNvSpPr/>
          <p:nvPr/>
        </p:nvSpPr>
        <p:spPr bwMode="gray">
          <a:xfrm>
            <a:off x="3714744" y="3357562"/>
            <a:ext cx="2232248" cy="648072"/>
          </a:xfrm>
          <a:prstGeom prst="roundRect">
            <a:avLst/>
          </a:prstGeom>
          <a:noFill/>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fontAlgn="auto">
              <a:spcBef>
                <a:spcPts val="0"/>
              </a:spcBef>
              <a:spcAft>
                <a:spcPts val="0"/>
              </a:spcAft>
            </a:pPr>
            <a:endParaRPr lang="zh-CN" altLang="en-US" dirty="0">
              <a:solidFill>
                <a:srgbClr val="FF0000"/>
              </a:solidFill>
              <a:latin typeface="+mn-lt"/>
              <a:ea typeface="+mn-ea"/>
            </a:endParaRPr>
          </a:p>
        </p:txBody>
      </p:sp>
      <p:sp>
        <p:nvSpPr>
          <p:cNvPr id="9" name="圆角矩形 8"/>
          <p:cNvSpPr/>
          <p:nvPr/>
        </p:nvSpPr>
        <p:spPr bwMode="gray">
          <a:xfrm>
            <a:off x="7215206" y="4071942"/>
            <a:ext cx="1368152" cy="648072"/>
          </a:xfrm>
          <a:prstGeom prst="roundRect">
            <a:avLst/>
          </a:prstGeom>
          <a:noFill/>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fontAlgn="auto">
              <a:spcBef>
                <a:spcPts val="0"/>
              </a:spcBef>
              <a:spcAft>
                <a:spcPts val="0"/>
              </a:spcAft>
            </a:pPr>
            <a:endParaRPr lang="zh-CN" altLang="en-US" dirty="0">
              <a:solidFill>
                <a:srgbClr val="FF0000"/>
              </a:solidFill>
              <a:latin typeface="+mn-lt"/>
              <a:ea typeface="+mn-ea"/>
            </a:endParaRPr>
          </a:p>
        </p:txBody>
      </p:sp>
    </p:spTree>
    <p:extLst>
      <p:ext uri="{BB962C8B-B14F-4D97-AF65-F5344CB8AC3E}">
        <p14:creationId xmlns:p14="http://schemas.microsoft.com/office/powerpoint/2010/main" xmlns="" val="8480099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59445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集合覆盖主问题</a:t>
            </a:r>
            <a:r>
              <a:rPr lang="zh-CN" altLang="en-US" sz="2800" kern="0" dirty="0" smtClean="0">
                <a:latin typeface="Times New Roman" panose="02020603050405020304" pitchFamily="18" charset="0"/>
                <a:cs typeface="Times New Roman" panose="02020603050405020304" pitchFamily="18" charset="0"/>
              </a:rPr>
              <a:t>（</a:t>
            </a:r>
            <a:r>
              <a:rPr lang="en-US" altLang="zh-CN" sz="2800" kern="0" dirty="0" smtClean="0">
                <a:latin typeface="Times New Roman" panose="02020603050405020304" pitchFamily="18" charset="0"/>
                <a:cs typeface="Times New Roman" panose="02020603050405020304" pitchFamily="18" charset="0"/>
              </a:rPr>
              <a:t>Master Problem</a:t>
            </a:r>
            <a:r>
              <a:rPr lang="zh-CN" altLang="en-US" sz="2800" kern="0" dirty="0" smtClean="0">
                <a:latin typeface="Times New Roman" panose="02020603050405020304" pitchFamily="18" charset="0"/>
                <a:cs typeface="Times New Roman" panose="02020603050405020304" pitchFamily="18" charset="0"/>
              </a:rPr>
              <a:t>，</a:t>
            </a:r>
            <a:r>
              <a:rPr lang="en-US" altLang="zh-CN" sz="2800" kern="0" dirty="0" smtClean="0">
                <a:latin typeface="Times New Roman" panose="02020603050405020304" pitchFamily="18" charset="0"/>
                <a:cs typeface="Times New Roman" panose="02020603050405020304" pitchFamily="18" charset="0"/>
              </a:rPr>
              <a:t>MP</a:t>
            </a:r>
            <a:r>
              <a:rPr lang="zh-CN" altLang="en-US" sz="2800" kern="0" dirty="0" smtClean="0">
                <a:latin typeface="Times New Roman" panose="02020603050405020304" pitchFamily="18" charset="0"/>
                <a:cs typeface="Times New Roman" panose="02020603050405020304" pitchFamily="18" charset="0"/>
              </a:rPr>
              <a:t>）</a:t>
            </a:r>
            <a:endParaRPr lang="zh-CN" altLang="en-US" sz="2800" kern="0" dirty="0">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6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5" name="组合 44"/>
          <p:cNvGrpSpPr/>
          <p:nvPr/>
        </p:nvGrpSpPr>
        <p:grpSpPr>
          <a:xfrm>
            <a:off x="858757" y="1772816"/>
            <a:ext cx="2705131" cy="369332"/>
            <a:chOff x="633729" y="1268760"/>
            <a:chExt cx="2705131" cy="369332"/>
          </a:xfrm>
        </p:grpSpPr>
        <p:sp>
          <p:nvSpPr>
            <p:cNvPr id="17" name="TextBox 16"/>
            <p:cNvSpPr txBox="1"/>
            <p:nvPr/>
          </p:nvSpPr>
          <p:spPr>
            <a:xfrm>
              <a:off x="633729" y="1268760"/>
              <a:ext cx="1634015" cy="369332"/>
            </a:xfrm>
            <a:prstGeom prst="rect">
              <a:avLst/>
            </a:prstGeom>
            <a:noFill/>
          </p:spPr>
          <p:txBody>
            <a:bodyPr wrap="square" rtlCol="0">
              <a:spAutoFit/>
            </a:bodyPr>
            <a:lstStyle/>
            <a:p>
              <a:r>
                <a:rPr lang="zh-CN" altLang="en-US" dirty="0" smtClean="0"/>
                <a:t>引入决策变量：</a:t>
              </a:r>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xmlns="" val="191467585"/>
                </p:ext>
              </p:extLst>
            </p:nvPr>
          </p:nvGraphicFramePr>
          <p:xfrm>
            <a:off x="2411760" y="1294676"/>
            <a:ext cx="927100" cy="317500"/>
          </p:xfrm>
          <a:graphic>
            <a:graphicData uri="http://schemas.openxmlformats.org/presentationml/2006/ole">
              <p:oleObj spid="_x0000_s47630" name="Equation" r:id="rId4" imgW="927100" imgH="330200" progId="Equation.DSMT4">
                <p:embed/>
              </p:oleObj>
            </a:graphicData>
          </a:graphic>
        </p:graphicFrame>
      </p:grpSp>
      <p:sp>
        <p:nvSpPr>
          <p:cNvPr id="32"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4" name="组合 43"/>
          <p:cNvGrpSpPr/>
          <p:nvPr/>
        </p:nvGrpSpPr>
        <p:grpSpPr>
          <a:xfrm>
            <a:off x="899592" y="2029144"/>
            <a:ext cx="4608512" cy="1831904"/>
            <a:chOff x="3707904" y="1141388"/>
            <a:chExt cx="4608512" cy="1831904"/>
          </a:xfrm>
        </p:grpSpPr>
        <p:sp>
          <p:nvSpPr>
            <p:cNvPr id="20" name="圆角矩形标注 19"/>
            <p:cNvSpPr/>
            <p:nvPr/>
          </p:nvSpPr>
          <p:spPr>
            <a:xfrm>
              <a:off x="3707904" y="1141388"/>
              <a:ext cx="4608512" cy="840436"/>
            </a:xfrm>
            <a:prstGeom prst="wedgeRoundRectCallout">
              <a:avLst>
                <a:gd name="adj1" fmla="val -57217"/>
                <a:gd name="adj2" fmla="val -15871"/>
                <a:gd name="adj3" fmla="val 16667"/>
              </a:avLst>
            </a:prstGeom>
            <a:no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kumimoji="0" lang="en-US" altLang="zh-CN" b="0" i="0" u="none" strike="noStrike" kern="0" cap="none" spc="0" normalizeH="0" baseline="0" noProof="0" dirty="0" smtClean="0">
                  <a:ln>
                    <a:noFill/>
                  </a:ln>
                  <a:solidFill>
                    <a:srgbClr val="000000"/>
                  </a:solidFill>
                  <a:effectLst/>
                  <a:uLnTx/>
                  <a:uFillTx/>
                </a:rPr>
                <a:t>         </a:t>
              </a:r>
              <a:r>
                <a:rPr kumimoji="0" lang="zh-CN" altLang="en-US" b="0" i="0" u="none" strike="noStrike" kern="0" cap="none" spc="0" normalizeH="0" baseline="0" noProof="0" dirty="0" smtClean="0">
                  <a:ln>
                    <a:noFill/>
                  </a:ln>
                  <a:solidFill>
                    <a:srgbClr val="000000"/>
                  </a:solidFill>
                  <a:effectLst/>
                  <a:uLnTx/>
                  <a:uFillTx/>
                </a:rPr>
                <a:t>表示解中包含路径   </a:t>
              </a:r>
              <a:r>
                <a:rPr lang="zh-CN" altLang="en-US" kern="0" dirty="0" smtClean="0">
                  <a:solidFill>
                    <a:srgbClr val="000000"/>
                  </a:solidFill>
                </a:rPr>
                <a:t>，否则          。</a:t>
              </a:r>
              <a:endParaRPr kumimoji="0" lang="en-US" altLang="zh-CN" b="0" i="0" u="none" strike="noStrike" kern="0" cap="none" spc="0" normalizeH="0" baseline="0" noProof="0" dirty="0" smtClean="0">
                <a:ln>
                  <a:noFill/>
                </a:ln>
                <a:solidFill>
                  <a:srgbClr val="000000"/>
                </a:solidFill>
                <a:effectLst/>
                <a:uLnTx/>
                <a:uFillTx/>
              </a:endParaRPr>
            </a:p>
          </p:txBody>
        </p:sp>
        <p:graphicFrame>
          <p:nvGraphicFramePr>
            <p:cNvPr id="21" name="对象 20"/>
            <p:cNvGraphicFramePr>
              <a:graphicFrameLocks noChangeAspect="1"/>
            </p:cNvGraphicFramePr>
            <p:nvPr>
              <p:extLst>
                <p:ext uri="{D42A27DB-BD31-4B8C-83A1-F6EECF244321}">
                  <p14:modId xmlns:p14="http://schemas.microsoft.com/office/powerpoint/2010/main" xmlns="" val="4184069274"/>
                </p:ext>
              </p:extLst>
            </p:nvPr>
          </p:nvGraphicFramePr>
          <p:xfrm>
            <a:off x="3789363" y="1412776"/>
            <a:ext cx="528637" cy="287337"/>
          </p:xfrm>
          <a:graphic>
            <a:graphicData uri="http://schemas.openxmlformats.org/presentationml/2006/ole">
              <p:oleObj spid="_x0000_s47631" name="Equation" r:id="rId5" imgW="533169" imgH="291973" progId="Equation.DSMT4">
                <p:embed/>
              </p:oleObj>
            </a:graphicData>
          </a:graphic>
        </p:graphicFrame>
        <p:sp>
          <p:nvSpPr>
            <p:cNvPr id="25" name="圆角矩形标注 24"/>
            <p:cNvSpPr/>
            <p:nvPr/>
          </p:nvSpPr>
          <p:spPr>
            <a:xfrm>
              <a:off x="3707904" y="1623986"/>
              <a:ext cx="4608512" cy="840436"/>
            </a:xfrm>
            <a:prstGeom prst="wedgeRoundRectCallout">
              <a:avLst>
                <a:gd name="adj1" fmla="val -54775"/>
                <a:gd name="adj2" fmla="val -19219"/>
                <a:gd name="adj3" fmla="val 16667"/>
              </a:avLst>
            </a:prstGeom>
            <a:no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kumimoji="0" lang="en-US" altLang="zh-CN" b="0" i="0" u="none" strike="noStrike" kern="0" cap="none" spc="0" normalizeH="0" baseline="0" noProof="0" dirty="0" smtClean="0">
                  <a:ln>
                    <a:noFill/>
                  </a:ln>
                  <a:solidFill>
                    <a:srgbClr val="000000"/>
                  </a:solidFill>
                  <a:effectLst/>
                  <a:uLnTx/>
                  <a:uFillTx/>
                </a:rPr>
                <a:t>         </a:t>
              </a:r>
              <a:r>
                <a:rPr kumimoji="0" lang="zh-CN" altLang="en-US" b="0" i="0" u="none" strike="noStrike" kern="0" cap="none" spc="0" normalizeH="0" baseline="0" noProof="0" dirty="0" smtClean="0">
                  <a:ln>
                    <a:noFill/>
                  </a:ln>
                  <a:solidFill>
                    <a:srgbClr val="000000"/>
                  </a:solidFill>
                  <a:effectLst/>
                  <a:uLnTx/>
                  <a:uFillTx/>
                </a:rPr>
                <a:t>表示车辆</a:t>
              </a:r>
              <a:r>
                <a:rPr lang="en-US" altLang="zh-CN" kern="0" dirty="0">
                  <a:solidFill>
                    <a:srgbClr val="000000"/>
                  </a:solidFill>
                </a:rPr>
                <a:t> </a:t>
              </a:r>
              <a:r>
                <a:rPr lang="en-US" altLang="zh-CN" kern="0" dirty="0" smtClean="0">
                  <a:solidFill>
                    <a:srgbClr val="000000"/>
                  </a:solidFill>
                </a:rPr>
                <a:t>   </a:t>
              </a:r>
              <a:r>
                <a:rPr lang="zh-CN" altLang="en-US" kern="0" dirty="0" smtClean="0">
                  <a:solidFill>
                    <a:srgbClr val="000000"/>
                  </a:solidFill>
                </a:rPr>
                <a:t>经过路径    ，否则          。</a:t>
              </a:r>
              <a:endParaRPr kumimoji="0" lang="en-US" altLang="zh-CN" b="0" i="0" u="none" strike="noStrike" kern="0" cap="none" spc="0" normalizeH="0" baseline="0" noProof="0" dirty="0" smtClean="0">
                <a:ln>
                  <a:noFill/>
                </a:ln>
                <a:solidFill>
                  <a:srgbClr val="000000"/>
                </a:solidFill>
                <a:effectLst/>
                <a:uLnTx/>
                <a:uFillTx/>
              </a:endParaRPr>
            </a:p>
          </p:txBody>
        </p:sp>
        <p:graphicFrame>
          <p:nvGraphicFramePr>
            <p:cNvPr id="26" name="对象 25"/>
            <p:cNvGraphicFramePr>
              <a:graphicFrameLocks noChangeAspect="1"/>
            </p:cNvGraphicFramePr>
            <p:nvPr>
              <p:extLst>
                <p:ext uri="{D42A27DB-BD31-4B8C-83A1-F6EECF244321}">
                  <p14:modId xmlns:p14="http://schemas.microsoft.com/office/powerpoint/2010/main" xmlns="" val="1442811450"/>
                </p:ext>
              </p:extLst>
            </p:nvPr>
          </p:nvGraphicFramePr>
          <p:xfrm>
            <a:off x="3763963" y="1916832"/>
            <a:ext cx="584200" cy="317500"/>
          </p:xfrm>
          <a:graphic>
            <a:graphicData uri="http://schemas.openxmlformats.org/presentationml/2006/ole">
              <p:oleObj spid="_x0000_s47632" name="Equation" r:id="rId6" imgW="571252" imgH="330057" progId="Equation.DSMT4">
                <p:embed/>
              </p:oleObj>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xmlns="" val="3609515613"/>
                </p:ext>
              </p:extLst>
            </p:nvPr>
          </p:nvGraphicFramePr>
          <p:xfrm>
            <a:off x="5364088" y="1960366"/>
            <a:ext cx="160338" cy="219075"/>
          </p:xfrm>
          <a:graphic>
            <a:graphicData uri="http://schemas.openxmlformats.org/presentationml/2006/ole">
              <p:oleObj spid="_x0000_s47633" name="Equation" r:id="rId7" imgW="165028" imgH="228501" progId="Equation.DSMT4">
                <p:embed/>
              </p:oleObj>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xmlns="" val="1253911994"/>
                </p:ext>
              </p:extLst>
            </p:nvPr>
          </p:nvGraphicFramePr>
          <p:xfrm>
            <a:off x="6228184" y="1484784"/>
            <a:ext cx="216024" cy="165100"/>
          </p:xfrm>
          <a:graphic>
            <a:graphicData uri="http://schemas.openxmlformats.org/presentationml/2006/ole">
              <p:oleObj spid="_x0000_s47634" name="Equation" r:id="rId8" imgW="152268" imgH="164957" progId="Equation.DSMT4">
                <p:embed/>
              </p:oleObj>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xmlns="" val="1866943329"/>
                </p:ext>
              </p:extLst>
            </p:nvPr>
          </p:nvGraphicFramePr>
          <p:xfrm>
            <a:off x="7145338" y="1412875"/>
            <a:ext cx="566737" cy="287338"/>
          </p:xfrm>
          <a:graphic>
            <a:graphicData uri="http://schemas.openxmlformats.org/presentationml/2006/ole">
              <p:oleObj spid="_x0000_s47635" name="Equation" r:id="rId9" imgW="571252" imgH="291973" progId="Equation.DSMT4">
                <p:embed/>
              </p:oleObj>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xmlns="" val="1242889547"/>
                </p:ext>
              </p:extLst>
            </p:nvPr>
          </p:nvGraphicFramePr>
          <p:xfrm>
            <a:off x="6516340" y="1981824"/>
            <a:ext cx="215900" cy="165100"/>
          </p:xfrm>
          <a:graphic>
            <a:graphicData uri="http://schemas.openxmlformats.org/presentationml/2006/ole">
              <p:oleObj spid="_x0000_s47636" name="Equation" r:id="rId10" imgW="152268" imgH="164957" progId="Equation.DSMT4">
                <p:embed/>
              </p:oleObj>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xmlns="" val="3547202332"/>
                </p:ext>
              </p:extLst>
            </p:nvPr>
          </p:nvGraphicFramePr>
          <p:xfrm>
            <a:off x="7432675" y="1885950"/>
            <a:ext cx="622300" cy="317500"/>
          </p:xfrm>
          <a:graphic>
            <a:graphicData uri="http://schemas.openxmlformats.org/presentationml/2006/ole">
              <p:oleObj spid="_x0000_s47637" name="Equation" r:id="rId11" imgW="609600" imgH="330200" progId="Equation.DSMT4">
                <p:embed/>
              </p:oleObj>
            </a:graphicData>
          </a:graphic>
        </p:graphicFrame>
        <p:sp>
          <p:nvSpPr>
            <p:cNvPr id="36" name="圆角矩形标注 35"/>
            <p:cNvSpPr/>
            <p:nvPr/>
          </p:nvSpPr>
          <p:spPr>
            <a:xfrm>
              <a:off x="3707904" y="2132856"/>
              <a:ext cx="4608512" cy="840436"/>
            </a:xfrm>
            <a:prstGeom prst="wedgeRoundRectCallout">
              <a:avLst>
                <a:gd name="adj1" fmla="val -57217"/>
                <a:gd name="adj2" fmla="val -15871"/>
                <a:gd name="adj3" fmla="val 16667"/>
              </a:avLst>
            </a:prstGeom>
            <a:no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kumimoji="0" lang="en-US" altLang="zh-CN" b="0" i="0" u="none" strike="noStrike" kern="0" cap="none" spc="0" normalizeH="0" baseline="0" noProof="0" dirty="0" smtClean="0">
                  <a:ln>
                    <a:noFill/>
                  </a:ln>
                  <a:solidFill>
                    <a:srgbClr val="000000"/>
                  </a:solidFill>
                  <a:effectLst/>
                  <a:uLnTx/>
                  <a:uFillTx/>
                </a:rPr>
                <a:t>         </a:t>
              </a:r>
              <a:r>
                <a:rPr kumimoji="0" lang="zh-CN" altLang="en-US" b="0" i="0" u="none" strike="noStrike" kern="0" cap="none" spc="0" normalizeH="0" baseline="0" noProof="0" dirty="0" smtClean="0">
                  <a:ln>
                    <a:noFill/>
                  </a:ln>
                  <a:solidFill>
                    <a:srgbClr val="000000"/>
                  </a:solidFill>
                  <a:effectLst/>
                  <a:uLnTx/>
                  <a:uFillTx/>
                </a:rPr>
                <a:t>表示路径   经过点</a:t>
              </a:r>
              <a:r>
                <a:rPr kumimoji="0" lang="zh-CN" altLang="en-US" b="0" i="0" u="none" strike="noStrike" kern="0" cap="none" spc="0" normalizeH="0" noProof="0" dirty="0" smtClean="0">
                  <a:ln>
                    <a:noFill/>
                  </a:ln>
                  <a:solidFill>
                    <a:srgbClr val="000000"/>
                  </a:solidFill>
                  <a:effectLst/>
                  <a:uLnTx/>
                  <a:uFillTx/>
                </a:rPr>
                <a:t>    </a:t>
              </a:r>
              <a:r>
                <a:rPr lang="zh-CN" altLang="en-US" kern="0" noProof="0" dirty="0">
                  <a:solidFill>
                    <a:srgbClr val="000000"/>
                  </a:solidFill>
                </a:rPr>
                <a:t>，</a:t>
              </a:r>
              <a:r>
                <a:rPr lang="zh-CN" altLang="en-US" kern="0" dirty="0" smtClean="0">
                  <a:solidFill>
                    <a:srgbClr val="000000"/>
                  </a:solidFill>
                </a:rPr>
                <a:t>否则          。</a:t>
              </a:r>
              <a:endParaRPr kumimoji="0" lang="en-US" altLang="zh-CN" b="0" i="0" u="none" strike="noStrike" kern="0" cap="none" spc="0" normalizeH="0" baseline="0" noProof="0" dirty="0" smtClean="0">
                <a:ln>
                  <a:noFill/>
                </a:ln>
                <a:solidFill>
                  <a:srgbClr val="000000"/>
                </a:solidFill>
                <a:effectLst/>
                <a:uLnTx/>
                <a:uFillTx/>
              </a:endParaRPr>
            </a:p>
          </p:txBody>
        </p:sp>
        <p:graphicFrame>
          <p:nvGraphicFramePr>
            <p:cNvPr id="38" name="对象 37"/>
            <p:cNvGraphicFramePr>
              <a:graphicFrameLocks noChangeAspect="1"/>
            </p:cNvGraphicFramePr>
            <p:nvPr>
              <p:extLst>
                <p:ext uri="{D42A27DB-BD31-4B8C-83A1-F6EECF244321}">
                  <p14:modId xmlns:p14="http://schemas.microsoft.com/office/powerpoint/2010/main" xmlns="" val="849226547"/>
                </p:ext>
              </p:extLst>
            </p:nvPr>
          </p:nvGraphicFramePr>
          <p:xfrm>
            <a:off x="3807307" y="2420888"/>
            <a:ext cx="547688" cy="279400"/>
          </p:xfrm>
          <a:graphic>
            <a:graphicData uri="http://schemas.openxmlformats.org/presentationml/2006/ole">
              <p:oleObj spid="_x0000_s47638" name="Equation" r:id="rId12" imgW="571252" imgH="291973" progId="Equation.DSMT4">
                <p:embed/>
              </p:oleObj>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xmlns="" val="2518407273"/>
                </p:ext>
              </p:extLst>
            </p:nvPr>
          </p:nvGraphicFramePr>
          <p:xfrm>
            <a:off x="5319599" y="2470524"/>
            <a:ext cx="215900" cy="165100"/>
          </p:xfrm>
          <a:graphic>
            <a:graphicData uri="http://schemas.openxmlformats.org/presentationml/2006/ole">
              <p:oleObj spid="_x0000_s47639" name="Equation" r:id="rId13" imgW="152268" imgH="164957" progId="Equation.DSMT4">
                <p:embed/>
              </p:oleObj>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xmlns="" val="2954259480"/>
                </p:ext>
              </p:extLst>
            </p:nvPr>
          </p:nvGraphicFramePr>
          <p:xfrm>
            <a:off x="6225987" y="2420888"/>
            <a:ext cx="101600" cy="215900"/>
          </p:xfrm>
          <a:graphic>
            <a:graphicData uri="http://schemas.openxmlformats.org/presentationml/2006/ole">
              <p:oleObj spid="_x0000_s47640" name="Equation" r:id="rId14" imgW="101512" imgH="215713" progId="Equation.DSMT4">
                <p:embed/>
              </p:oleObj>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xmlns="" val="453964752"/>
                </p:ext>
              </p:extLst>
            </p:nvPr>
          </p:nvGraphicFramePr>
          <p:xfrm>
            <a:off x="7191683" y="2413374"/>
            <a:ext cx="584200" cy="279400"/>
          </p:xfrm>
          <a:graphic>
            <a:graphicData uri="http://schemas.openxmlformats.org/presentationml/2006/ole">
              <p:oleObj spid="_x0000_s47641" name="Equation" r:id="rId15" imgW="609336" imgH="291973" progId="Equation.DSMT4">
                <p:embed/>
              </p:oleObj>
            </a:graphicData>
          </a:graphic>
        </p:graphicFrame>
      </p:grpSp>
      <p:grpSp>
        <p:nvGrpSpPr>
          <p:cNvPr id="43" name="组合 42"/>
          <p:cNvGrpSpPr/>
          <p:nvPr/>
        </p:nvGrpSpPr>
        <p:grpSpPr>
          <a:xfrm>
            <a:off x="971600" y="1268760"/>
            <a:ext cx="4061842" cy="369332"/>
            <a:chOff x="438150" y="3563724"/>
            <a:chExt cx="4061842" cy="369332"/>
          </a:xfrm>
        </p:grpSpPr>
        <p:graphicFrame>
          <p:nvGraphicFramePr>
            <p:cNvPr id="33" name="对象 32"/>
            <p:cNvGraphicFramePr>
              <a:graphicFrameLocks noChangeAspect="1"/>
            </p:cNvGraphicFramePr>
            <p:nvPr>
              <p:extLst>
                <p:ext uri="{D42A27DB-BD31-4B8C-83A1-F6EECF244321}">
                  <p14:modId xmlns:p14="http://schemas.microsoft.com/office/powerpoint/2010/main" xmlns="" val="4274398411"/>
                </p:ext>
              </p:extLst>
            </p:nvPr>
          </p:nvGraphicFramePr>
          <p:xfrm>
            <a:off x="438150" y="3608388"/>
            <a:ext cx="1277938" cy="312737"/>
          </p:xfrm>
          <a:graphic>
            <a:graphicData uri="http://schemas.openxmlformats.org/presentationml/2006/ole">
              <p:oleObj spid="_x0000_s47642" name="Equation" r:id="rId16" imgW="1282144" imgH="317362" progId="Equation.DSMT4">
                <p:embed/>
              </p:oleObj>
            </a:graphicData>
          </a:graphic>
        </p:graphicFrame>
        <p:sp>
          <p:nvSpPr>
            <p:cNvPr id="42" name="TextBox 41"/>
            <p:cNvSpPr txBox="1"/>
            <p:nvPr/>
          </p:nvSpPr>
          <p:spPr>
            <a:xfrm>
              <a:off x="1763688" y="3563724"/>
              <a:ext cx="2736304" cy="369332"/>
            </a:xfrm>
            <a:prstGeom prst="rect">
              <a:avLst/>
            </a:prstGeom>
            <a:noFill/>
          </p:spPr>
          <p:txBody>
            <a:bodyPr wrap="square" rtlCol="0">
              <a:spAutoFit/>
            </a:bodyPr>
            <a:lstStyle/>
            <a:p>
              <a:r>
                <a:rPr lang="zh-CN" altLang="en-US" dirty="0" smtClean="0"/>
                <a:t>表示所有可行路径的集合</a:t>
              </a:r>
              <a:endParaRPr lang="zh-CN" altLang="en-US" dirty="0"/>
            </a:p>
          </p:txBody>
        </p:sp>
      </p:grpSp>
      <p:sp>
        <p:nvSpPr>
          <p:cNvPr id="46" name="Rectangle 1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2790875" y="3933056"/>
            <a:ext cx="4085381" cy="1843867"/>
            <a:chOff x="2790875" y="3933056"/>
            <a:chExt cx="4085381" cy="1843867"/>
          </a:xfrm>
        </p:grpSpPr>
        <p:grpSp>
          <p:nvGrpSpPr>
            <p:cNvPr id="58" name="组合 57"/>
            <p:cNvGrpSpPr/>
            <p:nvPr/>
          </p:nvGrpSpPr>
          <p:grpSpPr>
            <a:xfrm>
              <a:off x="2790875" y="3933056"/>
              <a:ext cx="2933253" cy="1843867"/>
              <a:chOff x="2687712" y="3875896"/>
              <a:chExt cx="2933253" cy="1843867"/>
            </a:xfrm>
          </p:grpSpPr>
          <p:graphicFrame>
            <p:nvGraphicFramePr>
              <p:cNvPr id="47" name="对象 46"/>
              <p:cNvGraphicFramePr>
                <a:graphicFrameLocks noChangeAspect="1"/>
              </p:cNvGraphicFramePr>
              <p:nvPr>
                <p:extLst>
                  <p:ext uri="{D42A27DB-BD31-4B8C-83A1-F6EECF244321}">
                    <p14:modId xmlns:p14="http://schemas.microsoft.com/office/powerpoint/2010/main" xmlns="" val="3770136241"/>
                  </p:ext>
                </p:extLst>
              </p:nvPr>
            </p:nvGraphicFramePr>
            <p:xfrm>
              <a:off x="2699134" y="3875896"/>
              <a:ext cx="969962" cy="617537"/>
            </p:xfrm>
            <a:graphic>
              <a:graphicData uri="http://schemas.openxmlformats.org/presentationml/2006/ole">
                <p:oleObj spid="_x0000_s47643" name="Equation" r:id="rId17" imgW="965200" imgH="622300" progId="Equation.DSMT4">
                  <p:embed/>
                </p:oleObj>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xmlns="" val="133586768"/>
                  </p:ext>
                </p:extLst>
              </p:nvPr>
            </p:nvGraphicFramePr>
            <p:xfrm>
              <a:off x="3923928" y="4077072"/>
              <a:ext cx="688975" cy="225425"/>
            </p:xfrm>
            <a:graphic>
              <a:graphicData uri="http://schemas.openxmlformats.org/presentationml/2006/ole">
                <p:oleObj spid="_x0000_s47644" name="Equation" r:id="rId18" imgW="685502" imgH="215806" progId="Equation.DSMT4">
                  <p:embed/>
                </p:oleObj>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xmlns="" val="2973011367"/>
                  </p:ext>
                </p:extLst>
              </p:nvPr>
            </p:nvGraphicFramePr>
            <p:xfrm>
              <a:off x="2687712" y="4576763"/>
              <a:ext cx="1092200" cy="495300"/>
            </p:xfrm>
            <a:graphic>
              <a:graphicData uri="http://schemas.openxmlformats.org/presentationml/2006/ole">
                <p:oleObj spid="_x0000_s47645" name="Equation" r:id="rId19" imgW="1091726" imgH="495085" progId="Equation.DSMT4">
                  <p:embed/>
                </p:oleObj>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xmlns="" val="4053734856"/>
                  </p:ext>
                </p:extLst>
              </p:nvPr>
            </p:nvGraphicFramePr>
            <p:xfrm>
              <a:off x="3923928" y="4691063"/>
              <a:ext cx="1697037" cy="287337"/>
            </p:xfrm>
            <a:graphic>
              <a:graphicData uri="http://schemas.openxmlformats.org/presentationml/2006/ole">
                <p:oleObj spid="_x0000_s47646" name="Equation" r:id="rId20" imgW="1701800" imgH="266700" progId="Equation.DSMT4">
                  <p:embed/>
                </p:oleObj>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xmlns="" val="1086321779"/>
                  </p:ext>
                </p:extLst>
              </p:nvPr>
            </p:nvGraphicFramePr>
            <p:xfrm>
              <a:off x="2717750" y="5224463"/>
              <a:ext cx="846138" cy="495300"/>
            </p:xfrm>
            <a:graphic>
              <a:graphicData uri="http://schemas.openxmlformats.org/presentationml/2006/ole">
                <p:oleObj spid="_x0000_s47647" name="Equation" r:id="rId21" imgW="837836" imgH="495085" progId="Equation.DSMT4">
                  <p:embed/>
                </p:oleObj>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xmlns="" val="3204220555"/>
                  </p:ext>
                </p:extLst>
              </p:nvPr>
            </p:nvGraphicFramePr>
            <p:xfrm>
              <a:off x="3923407" y="5301208"/>
              <a:ext cx="936625" cy="287338"/>
            </p:xfrm>
            <a:graphic>
              <a:graphicData uri="http://schemas.openxmlformats.org/presentationml/2006/ole">
                <p:oleObj spid="_x0000_s47648" name="Equation" r:id="rId22" imgW="939392" imgH="266584" progId="Equation.DSMT4">
                  <p:embed/>
                </p:oleObj>
              </a:graphicData>
            </a:graphic>
          </p:graphicFrame>
        </p:grpSp>
        <p:sp>
          <p:nvSpPr>
            <p:cNvPr id="59" name="TextBox 58"/>
            <p:cNvSpPr txBox="1"/>
            <p:nvPr/>
          </p:nvSpPr>
          <p:spPr>
            <a:xfrm>
              <a:off x="5868144" y="5291916"/>
              <a:ext cx="1008112" cy="369332"/>
            </a:xfrm>
            <a:prstGeom prst="rect">
              <a:avLst/>
            </a:prstGeom>
            <a:noFill/>
          </p:spPr>
          <p:txBody>
            <a:bodyPr wrap="square" rtlCol="0">
              <a:spAutoFit/>
            </a:bodyPr>
            <a:lstStyle/>
            <a:p>
              <a:r>
                <a:rPr lang="zh-CN" altLang="en-US" dirty="0" smtClean="0"/>
                <a:t>（</a:t>
              </a:r>
              <a:r>
                <a:rPr lang="en-US" altLang="zh-CN" dirty="0" smtClean="0"/>
                <a:t>11</a:t>
              </a:r>
              <a:r>
                <a:rPr lang="zh-CN" altLang="en-US" dirty="0" smtClean="0"/>
                <a:t>）</a:t>
              </a:r>
              <a:endParaRPr lang="zh-CN" altLang="en-US" dirty="0"/>
            </a:p>
          </p:txBody>
        </p:sp>
        <p:sp>
          <p:nvSpPr>
            <p:cNvPr id="60" name="TextBox 59"/>
            <p:cNvSpPr txBox="1"/>
            <p:nvPr/>
          </p:nvSpPr>
          <p:spPr>
            <a:xfrm>
              <a:off x="5868144" y="4715852"/>
              <a:ext cx="1008112" cy="369332"/>
            </a:xfrm>
            <a:prstGeom prst="rect">
              <a:avLst/>
            </a:prstGeom>
            <a:noFill/>
          </p:spPr>
          <p:txBody>
            <a:bodyPr wrap="square" rtlCol="0">
              <a:spAutoFit/>
            </a:bodyPr>
            <a:lstStyle/>
            <a:p>
              <a:r>
                <a:rPr lang="zh-CN" altLang="en-US" dirty="0" smtClean="0"/>
                <a:t>（</a:t>
              </a:r>
              <a:r>
                <a:rPr lang="en-US" altLang="zh-CN" dirty="0" smtClean="0"/>
                <a:t>10</a:t>
              </a:r>
              <a:r>
                <a:rPr lang="zh-CN" altLang="en-US" dirty="0" smtClean="0"/>
                <a:t>）</a:t>
              </a:r>
              <a:endParaRPr lang="zh-CN" altLang="en-US" dirty="0"/>
            </a:p>
          </p:txBody>
        </p:sp>
        <p:sp>
          <p:nvSpPr>
            <p:cNvPr id="61" name="TextBox 60"/>
            <p:cNvSpPr txBox="1"/>
            <p:nvPr/>
          </p:nvSpPr>
          <p:spPr>
            <a:xfrm>
              <a:off x="5845975" y="4118152"/>
              <a:ext cx="1008112" cy="369332"/>
            </a:xfrm>
            <a:prstGeom prst="rect">
              <a:avLst/>
            </a:prstGeom>
            <a:noFill/>
          </p:spPr>
          <p:txBody>
            <a:bodyPr wrap="square" rtlCol="0">
              <a:spAutoFit/>
            </a:bodyPr>
            <a:lstStyle/>
            <a:p>
              <a:r>
                <a:rPr lang="zh-CN" altLang="en-US" dirty="0" smtClean="0"/>
                <a:t>（</a:t>
              </a:r>
              <a:r>
                <a:rPr lang="en-US" altLang="zh-CN" dirty="0"/>
                <a:t>9</a:t>
              </a:r>
              <a:r>
                <a:rPr lang="zh-CN" altLang="en-US" dirty="0" smtClean="0"/>
                <a:t>）</a:t>
              </a:r>
              <a:endParaRPr lang="zh-CN" altLang="en-US" dirty="0"/>
            </a:p>
          </p:txBody>
        </p:sp>
      </p:grpSp>
    </p:spTree>
    <p:extLst>
      <p:ext uri="{BB962C8B-B14F-4D97-AF65-F5344CB8AC3E}">
        <p14:creationId xmlns:p14="http://schemas.microsoft.com/office/powerpoint/2010/main" xmlns="" val="22727892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randombar(horizontal)">
                                      <p:cBhvr>
                                        <p:cTn id="7" dur="500"/>
                                        <p:tgtEl>
                                          <p:spTgt spid="4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randombar(horizontal)">
                                      <p:cBhvr>
                                        <p:cTn id="11" dur="500"/>
                                        <p:tgtEl>
                                          <p:spTgt spid="4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en-US" altLang="zh-CN" dirty="0" smtClean="0"/>
              <a:t>`</a:t>
            </a:r>
            <a:endParaRPr lang="zh-CN" altLang="en-US" dirty="0"/>
          </a:p>
        </p:txBody>
      </p:sp>
      <p:grpSp>
        <p:nvGrpSpPr>
          <p:cNvPr id="15" name="组合 14"/>
          <p:cNvGrpSpPr/>
          <p:nvPr/>
        </p:nvGrpSpPr>
        <p:grpSpPr>
          <a:xfrm>
            <a:off x="517383" y="2276872"/>
            <a:ext cx="4054617" cy="1876971"/>
            <a:chOff x="998995" y="2173936"/>
            <a:chExt cx="4054617" cy="1876971"/>
          </a:xfrm>
        </p:grpSpPr>
        <p:graphicFrame>
          <p:nvGraphicFramePr>
            <p:cNvPr id="4" name="对象 3"/>
            <p:cNvGraphicFramePr>
              <a:graphicFrameLocks noChangeAspect="1"/>
            </p:cNvGraphicFramePr>
            <p:nvPr>
              <p:extLst>
                <p:ext uri="{D42A27DB-BD31-4B8C-83A1-F6EECF244321}">
                  <p14:modId xmlns:p14="http://schemas.microsoft.com/office/powerpoint/2010/main" xmlns="" val="3867342472"/>
                </p:ext>
              </p:extLst>
            </p:nvPr>
          </p:nvGraphicFramePr>
          <p:xfrm>
            <a:off x="1011645" y="2176069"/>
            <a:ext cx="1138238" cy="482600"/>
          </p:xfrm>
          <a:graphic>
            <a:graphicData uri="http://schemas.openxmlformats.org/presentationml/2006/ole">
              <p:oleObj spid="_x0000_s14258" name="Equation" r:id="rId4" imgW="1143000" imgH="482600" progId="Equation.DSMT4">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4228986883"/>
                </p:ext>
              </p:extLst>
            </p:nvPr>
          </p:nvGraphicFramePr>
          <p:xfrm>
            <a:off x="998995" y="2762824"/>
            <a:ext cx="296863" cy="203200"/>
          </p:xfrm>
          <a:graphic>
            <a:graphicData uri="http://schemas.openxmlformats.org/presentationml/2006/ole">
              <p:oleObj spid="_x0000_s14259" name="Equation" r:id="rId5" imgW="291973" imgH="203112" progId="Equation.DSMT4">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1909590485"/>
                </p:ext>
              </p:extLst>
            </p:nvPr>
          </p:nvGraphicFramePr>
          <p:xfrm>
            <a:off x="1378358" y="2684069"/>
            <a:ext cx="2673350" cy="468313"/>
          </p:xfrm>
          <a:graphic>
            <a:graphicData uri="http://schemas.openxmlformats.org/presentationml/2006/ole">
              <p:oleObj spid="_x0000_s14260" name="Equation" r:id="rId6" imgW="2692400" imgH="482600"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889808953"/>
                </p:ext>
              </p:extLst>
            </p:nvPr>
          </p:nvGraphicFramePr>
          <p:xfrm>
            <a:off x="1372008" y="3182544"/>
            <a:ext cx="901700" cy="482600"/>
          </p:xfrm>
          <a:graphic>
            <a:graphicData uri="http://schemas.openxmlformats.org/presentationml/2006/ole">
              <p:oleObj spid="_x0000_s14261" name="Equation" r:id="rId7" imgW="901309" imgH="482391"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724881244"/>
                </p:ext>
              </p:extLst>
            </p:nvPr>
          </p:nvGraphicFramePr>
          <p:xfrm>
            <a:off x="1414870" y="3758807"/>
            <a:ext cx="1574800" cy="292100"/>
          </p:xfrm>
          <a:graphic>
            <a:graphicData uri="http://schemas.openxmlformats.org/presentationml/2006/ole">
              <p:oleObj spid="_x0000_s14262" name="Equation" r:id="rId8" imgW="1574800" imgH="292100" progId="Equation.DSMT4">
                <p:embed/>
              </p:oleObj>
            </a:graphicData>
          </a:graphic>
        </p:graphicFrame>
        <p:sp>
          <p:nvSpPr>
            <p:cNvPr id="9" name="TextBox 8"/>
            <p:cNvSpPr txBox="1"/>
            <p:nvPr/>
          </p:nvSpPr>
          <p:spPr>
            <a:xfrm>
              <a:off x="4045500" y="3665564"/>
              <a:ext cx="1008112" cy="369332"/>
            </a:xfrm>
            <a:prstGeom prst="rect">
              <a:avLst/>
            </a:prstGeom>
            <a:noFill/>
          </p:spPr>
          <p:txBody>
            <a:bodyPr wrap="square" rtlCol="0">
              <a:spAutoFit/>
            </a:bodyPr>
            <a:lstStyle/>
            <a:p>
              <a:r>
                <a:rPr lang="zh-CN" altLang="en-US" dirty="0" smtClean="0"/>
                <a:t>（</a:t>
              </a:r>
              <a:r>
                <a:rPr lang="en-US" altLang="zh-CN" dirty="0" smtClean="0"/>
                <a:t>15</a:t>
              </a:r>
              <a:r>
                <a:rPr lang="zh-CN" altLang="en-US" dirty="0" smtClean="0"/>
                <a:t>）</a:t>
              </a:r>
              <a:endParaRPr lang="zh-CN" altLang="en-US" dirty="0"/>
            </a:p>
          </p:txBody>
        </p:sp>
        <p:sp>
          <p:nvSpPr>
            <p:cNvPr id="10" name="TextBox 9"/>
            <p:cNvSpPr txBox="1"/>
            <p:nvPr/>
          </p:nvSpPr>
          <p:spPr>
            <a:xfrm>
              <a:off x="4045500" y="3089500"/>
              <a:ext cx="1008112" cy="369332"/>
            </a:xfrm>
            <a:prstGeom prst="rect">
              <a:avLst/>
            </a:prstGeom>
            <a:noFill/>
          </p:spPr>
          <p:txBody>
            <a:bodyPr wrap="square" rtlCol="0">
              <a:spAutoFit/>
            </a:bodyPr>
            <a:lstStyle/>
            <a:p>
              <a:r>
                <a:rPr lang="zh-CN" altLang="en-US" dirty="0" smtClean="0"/>
                <a:t>（</a:t>
              </a:r>
              <a:r>
                <a:rPr lang="en-US" altLang="zh-CN" dirty="0" smtClean="0"/>
                <a:t>14</a:t>
              </a:r>
              <a:r>
                <a:rPr lang="zh-CN" altLang="en-US" dirty="0" smtClean="0"/>
                <a:t>）</a:t>
              </a:r>
              <a:endParaRPr lang="zh-CN" altLang="en-US" dirty="0"/>
            </a:p>
          </p:txBody>
        </p:sp>
        <p:sp>
          <p:nvSpPr>
            <p:cNvPr id="11" name="TextBox 10"/>
            <p:cNvSpPr txBox="1"/>
            <p:nvPr/>
          </p:nvSpPr>
          <p:spPr>
            <a:xfrm>
              <a:off x="4045500" y="2657452"/>
              <a:ext cx="1008112" cy="369332"/>
            </a:xfrm>
            <a:prstGeom prst="rect">
              <a:avLst/>
            </a:prstGeom>
            <a:noFill/>
          </p:spPr>
          <p:txBody>
            <a:bodyPr wrap="square" rtlCol="0">
              <a:spAutoFit/>
            </a:bodyPr>
            <a:lstStyle/>
            <a:p>
              <a:r>
                <a:rPr lang="zh-CN" altLang="en-US" dirty="0" smtClean="0"/>
                <a:t>（</a:t>
              </a:r>
              <a:r>
                <a:rPr lang="en-US" altLang="zh-CN" dirty="0" smtClean="0"/>
                <a:t>13</a:t>
              </a:r>
              <a:r>
                <a:rPr lang="zh-CN" altLang="en-US" dirty="0" smtClean="0"/>
                <a:t>）</a:t>
              </a:r>
              <a:endParaRPr lang="zh-CN" altLang="en-US" dirty="0"/>
            </a:p>
          </p:txBody>
        </p:sp>
        <p:sp>
          <p:nvSpPr>
            <p:cNvPr id="12" name="TextBox 11"/>
            <p:cNvSpPr txBox="1"/>
            <p:nvPr/>
          </p:nvSpPr>
          <p:spPr>
            <a:xfrm>
              <a:off x="4045500" y="2173936"/>
              <a:ext cx="1008112" cy="369332"/>
            </a:xfrm>
            <a:prstGeom prst="rect">
              <a:avLst/>
            </a:prstGeom>
            <a:noFill/>
          </p:spPr>
          <p:txBody>
            <a:bodyPr wrap="square" rtlCol="0">
              <a:spAutoFit/>
            </a:bodyPr>
            <a:lstStyle/>
            <a:p>
              <a:r>
                <a:rPr lang="zh-CN" altLang="en-US" dirty="0" smtClean="0"/>
                <a:t>（</a:t>
              </a:r>
              <a:r>
                <a:rPr lang="en-US" altLang="zh-CN" dirty="0" smtClean="0"/>
                <a:t>12</a:t>
              </a:r>
              <a:r>
                <a:rPr lang="zh-CN" altLang="en-US" dirty="0" smtClean="0"/>
                <a:t>）</a:t>
              </a:r>
              <a:endParaRPr lang="zh-CN" altLang="en-US" dirty="0"/>
            </a:p>
          </p:txBody>
        </p:sp>
      </p:grpSp>
      <p:sp>
        <p:nvSpPr>
          <p:cNvPr id="14" name="标题 1"/>
          <p:cNvSpPr txBox="1">
            <a:spLocks/>
          </p:cNvSpPr>
          <p:nvPr/>
        </p:nvSpPr>
        <p:spPr bwMode="auto">
          <a:xfrm>
            <a:off x="322808" y="59445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集合覆盖主问题</a:t>
            </a:r>
            <a:endParaRPr lang="zh-CN" altLang="en-US" sz="2800" kern="0" dirty="0"/>
          </a:p>
        </p:txBody>
      </p:sp>
      <mc:AlternateContent xmlns:mc="http://schemas.openxmlformats.org/markup-compatibility/2006">
        <mc:Choice xmlns:a14="http://schemas.microsoft.com/office/drawing/2010/main" xmlns="" Requires="a14">
          <p:sp>
            <p:nvSpPr>
              <p:cNvPr id="21" name="圆角矩形标注 20"/>
              <p:cNvSpPr/>
              <p:nvPr/>
            </p:nvSpPr>
            <p:spPr>
              <a:xfrm>
                <a:off x="4732245" y="2312876"/>
                <a:ext cx="4283968" cy="1224136"/>
              </a:xfrm>
              <a:prstGeom prst="wedgeRoundRectCallout">
                <a:avLst>
                  <a:gd name="adj1" fmla="val -54531"/>
                  <a:gd name="adj2" fmla="val -19219"/>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25000"/>
                  </a:lnSpc>
                  <a:spcBef>
                    <a:spcPts val="0"/>
                  </a:spcBef>
                  <a:spcAft>
                    <a:spcPts val="0"/>
                  </a:spcAft>
                  <a:buClrTx/>
                  <a:buSzTx/>
                  <a:tabLst/>
                  <a:defRPr/>
                </a:pPr>
                <a:r>
                  <a:rPr kumimoji="0" lang="zh-CN" altLang="en-US" b="0" i="0" u="none" strike="noStrike" kern="0" cap="none" spc="0" normalizeH="0" baseline="0" noProof="0" dirty="0" smtClean="0">
                    <a:ln>
                      <a:noFill/>
                    </a:ln>
                    <a:solidFill>
                      <a:srgbClr val="000000"/>
                    </a:solidFill>
                    <a:effectLst/>
                    <a:uLnTx/>
                    <a:uFillTx/>
                  </a:rPr>
                  <a:t>目标函数（</a:t>
                </a:r>
                <a:r>
                  <a:rPr kumimoji="0" lang="en-US" altLang="zh-CN" b="0" i="0" u="none" strike="noStrike" kern="0" cap="none" spc="0" normalizeH="0" baseline="0" noProof="0" dirty="0" smtClean="0">
                    <a:ln>
                      <a:noFill/>
                    </a:ln>
                    <a:solidFill>
                      <a:srgbClr val="000000"/>
                    </a:solidFill>
                    <a:effectLst/>
                    <a:uLnTx/>
                    <a:uFillTx/>
                  </a:rPr>
                  <a:t>12</a:t>
                </a:r>
                <a:r>
                  <a:rPr kumimoji="0" lang="zh-CN" altLang="en-US" b="0" i="0" u="none" strike="noStrike" kern="0" cap="none" spc="0" normalizeH="0" baseline="0" noProof="0" dirty="0" smtClean="0">
                    <a:ln>
                      <a:noFill/>
                    </a:ln>
                    <a:solidFill>
                      <a:srgbClr val="000000"/>
                    </a:solidFill>
                    <a:effectLst/>
                    <a:uLnTx/>
                    <a:uFillTx/>
                  </a:rPr>
                  <a:t>）最大化获得的总收益。</a:t>
                </a:r>
                <a:endParaRPr kumimoji="0" lang="en-US" altLang="zh-CN"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25000"/>
                  </a:lnSpc>
                  <a:spcBef>
                    <a:spcPts val="0"/>
                  </a:spcBef>
                  <a:spcAft>
                    <a:spcPts val="0"/>
                  </a:spcAft>
                  <a:buClrTx/>
                  <a:buSzTx/>
                  <a:tabLst/>
                  <a:defRPr/>
                </a:pPr>
                <a:r>
                  <a:rPr kumimoji="0" lang="zh-CN" altLang="en-US" b="0" i="0" u="none" strike="noStrike" kern="0" cap="none" spc="0" normalizeH="0" baseline="0" noProof="0" dirty="0" smtClean="0">
                    <a:ln>
                      <a:noFill/>
                    </a:ln>
                    <a:solidFill>
                      <a:srgbClr val="000000"/>
                    </a:solidFill>
                    <a:effectLst/>
                    <a:uLnTx/>
                    <a:uFillTx/>
                  </a:rPr>
                  <a:t> 约束（</a:t>
                </a:r>
                <a:r>
                  <a:rPr lang="en-US" altLang="zh-CN" kern="0" dirty="0" smtClean="0">
                    <a:solidFill>
                      <a:srgbClr val="000000"/>
                    </a:solidFill>
                  </a:rPr>
                  <a:t>13</a:t>
                </a:r>
                <a:r>
                  <a:rPr kumimoji="0" lang="zh-CN" altLang="en-US" b="0" i="0" u="none" strike="noStrike" kern="0" cap="none" spc="0" normalizeH="0" baseline="0" noProof="0" dirty="0" smtClean="0">
                    <a:ln>
                      <a:noFill/>
                    </a:ln>
                    <a:solidFill>
                      <a:srgbClr val="000000"/>
                    </a:solidFill>
                    <a:effectLst/>
                    <a:uLnTx/>
                    <a:uFillTx/>
                  </a:rPr>
                  <a:t>）确保每个点最多被访问一次。</a:t>
                </a:r>
                <a:endParaRPr kumimoji="0" lang="en-US" altLang="zh-CN"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25000"/>
                  </a:lnSpc>
                  <a:spcBef>
                    <a:spcPts val="0"/>
                  </a:spcBef>
                  <a:spcAft>
                    <a:spcPts val="0"/>
                  </a:spcAft>
                  <a:buClrTx/>
                  <a:buSzTx/>
                  <a:tabLst/>
                  <a:defRPr/>
                </a:pPr>
                <a:r>
                  <a:rPr kumimoji="0" lang="zh-CN" altLang="en-US" b="0" i="0" u="none" strike="noStrike" kern="0" cap="none" spc="0" normalizeH="0" baseline="0" noProof="0" dirty="0" smtClean="0">
                    <a:ln>
                      <a:noFill/>
                    </a:ln>
                    <a:solidFill>
                      <a:srgbClr val="000000"/>
                    </a:solidFill>
                    <a:effectLst/>
                    <a:uLnTx/>
                    <a:uFillTx/>
                  </a:rPr>
                  <a:t> 约束（</a:t>
                </a:r>
                <a:r>
                  <a:rPr lang="en-US" altLang="zh-CN" kern="0" dirty="0" smtClean="0">
                    <a:solidFill>
                      <a:srgbClr val="000000"/>
                    </a:solidFill>
                  </a:rPr>
                  <a:t>14</a:t>
                </a:r>
                <a:r>
                  <a:rPr kumimoji="0" lang="zh-CN" altLang="en-US" b="0" i="0" u="none" strike="noStrike" kern="0" cap="none" spc="0" normalizeH="0" baseline="0" noProof="0" dirty="0" smtClean="0">
                    <a:ln>
                      <a:noFill/>
                    </a:ln>
                    <a:solidFill>
                      <a:srgbClr val="000000"/>
                    </a:solidFill>
                    <a:effectLst/>
                    <a:uLnTx/>
                    <a:uFillTx/>
                  </a:rPr>
                  <a:t>）规定最多使用</a:t>
                </a:r>
                <a14:m>
                  <m:oMath xmlns:m="http://schemas.openxmlformats.org/officeDocument/2006/math">
                    <m:r>
                      <a:rPr kumimoji="0" lang="zh-CN" altLang="en-US" b="0" i="1" u="none" strike="noStrike" kern="0" cap="none" spc="0" normalizeH="0" baseline="0" noProof="0" smtClean="0">
                        <a:ln>
                          <a:noFill/>
                        </a:ln>
                        <a:solidFill>
                          <a:srgbClr val="000000"/>
                        </a:solidFill>
                        <a:effectLst/>
                        <a:uLnTx/>
                        <a:uFillTx/>
                        <a:latin typeface="Cambria Math"/>
                      </a:rPr>
                      <m:t>𝑚</m:t>
                    </m:r>
                  </m:oMath>
                </a14:m>
                <a:r>
                  <a:rPr kumimoji="0" lang="zh-CN" altLang="en-US" b="0" i="0" u="none" strike="noStrike" kern="0" cap="none" spc="0" normalizeH="0" baseline="0" noProof="0" dirty="0" smtClean="0">
                    <a:ln>
                      <a:noFill/>
                    </a:ln>
                    <a:solidFill>
                      <a:srgbClr val="000000"/>
                    </a:solidFill>
                    <a:effectLst/>
                    <a:uLnTx/>
                    <a:uFillTx/>
                  </a:rPr>
                  <a:t>辆车。</a:t>
                </a:r>
                <a:endParaRPr kumimoji="0" lang="zh-CN" altLang="en-US" b="0" i="0" u="none" strike="noStrike" kern="0" cap="none" spc="0" normalizeH="0" baseline="0" noProof="0" dirty="0" smtClean="0">
                  <a:ln>
                    <a:noFill/>
                  </a:ln>
                  <a:solidFill>
                    <a:srgbClr val="003300"/>
                  </a:solidFill>
                  <a:effectLst/>
                  <a:uLnTx/>
                  <a:uFillTx/>
                </a:endParaRPr>
              </a:p>
            </p:txBody>
          </p:sp>
        </mc:Choice>
        <mc:Fallback>
          <p:sp>
            <p:nvSpPr>
              <p:cNvPr id="21" name="圆角矩形标注 20"/>
              <p:cNvSpPr>
                <a:spLocks noRot="1" noChangeAspect="1" noMove="1" noResize="1" noEditPoints="1" noAdjustHandles="1" noChangeArrowheads="1" noChangeShapeType="1" noTextEdit="1"/>
              </p:cNvSpPr>
              <p:nvPr/>
            </p:nvSpPr>
            <p:spPr>
              <a:xfrm>
                <a:off x="4732245" y="2312876"/>
                <a:ext cx="4283968" cy="1224136"/>
              </a:xfrm>
              <a:prstGeom prst="wedgeRoundRectCallout">
                <a:avLst>
                  <a:gd name="adj1" fmla="val -54531"/>
                  <a:gd name="adj2" fmla="val -19219"/>
                  <a:gd name="adj3" fmla="val 16667"/>
                </a:avLst>
              </a:prstGeom>
              <a:blipFill rotWithShape="1">
                <a:blip r:embed="rId9"/>
                <a:stretch>
                  <a:fillRect r="-4898" b="-1493"/>
                </a:stretch>
              </a:blipFill>
              <a:ln w="25400" cap="flat" cmpd="sng" algn="ctr">
                <a:noFill/>
                <a:prstDash val="solid"/>
              </a:ln>
              <a:effectLst/>
            </p:spPr>
            <p:txBody>
              <a:bodyPr/>
              <a:lstStyle/>
              <a:p>
                <a:r>
                  <a:rPr lang="zh-CN" altLang="en-US">
                    <a:noFill/>
                  </a:rPr>
                  <a:t> </a:t>
                </a:r>
              </a:p>
            </p:txBody>
          </p:sp>
        </mc:Fallback>
      </mc:AlternateContent>
      <p:sp>
        <p:nvSpPr>
          <p:cNvPr id="22" name="圆角矩形标注 21"/>
          <p:cNvSpPr/>
          <p:nvPr/>
        </p:nvSpPr>
        <p:spPr>
          <a:xfrm>
            <a:off x="4211960" y="1052736"/>
            <a:ext cx="1584176" cy="936104"/>
          </a:xfrm>
          <a:prstGeom prst="wedgeRoundRectCallout">
            <a:avLst>
              <a:gd name="adj1" fmla="val -38741"/>
              <a:gd name="adj2" fmla="val 64149"/>
              <a:gd name="adj3" fmla="val 16667"/>
            </a:avLst>
          </a:prstGeom>
          <a:solidFill>
            <a:srgbClr val="ECB6C5">
              <a:lumMod val="9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a:solidFill>
                  <a:srgbClr val="003300"/>
                </a:solidFill>
                <a:latin typeface="Times New Roman" panose="02020603050405020304" pitchFamily="18" charset="0"/>
                <a:cs typeface="Times New Roman" panose="02020603050405020304" pitchFamily="18" charset="0"/>
              </a:rPr>
              <a:t>MP</a:t>
            </a:r>
            <a:r>
              <a:rPr kumimoji="0" lang="zh-CN" altLang="en-US" b="0" i="0" u="none" strike="noStrike" kern="0" cap="none" spc="0" normalizeH="0" baseline="0" noProof="0" dirty="0" smtClean="0">
                <a:ln>
                  <a:noFill/>
                </a:ln>
                <a:solidFill>
                  <a:srgbClr val="003300"/>
                </a:solidFill>
                <a:effectLst/>
                <a:uLnTx/>
                <a:uFillTx/>
                <a:latin typeface="Times New Roman" panose="02020603050405020304" pitchFamily="18" charset="0"/>
                <a:cs typeface="Times New Roman" panose="02020603050405020304" pitchFamily="18" charset="0"/>
              </a:rPr>
              <a:t>问题</a:t>
            </a:r>
            <a:endParaRPr kumimoji="0" lang="en-US" altLang="zh-CN" b="0" i="0" u="none" strike="noStrike" kern="0" cap="none" spc="0" normalizeH="0" baseline="0" noProof="0" dirty="0" smtClean="0">
              <a:ln>
                <a:noFill/>
              </a:ln>
              <a:solidFill>
                <a:srgbClr val="003300"/>
              </a:solidFill>
              <a:effectLst/>
              <a:uLnTx/>
              <a:uFillTx/>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9324528" y="2060848"/>
            <a:ext cx="4015358" cy="2190030"/>
            <a:chOff x="4640932" y="2262907"/>
            <a:chExt cx="4015358" cy="2190030"/>
          </a:xfrm>
        </p:grpSpPr>
        <mc:AlternateContent xmlns:mc="http://schemas.openxmlformats.org/markup-compatibility/2006">
          <mc:Choice xmlns:a14="http://schemas.microsoft.com/office/drawing/2010/main" xmlns="" Requires="a14">
            <p:sp>
              <p:nvSpPr>
                <p:cNvPr id="25" name="TextBox 24"/>
                <p:cNvSpPr txBox="1"/>
                <p:nvPr/>
              </p:nvSpPr>
              <p:spPr>
                <a:xfrm>
                  <a:off x="4817047" y="2421612"/>
                  <a:ext cx="3548505" cy="203132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MP</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问题是</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0-1</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整数规划问题，而且是</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NP-hard</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问题。</a:t>
                  </a:r>
                  <a:endPar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oMath>
                  </a14:m>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随着问题规模的扩大呈指数增长。</a:t>
                  </a:r>
                  <a:endPar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如果</a:t>
                  </a:r>
                  <a14:m>
                    <m:oMath xmlns:m="http://schemas.openxmlformats.org/officeDocument/2006/math">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oMath>
                  </a14:m>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已知，求解中等规模的</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MP</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问题也非常困难。</a:t>
                  </a:r>
                  <a:endPar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0" u="none" strike="noStrike" kern="0" cap="none" spc="0" normalizeH="0" baseline="0" noProof="0" smtClean="0">
                            <a:ln>
                              <a:noFill/>
                            </a:ln>
                            <a:solidFill>
                              <a:srgbClr val="000000"/>
                            </a:solidFill>
                            <a:effectLst/>
                            <a:uLnTx/>
                            <a:uFillTx/>
                            <a:latin typeface="Cambria Math"/>
                          </a:rPr>
                          <m:t>       </m:t>
                        </m:r>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25" name="TextBox 24"/>
                <p:cNvSpPr txBox="1">
                  <a:spLocks noRot="1" noChangeAspect="1" noMove="1" noResize="1" noEditPoints="1" noAdjustHandles="1" noChangeArrowheads="1" noChangeShapeType="1" noTextEdit="1"/>
                </p:cNvSpPr>
                <p:nvPr/>
              </p:nvSpPr>
              <p:spPr>
                <a:xfrm>
                  <a:off x="4817047" y="2421612"/>
                  <a:ext cx="3548505" cy="2031325"/>
                </a:xfrm>
                <a:prstGeom prst="rect">
                  <a:avLst/>
                </a:prstGeom>
                <a:blipFill rotWithShape="1">
                  <a:blip r:embed="rId10"/>
                  <a:stretch>
                    <a:fillRect l="-1546" t="-2102" r="-1375"/>
                  </a:stretch>
                </a:blipFill>
              </p:spPr>
              <p:txBody>
                <a:bodyPr/>
                <a:lstStyle/>
                <a:p>
                  <a:r>
                    <a:rPr lang="zh-CN" altLang="en-US">
                      <a:noFill/>
                    </a:rPr>
                    <a:t> </a:t>
                  </a:r>
                </a:p>
              </p:txBody>
            </p:sp>
          </mc:Fallback>
        </mc:AlternateContent>
        <p:sp>
          <p:nvSpPr>
            <p:cNvPr id="26" name="Freeform 8"/>
            <p:cNvSpPr>
              <a:spLocks/>
            </p:cNvSpPr>
            <p:nvPr/>
          </p:nvSpPr>
          <p:spPr bwMode="auto">
            <a:xfrm rot="10800000">
              <a:off x="6732240" y="2262907"/>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 name="T14" fmla="*/ 0 w 2320"/>
                <a:gd name="T15" fmla="*/ 0 h 792"/>
                <a:gd name="T16" fmla="*/ 2320 w 2320"/>
                <a:gd name="T17" fmla="*/ 792 h 792"/>
              </a:gdLst>
              <a:ahLst/>
              <a:cxnLst>
                <a:cxn ang="0">
                  <a:pos x="T0" y="T1"/>
                </a:cxn>
                <a:cxn ang="0">
                  <a:pos x="T2" y="T3"/>
                </a:cxn>
                <a:cxn ang="0">
                  <a:pos x="T4" y="T5"/>
                </a:cxn>
                <a:cxn ang="0">
                  <a:pos x="T6" y="T7"/>
                </a:cxn>
                <a:cxn ang="0">
                  <a:pos x="T8" y="T9"/>
                </a:cxn>
                <a:cxn ang="0">
                  <a:pos x="T10" y="T11"/>
                </a:cxn>
                <a:cxn ang="0">
                  <a:pos x="T12" y="T13"/>
                </a:cxn>
              </a:cxnLst>
              <a:rect l="T14" t="T15" r="T16" b="T17"/>
              <a:pathLst>
                <a:path w="2320" h="792">
                  <a:moveTo>
                    <a:pt x="88" y="696"/>
                  </a:moveTo>
                  <a:lnTo>
                    <a:pt x="88" y="0"/>
                  </a:lnTo>
                  <a:lnTo>
                    <a:pt x="0" y="0"/>
                  </a:lnTo>
                  <a:lnTo>
                    <a:pt x="0" y="792"/>
                  </a:lnTo>
                  <a:lnTo>
                    <a:pt x="2320" y="792"/>
                  </a:lnTo>
                  <a:lnTo>
                    <a:pt x="2320" y="696"/>
                  </a:lnTo>
                  <a:lnTo>
                    <a:pt x="88" y="696"/>
                  </a:lnTo>
                  <a:close/>
                </a:path>
              </a:pathLst>
            </a:custGeom>
            <a:solidFill>
              <a:srgbClr val="009999">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7" name="Freeform 7"/>
            <p:cNvSpPr>
              <a:spLocks/>
            </p:cNvSpPr>
            <p:nvPr/>
          </p:nvSpPr>
          <p:spPr bwMode="auto">
            <a:xfrm>
              <a:off x="4640932" y="3368948"/>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 name="T14" fmla="*/ 0 w 2320"/>
                <a:gd name="T15" fmla="*/ 0 h 792"/>
                <a:gd name="T16" fmla="*/ 2320 w 2320"/>
                <a:gd name="T17" fmla="*/ 792 h 792"/>
              </a:gdLst>
              <a:ahLst/>
              <a:cxnLst>
                <a:cxn ang="0">
                  <a:pos x="T0" y="T1"/>
                </a:cxn>
                <a:cxn ang="0">
                  <a:pos x="T2" y="T3"/>
                </a:cxn>
                <a:cxn ang="0">
                  <a:pos x="T4" y="T5"/>
                </a:cxn>
                <a:cxn ang="0">
                  <a:pos x="T6" y="T7"/>
                </a:cxn>
                <a:cxn ang="0">
                  <a:pos x="T8" y="T9"/>
                </a:cxn>
                <a:cxn ang="0">
                  <a:pos x="T10" y="T11"/>
                </a:cxn>
                <a:cxn ang="0">
                  <a:pos x="T12" y="T13"/>
                </a:cxn>
              </a:cxnLst>
              <a:rect l="T14" t="T15" r="T16" b="T17"/>
              <a:pathLst>
                <a:path w="2320" h="792">
                  <a:moveTo>
                    <a:pt x="88" y="696"/>
                  </a:moveTo>
                  <a:lnTo>
                    <a:pt x="88" y="0"/>
                  </a:lnTo>
                  <a:lnTo>
                    <a:pt x="0" y="0"/>
                  </a:lnTo>
                  <a:lnTo>
                    <a:pt x="0" y="792"/>
                  </a:lnTo>
                  <a:lnTo>
                    <a:pt x="2320" y="792"/>
                  </a:lnTo>
                  <a:lnTo>
                    <a:pt x="2320" y="696"/>
                  </a:lnTo>
                  <a:lnTo>
                    <a:pt x="88" y="696"/>
                  </a:lnTo>
                  <a:close/>
                </a:path>
              </a:pathLst>
            </a:custGeom>
            <a:solidFill>
              <a:srgbClr val="009999">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xmlns="" val="28596339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1"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childTnLst>
                          </p:cTn>
                        </p:par>
                        <p:par>
                          <p:cTn id="27" fill="hold">
                            <p:stCondLst>
                              <p:cond delay="500"/>
                            </p:stCondLst>
                            <p:childTnLst>
                              <p:par>
                                <p:cTn id="28" presetID="35" presetClass="path" presetSubtype="0" accel="50000" decel="50000" fill="hold" nodeType="afterEffect">
                                  <p:stCondLst>
                                    <p:cond delay="0"/>
                                  </p:stCondLst>
                                  <p:childTnLst>
                                    <p:animMotion origin="layout" path="M 0.09548 0.03375 L -0.49514 0.04416 " pathEditMode="relative" rAng="0" ptsTypes="AA">
                                      <p:cBhvr>
                                        <p:cTn id="29" dur="2000" fill="hold"/>
                                        <p:tgtEl>
                                          <p:spTgt spid="24"/>
                                        </p:tgtEl>
                                        <p:attrNameLst>
                                          <p:attrName>ppt_x</p:attrName>
                                          <p:attrName>ppt_y</p:attrName>
                                        </p:attrNameLst>
                                      </p:cBhvr>
                                      <p:rCtr x="-29531"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椭圆 3"/>
              <p:cNvSpPr/>
              <p:nvPr/>
            </p:nvSpPr>
            <p:spPr bwMode="auto">
              <a:xfrm>
                <a:off x="5940152" y="3717032"/>
                <a:ext cx="1296144" cy="576064"/>
              </a:xfrm>
              <a:prstGeom prst="ellipse">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srgbClr val="000000"/>
                              </a:solidFill>
                              <a:effectLst/>
                              <a:uLnTx/>
                              <a:uFillTx/>
                              <a:latin typeface="Cambria Math"/>
                            </a:rPr>
                            <m:t>𝛺</m:t>
                          </m:r>
                        </m:e>
                        <m:sub>
                          <m:r>
                            <a:rPr kumimoji="0" lang="zh-CN" altLang="en-US" sz="1800" b="0" i="0" u="none" strike="noStrike" kern="0" cap="none" spc="0" normalizeH="0" baseline="0" noProof="0" smtClean="0">
                              <a:ln>
                                <a:noFill/>
                              </a:ln>
                              <a:solidFill>
                                <a:srgbClr val="000000"/>
                              </a:solidFill>
                              <a:effectLst/>
                              <a:uLnTx/>
                              <a:uFillTx/>
                              <a:latin typeface="Cambria Math"/>
                            </a:rPr>
                            <m:t>0</m:t>
                          </m:r>
                        </m:sub>
                      </m:sSub>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4" name="椭圆 3"/>
              <p:cNvSpPr>
                <a:spLocks noRot="1" noChangeAspect="1" noMove="1" noResize="1" noEditPoints="1" noAdjustHandles="1" noChangeArrowheads="1" noChangeShapeType="1" noTextEdit="1"/>
              </p:cNvSpPr>
              <p:nvPr/>
            </p:nvSpPr>
            <p:spPr bwMode="auto">
              <a:xfrm>
                <a:off x="5940152" y="3717032"/>
                <a:ext cx="1296144" cy="576064"/>
              </a:xfrm>
              <a:prstGeom prst="ellipse">
                <a:avLst/>
              </a:prstGeom>
              <a:blipFill rotWithShape="1">
                <a:blip r:embed="rId2"/>
                <a:stretch>
                  <a:fillRect/>
                </a:stretch>
              </a:blipFill>
              <a:ln w="9525" cap="flat" cmpd="sng" algn="ctr">
                <a:solidFill>
                  <a:srgbClr val="000000"/>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椭圆 4"/>
              <p:cNvSpPr/>
              <p:nvPr/>
            </p:nvSpPr>
            <p:spPr bwMode="auto">
              <a:xfrm>
                <a:off x="5508104" y="3140968"/>
                <a:ext cx="2232248" cy="1368152"/>
              </a:xfrm>
              <a:prstGeom prst="ellipse">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srgbClr val="000000"/>
                              </a:solidFill>
                              <a:effectLst/>
                              <a:uLnTx/>
                              <a:uFillTx/>
                              <a:latin typeface="Cambria Math"/>
                            </a:rPr>
                            <m:t>𝛺</m:t>
                          </m:r>
                        </m:e>
                        <m:sub>
                          <m:r>
                            <a:rPr kumimoji="0" lang="zh-CN" altLang="en-US" sz="1800" b="0" i="0" u="none" strike="noStrike" kern="0" cap="none" spc="0" normalizeH="0" baseline="0" noProof="0" smtClean="0">
                              <a:ln>
                                <a:noFill/>
                              </a:ln>
                              <a:solidFill>
                                <a:srgbClr val="000000"/>
                              </a:solidFill>
                              <a:effectLst/>
                              <a:uLnTx/>
                              <a:uFillTx/>
                              <a:latin typeface="Cambria Math"/>
                            </a:rPr>
                            <m:t>1</m:t>
                          </m:r>
                        </m:sub>
                      </m:sSub>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5" name="椭圆 4"/>
              <p:cNvSpPr>
                <a:spLocks noRot="1" noChangeAspect="1" noMove="1" noResize="1" noEditPoints="1" noAdjustHandles="1" noChangeArrowheads="1" noChangeShapeType="1" noTextEdit="1"/>
              </p:cNvSpPr>
              <p:nvPr/>
            </p:nvSpPr>
            <p:spPr bwMode="auto">
              <a:xfrm>
                <a:off x="5508104" y="3140968"/>
                <a:ext cx="2232248" cy="1368152"/>
              </a:xfrm>
              <a:prstGeom prst="ellipse">
                <a:avLst/>
              </a:prstGeom>
              <a:blipFill rotWithShape="1">
                <a:blip r:embed="rId3"/>
                <a:stretch>
                  <a:fillRect/>
                </a:stretch>
              </a:blipFill>
              <a:ln w="9525" cap="flat" cmpd="sng" algn="ctr">
                <a:solidFill>
                  <a:srgbClr val="000000"/>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椭圆 5"/>
              <p:cNvSpPr/>
              <p:nvPr/>
            </p:nvSpPr>
            <p:spPr bwMode="auto">
              <a:xfrm>
                <a:off x="4752020" y="1844824"/>
                <a:ext cx="3996444" cy="2988332"/>
              </a:xfrm>
              <a:prstGeom prst="ellipse">
                <a:avLst/>
              </a:prstGeom>
              <a:no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zh-CN" altLang="en-US" sz="1800" b="0" i="1" u="none" strike="noStrike" kern="0" cap="none" spc="0" normalizeH="0" baseline="0" noProof="0" smtClean="0">
                              <a:ln>
                                <a:noFill/>
                              </a:ln>
                              <a:solidFill>
                                <a:srgbClr val="000000"/>
                              </a:solidFill>
                              <a:effectLst/>
                              <a:uLnTx/>
                              <a:uFillTx/>
                              <a:latin typeface="Cambria Math"/>
                            </a:rPr>
                            <m:t>𝛺</m:t>
                          </m:r>
                        </m:e>
                        <m:sub>
                          <m:r>
                            <a:rPr kumimoji="0" lang="zh-CN" altLang="en-US" sz="1800" b="0" i="1" u="none" strike="noStrike" kern="0" cap="none" spc="0" normalizeH="0" baseline="0" noProof="0" smtClean="0">
                              <a:ln>
                                <a:noFill/>
                              </a:ln>
                              <a:solidFill>
                                <a:srgbClr val="000000"/>
                              </a:solidFill>
                              <a:effectLst/>
                              <a:uLnTx/>
                              <a:uFillTx/>
                              <a:latin typeface="Cambria Math"/>
                            </a:rPr>
                            <m:t>𝑙</m:t>
                          </m:r>
                        </m:sub>
                      </m:sSub>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6" name="椭圆 5"/>
              <p:cNvSpPr>
                <a:spLocks noRot="1" noChangeAspect="1" noMove="1" noResize="1" noEditPoints="1" noAdjustHandles="1" noChangeArrowheads="1" noChangeShapeType="1" noTextEdit="1"/>
              </p:cNvSpPr>
              <p:nvPr/>
            </p:nvSpPr>
            <p:spPr bwMode="auto">
              <a:xfrm>
                <a:off x="4752020" y="1844824"/>
                <a:ext cx="3996444" cy="2988332"/>
              </a:xfrm>
              <a:prstGeom prst="ellipse">
                <a:avLst/>
              </a:prstGeom>
              <a:blipFill rotWithShape="1">
                <a:blip r:embed="rId4"/>
                <a:stretch>
                  <a:fillRect/>
                </a:stretch>
              </a:blipFill>
              <a:ln w="9525" cap="flat" cmpd="sng" algn="ctr">
                <a:solidFill>
                  <a:srgbClr val="000000"/>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TextBox 6"/>
              <p:cNvSpPr txBox="1"/>
              <p:nvPr/>
            </p:nvSpPr>
            <p:spPr>
              <a:xfrm>
                <a:off x="179512" y="4437112"/>
                <a:ext cx="32403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e>
                        <m:sub>
                          <m:r>
                            <a:rPr kumimoji="0" lang="zh-CN" altLang="en-US" sz="1800" b="0" i="0" u="none" strike="noStrike" kern="0" cap="none" spc="0" normalizeH="0" baseline="0" noProof="0" smtClean="0">
                              <a:ln>
                                <a:noFill/>
                              </a:ln>
                              <a:solidFill>
                                <a:srgbClr val="000000"/>
                              </a:solidFill>
                              <a:effectLst/>
                              <a:uLnTx/>
                              <a:uFillTx/>
                              <a:latin typeface="Cambria Math"/>
                            </a:rPr>
                            <m:t>0</m:t>
                          </m:r>
                        </m:sub>
                      </m:sSub>
                      <m:r>
                        <a:rPr kumimoji="0" lang="zh-CN" altLang="en-US" sz="1800" b="0" i="0" u="none" strike="noStrike" kern="0" cap="none" spc="0" normalizeH="0" baseline="0" noProof="0" smtClean="0">
                          <a:ln>
                            <a:noFill/>
                          </a:ln>
                          <a:solidFill>
                            <a:srgbClr val="000000"/>
                          </a:solidFill>
                          <a:effectLst/>
                          <a:uLnTx/>
                          <a:uFillTx/>
                          <a:latin typeface="Cambria Math"/>
                        </a:rPr>
                        <m:t>→</m:t>
                      </m:r>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e>
                        <m:sub>
                          <m:r>
                            <a:rPr kumimoji="0" lang="zh-CN" altLang="en-US" sz="1800" b="0" i="0" u="none" strike="noStrike" kern="0" cap="none" spc="0" normalizeH="0" baseline="0" noProof="0" smtClean="0">
                              <a:ln>
                                <a:noFill/>
                              </a:ln>
                              <a:solidFill>
                                <a:srgbClr val="000000"/>
                              </a:solidFill>
                              <a:effectLst/>
                              <a:uLnTx/>
                              <a:uFillTx/>
                              <a:latin typeface="Cambria Math"/>
                            </a:rPr>
                            <m:t>1</m:t>
                          </m:r>
                        </m:sub>
                      </m:sSub>
                      <m:r>
                        <a:rPr kumimoji="0" lang="zh-CN" altLang="en-US" sz="1800" b="0" i="0" u="none" strike="noStrike" kern="0" cap="none" spc="0" normalizeH="0" baseline="0" noProof="0" smtClean="0">
                          <a:ln>
                            <a:noFill/>
                          </a:ln>
                          <a:solidFill>
                            <a:srgbClr val="000000"/>
                          </a:solidFill>
                          <a:effectLst/>
                          <a:uLnTx/>
                          <a:uFillTx/>
                          <a:latin typeface="Cambria Math"/>
                        </a:rPr>
                        <m:t>→</m:t>
                      </m:r>
                      <m:sSub>
                        <m:sSub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bPr>
                        <m:e>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e>
                        <m:sub>
                          <m:r>
                            <a:rPr kumimoji="0" lang="zh-CN" altLang="en-US" sz="1800" b="0" i="0" u="none" strike="noStrike" kern="0" cap="none" spc="0" normalizeH="0" baseline="0" noProof="0" smtClean="0">
                              <a:ln>
                                <a:noFill/>
                              </a:ln>
                              <a:solidFill>
                                <a:srgbClr val="000000"/>
                              </a:solidFill>
                              <a:effectLst/>
                              <a:uLnTx/>
                              <a:uFillTx/>
                              <a:latin typeface="Cambria Math"/>
                            </a:rPr>
                            <m:t>2</m:t>
                          </m:r>
                        </m:sub>
                      </m:sSub>
                      <m:r>
                        <a:rPr kumimoji="0" lang="zh-CN" altLang="en-US" sz="1800" b="0" i="0" u="none" strike="noStrike" kern="0" cap="none" spc="0" normalizeH="0" baseline="0" noProof="0" smtClean="0">
                          <a:ln>
                            <a:noFill/>
                          </a:ln>
                          <a:solidFill>
                            <a:srgbClr val="000000"/>
                          </a:solidFill>
                          <a:effectLst/>
                          <a:uLnTx/>
                          <a:uFillTx/>
                          <a:latin typeface="Cambria Math"/>
                        </a:rPr>
                        <m:t>→....→</m:t>
                      </m:r>
                    </m:oMath>
                  </m:oMathPara>
                </a14:m>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7" name="TextBox 6"/>
              <p:cNvSpPr txBox="1">
                <a:spLocks noRot="1" noChangeAspect="1" noMove="1" noResize="1" noEditPoints="1" noAdjustHandles="1" noChangeArrowheads="1" noChangeShapeType="1" noTextEdit="1"/>
              </p:cNvSpPr>
              <p:nvPr/>
            </p:nvSpPr>
            <p:spPr>
              <a:xfrm>
                <a:off x="179512" y="4437112"/>
                <a:ext cx="3240360" cy="369332"/>
              </a:xfrm>
              <a:prstGeom prst="rect">
                <a:avLst/>
              </a:prstGeom>
              <a:blipFill rotWithShape="1">
                <a:blip r:embed="rId5"/>
                <a:stretch>
                  <a:fillRect b="-1667"/>
                </a:stretch>
              </a:blipFill>
            </p:spPr>
            <p:txBody>
              <a:bodyPr/>
              <a:lstStyle/>
              <a:p>
                <a:r>
                  <a:rPr lang="zh-CN" altLang="en-US">
                    <a:noFill/>
                  </a:rPr>
                  <a:t> </a:t>
                </a:r>
              </a:p>
            </p:txBody>
          </p:sp>
        </mc:Fallback>
      </mc:AlternateContent>
      <p:sp>
        <p:nvSpPr>
          <p:cNvPr id="9" name="标题 1"/>
          <p:cNvSpPr txBox="1">
            <a:spLocks/>
          </p:cNvSpPr>
          <p:nvPr/>
        </p:nvSpPr>
        <p:spPr bwMode="auto">
          <a:xfrm>
            <a:off x="322808" y="693722"/>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列生</a:t>
            </a:r>
            <a:r>
              <a:rPr lang="zh-CN" altLang="en-US" sz="2800" kern="0" dirty="0" smtClean="0"/>
              <a:t>成</a:t>
            </a:r>
            <a:endParaRPr lang="zh-CN" altLang="en-US" sz="2800" kern="0" dirty="0"/>
          </a:p>
        </p:txBody>
      </p:sp>
      <p:grpSp>
        <p:nvGrpSpPr>
          <p:cNvPr id="17" name="组合 16"/>
          <p:cNvGrpSpPr/>
          <p:nvPr/>
        </p:nvGrpSpPr>
        <p:grpSpPr>
          <a:xfrm>
            <a:off x="458736" y="1772816"/>
            <a:ext cx="3969248" cy="2160240"/>
            <a:chOff x="458736" y="1772816"/>
            <a:chExt cx="3969248" cy="2160240"/>
          </a:xfrm>
        </p:grpSpPr>
        <mc:AlternateContent xmlns:mc="http://schemas.openxmlformats.org/markup-compatibility/2006">
          <mc:Choice xmlns:a14="http://schemas.microsoft.com/office/drawing/2010/main" xmlns="" Requires="a14">
            <p:sp>
              <p:nvSpPr>
                <p:cNvPr id="8" name="TextBox 7"/>
                <p:cNvSpPr txBox="1"/>
                <p:nvPr/>
              </p:nvSpPr>
              <p:spPr>
                <a:xfrm>
                  <a:off x="630145" y="1772816"/>
                  <a:ext cx="3657086" cy="198515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prstClr val="black"/>
                      </a:solidFill>
                      <a:effectLst/>
                      <a:uLnTx/>
                      <a:uFillTx/>
                      <a:latin typeface="Calibri"/>
                    </a:rPr>
                    <a:t>基本思想</a:t>
                  </a:r>
                  <a:endParaRPr kumimoji="0" lang="en-US" altLang="zh-CN" sz="2400" b="0" i="0" u="none" strike="noStrike" kern="0" cap="none" spc="0" normalizeH="0" baseline="0" noProof="0" dirty="0" smtClean="0">
                    <a:ln>
                      <a:noFill/>
                    </a:ln>
                    <a:solidFill>
                      <a:prstClr val="black"/>
                    </a:solidFill>
                    <a:effectLst/>
                    <a:uLnTx/>
                    <a:uFillTx/>
                    <a:latin typeface="Calibri"/>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black"/>
                    </a:solidFill>
                    <a:effectLst/>
                    <a:uLnTx/>
                    <a:uFillTx/>
                    <a:latin typeface="Calibri"/>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prstClr val="black"/>
                      </a:solidFill>
                      <a:effectLst/>
                      <a:uLnTx/>
                      <a:uFillTx/>
                      <a:latin typeface="Calibri"/>
                    </a:rPr>
                    <a:t>         首先</a:t>
                  </a:r>
                  <a:r>
                    <a:rPr kumimoji="0" lang="zh-CN" altLang="en-US" sz="1800" b="0" i="0" u="none" strike="noStrike" kern="0" cap="none" spc="0" normalizeH="0" baseline="0" noProof="0" dirty="0">
                      <a:ln>
                        <a:noFill/>
                      </a:ln>
                      <a:solidFill>
                        <a:prstClr val="black"/>
                      </a:solidFill>
                      <a:effectLst/>
                      <a:uLnTx/>
                      <a:uFillTx/>
                      <a:latin typeface="Calibri"/>
                    </a:rPr>
                    <a:t>初始化一个小的列集</a:t>
                  </a:r>
                  <a14:m>
                    <m:oMath xmlns:m="http://schemas.openxmlformats.org/officeDocument/2006/math">
                      <m:sSub>
                        <m:sSubPr>
                          <m:ctrlPr>
                            <a:rPr kumimoji="0" lang="zh-CN" altLang="en-US" sz="1800" b="0" i="1" u="none" strike="noStrike" kern="0" cap="none" spc="0" normalizeH="0" baseline="0" noProof="0">
                              <a:ln>
                                <a:noFill/>
                              </a:ln>
                              <a:solidFill>
                                <a:prstClr val="black"/>
                              </a:solidFill>
                              <a:effectLst/>
                              <a:uLnTx/>
                              <a:uFillTx/>
                              <a:latin typeface="Cambria Math" panose="02040503050406030204" pitchFamily="18" charset="0"/>
                            </a:rPr>
                          </m:ctrlPr>
                        </m:sSubPr>
                        <m:e>
                          <m:r>
                            <m:rPr>
                              <m:sty m:val="p"/>
                            </m:rPr>
                            <a:rPr kumimoji="0" lang="zh-CN" altLang="en-US" sz="1800" b="0" i="0" u="none" strike="noStrike" kern="0" cap="none" spc="0" normalizeH="0" baseline="0" noProof="0">
                              <a:ln>
                                <a:noFill/>
                              </a:ln>
                              <a:solidFill>
                                <a:prstClr val="black"/>
                              </a:solidFill>
                              <a:effectLst/>
                              <a:uLnTx/>
                              <a:uFillTx/>
                              <a:latin typeface="Cambria Math"/>
                            </a:rPr>
                            <m:t>Ω</m:t>
                          </m:r>
                        </m:e>
                        <m:sub>
                          <m:r>
                            <a:rPr kumimoji="0" lang="zh-CN" altLang="en-US" sz="1800" b="0" i="0" u="none" strike="noStrike" kern="0" cap="none" spc="0" normalizeH="0" baseline="0" noProof="0">
                              <a:ln>
                                <a:noFill/>
                              </a:ln>
                              <a:solidFill>
                                <a:prstClr val="black"/>
                              </a:solidFill>
                              <a:effectLst/>
                              <a:uLnTx/>
                              <a:uFillTx/>
                              <a:latin typeface="Cambria Math"/>
                            </a:rPr>
                            <m:t>0</m:t>
                          </m:r>
                        </m:sub>
                      </m:sSub>
                    </m:oMath>
                  </a14:m>
                  <a:r>
                    <a:rPr kumimoji="0" lang="zh-CN" altLang="en-US" sz="1800" b="0" i="0" u="none" strike="noStrike" kern="0" cap="none" spc="0" normalizeH="0" baseline="0" noProof="0" dirty="0">
                      <a:ln>
                        <a:noFill/>
                      </a:ln>
                      <a:solidFill>
                        <a:prstClr val="black"/>
                      </a:solidFill>
                      <a:effectLst/>
                      <a:uLnTx/>
                      <a:uFillTx/>
                      <a:latin typeface="Calibri"/>
                    </a:rPr>
                    <a:t>，然后不断得往列集中增加有潜力的新列，直到达到最优。</a:t>
                  </a:r>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8" name="TextBox 7"/>
                <p:cNvSpPr txBox="1">
                  <a:spLocks noRot="1" noChangeAspect="1" noMove="1" noResize="1" noEditPoints="1" noAdjustHandles="1" noChangeArrowheads="1" noChangeShapeType="1" noTextEdit="1"/>
                </p:cNvSpPr>
                <p:nvPr/>
              </p:nvSpPr>
              <p:spPr>
                <a:xfrm>
                  <a:off x="630145" y="1772816"/>
                  <a:ext cx="3657086" cy="1985159"/>
                </a:xfrm>
                <a:prstGeom prst="rect">
                  <a:avLst/>
                </a:prstGeom>
                <a:blipFill rotWithShape="1">
                  <a:blip r:embed="rId6"/>
                  <a:stretch>
                    <a:fillRect l="-2500" t="-3692" r="-7667" b="-923"/>
                  </a:stretch>
                </a:blipFill>
              </p:spPr>
              <p:txBody>
                <a:bodyPr/>
                <a:lstStyle/>
                <a:p>
                  <a:r>
                    <a:rPr lang="zh-CN" altLang="en-US">
                      <a:noFill/>
                    </a:rPr>
                    <a:t> </a:t>
                  </a:r>
                </a:p>
              </p:txBody>
            </p:sp>
          </mc:Fallback>
        </mc:AlternateContent>
        <p:sp>
          <p:nvSpPr>
            <p:cNvPr id="14" name="Freeform 8"/>
            <p:cNvSpPr>
              <a:spLocks/>
            </p:cNvSpPr>
            <p:nvPr/>
          </p:nvSpPr>
          <p:spPr bwMode="auto">
            <a:xfrm rot="10800000">
              <a:off x="2350761" y="2276872"/>
              <a:ext cx="2077223"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 name="T14" fmla="*/ 0 w 2320"/>
                <a:gd name="T15" fmla="*/ 0 h 792"/>
                <a:gd name="T16" fmla="*/ 2320 w 2320"/>
                <a:gd name="T17" fmla="*/ 792 h 792"/>
              </a:gdLst>
              <a:ahLst/>
              <a:cxnLst>
                <a:cxn ang="0">
                  <a:pos x="T0" y="T1"/>
                </a:cxn>
                <a:cxn ang="0">
                  <a:pos x="T2" y="T3"/>
                </a:cxn>
                <a:cxn ang="0">
                  <a:pos x="T4" y="T5"/>
                </a:cxn>
                <a:cxn ang="0">
                  <a:pos x="T6" y="T7"/>
                </a:cxn>
                <a:cxn ang="0">
                  <a:pos x="T8" y="T9"/>
                </a:cxn>
                <a:cxn ang="0">
                  <a:pos x="T10" y="T11"/>
                </a:cxn>
                <a:cxn ang="0">
                  <a:pos x="T12" y="T13"/>
                </a:cxn>
              </a:cxnLst>
              <a:rect l="T14" t="T15" r="T16" b="T17"/>
              <a:pathLst>
                <a:path w="2320" h="792">
                  <a:moveTo>
                    <a:pt x="88" y="696"/>
                  </a:moveTo>
                  <a:lnTo>
                    <a:pt x="88" y="0"/>
                  </a:lnTo>
                  <a:lnTo>
                    <a:pt x="0" y="0"/>
                  </a:lnTo>
                  <a:lnTo>
                    <a:pt x="0" y="792"/>
                  </a:lnTo>
                  <a:lnTo>
                    <a:pt x="2320" y="792"/>
                  </a:lnTo>
                  <a:lnTo>
                    <a:pt x="2320" y="696"/>
                  </a:lnTo>
                  <a:lnTo>
                    <a:pt x="88" y="696"/>
                  </a:lnTo>
                  <a:close/>
                </a:path>
              </a:pathLst>
            </a:custGeom>
            <a:solidFill>
              <a:srgbClr val="009999">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 name="Freeform 7"/>
            <p:cNvSpPr>
              <a:spLocks/>
            </p:cNvSpPr>
            <p:nvPr/>
          </p:nvSpPr>
          <p:spPr bwMode="auto">
            <a:xfrm>
              <a:off x="458736" y="2971031"/>
              <a:ext cx="2180056"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 name="T14" fmla="*/ 0 w 2320"/>
                <a:gd name="T15" fmla="*/ 0 h 792"/>
                <a:gd name="T16" fmla="*/ 2320 w 2320"/>
                <a:gd name="T17" fmla="*/ 792 h 792"/>
              </a:gdLst>
              <a:ahLst/>
              <a:cxnLst>
                <a:cxn ang="0">
                  <a:pos x="T0" y="T1"/>
                </a:cxn>
                <a:cxn ang="0">
                  <a:pos x="T2" y="T3"/>
                </a:cxn>
                <a:cxn ang="0">
                  <a:pos x="T4" y="T5"/>
                </a:cxn>
                <a:cxn ang="0">
                  <a:pos x="T6" y="T7"/>
                </a:cxn>
                <a:cxn ang="0">
                  <a:pos x="T8" y="T9"/>
                </a:cxn>
                <a:cxn ang="0">
                  <a:pos x="T10" y="T11"/>
                </a:cxn>
                <a:cxn ang="0">
                  <a:pos x="T12" y="T13"/>
                </a:cxn>
              </a:cxnLst>
              <a:rect l="T14" t="T15" r="T16" b="T17"/>
              <a:pathLst>
                <a:path w="2320" h="792">
                  <a:moveTo>
                    <a:pt x="88" y="696"/>
                  </a:moveTo>
                  <a:lnTo>
                    <a:pt x="88" y="0"/>
                  </a:lnTo>
                  <a:lnTo>
                    <a:pt x="0" y="0"/>
                  </a:lnTo>
                  <a:lnTo>
                    <a:pt x="0" y="792"/>
                  </a:lnTo>
                  <a:lnTo>
                    <a:pt x="2320" y="792"/>
                  </a:lnTo>
                  <a:lnTo>
                    <a:pt x="2320" y="696"/>
                  </a:lnTo>
                  <a:lnTo>
                    <a:pt x="88" y="696"/>
                  </a:lnTo>
                  <a:close/>
                </a:path>
              </a:pathLst>
            </a:custGeom>
            <a:solidFill>
              <a:srgbClr val="009999">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xmlns="" val="10831729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目录</a:t>
            </a:r>
            <a:endParaRPr lang="zh-CN" altLang="en-US" sz="2800" dirty="0"/>
          </a:p>
        </p:txBody>
      </p:sp>
      <p:grpSp>
        <p:nvGrpSpPr>
          <p:cNvPr id="7" name="组合 6"/>
          <p:cNvGrpSpPr/>
          <p:nvPr/>
        </p:nvGrpSpPr>
        <p:grpSpPr>
          <a:xfrm>
            <a:off x="1500166" y="2714620"/>
            <a:ext cx="7143800" cy="519445"/>
            <a:chOff x="2616200" y="3243524"/>
            <a:chExt cx="7143800" cy="519445"/>
          </a:xfrm>
        </p:grpSpPr>
        <p:sp>
          <p:nvSpPr>
            <p:cNvPr id="110" name="AutoShape 209"/>
            <p:cNvSpPr>
              <a:spLocks noChangeArrowheads="1"/>
            </p:cNvSpPr>
            <p:nvPr/>
          </p:nvSpPr>
          <p:spPr bwMode="gray">
            <a:xfrm>
              <a:off x="2916238" y="3260401"/>
              <a:ext cx="6843762" cy="411750"/>
            </a:xfrm>
            <a:prstGeom prst="roundRect">
              <a:avLst>
                <a:gd name="adj" fmla="val 50000"/>
              </a:avLst>
            </a:prstGeom>
            <a:gradFill flip="none" rotWithShape="1">
              <a:gsLst>
                <a:gs pos="5000">
                  <a:srgbClr val="7B9995">
                    <a:tint val="66000"/>
                    <a:satMod val="160000"/>
                  </a:srgbClr>
                </a:gs>
                <a:gs pos="86000">
                  <a:schemeClr val="bg1"/>
                </a:gs>
              </a:gsLst>
              <a:path path="circle">
                <a:fillToRect t="100000" r="100000"/>
              </a:path>
              <a:tileRect l="-100000" b="-100000"/>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dirty="0">
                <a:latin typeface="Calibri"/>
                <a:ea typeface="宋体"/>
              </a:endParaRPr>
            </a:p>
          </p:txBody>
        </p:sp>
        <p:sp>
          <p:nvSpPr>
            <p:cNvPr id="137" name="Oval 201"/>
            <p:cNvSpPr>
              <a:spLocks noChangeArrowheads="1"/>
            </p:cNvSpPr>
            <p:nvPr/>
          </p:nvSpPr>
          <p:spPr bwMode="gray">
            <a:xfrm>
              <a:off x="2616200" y="3261319"/>
              <a:ext cx="501650" cy="501650"/>
            </a:xfrm>
            <a:prstGeom prst="ellipse">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0" scaled="1"/>
              <a:tileRect/>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a:latin typeface="Calibri"/>
                <a:ea typeface="宋体"/>
              </a:endParaRPr>
            </a:p>
          </p:txBody>
        </p:sp>
        <p:sp>
          <p:nvSpPr>
            <p:cNvPr id="30" name="TextBox 29"/>
            <p:cNvSpPr txBox="1"/>
            <p:nvPr/>
          </p:nvSpPr>
          <p:spPr>
            <a:xfrm>
              <a:off x="3204804" y="3243524"/>
              <a:ext cx="6412320" cy="461665"/>
            </a:xfrm>
            <a:prstGeom prst="rect">
              <a:avLst/>
            </a:prstGeom>
            <a:noFill/>
          </p:spPr>
          <p:txBody>
            <a:bodyPr wrap="square" rtlCol="0">
              <a:spAutoFit/>
            </a:bodyPr>
            <a:lstStyle/>
            <a:p>
              <a:r>
                <a:rPr lang="zh-CN" altLang="en-US" sz="2400" b="1" kern="0" dirty="0" smtClean="0">
                  <a:solidFill>
                    <a:srgbClr val="FF0000"/>
                  </a:solidFill>
                  <a:latin typeface="Times New Roman" pitchFamily="18" charset="0"/>
                </a:rPr>
                <a:t>基于分支定价的数学</a:t>
              </a:r>
              <a:r>
                <a:rPr lang="zh-CN" altLang="en-US" sz="2400" b="1" kern="0" dirty="0">
                  <a:solidFill>
                    <a:srgbClr val="FF0000"/>
                  </a:solidFill>
                  <a:latin typeface="Times New Roman" pitchFamily="18" charset="0"/>
                </a:rPr>
                <a:t>启发式方法</a:t>
              </a:r>
              <a:r>
                <a:rPr lang="en-US" altLang="zh-CN" sz="2400" b="1" kern="0" dirty="0">
                  <a:solidFill>
                    <a:srgbClr val="FF0000"/>
                  </a:solidFill>
                  <a:latin typeface="Times New Roman" pitchFamily="18" charset="0"/>
                </a:rPr>
                <a:t>(BPM)</a:t>
              </a:r>
              <a:endParaRPr lang="zh-CN" altLang="en-US" sz="2400" b="1" kern="0" dirty="0">
                <a:solidFill>
                  <a:srgbClr val="FF0000"/>
                </a:solidFill>
                <a:latin typeface="Times New Roman" pitchFamily="18" charset="0"/>
              </a:endParaRPr>
            </a:p>
          </p:txBody>
        </p:sp>
        <p:sp>
          <p:nvSpPr>
            <p:cNvPr id="34" name="矩形 33"/>
            <p:cNvSpPr/>
            <p:nvPr/>
          </p:nvSpPr>
          <p:spPr>
            <a:xfrm>
              <a:off x="2699792" y="3330921"/>
              <a:ext cx="312906" cy="369332"/>
            </a:xfrm>
            <a:prstGeom prst="rect">
              <a:avLst/>
            </a:prstGeom>
          </p:spPr>
          <p:txBody>
            <a:bodyPr wrap="none">
              <a:spAutoFit/>
            </a:bodyPr>
            <a:lstStyle/>
            <a:p>
              <a:pPr>
                <a:spcBef>
                  <a:spcPct val="0"/>
                </a:spcBef>
              </a:pPr>
              <a:r>
                <a:rPr lang="en-US" altLang="zh-CN" dirty="0" smtClean="0">
                  <a:solidFill>
                    <a:srgbClr val="000000"/>
                  </a:solidFill>
                </a:rPr>
                <a:t>2</a:t>
              </a:r>
              <a:endParaRPr lang="en-US" altLang="zh-CN" dirty="0">
                <a:solidFill>
                  <a:srgbClr val="000000"/>
                </a:solidFill>
              </a:endParaRPr>
            </a:p>
          </p:txBody>
        </p:sp>
      </p:grpSp>
      <p:grpSp>
        <p:nvGrpSpPr>
          <p:cNvPr id="32" name="组合 31"/>
          <p:cNvGrpSpPr/>
          <p:nvPr/>
        </p:nvGrpSpPr>
        <p:grpSpPr>
          <a:xfrm>
            <a:off x="1500166" y="2000240"/>
            <a:ext cx="7143800" cy="519445"/>
            <a:chOff x="2616200" y="3243524"/>
            <a:chExt cx="7143800" cy="519445"/>
          </a:xfrm>
        </p:grpSpPr>
        <p:sp>
          <p:nvSpPr>
            <p:cNvPr id="36" name="AutoShape 209"/>
            <p:cNvSpPr>
              <a:spLocks noChangeArrowheads="1"/>
            </p:cNvSpPr>
            <p:nvPr/>
          </p:nvSpPr>
          <p:spPr bwMode="gray">
            <a:xfrm>
              <a:off x="2916238" y="3260401"/>
              <a:ext cx="6843762" cy="411750"/>
            </a:xfrm>
            <a:prstGeom prst="roundRect">
              <a:avLst>
                <a:gd name="adj" fmla="val 50000"/>
              </a:avLst>
            </a:prstGeom>
            <a:gradFill flip="none" rotWithShape="1">
              <a:gsLst>
                <a:gs pos="5000">
                  <a:srgbClr val="7B9995">
                    <a:tint val="66000"/>
                    <a:satMod val="160000"/>
                  </a:srgbClr>
                </a:gs>
                <a:gs pos="86000">
                  <a:schemeClr val="bg1"/>
                </a:gs>
              </a:gsLst>
              <a:path path="circle">
                <a:fillToRect t="100000" r="100000"/>
              </a:path>
              <a:tileRect l="-100000" b="-100000"/>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dirty="0">
                <a:latin typeface="Calibri"/>
                <a:ea typeface="宋体"/>
              </a:endParaRPr>
            </a:p>
          </p:txBody>
        </p:sp>
        <p:sp>
          <p:nvSpPr>
            <p:cNvPr id="41" name="Oval 201"/>
            <p:cNvSpPr>
              <a:spLocks noChangeArrowheads="1"/>
            </p:cNvSpPr>
            <p:nvPr/>
          </p:nvSpPr>
          <p:spPr bwMode="gray">
            <a:xfrm>
              <a:off x="2616200" y="3261319"/>
              <a:ext cx="501650" cy="501650"/>
            </a:xfrm>
            <a:prstGeom prst="ellipse">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0" scaled="1"/>
              <a:tileRect/>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a:latin typeface="Calibri"/>
                <a:ea typeface="宋体"/>
              </a:endParaRPr>
            </a:p>
          </p:txBody>
        </p:sp>
        <p:sp>
          <p:nvSpPr>
            <p:cNvPr id="42" name="TextBox 41"/>
            <p:cNvSpPr txBox="1"/>
            <p:nvPr/>
          </p:nvSpPr>
          <p:spPr>
            <a:xfrm>
              <a:off x="3204804" y="3243524"/>
              <a:ext cx="6412320" cy="461665"/>
            </a:xfrm>
            <a:prstGeom prst="rect">
              <a:avLst/>
            </a:prstGeom>
            <a:noFill/>
          </p:spPr>
          <p:txBody>
            <a:bodyPr wrap="square" rtlCol="0">
              <a:spAutoFit/>
            </a:bodyPr>
            <a:lstStyle/>
            <a:p>
              <a:r>
                <a:rPr lang="zh-CN" altLang="en-US" sz="2400" b="1" kern="0" dirty="0">
                  <a:solidFill>
                    <a:srgbClr val="FF0000"/>
                  </a:solidFill>
                  <a:latin typeface="Times New Roman" pitchFamily="18" charset="0"/>
                </a:rPr>
                <a:t>数学启发式方法</a:t>
              </a:r>
              <a:endParaRPr lang="zh-CN" altLang="en-US" sz="2400" dirty="0"/>
            </a:p>
          </p:txBody>
        </p:sp>
        <p:sp>
          <p:nvSpPr>
            <p:cNvPr id="43" name="矩形 42"/>
            <p:cNvSpPr/>
            <p:nvPr/>
          </p:nvSpPr>
          <p:spPr>
            <a:xfrm>
              <a:off x="2699792" y="3330921"/>
              <a:ext cx="312906" cy="369332"/>
            </a:xfrm>
            <a:prstGeom prst="rect">
              <a:avLst/>
            </a:prstGeom>
          </p:spPr>
          <p:txBody>
            <a:bodyPr wrap="none">
              <a:spAutoFit/>
            </a:bodyPr>
            <a:lstStyle/>
            <a:p>
              <a:pPr>
                <a:spcBef>
                  <a:spcPct val="0"/>
                </a:spcBef>
              </a:pPr>
              <a:r>
                <a:rPr lang="en-US" altLang="zh-CN" dirty="0" smtClean="0">
                  <a:solidFill>
                    <a:srgbClr val="000000"/>
                  </a:solidFill>
                </a:rPr>
                <a:t>1</a:t>
              </a:r>
              <a:endParaRPr lang="en-US" altLang="zh-CN" dirty="0">
                <a:solidFill>
                  <a:srgbClr val="000000"/>
                </a:solidFill>
              </a:endParaRPr>
            </a:p>
          </p:txBody>
        </p:sp>
      </p:grpSp>
      <p:grpSp>
        <p:nvGrpSpPr>
          <p:cNvPr id="44" name="组合 43"/>
          <p:cNvGrpSpPr/>
          <p:nvPr/>
        </p:nvGrpSpPr>
        <p:grpSpPr>
          <a:xfrm>
            <a:off x="1500166" y="3391672"/>
            <a:ext cx="7143800" cy="519445"/>
            <a:chOff x="2616200" y="3243524"/>
            <a:chExt cx="7143800" cy="519445"/>
          </a:xfrm>
        </p:grpSpPr>
        <p:sp>
          <p:nvSpPr>
            <p:cNvPr id="45" name="AutoShape 209"/>
            <p:cNvSpPr>
              <a:spLocks noChangeArrowheads="1"/>
            </p:cNvSpPr>
            <p:nvPr/>
          </p:nvSpPr>
          <p:spPr bwMode="gray">
            <a:xfrm>
              <a:off x="2916238" y="3260401"/>
              <a:ext cx="6843762" cy="411750"/>
            </a:xfrm>
            <a:prstGeom prst="roundRect">
              <a:avLst>
                <a:gd name="adj" fmla="val 50000"/>
              </a:avLst>
            </a:prstGeom>
            <a:gradFill flip="none" rotWithShape="1">
              <a:gsLst>
                <a:gs pos="5000">
                  <a:srgbClr val="7B9995">
                    <a:tint val="66000"/>
                    <a:satMod val="160000"/>
                  </a:srgbClr>
                </a:gs>
                <a:gs pos="86000">
                  <a:schemeClr val="bg1"/>
                </a:gs>
              </a:gsLst>
              <a:path path="circle">
                <a:fillToRect t="100000" r="100000"/>
              </a:path>
              <a:tileRect l="-100000" b="-100000"/>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dirty="0">
                <a:latin typeface="Calibri"/>
                <a:ea typeface="宋体"/>
              </a:endParaRPr>
            </a:p>
          </p:txBody>
        </p:sp>
        <p:sp>
          <p:nvSpPr>
            <p:cNvPr id="46" name="Oval 201"/>
            <p:cNvSpPr>
              <a:spLocks noChangeArrowheads="1"/>
            </p:cNvSpPr>
            <p:nvPr/>
          </p:nvSpPr>
          <p:spPr bwMode="gray">
            <a:xfrm>
              <a:off x="2616200" y="3261319"/>
              <a:ext cx="501650" cy="501650"/>
            </a:xfrm>
            <a:prstGeom prst="ellipse">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0" scaled="1"/>
              <a:tileRect/>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a:latin typeface="Calibri"/>
                <a:ea typeface="宋体"/>
              </a:endParaRPr>
            </a:p>
          </p:txBody>
        </p:sp>
        <p:sp>
          <p:nvSpPr>
            <p:cNvPr id="47" name="TextBox 46"/>
            <p:cNvSpPr txBox="1"/>
            <p:nvPr/>
          </p:nvSpPr>
          <p:spPr>
            <a:xfrm>
              <a:off x="3204804" y="3243524"/>
              <a:ext cx="6412320" cy="461665"/>
            </a:xfrm>
            <a:prstGeom prst="rect">
              <a:avLst/>
            </a:prstGeom>
            <a:noFill/>
          </p:spPr>
          <p:txBody>
            <a:bodyPr wrap="square" rtlCol="0">
              <a:spAutoFit/>
            </a:bodyPr>
            <a:lstStyle/>
            <a:p>
              <a:r>
                <a:rPr lang="zh-CN" altLang="en-US" sz="2400" b="1" kern="0" dirty="0">
                  <a:solidFill>
                    <a:srgbClr val="FF0000"/>
                  </a:solidFill>
                  <a:latin typeface="Times New Roman" pitchFamily="18" charset="0"/>
                </a:rPr>
                <a:t>求解带时间窗的团队定向问题的</a:t>
              </a:r>
              <a:r>
                <a:rPr lang="en-US" altLang="zh-CN" sz="2400" b="1" kern="0" dirty="0">
                  <a:solidFill>
                    <a:srgbClr val="FF0000"/>
                  </a:solidFill>
                  <a:latin typeface="Times New Roman" pitchFamily="18" charset="0"/>
                </a:rPr>
                <a:t>BPM</a:t>
              </a:r>
              <a:endParaRPr lang="zh-CN" altLang="en-US" sz="2400" b="1" kern="0" dirty="0">
                <a:solidFill>
                  <a:srgbClr val="FF0000"/>
                </a:solidFill>
                <a:latin typeface="Times New Roman" pitchFamily="18" charset="0"/>
              </a:endParaRPr>
            </a:p>
          </p:txBody>
        </p:sp>
        <p:sp>
          <p:nvSpPr>
            <p:cNvPr id="48" name="矩形 47"/>
            <p:cNvSpPr/>
            <p:nvPr/>
          </p:nvSpPr>
          <p:spPr>
            <a:xfrm>
              <a:off x="2699792" y="3330921"/>
              <a:ext cx="312906" cy="369332"/>
            </a:xfrm>
            <a:prstGeom prst="rect">
              <a:avLst/>
            </a:prstGeom>
          </p:spPr>
          <p:txBody>
            <a:bodyPr wrap="none">
              <a:spAutoFit/>
            </a:bodyPr>
            <a:lstStyle/>
            <a:p>
              <a:pPr>
                <a:spcBef>
                  <a:spcPct val="0"/>
                </a:spcBef>
              </a:pPr>
              <a:r>
                <a:rPr lang="en-US" altLang="zh-CN" dirty="0" smtClean="0">
                  <a:solidFill>
                    <a:srgbClr val="000000"/>
                  </a:solidFill>
                </a:rPr>
                <a:t>3</a:t>
              </a:r>
              <a:endParaRPr lang="en-US" altLang="zh-CN" dirty="0">
                <a:solidFill>
                  <a:srgbClr val="000000"/>
                </a:solidFill>
              </a:endParaRPr>
            </a:p>
          </p:txBody>
        </p:sp>
      </p:grpSp>
      <p:grpSp>
        <p:nvGrpSpPr>
          <p:cNvPr id="49" name="组合 48"/>
          <p:cNvGrpSpPr/>
          <p:nvPr/>
        </p:nvGrpSpPr>
        <p:grpSpPr>
          <a:xfrm>
            <a:off x="1500166" y="4143380"/>
            <a:ext cx="7143800" cy="519445"/>
            <a:chOff x="2616200" y="3243524"/>
            <a:chExt cx="7143800" cy="519445"/>
          </a:xfrm>
        </p:grpSpPr>
        <p:sp>
          <p:nvSpPr>
            <p:cNvPr id="50" name="AutoShape 209"/>
            <p:cNvSpPr>
              <a:spLocks noChangeArrowheads="1"/>
            </p:cNvSpPr>
            <p:nvPr/>
          </p:nvSpPr>
          <p:spPr bwMode="gray">
            <a:xfrm>
              <a:off x="2916238" y="3260401"/>
              <a:ext cx="6843762" cy="411750"/>
            </a:xfrm>
            <a:prstGeom prst="roundRect">
              <a:avLst>
                <a:gd name="adj" fmla="val 50000"/>
              </a:avLst>
            </a:prstGeom>
            <a:gradFill flip="none" rotWithShape="1">
              <a:gsLst>
                <a:gs pos="5000">
                  <a:srgbClr val="7B9995">
                    <a:tint val="66000"/>
                    <a:satMod val="160000"/>
                  </a:srgbClr>
                </a:gs>
                <a:gs pos="86000">
                  <a:schemeClr val="bg1"/>
                </a:gs>
              </a:gsLst>
              <a:path path="circle">
                <a:fillToRect t="100000" r="100000"/>
              </a:path>
              <a:tileRect l="-100000" b="-100000"/>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dirty="0">
                <a:latin typeface="Calibri"/>
                <a:ea typeface="宋体"/>
              </a:endParaRPr>
            </a:p>
          </p:txBody>
        </p:sp>
        <p:sp>
          <p:nvSpPr>
            <p:cNvPr id="51" name="Oval 201"/>
            <p:cNvSpPr>
              <a:spLocks noChangeArrowheads="1"/>
            </p:cNvSpPr>
            <p:nvPr/>
          </p:nvSpPr>
          <p:spPr bwMode="gray">
            <a:xfrm>
              <a:off x="2616200" y="3261319"/>
              <a:ext cx="501650" cy="501650"/>
            </a:xfrm>
            <a:prstGeom prst="ellipse">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0" scaled="1"/>
              <a:tileRect/>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a:latin typeface="Calibri"/>
                <a:ea typeface="宋体"/>
              </a:endParaRPr>
            </a:p>
          </p:txBody>
        </p:sp>
        <p:sp>
          <p:nvSpPr>
            <p:cNvPr id="52" name="TextBox 51"/>
            <p:cNvSpPr txBox="1"/>
            <p:nvPr/>
          </p:nvSpPr>
          <p:spPr>
            <a:xfrm>
              <a:off x="3204804" y="3243524"/>
              <a:ext cx="6412320" cy="461665"/>
            </a:xfrm>
            <a:prstGeom prst="rect">
              <a:avLst/>
            </a:prstGeom>
            <a:noFill/>
          </p:spPr>
          <p:txBody>
            <a:bodyPr wrap="square" rtlCol="0">
              <a:spAutoFit/>
            </a:bodyPr>
            <a:lstStyle/>
            <a:p>
              <a:r>
                <a:rPr lang="zh-CN" altLang="en-US" sz="2400" b="1" kern="0" dirty="0">
                  <a:solidFill>
                    <a:srgbClr val="FF0000"/>
                  </a:solidFill>
                  <a:latin typeface="Times New Roman" pitchFamily="18" charset="0"/>
                </a:rPr>
                <a:t>实验分析</a:t>
              </a:r>
            </a:p>
          </p:txBody>
        </p:sp>
        <p:sp>
          <p:nvSpPr>
            <p:cNvPr id="53" name="矩形 52"/>
            <p:cNvSpPr/>
            <p:nvPr/>
          </p:nvSpPr>
          <p:spPr>
            <a:xfrm>
              <a:off x="2699792" y="3330921"/>
              <a:ext cx="312906" cy="369332"/>
            </a:xfrm>
            <a:prstGeom prst="rect">
              <a:avLst/>
            </a:prstGeom>
          </p:spPr>
          <p:txBody>
            <a:bodyPr wrap="none">
              <a:spAutoFit/>
            </a:bodyPr>
            <a:lstStyle/>
            <a:p>
              <a:pPr>
                <a:spcBef>
                  <a:spcPct val="0"/>
                </a:spcBef>
              </a:pPr>
              <a:r>
                <a:rPr lang="en-US" altLang="zh-CN" dirty="0" smtClean="0">
                  <a:solidFill>
                    <a:srgbClr val="000000"/>
                  </a:solidFill>
                </a:rPr>
                <a:t>4</a:t>
              </a:r>
              <a:endParaRPr lang="en-US" altLang="zh-CN" dirty="0">
                <a:solidFill>
                  <a:srgbClr val="000000"/>
                </a:solidFill>
              </a:endParaRPr>
            </a:p>
          </p:txBody>
        </p:sp>
      </p:grpSp>
      <p:grpSp>
        <p:nvGrpSpPr>
          <p:cNvPr id="54" name="组合 53"/>
          <p:cNvGrpSpPr/>
          <p:nvPr/>
        </p:nvGrpSpPr>
        <p:grpSpPr>
          <a:xfrm>
            <a:off x="1500166" y="4783820"/>
            <a:ext cx="7143800" cy="502568"/>
            <a:chOff x="2616200" y="3260401"/>
            <a:chExt cx="7143800" cy="502568"/>
          </a:xfrm>
        </p:grpSpPr>
        <p:sp>
          <p:nvSpPr>
            <p:cNvPr id="55" name="AutoShape 209"/>
            <p:cNvSpPr>
              <a:spLocks noChangeArrowheads="1"/>
            </p:cNvSpPr>
            <p:nvPr/>
          </p:nvSpPr>
          <p:spPr bwMode="gray">
            <a:xfrm>
              <a:off x="2916238" y="3260401"/>
              <a:ext cx="6843762" cy="411750"/>
            </a:xfrm>
            <a:prstGeom prst="roundRect">
              <a:avLst>
                <a:gd name="adj" fmla="val 50000"/>
              </a:avLst>
            </a:prstGeom>
            <a:gradFill flip="none" rotWithShape="1">
              <a:gsLst>
                <a:gs pos="5000">
                  <a:srgbClr val="7B9995">
                    <a:tint val="66000"/>
                    <a:satMod val="160000"/>
                  </a:srgbClr>
                </a:gs>
                <a:gs pos="86000">
                  <a:schemeClr val="bg1"/>
                </a:gs>
              </a:gsLst>
              <a:path path="circle">
                <a:fillToRect t="100000" r="100000"/>
              </a:path>
              <a:tileRect l="-100000" b="-100000"/>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dirty="0">
                <a:latin typeface="Calibri"/>
                <a:ea typeface="宋体"/>
              </a:endParaRPr>
            </a:p>
          </p:txBody>
        </p:sp>
        <p:sp>
          <p:nvSpPr>
            <p:cNvPr id="56" name="Oval 201"/>
            <p:cNvSpPr>
              <a:spLocks noChangeArrowheads="1"/>
            </p:cNvSpPr>
            <p:nvPr/>
          </p:nvSpPr>
          <p:spPr bwMode="gray">
            <a:xfrm>
              <a:off x="2616200" y="3261319"/>
              <a:ext cx="501650" cy="501650"/>
            </a:xfrm>
            <a:prstGeom prst="ellipse">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0" scaled="1"/>
              <a:tileRect/>
            </a:gradFill>
            <a:ln w="9525" cap="flat" cmpd="sng" algn="ctr">
              <a:noFill/>
              <a:prstDash val="solid"/>
              <a:headEnd/>
              <a:tailEnd/>
            </a:ln>
            <a:effectLst>
              <a:outerShdw blurRad="40000" dist="20000" dir="5400000" rotWithShape="0">
                <a:srgbClr val="000000">
                  <a:alpha val="38000"/>
                </a:srgbClr>
              </a:outerShdw>
            </a:effectLst>
          </p:spPr>
          <p:txBody>
            <a:bodyPr wrap="none" anchor="ctr"/>
            <a:lstStyle/>
            <a:p>
              <a:pPr eaLnBrk="0" hangingPunct="0"/>
              <a:endParaRPr lang="zh-CN" altLang="en-US" sz="3600" kern="0">
                <a:latin typeface="Calibri"/>
                <a:ea typeface="宋体"/>
              </a:endParaRPr>
            </a:p>
          </p:txBody>
        </p:sp>
        <p:sp>
          <p:nvSpPr>
            <p:cNvPr id="57" name="TextBox 56"/>
            <p:cNvSpPr txBox="1"/>
            <p:nvPr/>
          </p:nvSpPr>
          <p:spPr>
            <a:xfrm>
              <a:off x="3204804" y="3262903"/>
              <a:ext cx="6412320" cy="461665"/>
            </a:xfrm>
            <a:prstGeom prst="rect">
              <a:avLst/>
            </a:prstGeom>
            <a:noFill/>
          </p:spPr>
          <p:txBody>
            <a:bodyPr wrap="square" rtlCol="0">
              <a:spAutoFit/>
            </a:bodyPr>
            <a:lstStyle/>
            <a:p>
              <a:r>
                <a:rPr lang="zh-CN" altLang="en-US" sz="2400" b="1" kern="0" dirty="0">
                  <a:solidFill>
                    <a:srgbClr val="FF0000"/>
                  </a:solidFill>
                  <a:latin typeface="Times New Roman" pitchFamily="18" charset="0"/>
                </a:rPr>
                <a:t>结论与展望</a:t>
              </a:r>
            </a:p>
          </p:txBody>
        </p:sp>
        <p:sp>
          <p:nvSpPr>
            <p:cNvPr id="58" name="矩形 57"/>
            <p:cNvSpPr/>
            <p:nvPr/>
          </p:nvSpPr>
          <p:spPr>
            <a:xfrm>
              <a:off x="2699792" y="3330921"/>
              <a:ext cx="312906" cy="369332"/>
            </a:xfrm>
            <a:prstGeom prst="rect">
              <a:avLst/>
            </a:prstGeom>
          </p:spPr>
          <p:txBody>
            <a:bodyPr wrap="none">
              <a:spAutoFit/>
            </a:bodyPr>
            <a:lstStyle/>
            <a:p>
              <a:pPr>
                <a:spcBef>
                  <a:spcPct val="0"/>
                </a:spcBef>
              </a:pPr>
              <a:r>
                <a:rPr lang="en-US" altLang="zh-CN" dirty="0" smtClean="0">
                  <a:solidFill>
                    <a:srgbClr val="000000"/>
                  </a:solidFill>
                </a:rPr>
                <a:t>5</a:t>
              </a:r>
              <a:endParaRPr lang="en-US" altLang="zh-CN" dirty="0">
                <a:solidFill>
                  <a:srgbClr val="000000"/>
                </a:solidFill>
              </a:endParaRPr>
            </a:p>
          </p:txBody>
        </p:sp>
      </p:grpSp>
    </p:spTree>
    <p:extLst>
      <p:ext uri="{BB962C8B-B14F-4D97-AF65-F5344CB8AC3E}">
        <p14:creationId xmlns:p14="http://schemas.microsoft.com/office/powerpoint/2010/main" xmlns="" val="3224140488"/>
      </p:ext>
    </p:extLst>
  </p:cSld>
  <p:clrMapOvr>
    <a:masterClrMapping/>
  </p:clrMapOvr>
  <mc:AlternateContent xmlns:mc="http://schemas.openxmlformats.org/markup-compatibility/2006">
    <mc:Choice xmlns:p14="http://schemas.microsoft.com/office/powerpoint/2010/main" xmlns="" Requires="p14">
      <p:transition p14:dur="10" advTm="749"/>
    </mc:Choice>
    <mc:Fallback>
      <p:transition advTm="74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08525"/>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限制主问题</a:t>
            </a:r>
            <a:r>
              <a:rPr lang="zh-CN" altLang="en-US" sz="2800" kern="0" dirty="0" smtClean="0">
                <a:latin typeface="Times New Roman" panose="02020603050405020304" pitchFamily="18" charset="0"/>
                <a:cs typeface="Times New Roman" panose="02020603050405020304" pitchFamily="18" charset="0"/>
              </a:rPr>
              <a:t>（</a:t>
            </a:r>
            <a:r>
              <a:rPr lang="en-US" altLang="zh-CN" sz="2800" kern="0" dirty="0" smtClean="0">
                <a:latin typeface="Times New Roman" panose="02020603050405020304" pitchFamily="18" charset="0"/>
                <a:cs typeface="Times New Roman" panose="02020603050405020304" pitchFamily="18" charset="0"/>
              </a:rPr>
              <a:t>Restricted Master </a:t>
            </a:r>
            <a:r>
              <a:rPr lang="en-US" altLang="zh-CN" sz="2800" kern="0" dirty="0">
                <a:latin typeface="Times New Roman" panose="02020603050405020304" pitchFamily="18" charset="0"/>
                <a:cs typeface="Times New Roman" panose="02020603050405020304" pitchFamily="18" charset="0"/>
              </a:rPr>
              <a:t>Problem</a:t>
            </a:r>
            <a:r>
              <a:rPr lang="zh-CN" altLang="en-US" sz="2800" kern="0" dirty="0" smtClean="0">
                <a:latin typeface="Times New Roman" panose="02020603050405020304" pitchFamily="18" charset="0"/>
                <a:cs typeface="Times New Roman" panose="02020603050405020304" pitchFamily="18" charset="0"/>
              </a:rPr>
              <a:t>，</a:t>
            </a:r>
            <a:r>
              <a:rPr lang="en-US" altLang="zh-CN" sz="2800" kern="0" dirty="0" smtClean="0">
                <a:latin typeface="Times New Roman" panose="02020603050405020304" pitchFamily="18" charset="0"/>
                <a:cs typeface="Times New Roman" panose="02020603050405020304" pitchFamily="18" charset="0"/>
              </a:rPr>
              <a:t>RMP</a:t>
            </a:r>
            <a:r>
              <a:rPr lang="zh-CN" altLang="en-US" sz="2800" kern="0" dirty="0">
                <a:latin typeface="Times New Roman" panose="02020603050405020304" pitchFamily="18" charset="0"/>
                <a:cs typeface="Times New Roman" panose="02020603050405020304" pitchFamily="18" charset="0"/>
              </a:rPr>
              <a:t>）</a:t>
            </a:r>
          </a:p>
        </p:txBody>
      </p:sp>
      <p:grpSp>
        <p:nvGrpSpPr>
          <p:cNvPr id="3" name="组合 2"/>
          <p:cNvGrpSpPr/>
          <p:nvPr/>
        </p:nvGrpSpPr>
        <p:grpSpPr>
          <a:xfrm>
            <a:off x="611560" y="2128788"/>
            <a:ext cx="4608562" cy="2088232"/>
            <a:chOff x="971550" y="2128788"/>
            <a:chExt cx="4608562" cy="2088232"/>
          </a:xfrm>
        </p:grpSpPr>
        <p:graphicFrame>
          <p:nvGraphicFramePr>
            <p:cNvPr id="5" name="对象 4"/>
            <p:cNvGraphicFramePr>
              <a:graphicFrameLocks noChangeAspect="1"/>
            </p:cNvGraphicFramePr>
            <p:nvPr>
              <p:extLst>
                <p:ext uri="{D42A27DB-BD31-4B8C-83A1-F6EECF244321}">
                  <p14:modId xmlns:p14="http://schemas.microsoft.com/office/powerpoint/2010/main" xmlns="" val="2301192252"/>
                </p:ext>
              </p:extLst>
            </p:nvPr>
          </p:nvGraphicFramePr>
          <p:xfrm>
            <a:off x="1331913" y="2782937"/>
            <a:ext cx="2711450" cy="468313"/>
          </p:xfrm>
          <a:graphic>
            <a:graphicData uri="http://schemas.openxmlformats.org/presentationml/2006/ole">
              <p:oleObj spid="_x0000_s46428" name="Equation" r:id="rId3" imgW="2730500" imgH="482600" progId="Equation.DSMT4">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911133729"/>
                </p:ext>
              </p:extLst>
            </p:nvPr>
          </p:nvGraphicFramePr>
          <p:xfrm>
            <a:off x="971550" y="2274937"/>
            <a:ext cx="1163638" cy="482600"/>
          </p:xfrm>
          <a:graphic>
            <a:graphicData uri="http://schemas.openxmlformats.org/presentationml/2006/ole">
              <p:oleObj spid="_x0000_s46429" name="Equation" r:id="rId4" imgW="1167893" imgH="482391"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476796303"/>
                </p:ext>
              </p:extLst>
            </p:nvPr>
          </p:nvGraphicFramePr>
          <p:xfrm>
            <a:off x="971550" y="2862312"/>
            <a:ext cx="296863" cy="203200"/>
          </p:xfrm>
          <a:graphic>
            <a:graphicData uri="http://schemas.openxmlformats.org/presentationml/2006/ole">
              <p:oleObj spid="_x0000_s46430" name="Equation" r:id="rId5" imgW="291973" imgH="203112"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477837700"/>
                </p:ext>
              </p:extLst>
            </p:nvPr>
          </p:nvGraphicFramePr>
          <p:xfrm>
            <a:off x="1331913" y="3302372"/>
            <a:ext cx="927100" cy="482600"/>
          </p:xfrm>
          <a:graphic>
            <a:graphicData uri="http://schemas.openxmlformats.org/presentationml/2006/ole">
              <p:oleObj spid="_x0000_s46431" name="Equation" r:id="rId6" imgW="927100" imgH="482600" progId="Equation.DSMT4">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2937227013"/>
                </p:ext>
              </p:extLst>
            </p:nvPr>
          </p:nvGraphicFramePr>
          <p:xfrm>
            <a:off x="1362075" y="3924920"/>
            <a:ext cx="1625600" cy="292100"/>
          </p:xfrm>
          <a:graphic>
            <a:graphicData uri="http://schemas.openxmlformats.org/presentationml/2006/ole">
              <p:oleObj spid="_x0000_s46432" name="Equation" r:id="rId7" imgW="1625600" imgH="292100" progId="Equation.DSMT4">
                <p:embed/>
              </p:oleObj>
            </a:graphicData>
          </a:graphic>
        </p:graphicFrame>
        <p:sp>
          <p:nvSpPr>
            <p:cNvPr id="10" name="TextBox 9"/>
            <p:cNvSpPr txBox="1"/>
            <p:nvPr/>
          </p:nvSpPr>
          <p:spPr>
            <a:xfrm>
              <a:off x="4572000" y="3784972"/>
              <a:ext cx="1008112" cy="369332"/>
            </a:xfrm>
            <a:prstGeom prst="rect">
              <a:avLst/>
            </a:prstGeom>
            <a:noFill/>
          </p:spPr>
          <p:txBody>
            <a:bodyPr wrap="square" rtlCol="0">
              <a:spAutoFit/>
            </a:bodyPr>
            <a:lstStyle/>
            <a:p>
              <a:r>
                <a:rPr lang="zh-CN" altLang="en-US" dirty="0" smtClean="0"/>
                <a:t>（</a:t>
              </a:r>
              <a:r>
                <a:rPr lang="en-US" altLang="zh-CN" dirty="0" smtClean="0"/>
                <a:t>19</a:t>
              </a:r>
              <a:r>
                <a:rPr lang="zh-CN" altLang="en-US" dirty="0" smtClean="0"/>
                <a:t>）</a:t>
              </a:r>
              <a:endParaRPr lang="zh-CN" altLang="en-US" dirty="0"/>
            </a:p>
          </p:txBody>
        </p:sp>
        <p:sp>
          <p:nvSpPr>
            <p:cNvPr id="11" name="TextBox 10"/>
            <p:cNvSpPr txBox="1"/>
            <p:nvPr/>
          </p:nvSpPr>
          <p:spPr>
            <a:xfrm>
              <a:off x="4572000" y="3280916"/>
              <a:ext cx="1008112" cy="369332"/>
            </a:xfrm>
            <a:prstGeom prst="rect">
              <a:avLst/>
            </a:prstGeom>
            <a:noFill/>
          </p:spPr>
          <p:txBody>
            <a:bodyPr wrap="square" rtlCol="0">
              <a:spAutoFit/>
            </a:bodyPr>
            <a:lstStyle/>
            <a:p>
              <a:r>
                <a:rPr lang="zh-CN" altLang="en-US" dirty="0" smtClean="0"/>
                <a:t>（</a:t>
              </a:r>
              <a:r>
                <a:rPr lang="en-US" altLang="zh-CN" dirty="0" smtClean="0"/>
                <a:t>18</a:t>
              </a:r>
              <a:r>
                <a:rPr lang="zh-CN" altLang="en-US" dirty="0" smtClean="0"/>
                <a:t>）</a:t>
              </a:r>
              <a:endParaRPr lang="zh-CN" altLang="en-US" dirty="0"/>
            </a:p>
          </p:txBody>
        </p:sp>
        <p:sp>
          <p:nvSpPr>
            <p:cNvPr id="12" name="TextBox 11"/>
            <p:cNvSpPr txBox="1"/>
            <p:nvPr/>
          </p:nvSpPr>
          <p:spPr>
            <a:xfrm>
              <a:off x="4572000" y="2704852"/>
              <a:ext cx="1008112" cy="369332"/>
            </a:xfrm>
            <a:prstGeom prst="rect">
              <a:avLst/>
            </a:prstGeom>
            <a:noFill/>
          </p:spPr>
          <p:txBody>
            <a:bodyPr wrap="square" rtlCol="0">
              <a:spAutoFit/>
            </a:bodyPr>
            <a:lstStyle/>
            <a:p>
              <a:r>
                <a:rPr lang="zh-CN" altLang="en-US" dirty="0" smtClean="0"/>
                <a:t>（</a:t>
              </a:r>
              <a:r>
                <a:rPr lang="en-US" altLang="zh-CN" dirty="0" smtClean="0"/>
                <a:t>17</a:t>
              </a:r>
              <a:r>
                <a:rPr lang="zh-CN" altLang="en-US" dirty="0" smtClean="0"/>
                <a:t>）</a:t>
              </a:r>
              <a:endParaRPr lang="zh-CN" altLang="en-US" dirty="0"/>
            </a:p>
          </p:txBody>
        </p:sp>
        <p:sp>
          <p:nvSpPr>
            <p:cNvPr id="13" name="TextBox 12"/>
            <p:cNvSpPr txBox="1"/>
            <p:nvPr/>
          </p:nvSpPr>
          <p:spPr>
            <a:xfrm>
              <a:off x="4549831" y="2128788"/>
              <a:ext cx="1008112" cy="369332"/>
            </a:xfrm>
            <a:prstGeom prst="rect">
              <a:avLst/>
            </a:prstGeom>
            <a:noFill/>
          </p:spPr>
          <p:txBody>
            <a:bodyPr wrap="square" rtlCol="0">
              <a:spAutoFit/>
            </a:bodyPr>
            <a:lstStyle/>
            <a:p>
              <a:r>
                <a:rPr lang="zh-CN" altLang="en-US" dirty="0" smtClean="0"/>
                <a:t>（</a:t>
              </a:r>
              <a:r>
                <a:rPr lang="en-US" altLang="zh-CN" dirty="0" smtClean="0"/>
                <a:t>16</a:t>
              </a:r>
              <a:r>
                <a:rPr lang="zh-CN" altLang="en-US" dirty="0" smtClean="0"/>
                <a:t>）</a:t>
              </a:r>
              <a:endParaRPr lang="zh-CN" altLang="en-US" dirty="0"/>
            </a:p>
          </p:txBody>
        </p:sp>
      </p:grpSp>
      <p:sp>
        <p:nvSpPr>
          <p:cNvPr id="14" name="TextBox 13"/>
          <p:cNvSpPr txBox="1"/>
          <p:nvPr/>
        </p:nvSpPr>
        <p:spPr>
          <a:xfrm>
            <a:off x="611560" y="4493201"/>
            <a:ext cx="7272808" cy="369332"/>
          </a:xfrm>
          <a:prstGeom prst="rect">
            <a:avLst/>
          </a:prstGeom>
          <a:noFill/>
        </p:spPr>
        <p:txBody>
          <a:bodyPr wrap="square" rtlCol="0">
            <a:spAutoFit/>
          </a:bodyPr>
          <a:lstStyle/>
          <a:p>
            <a:r>
              <a:rPr lang="zh-CN" altLang="en-US" dirty="0" smtClean="0"/>
              <a:t>将约束（</a:t>
            </a:r>
            <a:r>
              <a:rPr lang="en-US" altLang="zh-CN" dirty="0" smtClean="0"/>
              <a:t>19</a:t>
            </a:r>
            <a:r>
              <a:rPr lang="zh-CN" altLang="en-US" dirty="0" smtClean="0"/>
              <a:t>）松弛到</a:t>
            </a:r>
            <a:r>
              <a:rPr lang="en-US" altLang="zh-CN" dirty="0" smtClean="0"/>
              <a:t>[0</a:t>
            </a:r>
            <a:r>
              <a:rPr lang="en-US" altLang="zh-CN" dirty="0"/>
              <a:t>,</a:t>
            </a:r>
            <a:r>
              <a:rPr lang="en-US" altLang="zh-CN" dirty="0" smtClean="0"/>
              <a:t>1]</a:t>
            </a:r>
            <a:r>
              <a:rPr lang="zh-CN" altLang="en-US" dirty="0" smtClean="0"/>
              <a:t>，则得到</a:t>
            </a:r>
            <a:r>
              <a:rPr lang="zh-CN" altLang="zh-CN" dirty="0"/>
              <a:t>限制主问题的线性松弛问题</a:t>
            </a:r>
            <a:r>
              <a:rPr lang="en-US" altLang="zh-CN" dirty="0" smtClean="0">
                <a:latin typeface="Times New Roman" panose="02020603050405020304" pitchFamily="18" charset="0"/>
                <a:cs typeface="Times New Roman" panose="02020603050405020304" pitchFamily="18" charset="0"/>
              </a:rPr>
              <a:t>RLMP</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993676" y="4999816"/>
            <a:ext cx="4226396" cy="373400"/>
            <a:chOff x="1353716" y="5071824"/>
            <a:chExt cx="4226396" cy="373400"/>
          </a:xfrm>
        </p:grpSpPr>
        <p:graphicFrame>
          <p:nvGraphicFramePr>
            <p:cNvPr id="16" name="对象 15"/>
            <p:cNvGraphicFramePr>
              <a:graphicFrameLocks noChangeAspect="1"/>
            </p:cNvGraphicFramePr>
            <p:nvPr>
              <p:extLst>
                <p:ext uri="{D42A27DB-BD31-4B8C-83A1-F6EECF244321}">
                  <p14:modId xmlns:p14="http://schemas.microsoft.com/office/powerpoint/2010/main" xmlns="" val="2412078748"/>
                </p:ext>
              </p:extLst>
            </p:nvPr>
          </p:nvGraphicFramePr>
          <p:xfrm>
            <a:off x="1353716" y="5153124"/>
            <a:ext cx="1562100" cy="292100"/>
          </p:xfrm>
          <a:graphic>
            <a:graphicData uri="http://schemas.openxmlformats.org/presentationml/2006/ole">
              <p:oleObj spid="_x0000_s46433" name="Equation" r:id="rId8" imgW="1562100" imgH="292100" progId="Equation.DSMT4">
                <p:embed/>
              </p:oleObj>
            </a:graphicData>
          </a:graphic>
        </p:graphicFrame>
        <p:sp>
          <p:nvSpPr>
            <p:cNvPr id="17" name="TextBox 16"/>
            <p:cNvSpPr txBox="1"/>
            <p:nvPr/>
          </p:nvSpPr>
          <p:spPr>
            <a:xfrm>
              <a:off x="4572000" y="5071824"/>
              <a:ext cx="1008112" cy="369332"/>
            </a:xfrm>
            <a:prstGeom prst="rect">
              <a:avLst/>
            </a:prstGeom>
            <a:noFill/>
          </p:spPr>
          <p:txBody>
            <a:bodyPr wrap="square" rtlCol="0">
              <a:spAutoFit/>
            </a:bodyPr>
            <a:lstStyle/>
            <a:p>
              <a:r>
                <a:rPr lang="zh-CN" altLang="en-US" dirty="0" smtClean="0"/>
                <a:t>（</a:t>
              </a:r>
              <a:r>
                <a:rPr lang="en-US" altLang="zh-CN" dirty="0" smtClean="0"/>
                <a:t>20</a:t>
              </a:r>
              <a:r>
                <a:rPr lang="zh-CN" altLang="en-US" dirty="0" smtClean="0"/>
                <a:t>）</a:t>
              </a:r>
              <a:endParaRPr lang="zh-CN" altLang="en-US" dirty="0"/>
            </a:p>
          </p:txBody>
        </p:sp>
      </p:grpSp>
      <mc:AlternateContent xmlns:mc="http://schemas.openxmlformats.org/markup-compatibility/2006">
        <mc:Choice xmlns:a14="http://schemas.microsoft.com/office/drawing/2010/main" xmlns="" Requires="a14">
          <p:sp>
            <p:nvSpPr>
              <p:cNvPr id="19" name="TextBox 18"/>
              <p:cNvSpPr txBox="1"/>
              <p:nvPr/>
            </p:nvSpPr>
            <p:spPr>
              <a:xfrm>
                <a:off x="323528" y="1403484"/>
                <a:ext cx="8496944"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考虑一个子集</a:t>
                </a:r>
                <a14:m>
                  <m:oMath xmlns:m="http://schemas.openxmlformats.org/officeDocument/2006/math">
                    <m:sSup>
                      <m:sSupPr>
                        <m:ctrlPr>
                          <a:rPr kumimoji="0" lang="zh-CN" altLang="en-US" sz="1800" b="0" i="1" u="none" strike="noStrike" kern="0" cap="none" spc="0" normalizeH="0" baseline="0" noProof="0" smtClean="0">
                            <a:ln>
                              <a:noFill/>
                            </a:ln>
                            <a:solidFill>
                              <a:srgbClr val="000000"/>
                            </a:solidFill>
                            <a:effectLst/>
                            <a:uLnTx/>
                            <a:uFillTx/>
                            <a:latin typeface="Cambria Math" panose="02040503050406030204" pitchFamily="18" charset="0"/>
                          </a:rPr>
                        </m:ctrlPr>
                      </m:sSupPr>
                      <m:e>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e>
                      <m:sup>
                        <m:r>
                          <a:rPr kumimoji="0" lang="zh-CN" altLang="en-US" sz="1800" b="0" i="0" u="none" strike="noStrike" kern="0" cap="none" spc="0" normalizeH="0" baseline="0" noProof="0" smtClean="0">
                            <a:ln>
                              <a:noFill/>
                            </a:ln>
                            <a:solidFill>
                              <a:srgbClr val="000000"/>
                            </a:solidFill>
                            <a:effectLst/>
                            <a:uLnTx/>
                            <a:uFillTx/>
                            <a:latin typeface="Cambria Math"/>
                          </a:rPr>
                          <m:t>′</m:t>
                        </m:r>
                      </m:sup>
                    </m:sSup>
                    <m:r>
                      <a:rPr kumimoji="0" lang="zh-CN" altLang="en-US" sz="1800" b="0" i="1" u="none" strike="noStrike" kern="0" cap="none" spc="0" normalizeH="0" baseline="0" noProof="0" smtClean="0">
                        <a:ln>
                          <a:noFill/>
                        </a:ln>
                        <a:solidFill>
                          <a:srgbClr val="000000"/>
                        </a:solidFill>
                        <a:effectLst/>
                        <a:uLnTx/>
                        <a:uFillTx/>
                        <a:latin typeface="Cambria Math"/>
                      </a:rPr>
                      <m:t>∈</m:t>
                    </m:r>
                    <m:r>
                      <m:rPr>
                        <m:sty m:val="p"/>
                      </m:rPr>
                      <a:rPr kumimoji="0" lang="zh-CN" altLang="en-US" sz="1800" b="0" i="0" u="none" strike="noStrike" kern="0" cap="none" spc="0" normalizeH="0" baseline="0" noProof="0" smtClean="0">
                        <a:ln>
                          <a:noFill/>
                        </a:ln>
                        <a:solidFill>
                          <a:srgbClr val="000000"/>
                        </a:solidFill>
                        <a:effectLst/>
                        <a:uLnTx/>
                        <a:uFillTx/>
                        <a:latin typeface="Cambria Math"/>
                      </a:rPr>
                      <m:t>Ω</m:t>
                    </m:r>
                  </m:oMath>
                </a14:m>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，相应的问题变为</a:t>
                </a:r>
                <a:r>
                  <a:rPr lang="zh-CN" altLang="en-US" kern="0" dirty="0">
                    <a:solidFill>
                      <a:srgbClr val="000000"/>
                    </a:solidFill>
                    <a:latin typeface="Times New Roman" panose="02020603050405020304" pitchFamily="18" charset="0"/>
                    <a:cs typeface="Times New Roman" panose="02020603050405020304" pitchFamily="18" charset="0"/>
                  </a:rPr>
                  <a:t>限</a:t>
                </a:r>
                <a:r>
                  <a:rPr lang="zh-CN" altLang="en-US" kern="0" dirty="0" smtClean="0">
                    <a:solidFill>
                      <a:srgbClr val="000000"/>
                    </a:solidFill>
                    <a:latin typeface="Times New Roman" panose="02020603050405020304" pitchFamily="18" charset="0"/>
                    <a:cs typeface="Times New Roman" panose="02020603050405020304" pitchFamily="18" charset="0"/>
                  </a:rPr>
                  <a:t>制主问题</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Restricted Master Problem</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RMP</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0" lang="zh-CN" altLang="en-US" sz="1800" b="0" i="0" u="none" strike="noStrike" kern="0" cap="none" spc="0" normalizeH="0" baseline="0" noProof="0" dirty="0" smtClean="0">
                  <a:ln>
                    <a:noFill/>
                  </a:ln>
                  <a:solidFill>
                    <a:srgbClr val="000000"/>
                  </a:solidFill>
                  <a:effectLst/>
                  <a:uLnTx/>
                  <a:uFillTx/>
                </a:endParaRPr>
              </a:p>
            </p:txBody>
          </p:sp>
        </mc:Choice>
        <mc:Fallback>
          <p:sp>
            <p:nvSpPr>
              <p:cNvPr id="19" name="TextBox 18"/>
              <p:cNvSpPr txBox="1">
                <a:spLocks noRot="1" noChangeAspect="1" noMove="1" noResize="1" noEditPoints="1" noAdjustHandles="1" noChangeArrowheads="1" noChangeShapeType="1" noTextEdit="1"/>
              </p:cNvSpPr>
              <p:nvPr/>
            </p:nvSpPr>
            <p:spPr>
              <a:xfrm>
                <a:off x="323528" y="1403484"/>
                <a:ext cx="8496944" cy="646331"/>
              </a:xfrm>
              <a:prstGeom prst="rect">
                <a:avLst/>
              </a:prstGeom>
              <a:blipFill rotWithShape="1">
                <a:blip r:embed="rId9"/>
                <a:stretch>
                  <a:fillRect l="-574" t="-6604" r="-646" b="-15094"/>
                </a:stretch>
              </a:blipFill>
            </p:spPr>
            <p:txBody>
              <a:bodyPr/>
              <a:lstStyle/>
              <a:p>
                <a:r>
                  <a:rPr lang="zh-CN" altLang="en-US">
                    <a:noFill/>
                  </a:rPr>
                  <a:t> </a:t>
                </a:r>
              </a:p>
            </p:txBody>
          </p:sp>
        </mc:Fallback>
      </mc:AlternateContent>
      <p:sp>
        <p:nvSpPr>
          <p:cNvPr id="21" name="圆角矩形标注 20"/>
          <p:cNvSpPr/>
          <p:nvPr/>
        </p:nvSpPr>
        <p:spPr>
          <a:xfrm>
            <a:off x="5418745" y="2636912"/>
            <a:ext cx="2638239" cy="1560059"/>
          </a:xfrm>
          <a:prstGeom prst="wedgeRoundRectCallout">
            <a:avLst>
              <a:gd name="adj1" fmla="val -58453"/>
              <a:gd name="adj2" fmla="val -15139"/>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0000"/>
                </a:solidFill>
                <a:latin typeface="Times New Roman" panose="02020603050405020304" pitchFamily="18" charset="0"/>
                <a:cs typeface="Times New Roman" panose="02020603050405020304" pitchFamily="18" charset="0"/>
              </a:rPr>
              <a:t>    </a:t>
            </a:r>
            <a:endPar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4" name="矩形 23"/>
          <p:cNvSpPr/>
          <p:nvPr/>
        </p:nvSpPr>
        <p:spPr>
          <a:xfrm>
            <a:off x="5689245" y="2708920"/>
            <a:ext cx="2367739" cy="646331"/>
          </a:xfrm>
          <a:prstGeom prst="rect">
            <a:avLst/>
          </a:prstGeom>
        </p:spPr>
        <p:txBody>
          <a:bodyPr wrap="square">
            <a:spAutoFit/>
          </a:bodyPr>
          <a:lstStyle/>
          <a:p>
            <a:r>
              <a:rPr lang="zh-CN" altLang="en-US" kern="100" dirty="0" smtClean="0">
                <a:latin typeface="Times New Roman"/>
                <a:cs typeface="Times New Roman"/>
              </a:rPr>
              <a:t>令     </a:t>
            </a:r>
            <a:r>
              <a:rPr lang="zh-CN" altLang="zh-CN" kern="100" dirty="0" smtClean="0">
                <a:latin typeface="Times New Roman"/>
                <a:cs typeface="Times New Roman"/>
              </a:rPr>
              <a:t>表</a:t>
            </a:r>
            <a:r>
              <a:rPr lang="zh-CN" altLang="zh-CN" kern="100" dirty="0">
                <a:latin typeface="Times New Roman"/>
                <a:cs typeface="Times New Roman"/>
              </a:rPr>
              <a:t>示与约</a:t>
            </a:r>
            <a:r>
              <a:rPr lang="zh-CN" altLang="zh-CN" kern="100" dirty="0" smtClean="0">
                <a:latin typeface="Times New Roman"/>
                <a:cs typeface="Times New Roman"/>
              </a:rPr>
              <a:t>束</a:t>
            </a:r>
            <a:r>
              <a:rPr lang="zh-CN" altLang="en-US" kern="100" dirty="0" smtClean="0">
                <a:latin typeface="Times New Roman"/>
                <a:cs typeface="Times New Roman"/>
              </a:rPr>
              <a:t>（</a:t>
            </a:r>
            <a:r>
              <a:rPr lang="en-US" altLang="zh-CN" kern="100" dirty="0" smtClean="0">
                <a:latin typeface="Times New Roman"/>
                <a:cs typeface="Times New Roman"/>
              </a:rPr>
              <a:t>17</a:t>
            </a:r>
            <a:r>
              <a:rPr lang="zh-CN" altLang="en-US" kern="100" dirty="0" smtClean="0">
                <a:latin typeface="Times New Roman"/>
                <a:cs typeface="Times New Roman"/>
              </a:rPr>
              <a:t>）</a:t>
            </a:r>
            <a:endParaRPr lang="en-US" altLang="zh-CN" kern="100" dirty="0" smtClean="0">
              <a:latin typeface="Times New Roman"/>
              <a:cs typeface="Times New Roman"/>
            </a:endParaRPr>
          </a:p>
          <a:p>
            <a:r>
              <a:rPr lang="zh-CN" altLang="zh-CN" kern="100" dirty="0" smtClean="0">
                <a:latin typeface="Times New Roman"/>
                <a:cs typeface="Times New Roman"/>
              </a:rPr>
              <a:t>对</a:t>
            </a:r>
            <a:r>
              <a:rPr lang="zh-CN" altLang="zh-CN" kern="100" dirty="0">
                <a:latin typeface="Times New Roman"/>
                <a:cs typeface="Times New Roman"/>
              </a:rPr>
              <a:t>应的对偶变</a:t>
            </a:r>
            <a:r>
              <a:rPr lang="zh-CN" altLang="zh-CN" kern="100" dirty="0" smtClean="0">
                <a:latin typeface="Times New Roman"/>
                <a:cs typeface="Times New Roman"/>
              </a:rPr>
              <a:t>量</a:t>
            </a:r>
            <a:endParaRPr lang="zh-CN" altLang="en-US" dirty="0"/>
          </a:p>
        </p:txBody>
      </p:sp>
      <p:graphicFrame>
        <p:nvGraphicFramePr>
          <p:cNvPr id="25" name="对象 24"/>
          <p:cNvGraphicFramePr>
            <a:graphicFrameLocks noChangeAspect="1"/>
          </p:cNvGraphicFramePr>
          <p:nvPr>
            <p:extLst>
              <p:ext uri="{D42A27DB-BD31-4B8C-83A1-F6EECF244321}">
                <p14:modId xmlns:p14="http://schemas.microsoft.com/office/powerpoint/2010/main" xmlns="" val="3426794712"/>
              </p:ext>
            </p:extLst>
          </p:nvPr>
        </p:nvGraphicFramePr>
        <p:xfrm>
          <a:off x="6035606" y="2787973"/>
          <a:ext cx="192578" cy="280987"/>
        </p:xfrm>
        <a:graphic>
          <a:graphicData uri="http://schemas.openxmlformats.org/presentationml/2006/ole">
            <p:oleObj spid="_x0000_s46434" name="Equation" r:id="rId10" imgW="203112" imgH="291973" progId="Equation.DSMT4">
              <p:embed/>
            </p:oleObj>
          </a:graphicData>
        </a:graphic>
      </p:graphicFrame>
      <p:sp>
        <p:nvSpPr>
          <p:cNvPr id="26" name="矩形 25"/>
          <p:cNvSpPr/>
          <p:nvPr/>
        </p:nvSpPr>
        <p:spPr>
          <a:xfrm>
            <a:off x="5636002" y="3429000"/>
            <a:ext cx="2608406" cy="646331"/>
          </a:xfrm>
          <a:prstGeom prst="rect">
            <a:avLst/>
          </a:prstGeom>
        </p:spPr>
        <p:txBody>
          <a:bodyPr wrap="none">
            <a:spAutoFit/>
          </a:bodyPr>
          <a:lstStyle/>
          <a:p>
            <a:r>
              <a:rPr lang="zh-CN" altLang="en-US" kern="100" dirty="0" smtClean="0">
                <a:latin typeface="Times New Roman"/>
                <a:cs typeface="Times New Roman"/>
              </a:rPr>
              <a:t>令      </a:t>
            </a:r>
            <a:r>
              <a:rPr lang="zh-CN" altLang="zh-CN" kern="100" dirty="0" smtClean="0">
                <a:latin typeface="Times New Roman"/>
                <a:cs typeface="Times New Roman"/>
              </a:rPr>
              <a:t>表</a:t>
            </a:r>
            <a:r>
              <a:rPr lang="zh-CN" altLang="zh-CN" kern="100" dirty="0">
                <a:latin typeface="Times New Roman"/>
                <a:cs typeface="Times New Roman"/>
              </a:rPr>
              <a:t>示与约</a:t>
            </a:r>
            <a:r>
              <a:rPr lang="zh-CN" altLang="zh-CN" kern="100" dirty="0" smtClean="0">
                <a:latin typeface="Times New Roman"/>
                <a:cs typeface="Times New Roman"/>
              </a:rPr>
              <a:t>束</a:t>
            </a:r>
            <a:r>
              <a:rPr lang="zh-CN" altLang="en-US" kern="100" dirty="0" smtClean="0">
                <a:latin typeface="Times New Roman"/>
                <a:cs typeface="Times New Roman"/>
              </a:rPr>
              <a:t>（</a:t>
            </a:r>
            <a:r>
              <a:rPr lang="en-US" altLang="zh-CN" kern="100" dirty="0" smtClean="0">
                <a:latin typeface="Times New Roman"/>
                <a:cs typeface="Times New Roman"/>
              </a:rPr>
              <a:t>18</a:t>
            </a:r>
            <a:r>
              <a:rPr lang="zh-CN" altLang="en-US" kern="100" dirty="0" smtClean="0">
                <a:latin typeface="Times New Roman"/>
                <a:cs typeface="Times New Roman"/>
              </a:rPr>
              <a:t>）</a:t>
            </a:r>
            <a:endParaRPr lang="en-US" altLang="zh-CN" kern="100" dirty="0" smtClean="0">
              <a:latin typeface="Times New Roman"/>
              <a:cs typeface="Times New Roman"/>
            </a:endParaRPr>
          </a:p>
          <a:p>
            <a:r>
              <a:rPr lang="zh-CN" altLang="zh-CN" kern="100" dirty="0" smtClean="0">
                <a:latin typeface="Times New Roman"/>
                <a:cs typeface="Times New Roman"/>
              </a:rPr>
              <a:t>对</a:t>
            </a:r>
            <a:r>
              <a:rPr lang="zh-CN" altLang="zh-CN" kern="100" dirty="0">
                <a:latin typeface="Times New Roman"/>
                <a:cs typeface="Times New Roman"/>
              </a:rPr>
              <a:t>应的对偶变</a:t>
            </a:r>
            <a:r>
              <a:rPr lang="zh-CN" altLang="zh-CN" kern="100" dirty="0" smtClean="0">
                <a:latin typeface="Times New Roman"/>
                <a:cs typeface="Times New Roman"/>
              </a:rPr>
              <a:t>量</a:t>
            </a:r>
            <a:endParaRPr lang="zh-CN" altLang="en-US" dirty="0"/>
          </a:p>
        </p:txBody>
      </p:sp>
      <p:graphicFrame>
        <p:nvGraphicFramePr>
          <p:cNvPr id="27" name="对象 26"/>
          <p:cNvGraphicFramePr>
            <a:graphicFrameLocks noChangeAspect="1"/>
          </p:cNvGraphicFramePr>
          <p:nvPr>
            <p:extLst>
              <p:ext uri="{D42A27DB-BD31-4B8C-83A1-F6EECF244321}">
                <p14:modId xmlns:p14="http://schemas.microsoft.com/office/powerpoint/2010/main" xmlns="" val="3330591754"/>
              </p:ext>
            </p:extLst>
          </p:nvPr>
        </p:nvGraphicFramePr>
        <p:xfrm>
          <a:off x="5987949" y="3509639"/>
          <a:ext cx="196827" cy="279401"/>
        </p:xfrm>
        <a:graphic>
          <a:graphicData uri="http://schemas.openxmlformats.org/presentationml/2006/ole">
            <p:oleObj spid="_x0000_s46435" name="Equation" r:id="rId11" imgW="228501" imgH="291973" progId="Equation.DSMT4">
              <p:embed/>
            </p:oleObj>
          </a:graphicData>
        </a:graphic>
      </p:graphicFrame>
    </p:spTree>
    <p:extLst>
      <p:ext uri="{BB962C8B-B14F-4D97-AF65-F5344CB8AC3E}">
        <p14:creationId xmlns:p14="http://schemas.microsoft.com/office/powerpoint/2010/main" xmlns="" val="38178450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1" grpId="0" animBg="1"/>
      <p:bldP spid="2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子问题（</a:t>
            </a:r>
            <a:r>
              <a:rPr lang="en-US" altLang="zh-CN" sz="2800" kern="0" dirty="0" smtClean="0">
                <a:latin typeface="Times New Roman" panose="02020603050405020304" pitchFamily="18" charset="0"/>
                <a:cs typeface="Times New Roman" panose="02020603050405020304" pitchFamily="18" charset="0"/>
              </a:rPr>
              <a:t>Sub-problem</a:t>
            </a:r>
            <a:r>
              <a:rPr lang="zh-CN" altLang="en-US" sz="2800" kern="0" dirty="0" smtClean="0">
                <a:latin typeface="Times New Roman" panose="02020603050405020304" pitchFamily="18" charset="0"/>
                <a:cs typeface="Times New Roman" panose="02020603050405020304" pitchFamily="18" charset="0"/>
              </a:rPr>
              <a:t>，</a:t>
            </a:r>
            <a:r>
              <a:rPr lang="en-US" altLang="zh-CN" sz="2800" kern="0" dirty="0" smtClean="0">
                <a:latin typeface="Times New Roman" panose="02020603050405020304" pitchFamily="18" charset="0"/>
                <a:cs typeface="Times New Roman" panose="02020603050405020304" pitchFamily="18" charset="0"/>
              </a:rPr>
              <a:t>SP</a:t>
            </a:r>
            <a:r>
              <a:rPr lang="zh-CN" altLang="en-US" sz="2800" kern="0" dirty="0" smtClean="0"/>
              <a:t>）</a:t>
            </a:r>
            <a:endParaRPr lang="zh-CN" altLang="en-US" sz="2800" kern="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821581" y="2276872"/>
            <a:ext cx="5694635" cy="2592288"/>
            <a:chOff x="893589" y="1916832"/>
            <a:chExt cx="5694635" cy="2592288"/>
          </a:xfrm>
        </p:grpSpPr>
        <p:graphicFrame>
          <p:nvGraphicFramePr>
            <p:cNvPr id="6" name="对象 5"/>
            <p:cNvGraphicFramePr>
              <a:graphicFrameLocks noChangeAspect="1"/>
            </p:cNvGraphicFramePr>
            <p:nvPr>
              <p:extLst>
                <p:ext uri="{D42A27DB-BD31-4B8C-83A1-F6EECF244321}">
                  <p14:modId xmlns:p14="http://schemas.microsoft.com/office/powerpoint/2010/main" xmlns="" val="3342573072"/>
                </p:ext>
              </p:extLst>
            </p:nvPr>
          </p:nvGraphicFramePr>
          <p:xfrm>
            <a:off x="893589" y="1916832"/>
            <a:ext cx="2454275" cy="617537"/>
          </p:xfrm>
          <a:graphic>
            <a:graphicData uri="http://schemas.openxmlformats.org/presentationml/2006/ole">
              <p:oleObj spid="_x0000_s44475" name="Equation" r:id="rId3" imgW="2425700" imgH="62230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71870562"/>
                </p:ext>
              </p:extLst>
            </p:nvPr>
          </p:nvGraphicFramePr>
          <p:xfrm>
            <a:off x="899592" y="2763217"/>
            <a:ext cx="296863" cy="203200"/>
          </p:xfrm>
          <a:graphic>
            <a:graphicData uri="http://schemas.openxmlformats.org/presentationml/2006/ole">
              <p:oleObj spid="_x0000_s44476" name="Equation" r:id="rId4" imgW="291973" imgH="203112"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739340329"/>
                </p:ext>
              </p:extLst>
            </p:nvPr>
          </p:nvGraphicFramePr>
          <p:xfrm>
            <a:off x="1299592" y="2560514"/>
            <a:ext cx="3200400" cy="652462"/>
          </p:xfrm>
          <a:graphic>
            <a:graphicData uri="http://schemas.openxmlformats.org/presentationml/2006/ole">
              <p:oleObj spid="_x0000_s44477" name="Equation" r:id="rId5" imgW="3200400" imgH="6477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947383633"/>
                </p:ext>
              </p:extLst>
            </p:nvPr>
          </p:nvGraphicFramePr>
          <p:xfrm>
            <a:off x="1331640" y="3280916"/>
            <a:ext cx="2836863" cy="292100"/>
          </p:xfrm>
          <a:graphic>
            <a:graphicData uri="http://schemas.openxmlformats.org/presentationml/2006/ole">
              <p:oleObj spid="_x0000_s44478" name="Equation" r:id="rId6" imgW="2832100" imgH="2921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1846422043"/>
                </p:ext>
              </p:extLst>
            </p:nvPr>
          </p:nvGraphicFramePr>
          <p:xfrm>
            <a:off x="1313880" y="3758505"/>
            <a:ext cx="3186112" cy="312738"/>
          </p:xfrm>
          <a:graphic>
            <a:graphicData uri="http://schemas.openxmlformats.org/presentationml/2006/ole">
              <p:oleObj spid="_x0000_s44479" name="Equation" r:id="rId7" imgW="3200400" imgH="3175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3076591599"/>
                </p:ext>
              </p:extLst>
            </p:nvPr>
          </p:nvGraphicFramePr>
          <p:xfrm>
            <a:off x="1316533" y="4190553"/>
            <a:ext cx="4119563" cy="292100"/>
          </p:xfrm>
          <a:graphic>
            <a:graphicData uri="http://schemas.openxmlformats.org/presentationml/2006/ole">
              <p:oleObj spid="_x0000_s44480" name="Equation" r:id="rId8" imgW="4114800" imgH="292100" progId="Equation.DSMT4">
                <p:embed/>
              </p:oleObj>
            </a:graphicData>
          </a:graphic>
        </p:graphicFrame>
        <p:sp>
          <p:nvSpPr>
            <p:cNvPr id="17" name="TextBox 16"/>
            <p:cNvSpPr txBox="1"/>
            <p:nvPr/>
          </p:nvSpPr>
          <p:spPr>
            <a:xfrm>
              <a:off x="5580112" y="3645024"/>
              <a:ext cx="1008112" cy="369332"/>
            </a:xfrm>
            <a:prstGeom prst="rect">
              <a:avLst/>
            </a:prstGeom>
            <a:noFill/>
          </p:spPr>
          <p:txBody>
            <a:bodyPr wrap="square" rtlCol="0">
              <a:spAutoFit/>
            </a:bodyPr>
            <a:lstStyle/>
            <a:p>
              <a:r>
                <a:rPr lang="zh-CN" altLang="en-US" dirty="0" smtClean="0"/>
                <a:t>（</a:t>
              </a:r>
              <a:r>
                <a:rPr lang="en-US" altLang="zh-CN" dirty="0" smtClean="0"/>
                <a:t>24</a:t>
              </a:r>
              <a:r>
                <a:rPr lang="zh-CN" altLang="en-US" dirty="0" smtClean="0"/>
                <a:t>）</a:t>
              </a:r>
              <a:endParaRPr lang="zh-CN" altLang="en-US" dirty="0"/>
            </a:p>
          </p:txBody>
        </p:sp>
        <p:sp>
          <p:nvSpPr>
            <p:cNvPr id="18" name="TextBox 17"/>
            <p:cNvSpPr txBox="1"/>
            <p:nvPr/>
          </p:nvSpPr>
          <p:spPr>
            <a:xfrm>
              <a:off x="5580112" y="3090596"/>
              <a:ext cx="1008112" cy="369332"/>
            </a:xfrm>
            <a:prstGeom prst="rect">
              <a:avLst/>
            </a:prstGeom>
            <a:noFill/>
          </p:spPr>
          <p:txBody>
            <a:bodyPr wrap="square" rtlCol="0">
              <a:spAutoFit/>
            </a:bodyPr>
            <a:lstStyle/>
            <a:p>
              <a:r>
                <a:rPr lang="zh-CN" altLang="en-US" dirty="0" smtClean="0"/>
                <a:t>（</a:t>
              </a:r>
              <a:r>
                <a:rPr lang="en-US" altLang="zh-CN" dirty="0" smtClean="0"/>
                <a:t>23</a:t>
              </a:r>
              <a:r>
                <a:rPr lang="zh-CN" altLang="en-US" dirty="0" smtClean="0"/>
                <a:t>）</a:t>
              </a:r>
              <a:endParaRPr lang="zh-CN" altLang="en-US" dirty="0"/>
            </a:p>
          </p:txBody>
        </p:sp>
        <p:sp>
          <p:nvSpPr>
            <p:cNvPr id="19" name="TextBox 18"/>
            <p:cNvSpPr txBox="1"/>
            <p:nvPr/>
          </p:nvSpPr>
          <p:spPr>
            <a:xfrm>
              <a:off x="5580112" y="2514532"/>
              <a:ext cx="1008112" cy="369332"/>
            </a:xfrm>
            <a:prstGeom prst="rect">
              <a:avLst/>
            </a:prstGeom>
            <a:noFill/>
          </p:spPr>
          <p:txBody>
            <a:bodyPr wrap="square" rtlCol="0">
              <a:spAutoFit/>
            </a:bodyPr>
            <a:lstStyle/>
            <a:p>
              <a:r>
                <a:rPr lang="zh-CN" altLang="en-US" dirty="0" smtClean="0"/>
                <a:t>（</a:t>
              </a:r>
              <a:r>
                <a:rPr lang="en-US" altLang="zh-CN" dirty="0" smtClean="0"/>
                <a:t>22</a:t>
              </a:r>
              <a:r>
                <a:rPr lang="zh-CN" altLang="en-US" dirty="0" smtClean="0"/>
                <a:t>）</a:t>
              </a:r>
              <a:endParaRPr lang="zh-CN" altLang="en-US" dirty="0"/>
            </a:p>
          </p:txBody>
        </p:sp>
        <p:sp>
          <p:nvSpPr>
            <p:cNvPr id="20" name="TextBox 19"/>
            <p:cNvSpPr txBox="1"/>
            <p:nvPr/>
          </p:nvSpPr>
          <p:spPr>
            <a:xfrm>
              <a:off x="5557943" y="1979548"/>
              <a:ext cx="1008112" cy="369332"/>
            </a:xfrm>
            <a:prstGeom prst="rect">
              <a:avLst/>
            </a:prstGeom>
            <a:noFill/>
          </p:spPr>
          <p:txBody>
            <a:bodyPr wrap="square" rtlCol="0">
              <a:spAutoFit/>
            </a:bodyPr>
            <a:lstStyle/>
            <a:p>
              <a:r>
                <a:rPr lang="zh-CN" altLang="en-US" dirty="0" smtClean="0"/>
                <a:t>（</a:t>
              </a:r>
              <a:r>
                <a:rPr lang="en-US" altLang="zh-CN" dirty="0" smtClean="0"/>
                <a:t>21</a:t>
              </a:r>
              <a:r>
                <a:rPr lang="zh-CN" altLang="en-US" dirty="0" smtClean="0"/>
                <a:t>）</a:t>
              </a:r>
              <a:endParaRPr lang="zh-CN" altLang="en-US" dirty="0"/>
            </a:p>
          </p:txBody>
        </p:sp>
        <p:sp>
          <p:nvSpPr>
            <p:cNvPr id="21" name="TextBox 20"/>
            <p:cNvSpPr txBox="1"/>
            <p:nvPr/>
          </p:nvSpPr>
          <p:spPr>
            <a:xfrm>
              <a:off x="5580112" y="4139788"/>
              <a:ext cx="1008112" cy="369332"/>
            </a:xfrm>
            <a:prstGeom prst="rect">
              <a:avLst/>
            </a:prstGeom>
            <a:noFill/>
          </p:spPr>
          <p:txBody>
            <a:bodyPr wrap="square" rtlCol="0">
              <a:spAutoFit/>
            </a:bodyPr>
            <a:lstStyle/>
            <a:p>
              <a:r>
                <a:rPr lang="zh-CN" altLang="en-US" dirty="0" smtClean="0"/>
                <a:t>（</a:t>
              </a:r>
              <a:r>
                <a:rPr lang="en-US" altLang="zh-CN" dirty="0" smtClean="0"/>
                <a:t>25</a:t>
              </a:r>
              <a:r>
                <a:rPr lang="zh-CN" altLang="en-US" dirty="0" smtClean="0"/>
                <a:t>）</a:t>
              </a:r>
              <a:endParaRPr lang="zh-CN" altLang="en-US" dirty="0"/>
            </a:p>
          </p:txBody>
        </p:sp>
      </p:grpSp>
      <p:sp>
        <p:nvSpPr>
          <p:cNvPr id="23" name="Rectangle 1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组合 32"/>
          <p:cNvGrpSpPr/>
          <p:nvPr/>
        </p:nvGrpSpPr>
        <p:grpSpPr>
          <a:xfrm>
            <a:off x="6396778" y="2236652"/>
            <a:ext cx="2639718" cy="904316"/>
            <a:chOff x="2953146" y="4291570"/>
            <a:chExt cx="2639718" cy="904316"/>
          </a:xfrm>
        </p:grpSpPr>
        <p:sp>
          <p:nvSpPr>
            <p:cNvPr id="31" name="圆角矩形标注 30"/>
            <p:cNvSpPr/>
            <p:nvPr/>
          </p:nvSpPr>
          <p:spPr>
            <a:xfrm>
              <a:off x="2953146" y="4291570"/>
              <a:ext cx="2639718" cy="904316"/>
            </a:xfrm>
            <a:prstGeom prst="wedgeRoundRectCallout">
              <a:avLst>
                <a:gd name="adj1" fmla="val -57310"/>
                <a:gd name="adj2" fmla="val -12276"/>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0000"/>
                  </a:solidFill>
                  <a:latin typeface="Times New Roman" panose="02020603050405020304" pitchFamily="18" charset="0"/>
                  <a:cs typeface="Times New Roman" panose="02020603050405020304" pitchFamily="18" charset="0"/>
                </a:rPr>
                <a:t>        ：路径的约减收益</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0000"/>
                  </a:solidFill>
                  <a:latin typeface="Times New Roman" panose="02020603050405020304" pitchFamily="18" charset="0"/>
                  <a:cs typeface="Times New Roman" panose="02020603050405020304" pitchFamily="18" charset="0"/>
                </a:rPr>
                <a:t>          （</a:t>
              </a:r>
              <a:r>
                <a:rPr lang="en-US" altLang="zh-CN" kern="0" dirty="0" smtClean="0">
                  <a:solidFill>
                    <a:srgbClr val="000000"/>
                  </a:solidFill>
                  <a:latin typeface="Times New Roman" panose="02020603050405020304" pitchFamily="18" charset="0"/>
                  <a:cs typeface="Times New Roman" panose="02020603050405020304" pitchFamily="18" charset="0"/>
                </a:rPr>
                <a:t>Reduced Cost</a:t>
              </a:r>
              <a:r>
                <a:rPr lang="zh-CN" altLang="en-US" kern="0" dirty="0" smtClean="0">
                  <a:solidFill>
                    <a:srgbClr val="000000"/>
                  </a:solidFill>
                  <a:latin typeface="Times New Roman" panose="02020603050405020304" pitchFamily="18" charset="0"/>
                  <a:cs typeface="Times New Roman" panose="02020603050405020304" pitchFamily="18" charset="0"/>
                </a:rPr>
                <a:t>）</a:t>
              </a:r>
              <a:endPar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graphicFrame>
          <p:nvGraphicFramePr>
            <p:cNvPr id="32" name="对象 31"/>
            <p:cNvGraphicFramePr>
              <a:graphicFrameLocks noChangeAspect="1"/>
            </p:cNvGraphicFramePr>
            <p:nvPr>
              <p:extLst>
                <p:ext uri="{D42A27DB-BD31-4B8C-83A1-F6EECF244321}">
                  <p14:modId xmlns:p14="http://schemas.microsoft.com/office/powerpoint/2010/main" xmlns="" val="671917449"/>
                </p:ext>
              </p:extLst>
            </p:nvPr>
          </p:nvGraphicFramePr>
          <p:xfrm>
            <a:off x="3216600" y="4451628"/>
            <a:ext cx="254000" cy="292100"/>
          </p:xfrm>
          <a:graphic>
            <a:graphicData uri="http://schemas.openxmlformats.org/presentationml/2006/ole">
              <p:oleObj spid="_x0000_s44481" name="Equation" r:id="rId9" imgW="253890" imgH="291973" progId="Equation.DSMT4">
                <p:embed/>
              </p:oleObj>
            </a:graphicData>
          </a:graphic>
        </p:graphicFrame>
      </p:grpSp>
      <p:sp>
        <p:nvSpPr>
          <p:cNvPr id="34" name="TextBox 33"/>
          <p:cNvSpPr txBox="1"/>
          <p:nvPr/>
        </p:nvSpPr>
        <p:spPr>
          <a:xfrm>
            <a:off x="755576" y="1484784"/>
            <a:ext cx="2448272" cy="369332"/>
          </a:xfrm>
          <a:prstGeom prst="rect">
            <a:avLst/>
          </a:prstGeom>
          <a:noFill/>
        </p:spPr>
        <p:txBody>
          <a:bodyPr wrap="square" rtlCol="0">
            <a:spAutoFit/>
          </a:bodyPr>
          <a:lstStyle/>
          <a:p>
            <a:r>
              <a:rPr lang="zh-CN" altLang="en-US" dirty="0"/>
              <a:t>根</a:t>
            </a:r>
            <a:r>
              <a:rPr lang="zh-CN" altLang="en-US" dirty="0" smtClean="0"/>
              <a:t>据对偶原理可得：</a:t>
            </a:r>
            <a:endParaRPr lang="zh-CN" altLang="en-US" dirty="0"/>
          </a:p>
        </p:txBody>
      </p:sp>
    </p:spTree>
    <p:extLst>
      <p:ext uri="{BB962C8B-B14F-4D97-AF65-F5344CB8AC3E}">
        <p14:creationId xmlns:p14="http://schemas.microsoft.com/office/powerpoint/2010/main" xmlns="" val="5633488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331640" y="2060848"/>
            <a:ext cx="2376264" cy="864096"/>
          </a:xfrm>
          <a:prstGeom prst="rect">
            <a:avLst/>
          </a:prstGeom>
          <a:gradFill rotWithShape="1">
            <a:gsLst>
              <a:gs pos="0">
                <a:srgbClr val="BBE0E3">
                  <a:shade val="51000"/>
                  <a:satMod val="130000"/>
                </a:srgbClr>
              </a:gs>
              <a:gs pos="80000">
                <a:srgbClr val="BBE0E3">
                  <a:shade val="93000"/>
                  <a:satMod val="130000"/>
                </a:srgbClr>
              </a:gs>
              <a:gs pos="100000">
                <a:srgbClr val="BBE0E3">
                  <a:shade val="94000"/>
                  <a:satMod val="135000"/>
                </a:srgbClr>
              </a:gs>
            </a:gsLst>
            <a:lin ang="16200000" scaled="0"/>
          </a:gra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Restricted Master Problem</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矩形 5"/>
          <p:cNvSpPr/>
          <p:nvPr/>
        </p:nvSpPr>
        <p:spPr>
          <a:xfrm>
            <a:off x="680492" y="3743300"/>
            <a:ext cx="3891508" cy="1053852"/>
          </a:xfrm>
          <a:prstGeom prst="rect">
            <a:avLst/>
          </a:prstGeom>
          <a:gradFill rotWithShape="1">
            <a:gsLst>
              <a:gs pos="0">
                <a:srgbClr val="BBE0E3">
                  <a:shade val="51000"/>
                  <a:satMod val="130000"/>
                </a:srgbClr>
              </a:gs>
              <a:gs pos="80000">
                <a:srgbClr val="BBE0E3">
                  <a:shade val="93000"/>
                  <a:satMod val="130000"/>
                </a:srgbClr>
              </a:gs>
              <a:gs pos="100000">
                <a:srgbClr val="BBE0E3">
                  <a:shade val="94000"/>
                  <a:satMod val="135000"/>
                </a:srgbClr>
              </a:gs>
            </a:gsLst>
            <a:lin ang="16200000" scaled="0"/>
          </a:gra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Column Generation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(Sub-problems)</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683568" y="2924944"/>
            <a:ext cx="1368152" cy="792088"/>
            <a:chOff x="683568" y="2924944"/>
            <a:chExt cx="1368152" cy="792088"/>
          </a:xfrm>
        </p:grpSpPr>
        <p:sp>
          <p:nvSpPr>
            <p:cNvPr id="7" name="上箭头 6"/>
            <p:cNvSpPr/>
            <p:nvPr/>
          </p:nvSpPr>
          <p:spPr>
            <a:xfrm>
              <a:off x="1835696" y="2924944"/>
              <a:ext cx="216024" cy="792088"/>
            </a:xfrm>
            <a:prstGeom prst="upArrow">
              <a:avLst/>
            </a:prstGeom>
            <a:solidFill>
              <a:srgbClr val="BBE0E3">
                <a:lumMod val="50000"/>
              </a:srgbClr>
            </a:solidFill>
            <a:ln w="9525" cap="flat" cmpd="sng" algn="ctr">
              <a:solidFill>
                <a:srgbClr val="BBE0E3">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9" name="TextBox 8"/>
            <p:cNvSpPr txBox="1"/>
            <p:nvPr/>
          </p:nvSpPr>
          <p:spPr>
            <a:xfrm>
              <a:off x="683568" y="3203684"/>
              <a:ext cx="12241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Columns</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2843808" y="2924944"/>
            <a:ext cx="1944216" cy="862355"/>
            <a:chOff x="2843808" y="2924944"/>
            <a:chExt cx="1944216" cy="862355"/>
          </a:xfrm>
        </p:grpSpPr>
        <p:sp>
          <p:nvSpPr>
            <p:cNvPr id="8" name="下箭头 7"/>
            <p:cNvSpPr/>
            <p:nvPr/>
          </p:nvSpPr>
          <p:spPr>
            <a:xfrm>
              <a:off x="2843808" y="2924944"/>
              <a:ext cx="216024" cy="818356"/>
            </a:xfrm>
            <a:prstGeom prst="downArrow">
              <a:avLst/>
            </a:prstGeom>
            <a:solidFill>
              <a:srgbClr val="BBE0E3">
                <a:lumMod val="50000"/>
              </a:srgbClr>
            </a:solidFill>
            <a:ln w="9525" cap="flat" cmpd="sng" algn="ctr">
              <a:solidFill>
                <a:srgbClr val="BBE0E3">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10" name="TextBox 9"/>
            <p:cNvSpPr txBox="1"/>
            <p:nvPr/>
          </p:nvSpPr>
          <p:spPr>
            <a:xfrm>
              <a:off x="3275856" y="3140968"/>
              <a:ext cx="151216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Optimal Dual </a:t>
              </a:r>
              <a:r>
                <a:rPr lang="en-US" altLang="zh-CN" kern="0" dirty="0">
                  <a:solidFill>
                    <a:srgbClr val="000000"/>
                  </a:solidFill>
                  <a:latin typeface="Times New Roman" panose="02020603050405020304" pitchFamily="18" charset="0"/>
                  <a:cs typeface="Times New Roman" panose="02020603050405020304" pitchFamily="18" charset="0"/>
                </a:rPr>
                <a:t>V</a:t>
              </a:r>
              <a:r>
                <a:rPr kumimoji="0" lang="en-US" altLang="zh-CN" sz="1800" b="0" i="0" u="none" strike="noStrike" kern="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ariables</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11" name="圆角矩形标注 10"/>
          <p:cNvSpPr/>
          <p:nvPr/>
        </p:nvSpPr>
        <p:spPr>
          <a:xfrm>
            <a:off x="3995936" y="2120316"/>
            <a:ext cx="4176464" cy="660612"/>
          </a:xfrm>
          <a:prstGeom prst="wedgeRoundRectCallout">
            <a:avLst>
              <a:gd name="adj1" fmla="val -57310"/>
              <a:gd name="adj2" fmla="val -12276"/>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RLMP</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，用商用优化软件</a:t>
            </a:r>
            <a:r>
              <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CPLEX</a:t>
            </a:r>
            <a:r>
              <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来求解</a:t>
            </a:r>
            <a:r>
              <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xmlns="" Requires="a14">
          <p:sp>
            <p:nvSpPr>
              <p:cNvPr id="12" name="圆角矩形标注 11"/>
              <p:cNvSpPr/>
              <p:nvPr/>
            </p:nvSpPr>
            <p:spPr>
              <a:xfrm>
                <a:off x="4788024" y="4005064"/>
                <a:ext cx="4176464" cy="648073"/>
              </a:xfrm>
              <a:prstGeom prst="wedgeRoundRectCallout">
                <a:avLst>
                  <a:gd name="adj1" fmla="val -56562"/>
                  <a:gd name="adj2" fmla="val -20478"/>
                  <a:gd name="adj3" fmla="val 16667"/>
                </a:avLst>
              </a:prstGeom>
              <a:solidFill>
                <a:srgbClr val="ECB6C5">
                  <a:lumMod val="90000"/>
                </a:srgbClr>
              </a:solidFill>
              <a:ln w="25400" cap="flat" cmpd="sng" algn="ctr">
                <a:no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子问题不断将有潜力的</a:t>
                </a:r>
                <a:r>
                  <a:rPr kumimoji="0" lang="zh-CN" altLang="en-US" sz="1800" b="0" i="0" u="none" strike="noStrike" kern="0" cap="none" spc="0" normalizeH="0" baseline="0" noProof="0" dirty="0">
                    <a:ln>
                      <a:noFill/>
                    </a:ln>
                    <a:solidFill>
                      <a:srgbClr val="080808"/>
                    </a:solidFill>
                    <a:effectLst/>
                    <a:uLnTx/>
                    <a:uFillTx/>
                    <a:latin typeface="宋体" pitchFamily="2" charset="-122"/>
                  </a:rPr>
                  <a:t>新列添加到</a:t>
                </a:r>
                <a14:m>
                  <m:oMath xmlns:m="http://schemas.openxmlformats.org/officeDocument/2006/math">
                    <m:sSup>
                      <m:sSupPr>
                        <m:ctrlPr>
                          <a:rPr kumimoji="0" lang="zh-CN" altLang="en-US" sz="1800" b="0" i="1" u="none" strike="noStrike" kern="0" cap="none" spc="0" normalizeH="0" baseline="0" noProof="0">
                            <a:ln>
                              <a:noFill/>
                            </a:ln>
                            <a:solidFill>
                              <a:srgbClr val="000000"/>
                            </a:solidFill>
                            <a:effectLst/>
                            <a:uLnTx/>
                            <a:uFillTx/>
                            <a:latin typeface="Cambria Math" panose="02040503050406030204" pitchFamily="18" charset="0"/>
                          </a:rPr>
                        </m:ctrlPr>
                      </m:sSupPr>
                      <m:e>
                        <m:r>
                          <m:rPr>
                            <m:sty m:val="p"/>
                          </m:rPr>
                          <a:rPr kumimoji="0" lang="zh-CN" altLang="en-US" sz="1800" b="0" i="0" u="none" strike="noStrike" kern="0" cap="none" spc="0" normalizeH="0" baseline="0" noProof="0">
                            <a:ln>
                              <a:noFill/>
                            </a:ln>
                            <a:solidFill>
                              <a:srgbClr val="000000"/>
                            </a:solidFill>
                            <a:effectLst/>
                            <a:uLnTx/>
                            <a:uFillTx/>
                            <a:latin typeface="Cambria Math"/>
                          </a:rPr>
                          <m:t>Ω</m:t>
                        </m:r>
                      </m:e>
                      <m:sup>
                        <m:r>
                          <a:rPr kumimoji="0" lang="zh-CN" altLang="en-US" sz="1800" b="0" i="0" u="none" strike="noStrike" kern="0" cap="none" spc="0" normalizeH="0" baseline="0" noProof="0">
                            <a:ln>
                              <a:noFill/>
                            </a:ln>
                            <a:solidFill>
                              <a:srgbClr val="000000"/>
                            </a:solidFill>
                            <a:effectLst/>
                            <a:uLnTx/>
                            <a:uFillTx/>
                            <a:latin typeface="Cambria Math"/>
                          </a:rPr>
                          <m:t>′</m:t>
                        </m:r>
                      </m:sup>
                    </m:sSup>
                  </m:oMath>
                </a14:m>
                <a:r>
                  <a:rPr kumimoji="0" lang="zh-CN" altLang="en-US" sz="1800" b="0" i="0" u="none" strike="noStrike" kern="0" cap="none" spc="0" normalizeH="0" baseline="0" noProof="0" dirty="0" smtClean="0">
                    <a:ln>
                      <a:noFill/>
                    </a:ln>
                    <a:solidFill>
                      <a:srgbClr val="080808"/>
                    </a:solidFill>
                    <a:effectLst/>
                    <a:uLnTx/>
                    <a:uFillTx/>
                    <a:latin typeface="宋体" pitchFamily="2" charset="-122"/>
                  </a:rPr>
                  <a:t>中</a:t>
                </a:r>
                <a:r>
                  <a:rPr kumimoji="0" lang="zh-CN" altLang="en-US" sz="1800" b="0" i="0" u="none" strike="noStrike" kern="0" cap="none" spc="0" normalizeH="0" baseline="0" noProof="0" dirty="0">
                    <a:ln>
                      <a:noFill/>
                    </a:ln>
                    <a:solidFill>
                      <a:srgbClr val="080808"/>
                    </a:solidFill>
                    <a:effectLst/>
                    <a:uLnTx/>
                    <a:uFillTx/>
                    <a:latin typeface="宋体" pitchFamily="2" charset="-122"/>
                  </a:rPr>
                  <a:t>。</a:t>
                </a:r>
                <a:endParaRPr kumimoji="0" lang="en-US" altLang="zh-CN" sz="1800" b="0" i="0" u="none" strike="noStrike" kern="0" cap="none" spc="0" normalizeH="0" baseline="0" noProof="0" dirty="0">
                  <a:ln>
                    <a:noFill/>
                  </a:ln>
                  <a:solidFill>
                    <a:srgbClr val="080808"/>
                  </a:solidFill>
                  <a:effectLst/>
                  <a:uLnTx/>
                  <a:uFillTx/>
                  <a:latin typeface="宋体" pitchFamily="2" charset="-122"/>
                </a:endParaRPr>
              </a:p>
            </p:txBody>
          </p:sp>
        </mc:Choice>
        <mc:Fallback>
          <p:sp>
            <p:nvSpPr>
              <p:cNvPr id="12" name="圆角矩形标注 11"/>
              <p:cNvSpPr>
                <a:spLocks noRot="1" noChangeAspect="1" noMove="1" noResize="1" noEditPoints="1" noAdjustHandles="1" noChangeArrowheads="1" noChangeShapeType="1" noTextEdit="1"/>
              </p:cNvSpPr>
              <p:nvPr/>
            </p:nvSpPr>
            <p:spPr>
              <a:xfrm>
                <a:off x="4788024" y="4005064"/>
                <a:ext cx="4176464" cy="648073"/>
              </a:xfrm>
              <a:prstGeom prst="wedgeRoundRectCallout">
                <a:avLst>
                  <a:gd name="adj1" fmla="val -56562"/>
                  <a:gd name="adj2" fmla="val -20478"/>
                  <a:gd name="adj3" fmla="val 16667"/>
                </a:avLst>
              </a:prstGeom>
              <a:blipFill rotWithShape="1">
                <a:blip r:embed="rId2"/>
                <a:stretch>
                  <a:fillRect r="-5464"/>
                </a:stretch>
              </a:blipFill>
              <a:ln w="25400" cap="flat" cmpd="sng" algn="ctr">
                <a:noFill/>
                <a:prstDash val="solid"/>
              </a:ln>
              <a:effectLst/>
            </p:spPr>
            <p:txBody>
              <a:bodyPr/>
              <a:lstStyle/>
              <a:p>
                <a:r>
                  <a:rPr lang="zh-CN" altLang="en-US">
                    <a:noFill/>
                  </a:rPr>
                  <a:t> </a:t>
                </a:r>
              </a:p>
            </p:txBody>
          </p:sp>
        </mc:Fallback>
      </mc:AlternateContent>
      <p:sp>
        <p:nvSpPr>
          <p:cNvPr id="13"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列</a:t>
            </a:r>
            <a:r>
              <a:rPr lang="zh-CN" altLang="en-US" sz="2800" kern="0" dirty="0" smtClean="0"/>
              <a:t>生成</a:t>
            </a:r>
            <a:endParaRPr lang="zh-CN" altLang="en-US" sz="2800" kern="0" dirty="0"/>
          </a:p>
        </p:txBody>
      </p:sp>
    </p:spTree>
    <p:extLst>
      <p:ext uri="{BB962C8B-B14F-4D97-AF65-F5344CB8AC3E}">
        <p14:creationId xmlns:p14="http://schemas.microsoft.com/office/powerpoint/2010/main" xmlns="" val="5992994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组合 17"/>
          <p:cNvGrpSpPr/>
          <p:nvPr/>
        </p:nvGrpSpPr>
        <p:grpSpPr>
          <a:xfrm>
            <a:off x="683568" y="3962511"/>
            <a:ext cx="8064896" cy="2418817"/>
            <a:chOff x="683568" y="3962511"/>
            <a:chExt cx="8064896" cy="2418817"/>
          </a:xfrm>
        </p:grpSpPr>
        <p:sp>
          <p:nvSpPr>
            <p:cNvPr id="4" name="TextBox 3"/>
            <p:cNvSpPr txBox="1"/>
            <p:nvPr/>
          </p:nvSpPr>
          <p:spPr>
            <a:xfrm>
              <a:off x="683568" y="3962511"/>
              <a:ext cx="4248472" cy="400110"/>
            </a:xfrm>
            <a:prstGeom prst="rect">
              <a:avLst/>
            </a:prstGeom>
            <a:noFill/>
          </p:spPr>
          <p:txBody>
            <a:bodyPr wrap="square" rtlCol="0">
              <a:spAutoFit/>
            </a:bodyPr>
            <a:lstStyle/>
            <a:p>
              <a:r>
                <a:rPr lang="zh-CN" altLang="en-US" sz="2000" dirty="0" smtClean="0">
                  <a:solidFill>
                    <a:prstClr val="black"/>
                  </a:solidFill>
                  <a:latin typeface="Calibri"/>
                </a:rPr>
                <a:t>怎样来寻找</a:t>
              </a:r>
              <a:r>
                <a:rPr lang="zh-CN" altLang="en-US" sz="2000" dirty="0">
                  <a:solidFill>
                    <a:prstClr val="black"/>
                  </a:solidFill>
                  <a:latin typeface="Calibri"/>
                </a:rPr>
                <a:t>具</a:t>
              </a:r>
              <a:r>
                <a:rPr lang="zh-CN" altLang="en-US" sz="2000" dirty="0" smtClean="0">
                  <a:solidFill>
                    <a:prstClr val="black"/>
                  </a:solidFill>
                  <a:latin typeface="Calibri"/>
                </a:rPr>
                <a:t>有正约减收益的新列？</a:t>
              </a:r>
              <a:endParaRPr lang="en-US" altLang="zh-CN" sz="2000" dirty="0" smtClean="0">
                <a:solidFill>
                  <a:prstClr val="black"/>
                </a:solidFill>
                <a:latin typeface="Calibri"/>
              </a:endParaRPr>
            </a:p>
          </p:txBody>
        </p:sp>
        <p:sp>
          <p:nvSpPr>
            <p:cNvPr id="6" name="TextBox 5"/>
            <p:cNvSpPr txBox="1"/>
            <p:nvPr/>
          </p:nvSpPr>
          <p:spPr>
            <a:xfrm>
              <a:off x="794892" y="4540316"/>
              <a:ext cx="367240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prstClr val="black"/>
                  </a:solidFill>
                  <a:latin typeface="Calibri"/>
                </a:rPr>
                <a:t>最优求解子问题：动态规划</a:t>
              </a:r>
              <a:endParaRPr lang="en-US" altLang="zh-CN" dirty="0" smtClean="0">
                <a:solidFill>
                  <a:prstClr val="black"/>
                </a:solidFill>
                <a:latin typeface="Calibri"/>
              </a:endParaRPr>
            </a:p>
          </p:txBody>
        </p:sp>
        <p:pic>
          <p:nvPicPr>
            <p:cNvPr id="7" name="Picture 3" descr="C:\Documents and Settings\Administrator\桌面\学习ppt\图片\问号-3D小人\问号1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08676" y="4241540"/>
              <a:ext cx="2139788" cy="213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794892" y="5003884"/>
              <a:ext cx="309634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prstClr val="black"/>
                  </a:solidFill>
                  <a:latin typeface="Calibri"/>
                </a:rPr>
                <a:t>采用元启发式算法求解</a:t>
              </a:r>
              <a:endParaRPr lang="en-US" altLang="zh-CN" dirty="0" smtClean="0">
                <a:solidFill>
                  <a:prstClr val="black"/>
                </a:solidFill>
                <a:latin typeface="Calibri"/>
              </a:endParaRPr>
            </a:p>
          </p:txBody>
        </p:sp>
      </p:grpSp>
      <p:sp>
        <p:nvSpPr>
          <p:cNvPr id="9"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求</a:t>
            </a:r>
            <a:r>
              <a:rPr lang="zh-CN" altLang="en-US" sz="2800" kern="0" dirty="0" smtClean="0"/>
              <a:t>解列生成子问题</a:t>
            </a:r>
            <a:endParaRPr lang="zh-CN" altLang="en-US" sz="2800" kern="0" dirty="0"/>
          </a:p>
        </p:txBody>
      </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322808" y="1196752"/>
            <a:ext cx="8425656" cy="2362185"/>
            <a:chOff x="322808" y="1196752"/>
            <a:chExt cx="8425656" cy="2362185"/>
          </a:xfrm>
        </p:grpSpPr>
        <p:sp>
          <p:nvSpPr>
            <p:cNvPr id="5" name="TextBox 4"/>
            <p:cNvSpPr txBox="1"/>
            <p:nvPr/>
          </p:nvSpPr>
          <p:spPr>
            <a:xfrm>
              <a:off x="322808" y="1196752"/>
              <a:ext cx="8425656" cy="2362185"/>
            </a:xfrm>
            <a:prstGeom prst="rect">
              <a:avLst/>
            </a:prstGeom>
            <a:noFill/>
          </p:spPr>
          <p:txBody>
            <a:bodyPr wrap="square" rtlCol="0">
              <a:spAutoFit/>
            </a:bodyPr>
            <a:lstStyle/>
            <a:p>
              <a:pPr>
                <a:lnSpc>
                  <a:spcPct val="150000"/>
                </a:lnSpc>
                <a:spcBef>
                  <a:spcPct val="0"/>
                </a:spcBef>
                <a:spcAft>
                  <a:spcPts val="500"/>
                </a:spcAft>
                <a:defRPr/>
              </a:pPr>
              <a:r>
                <a:rPr lang="en-US" altLang="zh-CN" dirty="0">
                  <a:solidFill>
                    <a:srgbClr val="000000"/>
                  </a:solidFill>
                  <a:latin typeface="Cambria Math"/>
                </a:rPr>
                <a:t>  </a:t>
              </a:r>
              <a:r>
                <a:rPr lang="en-US" altLang="zh-CN" dirty="0" smtClean="0">
                  <a:solidFill>
                    <a:srgbClr val="000000"/>
                  </a:solidFill>
                  <a:latin typeface="Cambria Math"/>
                </a:rPr>
                <a:t>      </a:t>
              </a:r>
              <a:r>
                <a:rPr lang="zh-CN" altLang="en-US" dirty="0" smtClean="0">
                  <a:solidFill>
                    <a:srgbClr val="000000"/>
                  </a:solidFill>
                  <a:latin typeface="Cambria Math"/>
                </a:rPr>
                <a:t>子</a:t>
              </a:r>
              <a:r>
                <a:rPr lang="zh-CN" altLang="en-US" dirty="0">
                  <a:solidFill>
                    <a:srgbClr val="000000"/>
                  </a:solidFill>
                  <a:latin typeface="Cambria Math"/>
                </a:rPr>
                <a:t>问题不断寻找具有正约减收</a:t>
              </a:r>
              <a:r>
                <a:rPr lang="zh-CN" altLang="en-US" dirty="0" smtClean="0">
                  <a:solidFill>
                    <a:srgbClr val="000000"/>
                  </a:solidFill>
                  <a:latin typeface="Cambria Math"/>
                </a:rPr>
                <a:t>益（          ）的列，</a:t>
              </a:r>
              <a:r>
                <a:rPr lang="zh-CN" altLang="en-US" dirty="0">
                  <a:solidFill>
                    <a:srgbClr val="000000"/>
                  </a:solidFill>
                  <a:latin typeface="Cambria Math"/>
                </a:rPr>
                <a:t>直到找不</a:t>
              </a:r>
              <a:r>
                <a:rPr lang="zh-CN" altLang="en-US" dirty="0" smtClean="0">
                  <a:solidFill>
                    <a:srgbClr val="000000"/>
                  </a:solidFill>
                  <a:latin typeface="Cambria Math"/>
                </a:rPr>
                <a:t>到</a:t>
              </a:r>
              <a:r>
                <a:rPr lang="zh-CN" altLang="en-US" dirty="0">
                  <a:solidFill>
                    <a:srgbClr val="000000"/>
                  </a:solidFill>
                  <a:latin typeface="Cambria Math"/>
                </a:rPr>
                <a:t>满</a:t>
              </a:r>
              <a:r>
                <a:rPr lang="zh-CN" altLang="en-US" dirty="0" smtClean="0">
                  <a:solidFill>
                    <a:srgbClr val="000000"/>
                  </a:solidFill>
                  <a:latin typeface="Cambria Math"/>
                </a:rPr>
                <a:t>足条件的</a:t>
              </a:r>
              <a:r>
                <a:rPr lang="zh-CN" altLang="en-US" dirty="0">
                  <a:solidFill>
                    <a:srgbClr val="000000"/>
                  </a:solidFill>
                  <a:latin typeface="Cambria Math"/>
                </a:rPr>
                <a:t>列，</a:t>
              </a:r>
              <a:r>
                <a:rPr lang="en-US" altLang="zh-CN" dirty="0" smtClean="0">
                  <a:solidFill>
                    <a:srgbClr val="000000"/>
                  </a:solidFill>
                  <a:latin typeface="Cambria Math"/>
                </a:rPr>
                <a:t>RLMP</a:t>
              </a:r>
              <a:r>
                <a:rPr lang="zh-CN" altLang="en-US" dirty="0" smtClean="0">
                  <a:solidFill>
                    <a:srgbClr val="000000"/>
                  </a:solidFill>
                  <a:latin typeface="Cambria Math"/>
                </a:rPr>
                <a:t>问</a:t>
              </a:r>
              <a:r>
                <a:rPr lang="zh-CN" altLang="en-US" dirty="0">
                  <a:solidFill>
                    <a:srgbClr val="000000"/>
                  </a:solidFill>
                  <a:latin typeface="Cambria Math"/>
                </a:rPr>
                <a:t>题达到最优。该条件等价于下式：</a:t>
              </a:r>
              <a:r>
                <a:rPr lang="zh-CN" altLang="en-US" dirty="0" smtClean="0">
                  <a:solidFill>
                    <a:srgbClr val="000000"/>
                  </a:solidFill>
                  <a:latin typeface="Cambria Math"/>
                </a:rPr>
                <a:t>         </a:t>
              </a:r>
              <a:endParaRPr lang="en-US" altLang="zh-CN" dirty="0" smtClean="0">
                <a:solidFill>
                  <a:srgbClr val="000000"/>
                </a:solidFill>
                <a:latin typeface="Cambria Math"/>
              </a:endParaRPr>
            </a:p>
            <a:p>
              <a:pPr>
                <a:lnSpc>
                  <a:spcPct val="150000"/>
                </a:lnSpc>
                <a:spcBef>
                  <a:spcPct val="0"/>
                </a:spcBef>
                <a:spcAft>
                  <a:spcPts val="500"/>
                </a:spcAft>
                <a:defRPr/>
              </a:pPr>
              <a:endParaRPr lang="en-US" altLang="zh-CN" dirty="0" smtClean="0">
                <a:solidFill>
                  <a:srgbClr val="000000"/>
                </a:solidFill>
                <a:latin typeface="Cambria Math"/>
              </a:endParaRPr>
            </a:p>
            <a:p>
              <a:pPr>
                <a:lnSpc>
                  <a:spcPct val="150000"/>
                </a:lnSpc>
                <a:spcBef>
                  <a:spcPct val="0"/>
                </a:spcBef>
                <a:spcAft>
                  <a:spcPts val="500"/>
                </a:spcAft>
                <a:defRPr/>
              </a:pPr>
              <a:r>
                <a:rPr lang="en-US" altLang="zh-CN" dirty="0" smtClean="0">
                  <a:solidFill>
                    <a:srgbClr val="000000"/>
                  </a:solidFill>
                  <a:latin typeface="Cambria Math"/>
                </a:rPr>
                <a:t>         </a:t>
              </a:r>
              <a:r>
                <a:rPr lang="zh-CN" altLang="en-US" dirty="0" smtClean="0">
                  <a:solidFill>
                    <a:srgbClr val="000000"/>
                  </a:solidFill>
                  <a:latin typeface="Cambria Math"/>
                </a:rPr>
                <a:t>等价于：</a:t>
              </a:r>
              <a:r>
                <a:rPr lang="en-US" altLang="zh-CN" dirty="0" smtClean="0">
                  <a:solidFill>
                    <a:srgbClr val="000000"/>
                  </a:solidFill>
                  <a:latin typeface="Cambria Math"/>
                </a:rPr>
                <a:t>                                    </a:t>
              </a:r>
            </a:p>
            <a:p>
              <a:pPr>
                <a:lnSpc>
                  <a:spcPct val="150000"/>
                </a:lnSpc>
                <a:spcBef>
                  <a:spcPct val="0"/>
                </a:spcBef>
                <a:spcAft>
                  <a:spcPts val="500"/>
                </a:spcAft>
                <a:defRPr/>
              </a:pPr>
              <a:r>
                <a:rPr lang="en-US" altLang="zh-CN" dirty="0">
                  <a:solidFill>
                    <a:srgbClr val="000000"/>
                  </a:solidFill>
                  <a:latin typeface="Cambria Math"/>
                </a:rPr>
                <a:t> </a:t>
              </a:r>
              <a:r>
                <a:rPr lang="en-US" altLang="zh-CN" dirty="0" smtClean="0">
                  <a:solidFill>
                    <a:srgbClr val="000000"/>
                  </a:solidFill>
                  <a:latin typeface="Cambria Math"/>
                </a:rPr>
                <a:t>  </a:t>
              </a:r>
              <a:endParaRPr lang="en-US" altLang="zh-CN" dirty="0">
                <a:solidFill>
                  <a:srgbClr val="000000"/>
                </a:solidFill>
                <a:latin typeface="Cambria Math"/>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1425087624"/>
                </p:ext>
              </p:extLst>
            </p:nvPr>
          </p:nvGraphicFramePr>
          <p:xfrm>
            <a:off x="4211960" y="1336700"/>
            <a:ext cx="596900" cy="292100"/>
          </p:xfrm>
          <a:graphic>
            <a:graphicData uri="http://schemas.openxmlformats.org/presentationml/2006/ole">
              <p:oleObj spid="_x0000_s17943" name="Equation" r:id="rId4" imgW="596900" imgH="2921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0959092"/>
                </p:ext>
              </p:extLst>
            </p:nvPr>
          </p:nvGraphicFramePr>
          <p:xfrm>
            <a:off x="3521807" y="2060848"/>
            <a:ext cx="1884362" cy="617538"/>
          </p:xfrm>
          <a:graphic>
            <a:graphicData uri="http://schemas.openxmlformats.org/presentationml/2006/ole">
              <p:oleObj spid="_x0000_s17944" name="Equation" r:id="rId5" imgW="1879600" imgH="6223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52470729"/>
                </p:ext>
              </p:extLst>
            </p:nvPr>
          </p:nvGraphicFramePr>
          <p:xfrm>
            <a:off x="3400598" y="2996952"/>
            <a:ext cx="2395538" cy="482600"/>
          </p:xfrm>
          <a:graphic>
            <a:graphicData uri="http://schemas.openxmlformats.org/presentationml/2006/ole">
              <p:oleObj spid="_x0000_s17945" name="Equation" r:id="rId6" imgW="2400300" imgH="482600" progId="Equation.DSMT4">
                <p:embed/>
              </p:oleObj>
            </a:graphicData>
          </a:graphic>
        </p:graphicFrame>
        <p:sp>
          <p:nvSpPr>
            <p:cNvPr id="15" name="TextBox 14"/>
            <p:cNvSpPr txBox="1"/>
            <p:nvPr/>
          </p:nvSpPr>
          <p:spPr>
            <a:xfrm>
              <a:off x="6372200" y="2195572"/>
              <a:ext cx="1008112" cy="369332"/>
            </a:xfrm>
            <a:prstGeom prst="rect">
              <a:avLst/>
            </a:prstGeom>
            <a:noFill/>
          </p:spPr>
          <p:txBody>
            <a:bodyPr wrap="square" rtlCol="0">
              <a:spAutoFit/>
            </a:bodyPr>
            <a:lstStyle/>
            <a:p>
              <a:r>
                <a:rPr lang="zh-CN" altLang="en-US" dirty="0" smtClean="0"/>
                <a:t>（</a:t>
              </a:r>
              <a:r>
                <a:rPr lang="en-US" altLang="zh-CN" dirty="0" smtClean="0"/>
                <a:t>26</a:t>
              </a:r>
              <a:r>
                <a:rPr lang="zh-CN" altLang="en-US" dirty="0" smtClean="0"/>
                <a:t>）</a:t>
              </a:r>
              <a:endParaRPr lang="zh-CN" altLang="en-US" dirty="0"/>
            </a:p>
          </p:txBody>
        </p:sp>
        <p:sp>
          <p:nvSpPr>
            <p:cNvPr id="16" name="TextBox 15"/>
            <p:cNvSpPr txBox="1"/>
            <p:nvPr/>
          </p:nvSpPr>
          <p:spPr>
            <a:xfrm>
              <a:off x="6372200" y="2987660"/>
              <a:ext cx="1008112" cy="369332"/>
            </a:xfrm>
            <a:prstGeom prst="rect">
              <a:avLst/>
            </a:prstGeom>
            <a:noFill/>
          </p:spPr>
          <p:txBody>
            <a:bodyPr wrap="square" rtlCol="0">
              <a:spAutoFit/>
            </a:bodyPr>
            <a:lstStyle/>
            <a:p>
              <a:r>
                <a:rPr lang="zh-CN" altLang="en-US" dirty="0" smtClean="0"/>
                <a:t>（</a:t>
              </a:r>
              <a:r>
                <a:rPr lang="en-US" altLang="zh-CN" dirty="0" smtClean="0"/>
                <a:t>27</a:t>
              </a:r>
              <a:r>
                <a:rPr lang="zh-CN" altLang="en-US" dirty="0" smtClean="0"/>
                <a:t>）</a:t>
              </a:r>
              <a:endParaRPr lang="zh-CN" altLang="en-US" dirty="0"/>
            </a:p>
          </p:txBody>
        </p:sp>
      </p:grpSp>
    </p:spTree>
    <p:extLst>
      <p:ext uri="{BB962C8B-B14F-4D97-AF65-F5344CB8AC3E}">
        <p14:creationId xmlns:p14="http://schemas.microsoft.com/office/powerpoint/2010/main" xmlns="" val="19399139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45"/>
          <p:cNvGrpSpPr>
            <a:grpSpLocks/>
          </p:cNvGrpSpPr>
          <p:nvPr/>
        </p:nvGrpSpPr>
        <p:grpSpPr bwMode="auto">
          <a:xfrm>
            <a:off x="467544" y="1340768"/>
            <a:ext cx="8280920" cy="936833"/>
            <a:chOff x="395536" y="3671209"/>
            <a:chExt cx="8280920" cy="1485980"/>
          </a:xfrm>
        </p:grpSpPr>
        <p:grpSp>
          <p:nvGrpSpPr>
            <p:cNvPr id="5" name="组合 26"/>
            <p:cNvGrpSpPr>
              <a:grpSpLocks/>
            </p:cNvGrpSpPr>
            <p:nvPr/>
          </p:nvGrpSpPr>
          <p:grpSpPr bwMode="auto">
            <a:xfrm>
              <a:off x="395536" y="3671209"/>
              <a:ext cx="8280920" cy="1485980"/>
              <a:chOff x="969229" y="2617635"/>
              <a:chExt cx="7270751" cy="1583269"/>
            </a:xfrm>
          </p:grpSpPr>
          <p:sp>
            <p:nvSpPr>
              <p:cNvPr id="7" name="AutoShape 8"/>
              <p:cNvSpPr>
                <a:spLocks noChangeArrowheads="1"/>
              </p:cNvSpPr>
              <p:nvPr/>
            </p:nvSpPr>
            <p:spPr bwMode="auto">
              <a:xfrm>
                <a:off x="969229" y="2617635"/>
                <a:ext cx="7270751" cy="1583269"/>
              </a:xfrm>
              <a:prstGeom prst="roundRect">
                <a:avLst>
                  <a:gd name="adj" fmla="val 16667"/>
                </a:avLst>
              </a:prstGeom>
              <a:gradFill rotWithShape="1">
                <a:gsLst>
                  <a:gs pos="0">
                    <a:srgbClr val="E8E2D8"/>
                  </a:gs>
                  <a:gs pos="100000">
                    <a:srgbClr val="E8E2D8"/>
                  </a:gs>
                </a:gsLst>
                <a:lin ang="5400000" scaled="1"/>
              </a:gradFill>
              <a:ln w="9525">
                <a:round/>
                <a:headEnd/>
                <a:tailEnd/>
              </a:ln>
              <a:scene3d>
                <a:camera prst="legacyObliqueTop"/>
                <a:lightRig rig="legacyFlat2" dir="b"/>
              </a:scene3d>
              <a:sp3d extrusionH="201600" prstMaterial="legacyMatte">
                <a:bevelT w="13500" h="13500" prst="angle"/>
                <a:bevelB w="13500" h="13500" prst="angle"/>
                <a:extrusionClr>
                  <a:srgbClr val="E8E2D8"/>
                </a:extrusionClr>
              </a:sp3d>
            </p:spPr>
            <p:txBody>
              <a:bodyPr wrap="none" anchor="ctr">
                <a:flatTx/>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smtClean="0">
                  <a:ln>
                    <a:noFill/>
                  </a:ln>
                  <a:solidFill>
                    <a:srgbClr val="000000"/>
                  </a:solidFill>
                  <a:effectLst/>
                  <a:uLnTx/>
                  <a:uFillTx/>
                </a:endParaRPr>
              </a:p>
            </p:txBody>
          </p:sp>
          <p:sp>
            <p:nvSpPr>
              <p:cNvPr id="8" name="AutoShape 11"/>
              <p:cNvSpPr>
                <a:spLocks noChangeArrowheads="1"/>
              </p:cNvSpPr>
              <p:nvPr/>
            </p:nvSpPr>
            <p:spPr bwMode="auto">
              <a:xfrm>
                <a:off x="1031956" y="2742918"/>
                <a:ext cx="1247318" cy="1303665"/>
              </a:xfrm>
              <a:prstGeom prst="roundRect">
                <a:avLst>
                  <a:gd name="adj" fmla="val 16667"/>
                </a:avLst>
              </a:prstGeom>
              <a:solidFill>
                <a:srgbClr val="ECB6C5">
                  <a:lumMod val="90000"/>
                </a:srgbClr>
              </a:solidFill>
              <a:ln w="9525" algn="ctr">
                <a:noFill/>
                <a:round/>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mc:AlternateContent xmlns:mc="http://schemas.openxmlformats.org/markup-compatibility/2006">
            <mc:Choice xmlns:a14="http://schemas.microsoft.com/office/drawing/2010/main" xmlns="" Requires="a14">
              <p:sp>
                <p:nvSpPr>
                  <p:cNvPr id="9" name="Rectangle 20"/>
                  <p:cNvSpPr>
                    <a:spLocks noChangeArrowheads="1"/>
                  </p:cNvSpPr>
                  <p:nvPr/>
                </p:nvSpPr>
                <p:spPr bwMode="auto">
                  <a:xfrm>
                    <a:off x="2470797" y="2901500"/>
                    <a:ext cx="5453063" cy="10923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VNS</a:t>
                    </a:r>
                    <a:r>
                      <a:rPr kumimoji="0" lang="zh-CN" altLang="en-US"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对</a:t>
                    </a:r>
                    <a:r>
                      <a:rPr kumimoji="0"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RLMP</a:t>
                    </a:r>
                    <a:r>
                      <a:rPr kumimoji="0" lang="zh-CN" altLang="en-US"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问题的线性松弛解（</a:t>
                    </a:r>
                    <a14:m>
                      <m:oMath xmlns:m="http://schemas.openxmlformats.org/officeDocument/2006/math">
                        <m:sSub>
                          <m:sSubPr>
                            <m:ctrlPr>
                              <a:rPr kumimoji="0" lang="zh-CN" altLang="en-US" b="0" i="1" u="none" strike="noStrike" kern="0" cap="none" spc="0" normalizeH="0" baseline="0" noProof="0" smtClean="0">
                                <a:ln>
                                  <a:noFill/>
                                </a:ln>
                                <a:solidFill>
                                  <a:srgbClr val="000000"/>
                                </a:solidFill>
                                <a:effectLst/>
                                <a:uLnTx/>
                                <a:uFillTx/>
                                <a:latin typeface="Cambria Math" panose="02040503050406030204" pitchFamily="18" charset="0"/>
                              </a:rPr>
                            </m:ctrlPr>
                          </m:sSubPr>
                          <m:e>
                            <m:r>
                              <a:rPr kumimoji="0" lang="en-US" altLang="zh-CN" b="0" i="1" u="none" strike="noStrike" kern="0" cap="none" spc="0" normalizeH="0" baseline="0" noProof="0" smtClean="0">
                                <a:ln>
                                  <a:noFill/>
                                </a:ln>
                                <a:solidFill>
                                  <a:srgbClr val="000000"/>
                                </a:solidFill>
                                <a:effectLst/>
                                <a:uLnTx/>
                                <a:uFillTx/>
                                <a:latin typeface="Cambria Math"/>
                              </a:rPr>
                              <m:t>𝑥</m:t>
                            </m:r>
                          </m:e>
                          <m:sub>
                            <m:r>
                              <a:rPr kumimoji="0" lang="en-US" altLang="zh-CN" b="0" i="1" u="none" strike="noStrike" kern="0" cap="none" spc="0" normalizeH="0" baseline="0" noProof="0" smtClean="0">
                                <a:ln>
                                  <a:noFill/>
                                </a:ln>
                                <a:solidFill>
                                  <a:srgbClr val="000000"/>
                                </a:solidFill>
                                <a:effectLst/>
                                <a:uLnTx/>
                                <a:uFillTx/>
                                <a:latin typeface="Cambria Math"/>
                              </a:rPr>
                              <m:t>𝑟</m:t>
                            </m:r>
                          </m:sub>
                        </m:sSub>
                        <m:r>
                          <a:rPr kumimoji="0" lang="zh-CN" altLang="en-US" b="0" i="0" u="none" strike="noStrike" kern="0" cap="none" spc="0" normalizeH="0" baseline="0" noProof="0" smtClean="0">
                            <a:ln>
                              <a:noFill/>
                            </a:ln>
                            <a:solidFill>
                              <a:srgbClr val="000000"/>
                            </a:solidFill>
                            <a:effectLst/>
                            <a:uLnTx/>
                            <a:uFillTx/>
                            <a:latin typeface="Cambria Math"/>
                          </a:rPr>
                          <m:t>&gt;0</m:t>
                        </m:r>
                      </m:oMath>
                    </a14:m>
                    <a:r>
                      <a:rPr kumimoji="0" lang="zh-CN" altLang="en-US"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）进行优化。目的在于寻找具有正约减收益的列。</a:t>
                    </a:r>
                    <a:endParaRPr kumimoji="0"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p:sp>
                <p:nvSpPr>
                  <p:cNvPr id="9" name="Rectangle 20"/>
                  <p:cNvSpPr>
                    <a:spLocks noRot="1" noChangeAspect="1" noMove="1" noResize="1" noEditPoints="1" noAdjustHandles="1" noChangeArrowheads="1" noChangeShapeType="1" noTextEdit="1"/>
                  </p:cNvSpPr>
                  <p:nvPr/>
                </p:nvSpPr>
                <p:spPr bwMode="auto">
                  <a:xfrm>
                    <a:off x="2470797" y="2901500"/>
                    <a:ext cx="5453063" cy="1092314"/>
                  </a:xfrm>
                  <a:prstGeom prst="rect">
                    <a:avLst/>
                  </a:prstGeom>
                  <a:blipFill rotWithShape="1">
                    <a:blip r:embed="rId2"/>
                    <a:stretch>
                      <a:fillRect l="-785" t="-6542" b="-1121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pSp>
        <p:sp>
          <p:nvSpPr>
            <p:cNvPr id="6" name="矩形 31"/>
            <p:cNvSpPr>
              <a:spLocks noChangeArrowheads="1"/>
            </p:cNvSpPr>
            <p:nvPr/>
          </p:nvSpPr>
          <p:spPr bwMode="auto">
            <a:xfrm>
              <a:off x="610994" y="3728801"/>
              <a:ext cx="1152694" cy="978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80000"/>
                </a:lnSpc>
                <a:spcBef>
                  <a:spcPct val="0"/>
                </a:spcBef>
                <a:spcAft>
                  <a:spcPct val="0"/>
                </a:spcAft>
                <a:buClr>
                  <a:srgbClr val="FF0066"/>
                </a:buClr>
                <a:buSzTx/>
                <a:buFontTx/>
                <a:buNone/>
                <a:tabLst/>
                <a:defRPr/>
              </a:pPr>
              <a:endParaRPr kumimoji="0" lang="en-US" altLang="zh-CN" sz="2400" b="1" i="0" u="none" strike="noStrike" kern="0" cap="none" spc="0" normalizeH="0" baseline="0" noProof="0" dirty="0" smtClean="0">
                <a:ln>
                  <a:noFill/>
                </a:ln>
                <a:solidFill>
                  <a:srgbClr val="000000"/>
                </a:solidFill>
                <a:effectLst/>
                <a:uLnTx/>
                <a:uFillTx/>
                <a:latin typeface="Times New Roman" pitchFamily="18" charset="0"/>
              </a:endParaRPr>
            </a:p>
            <a:p>
              <a:pPr marL="0" marR="0" lvl="0" indent="0" algn="ctr" defTabSz="914400" eaLnBrk="1" fontAlgn="base" latinLnBrk="0" hangingPunct="1">
                <a:lnSpc>
                  <a:spcPct val="80000"/>
                </a:lnSpc>
                <a:spcBef>
                  <a:spcPct val="0"/>
                </a:spcBef>
                <a:spcAft>
                  <a:spcPct val="0"/>
                </a:spcAft>
                <a:buClr>
                  <a:srgbClr val="FF0066"/>
                </a:buClr>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rPr>
                <a:t>目的</a:t>
              </a:r>
              <a:endParaRPr kumimoji="0" lang="en-US" altLang="zh-CN" sz="2400" b="1" i="0" u="none" strike="noStrike" kern="0" cap="none" spc="0" normalizeH="0" baseline="0" noProof="0" dirty="0" smtClean="0">
                <a:ln>
                  <a:noFill/>
                </a:ln>
                <a:solidFill>
                  <a:srgbClr val="000000"/>
                </a:solidFill>
                <a:effectLst/>
                <a:uLnTx/>
                <a:uFillTx/>
                <a:latin typeface="Times New Roman" pitchFamily="18" charset="0"/>
              </a:endParaRPr>
            </a:p>
          </p:txBody>
        </p:sp>
      </p:grpSp>
      <p:sp>
        <p:nvSpPr>
          <p:cNvPr id="10"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求解列生成子问题的变邻域</a:t>
            </a:r>
            <a:r>
              <a:rPr lang="zh-CN" altLang="en-US" sz="2800" kern="0" dirty="0"/>
              <a:t>搜索</a:t>
            </a:r>
          </a:p>
        </p:txBody>
      </p:sp>
      <p:sp>
        <p:nvSpPr>
          <p:cNvPr id="33" name="Oval 14"/>
          <p:cNvSpPr>
            <a:spLocks noChangeArrowheads="1"/>
          </p:cNvSpPr>
          <p:nvPr/>
        </p:nvSpPr>
        <p:spPr bwMode="auto">
          <a:xfrm>
            <a:off x="2844179" y="2795165"/>
            <a:ext cx="4391025" cy="3311525"/>
          </a:xfrm>
          <a:prstGeom prst="ellipse">
            <a:avLst/>
          </a:prstGeom>
          <a:solidFill>
            <a:srgbClr val="00FF00">
              <a:alpha val="14902"/>
            </a:srgbClr>
          </a:solidFill>
          <a:ln w="9525">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latin typeface="Calibri"/>
            </a:endParaRPr>
          </a:p>
        </p:txBody>
      </p:sp>
      <p:sp>
        <p:nvSpPr>
          <p:cNvPr id="34" name="Oval 13"/>
          <p:cNvSpPr>
            <a:spLocks noChangeArrowheads="1"/>
          </p:cNvSpPr>
          <p:nvPr/>
        </p:nvSpPr>
        <p:spPr bwMode="auto">
          <a:xfrm>
            <a:off x="3779217" y="3514303"/>
            <a:ext cx="2520950" cy="1873250"/>
          </a:xfrm>
          <a:prstGeom prst="ellipse">
            <a:avLst/>
          </a:prstGeom>
          <a:solidFill>
            <a:srgbClr val="0000FF">
              <a:alpha val="16862"/>
            </a:srgbClr>
          </a:solidFill>
          <a:ln w="9525">
            <a:solidFill>
              <a:srgbClr val="0000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latin typeface="Calibri"/>
            </a:endParaRPr>
          </a:p>
        </p:txBody>
      </p:sp>
      <p:sp>
        <p:nvSpPr>
          <p:cNvPr id="35" name="Oval 11"/>
          <p:cNvSpPr>
            <a:spLocks noChangeArrowheads="1"/>
          </p:cNvSpPr>
          <p:nvPr/>
        </p:nvSpPr>
        <p:spPr bwMode="auto">
          <a:xfrm>
            <a:off x="4284042" y="3874665"/>
            <a:ext cx="1223962" cy="936625"/>
          </a:xfrm>
          <a:prstGeom prst="ellipse">
            <a:avLst/>
          </a:prstGeom>
          <a:solidFill>
            <a:srgbClr val="FF0000">
              <a:alpha val="25882"/>
            </a:srgbClr>
          </a:solidFill>
          <a:ln w="9525">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latin typeface="Calibri"/>
            </a:endParaRPr>
          </a:p>
        </p:txBody>
      </p:sp>
      <p:sp>
        <p:nvSpPr>
          <p:cNvPr id="36" name="Line 5"/>
          <p:cNvSpPr>
            <a:spLocks noChangeShapeType="1"/>
          </p:cNvSpPr>
          <p:nvPr/>
        </p:nvSpPr>
        <p:spPr bwMode="auto">
          <a:xfrm>
            <a:off x="2194892" y="2434803"/>
            <a:ext cx="0" cy="3744912"/>
          </a:xfrm>
          <a:prstGeom prst="line">
            <a:avLst/>
          </a:prstGeom>
          <a:noFill/>
          <a:ln w="9525">
            <a:solidFill>
              <a:sysClr val="windowText" lastClr="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37" name="Line 6"/>
          <p:cNvSpPr>
            <a:spLocks noChangeShapeType="1"/>
          </p:cNvSpPr>
          <p:nvPr/>
        </p:nvSpPr>
        <p:spPr bwMode="auto">
          <a:xfrm>
            <a:off x="468138" y="4522365"/>
            <a:ext cx="7488238" cy="0"/>
          </a:xfrm>
          <a:prstGeom prst="line">
            <a:avLst/>
          </a:prstGeom>
          <a:noFill/>
          <a:ln w="9525">
            <a:solidFill>
              <a:sysClr val="windowText" lastClr="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38" name="Freeform 8"/>
          <p:cNvSpPr>
            <a:spLocks/>
          </p:cNvSpPr>
          <p:nvPr/>
        </p:nvSpPr>
        <p:spPr bwMode="auto">
          <a:xfrm>
            <a:off x="1475754" y="3261890"/>
            <a:ext cx="6048375" cy="1992313"/>
          </a:xfrm>
          <a:custGeom>
            <a:avLst/>
            <a:gdLst>
              <a:gd name="T0" fmla="*/ 0 w 3810"/>
              <a:gd name="T1" fmla="*/ 1836738 h 1255"/>
              <a:gd name="T2" fmla="*/ 863600 w 3810"/>
              <a:gd name="T3" fmla="*/ 901700 h 1255"/>
              <a:gd name="T4" fmla="*/ 1871663 w 3810"/>
              <a:gd name="T5" fmla="*/ 1620838 h 1255"/>
              <a:gd name="T6" fmla="*/ 2808288 w 3810"/>
              <a:gd name="T7" fmla="*/ 36513 h 1255"/>
              <a:gd name="T8" fmla="*/ 3671888 w 3810"/>
              <a:gd name="T9" fmla="*/ 1836738 h 1255"/>
              <a:gd name="T10" fmla="*/ 4392613 w 3810"/>
              <a:gd name="T11" fmla="*/ 973138 h 1255"/>
              <a:gd name="T12" fmla="*/ 4895850 w 3810"/>
              <a:gd name="T13" fmla="*/ 1765300 h 1255"/>
              <a:gd name="T14" fmla="*/ 5184775 w 3810"/>
              <a:gd name="T15" fmla="*/ 396875 h 1255"/>
              <a:gd name="T16" fmla="*/ 6048375 w 3810"/>
              <a:gd name="T17" fmla="*/ 1620838 h 1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10" h="1255">
                <a:moveTo>
                  <a:pt x="0" y="1157"/>
                </a:moveTo>
                <a:cubicBezTo>
                  <a:pt x="174" y="874"/>
                  <a:pt x="348" y="591"/>
                  <a:pt x="544" y="568"/>
                </a:cubicBezTo>
                <a:cubicBezTo>
                  <a:pt x="740" y="545"/>
                  <a:pt x="975" y="1112"/>
                  <a:pt x="1179" y="1021"/>
                </a:cubicBezTo>
                <a:cubicBezTo>
                  <a:pt x="1383" y="930"/>
                  <a:pt x="1580" y="0"/>
                  <a:pt x="1769" y="23"/>
                </a:cubicBezTo>
                <a:cubicBezTo>
                  <a:pt x="1958" y="46"/>
                  <a:pt x="2147" y="1059"/>
                  <a:pt x="2313" y="1157"/>
                </a:cubicBezTo>
                <a:cubicBezTo>
                  <a:pt x="2479" y="1255"/>
                  <a:pt x="2639" y="620"/>
                  <a:pt x="2767" y="613"/>
                </a:cubicBezTo>
                <a:cubicBezTo>
                  <a:pt x="2895" y="606"/>
                  <a:pt x="3001" y="1172"/>
                  <a:pt x="3084" y="1112"/>
                </a:cubicBezTo>
                <a:cubicBezTo>
                  <a:pt x="3167" y="1052"/>
                  <a:pt x="3145" y="265"/>
                  <a:pt x="3266" y="250"/>
                </a:cubicBezTo>
                <a:cubicBezTo>
                  <a:pt x="3387" y="235"/>
                  <a:pt x="3719" y="892"/>
                  <a:pt x="3810" y="1021"/>
                </a:cubicBezTo>
              </a:path>
            </a:pathLst>
          </a:custGeom>
          <a:noFill/>
          <a:ln w="9525">
            <a:solidFill>
              <a:sysClr val="windowText" lastClr="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39" name="Rectangle 9"/>
          <p:cNvSpPr>
            <a:spLocks noChangeArrowheads="1"/>
          </p:cNvSpPr>
          <p:nvPr/>
        </p:nvSpPr>
        <p:spPr bwMode="auto">
          <a:xfrm>
            <a:off x="4644404" y="4090565"/>
            <a:ext cx="215900" cy="215900"/>
          </a:xfrm>
          <a:prstGeom prst="rect">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40" name="Text Box 15"/>
          <p:cNvSpPr txBox="1">
            <a:spLocks noChangeArrowheads="1"/>
          </p:cNvSpPr>
          <p:nvPr/>
        </p:nvSpPr>
        <p:spPr bwMode="auto">
          <a:xfrm>
            <a:off x="5003179" y="4235028"/>
            <a:ext cx="4540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dirty="0">
                <a:ln>
                  <a:noFill/>
                </a:ln>
                <a:solidFill>
                  <a:prstClr val="black"/>
                </a:solidFill>
                <a:effectLst/>
                <a:uLnTx/>
                <a:uFillTx/>
                <a:latin typeface="Arial" pitchFamily="34" charset="0"/>
              </a:rPr>
              <a:t>N</a:t>
            </a:r>
            <a:r>
              <a:rPr kumimoji="0" lang="tr-TR" altLang="zh-CN" sz="1800" b="0" i="0" u="none" strike="noStrike" kern="0" cap="none" spc="0" normalizeH="0" baseline="-18000" noProof="0" dirty="0">
                <a:ln>
                  <a:noFill/>
                </a:ln>
                <a:solidFill>
                  <a:prstClr val="black"/>
                </a:solidFill>
                <a:effectLst/>
                <a:uLnTx/>
                <a:uFillTx/>
                <a:latin typeface="Arial" pitchFamily="34" charset="0"/>
              </a:rPr>
              <a:t>k1</a:t>
            </a:r>
          </a:p>
        </p:txBody>
      </p:sp>
      <p:sp>
        <p:nvSpPr>
          <p:cNvPr id="41" name="Text Box 16"/>
          <p:cNvSpPr txBox="1">
            <a:spLocks noChangeArrowheads="1"/>
          </p:cNvSpPr>
          <p:nvPr/>
        </p:nvSpPr>
        <p:spPr bwMode="auto">
          <a:xfrm>
            <a:off x="5434979" y="3730203"/>
            <a:ext cx="4540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a:ln>
                  <a:noFill/>
                </a:ln>
                <a:solidFill>
                  <a:prstClr val="black"/>
                </a:solidFill>
                <a:effectLst/>
                <a:uLnTx/>
                <a:uFillTx/>
                <a:latin typeface="Arial" pitchFamily="34" charset="0"/>
              </a:rPr>
              <a:t>N</a:t>
            </a:r>
            <a:r>
              <a:rPr kumimoji="0" lang="tr-TR" altLang="zh-CN" sz="1800" b="0" i="0" u="none" strike="noStrike" kern="0" cap="none" spc="0" normalizeH="0" baseline="-18000" noProof="0">
                <a:ln>
                  <a:noFill/>
                </a:ln>
                <a:solidFill>
                  <a:prstClr val="black"/>
                </a:solidFill>
                <a:effectLst/>
                <a:uLnTx/>
                <a:uFillTx/>
                <a:latin typeface="Arial" pitchFamily="34" charset="0"/>
              </a:rPr>
              <a:t>k2</a:t>
            </a:r>
          </a:p>
        </p:txBody>
      </p:sp>
      <p:sp>
        <p:nvSpPr>
          <p:cNvPr id="42" name="Text Box 17"/>
          <p:cNvSpPr txBox="1">
            <a:spLocks noChangeArrowheads="1"/>
          </p:cNvSpPr>
          <p:nvPr/>
        </p:nvSpPr>
        <p:spPr bwMode="auto">
          <a:xfrm>
            <a:off x="6084267" y="3371428"/>
            <a:ext cx="4540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a:ln>
                  <a:noFill/>
                </a:ln>
                <a:solidFill>
                  <a:prstClr val="black"/>
                </a:solidFill>
                <a:effectLst/>
                <a:uLnTx/>
                <a:uFillTx/>
                <a:latin typeface="Arial" pitchFamily="34" charset="0"/>
              </a:rPr>
              <a:t>N</a:t>
            </a:r>
            <a:r>
              <a:rPr kumimoji="0" lang="tr-TR" altLang="zh-CN" sz="1800" b="0" i="0" u="none" strike="noStrike" kern="0" cap="none" spc="0" normalizeH="0" baseline="-18000" noProof="0">
                <a:ln>
                  <a:noFill/>
                </a:ln>
                <a:solidFill>
                  <a:prstClr val="black"/>
                </a:solidFill>
                <a:effectLst/>
                <a:uLnTx/>
                <a:uFillTx/>
                <a:latin typeface="Arial" pitchFamily="34" charset="0"/>
              </a:rPr>
              <a:t>k3</a:t>
            </a:r>
          </a:p>
        </p:txBody>
      </p:sp>
      <p:sp>
        <p:nvSpPr>
          <p:cNvPr id="43" name="Line 18"/>
          <p:cNvSpPr>
            <a:spLocks noChangeShapeType="1"/>
          </p:cNvSpPr>
          <p:nvPr/>
        </p:nvSpPr>
        <p:spPr bwMode="auto">
          <a:xfrm flipH="1">
            <a:off x="5076204" y="2795165"/>
            <a:ext cx="1368425" cy="15113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44" name="Text Box 19"/>
          <p:cNvSpPr txBox="1">
            <a:spLocks noChangeArrowheads="1"/>
          </p:cNvSpPr>
          <p:nvPr/>
        </p:nvSpPr>
        <p:spPr bwMode="auto">
          <a:xfrm>
            <a:off x="6444629" y="2506240"/>
            <a:ext cx="16557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Shaking</a:t>
            </a:r>
          </a:p>
        </p:txBody>
      </p:sp>
      <p:sp>
        <p:nvSpPr>
          <p:cNvPr id="45" name="Line 20"/>
          <p:cNvSpPr>
            <a:spLocks noChangeShapeType="1"/>
          </p:cNvSpPr>
          <p:nvPr/>
        </p:nvSpPr>
        <p:spPr bwMode="auto">
          <a:xfrm>
            <a:off x="2915617" y="3153940"/>
            <a:ext cx="1800225" cy="100965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46" name="Text Box 21"/>
          <p:cNvSpPr txBox="1">
            <a:spLocks noChangeArrowheads="1"/>
          </p:cNvSpPr>
          <p:nvPr/>
        </p:nvSpPr>
        <p:spPr bwMode="auto">
          <a:xfrm>
            <a:off x="2194892" y="2866603"/>
            <a:ext cx="16557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Initial Solution</a:t>
            </a:r>
          </a:p>
        </p:txBody>
      </p:sp>
      <p:sp>
        <p:nvSpPr>
          <p:cNvPr id="47" name="Line 24"/>
          <p:cNvSpPr>
            <a:spLocks noChangeShapeType="1"/>
          </p:cNvSpPr>
          <p:nvPr/>
        </p:nvSpPr>
        <p:spPr bwMode="auto">
          <a:xfrm flipH="1" flipV="1">
            <a:off x="4931742" y="4595390"/>
            <a:ext cx="1295400" cy="15113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48" name="Text Box 26"/>
          <p:cNvSpPr txBox="1">
            <a:spLocks noChangeArrowheads="1"/>
          </p:cNvSpPr>
          <p:nvPr/>
        </p:nvSpPr>
        <p:spPr bwMode="auto">
          <a:xfrm>
            <a:off x="6227142" y="6106690"/>
            <a:ext cx="15113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tr-TR" altLang="zh-CN"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Local Search</a:t>
            </a:r>
          </a:p>
        </p:txBody>
      </p:sp>
      <p:sp>
        <p:nvSpPr>
          <p:cNvPr id="49" name="Line 27"/>
          <p:cNvSpPr>
            <a:spLocks noChangeShapeType="1"/>
          </p:cNvSpPr>
          <p:nvPr/>
        </p:nvSpPr>
        <p:spPr bwMode="auto">
          <a:xfrm flipH="1">
            <a:off x="5868367" y="2795165"/>
            <a:ext cx="576262" cy="12954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sp>
        <p:nvSpPr>
          <p:cNvPr id="50" name="Line 28"/>
          <p:cNvSpPr>
            <a:spLocks noChangeShapeType="1"/>
          </p:cNvSpPr>
          <p:nvPr/>
        </p:nvSpPr>
        <p:spPr bwMode="auto">
          <a:xfrm flipH="1" flipV="1">
            <a:off x="5939804" y="4379490"/>
            <a:ext cx="287338" cy="17272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a:endParaRPr>
          </a:p>
        </p:txBody>
      </p:sp>
      <p:cxnSp>
        <p:nvCxnSpPr>
          <p:cNvPr id="51" name="直接箭头连接符 50"/>
          <p:cNvCxnSpPr/>
          <p:nvPr/>
        </p:nvCxnSpPr>
        <p:spPr>
          <a:xfrm flipH="1">
            <a:off x="6660232" y="2866603"/>
            <a:ext cx="144016" cy="642143"/>
          </a:xfrm>
          <a:prstGeom prst="straightConnector1">
            <a:avLst/>
          </a:prstGeom>
          <a:noFill/>
          <a:ln w="9525" cap="flat" cmpd="sng" algn="ctr">
            <a:solidFill>
              <a:sysClr val="windowText" lastClr="000000"/>
            </a:solidFill>
            <a:prstDash val="solid"/>
            <a:headEnd type="none"/>
            <a:tailEnd type="triangle"/>
          </a:ln>
          <a:effectLst/>
        </p:spPr>
      </p:cxnSp>
    </p:spTree>
    <p:extLst>
      <p:ext uri="{BB962C8B-B14F-4D97-AF65-F5344CB8AC3E}">
        <p14:creationId xmlns:p14="http://schemas.microsoft.com/office/powerpoint/2010/main" xmlns="" val="2031259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0382 -0.00277 C 0.02153 0.0007 0.01459 -0.00508 0.02466 0.01503 C 0.02691 0.01943 0.02848 0.03006 0.02848 0.03029 C 0.02709 0.03769 0.02709 0.04185 0.02275 0.04763 C 0.02118 0.04972 0.01702 0.05272 0.01702 0.05295 " pathEditMode="relative" rAng="0" ptsTypes="ffffA">
                                      <p:cBhvr>
                                        <p:cTn id="19" dur="2000" fill="hold"/>
                                        <p:tgtEl>
                                          <p:spTgt spid="39"/>
                                        </p:tgtEl>
                                        <p:attrNameLst>
                                          <p:attrName>ppt_x</p:attrName>
                                          <p:attrName>ppt_y</p:attrName>
                                        </p:attrNameLst>
                                      </p:cBhvr>
                                      <p:rCtr x="1233" y="2659"/>
                                    </p:animMotion>
                                  </p:childTnLst>
                                </p:cTn>
                              </p:par>
                              <p:par>
                                <p:cTn id="20" presetID="4" presetClass="exit" presetSubtype="16" fill="hold" grpId="1" nodeType="withEffect">
                                  <p:stCondLst>
                                    <p:cond delay="0"/>
                                  </p:stCondLst>
                                  <p:childTnLst>
                                    <p:animEffect transition="out" filter="box(in)">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4" presetClass="exit" presetSubtype="16" fill="hold" grpId="1" nodeType="withEffect">
                                  <p:stCondLst>
                                    <p:cond delay="0"/>
                                  </p:stCondLst>
                                  <p:childTnLst>
                                    <p:animEffect transition="out" filter="box(in)">
                                      <p:cBhvr>
                                        <p:cTn id="24" dur="500"/>
                                        <p:tgtEl>
                                          <p:spTgt spid="45"/>
                                        </p:tgtEl>
                                      </p:cBhvr>
                                    </p:animEffect>
                                    <p:set>
                                      <p:cBhvr>
                                        <p:cTn id="25" dur="1" fill="hold">
                                          <p:stCondLst>
                                            <p:cond delay="499"/>
                                          </p:stCondLst>
                                        </p:cTn>
                                        <p:tgtEl>
                                          <p:spTgt spid="45"/>
                                        </p:tgtEl>
                                        <p:attrNameLst>
                                          <p:attrName>style.visibility</p:attrName>
                                        </p:attrNameLst>
                                      </p:cBhvr>
                                      <p:to>
                                        <p:strVal val="hidden"/>
                                      </p:to>
                                    </p:set>
                                  </p:childTnLst>
                                </p:cTn>
                              </p:par>
                              <p:par>
                                <p:cTn id="26" presetID="4" presetClass="entr" presetSubtype="16"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ox(in)">
                                      <p:cBhvr>
                                        <p:cTn id="28" dur="500"/>
                                        <p:tgtEl>
                                          <p:spTgt spid="4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ox(in)">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0.01702 0.05295 C 0.02205 0.05387 0.02934 0.04994 0.03212 0.05549 C 0.03438 0.05988 0.02466 0.05896 0.02084 0.06058 C 0.01823 0.06173 0.0158 0.06382 0.01337 0.06543 C 0.01163 0.06474 0.00243 0.06127 0.00191 0.05803 C 0.00139 0.05503 0.00452 0.05295 0.00573 0.0504 C 0.00695 0.05295 0.00868 0.05526 0.00955 0.05803 C 0.01059 0.06127 0.0099 0.0652 0.01146 0.06798 C 0.01268 0.07006 0.01528 0.06936 0.01702 0.07052 C 0.0191 0.07191 0.02084 0.07399 0.02275 0.07561 C 0.02396 0.07815 0.02604 0.08601 0.02657 0.08301 C 0.02761 0.0763 0.02657 0.06913 0.02466 0.06289 C 0.02379 0.06012 0.02084 0.05965 0.01893 0.05803 C 0.01129 0.0615 0.01233 0.06289 0.01702 0.05295 Z " pathEditMode="relative" ptsTypes="ffffffffffffff">
                                      <p:cBhvr>
                                        <p:cTn id="35" dur="2000" fill="hold"/>
                                        <p:tgtEl>
                                          <p:spTgt spid="39"/>
                                        </p:tgtEl>
                                        <p:attrNameLst>
                                          <p:attrName>ppt_x</p:attrName>
                                          <p:attrName>ppt_y</p:attrName>
                                        </p:attrNameLst>
                                      </p:cBhvr>
                                    </p:animMotion>
                                  </p:childTnLst>
                                </p:cTn>
                              </p:par>
                              <p:par>
                                <p:cTn id="36" presetID="4" presetClass="entr" presetSubtype="16"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box(in)">
                                      <p:cBhvr>
                                        <p:cTn id="38" dur="500"/>
                                        <p:tgtEl>
                                          <p:spTgt spid="47"/>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ox(in)">
                                      <p:cBhvr>
                                        <p:cTn id="41" dur="500"/>
                                        <p:tgtEl>
                                          <p:spTgt spid="48"/>
                                        </p:tgtEl>
                                      </p:cBhvr>
                                    </p:animEffect>
                                  </p:childTnLst>
                                </p:cTn>
                              </p:par>
                              <p:par>
                                <p:cTn id="42" presetID="4" presetClass="exit" presetSubtype="16" fill="hold" grpId="1" nodeType="withEffect">
                                  <p:stCondLst>
                                    <p:cond delay="0"/>
                                  </p:stCondLst>
                                  <p:childTnLst>
                                    <p:animEffect transition="out" filter="box(in)">
                                      <p:cBhvr>
                                        <p:cTn id="43" dur="500"/>
                                        <p:tgtEl>
                                          <p:spTgt spid="43"/>
                                        </p:tgtEl>
                                      </p:cBhvr>
                                    </p:animEffect>
                                    <p:set>
                                      <p:cBhvr>
                                        <p:cTn id="44" dur="1" fill="hold">
                                          <p:stCondLst>
                                            <p:cond delay="499"/>
                                          </p:stCondLst>
                                        </p:cTn>
                                        <p:tgtEl>
                                          <p:spTgt spid="43"/>
                                        </p:tgtEl>
                                        <p:attrNameLst>
                                          <p:attrName>style.visibility</p:attrName>
                                        </p:attrNameLst>
                                      </p:cBhvr>
                                      <p:to>
                                        <p:strVal val="hidden"/>
                                      </p:to>
                                    </p:set>
                                  </p:childTnLst>
                                </p:cTn>
                              </p:par>
                              <p:par>
                                <p:cTn id="45" presetID="4" presetClass="exit" presetSubtype="16" fill="hold" grpId="1" nodeType="withEffect">
                                  <p:stCondLst>
                                    <p:cond delay="0"/>
                                  </p:stCondLst>
                                  <p:childTnLst>
                                    <p:animEffect transition="out" filter="box(in)">
                                      <p:cBhvr>
                                        <p:cTn id="46" dur="500"/>
                                        <p:tgtEl>
                                          <p:spTgt spid="44"/>
                                        </p:tgtEl>
                                      </p:cBhvr>
                                    </p:animEffect>
                                    <p:set>
                                      <p:cBhvr>
                                        <p:cTn id="47" dur="1" fill="hold">
                                          <p:stCondLst>
                                            <p:cond delay="499"/>
                                          </p:stCondLst>
                                        </p:cTn>
                                        <p:tgtEl>
                                          <p:spTgt spid="4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2" nodeType="clickEffect">
                                  <p:stCondLst>
                                    <p:cond delay="0"/>
                                  </p:stCondLst>
                                  <p:childTnLst>
                                    <p:animMotion origin="layout" path="M 0.01702 0.05302 C 0.06285 0.03149 0.10868 0.00996 0.12639 0.00093 " pathEditMode="relative" ptsTypes="aA">
                                      <p:cBhvr>
                                        <p:cTn id="51" dur="2000" fill="hold"/>
                                        <p:tgtEl>
                                          <p:spTgt spid="39"/>
                                        </p:tgtEl>
                                        <p:attrNameLst>
                                          <p:attrName>ppt_x</p:attrName>
                                          <p:attrName>ppt_y</p:attrName>
                                        </p:attrNameLst>
                                      </p:cBhvr>
                                    </p:animMotion>
                                  </p:childTnLst>
                                </p:cTn>
                              </p:par>
                              <p:par>
                                <p:cTn id="52" presetID="3" presetClass="exit" presetSubtype="10" fill="hold" grpId="1" nodeType="withEffect">
                                  <p:stCondLst>
                                    <p:cond delay="0"/>
                                  </p:stCondLst>
                                  <p:childTnLst>
                                    <p:animEffect transition="out" filter="blinds(horizontal)">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48"/>
                                        </p:tgtEl>
                                      </p:cBhvr>
                                    </p:animEffect>
                                    <p:set>
                                      <p:cBhvr>
                                        <p:cTn id="57" dur="1" fill="hold">
                                          <p:stCondLst>
                                            <p:cond delay="499"/>
                                          </p:stCondLst>
                                        </p:cTn>
                                        <p:tgtEl>
                                          <p:spTgt spid="48"/>
                                        </p:tgtEl>
                                        <p:attrNameLst>
                                          <p:attrName>style.visibility</p:attrName>
                                        </p:attrNameLst>
                                      </p:cBhvr>
                                      <p:to>
                                        <p:strVal val="hidden"/>
                                      </p:to>
                                    </p:set>
                                  </p:childTnLst>
                                </p:cTn>
                              </p:par>
                              <p:par>
                                <p:cTn id="58" presetID="3" presetClass="entr" presetSubtype="1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blinds(horizontal)">
                                      <p:cBhvr>
                                        <p:cTn id="60" dur="500"/>
                                        <p:tgtEl>
                                          <p:spTgt spid="49"/>
                                        </p:tgtEl>
                                      </p:cBhvr>
                                    </p:animEffect>
                                  </p:childTnLst>
                                </p:cTn>
                              </p:par>
                              <p:par>
                                <p:cTn id="61" presetID="3" presetClass="entr" presetSubtype="10" fill="hold" grpId="2"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linds(horizontal)">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3" nodeType="clickEffect">
                                  <p:stCondLst>
                                    <p:cond delay="0"/>
                                  </p:stCondLst>
                                  <p:childTnLst>
                                    <p:animMotion origin="layout" path="M 0.1264 0.00093 C 0.13716 0.01042 0.13455 0.0044 0.13733 0.01551 C 0.12744 0.01991 0.11737 0.01667 0.10765 0.01343 C 0.10973 0.00509 0.11251 0.0037 0.11858 0.00093 C 0.12171 0.00162 0.12501 0.00162 0.12796 0.00301 C 0.1323 0.00486 0.13386 0.00926 0.1389 0.00926 " pathEditMode="relative" ptsTypes="fffffA">
                                      <p:cBhvr>
                                        <p:cTn id="67" dur="2000" fill="hold"/>
                                        <p:tgtEl>
                                          <p:spTgt spid="39"/>
                                        </p:tgtEl>
                                        <p:attrNameLst>
                                          <p:attrName>ppt_x</p:attrName>
                                          <p:attrName>ppt_y</p:attrName>
                                        </p:attrNameLst>
                                      </p:cBhvr>
                                    </p:animMotion>
                                  </p:childTnLst>
                                </p:cTn>
                              </p:par>
                              <p:par>
                                <p:cTn id="68" presetID="3" presetClass="entr" presetSubtype="1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linds(horizontal)">
                                      <p:cBhvr>
                                        <p:cTn id="70" dur="500"/>
                                        <p:tgtEl>
                                          <p:spTgt spid="50"/>
                                        </p:tgtEl>
                                      </p:cBhvr>
                                    </p:animEffect>
                                  </p:childTnLst>
                                </p:cTn>
                              </p:par>
                              <p:par>
                                <p:cTn id="71" presetID="4" presetClass="exit" presetSubtype="16" fill="hold" grpId="1" nodeType="withEffect">
                                  <p:stCondLst>
                                    <p:cond delay="0"/>
                                  </p:stCondLst>
                                  <p:childTnLst>
                                    <p:animEffect transition="out" filter="box(in)">
                                      <p:cBhvr>
                                        <p:cTn id="72" dur="500"/>
                                        <p:tgtEl>
                                          <p:spTgt spid="49"/>
                                        </p:tgtEl>
                                      </p:cBhvr>
                                    </p:animEffect>
                                    <p:set>
                                      <p:cBhvr>
                                        <p:cTn id="73" dur="1" fill="hold">
                                          <p:stCondLst>
                                            <p:cond delay="499"/>
                                          </p:stCondLst>
                                        </p:cTn>
                                        <p:tgtEl>
                                          <p:spTgt spid="49"/>
                                        </p:tgtEl>
                                        <p:attrNameLst>
                                          <p:attrName>style.visibility</p:attrName>
                                        </p:attrNameLst>
                                      </p:cBhvr>
                                      <p:to>
                                        <p:strVal val="hidden"/>
                                      </p:to>
                                    </p:set>
                                  </p:childTnLst>
                                </p:cTn>
                              </p:par>
                              <p:par>
                                <p:cTn id="74" presetID="3" presetClass="entr" presetSubtype="10" fill="hold" grpId="3"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linds(horizontal)">
                                      <p:cBhvr>
                                        <p:cTn id="76" dur="500"/>
                                        <p:tgtEl>
                                          <p:spTgt spid="48"/>
                                        </p:tgtEl>
                                      </p:cBhvr>
                                    </p:animEffect>
                                  </p:childTnLst>
                                </p:cTn>
                              </p:par>
                              <p:par>
                                <p:cTn id="77" presetID="4" presetClass="exit" presetSubtype="16" fill="hold" grpId="3" nodeType="withEffect">
                                  <p:stCondLst>
                                    <p:cond delay="0"/>
                                  </p:stCondLst>
                                  <p:childTnLst>
                                    <p:animEffect transition="out" filter="box(in)">
                                      <p:cBhvr>
                                        <p:cTn id="78" dur="500"/>
                                        <p:tgtEl>
                                          <p:spTgt spid="44"/>
                                        </p:tgtEl>
                                      </p:cBhvr>
                                    </p:animEffect>
                                    <p:set>
                                      <p:cBhvr>
                                        <p:cTn id="79" dur="1" fill="hold">
                                          <p:stCondLst>
                                            <p:cond delay="499"/>
                                          </p:stCondLst>
                                        </p:cTn>
                                        <p:tgtEl>
                                          <p:spTgt spid="4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grpId="4" nodeType="clickEffect">
                                  <p:stCondLst>
                                    <p:cond delay="0"/>
                                  </p:stCondLst>
                                  <p:childTnLst>
                                    <p:animMotion origin="layout" path="M 0.12639 0.00093 C 0.12952 -0.00532 0.13264 -0.01157 0.13577 -0.01782 C 0.13681 -0.0199 0.13907 -0.02037 0.14046 -0.02199 C 0.14497 -0.02708 0.14914 -0.03472 0.15296 -0.04074 C 0.16528 -0.06041 0.14827 -0.03449 0.15764 -0.05324 C 0.15886 -0.05578 0.16094 -0.05717 0.16233 -0.05949 C 0.16858 -0.07013 0.17344 -0.0875 0.18577 -0.08865 C 0.19202 -0.08912 0.19827 -0.08865 0.20452 -0.08865 " pathEditMode="relative" ptsTypes="fffffffA">
                                      <p:cBhvr>
                                        <p:cTn id="83" dur="2000" fill="hold"/>
                                        <p:tgtEl>
                                          <p:spTgt spid="39"/>
                                        </p:tgtEl>
                                        <p:attrNameLst>
                                          <p:attrName>ppt_x</p:attrName>
                                          <p:attrName>ppt_y</p:attrName>
                                        </p:attrNameLst>
                                      </p:cBhvr>
                                    </p:animMotion>
                                  </p:childTnLst>
                                </p:cTn>
                              </p:par>
                              <p:par>
                                <p:cTn id="84" presetID="3" presetClass="exit" presetSubtype="10" fill="hold" grpId="1" nodeType="withEffect">
                                  <p:stCondLst>
                                    <p:cond delay="0"/>
                                  </p:stCondLst>
                                  <p:childTnLst>
                                    <p:animEffect transition="out" filter="blinds(horizontal)">
                                      <p:cBhvr>
                                        <p:cTn id="85" dur="500"/>
                                        <p:tgtEl>
                                          <p:spTgt spid="50"/>
                                        </p:tgtEl>
                                      </p:cBhvr>
                                    </p:animEffect>
                                    <p:set>
                                      <p:cBhvr>
                                        <p:cTn id="86" dur="1" fill="hold">
                                          <p:stCondLst>
                                            <p:cond delay="499"/>
                                          </p:stCondLst>
                                        </p:cTn>
                                        <p:tgtEl>
                                          <p:spTgt spid="50"/>
                                        </p:tgtEl>
                                        <p:attrNameLst>
                                          <p:attrName>style.visibility</p:attrName>
                                        </p:attrNameLst>
                                      </p:cBhvr>
                                      <p:to>
                                        <p:strVal val="hidden"/>
                                      </p:to>
                                    </p:set>
                                  </p:childTnLst>
                                </p:cTn>
                              </p:par>
                              <p:par>
                                <p:cTn id="87" presetID="3" presetClass="exit" presetSubtype="10" fill="hold" grpId="2" nodeType="withEffect">
                                  <p:stCondLst>
                                    <p:cond delay="0"/>
                                  </p:stCondLst>
                                  <p:childTnLst>
                                    <p:animEffect transition="out" filter="blinds(horizontal)">
                                      <p:cBhvr>
                                        <p:cTn id="88" dur="500"/>
                                        <p:tgtEl>
                                          <p:spTgt spid="48"/>
                                        </p:tgtEl>
                                      </p:cBhvr>
                                    </p:animEffect>
                                    <p:set>
                                      <p:cBhvr>
                                        <p:cTn id="89" dur="1" fill="hold">
                                          <p:stCondLst>
                                            <p:cond delay="499"/>
                                          </p:stCondLst>
                                        </p:cTn>
                                        <p:tgtEl>
                                          <p:spTgt spid="48"/>
                                        </p:tgtEl>
                                        <p:attrNameLst>
                                          <p:attrName>style.visibility</p:attrName>
                                        </p:attrNameLst>
                                      </p:cBhvr>
                                      <p:to>
                                        <p:strVal val="hidden"/>
                                      </p:to>
                                    </p:set>
                                  </p:childTnLst>
                                </p:cTn>
                              </p:par>
                              <p:par>
                                <p:cTn id="90" presetID="6" presetClass="entr" presetSubtype="16" fill="hold" grpId="4"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circle(in)">
                                      <p:cBhvr>
                                        <p:cTn id="92" dur="2000"/>
                                        <p:tgtEl>
                                          <p:spTgt spid="44"/>
                                        </p:tgtEl>
                                      </p:cBhvr>
                                    </p:animEffect>
                                  </p:childTnLst>
                                </p:cTn>
                              </p:par>
                              <p:par>
                                <p:cTn id="93" presetID="6" presetClass="entr" presetSubtype="16"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circle(in)">
                                      <p:cBhvr>
                                        <p:cTn id="95"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P spid="43" grpId="0" animBg="1"/>
      <p:bldP spid="43" grpId="1" animBg="1"/>
      <p:bldP spid="44" grpId="0"/>
      <p:bldP spid="44" grpId="1"/>
      <p:bldP spid="44" grpId="2"/>
      <p:bldP spid="44" grpId="3"/>
      <p:bldP spid="44" grpId="4"/>
      <p:bldP spid="45" grpId="0" animBg="1"/>
      <p:bldP spid="45" grpId="1" animBg="1"/>
      <p:bldP spid="46" grpId="0"/>
      <p:bldP spid="46" grpId="1"/>
      <p:bldP spid="47" grpId="0" animBg="1"/>
      <p:bldP spid="47" grpId="1" animBg="1"/>
      <p:bldP spid="48" grpId="0"/>
      <p:bldP spid="48" grpId="1"/>
      <p:bldP spid="48" grpId="2"/>
      <p:bldP spid="48" grpId="3"/>
      <p:bldP spid="49" grpId="0" animBg="1"/>
      <p:bldP spid="49" grpId="1" animBg="1"/>
      <p:bldP spid="50" grpId="0" animBg="1"/>
      <p:bldP spid="50"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变邻</a:t>
            </a:r>
            <a:r>
              <a:rPr lang="zh-CN" altLang="en-US" sz="2800" kern="0" dirty="0" smtClean="0"/>
              <a:t>域搜索</a:t>
            </a:r>
            <a:endParaRPr lang="zh-CN" altLang="en-US" sz="2800" kern="0" dirty="0"/>
          </a:p>
        </p:txBody>
      </p:sp>
      <mc:AlternateContent xmlns:mc="http://schemas.openxmlformats.org/markup-compatibility/2006">
        <mc:Choice xmlns:a14="http://schemas.microsoft.com/office/drawing/2010/main" xmlns="" Requires="a14">
          <p:sp>
            <p:nvSpPr>
              <p:cNvPr id="5" name="内容占位符 2"/>
              <p:cNvSpPr txBox="1">
                <a:spLocks/>
              </p:cNvSpPr>
              <p:nvPr/>
            </p:nvSpPr>
            <p:spPr bwMode="auto">
              <a:xfrm>
                <a:off x="350838" y="1268760"/>
                <a:ext cx="8437562" cy="42484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l" defTabSz="914400" rtl="0" eaLnBrk="1" fontAlgn="base" latinLnBrk="0" hangingPunct="1">
                  <a:lnSpc>
                    <a:spcPct val="100000"/>
                  </a:lnSpc>
                  <a:spcBef>
                    <a:spcPts val="1000"/>
                  </a:spcBef>
                  <a:spcAft>
                    <a:spcPts val="1000"/>
                  </a:spcAft>
                  <a:buClrTx/>
                  <a:buSzTx/>
                  <a:buNone/>
                  <a:tabLst/>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基本思想</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1000"/>
                  </a:spcBef>
                  <a:spcAft>
                    <a:spcPts val="100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在</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搜索的过程</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中按照一定的规则改变</a:t>
                </a:r>
                <a14:m>
                  <m:oMath xmlns:m="http://schemas.openxmlformats.org/officeDocument/2006/math">
                    <m:r>
                      <a:rPr kumimoji="0" lang="zh-CN" altLang="en-US" sz="2000" b="0" i="1" u="none" strike="noStrike" kern="0" cap="none" spc="0" normalizeH="0" baseline="0" noProof="0" smtClean="0">
                        <a:ln>
                          <a:noFill/>
                        </a:ln>
                        <a:solidFill>
                          <a:srgbClr val="000000"/>
                        </a:solidFill>
                        <a:effectLst/>
                        <a:uLnTx/>
                        <a:uFillTx/>
                        <a:latin typeface="Cambria Math"/>
                      </a:rPr>
                      <m:t>当前</m:t>
                    </m:r>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解的邻域结构以拓展搜索范围，接着通过局部搜索求得局部最优解，然后再基于局部最优解不断重复进行上述过程，多次迭代达到收敛。</a:t>
                </a:r>
                <a:endPar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spcBef>
                    <a:spcPts val="1000"/>
                  </a:spcBef>
                  <a:spcAft>
                    <a:spcPts val="1000"/>
                  </a:spcAft>
                  <a:buFont typeface="Wingdings" panose="05000000000000000000" pitchFamily="2" charset="2"/>
                  <a:buChar char="Ø"/>
                  <a:defRPr/>
                </a:pPr>
                <a14:m>
                  <m:oMath xmlns:m="http://schemas.openxmlformats.org/officeDocument/2006/math">
                    <m:sSub>
                      <m:sSubPr>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zh-CN" altLang="en-US" sz="2000" b="0" i="1" u="none" strike="noStrike" kern="0" cap="none" spc="0" normalizeH="0" baseline="0" noProof="0">
                            <a:ln>
                              <a:noFill/>
                            </a:ln>
                            <a:solidFill>
                              <a:srgbClr val="000000"/>
                            </a:solidFill>
                            <a:effectLst/>
                            <a:uLnTx/>
                            <a:uFillTx/>
                            <a:latin typeface="Cambria Math"/>
                          </a:rPr>
                          <m:t>𝑁</m:t>
                        </m:r>
                      </m:e>
                      <m:sub>
                        <m:r>
                          <a:rPr kumimoji="0" lang="zh-CN" altLang="en-US" sz="2000" b="0" i="1" u="none" strike="noStrike" kern="0" cap="none" spc="0" normalizeH="0" baseline="0" noProof="0">
                            <a:ln>
                              <a:noFill/>
                            </a:ln>
                            <a:solidFill>
                              <a:srgbClr val="000000"/>
                            </a:solidFill>
                            <a:effectLst/>
                            <a:uLnTx/>
                            <a:uFillTx/>
                            <a:latin typeface="Cambria Math"/>
                          </a:rPr>
                          <m:t>𝑘</m:t>
                        </m:r>
                      </m:sub>
                    </m:sSub>
                    <m:r>
                      <a:rPr kumimoji="0" lang="zh-CN" altLang="en-US" sz="2000" b="0" i="0" u="none" strike="noStrike" kern="0" cap="none" spc="0" normalizeH="0" baseline="0" noProof="0">
                        <a:ln>
                          <a:noFill/>
                        </a:ln>
                        <a:solidFill>
                          <a:srgbClr val="000000"/>
                        </a:solidFill>
                        <a:effectLst/>
                        <a:uLnTx/>
                        <a:uFillTx/>
                        <a:latin typeface="Cambria Math"/>
                      </a:rPr>
                      <m:t>,</m:t>
                    </m:r>
                    <m:r>
                      <a:rPr kumimoji="0" lang="zh-CN" altLang="en-US" sz="2000" b="0" i="1" u="none" strike="noStrike" kern="0" cap="none" spc="0" normalizeH="0" baseline="0" noProof="0">
                        <a:ln>
                          <a:noFill/>
                        </a:ln>
                        <a:solidFill>
                          <a:srgbClr val="000000"/>
                        </a:solidFill>
                        <a:effectLst/>
                        <a:uLnTx/>
                        <a:uFillTx/>
                        <a:latin typeface="Cambria Math"/>
                      </a:rPr>
                      <m:t>𝑘</m:t>
                    </m:r>
                    <m:r>
                      <a:rPr kumimoji="0" lang="zh-CN" altLang="en-US" sz="2000" b="0" i="0" u="none" strike="noStrike" kern="0" cap="none" spc="0" normalizeH="0" baseline="0" noProof="0">
                        <a:ln>
                          <a:noFill/>
                        </a:ln>
                        <a:solidFill>
                          <a:srgbClr val="000000"/>
                        </a:solidFill>
                        <a:effectLst/>
                        <a:uLnTx/>
                        <a:uFillTx/>
                        <a:latin typeface="Cambria Math"/>
                      </a:rPr>
                      <m:t>=1,2,...,</m:t>
                    </m:r>
                    <m:sSub>
                      <m:sSubPr>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zh-CN" altLang="en-US" sz="2000" b="0" i="1" u="none" strike="noStrike" kern="0" cap="none" spc="0" normalizeH="0" baseline="0" noProof="0">
                            <a:ln>
                              <a:noFill/>
                            </a:ln>
                            <a:solidFill>
                              <a:srgbClr val="000000"/>
                            </a:solidFill>
                            <a:effectLst/>
                            <a:uLnTx/>
                            <a:uFillTx/>
                            <a:latin typeface="Cambria Math"/>
                          </a:rPr>
                          <m:t>𝑘</m:t>
                        </m:r>
                      </m:e>
                      <m:sub>
                        <m:r>
                          <m:rPr>
                            <m:sty m:val="p"/>
                          </m:rPr>
                          <a:rPr kumimoji="0" lang="zh-CN" altLang="en-US" sz="2000" b="0" i="0" u="none" strike="noStrike" kern="0" cap="none" spc="0" normalizeH="0" baseline="0" noProof="0">
                            <a:ln>
                              <a:noFill/>
                            </a:ln>
                            <a:solidFill>
                              <a:srgbClr val="000000"/>
                            </a:solidFill>
                            <a:effectLst/>
                            <a:uLnTx/>
                            <a:uFillTx/>
                            <a:latin typeface="Cambria Math"/>
                          </a:rPr>
                          <m:t>max</m:t>
                        </m:r>
                      </m:sub>
                    </m:sSub>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表示邻域结构</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14:m>
                  <m:oMath xmlns:m="http://schemas.openxmlformats.org/officeDocument/2006/math">
                    <m:d>
                      <m:dPr>
                        <m:begChr m:val=""/>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dPr>
                      <m:e>
                        <m:sSub>
                          <m:sSubPr>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zh-CN" altLang="en-US" sz="2000" b="0" i="1" u="none" strike="noStrike" kern="0" cap="none" spc="0" normalizeH="0" baseline="0" noProof="0">
                                <a:ln>
                                  <a:noFill/>
                                </a:ln>
                                <a:solidFill>
                                  <a:srgbClr val="000000"/>
                                </a:solidFill>
                                <a:effectLst/>
                                <a:uLnTx/>
                                <a:uFillTx/>
                                <a:latin typeface="Cambria Math"/>
                              </a:rPr>
                              <m:t>𝑁</m:t>
                            </m:r>
                          </m:e>
                          <m:sub>
                            <m:r>
                              <a:rPr kumimoji="0" lang="zh-CN" altLang="en-US" sz="2000" b="0" i="1" u="none" strike="noStrike" kern="0" cap="none" spc="0" normalizeH="0" baseline="0" noProof="0">
                                <a:ln>
                                  <a:noFill/>
                                </a:ln>
                                <a:solidFill>
                                  <a:srgbClr val="000000"/>
                                </a:solidFill>
                                <a:effectLst/>
                                <a:uLnTx/>
                                <a:uFillTx/>
                                <a:latin typeface="Cambria Math"/>
                              </a:rPr>
                              <m:t>𝑘</m:t>
                            </m:r>
                          </m:sub>
                        </m:sSub>
                        <m:r>
                          <a:rPr kumimoji="0" lang="zh-CN" altLang="en-US" sz="2000" b="0" i="0" u="none" strike="noStrike" kern="0" cap="none" spc="0" normalizeH="0" baseline="0" noProof="0">
                            <a:ln>
                              <a:noFill/>
                            </a:ln>
                            <a:solidFill>
                              <a:srgbClr val="000000"/>
                            </a:solidFill>
                            <a:effectLst/>
                            <a:uLnTx/>
                            <a:uFillTx/>
                            <a:latin typeface="Cambria Math"/>
                          </a:rPr>
                          <m:t>(</m:t>
                        </m:r>
                        <m:r>
                          <a:rPr kumimoji="0" lang="en-US" altLang="zh-CN" sz="2000" b="0" i="1" u="none" strike="noStrike" kern="0" cap="none" spc="0" normalizeH="0" baseline="0" noProof="0" smtClean="0">
                            <a:ln>
                              <a:noFill/>
                            </a:ln>
                            <a:solidFill>
                              <a:srgbClr val="000000"/>
                            </a:solidFill>
                            <a:effectLst/>
                            <a:uLnTx/>
                            <a:uFillTx/>
                            <a:latin typeface="Cambria Math"/>
                          </a:rPr>
                          <m:t>𝑟</m:t>
                        </m:r>
                      </m:e>
                    </m:d>
                    <m:r>
                      <a:rPr kumimoji="0" lang="zh-CN" altLang="en-US" sz="2000" b="0" i="1" u="none" strike="noStrike" kern="0" cap="none" spc="0" normalizeH="0" baseline="0" noProof="0" dirty="0">
                        <a:ln>
                          <a:noFill/>
                        </a:ln>
                        <a:solidFill>
                          <a:srgbClr val="000000"/>
                        </a:solidFill>
                        <a:effectLst/>
                        <a:uLnTx/>
                        <a:uFillTx/>
                        <a:latin typeface="Cambria Math"/>
                      </a:rPr>
                      <m:t>表示</m:t>
                    </m:r>
                    <m:r>
                      <a:rPr lang="zh-CN" altLang="en-US" sz="2000" i="1" kern="0" dirty="0">
                        <a:solidFill>
                          <a:srgbClr val="000000"/>
                        </a:solidFill>
                        <a:latin typeface="Cambria Math"/>
                      </a:rPr>
                      <m:t>路径</m:t>
                    </m:r>
                    <m:r>
                      <a:rPr kumimoji="0" lang="en-US" altLang="zh-CN" sz="2000" b="0" i="1" u="none" strike="noStrike" kern="0" cap="none" spc="0" normalizeH="0" baseline="0" noProof="0" dirty="0" smtClean="0">
                        <a:ln>
                          <a:noFill/>
                        </a:ln>
                        <a:solidFill>
                          <a:srgbClr val="000000"/>
                        </a:solidFill>
                        <a:effectLst/>
                        <a:uLnTx/>
                        <a:uFillTx/>
                        <a:latin typeface="Cambria Math"/>
                      </a:rPr>
                      <m:t>𝑟</m:t>
                    </m:r>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的第</a:t>
                </a:r>
                <a14:m>
                  <m:oMath xmlns:m="http://schemas.openxmlformats.org/officeDocument/2006/math">
                    <m:r>
                      <a:rPr kumimoji="0" lang="zh-CN" altLang="en-US" sz="2000" b="0" i="1" u="none" strike="noStrike" kern="0" cap="none" spc="0" normalizeH="0" baseline="0" noProof="0">
                        <a:ln>
                          <a:noFill/>
                        </a:ln>
                        <a:solidFill>
                          <a:srgbClr val="000000"/>
                        </a:solidFill>
                        <a:effectLst/>
                        <a:uLnTx/>
                        <a:uFillTx/>
                        <a:latin typeface="Cambria Math"/>
                      </a:rPr>
                      <m:t>𝑘</m:t>
                    </m:r>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个邻域的集合。</a:t>
                </a:r>
                <a14:m>
                  <m:oMath xmlns:m="http://schemas.openxmlformats.org/officeDocument/2006/math">
                    <m:d>
                      <m:dPr>
                        <m:begChr m:val=""/>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dPr>
                      <m:e>
                        <m:sSup>
                          <m:sSupPr>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sSupPr>
                          <m:e>
                            <m:r>
                              <a:rPr kumimoji="0" lang="en-US" altLang="zh-CN" sz="2000" b="0" i="1" u="none" strike="noStrike" kern="0" cap="none" spc="0" normalizeH="0" baseline="0" noProof="0" smtClean="0">
                                <a:ln>
                                  <a:noFill/>
                                </a:ln>
                                <a:solidFill>
                                  <a:srgbClr val="000000"/>
                                </a:solidFill>
                                <a:effectLst/>
                                <a:uLnTx/>
                                <a:uFillTx/>
                                <a:latin typeface="Cambria Math"/>
                              </a:rPr>
                              <m:t> </m:t>
                            </m:r>
                            <m:r>
                              <a:rPr kumimoji="0" lang="en-US" altLang="zh-CN" sz="2000" b="0" i="1" u="none" strike="noStrike" kern="0" cap="none" spc="0" normalizeH="0" baseline="0" noProof="0" smtClean="0">
                                <a:ln>
                                  <a:noFill/>
                                </a:ln>
                                <a:solidFill>
                                  <a:srgbClr val="000000"/>
                                </a:solidFill>
                                <a:effectLst/>
                                <a:uLnTx/>
                                <a:uFillTx/>
                                <a:latin typeface="Cambria Math"/>
                              </a:rPr>
                              <m:t>𝑟</m:t>
                            </m:r>
                          </m:e>
                          <m:sup>
                            <m:r>
                              <a:rPr kumimoji="0" lang="zh-CN" altLang="en-US" sz="2000" b="0" i="0" u="none" strike="noStrike" kern="0" cap="none" spc="0" normalizeH="0" baseline="0" noProof="0">
                                <a:ln>
                                  <a:noFill/>
                                </a:ln>
                                <a:solidFill>
                                  <a:srgbClr val="000000"/>
                                </a:solidFill>
                                <a:effectLst/>
                                <a:uLnTx/>
                                <a:uFillTx/>
                                <a:latin typeface="Cambria Math"/>
                              </a:rPr>
                              <m:t>′</m:t>
                            </m:r>
                          </m:sup>
                        </m:sSup>
                        <m:r>
                          <a:rPr kumimoji="0" lang="zh-CN" altLang="en-US" sz="2000" b="0" i="0" u="none" strike="noStrike" kern="0" cap="none" spc="0" normalizeH="0" baseline="0" noProof="0">
                            <a:ln>
                              <a:noFill/>
                            </a:ln>
                            <a:solidFill>
                              <a:srgbClr val="000000"/>
                            </a:solidFill>
                            <a:effectLst/>
                            <a:uLnTx/>
                            <a:uFillTx/>
                            <a:latin typeface="Cambria Math"/>
                          </a:rPr>
                          <m:t>∈</m:t>
                        </m:r>
                        <m:sSub>
                          <m:sSubPr>
                            <m:ctrlPr>
                              <a:rPr kumimoji="0" lang="zh-CN" altLang="en-US" sz="2000" b="0" i="1" u="none" strike="noStrike" kern="0" cap="none" spc="0" normalizeH="0" baseline="0" noProof="0">
                                <a:ln>
                                  <a:noFill/>
                                </a:ln>
                                <a:solidFill>
                                  <a:srgbClr val="000000"/>
                                </a:solidFill>
                                <a:effectLst/>
                                <a:uLnTx/>
                                <a:uFillTx/>
                                <a:latin typeface="Cambria Math" panose="02040503050406030204" pitchFamily="18" charset="0"/>
                              </a:rPr>
                            </m:ctrlPr>
                          </m:sSubPr>
                          <m:e>
                            <m:r>
                              <a:rPr kumimoji="0" lang="zh-CN" altLang="en-US" sz="2000" b="0" i="1" u="none" strike="noStrike" kern="0" cap="none" spc="0" normalizeH="0" baseline="0" noProof="0">
                                <a:ln>
                                  <a:noFill/>
                                </a:ln>
                                <a:solidFill>
                                  <a:srgbClr val="000000"/>
                                </a:solidFill>
                                <a:effectLst/>
                                <a:uLnTx/>
                                <a:uFillTx/>
                                <a:latin typeface="Cambria Math"/>
                              </a:rPr>
                              <m:t>𝑁</m:t>
                            </m:r>
                          </m:e>
                          <m:sub>
                            <m:r>
                              <a:rPr kumimoji="0" lang="zh-CN" altLang="en-US" sz="2000" b="0" i="1" u="none" strike="noStrike" kern="0" cap="none" spc="0" normalizeH="0" baseline="0" noProof="0">
                                <a:ln>
                                  <a:noFill/>
                                </a:ln>
                                <a:solidFill>
                                  <a:srgbClr val="000000"/>
                                </a:solidFill>
                                <a:effectLst/>
                                <a:uLnTx/>
                                <a:uFillTx/>
                                <a:latin typeface="Cambria Math"/>
                              </a:rPr>
                              <m:t>𝑘</m:t>
                            </m:r>
                          </m:sub>
                        </m:sSub>
                        <m:r>
                          <a:rPr kumimoji="0" lang="zh-CN" altLang="en-US" sz="2000" b="0" i="0" u="none" strike="noStrike" kern="0" cap="none" spc="0" normalizeH="0" baseline="0" noProof="0">
                            <a:ln>
                              <a:noFill/>
                            </a:ln>
                            <a:solidFill>
                              <a:srgbClr val="000000"/>
                            </a:solidFill>
                            <a:effectLst/>
                            <a:uLnTx/>
                            <a:uFillTx/>
                            <a:latin typeface="Cambria Math"/>
                          </a:rPr>
                          <m:t>(</m:t>
                        </m:r>
                        <m:r>
                          <a:rPr kumimoji="0" lang="en-US" altLang="zh-CN" sz="2000" b="0" i="1" u="none" strike="noStrike" kern="0" cap="none" spc="0" normalizeH="0" baseline="0" noProof="0" smtClean="0">
                            <a:ln>
                              <a:noFill/>
                            </a:ln>
                            <a:solidFill>
                              <a:srgbClr val="000000"/>
                            </a:solidFill>
                            <a:effectLst/>
                            <a:uLnTx/>
                            <a:uFillTx/>
                            <a:latin typeface="Cambria Math"/>
                          </a:rPr>
                          <m:t>𝑟</m:t>
                        </m:r>
                      </m:e>
                    </m:d>
                    <m:r>
                      <a:rPr kumimoji="0" lang="zh-CN" altLang="en-US" sz="2000" b="0" i="1" u="none" strike="noStrike" kern="0" cap="none" spc="0" normalizeH="0" baseline="0" noProof="0" smtClean="0">
                        <a:ln>
                          <a:noFill/>
                        </a:ln>
                        <a:solidFill>
                          <a:srgbClr val="000000"/>
                        </a:solidFill>
                        <a:effectLst/>
                        <a:uLnTx/>
                        <a:uFillTx/>
                        <a:latin typeface="Cambria Math"/>
                      </a:rPr>
                      <m:t>是</m:t>
                    </m:r>
                    <m:r>
                      <a:rPr kumimoji="0" lang="zh-CN" altLang="en-US" sz="2000" b="0" i="1" u="none" strike="noStrike" kern="0" cap="none" spc="0" normalizeH="0" baseline="0" noProof="0">
                        <a:ln>
                          <a:noFill/>
                        </a:ln>
                        <a:solidFill>
                          <a:srgbClr val="000000"/>
                        </a:solidFill>
                        <a:effectLst/>
                        <a:uLnTx/>
                        <a:uFillTx/>
                        <a:latin typeface="Cambria Math"/>
                      </a:rPr>
                      <m:t>使用</m:t>
                    </m:r>
                  </m:oMath>
                </a14:m>
                <a:r>
                  <a:rPr kumimoji="0" lang="en-US" altLang="ko-K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Shake</a:t>
                </a:r>
                <a:r>
                  <a:rPr kumimoji="0" lang="tr-TR" altLang="ko-K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US" altLang="ko-KR" sz="2000" i="1" kern="0" dirty="0">
                    <a:solidFill>
                      <a:srgbClr val="000000"/>
                    </a:solidFill>
                    <a:latin typeface="Times New Roman" panose="02020603050405020304" pitchFamily="18" charset="0"/>
                    <a:cs typeface="Times New Roman" panose="02020603050405020304" pitchFamily="18" charset="0"/>
                  </a:rPr>
                  <a:t>r</a:t>
                </a:r>
                <a14:m>
                  <m:oMath xmlns:m="http://schemas.openxmlformats.org/officeDocument/2006/math">
                    <m:r>
                      <a:rPr lang="en-US" altLang="ko-KR" sz="2000" i="1" kern="0">
                        <a:solidFill>
                          <a:srgbClr val="000000"/>
                        </a:solidFill>
                        <a:latin typeface="Cambria Math"/>
                      </a:rPr>
                      <m:t>,</m:t>
                    </m:r>
                    <m:r>
                      <a:rPr lang="en-US" altLang="ko-KR" sz="2000" i="1" kern="0">
                        <a:solidFill>
                          <a:srgbClr val="000000"/>
                        </a:solidFill>
                        <a:latin typeface="Cambria Math"/>
                      </a:rPr>
                      <m:t>𝑘</m:t>
                    </m:r>
                  </m:oMath>
                </a14:m>
                <a:r>
                  <a:rPr kumimoji="0" lang="tr-TR" altLang="ko-KR"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，随机从</a:t>
                </a:r>
                <a:r>
                  <a:rPr lang="zh-CN" altLang="en-US" sz="2000" kern="0" dirty="0">
                    <a:solidFill>
                      <a:srgbClr val="000000"/>
                    </a:solidFill>
                    <a:latin typeface="Times New Roman" panose="02020603050405020304" pitchFamily="18" charset="0"/>
                    <a:cs typeface="Times New Roman" panose="02020603050405020304" pitchFamily="18" charset="0"/>
                  </a:rPr>
                  <a:t>路径</a:t>
                </a:r>
                <a14:m>
                  <m:oMath xmlns:m="http://schemas.openxmlformats.org/officeDocument/2006/math">
                    <m:r>
                      <a:rPr lang="en-US" altLang="zh-CN" sz="2000" i="1" kern="0" dirty="0">
                        <a:solidFill>
                          <a:srgbClr val="000000"/>
                        </a:solidFill>
                        <a:latin typeface="Cambria Math"/>
                      </a:rPr>
                      <m:t>𝑟</m:t>
                    </m:r>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中删除</a:t>
                </a:r>
                <a14:m>
                  <m:oMath xmlns:m="http://schemas.openxmlformats.org/officeDocument/2006/math">
                    <m:r>
                      <a:rPr kumimoji="0" lang="zh-CN" altLang="en-US" sz="2000" b="0" i="1" u="none" strike="noStrike" kern="0" cap="none" spc="0" normalizeH="0" baseline="0" noProof="0">
                        <a:ln>
                          <a:noFill/>
                        </a:ln>
                        <a:solidFill>
                          <a:srgbClr val="000000"/>
                        </a:solidFill>
                        <a:effectLst/>
                        <a:uLnTx/>
                        <a:uFillTx/>
                        <a:latin typeface="Cambria Math"/>
                      </a:rPr>
                      <m:t>𝑘</m:t>
                    </m:r>
                  </m:oMath>
                </a14:m>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个连续点，然后插入若干个未选择的点。</a:t>
                </a:r>
                <a:endPar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R="0" lvl="0" algn="l" defTabSz="914400" rtl="0" eaLnBrk="1" fontAlgn="base" latinLnBrk="0" hangingPunct="1">
                  <a:lnSpc>
                    <a:spcPct val="100000"/>
                  </a:lnSpc>
                  <a:spcBef>
                    <a:spcPts val="1000"/>
                  </a:spcBef>
                  <a:spcAft>
                    <a:spcPts val="100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适值</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函数：</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选择</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路径的</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约</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减收益                                           作为评价函数。</a:t>
                </a:r>
                <a:endPar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0">
                  <a:spcBef>
                    <a:spcPts val="1000"/>
                  </a:spcBef>
                  <a:spcAft>
                    <a:spcPts val="1000"/>
                  </a:spcAft>
                  <a:buFont typeface="Wingdings" panose="05000000000000000000" pitchFamily="2" charset="2"/>
                  <a:buChar char="Ø"/>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停止条件：当</a:t>
                </a:r>
                <a:r>
                  <a:rPr lang="zh-CN" altLang="en-US" sz="2000" kern="0" dirty="0">
                    <a:solidFill>
                      <a:srgbClr val="000000"/>
                    </a:solidFill>
                    <a:latin typeface="Times New Roman" panose="02020603050405020304" pitchFamily="18" charset="0"/>
                    <a:cs typeface="Times New Roman" panose="02020603050405020304" pitchFamily="18" charset="0"/>
                  </a:rPr>
                  <a:t>找不</a:t>
                </a:r>
                <a:r>
                  <a:rPr lang="zh-CN" altLang="en-US" sz="2000" kern="0" dirty="0" smtClean="0">
                    <a:solidFill>
                      <a:srgbClr val="000000"/>
                    </a:solidFill>
                    <a:latin typeface="Times New Roman" panose="02020603050405020304" pitchFamily="18" charset="0"/>
                    <a:cs typeface="Times New Roman" panose="02020603050405020304" pitchFamily="18" charset="0"/>
                  </a:rPr>
                  <a:t>到满足条件的</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新列或者连续若干代路径的</a:t>
                </a:r>
                <a:r>
                  <a:rPr lang="zh-CN" altLang="en-US" sz="2000" kern="0" dirty="0" smtClean="0">
                    <a:solidFill>
                      <a:srgbClr val="000000"/>
                    </a:solidFill>
                    <a:latin typeface="Times New Roman" panose="02020603050405020304" pitchFamily="18" charset="0"/>
                    <a:cs typeface="Times New Roman" panose="02020603050405020304" pitchFamily="18" charset="0"/>
                  </a:rPr>
                  <a:t>约减收益值</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没有提高时，算法停止。</a:t>
                </a:r>
                <a:endPar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350838" y="1268760"/>
                <a:ext cx="8437562" cy="4248472"/>
              </a:xfrm>
              <a:prstGeom prst="rect">
                <a:avLst/>
              </a:prstGeom>
              <a:blipFill rotWithShape="1">
                <a:blip r:embed="rId3"/>
                <a:stretch>
                  <a:fillRect l="-795" t="-1004" r="-2529"/>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xmlns="" val="1358128725"/>
              </p:ext>
            </p:extLst>
          </p:nvPr>
        </p:nvGraphicFramePr>
        <p:xfrm>
          <a:off x="4327872" y="4221088"/>
          <a:ext cx="2692400" cy="482600"/>
        </p:xfrm>
        <a:graphic>
          <a:graphicData uri="http://schemas.openxmlformats.org/presentationml/2006/ole">
            <p:oleObj spid="_x0000_s31888" name="Equation" r:id="rId4" imgW="2692400" imgH="482600" progId="Equation.DSMT4">
              <p:embed/>
            </p:oleObj>
          </a:graphicData>
        </a:graphic>
      </p:graphicFrame>
    </p:spTree>
    <p:extLst>
      <p:ext uri="{BB962C8B-B14F-4D97-AF65-F5344CB8AC3E}">
        <p14:creationId xmlns:p14="http://schemas.microsoft.com/office/powerpoint/2010/main" xmlns="" val="2274101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xmlns="" val="264820327"/>
              </p:ext>
            </p:extLst>
          </p:nvPr>
        </p:nvGraphicFramePr>
        <p:xfrm>
          <a:off x="2983810" y="966936"/>
          <a:ext cx="5548630" cy="5486400"/>
        </p:xfrm>
        <a:graphic>
          <a:graphicData uri="http://schemas.openxmlformats.org/drawingml/2006/table">
            <a:tbl>
              <a:tblPr/>
              <a:tblGrid>
                <a:gridCol w="5548630"/>
              </a:tblGrid>
              <a:tr h="227330">
                <a:tc>
                  <a:txBody>
                    <a:bodyPr/>
                    <a:lstStyle/>
                    <a:p>
                      <a:pPr indent="266700" algn="l">
                        <a:lnSpc>
                          <a:spcPct val="100000"/>
                        </a:lnSpc>
                        <a:spcAft>
                          <a:spcPts val="0"/>
                        </a:spcAft>
                      </a:pPr>
                      <a:r>
                        <a:rPr lang="zh-CN" sz="1800" kern="100" dirty="0" smtClean="0">
                          <a:effectLst/>
                          <a:latin typeface="Times New Roman"/>
                          <a:ea typeface="宋体"/>
                        </a:rPr>
                        <a:t>算法</a:t>
                      </a:r>
                      <a:r>
                        <a:rPr lang="en-US" altLang="zh-CN" sz="1800" kern="100" baseline="0" dirty="0" smtClean="0">
                          <a:effectLst/>
                          <a:latin typeface="Times New Roman"/>
                          <a:ea typeface="宋体"/>
                        </a:rPr>
                        <a:t>  </a:t>
                      </a:r>
                      <a:r>
                        <a:rPr lang="zh-CN" sz="1800" kern="100" dirty="0" smtClean="0">
                          <a:effectLst/>
                          <a:latin typeface="Times New Roman"/>
                          <a:ea typeface="宋体"/>
                        </a:rPr>
                        <a:t>变</a:t>
                      </a:r>
                      <a:r>
                        <a:rPr lang="zh-CN" sz="1800" kern="100" dirty="0">
                          <a:effectLst/>
                          <a:latin typeface="Times New Roman"/>
                          <a:ea typeface="宋体"/>
                        </a:rPr>
                        <a:t>邻域搜索</a:t>
                      </a:r>
                      <a:r>
                        <a:rPr lang="en-US" sz="1800" kern="100" dirty="0">
                          <a:effectLst/>
                          <a:latin typeface="Times New Roman"/>
                          <a:ea typeface="宋体"/>
                        </a:rPr>
                        <a:t>VNS</a:t>
                      </a:r>
                      <a:r>
                        <a:rPr lang="zh-CN" sz="1800" kern="100" dirty="0">
                          <a:effectLst/>
                          <a:latin typeface="Times New Roman"/>
                          <a:ea typeface="宋体"/>
                        </a:rPr>
                        <a:t>伪代码</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855">
                <a:tc>
                  <a:txBody>
                    <a:bodyPr/>
                    <a:lstStyle/>
                    <a:p>
                      <a:pPr indent="266700" algn="just">
                        <a:lnSpc>
                          <a:spcPct val="100000"/>
                        </a:lnSpc>
                        <a:spcAft>
                          <a:spcPts val="0"/>
                        </a:spcAft>
                      </a:pPr>
                      <a:r>
                        <a:rPr lang="zh-CN" sz="1800" kern="100" dirty="0">
                          <a:effectLst/>
                          <a:latin typeface="Times New Roman"/>
                          <a:ea typeface="宋体"/>
                        </a:rPr>
                        <a:t>输</a:t>
                      </a:r>
                      <a:r>
                        <a:rPr lang="zh-CN" sz="1800" kern="100" dirty="0" smtClean="0">
                          <a:effectLst/>
                          <a:latin typeface="Times New Roman"/>
                          <a:ea typeface="宋体"/>
                        </a:rPr>
                        <a:t>入</a:t>
                      </a:r>
                      <a:r>
                        <a:rPr lang="zh-CN" altLang="en-US" sz="1800" kern="100" dirty="0" smtClean="0">
                          <a:effectLst/>
                          <a:latin typeface="Times New Roman"/>
                          <a:ea typeface="宋体"/>
                        </a:rPr>
                        <a:t>：</a:t>
                      </a:r>
                      <a:r>
                        <a:rPr lang="en-US" sz="1800" kern="100" dirty="0" smtClean="0">
                          <a:effectLst/>
                          <a:latin typeface="Times New Roman"/>
                          <a:ea typeface="宋体"/>
                        </a:rPr>
                        <a:t> </a:t>
                      </a:r>
                      <a:r>
                        <a:rPr lang="zh-CN" sz="1800" kern="100" dirty="0">
                          <a:effectLst/>
                          <a:latin typeface="Times New Roman"/>
                          <a:ea typeface="宋体"/>
                        </a:rPr>
                        <a:t>路径</a:t>
                      </a:r>
                      <a:r>
                        <a:rPr lang="en-US" sz="1800" kern="100" dirty="0">
                          <a:effectLst/>
                          <a:latin typeface="Times New Roman"/>
                          <a:ea typeface="宋体"/>
                        </a:rPr>
                        <a:t> </a:t>
                      </a:r>
                      <a:r>
                        <a:rPr lang="en-US" sz="1800" kern="100" dirty="0" smtClean="0">
                          <a:effectLst/>
                          <a:latin typeface="Times New Roman"/>
                          <a:ea typeface="宋体"/>
                        </a:rPr>
                        <a:t>  </a:t>
                      </a:r>
                      <a:r>
                        <a:rPr lang="zh-CN" sz="1800" kern="100" dirty="0" smtClean="0">
                          <a:effectLst/>
                          <a:latin typeface="Times New Roman"/>
                          <a:ea typeface="宋体"/>
                        </a:rPr>
                        <a:t>（</a:t>
                      </a:r>
                      <a:r>
                        <a:rPr lang="en-US" altLang="zh-CN" sz="1800" kern="100" dirty="0" smtClean="0">
                          <a:effectLst/>
                          <a:latin typeface="Times New Roman"/>
                          <a:ea typeface="宋体"/>
                        </a:rPr>
                        <a:t>     </a:t>
                      </a:r>
                      <a:r>
                        <a:rPr lang="en-US" sz="1800" kern="100" dirty="0" smtClean="0">
                          <a:effectLst/>
                          <a:latin typeface="Times New Roman"/>
                          <a:ea typeface="宋体"/>
                        </a:rPr>
                        <a:t>    </a:t>
                      </a:r>
                      <a:r>
                        <a:rPr lang="zh-CN" sz="1800" kern="100" dirty="0" smtClean="0">
                          <a:effectLst/>
                          <a:latin typeface="Times New Roman"/>
                          <a:ea typeface="宋体"/>
                        </a:rPr>
                        <a:t>）</a:t>
                      </a:r>
                      <a:endParaRPr lang="zh-CN" sz="1800" kern="100" dirty="0">
                        <a:effectLst/>
                        <a:latin typeface="Times New Roman"/>
                        <a:ea typeface="宋体"/>
                      </a:endParaRPr>
                    </a:p>
                    <a:p>
                      <a:pPr indent="266700" algn="just">
                        <a:lnSpc>
                          <a:spcPct val="100000"/>
                        </a:lnSpc>
                        <a:spcAft>
                          <a:spcPts val="0"/>
                        </a:spcAft>
                      </a:pPr>
                      <a:r>
                        <a:rPr lang="zh-CN" sz="1800" kern="100" dirty="0">
                          <a:effectLst/>
                          <a:latin typeface="Times New Roman"/>
                          <a:ea typeface="宋体"/>
                        </a:rPr>
                        <a:t>输</a:t>
                      </a:r>
                      <a:r>
                        <a:rPr lang="zh-CN" sz="1800" kern="100" dirty="0" smtClean="0">
                          <a:effectLst/>
                          <a:latin typeface="Times New Roman"/>
                          <a:ea typeface="宋体"/>
                        </a:rPr>
                        <a:t>出</a:t>
                      </a:r>
                      <a:r>
                        <a:rPr lang="zh-CN" altLang="en-US" sz="1800" kern="100" dirty="0" smtClean="0">
                          <a:effectLst/>
                          <a:latin typeface="Times New Roman"/>
                          <a:ea typeface="宋体"/>
                        </a:rPr>
                        <a:t>：</a:t>
                      </a:r>
                      <a:r>
                        <a:rPr lang="en-US" sz="1800" kern="100" dirty="0" smtClean="0">
                          <a:effectLst/>
                          <a:latin typeface="Times New Roman"/>
                          <a:ea typeface="宋体"/>
                        </a:rPr>
                        <a:t> </a:t>
                      </a:r>
                      <a:r>
                        <a:rPr lang="zh-CN" sz="1800" kern="100" dirty="0">
                          <a:effectLst/>
                          <a:latin typeface="Times New Roman"/>
                          <a:ea typeface="宋体"/>
                        </a:rPr>
                        <a:t>新路径</a:t>
                      </a:r>
                      <a:r>
                        <a:rPr lang="en-US" sz="1800" kern="100" dirty="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dirty="0" smtClean="0">
                          <a:effectLst/>
                          <a:latin typeface="Times New Roman"/>
                          <a:ea typeface="宋体"/>
                        </a:rPr>
                        <a:t>         </a:t>
                      </a:r>
                      <a:r>
                        <a:rPr lang="zh-CN" altLang="en-US" sz="1800" kern="100" dirty="0" smtClean="0">
                          <a:effectLst/>
                          <a:latin typeface="Times New Roman"/>
                          <a:ea typeface="宋体"/>
                        </a:rPr>
                        <a:t>，</a:t>
                      </a:r>
                      <a:r>
                        <a:rPr lang="en-US" sz="1800" kern="100" dirty="0" smtClean="0">
                          <a:effectLst/>
                          <a:latin typeface="Times New Roman"/>
                          <a:ea typeface="宋体"/>
                        </a:rPr>
                        <a:t> </a:t>
                      </a:r>
                      <a:r>
                        <a:rPr lang="en-US" sz="1800" kern="100" baseline="0" dirty="0" smtClean="0">
                          <a:effectLst/>
                          <a:latin typeface="Times New Roman"/>
                          <a:ea typeface="宋体"/>
                        </a:rPr>
                        <a:t>          </a:t>
                      </a:r>
                      <a:r>
                        <a:rPr lang="zh-CN" altLang="en-US" sz="1800" kern="100" baseline="0" dirty="0" smtClean="0">
                          <a:effectLst/>
                          <a:latin typeface="Times New Roman"/>
                          <a:ea typeface="宋体"/>
                        </a:rPr>
                        <a:t>，</a:t>
                      </a:r>
                      <a:r>
                        <a:rPr lang="en-US" sz="1800" kern="100" dirty="0" smtClean="0">
                          <a:effectLst/>
                          <a:latin typeface="Times New Roman"/>
                          <a:ea typeface="宋体"/>
                        </a:rPr>
                        <a:t>flag=0</a:t>
                      </a:r>
                      <a:r>
                        <a:rPr lang="zh-CN" sz="1800" kern="100" dirty="0">
                          <a:effectLst/>
                          <a:latin typeface="Times New Roman"/>
                          <a:ea typeface="宋体"/>
                        </a:rPr>
                        <a:t>；</a:t>
                      </a:r>
                    </a:p>
                    <a:p>
                      <a:pPr indent="266700" algn="just">
                        <a:lnSpc>
                          <a:spcPct val="100000"/>
                        </a:lnSpc>
                        <a:spcAft>
                          <a:spcPts val="0"/>
                        </a:spcAft>
                      </a:pPr>
                      <a:r>
                        <a:rPr lang="en-US" sz="1800" kern="100" dirty="0">
                          <a:effectLst/>
                          <a:latin typeface="Times New Roman"/>
                          <a:ea typeface="宋体"/>
                        </a:rPr>
                        <a:t>while </a:t>
                      </a:r>
                      <a:r>
                        <a:rPr lang="en-US" sz="1800" kern="100" dirty="0" smtClean="0">
                          <a:effectLst/>
                          <a:latin typeface="Times New Roman"/>
                          <a:ea typeface="宋体"/>
                        </a:rPr>
                        <a:t>                     </a:t>
                      </a:r>
                      <a:r>
                        <a:rPr lang="en-US" sz="1800" kern="100" dirty="0">
                          <a:effectLst/>
                          <a:latin typeface="Times New Roman"/>
                          <a:ea typeface="宋体"/>
                        </a:rPr>
                        <a:t>do</a:t>
                      </a:r>
                      <a:endParaRPr lang="zh-CN" sz="1800" kern="100" dirty="0">
                        <a:effectLst/>
                        <a:latin typeface="Times New Roman"/>
                        <a:ea typeface="宋体"/>
                      </a:endParaRPr>
                    </a:p>
                    <a:p>
                      <a:pPr indent="504190" algn="just">
                        <a:lnSpc>
                          <a:spcPct val="100000"/>
                        </a:lnSpc>
                        <a:spcAft>
                          <a:spcPts val="0"/>
                        </a:spcAft>
                      </a:pPr>
                      <a:r>
                        <a:rPr lang="en-US" altLang="zh-CN" sz="1800" kern="100" dirty="0" smtClean="0">
                          <a:effectLst/>
                          <a:latin typeface="Times New Roman"/>
                          <a:ea typeface="宋体"/>
                        </a:rPr>
                        <a:t>                             </a:t>
                      </a:r>
                      <a:r>
                        <a:rPr lang="en-US" altLang="zh-CN" sz="1800" kern="100" baseline="0" dirty="0" smtClean="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dirty="0">
                          <a:effectLst/>
                          <a:latin typeface="Times New Roman"/>
                          <a:ea typeface="宋体"/>
                        </a:rPr>
                        <a:t>	  </a:t>
                      </a:r>
                      <a:r>
                        <a:rPr lang="en-US" sz="1800" kern="100" dirty="0" smtClean="0">
                          <a:effectLst/>
                          <a:latin typeface="Times New Roman"/>
                          <a:ea typeface="宋体"/>
                        </a:rPr>
                        <a:t>                            </a:t>
                      </a:r>
                      <a:endParaRPr lang="zh-CN" sz="1800" kern="100" dirty="0">
                        <a:effectLst/>
                        <a:latin typeface="Times New Roman"/>
                        <a:ea typeface="宋体"/>
                      </a:endParaRPr>
                    </a:p>
                    <a:p>
                      <a:pPr indent="504190" algn="just">
                        <a:lnSpc>
                          <a:spcPct val="100000"/>
                        </a:lnSpc>
                        <a:spcAft>
                          <a:spcPts val="0"/>
                        </a:spcAft>
                      </a:pPr>
                      <a:r>
                        <a:rPr lang="en-US" sz="1800" kern="100" dirty="0" smtClean="0">
                          <a:effectLst/>
                          <a:latin typeface="Times New Roman"/>
                          <a:ea typeface="宋体"/>
                        </a:rPr>
                        <a:t>   if                     then</a:t>
                      </a:r>
                      <a:endParaRPr lang="zh-CN" sz="1800" kern="100" dirty="0">
                        <a:effectLst/>
                        <a:latin typeface="Times New Roman"/>
                        <a:ea typeface="宋体"/>
                      </a:endParaRPr>
                    </a:p>
                    <a:p>
                      <a:pPr indent="266700" algn="just">
                        <a:lnSpc>
                          <a:spcPct val="100000"/>
                        </a:lnSpc>
                        <a:spcAft>
                          <a:spcPts val="0"/>
                        </a:spcAft>
                      </a:pPr>
                      <a:r>
                        <a:rPr lang="en-US" sz="1800" kern="100" dirty="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dirty="0" smtClean="0">
                          <a:effectLst/>
                          <a:latin typeface="Times New Roman"/>
                          <a:ea typeface="宋体"/>
                        </a:rPr>
                        <a:t>                                         </a:t>
                      </a:r>
                      <a:r>
                        <a:rPr lang="en-US" altLang="zh-CN" sz="1800" kern="100" dirty="0" smtClean="0">
                          <a:effectLst/>
                          <a:latin typeface="Times New Roman"/>
                          <a:ea typeface="+mn-ea"/>
                        </a:rPr>
                        <a:t> flag=1</a:t>
                      </a:r>
                      <a:r>
                        <a:rPr lang="zh-CN" altLang="zh-CN" sz="1800" kern="100" dirty="0" smtClean="0">
                          <a:effectLst/>
                          <a:latin typeface="Times New Roman"/>
                          <a:ea typeface="+mn-ea"/>
                        </a:rPr>
                        <a:t>；</a:t>
                      </a:r>
                      <a:r>
                        <a:rPr lang="en-US" sz="1800" kern="100" dirty="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baseline="0" dirty="0" smtClean="0">
                          <a:effectLst/>
                          <a:latin typeface="Times New Roman"/>
                          <a:ea typeface="宋体"/>
                        </a:rPr>
                        <a:t>       </a:t>
                      </a:r>
                      <a:r>
                        <a:rPr lang="en-US" sz="1800" kern="100" dirty="0" smtClean="0">
                          <a:effectLst/>
                          <a:latin typeface="Times New Roman"/>
                          <a:ea typeface="宋体"/>
                        </a:rPr>
                        <a:t>else</a:t>
                      </a:r>
                    </a:p>
                    <a:p>
                      <a:pPr indent="266700" algn="just">
                        <a:lnSpc>
                          <a:spcPct val="100000"/>
                        </a:lnSpc>
                        <a:spcAft>
                          <a:spcPts val="0"/>
                        </a:spcAft>
                      </a:pPr>
                      <a:r>
                        <a:rPr lang="en-US" sz="1800" kern="100" dirty="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baseline="0" dirty="0" smtClean="0">
                          <a:effectLst/>
                          <a:latin typeface="Times New Roman"/>
                          <a:ea typeface="宋体"/>
                        </a:rPr>
                        <a:t>               </a:t>
                      </a:r>
                      <a:r>
                        <a:rPr lang="en-US" sz="1800" kern="100" dirty="0" smtClean="0">
                          <a:effectLst/>
                          <a:latin typeface="Times New Roman"/>
                          <a:ea typeface="宋体"/>
                        </a:rPr>
                        <a:t> </a:t>
                      </a:r>
                      <a:r>
                        <a:rPr lang="en-US" sz="1800" kern="100" dirty="0">
                          <a:effectLst/>
                          <a:latin typeface="Times New Roman"/>
                          <a:ea typeface="宋体"/>
                        </a:rPr>
                        <a:t>if </a:t>
                      </a:r>
                      <a:r>
                        <a:rPr lang="en-US" sz="1800" kern="100" dirty="0" smtClean="0">
                          <a:effectLst/>
                          <a:latin typeface="Times New Roman"/>
                          <a:ea typeface="宋体"/>
                        </a:rPr>
                        <a:t>               then</a:t>
                      </a:r>
                      <a:endParaRPr lang="zh-CN" sz="1800" kern="100" dirty="0">
                        <a:effectLst/>
                        <a:latin typeface="Times New Roman"/>
                        <a:ea typeface="宋体"/>
                      </a:endParaRPr>
                    </a:p>
                    <a:p>
                      <a:pPr indent="266700" algn="just">
                        <a:lnSpc>
                          <a:spcPct val="100000"/>
                        </a:lnSpc>
                        <a:spcAft>
                          <a:spcPts val="0"/>
                        </a:spcAft>
                      </a:pPr>
                      <a:r>
                        <a:rPr lang="en-US" sz="1800" kern="100" dirty="0">
                          <a:effectLst/>
                          <a:latin typeface="Times New Roman"/>
                          <a:ea typeface="宋体"/>
                        </a:rPr>
                        <a:t>		</a:t>
                      </a:r>
                      <a:r>
                        <a:rPr lang="en-US" sz="1800" kern="100" dirty="0" smtClean="0">
                          <a:effectLst/>
                          <a:latin typeface="Times New Roman"/>
                          <a:ea typeface="宋体"/>
                        </a:rPr>
                        <a:t> </a:t>
                      </a:r>
                      <a:endParaRPr lang="zh-CN" sz="1800" kern="100" dirty="0">
                        <a:effectLst/>
                        <a:latin typeface="Times New Roman"/>
                        <a:ea typeface="宋体"/>
                      </a:endParaRPr>
                    </a:p>
                    <a:p>
                      <a:pPr indent="266700" algn="just">
                        <a:lnSpc>
                          <a:spcPct val="100000"/>
                        </a:lnSpc>
                        <a:spcAft>
                          <a:spcPts val="0"/>
                        </a:spcAft>
                      </a:pPr>
                      <a:r>
                        <a:rPr lang="en-US" sz="1800" kern="100" baseline="0" dirty="0" smtClean="0">
                          <a:effectLst/>
                          <a:latin typeface="Times New Roman"/>
                          <a:ea typeface="宋体"/>
                        </a:rPr>
                        <a:t>             </a:t>
                      </a:r>
                      <a:r>
                        <a:rPr lang="en-US" sz="1800" kern="100" dirty="0" smtClean="0">
                          <a:effectLst/>
                          <a:latin typeface="Times New Roman"/>
                          <a:ea typeface="宋体"/>
                        </a:rPr>
                        <a:t>  </a:t>
                      </a:r>
                      <a:r>
                        <a:rPr lang="en-US" sz="1800" kern="100" dirty="0">
                          <a:effectLst/>
                          <a:latin typeface="Times New Roman"/>
                          <a:ea typeface="宋体"/>
                        </a:rPr>
                        <a:t>end </a:t>
                      </a:r>
                      <a:r>
                        <a:rPr lang="en-US" sz="1800" kern="100" dirty="0" smtClean="0">
                          <a:effectLst/>
                          <a:latin typeface="Times New Roman"/>
                          <a:ea typeface="宋体"/>
                        </a:rPr>
                        <a:t>if</a:t>
                      </a:r>
                      <a:r>
                        <a:rPr lang="en-US" sz="1800" kern="100" dirty="0">
                          <a:effectLst/>
                          <a:latin typeface="Times New Roman"/>
                          <a:ea typeface="宋体"/>
                        </a:rPr>
                        <a:t>		  </a:t>
                      </a:r>
                      <a:endParaRPr lang="en-US" sz="1800" kern="100" dirty="0" smtClean="0">
                        <a:effectLst/>
                        <a:latin typeface="Times New Roman"/>
                        <a:ea typeface="宋体"/>
                      </a:endParaRPr>
                    </a:p>
                    <a:p>
                      <a:pPr indent="266700" algn="just">
                        <a:lnSpc>
                          <a:spcPct val="100000"/>
                        </a:lnSpc>
                        <a:spcAft>
                          <a:spcPts val="0"/>
                        </a:spcAft>
                      </a:pPr>
                      <a:r>
                        <a:rPr lang="en-US" sz="1800" kern="100" baseline="0" dirty="0" smtClean="0">
                          <a:effectLst/>
                          <a:latin typeface="Times New Roman"/>
                          <a:ea typeface="宋体"/>
                        </a:rPr>
                        <a:t>     </a:t>
                      </a:r>
                      <a:r>
                        <a:rPr lang="en-US" sz="1800" kern="100" dirty="0" smtClean="0">
                          <a:effectLst/>
                          <a:latin typeface="Times New Roman"/>
                          <a:ea typeface="宋体"/>
                        </a:rPr>
                        <a:t>  </a:t>
                      </a:r>
                      <a:r>
                        <a:rPr lang="en-US" sz="1800" kern="100" dirty="0">
                          <a:effectLst/>
                          <a:latin typeface="Times New Roman"/>
                          <a:ea typeface="宋体"/>
                        </a:rPr>
                        <a:t>end if</a:t>
                      </a:r>
                      <a:endParaRPr lang="zh-CN" sz="1800" kern="100" dirty="0">
                        <a:effectLst/>
                        <a:latin typeface="Times New Roman"/>
                        <a:ea typeface="宋体"/>
                      </a:endParaRPr>
                    </a:p>
                    <a:p>
                      <a:pPr indent="266700" algn="just">
                        <a:lnSpc>
                          <a:spcPct val="100000"/>
                        </a:lnSpc>
                        <a:spcAft>
                          <a:spcPts val="0"/>
                        </a:spcAft>
                      </a:pPr>
                      <a:r>
                        <a:rPr lang="en-US" sz="1800" kern="100" dirty="0">
                          <a:effectLst/>
                          <a:latin typeface="Times New Roman"/>
                          <a:ea typeface="宋体"/>
                        </a:rPr>
                        <a:t>end while</a:t>
                      </a:r>
                      <a:endParaRPr lang="zh-CN" sz="1800" kern="100" dirty="0">
                        <a:effectLst/>
                        <a:latin typeface="Times New Roman"/>
                        <a:ea typeface="宋体"/>
                      </a:endParaRPr>
                    </a:p>
                    <a:p>
                      <a:pPr indent="266700" algn="just">
                        <a:lnSpc>
                          <a:spcPct val="100000"/>
                        </a:lnSpc>
                        <a:spcAft>
                          <a:spcPts val="0"/>
                        </a:spcAft>
                      </a:pPr>
                      <a:r>
                        <a:rPr lang="en-US" sz="1800" kern="100" dirty="0">
                          <a:effectLst/>
                          <a:latin typeface="Times New Roman"/>
                          <a:ea typeface="宋体"/>
                        </a:rPr>
                        <a:t>if flag=1 </a:t>
                      </a:r>
                      <a:r>
                        <a:rPr lang="en-US" sz="1800" kern="100" dirty="0" smtClean="0">
                          <a:effectLst/>
                          <a:latin typeface="Times New Roman"/>
                          <a:ea typeface="宋体"/>
                        </a:rPr>
                        <a:t>then</a:t>
                      </a:r>
                    </a:p>
                    <a:p>
                      <a:pPr indent="266700" algn="just">
                        <a:lnSpc>
                          <a:spcPct val="100000"/>
                        </a:lnSpc>
                        <a:spcAft>
                          <a:spcPts val="0"/>
                        </a:spcAft>
                      </a:pPr>
                      <a:r>
                        <a:rPr lang="en-US" altLang="zh-CN" sz="1800" kern="100" baseline="0" dirty="0" smtClean="0">
                          <a:effectLst/>
                          <a:latin typeface="Times New Roman"/>
                          <a:ea typeface="宋体"/>
                        </a:rPr>
                        <a:t>       </a:t>
                      </a:r>
                      <a:r>
                        <a:rPr lang="zh-CN" sz="1800" kern="100" dirty="0" smtClean="0">
                          <a:effectLst/>
                          <a:latin typeface="Times New Roman"/>
                          <a:ea typeface="宋体"/>
                        </a:rPr>
                        <a:t>将</a:t>
                      </a:r>
                      <a:r>
                        <a:rPr lang="zh-CN" sz="1800" kern="100" dirty="0">
                          <a:effectLst/>
                          <a:latin typeface="Times New Roman"/>
                          <a:ea typeface="宋体"/>
                        </a:rPr>
                        <a:t>新列</a:t>
                      </a:r>
                      <a:r>
                        <a:rPr lang="en-US" sz="1800" kern="100" dirty="0">
                          <a:effectLst/>
                          <a:latin typeface="Times New Roman"/>
                          <a:ea typeface="宋体"/>
                        </a:rPr>
                        <a:t> </a:t>
                      </a:r>
                      <a:r>
                        <a:rPr lang="en-US" sz="1800" kern="100" dirty="0" smtClean="0">
                          <a:effectLst/>
                          <a:latin typeface="Times New Roman"/>
                          <a:ea typeface="宋体"/>
                        </a:rPr>
                        <a:t>   </a:t>
                      </a:r>
                      <a:r>
                        <a:rPr lang="zh-CN" sz="1800" kern="100" dirty="0" smtClean="0">
                          <a:effectLst/>
                          <a:latin typeface="Times New Roman"/>
                          <a:ea typeface="宋体"/>
                        </a:rPr>
                        <a:t>加</a:t>
                      </a:r>
                      <a:r>
                        <a:rPr lang="zh-CN" sz="1800" kern="100" dirty="0">
                          <a:effectLst/>
                          <a:latin typeface="Times New Roman"/>
                          <a:ea typeface="宋体"/>
                        </a:rPr>
                        <a:t>入到</a:t>
                      </a:r>
                      <a:r>
                        <a:rPr lang="en-US" sz="1800" kern="100" dirty="0">
                          <a:effectLst/>
                          <a:latin typeface="Times New Roman"/>
                          <a:ea typeface="宋体"/>
                        </a:rPr>
                        <a:t> </a:t>
                      </a:r>
                      <a:r>
                        <a:rPr lang="en-US" sz="1800" kern="100" dirty="0" smtClean="0">
                          <a:effectLst/>
                          <a:latin typeface="Times New Roman"/>
                          <a:ea typeface="宋体"/>
                        </a:rPr>
                        <a:t>    </a:t>
                      </a:r>
                      <a:r>
                        <a:rPr lang="zh-CN" sz="1800" kern="100" dirty="0" smtClean="0">
                          <a:effectLst/>
                          <a:latin typeface="Times New Roman"/>
                          <a:ea typeface="宋体"/>
                        </a:rPr>
                        <a:t>中</a:t>
                      </a:r>
                      <a:r>
                        <a:rPr lang="zh-CN" sz="1800" kern="100" dirty="0">
                          <a:effectLst/>
                          <a:latin typeface="Times New Roman"/>
                          <a:ea typeface="宋体"/>
                        </a:rPr>
                        <a:t>；</a:t>
                      </a:r>
                    </a:p>
                    <a:p>
                      <a:pPr indent="266700" algn="just">
                        <a:lnSpc>
                          <a:spcPct val="100000"/>
                        </a:lnSpc>
                        <a:spcAft>
                          <a:spcPts val="600"/>
                        </a:spcAft>
                      </a:pPr>
                      <a:r>
                        <a:rPr lang="en-US" sz="1800" kern="100" dirty="0">
                          <a:effectLst/>
                          <a:latin typeface="Times New Roman"/>
                          <a:ea typeface="宋体"/>
                        </a:rPr>
                        <a:t>end if</a:t>
                      </a:r>
                      <a:endParaRPr lang="zh-CN" sz="18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232219230"/>
              </p:ext>
            </p:extLst>
          </p:nvPr>
        </p:nvGraphicFramePr>
        <p:xfrm>
          <a:off x="4800937" y="1608211"/>
          <a:ext cx="165100" cy="150813"/>
        </p:xfrm>
        <a:graphic>
          <a:graphicData uri="http://schemas.openxmlformats.org/presentationml/2006/ole">
            <p:oleObj spid="_x0000_s48495" name="Equation" r:id="rId3" imgW="152268" imgH="164957" progId="Equation.DSMT4">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2279051265"/>
              </p:ext>
            </p:extLst>
          </p:nvPr>
        </p:nvGraphicFramePr>
        <p:xfrm>
          <a:off x="4894029" y="1254968"/>
          <a:ext cx="509588" cy="215900"/>
        </p:xfrm>
        <a:graphic>
          <a:graphicData uri="http://schemas.openxmlformats.org/presentationml/2006/ole">
            <p:oleObj spid="_x0000_s48496" name="Equation" r:id="rId4" imgW="520474" imgH="215806" progId="Equation.DSMT4">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742927857"/>
              </p:ext>
            </p:extLst>
          </p:nvPr>
        </p:nvGraphicFramePr>
        <p:xfrm>
          <a:off x="4584913" y="1326976"/>
          <a:ext cx="165100" cy="152400"/>
        </p:xfrm>
        <a:graphic>
          <a:graphicData uri="http://schemas.openxmlformats.org/presentationml/2006/ole">
            <p:oleObj spid="_x0000_s48497" name="Equation" r:id="rId5" imgW="152268" imgH="164957" progId="Equation.DSMT4">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131140052"/>
              </p:ext>
            </p:extLst>
          </p:nvPr>
        </p:nvGraphicFramePr>
        <p:xfrm>
          <a:off x="4461981" y="4567336"/>
          <a:ext cx="590550" cy="234950"/>
        </p:xfrm>
        <a:graphic>
          <a:graphicData uri="http://schemas.openxmlformats.org/presentationml/2006/ole">
            <p:oleObj spid="_x0000_s48498" name="Equation" r:id="rId6" imgW="596900" imgH="241300" progId="Equation.DSMT4">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4216995223"/>
              </p:ext>
            </p:extLst>
          </p:nvPr>
        </p:nvGraphicFramePr>
        <p:xfrm>
          <a:off x="4029933" y="1831032"/>
          <a:ext cx="609600" cy="223837"/>
        </p:xfrm>
        <a:graphic>
          <a:graphicData uri="http://schemas.openxmlformats.org/presentationml/2006/ole">
            <p:oleObj spid="_x0000_s48499" name="Equation" r:id="rId7" imgW="609600" imgH="228600" progId="Equation.DSMT4">
              <p:embed/>
            </p:oleObj>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xmlns="" val="1131448437"/>
              </p:ext>
            </p:extLst>
          </p:nvPr>
        </p:nvGraphicFramePr>
        <p:xfrm>
          <a:off x="3819862" y="2047056"/>
          <a:ext cx="1146175" cy="306388"/>
        </p:xfrm>
        <a:graphic>
          <a:graphicData uri="http://schemas.openxmlformats.org/presentationml/2006/ole">
            <p:oleObj spid="_x0000_s48500" name="Equation" r:id="rId8" imgW="1129810" imgH="266584" progId="Equation.DSMT4">
              <p:embed/>
            </p:oleObj>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xmlns="" val="3337715433"/>
              </p:ext>
            </p:extLst>
          </p:nvPr>
        </p:nvGraphicFramePr>
        <p:xfrm>
          <a:off x="3716600" y="2335088"/>
          <a:ext cx="1490663" cy="320675"/>
        </p:xfrm>
        <a:graphic>
          <a:graphicData uri="http://schemas.openxmlformats.org/presentationml/2006/ole">
            <p:oleObj spid="_x0000_s48501" name="Equation" r:id="rId9" imgW="1485900" imgH="279400" progId="Equation.DSMT4">
              <p:embed/>
            </p:oleObj>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xmlns="" val="15398846"/>
              </p:ext>
            </p:extLst>
          </p:nvPr>
        </p:nvGraphicFramePr>
        <p:xfrm>
          <a:off x="3702313" y="2623120"/>
          <a:ext cx="2011362" cy="320675"/>
        </p:xfrm>
        <a:graphic>
          <a:graphicData uri="http://schemas.openxmlformats.org/presentationml/2006/ole">
            <p:oleObj spid="_x0000_s48502" name="Equation" r:id="rId10" imgW="1968500" imgH="279400" progId="Equation.DSMT4">
              <p:embed/>
            </p:oleObj>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xmlns="" val="702191816"/>
              </p:ext>
            </p:extLst>
          </p:nvPr>
        </p:nvGraphicFramePr>
        <p:xfrm>
          <a:off x="3885917" y="2911152"/>
          <a:ext cx="1150937" cy="322262"/>
        </p:xfrm>
        <a:graphic>
          <a:graphicData uri="http://schemas.openxmlformats.org/presentationml/2006/ole">
            <p:oleObj spid="_x0000_s48503" name="Equation" r:id="rId11" imgW="1155700" imgH="279400" progId="Equation.DSMT4">
              <p:embed/>
            </p:oleObj>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xmlns="" val="1953226142"/>
              </p:ext>
            </p:extLst>
          </p:nvPr>
        </p:nvGraphicFramePr>
        <p:xfrm>
          <a:off x="4173949" y="3199184"/>
          <a:ext cx="690562" cy="249238"/>
        </p:xfrm>
        <a:graphic>
          <a:graphicData uri="http://schemas.openxmlformats.org/presentationml/2006/ole">
            <p:oleObj spid="_x0000_s48504" name="Equation" r:id="rId12" imgW="685800" imgH="254000" progId="Equation.DSMT4">
              <p:embed/>
            </p:oleObj>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xmlns="" val="2808695889"/>
              </p:ext>
            </p:extLst>
          </p:nvPr>
        </p:nvGraphicFramePr>
        <p:xfrm>
          <a:off x="4173949" y="3487216"/>
          <a:ext cx="592137" cy="238125"/>
        </p:xfrm>
        <a:graphic>
          <a:graphicData uri="http://schemas.openxmlformats.org/presentationml/2006/ole">
            <p:oleObj spid="_x0000_s48505" name="Equation" r:id="rId13" imgW="596900" imgH="241300" progId="Equation.DSMT4">
              <p:embed/>
            </p:oleObj>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xmlns="" val="2840173832"/>
              </p:ext>
            </p:extLst>
          </p:nvPr>
        </p:nvGraphicFramePr>
        <p:xfrm>
          <a:off x="4940563" y="3487216"/>
          <a:ext cx="660400" cy="236538"/>
        </p:xfrm>
        <a:graphic>
          <a:graphicData uri="http://schemas.openxmlformats.org/presentationml/2006/ole">
            <p:oleObj spid="_x0000_s48506" name="Equation" r:id="rId14" imgW="660113" imgH="241195" progId="Equation.DSMT4">
              <p:embed/>
            </p:oleObj>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xmlns="" val="159973452"/>
              </p:ext>
            </p:extLst>
          </p:nvPr>
        </p:nvGraphicFramePr>
        <p:xfrm>
          <a:off x="4173949" y="3991272"/>
          <a:ext cx="571500" cy="236537"/>
        </p:xfrm>
        <a:graphic>
          <a:graphicData uri="http://schemas.openxmlformats.org/presentationml/2006/ole">
            <p:oleObj spid="_x0000_s48507" name="Equation" r:id="rId15" imgW="558558" imgH="241195" progId="Equation.DSMT4">
              <p:embed/>
            </p:oleObj>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xmlns="" val="2560326193"/>
              </p:ext>
            </p:extLst>
          </p:nvPr>
        </p:nvGraphicFramePr>
        <p:xfrm>
          <a:off x="4389973" y="4279304"/>
          <a:ext cx="750887" cy="288925"/>
        </p:xfrm>
        <a:graphic>
          <a:graphicData uri="http://schemas.openxmlformats.org/presentationml/2006/ole">
            <p:oleObj spid="_x0000_s48508" name="Equation" r:id="rId16" imgW="736600" imgH="292100" progId="Equation.DSMT4">
              <p:embed/>
            </p:oleObj>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xmlns="" val="3875849350"/>
              </p:ext>
            </p:extLst>
          </p:nvPr>
        </p:nvGraphicFramePr>
        <p:xfrm>
          <a:off x="3309853" y="1831032"/>
          <a:ext cx="541338" cy="223837"/>
        </p:xfrm>
        <a:graphic>
          <a:graphicData uri="http://schemas.openxmlformats.org/presentationml/2006/ole">
            <p:oleObj spid="_x0000_s48509" name="Equation" r:id="rId17" imgW="545863" imgH="228501" progId="Equation.DSMT4">
              <p:embed/>
            </p:oleObj>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xmlns="" val="2759317772"/>
              </p:ext>
            </p:extLst>
          </p:nvPr>
        </p:nvGraphicFramePr>
        <p:xfrm>
          <a:off x="4894029" y="3991272"/>
          <a:ext cx="954088" cy="236538"/>
        </p:xfrm>
        <a:graphic>
          <a:graphicData uri="http://schemas.openxmlformats.org/presentationml/2006/ole">
            <p:oleObj spid="_x0000_s48510" name="Equation" r:id="rId18" imgW="965200" imgH="241300" progId="Equation.DSMT4">
              <p:embed/>
            </p:oleObj>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xmlns="" val="1421655298"/>
              </p:ext>
            </p:extLst>
          </p:nvPr>
        </p:nvGraphicFramePr>
        <p:xfrm>
          <a:off x="4406900" y="5985917"/>
          <a:ext cx="165100" cy="179387"/>
        </p:xfrm>
        <a:graphic>
          <a:graphicData uri="http://schemas.openxmlformats.org/presentationml/2006/ole">
            <p:oleObj spid="_x0000_s48511" name="Equation" r:id="rId19" imgW="152268" imgH="164957" progId="Equation.DSMT4">
              <p:embed/>
            </p:oleObj>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xmlns="" val="611280088"/>
              </p:ext>
            </p:extLst>
          </p:nvPr>
        </p:nvGraphicFramePr>
        <p:xfrm>
          <a:off x="5326077" y="5935488"/>
          <a:ext cx="287337" cy="238125"/>
        </p:xfrm>
        <a:graphic>
          <a:graphicData uri="http://schemas.openxmlformats.org/presentationml/2006/ole">
            <p:oleObj spid="_x0000_s48512" name="Equation" r:id="rId20" imgW="266584" imgH="228501" progId="Equation.DSMT4">
              <p:embed/>
            </p:oleObj>
          </a:graphicData>
        </a:graphic>
      </p:graphicFrame>
      <p:sp>
        <p:nvSpPr>
          <p:cNvPr id="59" name="标题 1"/>
          <p:cNvSpPr txBox="1">
            <a:spLocks/>
          </p:cNvSpPr>
          <p:nvPr/>
        </p:nvSpPr>
        <p:spPr bwMode="auto">
          <a:xfrm>
            <a:off x="322808" y="604044"/>
            <a:ext cx="2304976"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变邻域</a:t>
            </a:r>
            <a:r>
              <a:rPr lang="zh-CN" altLang="en-US" sz="2800" kern="0" dirty="0"/>
              <a:t>搜索</a:t>
            </a:r>
          </a:p>
        </p:txBody>
      </p:sp>
    </p:spTree>
    <p:extLst>
      <p:ext uri="{BB962C8B-B14F-4D97-AF65-F5344CB8AC3E}">
        <p14:creationId xmlns:p14="http://schemas.microsoft.com/office/powerpoint/2010/main" xmlns="" val="37261332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par>
                                <p:cTn id="20" presetID="14"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par>
                                <p:cTn id="23" presetID="14" presetClass="entr" presetSubtype="1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randombar(horizontal)">
                                      <p:cBhvr>
                                        <p:cTn id="25" dur="500"/>
                                        <p:tgtEl>
                                          <p:spTgt spid="27"/>
                                        </p:tgtEl>
                                      </p:cBhvr>
                                    </p:animEffect>
                                  </p:childTnLst>
                                </p:cTn>
                              </p:par>
                              <p:par>
                                <p:cTn id="26" presetID="14" presetClass="entr" presetSubtype="1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randombar(horizontal)">
                                      <p:cBhvr>
                                        <p:cTn id="28" dur="500"/>
                                        <p:tgtEl>
                                          <p:spTgt spid="28"/>
                                        </p:tgtEl>
                                      </p:cBhvr>
                                    </p:animEffect>
                                  </p:childTnLst>
                                </p:cTn>
                              </p:par>
                              <p:par>
                                <p:cTn id="29" presetID="14"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14" presetClass="entr" presetSubtype="1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par>
                                <p:cTn id="38" presetID="14" presetClass="entr" presetSubtype="1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par>
                                <p:cTn id="41" presetID="14" presetClass="entr" presetSubtype="1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horizontal)">
                                      <p:cBhvr>
                                        <p:cTn id="43" dur="500"/>
                                        <p:tgtEl>
                                          <p:spTgt spid="33"/>
                                        </p:tgtEl>
                                      </p:cBhvr>
                                    </p:animEffect>
                                  </p:childTnLst>
                                </p:cTn>
                              </p:par>
                              <p:par>
                                <p:cTn id="44" presetID="14" presetClass="entr" presetSubtype="1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horizontal)">
                                      <p:cBhvr>
                                        <p:cTn id="46" dur="500"/>
                                        <p:tgtEl>
                                          <p:spTgt spid="34"/>
                                        </p:tgtEl>
                                      </p:cBhvr>
                                    </p:animEffect>
                                  </p:childTnLst>
                                </p:cTn>
                              </p:par>
                              <p:par>
                                <p:cTn id="47" presetID="14"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horizontal)">
                                      <p:cBhvr>
                                        <p:cTn id="49" dur="500"/>
                                        <p:tgtEl>
                                          <p:spTgt spid="35"/>
                                        </p:tgtEl>
                                      </p:cBhvr>
                                    </p:animEffect>
                                  </p:childTnLst>
                                </p:cTn>
                              </p:par>
                              <p:par>
                                <p:cTn id="50" presetID="14" presetClass="entr" presetSubtype="1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horizontal)">
                                      <p:cBhvr>
                                        <p:cTn id="52" dur="500"/>
                                        <p:tgtEl>
                                          <p:spTgt spid="36"/>
                                        </p:tgtEl>
                                      </p:cBhvr>
                                    </p:animEffect>
                                  </p:childTnLst>
                                </p:cTn>
                              </p:par>
                              <p:par>
                                <p:cTn id="53" presetID="14" presetClass="entr" presetSubtype="1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randombar(horizontal)">
                                      <p:cBhvr>
                                        <p:cTn id="55" dur="500"/>
                                        <p:tgtEl>
                                          <p:spTgt spid="37"/>
                                        </p:tgtEl>
                                      </p:cBhvr>
                                    </p:animEffect>
                                  </p:childTnLst>
                                </p:cTn>
                              </p:par>
                              <p:par>
                                <p:cTn id="56" presetID="14" presetClass="entr" presetSubtype="1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randombar(horizontal)">
                                      <p:cBhvr>
                                        <p:cTn id="58" dur="500"/>
                                        <p:tgtEl>
                                          <p:spTgt spid="38"/>
                                        </p:tgtEl>
                                      </p:cBhvr>
                                    </p:animEffect>
                                  </p:childTnLst>
                                </p:cTn>
                              </p:par>
                              <p:par>
                                <p:cTn id="59" presetID="14" presetClass="entr" presetSubtype="1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randombar(horizontal)">
                                      <p:cBhvr>
                                        <p:cTn id="6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bwMode="auto">
          <a:xfrm>
            <a:off x="322808" y="604044"/>
            <a:ext cx="33130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t>分</a:t>
            </a:r>
            <a:r>
              <a:rPr lang="zh-CN" altLang="en-US" sz="2800" kern="0" dirty="0" smtClean="0"/>
              <a:t>支定价求解模块</a:t>
            </a:r>
            <a:endParaRPr lang="zh-CN" altLang="en-US" sz="2800" kern="0" dirty="0"/>
          </a:p>
        </p:txBody>
      </p:sp>
      <p:grpSp>
        <p:nvGrpSpPr>
          <p:cNvPr id="3" name="组合 2"/>
          <p:cNvGrpSpPr/>
          <p:nvPr/>
        </p:nvGrpSpPr>
        <p:grpSpPr>
          <a:xfrm>
            <a:off x="4857417" y="1340768"/>
            <a:ext cx="3242895" cy="4115313"/>
            <a:chOff x="4857417" y="1340768"/>
            <a:chExt cx="3242895" cy="4115313"/>
          </a:xfrm>
        </p:grpSpPr>
        <p:sp>
          <p:nvSpPr>
            <p:cNvPr id="4" name="椭圆 3"/>
            <p:cNvSpPr/>
            <p:nvPr/>
          </p:nvSpPr>
          <p:spPr>
            <a:xfrm>
              <a:off x="6372160" y="1340768"/>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5" name="椭圆 4"/>
            <p:cNvSpPr/>
            <p:nvPr/>
          </p:nvSpPr>
          <p:spPr>
            <a:xfrm>
              <a:off x="5643023" y="2564904"/>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6" name="椭圆 5"/>
            <p:cNvSpPr/>
            <p:nvPr/>
          </p:nvSpPr>
          <p:spPr>
            <a:xfrm>
              <a:off x="7183660" y="2555539"/>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7" name="椭圆 6"/>
            <p:cNvSpPr/>
            <p:nvPr/>
          </p:nvSpPr>
          <p:spPr>
            <a:xfrm>
              <a:off x="5148064" y="3789040"/>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8" name="椭圆 7"/>
            <p:cNvSpPr/>
            <p:nvPr/>
          </p:nvSpPr>
          <p:spPr>
            <a:xfrm>
              <a:off x="6156136" y="3802242"/>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9" name="椭圆 8"/>
            <p:cNvSpPr/>
            <p:nvPr/>
          </p:nvSpPr>
          <p:spPr>
            <a:xfrm>
              <a:off x="6732240" y="3802242"/>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10" name="椭圆 9"/>
            <p:cNvSpPr/>
            <p:nvPr/>
          </p:nvSpPr>
          <p:spPr>
            <a:xfrm>
              <a:off x="7740312" y="3765913"/>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11" name="椭圆 10"/>
            <p:cNvSpPr/>
            <p:nvPr/>
          </p:nvSpPr>
          <p:spPr>
            <a:xfrm>
              <a:off x="5868104" y="5085184"/>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12" name="椭圆 11"/>
            <p:cNvSpPr/>
            <p:nvPr/>
          </p:nvSpPr>
          <p:spPr>
            <a:xfrm>
              <a:off x="6516216" y="5085224"/>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cxnSp>
          <p:nvCxnSpPr>
            <p:cNvPr id="13" name="直接箭头连接符 12"/>
            <p:cNvCxnSpPr>
              <a:stCxn id="4" idx="4"/>
              <a:endCxn id="6" idx="0"/>
            </p:cNvCxnSpPr>
            <p:nvPr/>
          </p:nvCxnSpPr>
          <p:spPr>
            <a:xfrm>
              <a:off x="6552160" y="1700768"/>
              <a:ext cx="811500" cy="854771"/>
            </a:xfrm>
            <a:prstGeom prst="straightConnector1">
              <a:avLst/>
            </a:prstGeom>
            <a:noFill/>
            <a:ln w="12700" cap="flat" cmpd="sng" algn="ctr">
              <a:solidFill>
                <a:sysClr val="windowText" lastClr="000000"/>
              </a:solidFill>
              <a:prstDash val="solid"/>
              <a:tailEnd type="arrow"/>
            </a:ln>
            <a:effectLst/>
          </p:spPr>
        </p:cxnSp>
        <p:cxnSp>
          <p:nvCxnSpPr>
            <p:cNvPr id="14" name="直接箭头连接符 13"/>
            <p:cNvCxnSpPr>
              <a:stCxn id="4" idx="4"/>
              <a:endCxn id="5" idx="0"/>
            </p:cNvCxnSpPr>
            <p:nvPr/>
          </p:nvCxnSpPr>
          <p:spPr>
            <a:xfrm flipH="1">
              <a:off x="5823023" y="1700768"/>
              <a:ext cx="729137" cy="864136"/>
            </a:xfrm>
            <a:prstGeom prst="straightConnector1">
              <a:avLst/>
            </a:prstGeom>
            <a:noFill/>
            <a:ln w="12700" cap="flat" cmpd="sng" algn="ctr">
              <a:solidFill>
                <a:sysClr val="windowText" lastClr="000000"/>
              </a:solidFill>
              <a:prstDash val="solid"/>
              <a:tailEnd type="arrow"/>
            </a:ln>
            <a:effectLst/>
          </p:spPr>
        </p:cxnSp>
        <p:cxnSp>
          <p:nvCxnSpPr>
            <p:cNvPr id="15" name="直接箭头连接符 14"/>
            <p:cNvCxnSpPr>
              <a:stCxn id="5" idx="4"/>
              <a:endCxn id="7" idx="0"/>
            </p:cNvCxnSpPr>
            <p:nvPr/>
          </p:nvCxnSpPr>
          <p:spPr>
            <a:xfrm flipH="1">
              <a:off x="5328064" y="2924904"/>
              <a:ext cx="494959" cy="864136"/>
            </a:xfrm>
            <a:prstGeom prst="straightConnector1">
              <a:avLst/>
            </a:prstGeom>
            <a:noFill/>
            <a:ln w="12700" cap="flat" cmpd="sng" algn="ctr">
              <a:solidFill>
                <a:sysClr val="windowText" lastClr="000000"/>
              </a:solidFill>
              <a:prstDash val="solid"/>
              <a:tailEnd type="arrow"/>
            </a:ln>
            <a:effectLst/>
          </p:spPr>
        </p:cxnSp>
        <p:cxnSp>
          <p:nvCxnSpPr>
            <p:cNvPr id="16" name="直接箭头连接符 15"/>
            <p:cNvCxnSpPr>
              <a:stCxn id="5" idx="4"/>
              <a:endCxn id="8" idx="0"/>
            </p:cNvCxnSpPr>
            <p:nvPr/>
          </p:nvCxnSpPr>
          <p:spPr>
            <a:xfrm>
              <a:off x="5823023" y="2924904"/>
              <a:ext cx="513113" cy="877338"/>
            </a:xfrm>
            <a:prstGeom prst="straightConnector1">
              <a:avLst/>
            </a:prstGeom>
            <a:noFill/>
            <a:ln w="12700" cap="flat" cmpd="sng" algn="ctr">
              <a:solidFill>
                <a:sysClr val="windowText" lastClr="000000"/>
              </a:solidFill>
              <a:prstDash val="solid"/>
              <a:tailEnd type="arrow"/>
            </a:ln>
            <a:effectLst/>
          </p:spPr>
        </p:cxnSp>
        <p:cxnSp>
          <p:nvCxnSpPr>
            <p:cNvPr id="17" name="直接箭头连接符 16"/>
            <p:cNvCxnSpPr>
              <a:stCxn id="6" idx="4"/>
              <a:endCxn id="10" idx="0"/>
            </p:cNvCxnSpPr>
            <p:nvPr/>
          </p:nvCxnSpPr>
          <p:spPr>
            <a:xfrm>
              <a:off x="7363660" y="2915539"/>
              <a:ext cx="556652" cy="850374"/>
            </a:xfrm>
            <a:prstGeom prst="straightConnector1">
              <a:avLst/>
            </a:prstGeom>
            <a:noFill/>
            <a:ln w="12700" cap="flat" cmpd="sng" algn="ctr">
              <a:solidFill>
                <a:sysClr val="windowText" lastClr="000000"/>
              </a:solidFill>
              <a:prstDash val="solid"/>
              <a:tailEnd type="arrow"/>
            </a:ln>
            <a:effectLst/>
          </p:spPr>
        </p:cxnSp>
        <p:cxnSp>
          <p:nvCxnSpPr>
            <p:cNvPr id="18" name="直接箭头连接符 17"/>
            <p:cNvCxnSpPr>
              <a:stCxn id="6" idx="4"/>
              <a:endCxn id="9" idx="0"/>
            </p:cNvCxnSpPr>
            <p:nvPr/>
          </p:nvCxnSpPr>
          <p:spPr>
            <a:xfrm flipH="1">
              <a:off x="6912240" y="2915539"/>
              <a:ext cx="451420" cy="886703"/>
            </a:xfrm>
            <a:prstGeom prst="straightConnector1">
              <a:avLst/>
            </a:prstGeom>
            <a:noFill/>
            <a:ln w="12700" cap="flat" cmpd="sng" algn="ctr">
              <a:solidFill>
                <a:sysClr val="windowText" lastClr="000000"/>
              </a:solidFill>
              <a:prstDash val="solid"/>
              <a:tailEnd type="arrow"/>
            </a:ln>
            <a:effectLst/>
          </p:spPr>
        </p:cxnSp>
        <p:cxnSp>
          <p:nvCxnSpPr>
            <p:cNvPr id="19" name="直接箭头连接符 18"/>
            <p:cNvCxnSpPr>
              <a:stCxn id="8" idx="4"/>
              <a:endCxn id="11" idx="0"/>
            </p:cNvCxnSpPr>
            <p:nvPr/>
          </p:nvCxnSpPr>
          <p:spPr>
            <a:xfrm flipH="1">
              <a:off x="6048104" y="4162242"/>
              <a:ext cx="288032" cy="922942"/>
            </a:xfrm>
            <a:prstGeom prst="straightConnector1">
              <a:avLst/>
            </a:prstGeom>
            <a:noFill/>
            <a:ln w="12700" cap="flat" cmpd="sng" algn="ctr">
              <a:solidFill>
                <a:sysClr val="windowText" lastClr="000000"/>
              </a:solidFill>
              <a:prstDash val="solid"/>
              <a:tailEnd type="arrow"/>
            </a:ln>
            <a:effectLst/>
          </p:spPr>
        </p:cxnSp>
        <p:cxnSp>
          <p:nvCxnSpPr>
            <p:cNvPr id="20" name="直接箭头连接符 19"/>
            <p:cNvCxnSpPr>
              <a:stCxn id="8" idx="4"/>
              <a:endCxn id="12" idx="0"/>
            </p:cNvCxnSpPr>
            <p:nvPr/>
          </p:nvCxnSpPr>
          <p:spPr>
            <a:xfrm>
              <a:off x="6336136" y="4162242"/>
              <a:ext cx="360080" cy="922982"/>
            </a:xfrm>
            <a:prstGeom prst="straightConnector1">
              <a:avLst/>
            </a:prstGeom>
            <a:noFill/>
            <a:ln w="12700" cap="flat" cmpd="sng" algn="ctr">
              <a:solidFill>
                <a:sysClr val="windowText" lastClr="000000"/>
              </a:solidFill>
              <a:prstDash val="solid"/>
              <a:tailEnd type="arrow"/>
            </a:ln>
            <a:effectLst/>
          </p:spPr>
        </p:cxnSp>
        <p:sp>
          <p:nvSpPr>
            <p:cNvPr id="21" name="TextBox 20"/>
            <p:cNvSpPr txBox="1"/>
            <p:nvPr/>
          </p:nvSpPr>
          <p:spPr>
            <a:xfrm>
              <a:off x="6372240" y="1340768"/>
              <a:ext cx="360000" cy="3600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1</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2" name="TextBox 21"/>
            <p:cNvSpPr txBox="1"/>
            <p:nvPr/>
          </p:nvSpPr>
          <p:spPr>
            <a:xfrm>
              <a:off x="5652229" y="2566301"/>
              <a:ext cx="360000" cy="3600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2</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3" name="TextBox 22"/>
            <p:cNvSpPr txBox="1"/>
            <p:nvPr/>
          </p:nvSpPr>
          <p:spPr>
            <a:xfrm>
              <a:off x="7183660" y="2566301"/>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3</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4" name="TextBox 23"/>
            <p:cNvSpPr txBox="1"/>
            <p:nvPr/>
          </p:nvSpPr>
          <p:spPr>
            <a:xfrm>
              <a:off x="5148064" y="3797576"/>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4</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5" name="TextBox 24"/>
            <p:cNvSpPr txBox="1"/>
            <p:nvPr/>
          </p:nvSpPr>
          <p:spPr>
            <a:xfrm>
              <a:off x="6732160" y="3800770"/>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6</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6" name="TextBox 25"/>
            <p:cNvSpPr txBox="1"/>
            <p:nvPr/>
          </p:nvSpPr>
          <p:spPr>
            <a:xfrm>
              <a:off x="6156136" y="3802242"/>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5</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7" name="TextBox 26"/>
            <p:cNvSpPr txBox="1"/>
            <p:nvPr/>
          </p:nvSpPr>
          <p:spPr>
            <a:xfrm>
              <a:off x="6465868" y="5080518"/>
              <a:ext cx="4680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11</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8" name="TextBox 27"/>
            <p:cNvSpPr txBox="1"/>
            <p:nvPr/>
          </p:nvSpPr>
          <p:spPr>
            <a:xfrm>
              <a:off x="5796096" y="5075852"/>
              <a:ext cx="46788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10</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29" name="TextBox 28"/>
            <p:cNvSpPr txBox="1"/>
            <p:nvPr/>
          </p:nvSpPr>
          <p:spPr>
            <a:xfrm>
              <a:off x="7740312" y="3779708"/>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7</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30" name="椭圆 29"/>
            <p:cNvSpPr/>
            <p:nvPr/>
          </p:nvSpPr>
          <p:spPr>
            <a:xfrm>
              <a:off x="4860032" y="5085224"/>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31" name="椭圆 30"/>
            <p:cNvSpPr/>
            <p:nvPr/>
          </p:nvSpPr>
          <p:spPr>
            <a:xfrm>
              <a:off x="5436056" y="5085224"/>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cxnSp>
          <p:nvCxnSpPr>
            <p:cNvPr id="32" name="直接箭头连接符 31"/>
            <p:cNvCxnSpPr>
              <a:stCxn id="7" idx="4"/>
              <a:endCxn id="30" idx="0"/>
            </p:cNvCxnSpPr>
            <p:nvPr/>
          </p:nvCxnSpPr>
          <p:spPr>
            <a:xfrm flipH="1">
              <a:off x="5040032" y="4149040"/>
              <a:ext cx="288032" cy="936184"/>
            </a:xfrm>
            <a:prstGeom prst="straightConnector1">
              <a:avLst/>
            </a:prstGeom>
            <a:noFill/>
            <a:ln w="12700" cap="flat" cmpd="sng" algn="ctr">
              <a:solidFill>
                <a:sysClr val="windowText" lastClr="000000"/>
              </a:solidFill>
              <a:prstDash val="solid"/>
              <a:tailEnd type="arrow"/>
            </a:ln>
            <a:effectLst/>
          </p:spPr>
        </p:cxnSp>
        <p:cxnSp>
          <p:nvCxnSpPr>
            <p:cNvPr id="33" name="直接箭头连接符 32"/>
            <p:cNvCxnSpPr>
              <a:stCxn id="7" idx="4"/>
              <a:endCxn id="31" idx="0"/>
            </p:cNvCxnSpPr>
            <p:nvPr/>
          </p:nvCxnSpPr>
          <p:spPr>
            <a:xfrm>
              <a:off x="5328064" y="4149040"/>
              <a:ext cx="287992" cy="936184"/>
            </a:xfrm>
            <a:prstGeom prst="straightConnector1">
              <a:avLst/>
            </a:prstGeom>
            <a:noFill/>
            <a:ln w="12700" cap="flat" cmpd="sng" algn="ctr">
              <a:solidFill>
                <a:sysClr val="windowText" lastClr="000000"/>
              </a:solidFill>
              <a:prstDash val="solid"/>
              <a:tailEnd type="arrow"/>
            </a:ln>
            <a:effectLst/>
          </p:spPr>
        </p:cxnSp>
        <p:sp>
          <p:nvSpPr>
            <p:cNvPr id="34" name="TextBox 33"/>
            <p:cNvSpPr txBox="1"/>
            <p:nvPr/>
          </p:nvSpPr>
          <p:spPr>
            <a:xfrm>
              <a:off x="5436056" y="5075892"/>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9</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sp>
          <p:nvSpPr>
            <p:cNvPr id="35" name="TextBox 34"/>
            <p:cNvSpPr txBox="1"/>
            <p:nvPr/>
          </p:nvSpPr>
          <p:spPr>
            <a:xfrm>
              <a:off x="4857417" y="5086749"/>
              <a:ext cx="360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black"/>
                  </a:solidFill>
                  <a:effectLst/>
                  <a:uLnTx/>
                  <a:uFillTx/>
                  <a:latin typeface="Calibri"/>
                </a:rPr>
                <a:t>8</a:t>
              </a:r>
              <a:endParaRPr kumimoji="0" lang="zh-CN" altLang="en-US" sz="1800" b="0" i="0" u="none" strike="noStrike" kern="0" cap="none" spc="0" normalizeH="0" baseline="0" noProof="0" dirty="0" smtClean="0">
                <a:ln>
                  <a:noFill/>
                </a:ln>
                <a:solidFill>
                  <a:prstClr val="black"/>
                </a:solidFill>
                <a:effectLst/>
                <a:uLnTx/>
                <a:uFillTx/>
                <a:latin typeface="Calibri"/>
              </a:endParaRPr>
            </a:p>
          </p:txBody>
        </p:sp>
      </p:grpSp>
      <p:sp>
        <p:nvSpPr>
          <p:cNvPr id="36" name="椭圆 35"/>
          <p:cNvSpPr/>
          <p:nvPr/>
        </p:nvSpPr>
        <p:spPr>
          <a:xfrm>
            <a:off x="7569978" y="1107868"/>
            <a:ext cx="360000" cy="360000"/>
          </a:xfrm>
          <a:prstGeom prst="ellipse">
            <a:avLst/>
          </a:prstGeom>
          <a:solidFill>
            <a:sysClr val="window" lastClr="FFFFFF">
              <a:lumMod val="75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37" name="TextBox 36"/>
          <p:cNvSpPr txBox="1"/>
          <p:nvPr/>
        </p:nvSpPr>
        <p:spPr>
          <a:xfrm>
            <a:off x="8028384" y="1115452"/>
            <a:ext cx="945141" cy="369332"/>
          </a:xfrm>
          <a:prstGeom prst="rect">
            <a:avLst/>
          </a:prstGeom>
          <a:noFill/>
        </p:spPr>
        <p:txBody>
          <a:bodyPr wrap="square" rtlCol="0">
            <a:spAutoFit/>
          </a:bodyPr>
          <a:lstStyle/>
          <a:p>
            <a:r>
              <a:rPr lang="zh-CN" altLang="en-US" dirty="0" smtClean="0">
                <a:solidFill>
                  <a:prstClr val="black"/>
                </a:solidFill>
                <a:latin typeface="Calibri"/>
              </a:rPr>
              <a:t>死结点</a:t>
            </a:r>
            <a:endParaRPr lang="zh-CN" altLang="en-US" dirty="0">
              <a:solidFill>
                <a:prstClr val="black"/>
              </a:solidFill>
              <a:latin typeface="Calibri"/>
            </a:endParaRPr>
          </a:p>
        </p:txBody>
      </p:sp>
      <p:sp>
        <p:nvSpPr>
          <p:cNvPr id="38" name="椭圆 37"/>
          <p:cNvSpPr/>
          <p:nvPr/>
        </p:nvSpPr>
        <p:spPr>
          <a:xfrm>
            <a:off x="7589907" y="1686973"/>
            <a:ext cx="360000" cy="3600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a:endParaRPr>
          </a:p>
        </p:txBody>
      </p:sp>
      <p:sp>
        <p:nvSpPr>
          <p:cNvPr id="39" name="TextBox 38"/>
          <p:cNvSpPr txBox="1"/>
          <p:nvPr/>
        </p:nvSpPr>
        <p:spPr>
          <a:xfrm>
            <a:off x="8054886" y="1677641"/>
            <a:ext cx="1012572" cy="369332"/>
          </a:xfrm>
          <a:prstGeom prst="rect">
            <a:avLst/>
          </a:prstGeom>
          <a:noFill/>
        </p:spPr>
        <p:txBody>
          <a:bodyPr wrap="square" rtlCol="0">
            <a:spAutoFit/>
          </a:bodyPr>
          <a:lstStyle/>
          <a:p>
            <a:r>
              <a:rPr lang="zh-CN" altLang="en-US" dirty="0" smtClean="0">
                <a:solidFill>
                  <a:prstClr val="black"/>
                </a:solidFill>
                <a:latin typeface="Calibri"/>
              </a:rPr>
              <a:t>活结点</a:t>
            </a:r>
            <a:endParaRPr lang="zh-CN" altLang="en-US" dirty="0">
              <a:solidFill>
                <a:prstClr val="black"/>
              </a:solidFill>
              <a:latin typeface="Calibri"/>
            </a:endParaRPr>
          </a:p>
        </p:txBody>
      </p:sp>
      <p:sp>
        <p:nvSpPr>
          <p:cNvPr id="40" name="矩形 39"/>
          <p:cNvSpPr/>
          <p:nvPr/>
        </p:nvSpPr>
        <p:spPr>
          <a:xfrm>
            <a:off x="251520" y="1556792"/>
            <a:ext cx="4464496" cy="3416320"/>
          </a:xfrm>
          <a:prstGeom prst="rect">
            <a:avLst/>
          </a:prstGeom>
        </p:spPr>
        <p:txBody>
          <a:bodyPr wrap="square">
            <a:spAutoFit/>
          </a:bodyPr>
          <a:lstStyle/>
          <a:p>
            <a:pPr>
              <a:lnSpc>
                <a:spcPct val="150000"/>
              </a:lnSpc>
            </a:pPr>
            <a:r>
              <a:rPr lang="en-US" altLang="zh-CN" kern="100" dirty="0" smtClean="0">
                <a:latin typeface="Times New Roman"/>
                <a:cs typeface="Times New Roman"/>
              </a:rPr>
              <a:t>         </a:t>
            </a:r>
            <a:r>
              <a:rPr lang="zh-CN" altLang="zh-CN" kern="100" dirty="0" smtClean="0">
                <a:latin typeface="Times New Roman"/>
                <a:cs typeface="Times New Roman"/>
              </a:rPr>
              <a:t>分</a:t>
            </a:r>
            <a:r>
              <a:rPr lang="zh-CN" altLang="zh-CN" kern="100" dirty="0">
                <a:latin typeface="Times New Roman"/>
                <a:cs typeface="Times New Roman"/>
              </a:rPr>
              <a:t>支定价法实质上分为两层：外层是分支定界法</a:t>
            </a:r>
            <a:r>
              <a:rPr lang="zh-CN" altLang="zh-CN" kern="100" dirty="0" smtClean="0">
                <a:latin typeface="Times New Roman"/>
                <a:cs typeface="Times New Roman"/>
              </a:rPr>
              <a:t>，分</a:t>
            </a:r>
            <a:r>
              <a:rPr lang="zh-CN" altLang="zh-CN" kern="100" dirty="0">
                <a:latin typeface="Times New Roman"/>
                <a:cs typeface="Times New Roman"/>
              </a:rPr>
              <a:t>支定界树上每个节点</a:t>
            </a:r>
            <a:r>
              <a:rPr lang="zh-CN" altLang="zh-CN" kern="100" dirty="0" smtClean="0">
                <a:latin typeface="Times New Roman"/>
                <a:cs typeface="Times New Roman"/>
              </a:rPr>
              <a:t>对</a:t>
            </a:r>
            <a:r>
              <a:rPr lang="zh-CN" altLang="en-US" kern="100" dirty="0" smtClean="0">
                <a:latin typeface="Times New Roman"/>
                <a:cs typeface="Times New Roman"/>
              </a:rPr>
              <a:t>应限制主问题</a:t>
            </a:r>
            <a:r>
              <a:rPr lang="zh-CN" altLang="zh-CN" kern="100" dirty="0" smtClean="0">
                <a:latin typeface="Times New Roman"/>
                <a:cs typeface="Times New Roman"/>
              </a:rPr>
              <a:t>；</a:t>
            </a:r>
            <a:r>
              <a:rPr lang="zh-CN" altLang="zh-CN" kern="100" dirty="0">
                <a:latin typeface="Times New Roman"/>
                <a:cs typeface="Times New Roman"/>
              </a:rPr>
              <a:t>内层是列生成法，用于求解当前节点对应限制主问题的线性规划问题</a:t>
            </a:r>
            <a:r>
              <a:rPr lang="zh-CN" altLang="zh-CN" kern="100" dirty="0" smtClean="0">
                <a:latin typeface="Times New Roman"/>
                <a:cs typeface="Times New Roman"/>
              </a:rPr>
              <a:t>。</a:t>
            </a:r>
            <a:endParaRPr lang="en-US" altLang="zh-CN" kern="100" dirty="0" smtClean="0">
              <a:latin typeface="Times New Roman"/>
              <a:cs typeface="Times New Roman"/>
            </a:endParaRPr>
          </a:p>
          <a:p>
            <a:pPr>
              <a:lnSpc>
                <a:spcPct val="150000"/>
              </a:lnSpc>
            </a:pPr>
            <a:endParaRPr lang="en-US" altLang="zh-CN" kern="100" dirty="0" smtClean="0">
              <a:latin typeface="Times New Roman"/>
              <a:cs typeface="Times New Roman"/>
            </a:endParaRPr>
          </a:p>
          <a:p>
            <a:pPr marL="285750" indent="-285750">
              <a:lnSpc>
                <a:spcPct val="150000"/>
              </a:lnSpc>
              <a:buFont typeface="Wingdings" panose="05000000000000000000" pitchFamily="2" charset="2"/>
              <a:buChar char="Ø"/>
            </a:pPr>
            <a:r>
              <a:rPr lang="zh-CN" altLang="en-US" kern="100" dirty="0">
                <a:latin typeface="Times New Roman"/>
                <a:cs typeface="Times New Roman"/>
              </a:rPr>
              <a:t>算</a:t>
            </a:r>
            <a:r>
              <a:rPr lang="zh-CN" altLang="en-US" kern="100" dirty="0" smtClean="0">
                <a:latin typeface="Times New Roman"/>
                <a:cs typeface="Times New Roman"/>
              </a:rPr>
              <a:t>法初始化</a:t>
            </a:r>
            <a:endParaRPr lang="en-US" altLang="zh-CN" kern="100" dirty="0" smtClean="0">
              <a:latin typeface="Times New Roman"/>
              <a:cs typeface="Times New Roman"/>
            </a:endParaRPr>
          </a:p>
          <a:p>
            <a:pPr marL="285750" indent="-285750">
              <a:lnSpc>
                <a:spcPct val="150000"/>
              </a:lnSpc>
              <a:buFont typeface="Wingdings" panose="05000000000000000000" pitchFamily="2" charset="2"/>
              <a:buChar char="Ø"/>
            </a:pPr>
            <a:r>
              <a:rPr lang="zh-CN" altLang="en-US" kern="100" dirty="0">
                <a:latin typeface="Times New Roman"/>
                <a:cs typeface="Times New Roman"/>
              </a:rPr>
              <a:t>分</a:t>
            </a:r>
            <a:r>
              <a:rPr lang="zh-CN" altLang="en-US" kern="100" dirty="0" smtClean="0">
                <a:latin typeface="Times New Roman"/>
                <a:cs typeface="Times New Roman"/>
              </a:rPr>
              <a:t>支策略</a:t>
            </a:r>
            <a:endParaRPr lang="en-US" altLang="zh-CN" kern="100" dirty="0" smtClean="0">
              <a:latin typeface="Times New Roman"/>
              <a:cs typeface="Times New Roman"/>
            </a:endParaRPr>
          </a:p>
          <a:p>
            <a:pPr marL="285750" indent="-285750">
              <a:lnSpc>
                <a:spcPct val="150000"/>
              </a:lnSpc>
              <a:buFont typeface="Wingdings" panose="05000000000000000000" pitchFamily="2" charset="2"/>
              <a:buChar char="Ø"/>
            </a:pPr>
            <a:r>
              <a:rPr lang="zh-CN" altLang="en-US" kern="100" dirty="0">
                <a:latin typeface="Times New Roman"/>
                <a:cs typeface="Times New Roman"/>
              </a:rPr>
              <a:t>节</a:t>
            </a:r>
            <a:r>
              <a:rPr lang="zh-CN" altLang="en-US" kern="100" dirty="0" smtClean="0">
                <a:latin typeface="Times New Roman"/>
                <a:cs typeface="Times New Roman"/>
              </a:rPr>
              <a:t>点选择策略</a:t>
            </a:r>
            <a:endParaRPr lang="zh-CN" altLang="en-US" dirty="0"/>
          </a:p>
        </p:txBody>
      </p:sp>
    </p:spTree>
    <p:extLst>
      <p:ext uri="{BB962C8B-B14F-4D97-AF65-F5344CB8AC3E}">
        <p14:creationId xmlns:p14="http://schemas.microsoft.com/office/powerpoint/2010/main" xmlns="" val="18247816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1" dur="500"/>
                                        <p:tgtEl>
                                          <p:spTgt spid="4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40">
                                            <p:txEl>
                                              <p:pRg st="2" end="2"/>
                                            </p:txEl>
                                          </p:spTgt>
                                        </p:tgtEl>
                                        <p:attrNameLst>
                                          <p:attrName>style.visibility</p:attrName>
                                        </p:attrNameLst>
                                      </p:cBhvr>
                                      <p:to>
                                        <p:strVal val="visible"/>
                                      </p:to>
                                    </p:set>
                                    <p:animEffect transition="in" filter="randombar(horizontal)">
                                      <p:cBhvr>
                                        <p:cTn id="16" dur="500"/>
                                        <p:tgtEl>
                                          <p:spTgt spid="40">
                                            <p:txEl>
                                              <p:pRg st="2" end="2"/>
                                            </p:txEl>
                                          </p:spTgt>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40">
                                            <p:txEl>
                                              <p:pRg st="3" end="3"/>
                                            </p:txEl>
                                          </p:spTgt>
                                        </p:tgtEl>
                                        <p:attrNameLst>
                                          <p:attrName>style.visibility</p:attrName>
                                        </p:attrNameLst>
                                      </p:cBhvr>
                                      <p:to>
                                        <p:strVal val="visible"/>
                                      </p:to>
                                    </p:set>
                                    <p:animEffect transition="in" filter="randombar(horizontal)">
                                      <p:cBhvr>
                                        <p:cTn id="20" dur="500"/>
                                        <p:tgtEl>
                                          <p:spTgt spid="40">
                                            <p:txEl>
                                              <p:pRg st="3" end="3"/>
                                            </p:txEl>
                                          </p:spTgt>
                                        </p:tgtEl>
                                      </p:cBhvr>
                                    </p:animEffect>
                                  </p:childTnLst>
                                </p:cTn>
                              </p:par>
                            </p:childTnLst>
                          </p:cTn>
                        </p:par>
                        <p:par>
                          <p:cTn id="21" fill="hold">
                            <p:stCondLst>
                              <p:cond delay="1000"/>
                            </p:stCondLst>
                            <p:childTnLst>
                              <p:par>
                                <p:cTn id="22" presetID="14" presetClass="entr" presetSubtype="10" fill="hold" nodeType="afterEffect">
                                  <p:stCondLst>
                                    <p:cond delay="0"/>
                                  </p:stCondLst>
                                  <p:childTnLst>
                                    <p:set>
                                      <p:cBhvr>
                                        <p:cTn id="23" dur="1" fill="hold">
                                          <p:stCondLst>
                                            <p:cond delay="0"/>
                                          </p:stCondLst>
                                        </p:cTn>
                                        <p:tgtEl>
                                          <p:spTgt spid="40">
                                            <p:txEl>
                                              <p:pRg st="4" end="4"/>
                                            </p:txEl>
                                          </p:spTgt>
                                        </p:tgtEl>
                                        <p:attrNameLst>
                                          <p:attrName>style.visibility</p:attrName>
                                        </p:attrNameLst>
                                      </p:cBhvr>
                                      <p:to>
                                        <p:strVal val="visible"/>
                                      </p:to>
                                    </p:set>
                                    <p:animEffect transition="in" filter="randombar(horizontal)">
                                      <p:cBhvr>
                                        <p:cTn id="24" dur="500"/>
                                        <p:tgtEl>
                                          <p:spTgt spid="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bwMode="auto">
          <a:xfrm>
            <a:off x="107504" y="604044"/>
            <a:ext cx="4897264"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lvl="1" algn="l"/>
            <a:r>
              <a:rPr lang="zh-CN" altLang="en-US" sz="2800" kern="0" dirty="0">
                <a:latin typeface="+mj-lt"/>
                <a:ea typeface="+mj-ea"/>
                <a:cs typeface="+mj-cs"/>
              </a:rPr>
              <a:t>分</a:t>
            </a:r>
            <a:r>
              <a:rPr lang="zh-CN" altLang="en-US" sz="2800" kern="0" dirty="0" smtClean="0">
                <a:latin typeface="+mj-lt"/>
                <a:ea typeface="+mj-ea"/>
                <a:cs typeface="+mj-cs"/>
              </a:rPr>
              <a:t>支策略</a:t>
            </a:r>
            <a:endParaRPr lang="zh-CN" altLang="zh-CN" sz="2800" kern="0" dirty="0">
              <a:latin typeface="+mj-lt"/>
              <a:ea typeface="+mj-ea"/>
              <a:cs typeface="+mj-cs"/>
            </a:endParaRPr>
          </a:p>
        </p:txBody>
      </p:sp>
      <mc:AlternateContent xmlns:mc="http://schemas.openxmlformats.org/markup-compatibility/2006">
        <mc:Choice xmlns:a14="http://schemas.microsoft.com/office/drawing/2010/main" xmlns="" Requires="a14">
          <p:sp>
            <p:nvSpPr>
              <p:cNvPr id="4" name="标题 1"/>
              <p:cNvSpPr txBox="1">
                <a:spLocks/>
              </p:cNvSpPr>
              <p:nvPr/>
            </p:nvSpPr>
            <p:spPr bwMode="auto">
              <a:xfrm>
                <a:off x="467544" y="1340768"/>
                <a:ext cx="8208912" cy="48245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marL="285750" indent="-285750" algn="just">
                  <a:lnSpc>
                    <a:spcPct val="150000"/>
                  </a:lnSpc>
                  <a:buFont typeface="Wingdings" panose="05000000000000000000" pitchFamily="2" charset="2"/>
                  <a:buChar char="Ø"/>
                </a:pPr>
                <a:r>
                  <a:rPr lang="zh-CN" altLang="en-US" sz="1800" dirty="0" smtClean="0"/>
                  <a:t>对点进行分支</a:t>
                </a:r>
              </a:p>
              <a:p>
                <a:pPr algn="just">
                  <a:lnSpc>
                    <a:spcPct val="150000"/>
                  </a:lnSpc>
                </a:pPr>
                <a:r>
                  <a:rPr lang="zh-CN" altLang="zh-CN" sz="1800" dirty="0" smtClean="0"/>
                  <a:t>当</a:t>
                </a:r>
                <a:r>
                  <a:rPr lang="zh-CN" altLang="zh-CN" sz="1800" dirty="0"/>
                  <a:t>限制主问</a:t>
                </a:r>
                <a:r>
                  <a:rPr lang="zh-CN" altLang="zh-CN" sz="1800" dirty="0">
                    <a:latin typeface="Times New Roman" panose="02020603050405020304" pitchFamily="18" charset="0"/>
                    <a:cs typeface="Times New Roman" panose="02020603050405020304" pitchFamily="18" charset="0"/>
                  </a:rPr>
                  <a:t>题</a:t>
                </a:r>
                <a:r>
                  <a:rPr lang="en-US" altLang="zh-CN" sz="1800" dirty="0" smtClean="0">
                    <a:latin typeface="Times New Roman" panose="02020603050405020304" pitchFamily="18" charset="0"/>
                    <a:cs typeface="Times New Roman" panose="02020603050405020304" pitchFamily="18" charset="0"/>
                  </a:rPr>
                  <a:t>RMP</a:t>
                </a:r>
                <a:r>
                  <a:rPr lang="zh-CN" altLang="en-US" sz="1800" dirty="0" smtClean="0">
                    <a:latin typeface="Times New Roman" panose="02020603050405020304" pitchFamily="18" charset="0"/>
                    <a:cs typeface="Times New Roman" panose="02020603050405020304" pitchFamily="18" charset="0"/>
                  </a:rPr>
                  <a:t>的线性松弛</a:t>
                </a:r>
                <a:r>
                  <a:rPr lang="zh-CN" altLang="zh-CN" sz="1800" dirty="0" smtClean="0">
                    <a:latin typeface="Times New Roman" panose="02020603050405020304" pitchFamily="18" charset="0"/>
                    <a:cs typeface="Times New Roman" panose="02020603050405020304" pitchFamily="18" charset="0"/>
                  </a:rPr>
                  <a:t>解</a:t>
                </a:r>
                <a:r>
                  <a:rPr lang="zh-CN" altLang="zh-CN" sz="1800" dirty="0">
                    <a:latin typeface="Times New Roman" panose="02020603050405020304" pitchFamily="18" charset="0"/>
                    <a:cs typeface="Times New Roman" panose="02020603050405020304" pitchFamily="18" charset="0"/>
                  </a:rPr>
                  <a:t>是分数时，先对访问次数为分数的</a:t>
                </a:r>
                <a:r>
                  <a:rPr lang="zh-CN" altLang="zh-CN" sz="1800" dirty="0" smtClean="0">
                    <a:latin typeface="Times New Roman" panose="02020603050405020304" pitchFamily="18" charset="0"/>
                    <a:cs typeface="Times New Roman" panose="02020603050405020304" pitchFamily="18" charset="0"/>
                  </a:rPr>
                  <a:t>点</a:t>
                </a:r>
                <a14:m>
                  <m:oMath xmlns:m="http://schemas.openxmlformats.org/officeDocument/2006/math">
                    <m:r>
                      <a:rPr lang="zh-CN" altLang="en-US" sz="1800">
                        <a:latin typeface="Cambria Math"/>
                        <a:cs typeface="Times New Roman" panose="02020603050405020304" pitchFamily="18" charset="0"/>
                      </a:rPr>
                      <m:t>𝑖</m:t>
                    </m:r>
                  </m:oMath>
                </a14:m>
                <a:r>
                  <a:rPr lang="zh-CN" altLang="en-US" sz="1800" dirty="0" smtClean="0"/>
                  <a:t>进行分支。</a:t>
                </a:r>
              </a:p>
              <a:p>
                <a:pPr algn="just">
                  <a:lnSpc>
                    <a:spcPct val="150000"/>
                  </a:lnSpc>
                </a:pPr>
                <a:r>
                  <a:rPr lang="zh-CN" altLang="zh-CN" sz="1800" dirty="0" smtClean="0"/>
                  <a:t>表</a:t>
                </a:r>
                <a:r>
                  <a:rPr lang="zh-CN" altLang="zh-CN" sz="1800" dirty="0"/>
                  <a:t>示该分支禁止经过点</a:t>
                </a:r>
              </a:p>
              <a:p>
                <a:pPr algn="just">
                  <a:lnSpc>
                    <a:spcPct val="150000"/>
                  </a:lnSpc>
                </a:pPr>
                <a:r>
                  <a:rPr lang="zh-CN" altLang="zh-CN" sz="1800" dirty="0" smtClean="0"/>
                  <a:t>表</a:t>
                </a:r>
                <a:r>
                  <a:rPr lang="zh-CN" altLang="zh-CN" sz="1800" dirty="0"/>
                  <a:t>示该分支必须经过点</a:t>
                </a:r>
              </a:p>
              <a:p>
                <a:pPr marL="285750" indent="-285750" algn="just">
                  <a:lnSpc>
                    <a:spcPct val="150000"/>
                  </a:lnSpc>
                  <a:buFont typeface="Wingdings" panose="05000000000000000000" pitchFamily="2" charset="2"/>
                  <a:buChar char="Ø"/>
                </a:pPr>
                <a:r>
                  <a:rPr lang="zh-CN" altLang="en-US" sz="1800" dirty="0" smtClean="0"/>
                  <a:t>对边进行分支</a:t>
                </a:r>
                <a:endParaRPr lang="zh-CN" altLang="zh-CN" sz="1800" dirty="0"/>
              </a:p>
              <a:p>
                <a:pPr algn="just">
                  <a:lnSpc>
                    <a:spcPct val="150000"/>
                  </a:lnSpc>
                </a:pPr>
                <a:r>
                  <a:rPr lang="zh-CN" altLang="zh-CN" sz="1800" dirty="0" smtClean="0">
                    <a:latin typeface="Times New Roman" panose="02020603050405020304" pitchFamily="18" charset="0"/>
                    <a:cs typeface="Times New Roman" panose="02020603050405020304" pitchFamily="18" charset="0"/>
                  </a:rPr>
                  <a:t>如</a:t>
                </a:r>
                <a:r>
                  <a:rPr lang="zh-CN" altLang="zh-CN" sz="1800" dirty="0">
                    <a:latin typeface="Times New Roman" panose="02020603050405020304" pitchFamily="18" charset="0"/>
                    <a:cs typeface="Times New Roman" panose="02020603050405020304" pitchFamily="18" charset="0"/>
                  </a:rPr>
                  <a:t>果约束点</a:t>
                </a:r>
                <a14:m>
                  <m:oMath xmlns:m="http://schemas.openxmlformats.org/officeDocument/2006/math">
                    <m:r>
                      <a:rPr lang="zh-CN" altLang="en-US" sz="1800">
                        <a:latin typeface="Cambria Math"/>
                        <a:cs typeface="Times New Roman" panose="02020603050405020304" pitchFamily="18" charset="0"/>
                      </a:rPr>
                      <m:t>𝑖</m:t>
                    </m:r>
                  </m:oMath>
                </a14:m>
                <a:r>
                  <a:rPr lang="zh-CN" altLang="zh-CN" sz="1800" dirty="0" smtClean="0">
                    <a:latin typeface="Times New Roman" panose="02020603050405020304" pitchFamily="18" charset="0"/>
                    <a:cs typeface="Times New Roman" panose="02020603050405020304" pitchFamily="18" charset="0"/>
                  </a:rPr>
                  <a:t>必</a:t>
                </a:r>
                <a:r>
                  <a:rPr lang="zh-CN" altLang="zh-CN" sz="1800" dirty="0">
                    <a:latin typeface="Times New Roman" panose="02020603050405020304" pitchFamily="18" charset="0"/>
                    <a:cs typeface="Times New Roman" panose="02020603050405020304" pitchFamily="18" charset="0"/>
                  </a:rPr>
                  <a:t>须经过，则分为</a:t>
                </a:r>
                <a:r>
                  <a:rPr lang="zh-CN" altLang="zh-CN" sz="1800" dirty="0" smtClean="0">
                    <a:latin typeface="Times New Roman" panose="02020603050405020304" pitchFamily="18" charset="0"/>
                    <a:cs typeface="Times New Roman" panose="02020603050405020304" pitchFamily="18" charset="0"/>
                  </a:rPr>
                  <a:t>两</a:t>
                </a:r>
                <a:r>
                  <a:rPr lang="zh-CN" altLang="en-US" sz="1800" dirty="0" smtClean="0">
                    <a:latin typeface="Times New Roman" panose="02020603050405020304" pitchFamily="18" charset="0"/>
                    <a:cs typeface="Times New Roman" panose="02020603050405020304" pitchFamily="18" charset="0"/>
                  </a:rPr>
                  <a:t>支</a:t>
                </a:r>
                <a:r>
                  <a:rPr lang="zh-CN" altLang="zh-CN" sz="1800" dirty="0" smtClean="0">
                    <a:latin typeface="Times New Roman" panose="02020603050405020304" pitchFamily="18" charset="0"/>
                    <a:cs typeface="Times New Roman" panose="02020603050405020304" pitchFamily="18" charset="0"/>
                  </a:rPr>
                  <a:t>，一</a:t>
                </a:r>
                <a:r>
                  <a:rPr lang="zh-CN" altLang="en-US" sz="1800" dirty="0" smtClean="0">
                    <a:latin typeface="Times New Roman" panose="02020603050405020304" pitchFamily="18" charset="0"/>
                    <a:cs typeface="Times New Roman" panose="02020603050405020304" pitchFamily="18" charset="0"/>
                  </a:rPr>
                  <a:t>支必</a:t>
                </a:r>
                <a:r>
                  <a:rPr lang="zh-CN" altLang="en-US" sz="1800" dirty="0">
                    <a:latin typeface="Times New Roman" panose="02020603050405020304" pitchFamily="18" charset="0"/>
                    <a:cs typeface="Times New Roman" panose="02020603050405020304" pitchFamily="18" charset="0"/>
                  </a:rPr>
                  <a:t>须</a:t>
                </a:r>
                <a:r>
                  <a:rPr lang="zh-CN" altLang="zh-CN" sz="1800" dirty="0">
                    <a:latin typeface="Times New Roman" panose="02020603050405020304" pitchFamily="18" charset="0"/>
                    <a:cs typeface="Times New Roman" panose="02020603050405020304" pitchFamily="18" charset="0"/>
                  </a:rPr>
                  <a:t>经过边</a:t>
                </a:r>
                <a14:m>
                  <m:oMath xmlns:m="http://schemas.openxmlformats.org/officeDocument/2006/math">
                    <m:d>
                      <m:dPr>
                        <m:ctrlPr>
                          <a:rPr lang="zh-CN" altLang="en-US" sz="1800" i="1">
                            <a:latin typeface="Cambria Math" panose="02040503050406030204" pitchFamily="18" charset="0"/>
                            <a:cs typeface="Times New Roman" panose="02020603050405020304" pitchFamily="18" charset="0"/>
                          </a:rPr>
                        </m:ctrlPr>
                      </m:dPr>
                      <m:e>
                        <m:r>
                          <a:rPr lang="zh-CN" altLang="en-US" sz="1800">
                            <a:latin typeface="Cambria Math"/>
                            <a:cs typeface="Times New Roman" panose="02020603050405020304" pitchFamily="18" charset="0"/>
                          </a:rPr>
                          <m:t>𝑖</m:t>
                        </m:r>
                        <m:r>
                          <a:rPr lang="zh-CN" altLang="en-US" sz="1800">
                            <a:latin typeface="Cambria Math"/>
                            <a:cs typeface="Times New Roman" panose="02020603050405020304" pitchFamily="18" charset="0"/>
                          </a:rPr>
                          <m:t>,</m:t>
                        </m:r>
                        <m:r>
                          <a:rPr lang="zh-CN" altLang="en-US" sz="1800">
                            <a:latin typeface="Cambria Math"/>
                            <a:cs typeface="Times New Roman" panose="02020603050405020304" pitchFamily="18" charset="0"/>
                          </a:rPr>
                          <m:t>𝑗</m:t>
                        </m:r>
                      </m:e>
                    </m:d>
                  </m:oMath>
                </a14:m>
                <a:r>
                  <a:rPr lang="zh-CN" altLang="zh-CN" sz="1800" dirty="0">
                    <a:latin typeface="Times New Roman" panose="02020603050405020304" pitchFamily="18" charset="0"/>
                    <a:cs typeface="Times New Roman" panose="02020603050405020304" pitchFamily="18" charset="0"/>
                  </a:rPr>
                  <a:t>，另外</a:t>
                </a:r>
                <a:r>
                  <a:rPr lang="zh-CN" altLang="zh-CN" sz="1800" dirty="0" smtClean="0">
                    <a:latin typeface="Times New Roman" panose="02020603050405020304" pitchFamily="18" charset="0"/>
                    <a:cs typeface="Times New Roman" panose="02020603050405020304" pitchFamily="18" charset="0"/>
                  </a:rPr>
                  <a:t>一</a:t>
                </a:r>
                <a:r>
                  <a:rPr lang="zh-CN" altLang="en-US" sz="1800" dirty="0" smtClean="0">
                    <a:latin typeface="Times New Roman" panose="02020603050405020304" pitchFamily="18" charset="0"/>
                    <a:cs typeface="Times New Roman" panose="02020603050405020304" pitchFamily="18" charset="0"/>
                  </a:rPr>
                  <a:t>支</a:t>
                </a:r>
                <a:r>
                  <a:rPr lang="zh-CN" altLang="zh-CN" sz="1800" dirty="0" smtClean="0">
                    <a:latin typeface="Times New Roman" panose="02020603050405020304" pitchFamily="18" charset="0"/>
                    <a:cs typeface="Times New Roman" panose="02020603050405020304" pitchFamily="18" charset="0"/>
                  </a:rPr>
                  <a:t>禁</a:t>
                </a:r>
                <a:r>
                  <a:rPr lang="zh-CN" altLang="zh-CN" sz="1800" dirty="0">
                    <a:latin typeface="Times New Roman" panose="02020603050405020304" pitchFamily="18" charset="0"/>
                    <a:cs typeface="Times New Roman" panose="02020603050405020304" pitchFamily="18" charset="0"/>
                  </a:rPr>
                  <a:t>止经过边</a:t>
                </a:r>
                <a14:m>
                  <m:oMath xmlns:m="http://schemas.openxmlformats.org/officeDocument/2006/math">
                    <m:d>
                      <m:dPr>
                        <m:ctrlPr>
                          <a:rPr lang="zh-CN" altLang="en-US" sz="1800" i="1">
                            <a:latin typeface="Cambria Math" panose="02040503050406030204" pitchFamily="18" charset="0"/>
                            <a:cs typeface="Times New Roman" panose="02020603050405020304" pitchFamily="18" charset="0"/>
                          </a:rPr>
                        </m:ctrlPr>
                      </m:dPr>
                      <m:e>
                        <m:r>
                          <a:rPr lang="zh-CN" altLang="en-US" sz="1800">
                            <a:latin typeface="Cambria Math"/>
                            <a:cs typeface="Times New Roman" panose="02020603050405020304" pitchFamily="18" charset="0"/>
                          </a:rPr>
                          <m:t>𝑖</m:t>
                        </m:r>
                        <m:r>
                          <a:rPr lang="zh-CN" altLang="en-US" sz="1800">
                            <a:latin typeface="Cambria Math"/>
                            <a:cs typeface="Times New Roman" panose="02020603050405020304" pitchFamily="18" charset="0"/>
                          </a:rPr>
                          <m:t>,</m:t>
                        </m:r>
                        <m:r>
                          <a:rPr lang="zh-CN" altLang="en-US" sz="1800">
                            <a:latin typeface="Cambria Math"/>
                            <a:cs typeface="Times New Roman" panose="02020603050405020304" pitchFamily="18" charset="0"/>
                          </a:rPr>
                          <m:t>𝑗</m:t>
                        </m:r>
                      </m:e>
                    </m:d>
                  </m:oMath>
                </a14:m>
                <a:r>
                  <a:rPr lang="zh-CN" altLang="zh-CN" sz="1800" dirty="0">
                    <a:latin typeface="Times New Roman" panose="02020603050405020304" pitchFamily="18" charset="0"/>
                    <a:cs typeface="Times New Roman" panose="02020603050405020304" pitchFamily="18" charset="0"/>
                  </a:rPr>
                  <a:t>。</a:t>
                </a:r>
              </a:p>
              <a:p>
                <a:pPr algn="just">
                  <a:lnSpc>
                    <a:spcPct val="150000"/>
                  </a:lnSpc>
                </a:pPr>
                <a:r>
                  <a:rPr lang="zh-CN" altLang="zh-CN" sz="1800" dirty="0" smtClean="0">
                    <a:latin typeface="Times New Roman" panose="02020603050405020304" pitchFamily="18" charset="0"/>
                    <a:cs typeface="Times New Roman" panose="02020603050405020304" pitchFamily="18" charset="0"/>
                  </a:rPr>
                  <a:t>如</a:t>
                </a:r>
                <a:r>
                  <a:rPr lang="zh-CN" altLang="zh-CN" sz="1800" dirty="0">
                    <a:latin typeface="Times New Roman" panose="02020603050405020304" pitchFamily="18" charset="0"/>
                    <a:cs typeface="Times New Roman" panose="02020603050405020304" pitchFamily="18" charset="0"/>
                  </a:rPr>
                  <a:t>果对点</a:t>
                </a:r>
                <a14:m>
                  <m:oMath xmlns:m="http://schemas.openxmlformats.org/officeDocument/2006/math">
                    <m:r>
                      <a:rPr lang="zh-CN" altLang="en-US" sz="1800">
                        <a:latin typeface="Cambria Math"/>
                        <a:cs typeface="Times New Roman" panose="02020603050405020304" pitchFamily="18" charset="0"/>
                      </a:rPr>
                      <m:t>𝑖</m:t>
                    </m:r>
                  </m:oMath>
                </a14:m>
                <a:r>
                  <a:rPr lang="zh-CN" altLang="zh-CN" sz="1800" dirty="0">
                    <a:latin typeface="Times New Roman" panose="02020603050405020304" pitchFamily="18" charset="0"/>
                    <a:cs typeface="Times New Roman" panose="02020603050405020304" pitchFamily="18" charset="0"/>
                  </a:rPr>
                  <a:t>没有约束，则分为</a:t>
                </a:r>
                <a:r>
                  <a:rPr lang="zh-CN" altLang="zh-CN" sz="1800" dirty="0" smtClean="0">
                    <a:latin typeface="Times New Roman" panose="02020603050405020304" pitchFamily="18" charset="0"/>
                    <a:cs typeface="Times New Roman" panose="02020603050405020304" pitchFamily="18" charset="0"/>
                  </a:rPr>
                  <a:t>三</a:t>
                </a:r>
                <a:r>
                  <a:rPr lang="zh-CN" altLang="en-US" sz="1800" dirty="0" smtClean="0">
                    <a:latin typeface="Times New Roman" panose="02020603050405020304" pitchFamily="18" charset="0"/>
                    <a:cs typeface="Times New Roman" panose="02020603050405020304" pitchFamily="18" charset="0"/>
                  </a:rPr>
                  <a:t>支</a:t>
                </a:r>
                <a:r>
                  <a:rPr lang="zh-CN" altLang="zh-CN" sz="1800" dirty="0" smtClean="0">
                    <a:latin typeface="Times New Roman" panose="02020603050405020304" pitchFamily="18" charset="0"/>
                    <a:cs typeface="Times New Roman" panose="02020603050405020304" pitchFamily="18" charset="0"/>
                  </a:rPr>
                  <a:t>，一</a:t>
                </a:r>
                <a:r>
                  <a:rPr lang="zh-CN" altLang="en-US" sz="1800" dirty="0" smtClean="0">
                    <a:latin typeface="Times New Roman" panose="02020603050405020304" pitchFamily="18" charset="0"/>
                    <a:cs typeface="Times New Roman" panose="02020603050405020304" pitchFamily="18" charset="0"/>
                  </a:rPr>
                  <a:t>支</a:t>
                </a:r>
                <a:r>
                  <a:rPr lang="zh-CN" altLang="zh-CN" sz="1800" dirty="0" smtClean="0">
                    <a:latin typeface="Times New Roman" panose="02020603050405020304" pitchFamily="18" charset="0"/>
                    <a:cs typeface="Times New Roman" panose="02020603050405020304" pitchFamily="18" charset="0"/>
                  </a:rPr>
                  <a:t>禁</a:t>
                </a:r>
                <a:r>
                  <a:rPr lang="zh-CN" altLang="zh-CN" sz="1800" dirty="0">
                    <a:latin typeface="Times New Roman" panose="02020603050405020304" pitchFamily="18" charset="0"/>
                    <a:cs typeface="Times New Roman" panose="02020603050405020304" pitchFamily="18" charset="0"/>
                  </a:rPr>
                  <a:t>止经过点</a:t>
                </a:r>
                <a14:m>
                  <m:oMath xmlns:m="http://schemas.openxmlformats.org/officeDocument/2006/math">
                    <m:r>
                      <a:rPr lang="zh-CN" altLang="en-US" sz="1800">
                        <a:latin typeface="Cambria Math"/>
                        <a:cs typeface="Times New Roman" panose="02020603050405020304" pitchFamily="18" charset="0"/>
                      </a:rPr>
                      <m:t>𝑖</m:t>
                    </m:r>
                  </m:oMath>
                </a14:m>
                <a:r>
                  <a:rPr lang="zh-CN" altLang="zh-CN" sz="1800" dirty="0">
                    <a:latin typeface="Times New Roman" panose="02020603050405020304" pitchFamily="18" charset="0"/>
                    <a:cs typeface="Times New Roman" panose="02020603050405020304" pitchFamily="18" charset="0"/>
                  </a:rPr>
                  <a:t>，第</a:t>
                </a:r>
                <a:r>
                  <a:rPr lang="zh-CN" altLang="zh-CN" sz="1800" dirty="0" smtClean="0">
                    <a:latin typeface="Times New Roman" panose="02020603050405020304" pitchFamily="18" charset="0"/>
                    <a:cs typeface="Times New Roman" panose="02020603050405020304" pitchFamily="18" charset="0"/>
                  </a:rPr>
                  <a:t>二</a:t>
                </a:r>
                <a:r>
                  <a:rPr lang="zh-CN" altLang="en-US" sz="1800" dirty="0" smtClean="0">
                    <a:latin typeface="Times New Roman" panose="02020603050405020304" pitchFamily="18" charset="0"/>
                    <a:cs typeface="Times New Roman" panose="02020603050405020304" pitchFamily="18" charset="0"/>
                  </a:rPr>
                  <a:t>支必</a:t>
                </a:r>
                <a:r>
                  <a:rPr lang="zh-CN" altLang="en-US" sz="1800" dirty="0">
                    <a:latin typeface="Times New Roman" panose="02020603050405020304" pitchFamily="18" charset="0"/>
                    <a:cs typeface="Times New Roman" panose="02020603050405020304" pitchFamily="18" charset="0"/>
                  </a:rPr>
                  <a:t>须</a:t>
                </a:r>
                <a:r>
                  <a:rPr lang="zh-CN" altLang="zh-CN" sz="1800" dirty="0">
                    <a:latin typeface="Times New Roman" panose="02020603050405020304" pitchFamily="18" charset="0"/>
                    <a:cs typeface="Times New Roman" panose="02020603050405020304" pitchFamily="18" charset="0"/>
                  </a:rPr>
                  <a:t>经过点</a:t>
                </a:r>
                <a14:m>
                  <m:oMath xmlns:m="http://schemas.openxmlformats.org/officeDocument/2006/math">
                    <m:r>
                      <a:rPr lang="zh-CN" altLang="en-US" sz="1800">
                        <a:latin typeface="Cambria Math"/>
                        <a:cs typeface="Times New Roman" panose="02020603050405020304" pitchFamily="18" charset="0"/>
                      </a:rPr>
                      <m:t>𝑖</m:t>
                    </m:r>
                  </m:oMath>
                </a14:m>
                <a:r>
                  <a:rPr lang="zh-CN" altLang="en-US" sz="1800" dirty="0" smtClean="0">
                    <a:latin typeface="Times New Roman" panose="02020603050405020304" pitchFamily="18" charset="0"/>
                    <a:cs typeface="Times New Roman" panose="02020603050405020304" pitchFamily="18" charset="0"/>
                  </a:rPr>
                  <a:t>、点</a:t>
                </a:r>
                <a14:m>
                  <m:oMath xmlns:m="http://schemas.openxmlformats.org/officeDocument/2006/math">
                    <m:r>
                      <a:rPr lang="zh-CN" altLang="en-US" sz="1800">
                        <a:latin typeface="Cambria Math"/>
                        <a:cs typeface="Times New Roman" panose="02020603050405020304" pitchFamily="18" charset="0"/>
                      </a:rPr>
                      <m:t>𝑗</m:t>
                    </m:r>
                  </m:oMath>
                </a14:m>
                <a:r>
                  <a:rPr lang="zh-CN" altLang="en-US" sz="1800" dirty="0" smtClean="0">
                    <a:latin typeface="Times New Roman" panose="02020603050405020304" pitchFamily="18" charset="0"/>
                    <a:cs typeface="Times New Roman" panose="02020603050405020304" pitchFamily="18" charset="0"/>
                  </a:rPr>
                  <a:t>，必</a:t>
                </a:r>
                <a:r>
                  <a:rPr lang="zh-CN" altLang="en-US" sz="1800" dirty="0">
                    <a:latin typeface="Times New Roman" panose="02020603050405020304" pitchFamily="18" charset="0"/>
                    <a:cs typeface="Times New Roman" panose="02020603050405020304" pitchFamily="18" charset="0"/>
                  </a:rPr>
                  <a:t>须</a:t>
                </a:r>
                <a:r>
                  <a:rPr lang="zh-CN" altLang="zh-CN" sz="1800" dirty="0">
                    <a:latin typeface="Times New Roman" panose="02020603050405020304" pitchFamily="18" charset="0"/>
                    <a:cs typeface="Times New Roman" panose="02020603050405020304" pitchFamily="18" charset="0"/>
                  </a:rPr>
                  <a:t>经过边</a:t>
                </a:r>
                <a14:m>
                  <m:oMath xmlns:m="http://schemas.openxmlformats.org/officeDocument/2006/math">
                    <m:d>
                      <m:dPr>
                        <m:ctrlPr>
                          <a:rPr lang="zh-CN" altLang="en-US" sz="1800" i="1">
                            <a:latin typeface="Cambria Math" panose="02040503050406030204" pitchFamily="18" charset="0"/>
                            <a:cs typeface="Times New Roman" panose="02020603050405020304" pitchFamily="18" charset="0"/>
                          </a:rPr>
                        </m:ctrlPr>
                      </m:dPr>
                      <m:e>
                        <m:r>
                          <a:rPr lang="zh-CN" altLang="en-US" sz="1800">
                            <a:latin typeface="Cambria Math"/>
                            <a:cs typeface="Times New Roman" panose="02020603050405020304" pitchFamily="18" charset="0"/>
                          </a:rPr>
                          <m:t>𝑖</m:t>
                        </m:r>
                        <m:r>
                          <a:rPr lang="zh-CN" altLang="en-US" sz="1800">
                            <a:latin typeface="Cambria Math"/>
                            <a:cs typeface="Times New Roman" panose="02020603050405020304" pitchFamily="18" charset="0"/>
                          </a:rPr>
                          <m:t>,</m:t>
                        </m:r>
                        <m:r>
                          <a:rPr lang="zh-CN" altLang="en-US" sz="1800">
                            <a:latin typeface="Cambria Math"/>
                            <a:cs typeface="Times New Roman" panose="02020603050405020304" pitchFamily="18" charset="0"/>
                          </a:rPr>
                          <m:t>𝑗</m:t>
                        </m:r>
                      </m:e>
                    </m:d>
                  </m:oMath>
                </a14:m>
                <a:r>
                  <a:rPr lang="zh-CN" altLang="zh-CN" sz="1800" dirty="0">
                    <a:latin typeface="Times New Roman" panose="02020603050405020304" pitchFamily="18" charset="0"/>
                    <a:cs typeface="Times New Roman" panose="02020603050405020304" pitchFamily="18" charset="0"/>
                  </a:rPr>
                  <a:t>，第</a:t>
                </a:r>
                <a:r>
                  <a:rPr lang="zh-CN" altLang="zh-CN" sz="1800" dirty="0" smtClean="0">
                    <a:latin typeface="Times New Roman" panose="02020603050405020304" pitchFamily="18" charset="0"/>
                    <a:cs typeface="Times New Roman" panose="02020603050405020304" pitchFamily="18" charset="0"/>
                  </a:rPr>
                  <a:t>三</a:t>
                </a:r>
                <a:r>
                  <a:rPr lang="zh-CN" altLang="en-US" sz="1800" dirty="0" smtClean="0">
                    <a:latin typeface="Times New Roman" panose="02020603050405020304" pitchFamily="18" charset="0"/>
                    <a:cs typeface="Times New Roman" panose="02020603050405020304" pitchFamily="18" charset="0"/>
                  </a:rPr>
                  <a:t>支</a:t>
                </a:r>
                <a:r>
                  <a:rPr lang="zh-CN" altLang="zh-CN" sz="1800" dirty="0" smtClean="0">
                    <a:latin typeface="Times New Roman" panose="02020603050405020304" pitchFamily="18" charset="0"/>
                    <a:cs typeface="Times New Roman" panose="02020603050405020304" pitchFamily="18" charset="0"/>
                  </a:rPr>
                  <a:t>必</a:t>
                </a:r>
                <a:r>
                  <a:rPr lang="zh-CN" altLang="zh-CN" sz="1800" dirty="0">
                    <a:latin typeface="Times New Roman" panose="02020603050405020304" pitchFamily="18" charset="0"/>
                    <a:cs typeface="Times New Roman" panose="02020603050405020304" pitchFamily="18" charset="0"/>
                  </a:rPr>
                  <a:t>须经过点</a:t>
                </a:r>
                <a14:m>
                  <m:oMath xmlns:m="http://schemas.openxmlformats.org/officeDocument/2006/math">
                    <m:r>
                      <a:rPr lang="zh-CN" altLang="en-US" sz="1800">
                        <a:latin typeface="Cambria Math"/>
                        <a:cs typeface="Times New Roman" panose="02020603050405020304" pitchFamily="18" charset="0"/>
                      </a:rPr>
                      <m:t>𝑖</m:t>
                    </m:r>
                  </m:oMath>
                </a14:m>
                <a:r>
                  <a:rPr lang="zh-CN" altLang="zh-CN" sz="1800" dirty="0">
                    <a:latin typeface="Times New Roman" panose="02020603050405020304" pitchFamily="18" charset="0"/>
                    <a:cs typeface="Times New Roman" panose="02020603050405020304" pitchFamily="18" charset="0"/>
                  </a:rPr>
                  <a:t>，禁止经过边</a:t>
                </a:r>
                <a14:m>
                  <m:oMath xmlns:m="http://schemas.openxmlformats.org/officeDocument/2006/math">
                    <m:d>
                      <m:dPr>
                        <m:ctrlPr>
                          <a:rPr lang="zh-CN" altLang="en-US" sz="1800" i="1">
                            <a:latin typeface="Cambria Math" panose="02040503050406030204" pitchFamily="18" charset="0"/>
                            <a:cs typeface="Times New Roman" panose="02020603050405020304" pitchFamily="18" charset="0"/>
                          </a:rPr>
                        </m:ctrlPr>
                      </m:dPr>
                      <m:e>
                        <m:r>
                          <a:rPr lang="zh-CN" altLang="en-US" sz="1800">
                            <a:latin typeface="Cambria Math"/>
                            <a:cs typeface="Times New Roman" panose="02020603050405020304" pitchFamily="18" charset="0"/>
                          </a:rPr>
                          <m:t>𝑖</m:t>
                        </m:r>
                        <m:r>
                          <a:rPr lang="zh-CN" altLang="en-US" sz="1800">
                            <a:latin typeface="Cambria Math"/>
                            <a:cs typeface="Times New Roman" panose="02020603050405020304" pitchFamily="18" charset="0"/>
                          </a:rPr>
                          <m:t>,</m:t>
                        </m:r>
                        <m:r>
                          <a:rPr lang="zh-CN" altLang="en-US" sz="1800">
                            <a:latin typeface="Cambria Math"/>
                            <a:cs typeface="Times New Roman" panose="02020603050405020304" pitchFamily="18" charset="0"/>
                          </a:rPr>
                          <m:t>𝑗</m:t>
                        </m:r>
                      </m:e>
                    </m:d>
                  </m:oMath>
                </a14:m>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algn="just">
                  <a:lnSpc>
                    <a:spcPct val="150000"/>
                  </a:lnSpc>
                </a:pPr>
                <a:endParaRPr lang="zh-CN" altLang="zh-CN" sz="1800" dirty="0">
                  <a:latin typeface="Times New Roman" panose="02020603050405020304" pitchFamily="18" charset="0"/>
                  <a:cs typeface="Times New Roman" panose="02020603050405020304" pitchFamily="18" charset="0"/>
                </a:endParaRPr>
              </a:p>
            </p:txBody>
          </p:sp>
        </mc:Choice>
        <mc:Fallback>
          <p:sp>
            <p:nvSpPr>
              <p:cNvPr id="4" name="标题 1"/>
              <p:cNvSpPr txBox="1">
                <a:spLocks noRot="1" noChangeAspect="1" noMove="1" noResize="1" noEditPoints="1" noAdjustHandles="1" noChangeArrowheads="1" noChangeShapeType="1" noTextEdit="1"/>
              </p:cNvSpPr>
              <p:nvPr/>
            </p:nvSpPr>
            <p:spPr bwMode="auto">
              <a:xfrm>
                <a:off x="467544" y="1340768"/>
                <a:ext cx="8208912" cy="4824536"/>
              </a:xfrm>
              <a:prstGeom prst="rect">
                <a:avLst/>
              </a:prstGeom>
              <a:blipFill rotWithShape="1">
                <a:blip r:embed="rId3"/>
                <a:stretch>
                  <a:fillRect l="-669" r="-594"/>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xmlns="" val="1148918208"/>
              </p:ext>
            </p:extLst>
          </p:nvPr>
        </p:nvGraphicFramePr>
        <p:xfrm>
          <a:off x="2464767" y="2780928"/>
          <a:ext cx="1027113" cy="469901"/>
        </p:xfrm>
        <a:graphic>
          <a:graphicData uri="http://schemas.openxmlformats.org/presentationml/2006/ole">
            <p:oleObj spid="_x0000_s15738" name="Equation" r:id="rId4" imgW="1040948" imgH="482391" progId="Equation.DSMT4">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826001208"/>
              </p:ext>
            </p:extLst>
          </p:nvPr>
        </p:nvGraphicFramePr>
        <p:xfrm>
          <a:off x="2493343" y="3212976"/>
          <a:ext cx="998537" cy="468312"/>
        </p:xfrm>
        <a:graphic>
          <a:graphicData uri="http://schemas.openxmlformats.org/presentationml/2006/ole">
            <p:oleObj spid="_x0000_s15739" name="Equation" r:id="rId5" imgW="1002865" imgH="482391" progId="Equation.DSMT4">
              <p:embed/>
            </p:oleObj>
          </a:graphicData>
        </a:graphic>
      </p:graphicFrame>
    </p:spTree>
    <p:extLst>
      <p:ext uri="{BB962C8B-B14F-4D97-AF65-F5344CB8AC3E}">
        <p14:creationId xmlns:p14="http://schemas.microsoft.com/office/powerpoint/2010/main" xmlns="" val="2286595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0" dur="500"/>
                                        <p:tgtEl>
                                          <p:spTgt spid="4">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bwMode="auto">
          <a:xfrm>
            <a:off x="107504" y="604044"/>
            <a:ext cx="4897264"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lvl="1" algn="l"/>
            <a:r>
              <a:rPr lang="zh-CN" altLang="en-US" sz="2800" kern="0" dirty="0" smtClean="0">
                <a:latin typeface="+mj-lt"/>
                <a:ea typeface="+mj-ea"/>
                <a:cs typeface="+mj-cs"/>
              </a:rPr>
              <a:t>节点选择策略</a:t>
            </a:r>
            <a:endParaRPr lang="zh-CN" altLang="zh-CN" sz="2800" kern="0" dirty="0">
              <a:latin typeface="+mj-lt"/>
              <a:ea typeface="+mj-ea"/>
              <a:cs typeface="+mj-cs"/>
            </a:endParaRPr>
          </a:p>
        </p:txBody>
      </p:sp>
      <p:sp>
        <p:nvSpPr>
          <p:cNvPr id="4" name="矩形 3"/>
          <p:cNvSpPr/>
          <p:nvPr/>
        </p:nvSpPr>
        <p:spPr>
          <a:xfrm>
            <a:off x="611560" y="1556792"/>
            <a:ext cx="8280920" cy="2933111"/>
          </a:xfrm>
          <a:prstGeom prst="rect">
            <a:avLst/>
          </a:prstGeom>
        </p:spPr>
        <p:txBody>
          <a:bodyPr wrap="square">
            <a:spAutoFit/>
          </a:bodyPr>
          <a:lstStyle/>
          <a:p>
            <a:pPr indent="304800" algn="just">
              <a:lnSpc>
                <a:spcPct val="120000"/>
              </a:lnSpc>
              <a:spcAft>
                <a:spcPts val="0"/>
              </a:spcAft>
            </a:pPr>
            <a:r>
              <a:rPr lang="zh-CN" altLang="zh-CN" kern="100" dirty="0" smtClean="0">
                <a:latin typeface="Times New Roman"/>
              </a:rPr>
              <a:t>一</a:t>
            </a:r>
            <a:r>
              <a:rPr lang="zh-CN" altLang="zh-CN" kern="100" dirty="0">
                <a:latin typeface="Times New Roman"/>
              </a:rPr>
              <a:t>个好的节点选择策略常常需要折衷考虑以下两个目标：</a:t>
            </a:r>
          </a:p>
          <a:p>
            <a:pPr marL="552450" indent="-285750" algn="just">
              <a:spcBef>
                <a:spcPts val="600"/>
              </a:spcBef>
              <a:spcAft>
                <a:spcPts val="600"/>
              </a:spcAft>
              <a:buFont typeface="Wingdings" panose="05000000000000000000" pitchFamily="2" charset="2"/>
              <a:buChar char="Ø"/>
            </a:pPr>
            <a:r>
              <a:rPr lang="zh-CN" altLang="zh-CN" kern="100" dirty="0" smtClean="0">
                <a:latin typeface="Times New Roman"/>
                <a:cs typeface="Times New Roman"/>
              </a:rPr>
              <a:t>尽</a:t>
            </a:r>
            <a:r>
              <a:rPr lang="zh-CN" altLang="zh-CN" kern="100" dirty="0">
                <a:latin typeface="Times New Roman"/>
                <a:cs typeface="Times New Roman"/>
              </a:rPr>
              <a:t>快找到一个好的可行解。</a:t>
            </a:r>
            <a:endParaRPr lang="zh-CN" altLang="zh-CN" kern="100" dirty="0">
              <a:latin typeface="Calibri"/>
              <a:cs typeface="Times New Roman"/>
            </a:endParaRPr>
          </a:p>
          <a:p>
            <a:pPr marL="552450" indent="-285750" algn="just">
              <a:spcBef>
                <a:spcPts val="600"/>
              </a:spcBef>
              <a:spcAft>
                <a:spcPts val="600"/>
              </a:spcAft>
              <a:buFont typeface="Wingdings" panose="05000000000000000000" pitchFamily="2" charset="2"/>
              <a:buChar char="Ø"/>
            </a:pPr>
            <a:r>
              <a:rPr lang="zh-CN" altLang="zh-CN" kern="100" dirty="0" smtClean="0">
                <a:latin typeface="Times New Roman"/>
                <a:cs typeface="Times New Roman"/>
              </a:rPr>
              <a:t>尽</a:t>
            </a:r>
            <a:r>
              <a:rPr lang="zh-CN" altLang="zh-CN" kern="100" dirty="0">
                <a:latin typeface="Times New Roman"/>
                <a:cs typeface="Times New Roman"/>
              </a:rPr>
              <a:t>量缩短对整个分支定界树的搜索时</a:t>
            </a:r>
            <a:r>
              <a:rPr lang="zh-CN" altLang="zh-CN" kern="100" dirty="0" smtClean="0">
                <a:latin typeface="Times New Roman"/>
                <a:cs typeface="Times New Roman"/>
              </a:rPr>
              <a:t>间</a:t>
            </a:r>
            <a:r>
              <a:rPr lang="zh-CN" altLang="en-US" kern="100" dirty="0" smtClean="0">
                <a:latin typeface="Times New Roman"/>
                <a:cs typeface="Times New Roman"/>
              </a:rPr>
              <a:t>。</a:t>
            </a:r>
            <a:endParaRPr lang="en-US" altLang="zh-CN" kern="100" dirty="0" smtClean="0">
              <a:latin typeface="Times New Roman"/>
              <a:cs typeface="Times New Roman"/>
            </a:endParaRPr>
          </a:p>
          <a:p>
            <a:pPr marL="552450" indent="-285750" algn="just">
              <a:spcBef>
                <a:spcPts val="600"/>
              </a:spcBef>
              <a:spcAft>
                <a:spcPts val="600"/>
              </a:spcAft>
              <a:buFont typeface="Wingdings" panose="05000000000000000000" pitchFamily="2" charset="2"/>
              <a:buChar char="Ø"/>
            </a:pPr>
            <a:endParaRPr lang="en-US" altLang="zh-CN" kern="100" dirty="0" smtClean="0">
              <a:latin typeface="Times New Roman"/>
              <a:cs typeface="Times New Roman"/>
            </a:endParaRPr>
          </a:p>
          <a:p>
            <a:pPr marL="266700" algn="just">
              <a:spcBef>
                <a:spcPts val="600"/>
              </a:spcBef>
              <a:spcAft>
                <a:spcPts val="600"/>
              </a:spcAft>
            </a:pPr>
            <a:r>
              <a:rPr lang="zh-CN" altLang="en-US" kern="100" dirty="0" smtClean="0">
                <a:latin typeface="Times New Roman"/>
                <a:cs typeface="Times New Roman"/>
              </a:rPr>
              <a:t>设计两种节点选择策略：</a:t>
            </a:r>
            <a:endParaRPr lang="en-US" altLang="zh-CN" kern="100" dirty="0" smtClean="0">
              <a:latin typeface="Times New Roman"/>
              <a:cs typeface="Times New Roman"/>
            </a:endParaRPr>
          </a:p>
          <a:p>
            <a:pPr marL="552450" indent="-285750" algn="just">
              <a:spcBef>
                <a:spcPts val="600"/>
              </a:spcBef>
              <a:spcAft>
                <a:spcPts val="600"/>
              </a:spcAft>
              <a:buFont typeface="Wingdings" panose="05000000000000000000" pitchFamily="2" charset="2"/>
              <a:buChar char="Ø"/>
            </a:pPr>
            <a:r>
              <a:rPr lang="zh-CN" altLang="en-US" kern="100" dirty="0" smtClean="0">
                <a:latin typeface="Times New Roman"/>
                <a:cs typeface="Times New Roman"/>
              </a:rPr>
              <a:t>基于辅助列表的节点选择策略</a:t>
            </a:r>
            <a:endParaRPr lang="en-US" altLang="zh-CN" kern="100" dirty="0" smtClean="0">
              <a:latin typeface="Times New Roman"/>
              <a:cs typeface="Times New Roman"/>
            </a:endParaRPr>
          </a:p>
          <a:p>
            <a:pPr marL="552450" indent="-285750" algn="just">
              <a:spcBef>
                <a:spcPts val="600"/>
              </a:spcBef>
              <a:spcAft>
                <a:spcPts val="600"/>
              </a:spcAft>
              <a:buFont typeface="Wingdings" panose="05000000000000000000" pitchFamily="2" charset="2"/>
              <a:buChar char="Ø"/>
            </a:pPr>
            <a:r>
              <a:rPr lang="zh-CN" altLang="en-US" kern="100" dirty="0">
                <a:solidFill>
                  <a:prstClr val="black"/>
                </a:solidFill>
                <a:latin typeface="Times New Roman"/>
                <a:cs typeface="Times New Roman"/>
              </a:rPr>
              <a:t>基</a:t>
            </a:r>
            <a:r>
              <a:rPr lang="zh-CN" altLang="en-US" kern="100" dirty="0" smtClean="0">
                <a:solidFill>
                  <a:prstClr val="black"/>
                </a:solidFill>
                <a:latin typeface="Times New Roman"/>
                <a:cs typeface="Times New Roman"/>
              </a:rPr>
              <a:t>于束搜索的节点选择策略</a:t>
            </a:r>
            <a:endParaRPr lang="en-US" altLang="zh-CN" dirty="0" smtClean="0">
              <a:solidFill>
                <a:prstClr val="black"/>
              </a:solidFill>
              <a:latin typeface="Calibri"/>
            </a:endParaRPr>
          </a:p>
        </p:txBody>
      </p:sp>
    </p:spTree>
    <p:extLst>
      <p:ext uri="{BB962C8B-B14F-4D97-AF65-F5344CB8AC3E}">
        <p14:creationId xmlns:p14="http://schemas.microsoft.com/office/powerpoint/2010/main" xmlns="" val="20361791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childTnLst>
                          </p:cTn>
                        </p:par>
                        <p:par>
                          <p:cTn id="25" fill="hold">
                            <p:stCondLst>
                              <p:cond delay="1000"/>
                            </p:stCondLst>
                            <p:childTnLst>
                              <p:par>
                                <p:cTn id="26" presetID="14" presetClass="entr" presetSubtype="10" fill="hold"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1"/>
          <p:cNvSpPr txBox="1">
            <a:spLocks/>
          </p:cNvSpPr>
          <p:nvPr/>
        </p:nvSpPr>
        <p:spPr>
          <a:xfrm>
            <a:off x="2339032" y="17463"/>
            <a:ext cx="3817144" cy="520700"/>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数学启发式方法</a:t>
            </a:r>
            <a:endParaRPr lang="zh-CN" altLang="en-US" sz="2800" kern="0" dirty="0"/>
          </a:p>
        </p:txBody>
      </p:sp>
      <p:sp>
        <p:nvSpPr>
          <p:cNvPr id="2" name="矩形 1"/>
          <p:cNvSpPr/>
          <p:nvPr/>
        </p:nvSpPr>
        <p:spPr>
          <a:xfrm>
            <a:off x="1403648" y="1189192"/>
            <a:ext cx="6552728" cy="461665"/>
          </a:xfrm>
          <a:prstGeom prst="rect">
            <a:avLst/>
          </a:prstGeom>
        </p:spPr>
        <p:txBody>
          <a:bodyPr wrap="square">
            <a:spAutoFit/>
          </a:bodyPr>
          <a:lstStyle/>
          <a:p>
            <a:r>
              <a:rPr lang="zh-CN" altLang="en-US" sz="2400" kern="0" dirty="0"/>
              <a:t>数学</a:t>
            </a:r>
            <a:r>
              <a:rPr lang="zh-CN" altLang="en-US" sz="2400" kern="0" dirty="0" smtClean="0"/>
              <a:t>启发式方法  </a:t>
            </a:r>
            <a:r>
              <a:rPr lang="en-US" altLang="zh-CN" sz="2400" kern="0" dirty="0" smtClean="0"/>
              <a:t>=   </a:t>
            </a:r>
            <a:r>
              <a:rPr lang="zh-CN" altLang="en-US" sz="2400" kern="0" dirty="0" smtClean="0"/>
              <a:t>数学规划</a:t>
            </a:r>
            <a:r>
              <a:rPr lang="en-US" altLang="zh-CN" sz="2400" kern="0" dirty="0" smtClean="0"/>
              <a:t>+</a:t>
            </a:r>
            <a:r>
              <a:rPr lang="zh-CN" altLang="en-US" sz="2400" kern="0" dirty="0" smtClean="0"/>
              <a:t>元启发式算法</a:t>
            </a:r>
            <a:endParaRPr lang="zh-CN" altLang="en-US" sz="2400" dirty="0"/>
          </a:p>
        </p:txBody>
      </p:sp>
      <p:sp>
        <p:nvSpPr>
          <p:cNvPr id="7" name="TextBox 4"/>
          <p:cNvSpPr txBox="1"/>
          <p:nvPr/>
        </p:nvSpPr>
        <p:spPr>
          <a:xfrm>
            <a:off x="395536" y="1787909"/>
            <a:ext cx="8496944" cy="300082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smtClean="0">
                <a:solidFill>
                  <a:prstClr val="black"/>
                </a:solidFill>
                <a:latin typeface="Calibri"/>
              </a:rPr>
              <a:t>优势互补</a:t>
            </a:r>
            <a:endParaRPr lang="en-US" altLang="zh-CN" dirty="0" smtClean="0">
              <a:solidFill>
                <a:prstClr val="black"/>
              </a:solidFill>
              <a:latin typeface="Calibri"/>
            </a:endParaRPr>
          </a:p>
          <a:p>
            <a:pPr marL="285750" indent="-285750">
              <a:lnSpc>
                <a:spcPct val="150000"/>
              </a:lnSpc>
              <a:buFont typeface="Wingdings" panose="05000000000000000000" pitchFamily="2" charset="2"/>
              <a:buChar char="l"/>
            </a:pPr>
            <a:r>
              <a:rPr lang="zh-CN" altLang="en-US" dirty="0" smtClean="0">
                <a:solidFill>
                  <a:prstClr val="black"/>
                </a:solidFill>
                <a:latin typeface="Calibri"/>
              </a:rPr>
              <a:t>数学规划</a:t>
            </a:r>
            <a:r>
              <a:rPr lang="zh-CN" altLang="en-US" dirty="0">
                <a:solidFill>
                  <a:prstClr val="black"/>
                </a:solidFill>
                <a:latin typeface="Calibri"/>
              </a:rPr>
              <a:t>（如：动态规划、分支定界）</a:t>
            </a:r>
            <a:endParaRPr lang="en-US" altLang="zh-CN" dirty="0">
              <a:solidFill>
                <a:prstClr val="black"/>
              </a:solidFill>
              <a:latin typeface="Calibri"/>
            </a:endParaRPr>
          </a:p>
          <a:p>
            <a:pPr>
              <a:lnSpc>
                <a:spcPct val="150000"/>
              </a:lnSpc>
            </a:pPr>
            <a:r>
              <a:rPr lang="zh-CN" altLang="en-US" dirty="0" smtClean="0">
                <a:solidFill>
                  <a:prstClr val="black"/>
                </a:solidFill>
                <a:latin typeface="Calibri"/>
              </a:rPr>
              <a:t>       </a:t>
            </a:r>
            <a:r>
              <a:rPr lang="en-US" altLang="zh-CN" dirty="0" smtClean="0">
                <a:solidFill>
                  <a:prstClr val="black"/>
                </a:solidFill>
                <a:latin typeface="Calibri"/>
              </a:rPr>
              <a:t>1</a:t>
            </a:r>
            <a:r>
              <a:rPr lang="zh-CN" altLang="en-US" dirty="0" smtClean="0">
                <a:solidFill>
                  <a:prstClr val="black"/>
                </a:solidFill>
                <a:latin typeface="Calibri"/>
              </a:rPr>
              <a:t>）理论上</a:t>
            </a:r>
            <a:r>
              <a:rPr lang="zh-CN" altLang="en-US" dirty="0">
                <a:solidFill>
                  <a:prstClr val="black"/>
                </a:solidFill>
                <a:latin typeface="Calibri"/>
              </a:rPr>
              <a:t>可以求解出问题的</a:t>
            </a:r>
            <a:r>
              <a:rPr lang="zh-CN" altLang="en-US" dirty="0" smtClean="0">
                <a:solidFill>
                  <a:prstClr val="black"/>
                </a:solidFill>
                <a:latin typeface="Calibri"/>
              </a:rPr>
              <a:t>最优解</a:t>
            </a:r>
            <a:endParaRPr lang="en-US" altLang="zh-CN" dirty="0">
              <a:solidFill>
                <a:prstClr val="black"/>
              </a:solidFill>
              <a:latin typeface="Calibri"/>
            </a:endParaRPr>
          </a:p>
          <a:p>
            <a:pPr>
              <a:lnSpc>
                <a:spcPct val="150000"/>
              </a:lnSpc>
            </a:pPr>
            <a:r>
              <a:rPr lang="zh-CN" altLang="en-US" dirty="0" smtClean="0">
                <a:solidFill>
                  <a:prstClr val="black"/>
                </a:solidFill>
                <a:latin typeface="Calibri"/>
              </a:rPr>
              <a:t>       </a:t>
            </a:r>
            <a:r>
              <a:rPr lang="en-US" altLang="zh-CN" dirty="0" smtClean="0">
                <a:solidFill>
                  <a:prstClr val="black"/>
                </a:solidFill>
                <a:latin typeface="Calibri"/>
              </a:rPr>
              <a:t>2</a:t>
            </a:r>
            <a:r>
              <a:rPr lang="zh-CN" altLang="en-US" dirty="0" smtClean="0">
                <a:solidFill>
                  <a:prstClr val="black"/>
                </a:solidFill>
                <a:latin typeface="Calibri"/>
              </a:rPr>
              <a:t>）运行时间</a:t>
            </a:r>
            <a:r>
              <a:rPr lang="zh-CN" altLang="en-US" dirty="0">
                <a:solidFill>
                  <a:prstClr val="black"/>
                </a:solidFill>
                <a:latin typeface="Calibri"/>
              </a:rPr>
              <a:t>长，难以在合理的时间内找到满意解，一般只能求解中小规模</a:t>
            </a:r>
            <a:r>
              <a:rPr lang="zh-CN" altLang="en-US" dirty="0" smtClean="0">
                <a:solidFill>
                  <a:prstClr val="black"/>
                </a:solidFill>
                <a:latin typeface="Calibri"/>
              </a:rPr>
              <a:t>问题</a:t>
            </a:r>
            <a:endParaRPr lang="en-US" altLang="zh-CN" dirty="0">
              <a:solidFill>
                <a:prstClr val="black"/>
              </a:solidFill>
              <a:latin typeface="Calibri"/>
            </a:endParaRPr>
          </a:p>
          <a:p>
            <a:pPr marL="285750" indent="-285750">
              <a:lnSpc>
                <a:spcPct val="150000"/>
              </a:lnSpc>
              <a:buFont typeface="Wingdings" panose="05000000000000000000" pitchFamily="2" charset="2"/>
              <a:buChar char="l"/>
            </a:pPr>
            <a:r>
              <a:rPr lang="zh-CN" altLang="en-US" dirty="0" smtClean="0">
                <a:solidFill>
                  <a:prstClr val="black"/>
                </a:solidFill>
                <a:latin typeface="Calibri"/>
              </a:rPr>
              <a:t>元启发式算法（如：禁忌搜索、模拟退火、遗传算法、蚁群算法、粒子群算法）</a:t>
            </a:r>
            <a:endParaRPr lang="en-US" altLang="zh-CN" dirty="0">
              <a:solidFill>
                <a:prstClr val="black"/>
              </a:solidFill>
              <a:latin typeface="Calibri"/>
            </a:endParaRPr>
          </a:p>
          <a:p>
            <a:pPr>
              <a:lnSpc>
                <a:spcPct val="150000"/>
              </a:lnSpc>
            </a:pPr>
            <a:r>
              <a:rPr lang="zh-CN" altLang="en-US" dirty="0">
                <a:solidFill>
                  <a:prstClr val="black"/>
                </a:solidFill>
                <a:latin typeface="Calibri"/>
              </a:rPr>
              <a:t> </a:t>
            </a:r>
            <a:r>
              <a:rPr lang="zh-CN" altLang="en-US" dirty="0" smtClean="0">
                <a:solidFill>
                  <a:prstClr val="black"/>
                </a:solidFill>
                <a:latin typeface="Calibri"/>
              </a:rPr>
              <a:t>    </a:t>
            </a:r>
            <a:r>
              <a:rPr lang="en-US" altLang="zh-CN" dirty="0" smtClean="0">
                <a:solidFill>
                  <a:prstClr val="black"/>
                </a:solidFill>
                <a:latin typeface="Calibri"/>
              </a:rPr>
              <a:t>1</a:t>
            </a:r>
            <a:r>
              <a:rPr lang="zh-CN" altLang="en-US" dirty="0" smtClean="0">
                <a:solidFill>
                  <a:prstClr val="black"/>
                </a:solidFill>
                <a:latin typeface="Calibri"/>
              </a:rPr>
              <a:t>）</a:t>
            </a:r>
            <a:r>
              <a:rPr lang="zh-CN" altLang="en-US" dirty="0">
                <a:solidFill>
                  <a:prstClr val="black"/>
                </a:solidFill>
                <a:latin typeface="Times New Roman" panose="02020603050405020304" pitchFamily="18" charset="0"/>
                <a:cs typeface="Times New Roman" panose="02020603050405020304" pitchFamily="18" charset="0"/>
              </a:rPr>
              <a:t>可以快速地</a:t>
            </a:r>
            <a:r>
              <a:rPr lang="zh-CN" altLang="en-US" dirty="0">
                <a:solidFill>
                  <a:prstClr val="black"/>
                </a:solidFill>
                <a:latin typeface="Calibri"/>
              </a:rPr>
              <a:t>找到</a:t>
            </a:r>
            <a:r>
              <a:rPr lang="zh-CN" altLang="en-US" dirty="0">
                <a:solidFill>
                  <a:prstClr val="black"/>
                </a:solidFill>
                <a:latin typeface="Times New Roman" panose="02020603050405020304" pitchFamily="18" charset="0"/>
                <a:cs typeface="Times New Roman" panose="02020603050405020304" pitchFamily="18" charset="0"/>
              </a:rPr>
              <a:t>许多复杂优化问</a:t>
            </a:r>
            <a:r>
              <a:rPr lang="zh-CN" altLang="en-US" dirty="0">
                <a:solidFill>
                  <a:prstClr val="black"/>
                </a:solidFill>
                <a:latin typeface="Calibri"/>
              </a:rPr>
              <a:t>题的满意解</a:t>
            </a:r>
            <a:r>
              <a:rPr lang="en-US" altLang="zh-CN" dirty="0">
                <a:solidFill>
                  <a:prstClr val="black"/>
                </a:solidFill>
                <a:latin typeface="Calibri"/>
              </a:rPr>
              <a:t> </a:t>
            </a:r>
          </a:p>
          <a:p>
            <a:pPr>
              <a:lnSpc>
                <a:spcPct val="150000"/>
              </a:lnSpc>
            </a:pPr>
            <a:r>
              <a:rPr lang="zh-CN" altLang="en-US" dirty="0" smtClean="0">
                <a:solidFill>
                  <a:prstClr val="black"/>
                </a:solidFill>
                <a:latin typeface="Calibri"/>
              </a:rPr>
              <a:t>     </a:t>
            </a:r>
            <a:r>
              <a:rPr lang="en-US" altLang="zh-CN" dirty="0" smtClean="0">
                <a:solidFill>
                  <a:prstClr val="black"/>
                </a:solidFill>
                <a:latin typeface="Calibri"/>
              </a:rPr>
              <a:t>2</a:t>
            </a:r>
            <a:r>
              <a:rPr lang="zh-CN" altLang="en-US" dirty="0" smtClean="0">
                <a:solidFill>
                  <a:prstClr val="black"/>
                </a:solidFill>
                <a:latin typeface="Calibri"/>
              </a:rPr>
              <a:t>）理论</a:t>
            </a:r>
            <a:r>
              <a:rPr lang="zh-CN" altLang="en-US" dirty="0">
                <a:solidFill>
                  <a:prstClr val="black"/>
                </a:solidFill>
                <a:latin typeface="Calibri"/>
              </a:rPr>
              <a:t>基础薄弱 </a:t>
            </a:r>
            <a:endParaRPr lang="en-US" altLang="zh-CN" dirty="0" smtClean="0">
              <a:solidFill>
                <a:prstClr val="black"/>
              </a:solidFill>
              <a:latin typeface="Calibri"/>
            </a:endParaRPr>
          </a:p>
        </p:txBody>
      </p:sp>
      <p:sp>
        <p:nvSpPr>
          <p:cNvPr id="8" name="矩形 7"/>
          <p:cNvSpPr/>
          <p:nvPr/>
        </p:nvSpPr>
        <p:spPr>
          <a:xfrm>
            <a:off x="470992" y="4803640"/>
            <a:ext cx="4572000" cy="460382"/>
          </a:xfrm>
          <a:prstGeom prst="rect">
            <a:avLst/>
          </a:prstGeom>
        </p:spPr>
        <p:txBody>
          <a:bodyPr>
            <a:spAutoFit/>
          </a:bodyPr>
          <a:lstStyle/>
          <a:p>
            <a:pPr marL="342900" indent="-342900">
              <a:lnSpc>
                <a:spcPct val="150000"/>
              </a:lnSpc>
              <a:buFont typeface="Wingdings" panose="05000000000000000000" pitchFamily="2" charset="2"/>
              <a:buChar char="Ø"/>
            </a:pPr>
            <a:r>
              <a:rPr lang="zh-CN" altLang="en-US" dirty="0">
                <a:solidFill>
                  <a:prstClr val="black"/>
                </a:solidFill>
                <a:latin typeface="Calibri"/>
              </a:rPr>
              <a:t>数学规划理论与方法的</a:t>
            </a:r>
            <a:r>
              <a:rPr lang="zh-CN" altLang="en-US" dirty="0" smtClean="0">
                <a:solidFill>
                  <a:prstClr val="black"/>
                </a:solidFill>
                <a:latin typeface="Calibri"/>
              </a:rPr>
              <a:t>进步</a:t>
            </a:r>
            <a:endParaRPr lang="en-US" altLang="zh-CN" dirty="0">
              <a:solidFill>
                <a:prstClr val="black"/>
              </a:solidFill>
              <a:latin typeface="Calibri"/>
            </a:endParaRPr>
          </a:p>
        </p:txBody>
      </p:sp>
      <p:sp>
        <p:nvSpPr>
          <p:cNvPr id="9" name="矩形 8"/>
          <p:cNvSpPr/>
          <p:nvPr/>
        </p:nvSpPr>
        <p:spPr>
          <a:xfrm>
            <a:off x="467544" y="5293402"/>
            <a:ext cx="4572000" cy="460382"/>
          </a:xfrm>
          <a:prstGeom prst="rect">
            <a:avLst/>
          </a:prstGeom>
        </p:spPr>
        <p:txBody>
          <a:bodyPr>
            <a:spAutoFit/>
          </a:bodyPr>
          <a:lstStyle/>
          <a:p>
            <a:pPr marL="342900" indent="-342900">
              <a:lnSpc>
                <a:spcPct val="150000"/>
              </a:lnSpc>
              <a:buFont typeface="Wingdings" panose="05000000000000000000" pitchFamily="2" charset="2"/>
              <a:buChar char="Ø"/>
            </a:pPr>
            <a:r>
              <a:rPr lang="zh-CN" altLang="en-US" dirty="0">
                <a:solidFill>
                  <a:prstClr val="black"/>
                </a:solidFill>
                <a:latin typeface="Calibri"/>
              </a:rPr>
              <a:t>计算机软硬件能力的</a:t>
            </a:r>
            <a:r>
              <a:rPr lang="zh-CN" altLang="en-US" dirty="0" smtClean="0">
                <a:solidFill>
                  <a:prstClr val="black"/>
                </a:solidFill>
                <a:latin typeface="Calibri"/>
              </a:rPr>
              <a:t>提升</a:t>
            </a:r>
            <a:endParaRPr lang="en-US" altLang="zh-CN" dirty="0">
              <a:solidFill>
                <a:prstClr val="black"/>
              </a:solidFill>
              <a:latin typeface="Calibri"/>
            </a:endParaRPr>
          </a:p>
        </p:txBody>
      </p:sp>
      <p:sp>
        <p:nvSpPr>
          <p:cNvPr id="10" name="矩形 9"/>
          <p:cNvSpPr/>
          <p:nvPr/>
        </p:nvSpPr>
        <p:spPr>
          <a:xfrm>
            <a:off x="495273" y="5783164"/>
            <a:ext cx="2377574" cy="5078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dirty="0">
                <a:solidFill>
                  <a:prstClr val="black"/>
                </a:solidFill>
                <a:latin typeface="Calibri"/>
              </a:rPr>
              <a:t>多约束问题的挑战</a:t>
            </a:r>
          </a:p>
        </p:txBody>
      </p:sp>
    </p:spTree>
    <p:extLst>
      <p:ext uri="{BB962C8B-B14F-4D97-AF65-F5344CB8AC3E}">
        <p14:creationId xmlns:p14="http://schemas.microsoft.com/office/powerpoint/2010/main" xmlns="" val="164048930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bwMode="auto">
          <a:xfrm>
            <a:off x="107504" y="604044"/>
            <a:ext cx="583264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lvl="1" algn="l"/>
            <a:r>
              <a:rPr lang="zh-CN" altLang="en-US" sz="2800" kern="0" dirty="0" smtClean="0">
                <a:latin typeface="+mj-lt"/>
                <a:ea typeface="+mj-ea"/>
                <a:cs typeface="+mj-cs"/>
              </a:rPr>
              <a:t>基于辅助列表节点选择策略</a:t>
            </a:r>
            <a:endParaRPr lang="zh-CN" altLang="zh-CN" sz="2800" kern="0" dirty="0">
              <a:latin typeface="+mj-lt"/>
              <a:ea typeface="+mj-ea"/>
              <a:cs typeface="+mj-cs"/>
            </a:endParaRPr>
          </a:p>
        </p:txBody>
      </p:sp>
      <p:sp>
        <p:nvSpPr>
          <p:cNvPr id="3" name="矩形 2"/>
          <p:cNvSpPr/>
          <p:nvPr/>
        </p:nvSpPr>
        <p:spPr>
          <a:xfrm>
            <a:off x="323528" y="1340768"/>
            <a:ext cx="4752528" cy="4662815"/>
          </a:xfrm>
          <a:prstGeom prst="rect">
            <a:avLst/>
          </a:prstGeom>
        </p:spPr>
        <p:txBody>
          <a:bodyPr wrap="square">
            <a:spAutoFit/>
          </a:bodyPr>
          <a:lstStyle/>
          <a:p>
            <a:pPr indent="304800" algn="just">
              <a:lnSpc>
                <a:spcPct val="150000"/>
              </a:lnSpc>
              <a:spcAft>
                <a:spcPts val="0"/>
              </a:spcAft>
            </a:pPr>
            <a:r>
              <a:rPr lang="en-US" altLang="zh-CN" kern="100" dirty="0" smtClean="0">
                <a:latin typeface="Times New Roman" panose="02020603050405020304" pitchFamily="18" charset="0"/>
                <a:cs typeface="Times New Roman" panose="02020603050405020304" pitchFamily="18" charset="0"/>
              </a:rPr>
              <a:t>1</a:t>
            </a:r>
            <a:r>
              <a:rPr lang="zh-CN" altLang="en-US" kern="100" dirty="0">
                <a:latin typeface="Times New Roman" panose="02020603050405020304" pitchFamily="18" charset="0"/>
                <a:cs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初</a:t>
            </a:r>
            <a:r>
              <a:rPr lang="zh-CN" altLang="zh-CN" kern="100" dirty="0">
                <a:latin typeface="Times New Roman" panose="02020603050405020304" pitchFamily="18" charset="0"/>
                <a:cs typeface="Times New Roman" panose="02020603050405020304" pitchFamily="18" charset="0"/>
              </a:rPr>
              <a:t>始化优先队列</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用于存放搜索树中的节</a:t>
            </a:r>
            <a:r>
              <a:rPr lang="zh-CN" altLang="zh-CN" kern="100" dirty="0" smtClean="0">
                <a:latin typeface="Times New Roman" panose="02020603050405020304" pitchFamily="18" charset="0"/>
                <a:cs typeface="Times New Roman" panose="02020603050405020304" pitchFamily="18" charset="0"/>
              </a:rPr>
              <a:t>点</a:t>
            </a:r>
            <a:r>
              <a:rPr lang="zh-CN" altLang="en-US" kern="100" dirty="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indent="304800" algn="just">
              <a:lnSpc>
                <a:spcPct val="150000"/>
              </a:lnSpc>
              <a:spcAft>
                <a:spcPts val="0"/>
              </a:spcAft>
            </a:pPr>
            <a:r>
              <a:rPr lang="en-US" altLang="zh-CN" kern="100" dirty="0" smtClean="0">
                <a:latin typeface="Times New Roman" panose="02020603050405020304" pitchFamily="18" charset="0"/>
                <a:cs typeface="Times New Roman" panose="02020603050405020304" pitchFamily="18" charset="0"/>
              </a:rPr>
              <a:t>2</a:t>
            </a:r>
            <a:r>
              <a:rPr lang="zh-CN" altLang="en-US" kern="100" dirty="0" smtClean="0">
                <a:latin typeface="Times New Roman" panose="02020603050405020304" pitchFamily="18" charset="0"/>
                <a:cs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当</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中待求解的节点数小于预先设定值</a:t>
            </a:r>
            <a:r>
              <a:rPr lang="en-US" altLang="zh-CN" kern="100" dirty="0" err="1">
                <a:latin typeface="Times New Roman" panose="02020603050405020304" pitchFamily="18" charset="0"/>
                <a:cs typeface="Times New Roman" panose="02020603050405020304" pitchFamily="18" charset="0"/>
              </a:rPr>
              <a:t>LimitSize</a:t>
            </a:r>
            <a:r>
              <a:rPr lang="zh-CN" altLang="zh-CN" kern="100" dirty="0">
                <a:latin typeface="Times New Roman" panose="02020603050405020304" pitchFamily="18" charset="0"/>
                <a:cs typeface="Times New Roman" panose="02020603050405020304" pitchFamily="18" charset="0"/>
              </a:rPr>
              <a:t>时，产生的子节点全部存入</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中</a:t>
            </a:r>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 </a:t>
            </a:r>
          </a:p>
          <a:p>
            <a:pPr indent="304800" algn="just">
              <a:lnSpc>
                <a:spcPct val="150000"/>
              </a:lnSpc>
              <a:spcAft>
                <a:spcPts val="0"/>
              </a:spcAft>
            </a:pPr>
            <a:r>
              <a:rPr lang="en-US" altLang="zh-CN" kern="100" dirty="0" smtClean="0">
                <a:latin typeface="Times New Roman" panose="02020603050405020304" pitchFamily="18" charset="0"/>
                <a:cs typeface="Times New Roman" panose="02020603050405020304" pitchFamily="18" charset="0"/>
              </a:rPr>
              <a:t>3</a:t>
            </a:r>
            <a:r>
              <a:rPr lang="zh-CN" altLang="en-US" kern="100" dirty="0" smtClean="0">
                <a:latin typeface="Times New Roman" panose="02020603050405020304" pitchFamily="18" charset="0"/>
                <a:cs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当</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中的节点数超出预先设定值</a:t>
            </a:r>
            <a:r>
              <a:rPr lang="en-US" altLang="zh-CN" kern="100" dirty="0" err="1">
                <a:latin typeface="Times New Roman" panose="02020603050405020304" pitchFamily="18" charset="0"/>
                <a:cs typeface="Times New Roman" panose="02020603050405020304" pitchFamily="18" charset="0"/>
              </a:rPr>
              <a:t>LimitSize</a:t>
            </a:r>
            <a:r>
              <a:rPr lang="zh-CN" altLang="zh-CN" kern="100" dirty="0">
                <a:latin typeface="Times New Roman" panose="02020603050405020304" pitchFamily="18" charset="0"/>
                <a:cs typeface="Times New Roman" panose="02020603050405020304" pitchFamily="18" charset="0"/>
              </a:rPr>
              <a:t>时，产生的子节点以相等的概率只选择其中一个子节点存入</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中，其余子节点存入辅助队列</a:t>
            </a:r>
            <a:r>
              <a:rPr lang="en-US" altLang="zh-CN" kern="100" dirty="0" err="1">
                <a:latin typeface="Times New Roman" panose="02020603050405020304" pitchFamily="18" charset="0"/>
                <a:cs typeface="Times New Roman" panose="02020603050405020304" pitchFamily="18" charset="0"/>
              </a:rPr>
              <a:t>AuxQueue</a:t>
            </a:r>
            <a:r>
              <a:rPr lang="zh-CN" altLang="zh-CN" kern="100" dirty="0">
                <a:latin typeface="Times New Roman" panose="02020603050405020304" pitchFamily="18" charset="0"/>
                <a:cs typeface="Times New Roman" panose="02020603050405020304" pitchFamily="18" charset="0"/>
              </a:rPr>
              <a:t>中</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indent="304800" algn="just">
              <a:lnSpc>
                <a:spcPct val="150000"/>
              </a:lnSpc>
              <a:spcAft>
                <a:spcPts val="0"/>
              </a:spcAft>
            </a:pPr>
            <a:r>
              <a:rPr lang="en-US" altLang="zh-CN" kern="100" dirty="0" smtClean="0">
                <a:latin typeface="Times New Roman" panose="02020603050405020304" pitchFamily="18" charset="0"/>
                <a:cs typeface="Times New Roman" panose="02020603050405020304" pitchFamily="18" charset="0"/>
              </a:rPr>
              <a:t>4</a:t>
            </a:r>
            <a:r>
              <a:rPr lang="zh-CN" altLang="en-US" kern="100" dirty="0" smtClean="0">
                <a:latin typeface="Times New Roman" panose="02020603050405020304" pitchFamily="18" charset="0"/>
                <a:cs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只</a:t>
            </a:r>
            <a:r>
              <a:rPr lang="zh-CN" altLang="zh-CN" kern="100" dirty="0">
                <a:latin typeface="Times New Roman" panose="02020603050405020304" pitchFamily="18" charset="0"/>
                <a:cs typeface="Times New Roman" panose="02020603050405020304" pitchFamily="18" charset="0"/>
              </a:rPr>
              <a:t>有当</a:t>
            </a:r>
            <a:r>
              <a:rPr lang="en-US" altLang="zh-CN" kern="100" dirty="0" err="1">
                <a:latin typeface="Times New Roman" panose="02020603050405020304" pitchFamily="18" charset="0"/>
                <a:cs typeface="Times New Roman" panose="02020603050405020304" pitchFamily="18" charset="0"/>
              </a:rPr>
              <a:t>NodeQueue</a:t>
            </a:r>
            <a:r>
              <a:rPr lang="zh-CN" altLang="zh-CN" kern="100" dirty="0">
                <a:latin typeface="Times New Roman" panose="02020603050405020304" pitchFamily="18" charset="0"/>
                <a:cs typeface="Times New Roman" panose="02020603050405020304" pitchFamily="18" charset="0"/>
              </a:rPr>
              <a:t>为空时，继续搜索辅助队列</a:t>
            </a:r>
            <a:r>
              <a:rPr lang="en-US" altLang="zh-CN" kern="100" dirty="0" err="1">
                <a:latin typeface="Times New Roman" panose="02020603050405020304" pitchFamily="18" charset="0"/>
                <a:cs typeface="Times New Roman" panose="02020603050405020304" pitchFamily="18" charset="0"/>
              </a:rPr>
              <a:t>AuxQueue</a:t>
            </a:r>
            <a:r>
              <a:rPr lang="zh-CN" altLang="zh-CN" kern="100" dirty="0">
                <a:latin typeface="Times New Roman" panose="02020603050405020304" pitchFamily="18" charset="0"/>
                <a:cs typeface="Times New Roman" panose="02020603050405020304" pitchFamily="18" charset="0"/>
              </a:rPr>
              <a:t>里的节点。</a:t>
            </a:r>
          </a:p>
        </p:txBody>
      </p:sp>
      <p:graphicFrame>
        <p:nvGraphicFramePr>
          <p:cNvPr id="4" name="对象 3"/>
          <p:cNvGraphicFramePr>
            <a:graphicFrameLocks noChangeAspect="1"/>
          </p:cNvGraphicFramePr>
          <p:nvPr>
            <p:extLst>
              <p:ext uri="{D42A27DB-BD31-4B8C-83A1-F6EECF244321}">
                <p14:modId xmlns:p14="http://schemas.microsoft.com/office/powerpoint/2010/main" xmlns="" val="1351137712"/>
              </p:ext>
            </p:extLst>
          </p:nvPr>
        </p:nvGraphicFramePr>
        <p:xfrm>
          <a:off x="5364088" y="1844824"/>
          <a:ext cx="3550446" cy="2952328"/>
        </p:xfrm>
        <a:graphic>
          <a:graphicData uri="http://schemas.openxmlformats.org/presentationml/2006/ole">
            <p:oleObj spid="_x0000_s28824" name="Visio" r:id="rId3" imgW="3977087" imgH="3306679" progId="">
              <p:embed/>
            </p:oleObj>
          </a:graphicData>
        </a:graphic>
      </p:graphicFrame>
    </p:spTree>
    <p:extLst>
      <p:ext uri="{BB962C8B-B14F-4D97-AF65-F5344CB8AC3E}">
        <p14:creationId xmlns:p14="http://schemas.microsoft.com/office/powerpoint/2010/main" xmlns="" val="36600489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bwMode="auto">
          <a:xfrm>
            <a:off x="107504" y="604044"/>
            <a:ext cx="583264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lvl="1" algn="l"/>
            <a:r>
              <a:rPr lang="zh-CN" altLang="en-US" sz="2800" kern="0" dirty="0" smtClean="0">
                <a:latin typeface="+mj-lt"/>
                <a:ea typeface="+mj-ea"/>
                <a:cs typeface="+mj-cs"/>
              </a:rPr>
              <a:t>基于束搜索节点选择策略</a:t>
            </a:r>
            <a:endParaRPr lang="zh-CN" altLang="zh-CN" sz="2800" kern="0" dirty="0">
              <a:latin typeface="+mj-lt"/>
              <a:ea typeface="+mj-ea"/>
              <a:cs typeface="+mj-cs"/>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1268023562"/>
              </p:ext>
            </p:extLst>
          </p:nvPr>
        </p:nvGraphicFramePr>
        <p:xfrm>
          <a:off x="5652120" y="1958747"/>
          <a:ext cx="3024336" cy="3054429"/>
        </p:xfrm>
        <a:graphic>
          <a:graphicData uri="http://schemas.openxmlformats.org/presentationml/2006/ole">
            <p:oleObj spid="_x0000_s18611" name="Visio" r:id="rId3" imgW="3275343" imgH="3302267" progId="">
              <p:embed/>
            </p:oleObj>
          </a:graphicData>
        </a:graphic>
      </p:graphicFrame>
      <p:sp>
        <p:nvSpPr>
          <p:cNvPr id="5" name="Rectangle 4"/>
          <p:cNvSpPr>
            <a:spLocks noChangeArrowheads="1"/>
          </p:cNvSpPr>
          <p:nvPr/>
        </p:nvSpPr>
        <p:spPr bwMode="auto">
          <a:xfrm>
            <a:off x="539552" y="1541398"/>
            <a:ext cx="4608512" cy="38318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04800" fontAlgn="base">
              <a:lnSpc>
                <a:spcPct val="150000"/>
              </a:lnSpc>
              <a:spcBef>
                <a:spcPct val="0"/>
              </a:spcBef>
              <a:spcAft>
                <a:spcPct val="0"/>
              </a:spcAft>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束</a:t>
            </a:r>
            <a:r>
              <a:rPr lang="zh-CN" altLang="zh-CN" dirty="0">
                <a:latin typeface="Times New Roman" panose="02020603050405020304" pitchFamily="18" charset="0"/>
                <a:cs typeface="Times New Roman" panose="02020603050405020304" pitchFamily="18" charset="0"/>
              </a:rPr>
              <a:t>搜索（</a:t>
            </a:r>
            <a:r>
              <a:rPr lang="en-US" altLang="zh-CN" dirty="0">
                <a:latin typeface="Times New Roman" panose="02020603050405020304" pitchFamily="18" charset="0"/>
                <a:cs typeface="Times New Roman" panose="02020603050405020304" pitchFamily="18" charset="0"/>
              </a:rPr>
              <a:t>Beam Search</a:t>
            </a:r>
            <a:r>
              <a:rPr lang="zh-CN" altLang="zh-CN" dirty="0">
                <a:latin typeface="Times New Roman" panose="02020603050405020304" pitchFamily="18" charset="0"/>
                <a:cs typeface="Times New Roman" panose="02020603050405020304" pitchFamily="18" charset="0"/>
              </a:rPr>
              <a:t>）是解</a:t>
            </a:r>
            <a:r>
              <a:rPr lang="zh-CN" altLang="zh-CN" dirty="0"/>
              <a:t>决优化问题的一种广度优先的启发式算法</a:t>
            </a:r>
            <a:r>
              <a:rPr lang="zh-CN" altLang="en-US" dirty="0"/>
              <a:t>。</a:t>
            </a:r>
            <a:endParaRPr lang="en-US" altLang="zh-CN" dirty="0"/>
          </a:p>
          <a:p>
            <a:pPr lvl="0" indent="304800" fontAlgn="base">
              <a:lnSpc>
                <a:spcPct val="150000"/>
              </a:lnSpc>
              <a:spcBef>
                <a:spcPct val="0"/>
              </a:spcBef>
              <a:spcAft>
                <a:spcPct val="0"/>
              </a:spcAft>
            </a:pPr>
            <a:r>
              <a:rPr lang="zh-CN" altLang="zh-CN" dirty="0"/>
              <a:t>束搜索只扩展每一层可能成功的节点，只有这些节点被保留在束中，其他节点直接被剪</a:t>
            </a:r>
            <a:r>
              <a:rPr lang="zh-CN" altLang="zh-CN" dirty="0" smtClean="0"/>
              <a:t>掉</a:t>
            </a:r>
            <a:r>
              <a:rPr lang="zh-CN" altLang="en-US" dirty="0" smtClean="0"/>
              <a:t>，</a:t>
            </a:r>
            <a:r>
              <a:rPr lang="zh-CN" altLang="zh-CN" dirty="0" smtClean="0"/>
              <a:t>因</a:t>
            </a:r>
            <a:r>
              <a:rPr lang="zh-CN" altLang="zh-CN" dirty="0"/>
              <a:t>此大大节省运行时</a:t>
            </a:r>
            <a:r>
              <a:rPr lang="zh-CN" altLang="zh-CN" dirty="0" smtClean="0"/>
              <a:t>间</a:t>
            </a:r>
            <a:r>
              <a:rPr lang="zh-CN" altLang="en-US" dirty="0"/>
              <a:t>。</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集束节点（</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Beam Node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）表示从该层所有节点中选择的较优节点，用于扩展子节点。</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集束宽度（</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Beam Width</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）指每层集束节点的最大个数。</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7" name="Rectangle 5"/>
          <p:cNvSpPr>
            <a:spLocks noChangeArrowheads="1"/>
          </p:cNvSpPr>
          <p:nvPr/>
        </p:nvSpPr>
        <p:spPr bwMode="auto">
          <a:xfrm>
            <a:off x="0" y="647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40922936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500"/>
                                        <p:tgtEl>
                                          <p:spTgt spid="5">
                                            <p:txEl>
                                              <p:pRg st="0" end="0"/>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4" dur="500"/>
                                        <p:tgtEl>
                                          <p:spTgt spid="5">
                                            <p:txEl>
                                              <p:pRg st="2" end="2"/>
                                            </p:txEl>
                                          </p:spTgt>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3528" y="633189"/>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a:t>非整</a:t>
            </a:r>
            <a:r>
              <a:rPr lang="zh-CN" altLang="en-US" sz="2800" b="0" kern="0" dirty="0" smtClean="0"/>
              <a:t>数解转化算法</a:t>
            </a:r>
            <a:endParaRPr lang="en-US" altLang="zh-CN" sz="2800" b="0" kern="0" dirty="0"/>
          </a:p>
        </p:txBody>
      </p:sp>
      <p:sp>
        <p:nvSpPr>
          <p:cNvPr id="3" name="TextBox 2"/>
          <p:cNvSpPr txBox="1"/>
          <p:nvPr/>
        </p:nvSpPr>
        <p:spPr>
          <a:xfrm>
            <a:off x="611560" y="1473165"/>
            <a:ext cx="792088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prstClr val="black"/>
                </a:solidFill>
                <a:latin typeface="Calibri"/>
              </a:rPr>
              <a:t>求解</a:t>
            </a:r>
            <a:r>
              <a:rPr lang="zh-CN" altLang="en-US" sz="2000" dirty="0" smtClean="0">
                <a:solidFill>
                  <a:prstClr val="black"/>
                </a:solidFill>
                <a:latin typeface="Calibri"/>
              </a:rPr>
              <a:t>节点限制主问题的线性松弛问题得到的最优解可能是</a:t>
            </a:r>
            <a:r>
              <a:rPr lang="zh-CN" altLang="en-US" sz="2000" dirty="0">
                <a:solidFill>
                  <a:prstClr val="black"/>
                </a:solidFill>
                <a:latin typeface="Calibri"/>
              </a:rPr>
              <a:t>分数</a:t>
            </a:r>
            <a:r>
              <a:rPr lang="zh-CN" altLang="en-US" sz="2000" dirty="0" smtClean="0">
                <a:solidFill>
                  <a:prstClr val="black"/>
                </a:solidFill>
                <a:latin typeface="Calibri"/>
              </a:rPr>
              <a:t>解，也可能是整数解。</a:t>
            </a:r>
            <a:r>
              <a:rPr lang="zh-CN" altLang="zh-CN" sz="2000" dirty="0" smtClean="0"/>
              <a:t>只</a:t>
            </a:r>
            <a:r>
              <a:rPr lang="zh-CN" altLang="zh-CN" sz="2000" dirty="0"/>
              <a:t>有</a:t>
            </a:r>
            <a:r>
              <a:rPr lang="zh-CN" altLang="zh-CN" sz="2000" dirty="0" smtClean="0"/>
              <a:t>当</a:t>
            </a:r>
            <a:r>
              <a:rPr lang="zh-CN" altLang="en-US" sz="2000" dirty="0"/>
              <a:t>求得</a:t>
            </a:r>
            <a:r>
              <a:rPr lang="zh-CN" altLang="zh-CN" sz="2000" dirty="0" smtClean="0"/>
              <a:t>整</a:t>
            </a:r>
            <a:r>
              <a:rPr lang="zh-CN" altLang="zh-CN" sz="2000" dirty="0"/>
              <a:t>数解时</a:t>
            </a:r>
            <a:r>
              <a:rPr lang="zh-CN" altLang="zh-CN" sz="2000" dirty="0" smtClean="0"/>
              <a:t>，才</a:t>
            </a:r>
            <a:r>
              <a:rPr lang="zh-CN" altLang="en-US" sz="2000" dirty="0" smtClean="0"/>
              <a:t>有可</a:t>
            </a:r>
            <a:r>
              <a:rPr lang="zh-CN" altLang="zh-CN" sz="2000" dirty="0" smtClean="0"/>
              <a:t>能更</a:t>
            </a:r>
            <a:r>
              <a:rPr lang="zh-CN" altLang="zh-CN" sz="2000" dirty="0"/>
              <a:t>新下界</a:t>
            </a:r>
            <a:r>
              <a:rPr lang="zh-CN" altLang="zh-CN" sz="2000" dirty="0" smtClean="0"/>
              <a:t>。</a:t>
            </a:r>
            <a:endParaRPr lang="en-US" altLang="zh-CN" sz="2000" dirty="0" smtClean="0">
              <a:solidFill>
                <a:prstClr val="black"/>
              </a:solidFill>
              <a:latin typeface="Calibri"/>
            </a:endParaRPr>
          </a:p>
          <a:p>
            <a:pPr marL="342900" indent="-342900">
              <a:lnSpc>
                <a:spcPct val="150000"/>
              </a:lnSpc>
              <a:buFont typeface="Wingdings" panose="05000000000000000000" pitchFamily="2" charset="2"/>
              <a:buChar char="Ø"/>
            </a:pPr>
            <a:r>
              <a:rPr lang="zh-CN" altLang="en-US" sz="2000" dirty="0">
                <a:solidFill>
                  <a:prstClr val="black"/>
                </a:solidFill>
                <a:latin typeface="Calibri"/>
              </a:rPr>
              <a:t>我们</a:t>
            </a:r>
            <a:r>
              <a:rPr lang="zh-CN" altLang="en-US" sz="2000" dirty="0" smtClean="0">
                <a:solidFill>
                  <a:prstClr val="black"/>
                </a:solidFill>
                <a:latin typeface="Calibri"/>
              </a:rPr>
              <a:t>采用启发式算法将节点的</a:t>
            </a:r>
            <a:r>
              <a:rPr lang="zh-CN" altLang="en-US" sz="2000" dirty="0">
                <a:solidFill>
                  <a:prstClr val="black"/>
                </a:solidFill>
                <a:latin typeface="Calibri"/>
              </a:rPr>
              <a:t>线</a:t>
            </a:r>
            <a:r>
              <a:rPr lang="zh-CN" altLang="en-US" sz="2000" dirty="0" smtClean="0">
                <a:solidFill>
                  <a:prstClr val="black"/>
                </a:solidFill>
                <a:latin typeface="Calibri"/>
              </a:rPr>
              <a:t>性松弛问题的分数解转化为整数解，也用于更新下界</a:t>
            </a:r>
            <a:r>
              <a:rPr lang="zh-CN" altLang="en-US" sz="2000" dirty="0">
                <a:solidFill>
                  <a:prstClr val="black"/>
                </a:solidFill>
                <a:latin typeface="Calibri"/>
              </a:rPr>
              <a:t>。</a:t>
            </a:r>
            <a:endParaRPr lang="en-US" altLang="zh-CN" sz="2000" dirty="0" smtClean="0">
              <a:solidFill>
                <a:prstClr val="black"/>
              </a:solidFill>
              <a:latin typeface="Calibri"/>
            </a:endParaRPr>
          </a:p>
          <a:p>
            <a:pPr marL="342900" indent="-342900">
              <a:lnSpc>
                <a:spcPct val="150000"/>
              </a:lnSpc>
              <a:buFont typeface="Wingdings" panose="05000000000000000000" pitchFamily="2" charset="2"/>
              <a:buChar char="Ø"/>
            </a:pPr>
            <a:r>
              <a:rPr lang="zh-CN" altLang="en-US" sz="2000" dirty="0" smtClean="0">
                <a:solidFill>
                  <a:prstClr val="black"/>
                </a:solidFill>
                <a:latin typeface="Calibri"/>
              </a:rPr>
              <a:t>优点：可以尽快提高下界，减少对节点的搜索。</a:t>
            </a:r>
            <a:endParaRPr lang="en-US" altLang="zh-CN" sz="2000" dirty="0" smtClean="0">
              <a:solidFill>
                <a:prstClr val="black"/>
              </a:solidFill>
              <a:latin typeface="Calibri"/>
            </a:endParaRPr>
          </a:p>
          <a:p>
            <a:pPr>
              <a:lnSpc>
                <a:spcPct val="150000"/>
              </a:lnSpc>
            </a:pPr>
            <a:endParaRPr lang="zh-CN" altLang="en-US" sz="2000" dirty="0">
              <a:solidFill>
                <a:prstClr val="black"/>
              </a:solidFill>
              <a:latin typeface="Calibri"/>
            </a:endParaRPr>
          </a:p>
        </p:txBody>
      </p:sp>
    </p:spTree>
    <p:extLst>
      <p:ext uri="{BB962C8B-B14F-4D97-AF65-F5344CB8AC3E}">
        <p14:creationId xmlns:p14="http://schemas.microsoft.com/office/powerpoint/2010/main" xmlns="" val="18541549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2932627899"/>
              </p:ext>
            </p:extLst>
          </p:nvPr>
        </p:nvGraphicFramePr>
        <p:xfrm>
          <a:off x="782092" y="2300387"/>
          <a:ext cx="1917700" cy="300037"/>
        </p:xfrm>
        <a:graphic>
          <a:graphicData uri="http://schemas.openxmlformats.org/presentationml/2006/ole">
            <p:oleObj spid="_x0000_s39256" name="Equation" r:id="rId4" imgW="1916868" imgH="304668" progId="Equation.DSMT4">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773606171"/>
              </p:ext>
            </p:extLst>
          </p:nvPr>
        </p:nvGraphicFramePr>
        <p:xfrm>
          <a:off x="2267868" y="2732435"/>
          <a:ext cx="215900" cy="223837"/>
        </p:xfrm>
        <a:graphic>
          <a:graphicData uri="http://schemas.openxmlformats.org/presentationml/2006/ole">
            <p:oleObj spid="_x0000_s39257" name="Equation" r:id="rId5" imgW="203024" imgH="215713" progId="Equation.DSMT4">
              <p:embed/>
            </p:oleObj>
          </a:graphicData>
        </a:graphic>
      </p:graphicFrame>
      <p:sp>
        <p:nvSpPr>
          <p:cNvPr id="6" name="Rectangle 5"/>
          <p:cNvSpPr>
            <a:spLocks noChangeArrowheads="1"/>
          </p:cNvSpPr>
          <p:nvPr/>
        </p:nvSpPr>
        <p:spPr bwMode="auto">
          <a:xfrm>
            <a:off x="683568" y="1740872"/>
            <a:ext cx="7704856"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fontAlgn="base">
              <a:lnSpc>
                <a:spcPct val="150000"/>
              </a:lnSpc>
              <a:spcBef>
                <a:spcPct val="0"/>
              </a:spcBef>
              <a:spcAft>
                <a:spcPct val="0"/>
              </a:spcAft>
            </a:pPr>
            <a:r>
              <a:rPr lang="zh-CN" altLang="zh-CN" dirty="0" smtClean="0">
                <a:latin typeface="Times New Roman" pitchFamily="18" charset="0"/>
                <a:ea typeface="宋体" pitchFamily="2" charset="-122"/>
                <a:cs typeface="Times New Roman" pitchFamily="18" charset="0"/>
              </a:rPr>
              <a:t>每</a:t>
            </a:r>
            <a:r>
              <a:rPr lang="zh-CN" altLang="zh-CN" dirty="0">
                <a:latin typeface="Times New Roman" pitchFamily="18" charset="0"/>
                <a:ea typeface="宋体" pitchFamily="2" charset="-122"/>
                <a:cs typeface="Times New Roman" pitchFamily="18" charset="0"/>
              </a:rPr>
              <a:t>个</a:t>
            </a:r>
            <a:r>
              <a:rPr lang="zh-CN" altLang="zh-CN" dirty="0" smtClean="0">
                <a:latin typeface="Times New Roman" pitchFamily="18" charset="0"/>
                <a:ea typeface="宋体" pitchFamily="2" charset="-122"/>
                <a:cs typeface="Times New Roman" pitchFamily="18" charset="0"/>
              </a:rPr>
              <a:t>节</a:t>
            </a:r>
            <a:r>
              <a:rPr lang="zh-CN" altLang="en-US" dirty="0" smtClean="0">
                <a:latin typeface="Times New Roman" pitchFamily="18" charset="0"/>
                <a:ea typeface="宋体" pitchFamily="2" charset="-122"/>
                <a:cs typeface="Times New Roman" pitchFamily="18" charset="0"/>
              </a:rPr>
              <a:t>点采用列生成求得</a:t>
            </a:r>
            <a:r>
              <a:rPr lang="zh-CN" altLang="zh-CN" dirty="0" smtClean="0">
                <a:latin typeface="Times New Roman" pitchFamily="18" charset="0"/>
                <a:ea typeface="宋体" pitchFamily="2" charset="-122"/>
                <a:cs typeface="Times New Roman" pitchFamily="18" charset="0"/>
              </a:rPr>
              <a:t>限</a:t>
            </a:r>
            <a:r>
              <a:rPr lang="zh-CN" altLang="zh-CN" dirty="0">
                <a:latin typeface="Times New Roman" pitchFamily="18" charset="0"/>
                <a:ea typeface="宋体" pitchFamily="2" charset="-122"/>
                <a:cs typeface="Times New Roman" pitchFamily="18" charset="0"/>
              </a:rPr>
              <a:t>制主问题</a:t>
            </a:r>
            <a:r>
              <a:rPr lang="en-US" altLang="zh-CN" dirty="0" smtClean="0">
                <a:latin typeface="Times New Roman" pitchFamily="18" charset="0"/>
                <a:ea typeface="宋体" pitchFamily="2" charset="-122"/>
                <a:cs typeface="Times New Roman" pitchFamily="18" charset="0"/>
              </a:rPr>
              <a:t>RLMP</a:t>
            </a:r>
            <a:r>
              <a:rPr lang="zh-CN" altLang="en-US" dirty="0">
                <a:latin typeface="Times New Roman" pitchFamily="18" charset="0"/>
                <a:ea typeface="宋体" pitchFamily="2" charset="-122"/>
                <a:cs typeface="Times New Roman" pitchFamily="18" charset="0"/>
              </a:rPr>
              <a:t>的最优线性松弛解，记</a:t>
            </a:r>
            <a:r>
              <a:rPr lang="zh-CN" altLang="en-US" dirty="0" smtClean="0">
                <a:latin typeface="Times New Roman" pitchFamily="18" charset="0"/>
                <a:ea typeface="宋体" pitchFamily="2" charset="-122"/>
                <a:cs typeface="Times New Roman" pitchFamily="18" charset="0"/>
              </a:rPr>
              <a:t>作</a:t>
            </a:r>
            <a:endParaRPr lang="en-US" altLang="zh-CN" dirty="0" smtClean="0">
              <a:latin typeface="Times New Roman" pitchFamily="18" charset="0"/>
              <a:ea typeface="宋体" pitchFamily="2" charset="-122"/>
              <a:cs typeface="Times New Roman" pitchFamily="18" charset="0"/>
            </a:endParaRPr>
          </a:p>
          <a:p>
            <a:pPr indent="304800" fontAlgn="base">
              <a:lnSpc>
                <a:spcPct val="150000"/>
              </a:lnSpc>
              <a:spcBef>
                <a:spcPct val="0"/>
              </a:spcBef>
              <a:spcAft>
                <a:spcPct val="0"/>
              </a:spcAf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algn="l" defTabSz="914400" rtl="0" eaLnBrk="1" fontAlgn="base" latinLnBrk="0" hangingPunct="1">
              <a:lnSpc>
                <a:spcPct val="150000"/>
              </a:lnSpc>
              <a:spcBef>
                <a:spcPct val="0"/>
              </a:spcBef>
              <a:spcAft>
                <a:spcPct val="0"/>
              </a:spcAft>
              <a:buClrTx/>
              <a:buSzTx/>
              <a:tabLst/>
            </a:pPr>
            <a:r>
              <a:rPr lang="en-US" altLang="zh-CN" dirty="0" smtClean="0">
                <a:latin typeface="Times New Roman" pitchFamily="18" charset="0"/>
                <a:ea typeface="宋体" pitchFamily="2" charset="-122"/>
                <a:cs typeface="Times New Roman" pitchFamily="18" charset="0"/>
              </a:rPr>
              <a:t>Step1</a:t>
            </a:r>
            <a:r>
              <a:rPr lang="zh-CN" altLang="en-US" dirty="0" smtClean="0">
                <a:latin typeface="Times New Roman" pitchFamily="18" charset="0"/>
                <a:ea typeface="宋体" pitchFamily="2" charset="-122"/>
                <a:cs typeface="Times New Roman" pitchFamily="18" charset="0"/>
              </a:rPr>
              <a:t>：依 次将     </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中的每一条路径作为整数解的第一条路径；</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algn="l" defTabSz="914400" rtl="0" eaLnBrk="1" fontAlgn="base" latinLnBrk="0" hangingPunct="1">
              <a:lnSpc>
                <a:spcPct val="150000"/>
              </a:lnSpc>
              <a:spcBef>
                <a:spcPct val="0"/>
              </a:spcBef>
              <a:spcAft>
                <a:spcPct val="0"/>
              </a:spcAft>
              <a:buClrTx/>
              <a:buSzTx/>
              <a:tabLst/>
            </a:pPr>
            <a:r>
              <a:rPr lang="en-US" altLang="zh-CN" dirty="0" smtClean="0">
                <a:latin typeface="Times New Roman" pitchFamily="18" charset="0"/>
                <a:ea typeface="宋体" pitchFamily="2" charset="-122"/>
                <a:cs typeface="Times New Roman" pitchFamily="18" charset="0"/>
              </a:rPr>
              <a:t>Step2</a:t>
            </a:r>
            <a:r>
              <a:rPr lang="zh-CN" altLang="en-US" dirty="0" smtClean="0">
                <a:latin typeface="Times New Roman" pitchFamily="18" charset="0"/>
                <a:ea typeface="宋体" pitchFamily="2" charset="-122"/>
                <a:cs typeface="Times New Roman" pitchFamily="18" charset="0"/>
              </a:rPr>
              <a:t>：</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接着将其余路径中与整数</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相同的点删除，得到新的路径，选择收益最大的路径作为整数解的下一条路径。</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algn="l" defTabSz="914400" rtl="0" eaLnBrk="1" fontAlgn="base" latinLnBrk="0" hangingPunct="1">
              <a:lnSpc>
                <a:spcPct val="150000"/>
              </a:lnSpc>
              <a:spcBef>
                <a:spcPct val="0"/>
              </a:spcBef>
              <a:spcAft>
                <a:spcPct val="0"/>
              </a:spcAft>
              <a:buClrTx/>
              <a:buSzTx/>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Step3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zh-CN" altLang="en-US" dirty="0" smtClean="0">
                <a:latin typeface="Times New Roman" pitchFamily="18" charset="0"/>
                <a:ea typeface="宋体" pitchFamily="2" charset="-122"/>
                <a:cs typeface="Times New Roman" pitchFamily="18" charset="0"/>
              </a:rPr>
              <a:t>转</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Step2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直到产生整数解中的全部路径。</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R="0" lvl="0" algn="l" defTabSz="914400" rtl="0" eaLnBrk="1" fontAlgn="base" latinLnBrk="0" hangingPunct="1">
              <a:lnSpc>
                <a:spcPct val="150000"/>
              </a:lnSpc>
              <a:spcBef>
                <a:spcPct val="0"/>
              </a:spcBef>
              <a:spcAft>
                <a:spcPct val="0"/>
              </a:spcAft>
              <a:buClrTx/>
              <a:buSzTx/>
              <a:tabLst/>
            </a:pPr>
            <a:r>
              <a:rPr lang="en-US" altLang="zh-CN" dirty="0" smtClean="0">
                <a:latin typeface="Times New Roman" pitchFamily="18" charset="0"/>
                <a:ea typeface="宋体" pitchFamily="2" charset="-122"/>
                <a:cs typeface="Times New Roman" pitchFamily="18" charset="0"/>
              </a:rPr>
              <a:t>Step4</a:t>
            </a:r>
            <a:r>
              <a:rPr lang="zh-CN" altLang="en-US" dirty="0" smtClean="0">
                <a:latin typeface="Times New Roman" pitchFamily="18" charset="0"/>
                <a:ea typeface="宋体" pitchFamily="2" charset="-122"/>
                <a:cs typeface="Times New Roman" pitchFamily="18" charset="0"/>
              </a:rPr>
              <a:t>：转</a:t>
            </a:r>
            <a:r>
              <a:rPr lang="en-US" altLang="zh-CN" dirty="0" smtClean="0">
                <a:latin typeface="Times New Roman" pitchFamily="18" charset="0"/>
                <a:ea typeface="宋体" pitchFamily="2" charset="-122"/>
                <a:cs typeface="Times New Roman" pitchFamily="18" charset="0"/>
              </a:rPr>
              <a:t>Step1</a:t>
            </a:r>
            <a:r>
              <a:rPr lang="zh-CN" altLang="en-US" dirty="0" smtClean="0">
                <a:latin typeface="Times New Roman" pitchFamily="18" charset="0"/>
                <a:ea typeface="宋体" pitchFamily="2" charset="-122"/>
                <a:cs typeface="Times New Roman" pitchFamily="18" charset="0"/>
              </a:rPr>
              <a:t>，直到集合    中所有的路径都被选择过，选择</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收益最大的整数解作为最优整数解。</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7" name="Rectangle 2"/>
          <p:cNvSpPr txBox="1">
            <a:spLocks noChangeArrowheads="1"/>
          </p:cNvSpPr>
          <p:nvPr/>
        </p:nvSpPr>
        <p:spPr bwMode="auto">
          <a:xfrm>
            <a:off x="323528" y="633189"/>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a:t>非整</a:t>
            </a:r>
            <a:r>
              <a:rPr lang="zh-CN" altLang="en-US" sz="2800" b="0" kern="0" dirty="0" smtClean="0"/>
              <a:t>数解转化算法主要步骤</a:t>
            </a:r>
            <a:endParaRPr lang="en-US" altLang="zh-CN" sz="2800" b="0" kern="0" dirty="0"/>
          </a:p>
        </p:txBody>
      </p:sp>
      <p:graphicFrame>
        <p:nvGraphicFramePr>
          <p:cNvPr id="4" name="对象 3"/>
          <p:cNvGraphicFramePr>
            <a:graphicFrameLocks noChangeAspect="1"/>
          </p:cNvGraphicFramePr>
          <p:nvPr>
            <p:extLst>
              <p:ext uri="{D42A27DB-BD31-4B8C-83A1-F6EECF244321}">
                <p14:modId xmlns:p14="http://schemas.microsoft.com/office/powerpoint/2010/main" xmlns="" val="43489556"/>
              </p:ext>
            </p:extLst>
          </p:nvPr>
        </p:nvGraphicFramePr>
        <p:xfrm>
          <a:off x="3432696" y="4365104"/>
          <a:ext cx="203200" cy="215900"/>
        </p:xfrm>
        <a:graphic>
          <a:graphicData uri="http://schemas.openxmlformats.org/presentationml/2006/ole">
            <p:oleObj spid="_x0000_s39258" name="Equation" r:id="rId6" imgW="203024" imgH="215713" progId="Equation.DSMT4">
              <p:embed/>
            </p:oleObj>
          </a:graphicData>
        </a:graphic>
      </p:graphicFrame>
    </p:spTree>
    <p:extLst>
      <p:ext uri="{BB962C8B-B14F-4D97-AF65-F5344CB8AC3E}">
        <p14:creationId xmlns:p14="http://schemas.microsoft.com/office/powerpoint/2010/main" xmlns="" val="29891993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14678" y="357166"/>
            <a:ext cx="2928958"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a:t>实</a:t>
            </a:r>
            <a:r>
              <a:rPr lang="zh-CN" altLang="en-US" sz="2800" b="0" kern="0" dirty="0" smtClean="0"/>
              <a:t>验分析</a:t>
            </a:r>
            <a:endParaRPr lang="en-US" altLang="zh-CN" sz="2800" b="0" kern="0" dirty="0"/>
          </a:p>
        </p:txBody>
      </p:sp>
      <p:sp>
        <p:nvSpPr>
          <p:cNvPr id="5" name="TextBox 4"/>
          <p:cNvSpPr txBox="1"/>
          <p:nvPr/>
        </p:nvSpPr>
        <p:spPr>
          <a:xfrm>
            <a:off x="611560" y="1196752"/>
            <a:ext cx="8136904" cy="3000821"/>
          </a:xfrm>
          <a:prstGeom prst="rect">
            <a:avLst/>
          </a:prstGeom>
          <a:noFill/>
        </p:spPr>
        <p:txBody>
          <a:bodyPr wrap="square" rtlCol="0">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采</a:t>
            </a:r>
            <a:r>
              <a:rPr lang="zh-CN" altLang="zh-CN" dirty="0">
                <a:latin typeface="Times New Roman" panose="02020603050405020304" pitchFamily="18" charset="0"/>
                <a:cs typeface="Times New Roman" panose="02020603050405020304" pitchFamily="18" charset="0"/>
              </a:rPr>
              <a:t>用文</a:t>
            </a:r>
            <a:r>
              <a:rPr lang="zh-CN" altLang="zh-CN" dirty="0" smtClean="0">
                <a:latin typeface="Times New Roman" panose="02020603050405020304" pitchFamily="18" charset="0"/>
                <a:cs typeface="Times New Roman" panose="02020603050405020304" pitchFamily="18" charset="0"/>
              </a:rPr>
              <a:t>献中</a:t>
            </a:r>
            <a:r>
              <a:rPr lang="zh-CN" altLang="zh-CN"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20</a:t>
            </a:r>
            <a:r>
              <a:rPr lang="zh-CN" altLang="zh-CN" dirty="0">
                <a:latin typeface="Times New Roman" panose="02020603050405020304" pitchFamily="18" charset="0"/>
                <a:cs typeface="Times New Roman" panose="02020603050405020304" pitchFamily="18" charset="0"/>
              </a:rPr>
              <a:t>个算例</a:t>
            </a:r>
            <a:r>
              <a:rPr lang="en-US" altLang="zh-CN" dirty="0" smtClean="0">
                <a:latin typeface="Times New Roman" panose="02020603050405020304" pitchFamily="18" charset="0"/>
                <a:cs typeface="Times New Roman" panose="02020603050405020304" pitchFamily="18" charset="0"/>
              </a:rPr>
              <a:t>pr01-pr20</a:t>
            </a:r>
            <a:r>
              <a:rPr lang="zh-CN" altLang="en-US" dirty="0" smtClean="0">
                <a:latin typeface="Times New Roman" panose="02020603050405020304" pitchFamily="18" charset="0"/>
                <a:cs typeface="Times New Roman" panose="02020603050405020304" pitchFamily="18" charset="0"/>
              </a:rPr>
              <a:t>进行测试。</a:t>
            </a:r>
            <a:r>
              <a:rPr lang="zh-CN" altLang="zh-CN" dirty="0" smtClean="0">
                <a:latin typeface="Times New Roman" panose="02020603050405020304" pitchFamily="18" charset="0"/>
                <a:cs typeface="Times New Roman" panose="02020603050405020304" pitchFamily="18" charset="0"/>
              </a:rPr>
              <a:t>考虑车辆数为</a:t>
            </a:r>
            <a:r>
              <a:rPr lang="en-US" altLang="zh-CN" dirty="0" smtClean="0">
                <a:latin typeface="Times New Roman" panose="02020603050405020304" pitchFamily="18" charset="0"/>
                <a:cs typeface="Times New Roman" panose="02020603050405020304" pitchFamily="18" charset="0"/>
              </a:rPr>
              <a:t>3</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zh-CN" dirty="0" smtClean="0">
                <a:latin typeface="Times New Roman" panose="02020603050405020304" pitchFamily="18" charset="0"/>
                <a:cs typeface="Times New Roman" panose="02020603050405020304" pitchFamily="18" charset="0"/>
              </a:rPr>
              <a:t>的情况，对每个算例测试</a:t>
            </a:r>
            <a:r>
              <a:rPr lang="en-US" altLang="zh-CN" dirty="0" smtClean="0">
                <a:latin typeface="Times New Roman" panose="02020603050405020304" pitchFamily="18" charset="0"/>
                <a:cs typeface="Times New Roman" panose="02020603050405020304" pitchFamily="18" charset="0"/>
              </a:rPr>
              <a:t>5</a:t>
            </a:r>
            <a:r>
              <a:rPr lang="zh-CN" altLang="zh-CN" dirty="0" smtClean="0">
                <a:latin typeface="Times New Roman" panose="02020603050405020304" pitchFamily="18" charset="0"/>
                <a:cs typeface="Times New Roman" panose="02020603050405020304" pitchFamily="18" charset="0"/>
              </a:rPr>
              <a:t>次。</a:t>
            </a:r>
            <a:endParaRPr lang="en-US" altLang="zh-CN" dirty="0" smtClean="0">
              <a:latin typeface="Times New Roman" panose="02020603050405020304" pitchFamily="18" charset="0"/>
              <a:cs typeface="Times New Roman" panose="02020603050405020304" pitchFamily="18" charset="0"/>
            </a:endParaRPr>
          </a:p>
          <a:p>
            <a:pPr>
              <a:lnSpc>
                <a:spcPct val="150000"/>
              </a:lnSpc>
            </a:pP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综</a:t>
            </a:r>
            <a:r>
              <a:rPr lang="zh-CN" altLang="zh-CN" dirty="0">
                <a:latin typeface="Times New Roman" panose="02020603050405020304" pitchFamily="18" charset="0"/>
                <a:cs typeface="Times New Roman" panose="02020603050405020304" pitchFamily="18" charset="0"/>
              </a:rPr>
              <a:t>合考虑计算时间与解质</a:t>
            </a:r>
            <a:r>
              <a:rPr lang="zh-CN" altLang="zh-CN" dirty="0" smtClean="0">
                <a:latin typeface="Times New Roman" panose="02020603050405020304" pitchFamily="18" charset="0"/>
                <a:cs typeface="Times New Roman" panose="02020603050405020304" pitchFamily="18" charset="0"/>
              </a:rPr>
              <a:t>量</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子</a:t>
            </a:r>
            <a:r>
              <a:rPr lang="zh-CN" altLang="zh-CN" dirty="0">
                <a:latin typeface="Times New Roman" panose="02020603050405020304" pitchFamily="18" charset="0"/>
                <a:cs typeface="Times New Roman" panose="02020603050405020304" pitchFamily="18" charset="0"/>
              </a:rPr>
              <a:t>问题中的参</a:t>
            </a:r>
            <a:r>
              <a:rPr lang="zh-CN" altLang="zh-CN" dirty="0" smtClean="0">
                <a:latin typeface="Times New Roman" panose="02020603050405020304" pitchFamily="18" charset="0"/>
                <a:cs typeface="Times New Roman" panose="02020603050405020304" pitchFamily="18" charset="0"/>
              </a:rPr>
              <a:t>数</a:t>
            </a:r>
            <a:r>
              <a:rPr lang="en-US" altLang="zh-CN" dirty="0">
                <a:latin typeface="Times New Roman" panose="02020603050405020304" pitchFamily="18" charset="0"/>
                <a:cs typeface="Times New Roman" panose="02020603050405020304" pitchFamily="18" charset="0"/>
              </a:rPr>
              <a:t>NoImp</a:t>
            </a:r>
            <a:r>
              <a:rPr lang="zh-CN" altLang="zh-CN" dirty="0" smtClean="0">
                <a:latin typeface="Times New Roman" panose="02020603050405020304" pitchFamily="18" charset="0"/>
                <a:cs typeface="Times New Roman" panose="02020603050405020304" pitchFamily="18" charset="0"/>
              </a:rPr>
              <a:t>设</a:t>
            </a:r>
            <a:r>
              <a:rPr lang="zh-CN" altLang="zh-CN" dirty="0">
                <a:latin typeface="Times New Roman" panose="02020603050405020304" pitchFamily="18" charset="0"/>
                <a:cs typeface="Times New Roman" panose="02020603050405020304" pitchFamily="18" charset="0"/>
              </a:rPr>
              <a:t>置为</a:t>
            </a:r>
            <a:r>
              <a:rPr lang="en-US" altLang="zh-CN" dirty="0">
                <a:latin typeface="Times New Roman" panose="02020603050405020304" pitchFamily="18" charset="0"/>
                <a:cs typeface="Times New Roman" panose="02020603050405020304" pitchFamily="18" charset="0"/>
              </a:rPr>
              <a:t>30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VNS</a:t>
            </a:r>
            <a:r>
              <a:rPr lang="zh-CN" altLang="zh-CN" dirty="0">
                <a:latin typeface="Times New Roman" panose="02020603050405020304" pitchFamily="18" charset="0"/>
                <a:cs typeface="Times New Roman" panose="02020603050405020304" pitchFamily="18" charset="0"/>
              </a:rPr>
              <a:t>中的参</a:t>
            </a:r>
            <a:r>
              <a:rPr lang="zh-CN" altLang="zh-CN" dirty="0" smtClean="0">
                <a:latin typeface="Times New Roman" panose="02020603050405020304" pitchFamily="18" charset="0"/>
                <a:cs typeface="Times New Roman" panose="02020603050405020304" pitchFamily="18" charset="0"/>
              </a:rPr>
              <a:t>数</a:t>
            </a:r>
            <a:r>
              <a:rPr lang="en-US" altLang="zh-CN" dirty="0" err="1" smtClean="0">
                <a:latin typeface="Times New Roman" panose="02020603050405020304" pitchFamily="18" charset="0"/>
                <a:cs typeface="Times New Roman" panose="02020603050405020304" pitchFamily="18" charset="0"/>
              </a:rPr>
              <a:t>NoImpIter</a:t>
            </a:r>
            <a:r>
              <a:rPr lang="zh-CN" altLang="zh-CN" dirty="0" smtClean="0">
                <a:latin typeface="Times New Roman" panose="02020603050405020304" pitchFamily="18" charset="0"/>
                <a:cs typeface="Times New Roman" panose="02020603050405020304" pitchFamily="18" charset="0"/>
              </a:rPr>
              <a:t>设</a:t>
            </a:r>
            <a:r>
              <a:rPr lang="zh-CN" altLang="zh-CN" dirty="0">
                <a:latin typeface="Times New Roman" panose="02020603050405020304" pitchFamily="18" charset="0"/>
                <a:cs typeface="Times New Roman" panose="02020603050405020304" pitchFamily="18" charset="0"/>
              </a:rPr>
              <a:t>置为</a:t>
            </a:r>
            <a:r>
              <a:rPr lang="en-US" altLang="zh-CN" dirty="0">
                <a:latin typeface="Times New Roman" panose="02020603050405020304" pitchFamily="18" charset="0"/>
                <a:cs typeface="Times New Roman" panose="02020603050405020304" pitchFamily="18" charset="0"/>
              </a:rPr>
              <a:t>30</a:t>
            </a:r>
            <a:r>
              <a:rPr lang="zh-CN" altLang="zh-CN" dirty="0">
                <a:latin typeface="Times New Roman" panose="02020603050405020304" pitchFamily="18" charset="0"/>
                <a:cs typeface="Times New Roman" panose="02020603050405020304" pitchFamily="18" charset="0"/>
              </a:rPr>
              <a:t>较为合适。</a:t>
            </a:r>
            <a:r>
              <a:rPr lang="en-US" altLang="zh-CN" dirty="0">
                <a:latin typeface="Times New Roman" panose="02020603050405020304" pitchFamily="18" charset="0"/>
                <a:cs typeface="Times New Roman" panose="02020603050405020304" pitchFamily="18" charset="0"/>
              </a:rPr>
              <a:t>VNS</a:t>
            </a:r>
            <a:r>
              <a:rPr lang="zh-CN" altLang="zh-CN" dirty="0">
                <a:latin typeface="Times New Roman" panose="02020603050405020304" pitchFamily="18" charset="0"/>
                <a:cs typeface="Times New Roman" panose="02020603050405020304" pitchFamily="18" charset="0"/>
              </a:rPr>
              <a:t>中的邻域结构最大值</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设</a:t>
            </a:r>
            <a:r>
              <a:rPr lang="zh-CN" altLang="zh-CN" dirty="0">
                <a:latin typeface="Times New Roman" panose="02020603050405020304" pitchFamily="18" charset="0"/>
                <a:cs typeface="Times New Roman" panose="02020603050405020304" pitchFamily="18" charset="0"/>
              </a:rPr>
              <a:t>置为</a:t>
            </a:r>
            <a:r>
              <a:rPr lang="en-US" altLang="zh-CN" dirty="0">
                <a:latin typeface="Times New Roman" panose="02020603050405020304" pitchFamily="18" charset="0"/>
                <a:cs typeface="Times New Roman" panose="02020603050405020304" pitchFamily="18" charset="0"/>
              </a:rPr>
              <a:t>9</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       </a:t>
            </a:r>
          </a:p>
          <a:p>
            <a:pPr>
              <a:lnSpc>
                <a:spcPct val="150000"/>
              </a:lnSpc>
            </a:pPr>
            <a:r>
              <a:rPr lang="zh-CN" altLang="en-US" dirty="0" smtClean="0">
                <a:latin typeface="Times New Roman" panose="02020603050405020304" pitchFamily="18" charset="0"/>
                <a:cs typeface="Times New Roman" panose="02020603050405020304" pitchFamily="18" charset="0"/>
              </a:rPr>
              <a:t>        定义百分比差距：</a:t>
            </a:r>
            <a:endParaRPr lang="zh-CN" altLang="zh-CN"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3577668205"/>
              </p:ext>
            </p:extLst>
          </p:nvPr>
        </p:nvGraphicFramePr>
        <p:xfrm>
          <a:off x="6783288" y="2996952"/>
          <a:ext cx="381000" cy="288032"/>
        </p:xfrm>
        <a:graphic>
          <a:graphicData uri="http://schemas.openxmlformats.org/presentationml/2006/ole">
            <p:oleObj spid="_x0000_s19783" name="Equation" r:id="rId3" imgW="380835" imgH="291973" progId="Equation.DSMT4">
              <p:embed/>
            </p:oleObj>
          </a:graphicData>
        </a:graphic>
      </p:graphicFrame>
      <p:sp>
        <p:nvSpPr>
          <p:cNvPr id="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4257953891"/>
              </p:ext>
            </p:extLst>
          </p:nvPr>
        </p:nvGraphicFramePr>
        <p:xfrm>
          <a:off x="2905621" y="4581128"/>
          <a:ext cx="2530475" cy="581025"/>
        </p:xfrm>
        <a:graphic>
          <a:graphicData uri="http://schemas.openxmlformats.org/presentationml/2006/ole">
            <p:oleObj spid="_x0000_s19784" name="Equation" r:id="rId4" imgW="2540000" imgH="571500" progId="Equation.DSMT4">
              <p:embed/>
            </p:oleObj>
          </a:graphicData>
        </a:graphic>
      </p:graphicFrame>
    </p:spTree>
    <p:extLst>
      <p:ext uri="{BB962C8B-B14F-4D97-AF65-F5344CB8AC3E}">
        <p14:creationId xmlns:p14="http://schemas.microsoft.com/office/powerpoint/2010/main" xmlns="" val="42041595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1" dur="500"/>
                                        <p:tgtEl>
                                          <p:spTgt spid="5">
                                            <p:txEl>
                                              <p:pRg st="2" end="2"/>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9" dur="500"/>
                                        <p:tgtEl>
                                          <p:spTgt spid="5">
                                            <p:txEl>
                                              <p:pRg st="3" end="3"/>
                                            </p:txEl>
                                          </p:spTgt>
                                        </p:tgtEl>
                                      </p:cBhvr>
                                    </p:animEffect>
                                  </p:childTnLst>
                                </p:cTn>
                              </p:par>
                            </p:childTnLst>
                          </p:cTn>
                        </p:par>
                        <p:par>
                          <p:cTn id="20" fill="hold">
                            <p:stCondLst>
                              <p:cond delay="500"/>
                            </p:stCondLst>
                            <p:childTnLst>
                              <p:par>
                                <p:cTn id="21" presetID="14"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3" dur="500"/>
                                        <p:tgtEl>
                                          <p:spTgt spid="5">
                                            <p:txEl>
                                              <p:pRg st="4" end="4"/>
                                            </p:txEl>
                                          </p:spTgt>
                                        </p:tgtEl>
                                      </p:cBhvr>
                                    </p:animEffect>
                                  </p:childTnLst>
                                </p:cTn>
                              </p:par>
                            </p:childTnLst>
                          </p:cTn>
                        </p:par>
                        <p:par>
                          <p:cTn id="24" fill="hold">
                            <p:stCondLst>
                              <p:cond delay="1000"/>
                            </p:stCondLst>
                            <p:childTnLst>
                              <p:par>
                                <p:cTn id="25" presetID="14" presetClass="entr" presetSubtype="1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1196752"/>
            <a:ext cx="8136904"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fontAlgn="base">
              <a:lnSpc>
                <a:spcPct val="150000"/>
              </a:lnSpc>
              <a:spcBef>
                <a:spcPct val="0"/>
              </a:spcBef>
              <a:spcAft>
                <a:spcPct val="0"/>
              </a:spcAft>
            </a:pPr>
            <a:r>
              <a:rPr lang="zh-CN" altLang="zh-CN" dirty="0" smtClean="0">
                <a:latin typeface="Times New Roman" panose="02020603050405020304" pitchFamily="18" charset="0"/>
                <a:cs typeface="Times New Roman" panose="02020603050405020304" pitchFamily="18" charset="0"/>
              </a:rPr>
              <a:t>基</a:t>
            </a:r>
            <a:r>
              <a:rPr lang="zh-CN" altLang="zh-CN" dirty="0">
                <a:latin typeface="Times New Roman" panose="02020603050405020304" pitchFamily="18" charset="0"/>
                <a:cs typeface="Times New Roman" panose="02020603050405020304" pitchFamily="18" charset="0"/>
              </a:rPr>
              <a:t>于辅助列表的节点选择策略</a:t>
            </a:r>
            <a:r>
              <a:rPr lang="zh-CN" altLang="zh-CN" dirty="0" smtClean="0">
                <a:latin typeface="Times New Roman" panose="02020603050405020304" pitchFamily="18" charset="0"/>
                <a:cs typeface="Times New Roman" panose="02020603050405020304" pitchFamily="18" charset="0"/>
              </a:rPr>
              <a:t>中</a:t>
            </a:r>
            <a:r>
              <a:rPr lang="zh-CN" altLang="en-US" dirty="0" smtClean="0">
                <a:latin typeface="Times New Roman" panose="02020603050405020304" pitchFamily="18" charset="0"/>
                <a:cs typeface="Times New Roman" panose="02020603050405020304" pitchFamily="18" charset="0"/>
              </a:rPr>
              <a:t>对参数</a:t>
            </a:r>
            <a:r>
              <a:rPr lang="en-US" altLang="zh-CN" dirty="0" err="1" smtClean="0">
                <a:latin typeface="Times New Roman" panose="02020603050405020304" pitchFamily="18" charset="0"/>
                <a:cs typeface="Times New Roman" panose="02020603050405020304" pitchFamily="18" charset="0"/>
              </a:rPr>
              <a:t>LimitSize</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测试取</a:t>
            </a:r>
            <a:r>
              <a:rPr lang="zh-CN" altLang="zh-CN" dirty="0" smtClean="0">
                <a:latin typeface="Times New Roman" panose="02020603050405020304" pitchFamily="18" charset="0"/>
                <a:cs typeface="Times New Roman" panose="02020603050405020304" pitchFamily="18" charset="0"/>
              </a:rPr>
              <a:t>值</a:t>
            </a:r>
            <a:r>
              <a:rPr lang="zh-CN" altLang="en-US" dirty="0">
                <a:latin typeface="Times New Roman" panose="02020603050405020304" pitchFamily="18" charset="0"/>
                <a:cs typeface="Times New Roman" panose="02020603050405020304" pitchFamily="18" charset="0"/>
              </a:rPr>
              <a:t>分</a:t>
            </a:r>
            <a:r>
              <a:rPr lang="zh-CN" altLang="en-US" dirty="0" smtClean="0">
                <a:latin typeface="Times New Roman" panose="02020603050405020304" pitchFamily="18" charset="0"/>
                <a:cs typeface="Times New Roman" panose="02020603050405020304" pitchFamily="18" charset="0"/>
              </a:rPr>
              <a:t>别为：</a:t>
            </a:r>
            <a:r>
              <a:rPr lang="en-US" altLang="zh-CN" dirty="0" smtClean="0">
                <a:latin typeface="Times New Roman" panose="02020603050405020304" pitchFamily="18" charset="0"/>
                <a:cs typeface="Times New Roman" panose="02020603050405020304" pitchFamily="18" charset="0"/>
              </a:rPr>
              <a:t>                                        </a:t>
            </a:r>
          </a:p>
        </p:txBody>
      </p:sp>
      <p:graphicFrame>
        <p:nvGraphicFramePr>
          <p:cNvPr id="3" name="对象 2"/>
          <p:cNvGraphicFramePr>
            <a:graphicFrameLocks noChangeAspect="1"/>
          </p:cNvGraphicFramePr>
          <p:nvPr>
            <p:extLst>
              <p:ext uri="{D42A27DB-BD31-4B8C-83A1-F6EECF244321}">
                <p14:modId xmlns:p14="http://schemas.microsoft.com/office/powerpoint/2010/main" xmlns="" val="2375751173"/>
              </p:ext>
            </p:extLst>
          </p:nvPr>
        </p:nvGraphicFramePr>
        <p:xfrm>
          <a:off x="683568" y="1772816"/>
          <a:ext cx="2786063" cy="287338"/>
        </p:xfrm>
        <a:graphic>
          <a:graphicData uri="http://schemas.openxmlformats.org/presentationml/2006/ole">
            <p:oleObj spid="_x0000_s21834" name="Equation" r:id="rId4" imgW="2781300" imgH="266700" progId="Equation.DSMT4">
              <p:embed/>
            </p:oleObj>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2698568627"/>
              </p:ext>
            </p:extLst>
          </p:nvPr>
        </p:nvGraphicFramePr>
        <p:xfrm>
          <a:off x="755576" y="2348880"/>
          <a:ext cx="7488832" cy="792088"/>
        </p:xfrm>
        <a:graphic>
          <a:graphicData uri="http://schemas.openxmlformats.org/drawingml/2006/table">
            <a:tbl>
              <a:tblPr/>
              <a:tblGrid>
                <a:gridCol w="1247853"/>
                <a:gridCol w="1247853"/>
                <a:gridCol w="1248710"/>
                <a:gridCol w="1247853"/>
                <a:gridCol w="1247853"/>
                <a:gridCol w="1248710"/>
              </a:tblGrid>
              <a:tr h="396044">
                <a:tc>
                  <a:txBody>
                    <a:bodyPr/>
                    <a:lstStyle/>
                    <a:p>
                      <a:pPr indent="127000" algn="ctr">
                        <a:lnSpc>
                          <a:spcPct val="120000"/>
                        </a:lnSpc>
                        <a:spcAft>
                          <a:spcPts val="0"/>
                        </a:spcAft>
                      </a:pPr>
                      <a:r>
                        <a:rPr lang="en-US" sz="1400" kern="100" dirty="0" err="1">
                          <a:effectLst/>
                          <a:latin typeface="Times New Roman"/>
                          <a:ea typeface="宋体"/>
                        </a:rPr>
                        <a:t>LimitSize</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10</a:t>
                      </a:r>
                      <a:endParaRPr lang="zh-CN" sz="1400" kern="10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30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50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70</a:t>
                      </a:r>
                      <a:endParaRPr lang="zh-CN" sz="1400" kern="10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100</a:t>
                      </a:r>
                      <a:endParaRPr lang="zh-CN" sz="1400" kern="10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indent="127000" algn="ctr">
                        <a:lnSpc>
                          <a:spcPct val="120000"/>
                        </a:lnSpc>
                        <a:spcAft>
                          <a:spcPts val="0"/>
                        </a:spcAft>
                      </a:pPr>
                      <a:r>
                        <a:rPr lang="en-US" sz="1400" kern="100">
                          <a:effectLst/>
                          <a:latin typeface="Times New Roman"/>
                          <a:ea typeface="宋体"/>
                        </a:rPr>
                        <a:t>Avg.Gap</a:t>
                      </a:r>
                      <a:r>
                        <a:rPr lang="zh-CN" sz="1400" kern="100">
                          <a:effectLst/>
                          <a:latin typeface="Times New Roman"/>
                          <a:ea typeface="宋体"/>
                        </a:rPr>
                        <a:t>（</a:t>
                      </a:r>
                      <a:r>
                        <a:rPr lang="en-US" sz="1400" kern="100">
                          <a:effectLst/>
                          <a:latin typeface="Times New Roman"/>
                          <a:ea typeface="宋体"/>
                        </a:rPr>
                        <a:t>%</a:t>
                      </a:r>
                      <a:r>
                        <a:rPr lang="zh-CN" sz="1400" kern="100">
                          <a:effectLst/>
                          <a:latin typeface="Times New Roman"/>
                          <a:ea typeface="宋体"/>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0.68</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0.63</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0.83</a:t>
                      </a:r>
                      <a:endParaRPr lang="zh-CN" sz="1400" kern="10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0.82</a:t>
                      </a:r>
                      <a:endParaRPr lang="zh-CN" sz="1400" kern="10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1.10</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7" name="Rectangle 2"/>
          <p:cNvSpPr txBox="1">
            <a:spLocks noChangeArrowheads="1"/>
          </p:cNvSpPr>
          <p:nvPr/>
        </p:nvSpPr>
        <p:spPr bwMode="auto">
          <a:xfrm>
            <a:off x="323528" y="633189"/>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a:t>参</a:t>
            </a:r>
            <a:r>
              <a:rPr lang="zh-CN" altLang="en-US" sz="2800" b="0" kern="0" dirty="0" smtClean="0"/>
              <a:t>数测试</a:t>
            </a:r>
            <a:endParaRPr lang="en-US" altLang="zh-CN" sz="2800" b="0" kern="0" dirty="0"/>
          </a:p>
        </p:txBody>
      </p:sp>
      <p:sp>
        <p:nvSpPr>
          <p:cNvPr id="15" name="Rectangle 2"/>
          <p:cNvSpPr>
            <a:spLocks noChangeArrowheads="1"/>
          </p:cNvSpPr>
          <p:nvPr/>
        </p:nvSpPr>
        <p:spPr bwMode="auto">
          <a:xfrm>
            <a:off x="611560" y="3281209"/>
            <a:ext cx="8496944"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fontAlgn="base">
              <a:lnSpc>
                <a:spcPct val="150000"/>
              </a:lnSpc>
              <a:spcBef>
                <a:spcPct val="0"/>
              </a:spcBef>
              <a:spcAft>
                <a:spcPct val="0"/>
              </a:spcAft>
            </a:pPr>
            <a:r>
              <a:rPr lang="zh-CN" altLang="zh-CN" dirty="0" smtClean="0">
                <a:latin typeface="Times New Roman" panose="02020603050405020304" pitchFamily="18" charset="0"/>
                <a:cs typeface="Times New Roman" panose="02020603050405020304" pitchFamily="18" charset="0"/>
              </a:rPr>
              <a:t>基于</a:t>
            </a:r>
            <a:r>
              <a:rPr lang="zh-CN" altLang="en-US" dirty="0" smtClean="0">
                <a:latin typeface="Times New Roman" panose="02020603050405020304" pitchFamily="18" charset="0"/>
                <a:cs typeface="Times New Roman" panose="02020603050405020304" pitchFamily="18" charset="0"/>
              </a:rPr>
              <a:t>束搜索</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节点选择策略</a:t>
            </a:r>
            <a:r>
              <a:rPr lang="zh-CN" altLang="zh-CN" dirty="0" smtClean="0">
                <a:latin typeface="Times New Roman" panose="02020603050405020304" pitchFamily="18" charset="0"/>
                <a:cs typeface="Times New Roman" panose="02020603050405020304" pitchFamily="18" charset="0"/>
              </a:rPr>
              <a:t>中</a:t>
            </a:r>
            <a:r>
              <a:rPr lang="zh-CN" altLang="en-US" dirty="0" smtClean="0">
                <a:latin typeface="Times New Roman" panose="02020603050405020304" pitchFamily="18" charset="0"/>
                <a:cs typeface="Times New Roman" panose="02020603050405020304" pitchFamily="18" charset="0"/>
              </a:rPr>
              <a:t>对参数</a:t>
            </a:r>
            <a:r>
              <a:rPr lang="en-US" altLang="zh-CN" dirty="0" err="1" smtClean="0">
                <a:latin typeface="Times New Roman" panose="02020603050405020304" pitchFamily="18" charset="0"/>
                <a:cs typeface="Times New Roman" panose="02020603050405020304" pitchFamily="18" charset="0"/>
              </a:rPr>
              <a:t>BeamWidth</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测试取值分别</a:t>
            </a:r>
            <a:r>
              <a:rPr lang="zh-CN" altLang="zh-CN" dirty="0" smtClean="0">
                <a:latin typeface="Times New Roman" panose="02020603050405020304" pitchFamily="18" charset="0"/>
                <a:cs typeface="Times New Roman" panose="02020603050405020304" pitchFamily="18" charset="0"/>
              </a:rPr>
              <a:t>为</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1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xmlns="" val="660499586"/>
              </p:ext>
            </p:extLst>
          </p:nvPr>
        </p:nvGraphicFramePr>
        <p:xfrm>
          <a:off x="458788" y="3862388"/>
          <a:ext cx="2225675" cy="287337"/>
        </p:xfrm>
        <a:graphic>
          <a:graphicData uri="http://schemas.openxmlformats.org/presentationml/2006/ole">
            <p:oleObj spid="_x0000_s21835" name="Equation" r:id="rId5" imgW="2209800" imgH="266700" progId="Equation.DSMT4">
              <p:embed/>
            </p:oleObj>
          </a:graphicData>
        </a:graphic>
      </p:graphicFrame>
      <p:graphicFrame>
        <p:nvGraphicFramePr>
          <p:cNvPr id="18" name="表格 17"/>
          <p:cNvGraphicFramePr>
            <a:graphicFrameLocks noGrp="1"/>
          </p:cNvGraphicFramePr>
          <p:nvPr>
            <p:extLst>
              <p:ext uri="{D42A27DB-BD31-4B8C-83A1-F6EECF244321}">
                <p14:modId xmlns:p14="http://schemas.microsoft.com/office/powerpoint/2010/main" xmlns="" val="2117220895"/>
              </p:ext>
            </p:extLst>
          </p:nvPr>
        </p:nvGraphicFramePr>
        <p:xfrm>
          <a:off x="755576" y="4581128"/>
          <a:ext cx="7632848" cy="720080"/>
        </p:xfrm>
        <a:graphic>
          <a:graphicData uri="http://schemas.openxmlformats.org/drawingml/2006/table">
            <a:tbl>
              <a:tblPr/>
              <a:tblGrid>
                <a:gridCol w="1271851"/>
                <a:gridCol w="1271851"/>
                <a:gridCol w="1272722"/>
                <a:gridCol w="1271851"/>
                <a:gridCol w="1271851"/>
                <a:gridCol w="1272722"/>
              </a:tblGrid>
              <a:tr h="360040">
                <a:tc>
                  <a:txBody>
                    <a:bodyPr/>
                    <a:lstStyle/>
                    <a:p>
                      <a:pPr indent="127000" algn="ctr">
                        <a:lnSpc>
                          <a:spcPct val="120000"/>
                        </a:lnSpc>
                        <a:spcAft>
                          <a:spcPts val="0"/>
                        </a:spcAft>
                      </a:pPr>
                      <a:r>
                        <a:rPr lang="en-US" altLang="zh-CN" sz="1400" kern="100" dirty="0" smtClean="0">
                          <a:effectLst/>
                          <a:latin typeface="Times New Roman"/>
                          <a:ea typeface="宋体"/>
                        </a:rPr>
                        <a:t>BW</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10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20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30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40</a:t>
                      </a:r>
                      <a:endParaRPr lang="zh-CN" sz="1400" kern="10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50</a:t>
                      </a:r>
                      <a:endParaRPr lang="zh-CN" sz="1400" kern="100" dirty="0">
                        <a:effectLst/>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lnSpc>
                          <a:spcPct val="120000"/>
                        </a:lnSpc>
                        <a:spcAft>
                          <a:spcPts val="0"/>
                        </a:spcAft>
                      </a:pPr>
                      <a:r>
                        <a:rPr lang="en-US" sz="1400" kern="100" dirty="0" err="1">
                          <a:effectLst/>
                          <a:latin typeface="Times New Roman"/>
                          <a:ea typeface="宋体"/>
                        </a:rPr>
                        <a:t>Avg.Gap</a:t>
                      </a:r>
                      <a:r>
                        <a:rPr lang="zh-CN" sz="1400" kern="100" dirty="0">
                          <a:effectLst/>
                          <a:latin typeface="Times New Roman"/>
                          <a:ea typeface="宋体"/>
                        </a:rPr>
                        <a:t>（</a:t>
                      </a:r>
                      <a:r>
                        <a:rPr lang="en-US" sz="1400" kern="100" dirty="0">
                          <a:effectLst/>
                          <a:latin typeface="Times New Roman"/>
                          <a:ea typeface="宋体"/>
                        </a:rPr>
                        <a:t>%</a:t>
                      </a:r>
                      <a:r>
                        <a:rPr lang="zh-CN" sz="1400" kern="100" dirty="0">
                          <a:effectLst/>
                          <a:latin typeface="Times New Roman"/>
                          <a:ea typeface="宋体"/>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0.69</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0.67</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0.63</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a:effectLst/>
                          <a:latin typeface="Times New Roman"/>
                          <a:ea typeface="宋体"/>
                        </a:rPr>
                        <a:t>0.99</a:t>
                      </a:r>
                      <a:endParaRPr lang="zh-CN" sz="1400" kern="10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r>
                        <a:rPr lang="en-US" sz="1400" kern="100" dirty="0">
                          <a:effectLst/>
                          <a:latin typeface="Times New Roman"/>
                          <a:ea typeface="宋体"/>
                        </a:rPr>
                        <a:t>0.83</a:t>
                      </a:r>
                      <a:endParaRPr lang="zh-CN" sz="1400" kern="100" dirty="0">
                        <a:effectLst/>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7524328" y="1916832"/>
            <a:ext cx="576064" cy="338554"/>
          </a:xfrm>
          <a:prstGeom prst="rect">
            <a:avLst/>
          </a:prstGeom>
          <a:noFill/>
        </p:spPr>
        <p:txBody>
          <a:bodyPr wrap="square" rtlCol="0">
            <a:spAutoFit/>
          </a:bodyPr>
          <a:lstStyle/>
          <a:p>
            <a:r>
              <a:rPr lang="zh-CN" altLang="en-US" sz="1600" dirty="0" smtClean="0"/>
              <a:t>表</a:t>
            </a:r>
            <a:r>
              <a:rPr lang="en-US" altLang="zh-CN" sz="1600" dirty="0" smtClean="0"/>
              <a:t>1</a:t>
            </a:r>
            <a:endParaRPr lang="zh-CN" altLang="en-US" sz="1600" dirty="0"/>
          </a:p>
        </p:txBody>
      </p:sp>
      <p:sp>
        <p:nvSpPr>
          <p:cNvPr id="11" name="TextBox 10"/>
          <p:cNvSpPr txBox="1"/>
          <p:nvPr/>
        </p:nvSpPr>
        <p:spPr>
          <a:xfrm>
            <a:off x="7524328" y="4149080"/>
            <a:ext cx="576064" cy="338554"/>
          </a:xfrm>
          <a:prstGeom prst="rect">
            <a:avLst/>
          </a:prstGeom>
          <a:noFill/>
        </p:spPr>
        <p:txBody>
          <a:bodyPr wrap="square" rtlCol="0">
            <a:spAutoFit/>
          </a:bodyPr>
          <a:lstStyle/>
          <a:p>
            <a:r>
              <a:rPr lang="zh-CN" altLang="en-US" sz="1600" dirty="0" smtClean="0"/>
              <a:t>表</a:t>
            </a:r>
            <a:r>
              <a:rPr lang="en-US" altLang="zh-CN" sz="1600" dirty="0"/>
              <a:t>2</a:t>
            </a:r>
            <a:endParaRPr lang="zh-CN" altLang="en-US" sz="1600" dirty="0"/>
          </a:p>
        </p:txBody>
      </p:sp>
    </p:spTree>
    <p:extLst>
      <p:ext uri="{BB962C8B-B14F-4D97-AF65-F5344CB8AC3E}">
        <p14:creationId xmlns:p14="http://schemas.microsoft.com/office/powerpoint/2010/main" xmlns="" val="23411445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par>
                          <p:cTn id="24" fill="hold">
                            <p:stCondLst>
                              <p:cond delay="500"/>
                            </p:stCondLst>
                            <p:childTnLst>
                              <p:par>
                                <p:cTn id="25" presetID="14" presetClass="entr" presetSubtype="1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par>
                          <p:cTn id="28" fill="hold">
                            <p:stCondLst>
                              <p:cond delay="1000"/>
                            </p:stCondLst>
                            <p:childTnLst>
                              <p:par>
                                <p:cTn id="29" presetID="14" presetClass="entr" presetSubtype="1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xmlns="" val="1436713755"/>
              </p:ext>
            </p:extLst>
          </p:nvPr>
        </p:nvGraphicFramePr>
        <p:xfrm>
          <a:off x="107506" y="1279696"/>
          <a:ext cx="8928990" cy="5101632"/>
        </p:xfrm>
        <a:graphic>
          <a:graphicData uri="http://schemas.openxmlformats.org/drawingml/2006/table">
            <a:tbl>
              <a:tblPr/>
              <a:tblGrid>
                <a:gridCol w="977279"/>
                <a:gridCol w="977279"/>
                <a:gridCol w="977279"/>
                <a:gridCol w="977279"/>
                <a:gridCol w="901762"/>
                <a:gridCol w="643048"/>
                <a:gridCol w="810768"/>
                <a:gridCol w="153804"/>
                <a:gridCol w="206236"/>
                <a:gridCol w="758336"/>
                <a:gridCol w="897848"/>
                <a:gridCol w="648072"/>
              </a:tblGrid>
              <a:tr h="77712">
                <a:tc gridSpan="3">
                  <a:txBody>
                    <a:bodyPr/>
                    <a:lstStyle/>
                    <a:p>
                      <a:pPr indent="266700" algn="ctr">
                        <a:lnSpc>
                          <a:spcPct val="120000"/>
                        </a:lnSpc>
                        <a:spcAft>
                          <a:spcPts val="0"/>
                        </a:spcAft>
                      </a:pPr>
                      <a:r>
                        <a:rPr lang="en-US" sz="1200" kern="100" dirty="0">
                          <a:effectLst/>
                          <a:latin typeface="Times New Roman"/>
                          <a:ea typeface="宋体"/>
                        </a:rPr>
                        <a:t>Instance</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127000" algn="ctr">
                        <a:lnSpc>
                          <a:spcPct val="120000"/>
                        </a:lnSpc>
                        <a:spcAft>
                          <a:spcPts val="0"/>
                        </a:spcAft>
                      </a:pPr>
                      <a:r>
                        <a:rPr lang="en-US" sz="1200" kern="100">
                          <a:effectLst/>
                          <a:latin typeface="Times New Roman"/>
                          <a:ea typeface="宋体"/>
                        </a:rPr>
                        <a:t>BK</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ctr">
                        <a:lnSpc>
                          <a:spcPct val="120000"/>
                        </a:lnSpc>
                        <a:spcAft>
                          <a:spcPts val="0"/>
                        </a:spcAft>
                      </a:pPr>
                      <a:r>
                        <a:rPr lang="en-US" sz="1200" kern="100">
                          <a:effectLst/>
                          <a:latin typeface="Times New Roman"/>
                          <a:ea typeface="宋体"/>
                        </a:rPr>
                        <a:t>Ours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gridSpan="2">
                  <a:txBody>
                    <a:bodyPr/>
                    <a:lstStyle/>
                    <a:p>
                      <a:pPr indent="266700" algn="ctr">
                        <a:lnSpc>
                          <a:spcPct val="120000"/>
                        </a:lnSpc>
                        <a:spcAft>
                          <a:spcPts val="0"/>
                        </a:spcAft>
                      </a:pPr>
                      <a:r>
                        <a:rPr lang="en-US" sz="1200" kern="100">
                          <a:effectLst/>
                          <a:latin typeface="Times New Roman"/>
                          <a:ea typeface="宋体"/>
                        </a:rPr>
                        <a:t> </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3">
                  <a:txBody>
                    <a:bodyPr/>
                    <a:lstStyle/>
                    <a:p>
                      <a:pPr indent="266700" algn="ctr">
                        <a:lnSpc>
                          <a:spcPct val="120000"/>
                        </a:lnSpc>
                        <a:spcAft>
                          <a:spcPts val="0"/>
                        </a:spcAft>
                      </a:pPr>
                      <a:r>
                        <a:rPr lang="en-US" sz="1200" kern="100">
                          <a:effectLst/>
                          <a:latin typeface="Times New Roman"/>
                          <a:ea typeface="宋体"/>
                        </a:rPr>
                        <a:t>GVNS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55424">
                <a:tc>
                  <a:txBody>
                    <a:bodyPr/>
                    <a:lstStyle/>
                    <a:p>
                      <a:pPr indent="127000" algn="ctr">
                        <a:lnSpc>
                          <a:spcPct val="120000"/>
                        </a:lnSpc>
                        <a:spcAft>
                          <a:spcPts val="0"/>
                        </a:spcAft>
                      </a:pPr>
                      <a:r>
                        <a:rPr lang="en-US" sz="1200" kern="100">
                          <a:effectLst/>
                          <a:latin typeface="Times New Roman"/>
                          <a:ea typeface="宋体"/>
                        </a:rPr>
                        <a:t>Name</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n</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m</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Best</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36">
                <a:tc>
                  <a:txBody>
                    <a:bodyPr/>
                    <a:lstStyle/>
                    <a:p>
                      <a:pPr indent="127000" algn="ctr">
                        <a:lnSpc>
                          <a:spcPct val="120000"/>
                        </a:lnSpc>
                        <a:spcAft>
                          <a:spcPts val="0"/>
                        </a:spcAft>
                      </a:pPr>
                      <a:r>
                        <a:rPr lang="en-US" sz="1200" kern="100">
                          <a:effectLst/>
                          <a:latin typeface="Times New Roman"/>
                          <a:ea typeface="宋体"/>
                        </a:rPr>
                        <a:t>pr01</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3</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622</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622</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622</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127000" algn="ctr">
                        <a:lnSpc>
                          <a:spcPct val="120000"/>
                        </a:lnSpc>
                        <a:spcAft>
                          <a:spcPts val="0"/>
                        </a:spcAft>
                      </a:pPr>
                      <a:r>
                        <a:rPr lang="en-US" sz="1200" kern="100" dirty="0">
                          <a:effectLst/>
                          <a:latin typeface="Times New Roman"/>
                          <a:ea typeface="宋体"/>
                        </a:rPr>
                        <a:t>622</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604</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608.4</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614</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r>
              <a:tr h="233136">
                <a:tc>
                  <a:txBody>
                    <a:bodyPr/>
                    <a:lstStyle/>
                    <a:p>
                      <a:pPr indent="127000" algn="ctr">
                        <a:lnSpc>
                          <a:spcPct val="120000"/>
                        </a:lnSpc>
                        <a:spcAft>
                          <a:spcPts val="0"/>
                        </a:spcAft>
                      </a:pPr>
                      <a:r>
                        <a:rPr lang="en-US" sz="1200" kern="100">
                          <a:effectLst/>
                          <a:latin typeface="Times New Roman"/>
                          <a:ea typeface="宋体"/>
                        </a:rPr>
                        <a:t>pr02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942</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943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943.2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944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936</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937.8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940</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1010</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1000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1006.2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1009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989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997.4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1003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1294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1277</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1289</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1296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1257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1279.6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1294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240</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1450</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1468.8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1485</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1453</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1464.0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1480</a:t>
                      </a:r>
                      <a:endParaRPr lang="zh-CN" sz="1200" kern="100" dirty="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1504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1514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1477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1499.4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1512</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72</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742</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742.6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743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728</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736.6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744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1139</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1135.6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1140</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1105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1122.6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1132</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1275</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1256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1259.8</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1265</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1260.6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1268</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1573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1561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1570.8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1580</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1559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1563.4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1573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635.2</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643</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637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647.0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970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978.8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992</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971</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975.2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979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1145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1151.8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1157</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1095</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1102.2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1106</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1341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1355.4</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1371</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1345</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1357.4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1627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1639.2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1653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1571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1594.2</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1609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1616</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1637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1654.6</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1668</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841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830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836.6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840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816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822.4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832</a:t>
                      </a:r>
                      <a:endParaRPr lang="zh-CN" sz="1200" kern="100" dirty="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1281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1260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1274.4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1283</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1266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1270.8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1281</a:t>
                      </a:r>
                      <a:endParaRPr lang="zh-CN" sz="1200" kern="100" dirty="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1376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1407.6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1423</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1361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1393.6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1417</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1684</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1611</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1634.6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en-US" sz="1200" kern="100">
                          <a:effectLst/>
                          <a:latin typeface="Times New Roman"/>
                          <a:ea typeface="宋体"/>
                        </a:rPr>
                        <a:t>1651</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1673</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1677.6</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1684</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4"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基于辅助列表的节点选择策略</a:t>
            </a:r>
            <a:endParaRPr lang="en-US" altLang="zh-CN" sz="2800" b="0" kern="0" dirty="0"/>
          </a:p>
        </p:txBody>
      </p:sp>
      <p:sp>
        <p:nvSpPr>
          <p:cNvPr id="5" name="TextBox 4"/>
          <p:cNvSpPr txBox="1"/>
          <p:nvPr/>
        </p:nvSpPr>
        <p:spPr>
          <a:xfrm>
            <a:off x="8388424" y="902469"/>
            <a:ext cx="576064" cy="338554"/>
          </a:xfrm>
          <a:prstGeom prst="rect">
            <a:avLst/>
          </a:prstGeom>
          <a:noFill/>
        </p:spPr>
        <p:txBody>
          <a:bodyPr wrap="square" rtlCol="0">
            <a:spAutoFit/>
          </a:bodyPr>
          <a:lstStyle/>
          <a:p>
            <a:r>
              <a:rPr lang="zh-CN" altLang="en-US" sz="1600" dirty="0" smtClean="0"/>
              <a:t>表</a:t>
            </a:r>
            <a:r>
              <a:rPr lang="en-US" altLang="zh-CN" sz="1600" dirty="0"/>
              <a:t>3</a:t>
            </a:r>
            <a:endParaRPr lang="zh-CN" altLang="en-US" sz="1600" dirty="0"/>
          </a:p>
        </p:txBody>
      </p:sp>
    </p:spTree>
    <p:extLst>
      <p:ext uri="{BB962C8B-B14F-4D97-AF65-F5344CB8AC3E}">
        <p14:creationId xmlns:p14="http://schemas.microsoft.com/office/powerpoint/2010/main" xmlns="" val="34890467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051640341"/>
              </p:ext>
            </p:extLst>
          </p:nvPr>
        </p:nvGraphicFramePr>
        <p:xfrm>
          <a:off x="144014" y="1268762"/>
          <a:ext cx="8892482" cy="5112572"/>
        </p:xfrm>
        <a:graphic>
          <a:graphicData uri="http://schemas.openxmlformats.org/drawingml/2006/table">
            <a:tbl>
              <a:tblPr/>
              <a:tblGrid>
                <a:gridCol w="973282"/>
                <a:gridCol w="973282"/>
                <a:gridCol w="973282"/>
                <a:gridCol w="973282"/>
                <a:gridCol w="898074"/>
                <a:gridCol w="640420"/>
                <a:gridCol w="796564"/>
                <a:gridCol w="164066"/>
                <a:gridCol w="195974"/>
                <a:gridCol w="764656"/>
                <a:gridCol w="747512"/>
                <a:gridCol w="792088"/>
              </a:tblGrid>
              <a:tr h="219926">
                <a:tc gridSpan="3">
                  <a:txBody>
                    <a:bodyPr/>
                    <a:lstStyle/>
                    <a:p>
                      <a:pPr indent="266700" algn="ctr">
                        <a:lnSpc>
                          <a:spcPct val="120000"/>
                        </a:lnSpc>
                        <a:spcAft>
                          <a:spcPts val="0"/>
                        </a:spcAft>
                      </a:pPr>
                      <a:r>
                        <a:rPr lang="en-US" sz="1200" kern="100" dirty="0">
                          <a:effectLst/>
                          <a:latin typeface="Times New Roman"/>
                          <a:ea typeface="宋体"/>
                        </a:rPr>
                        <a:t>Instance</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127000" algn="ctr">
                        <a:lnSpc>
                          <a:spcPct val="120000"/>
                        </a:lnSpc>
                        <a:spcAft>
                          <a:spcPts val="0"/>
                        </a:spcAft>
                      </a:pPr>
                      <a:r>
                        <a:rPr lang="en-US" sz="1200" kern="100" dirty="0">
                          <a:effectLst/>
                          <a:latin typeface="Times New Roman"/>
                          <a:ea typeface="宋体"/>
                        </a:rPr>
                        <a:t>BK</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ctr">
                        <a:lnSpc>
                          <a:spcPct val="120000"/>
                        </a:lnSpc>
                        <a:spcAft>
                          <a:spcPts val="0"/>
                        </a:spcAft>
                      </a:pPr>
                      <a:r>
                        <a:rPr lang="en-US" sz="1200" kern="100" dirty="0">
                          <a:effectLst/>
                          <a:latin typeface="Times New Roman"/>
                          <a:ea typeface="宋体"/>
                        </a:rPr>
                        <a:t>Ours</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gridSpan="2">
                  <a:txBody>
                    <a:bodyPr/>
                    <a:lstStyle/>
                    <a:p>
                      <a:pPr indent="266700" algn="ctr">
                        <a:lnSpc>
                          <a:spcPct val="120000"/>
                        </a:lnSpc>
                        <a:spcAft>
                          <a:spcPts val="0"/>
                        </a:spcAft>
                      </a:pPr>
                      <a:r>
                        <a:rPr lang="en-US" sz="1200" kern="100">
                          <a:effectLst/>
                          <a:latin typeface="Times New Roman"/>
                          <a:ea typeface="宋体"/>
                        </a:rPr>
                        <a:t> </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3">
                  <a:txBody>
                    <a:bodyPr/>
                    <a:lstStyle/>
                    <a:p>
                      <a:pPr indent="266700" algn="ctr">
                        <a:lnSpc>
                          <a:spcPct val="120000"/>
                        </a:lnSpc>
                        <a:spcAft>
                          <a:spcPts val="0"/>
                        </a:spcAft>
                      </a:pPr>
                      <a:r>
                        <a:rPr lang="en-US" sz="1200" kern="100">
                          <a:effectLst/>
                          <a:latin typeface="Times New Roman"/>
                          <a:ea typeface="宋体"/>
                        </a:rPr>
                        <a:t>GVNS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19926">
                <a:tc>
                  <a:txBody>
                    <a:bodyPr/>
                    <a:lstStyle/>
                    <a:p>
                      <a:pPr indent="127000" algn="ctr">
                        <a:lnSpc>
                          <a:spcPct val="120000"/>
                        </a:lnSpc>
                        <a:spcAft>
                          <a:spcPts val="0"/>
                        </a:spcAft>
                      </a:pPr>
                      <a:r>
                        <a:rPr lang="en-US" sz="1200" kern="100">
                          <a:effectLst/>
                          <a:latin typeface="Times New Roman"/>
                          <a:ea typeface="宋体"/>
                        </a:rPr>
                        <a:t>Name</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n</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m</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Worst</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636">
                <a:tc>
                  <a:txBody>
                    <a:bodyPr/>
                    <a:lstStyle/>
                    <a:p>
                      <a:pPr indent="127000" algn="ctr">
                        <a:lnSpc>
                          <a:spcPct val="120000"/>
                        </a:lnSpc>
                        <a:spcAft>
                          <a:spcPts val="0"/>
                        </a:spcAft>
                      </a:pPr>
                      <a:r>
                        <a:rPr lang="en-US" sz="1200" kern="100">
                          <a:effectLst/>
                          <a:latin typeface="Times New Roman"/>
                          <a:ea typeface="宋体"/>
                        </a:rPr>
                        <a:t>pr01</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643</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647</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127000" algn="ctr">
                        <a:lnSpc>
                          <a:spcPct val="120000"/>
                        </a:lnSpc>
                        <a:spcAft>
                          <a:spcPts val="0"/>
                        </a:spcAft>
                      </a:pPr>
                      <a:r>
                        <a:rPr lang="en-US" sz="1200" kern="100" dirty="0">
                          <a:effectLst/>
                          <a:latin typeface="Times New Roman"/>
                          <a:ea typeface="宋体"/>
                        </a:rPr>
                        <a:t>653</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654</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655.8</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657</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r>
              <a:tr h="233636">
                <a:tc>
                  <a:txBody>
                    <a:bodyPr/>
                    <a:lstStyle/>
                    <a:p>
                      <a:pPr indent="127000" algn="ctr">
                        <a:lnSpc>
                          <a:spcPct val="120000"/>
                        </a:lnSpc>
                        <a:spcAft>
                          <a:spcPts val="0"/>
                        </a:spcAft>
                      </a:pPr>
                      <a:r>
                        <a:rPr lang="en-US" sz="1200" kern="100">
                          <a:effectLst/>
                          <a:latin typeface="Times New Roman"/>
                          <a:ea typeface="宋体"/>
                        </a:rPr>
                        <a:t>pr02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1079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1058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1063</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1068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1055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1064.2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1070</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144</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1232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1237</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1240.8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1246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1202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1209.6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1215</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dirty="0">
                          <a:effectLst/>
                          <a:latin typeface="Times New Roman"/>
                          <a:ea typeface="宋体"/>
                        </a:rPr>
                        <a:t>pr04</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4</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1585</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1545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1552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1562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1522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1525.8</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1531</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1838</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1759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1784.2</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1798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1785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1811.4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1827</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1860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1823</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1843</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1858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1826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1840.4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1855</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876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876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876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876</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855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862.6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870</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144</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1359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1372.4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1386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1358.2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1361</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pr09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216</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1591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1609.2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1589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1595.4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1607</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1943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1855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1880.2</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1896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1894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1903.6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1916</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639.2</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644</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657.0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1099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1112.6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1131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1102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1110.2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1123</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1386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1345.4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1361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1310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1324.8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1334</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1603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1633.2</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1646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1624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1636.6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1648</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2065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1943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1985.2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2013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1920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1933.4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1946</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2021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1953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1959.8</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1965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1989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2000.0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2014</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915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917</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922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910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914.6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921</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1539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1500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1508.8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1520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1497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1505.4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118</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1750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1699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1714.4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1748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1671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1688.2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1723</a:t>
                      </a:r>
                      <a:endParaRPr lang="zh-CN" sz="1200" kern="100">
                        <a:effectLst/>
                        <a:latin typeface="Times New Roman"/>
                        <a:ea typeface="宋体"/>
                      </a:endParaRPr>
                    </a:p>
                  </a:txBody>
                  <a:tcPr marL="27754" marR="27754" marT="0" marB="0" anchor="ctr">
                    <a:lnL>
                      <a:noFill/>
                    </a:lnL>
                    <a:lnR>
                      <a:noFill/>
                    </a:lnR>
                    <a:lnT>
                      <a:noFill/>
                    </a:lnT>
                    <a:lnB>
                      <a:noFill/>
                    </a:lnB>
                  </a:tcPr>
                </a:tc>
              </a:tr>
              <a:tr h="233636">
                <a:tc>
                  <a:txBody>
                    <a:bodyPr/>
                    <a:lstStyle/>
                    <a:p>
                      <a:pPr indent="127000" algn="ctr">
                        <a:lnSpc>
                          <a:spcPct val="120000"/>
                        </a:lnSpc>
                        <a:spcAft>
                          <a:spcPts val="0"/>
                        </a:spcAft>
                      </a:pPr>
                      <a:r>
                        <a:rPr lang="en-US" sz="1200" kern="100">
                          <a:effectLst/>
                          <a:latin typeface="Times New Roman"/>
                          <a:ea typeface="宋体"/>
                        </a:rPr>
                        <a:t>pr20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2062</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2001</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2024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en-US" sz="1200" kern="100">
                          <a:effectLst/>
                          <a:latin typeface="Times New Roman"/>
                          <a:ea typeface="宋体"/>
                        </a:rPr>
                        <a:t>2060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1999</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2012.0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2019</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3"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基于辅助列表的节点选择策略</a:t>
            </a:r>
            <a:endParaRPr lang="en-US" altLang="zh-CN" sz="2800" b="0" kern="0" dirty="0"/>
          </a:p>
        </p:txBody>
      </p:sp>
      <p:sp>
        <p:nvSpPr>
          <p:cNvPr id="5" name="TextBox 4"/>
          <p:cNvSpPr txBox="1"/>
          <p:nvPr/>
        </p:nvSpPr>
        <p:spPr>
          <a:xfrm>
            <a:off x="8388424" y="902469"/>
            <a:ext cx="576064" cy="338554"/>
          </a:xfrm>
          <a:prstGeom prst="rect">
            <a:avLst/>
          </a:prstGeom>
          <a:noFill/>
        </p:spPr>
        <p:txBody>
          <a:bodyPr wrap="square" rtlCol="0">
            <a:spAutoFit/>
          </a:bodyPr>
          <a:lstStyle/>
          <a:p>
            <a:r>
              <a:rPr lang="zh-CN" altLang="en-US" sz="1600" dirty="0" smtClean="0"/>
              <a:t>表</a:t>
            </a:r>
            <a:r>
              <a:rPr lang="en-US" altLang="zh-CN" sz="1600" dirty="0"/>
              <a:t>4</a:t>
            </a:r>
            <a:endParaRPr lang="zh-CN" altLang="en-US" sz="1600" dirty="0"/>
          </a:p>
        </p:txBody>
      </p:sp>
    </p:spTree>
    <p:extLst>
      <p:ext uri="{BB962C8B-B14F-4D97-AF65-F5344CB8AC3E}">
        <p14:creationId xmlns:p14="http://schemas.microsoft.com/office/powerpoint/2010/main" xmlns="" val="3305769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67544" y="1628800"/>
            <a:ext cx="8136904"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表</a:t>
            </a:r>
            <a:r>
              <a:rPr lang="en-US" altLang="zh-CN" sz="2000" dirty="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和表</a:t>
            </a:r>
            <a:r>
              <a:rPr lang="en-US" altLang="zh-CN" sz="2000" dirty="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为最大测试时间为</a:t>
            </a:r>
            <a:r>
              <a:rPr lang="en-US" altLang="zh-CN" sz="2000" dirty="0" smtClean="0">
                <a:latin typeface="Times New Roman" panose="02020603050405020304" pitchFamily="18" charset="0"/>
                <a:cs typeface="Times New Roman" panose="02020603050405020304" pitchFamily="18" charset="0"/>
              </a:rPr>
              <a:t>120s</a:t>
            </a:r>
            <a:r>
              <a:rPr lang="zh-CN" altLang="en-US" sz="2000" dirty="0" smtClean="0">
                <a:latin typeface="Times New Roman" panose="02020603050405020304" pitchFamily="18" charset="0"/>
                <a:cs typeface="Times New Roman" panose="02020603050405020304" pitchFamily="18" charset="0"/>
              </a:rPr>
              <a:t>时，采用基于辅助列表的节点选择策略在车辆数分别为</a:t>
            </a: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时的测试结果。</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从表</a:t>
            </a:r>
            <a:r>
              <a:rPr lang="en-US" altLang="zh-CN" sz="2000" dirty="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可以看出，</a:t>
            </a:r>
            <a:r>
              <a:rPr lang="zh-CN" altLang="zh-CN" sz="2000" dirty="0" smtClean="0">
                <a:latin typeface="Times New Roman" panose="02020603050405020304" pitchFamily="18" charset="0"/>
                <a:cs typeface="Times New Roman" panose="02020603050405020304" pitchFamily="18" charset="0"/>
              </a:rPr>
              <a:t>本</a:t>
            </a:r>
            <a:r>
              <a:rPr lang="zh-CN" altLang="zh-CN" sz="2000" dirty="0">
                <a:latin typeface="Times New Roman" panose="02020603050405020304" pitchFamily="18" charset="0"/>
                <a:cs typeface="Times New Roman" panose="02020603050405020304" pitchFamily="18" charset="0"/>
              </a:rPr>
              <a:t>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9</a:t>
            </a:r>
            <a:r>
              <a:rPr lang="zh-CN" altLang="zh-CN" sz="2000" dirty="0">
                <a:latin typeface="Times New Roman" panose="02020603050405020304" pitchFamily="18" charset="0"/>
                <a:cs typeface="Times New Roman" panose="02020603050405020304" pitchFamily="18" charset="0"/>
              </a:rPr>
              <a:t>个算例上找到新的最优值。与</a:t>
            </a:r>
            <a:r>
              <a:rPr lang="en-US" altLang="zh-CN" sz="2000" dirty="0">
                <a:latin typeface="Times New Roman" panose="02020603050405020304" pitchFamily="18" charset="0"/>
                <a:cs typeface="Times New Roman" panose="02020603050405020304" pitchFamily="18" charset="0"/>
              </a:rPr>
              <a:t>GVNS</a:t>
            </a:r>
            <a:r>
              <a:rPr lang="zh-CN" altLang="zh-CN" sz="2000" dirty="0">
                <a:latin typeface="Times New Roman" panose="02020603050405020304" pitchFamily="18" charset="0"/>
                <a:cs typeface="Times New Roman" panose="02020603050405020304" pitchFamily="18" charset="0"/>
              </a:rPr>
              <a:t>的平均值作比较，本文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20</a:t>
            </a:r>
            <a:r>
              <a:rPr lang="zh-CN" altLang="zh-CN" sz="2000" dirty="0">
                <a:latin typeface="Times New Roman" panose="02020603050405020304" pitchFamily="18" charset="0"/>
                <a:cs typeface="Times New Roman" panose="02020603050405020304" pitchFamily="18" charset="0"/>
              </a:rPr>
              <a:t>个算例中有</a:t>
            </a:r>
            <a:r>
              <a:rPr lang="en-US" altLang="zh-CN" sz="2000" dirty="0">
                <a:latin typeface="Times New Roman" panose="02020603050405020304" pitchFamily="18" charset="0"/>
                <a:cs typeface="Times New Roman" panose="02020603050405020304" pitchFamily="18" charset="0"/>
              </a:rPr>
              <a:t>16</a:t>
            </a:r>
            <a:r>
              <a:rPr lang="zh-CN" altLang="zh-CN" sz="2000" dirty="0">
                <a:latin typeface="Times New Roman" panose="02020603050405020304" pitchFamily="18" charset="0"/>
                <a:cs typeface="Times New Roman" panose="02020603050405020304" pitchFamily="18" charset="0"/>
              </a:rPr>
              <a:t>个算例的平均值优于</a:t>
            </a:r>
            <a:r>
              <a:rPr lang="en-US" altLang="zh-CN" sz="2000" dirty="0">
                <a:latin typeface="Times New Roman" panose="02020603050405020304" pitchFamily="18" charset="0"/>
                <a:cs typeface="Times New Roman" panose="02020603050405020304" pitchFamily="18" charset="0"/>
              </a:rPr>
              <a:t>GVNS</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从表</a:t>
            </a:r>
            <a:r>
              <a:rPr lang="en-US" altLang="zh-CN" sz="2000" dirty="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可以看出，</a:t>
            </a:r>
            <a:r>
              <a:rPr lang="zh-CN" altLang="zh-CN" sz="2000" dirty="0" smtClean="0">
                <a:latin typeface="Times New Roman" panose="02020603050405020304" pitchFamily="18" charset="0"/>
                <a:cs typeface="Times New Roman" panose="02020603050405020304" pitchFamily="18" charset="0"/>
              </a:rPr>
              <a:t>本</a:t>
            </a:r>
            <a:r>
              <a:rPr lang="zh-CN" altLang="zh-CN" sz="2000" dirty="0">
                <a:latin typeface="Times New Roman" panose="02020603050405020304" pitchFamily="18" charset="0"/>
                <a:cs typeface="Times New Roman" panose="02020603050405020304" pitchFamily="18" charset="0"/>
              </a:rPr>
              <a:t>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个算例上找到新的最优值。与</a:t>
            </a:r>
            <a:r>
              <a:rPr lang="en-US" altLang="zh-CN" sz="2000" dirty="0">
                <a:latin typeface="Times New Roman" panose="02020603050405020304" pitchFamily="18" charset="0"/>
                <a:cs typeface="Times New Roman" panose="02020603050405020304" pitchFamily="18" charset="0"/>
              </a:rPr>
              <a:t>GVNS</a:t>
            </a:r>
            <a:r>
              <a:rPr lang="zh-CN" altLang="zh-CN" sz="2000" dirty="0">
                <a:latin typeface="Times New Roman" panose="02020603050405020304" pitchFamily="18" charset="0"/>
                <a:cs typeface="Times New Roman" panose="02020603050405020304" pitchFamily="18" charset="0"/>
              </a:rPr>
              <a:t>的平均值作比较，本文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20</a:t>
            </a:r>
            <a:r>
              <a:rPr lang="zh-CN" altLang="zh-CN" sz="2000" dirty="0">
                <a:latin typeface="Times New Roman" panose="02020603050405020304" pitchFamily="18" charset="0"/>
                <a:cs typeface="Times New Roman" panose="02020603050405020304" pitchFamily="18" charset="0"/>
              </a:rPr>
              <a:t>个算例中有</a:t>
            </a:r>
            <a:r>
              <a:rPr lang="en-US" altLang="zh-CN" sz="2000" dirty="0">
                <a:latin typeface="Times New Roman" panose="02020603050405020304" pitchFamily="18" charset="0"/>
                <a:cs typeface="Times New Roman" panose="02020603050405020304" pitchFamily="18" charset="0"/>
              </a:rPr>
              <a:t>13</a:t>
            </a:r>
            <a:r>
              <a:rPr lang="zh-CN" altLang="zh-CN" sz="2000" dirty="0">
                <a:latin typeface="Times New Roman" panose="02020603050405020304" pitchFamily="18" charset="0"/>
                <a:cs typeface="Times New Roman" panose="02020603050405020304" pitchFamily="18" charset="0"/>
              </a:rPr>
              <a:t>个算例的平均值优于</a:t>
            </a:r>
            <a:r>
              <a:rPr lang="en-US" altLang="zh-CN" sz="2000" dirty="0">
                <a:latin typeface="Times New Roman" panose="02020603050405020304" pitchFamily="18" charset="0"/>
                <a:cs typeface="Times New Roman" panose="02020603050405020304" pitchFamily="18" charset="0"/>
              </a:rPr>
              <a:t>GVNS</a:t>
            </a:r>
            <a:r>
              <a:rPr lang="zh-CN" altLang="zh-CN" sz="2000" dirty="0" smtClean="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基于辅助列表的节点选择策略</a:t>
            </a:r>
            <a:endParaRPr lang="en-US" altLang="zh-CN" sz="2800" b="0" kern="0" dirty="0"/>
          </a:p>
        </p:txBody>
      </p:sp>
    </p:spTree>
    <p:extLst>
      <p:ext uri="{BB962C8B-B14F-4D97-AF65-F5344CB8AC3E}">
        <p14:creationId xmlns:p14="http://schemas.microsoft.com/office/powerpoint/2010/main" xmlns="" val="3032583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853703560"/>
              </p:ext>
            </p:extLst>
          </p:nvPr>
        </p:nvGraphicFramePr>
        <p:xfrm>
          <a:off x="179514" y="1318050"/>
          <a:ext cx="8856978" cy="5101632"/>
        </p:xfrm>
        <a:graphic>
          <a:graphicData uri="http://schemas.openxmlformats.org/drawingml/2006/table">
            <a:tbl>
              <a:tblPr/>
              <a:tblGrid>
                <a:gridCol w="969397"/>
                <a:gridCol w="969397"/>
                <a:gridCol w="969397"/>
                <a:gridCol w="969397"/>
                <a:gridCol w="802930"/>
                <a:gridCol w="729421"/>
                <a:gridCol w="782747"/>
                <a:gridCol w="174046"/>
                <a:gridCol w="185994"/>
                <a:gridCol w="770799"/>
                <a:gridCol w="637862"/>
                <a:gridCol w="895591"/>
              </a:tblGrid>
              <a:tr h="77712">
                <a:tc gridSpan="3">
                  <a:txBody>
                    <a:bodyPr/>
                    <a:lstStyle/>
                    <a:p>
                      <a:pPr indent="266700" algn="ctr">
                        <a:lnSpc>
                          <a:spcPct val="120000"/>
                        </a:lnSpc>
                        <a:spcAft>
                          <a:spcPts val="0"/>
                        </a:spcAft>
                      </a:pPr>
                      <a:r>
                        <a:rPr lang="en-US" sz="1200" kern="100" dirty="0">
                          <a:effectLst/>
                          <a:latin typeface="Times New Roman"/>
                          <a:ea typeface="宋体"/>
                        </a:rPr>
                        <a:t>Instance</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127000" algn="ctr">
                        <a:lnSpc>
                          <a:spcPct val="120000"/>
                        </a:lnSpc>
                        <a:spcAft>
                          <a:spcPts val="0"/>
                        </a:spcAft>
                      </a:pPr>
                      <a:r>
                        <a:rPr lang="en-US" sz="1200" kern="100">
                          <a:effectLst/>
                          <a:latin typeface="Times New Roman"/>
                          <a:ea typeface="宋体"/>
                        </a:rPr>
                        <a:t>BK</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ctr">
                        <a:lnSpc>
                          <a:spcPct val="120000"/>
                        </a:lnSpc>
                        <a:spcAft>
                          <a:spcPts val="0"/>
                        </a:spcAft>
                      </a:pPr>
                      <a:r>
                        <a:rPr lang="en-US" sz="1200" kern="100">
                          <a:effectLst/>
                          <a:latin typeface="Times New Roman"/>
                          <a:ea typeface="宋体"/>
                        </a:rPr>
                        <a:t>Ours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gridSpan="2">
                  <a:txBody>
                    <a:bodyPr/>
                    <a:lstStyle/>
                    <a:p>
                      <a:pPr indent="266700" algn="ctr">
                        <a:lnSpc>
                          <a:spcPct val="120000"/>
                        </a:lnSpc>
                        <a:spcAft>
                          <a:spcPts val="0"/>
                        </a:spcAft>
                      </a:pPr>
                      <a:r>
                        <a:rPr lang="en-US" sz="1200" kern="100">
                          <a:effectLst/>
                          <a:latin typeface="Times New Roman"/>
                          <a:ea typeface="宋体"/>
                        </a:rPr>
                        <a:t> </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3">
                  <a:txBody>
                    <a:bodyPr/>
                    <a:lstStyle/>
                    <a:p>
                      <a:pPr indent="266700" algn="ctr">
                        <a:lnSpc>
                          <a:spcPct val="120000"/>
                        </a:lnSpc>
                        <a:spcAft>
                          <a:spcPts val="0"/>
                        </a:spcAft>
                      </a:pPr>
                      <a:r>
                        <a:rPr lang="en-US" sz="1200" kern="100" dirty="0">
                          <a:effectLst/>
                          <a:latin typeface="Times New Roman"/>
                          <a:ea typeface="宋体"/>
                        </a:rPr>
                        <a:t>GVNS</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55424">
                <a:tc>
                  <a:txBody>
                    <a:bodyPr/>
                    <a:lstStyle/>
                    <a:p>
                      <a:pPr indent="127000" algn="ctr">
                        <a:lnSpc>
                          <a:spcPct val="120000"/>
                        </a:lnSpc>
                        <a:spcAft>
                          <a:spcPts val="0"/>
                        </a:spcAft>
                      </a:pPr>
                      <a:r>
                        <a:rPr lang="en-US" sz="1200" kern="100">
                          <a:effectLst/>
                          <a:latin typeface="Times New Roman"/>
                          <a:ea typeface="宋体"/>
                        </a:rPr>
                        <a:t>Name</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n</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m</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36">
                <a:tc>
                  <a:txBody>
                    <a:bodyPr/>
                    <a:lstStyle/>
                    <a:p>
                      <a:pPr indent="127000" algn="ctr">
                        <a:lnSpc>
                          <a:spcPct val="120000"/>
                        </a:lnSpc>
                        <a:spcAft>
                          <a:spcPts val="0"/>
                        </a:spcAft>
                      </a:pPr>
                      <a:r>
                        <a:rPr lang="en-US" sz="1200" kern="100">
                          <a:effectLst/>
                          <a:latin typeface="Times New Roman"/>
                          <a:ea typeface="宋体"/>
                        </a:rPr>
                        <a:t>pr01</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622</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622</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622</a:t>
                      </a:r>
                      <a:endParaRPr lang="zh-CN" sz="1200" kern="100" dirty="0">
                        <a:solidFill>
                          <a:srgbClr val="FF0000"/>
                        </a:solidFill>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127000" algn="ctr">
                        <a:lnSpc>
                          <a:spcPct val="120000"/>
                        </a:lnSpc>
                        <a:spcAft>
                          <a:spcPts val="0"/>
                        </a:spcAft>
                      </a:pPr>
                      <a:r>
                        <a:rPr lang="en-US" sz="1200" i="1" kern="100" dirty="0">
                          <a:solidFill>
                            <a:schemeClr val="tx1"/>
                          </a:solidFill>
                          <a:effectLst/>
                          <a:latin typeface="Times New Roman"/>
                          <a:ea typeface="宋体"/>
                        </a:rPr>
                        <a:t>622</a:t>
                      </a:r>
                      <a:endParaRPr lang="zh-CN" sz="1200" i="1" kern="100" dirty="0">
                        <a:solidFill>
                          <a:schemeClr val="tx1"/>
                        </a:solidFill>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604</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608.4</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614</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r>
              <a:tr h="233136">
                <a:tc>
                  <a:txBody>
                    <a:bodyPr/>
                    <a:lstStyle/>
                    <a:p>
                      <a:pPr indent="127000" algn="ctr">
                        <a:lnSpc>
                          <a:spcPct val="120000"/>
                        </a:lnSpc>
                        <a:spcAft>
                          <a:spcPts val="0"/>
                        </a:spcAft>
                      </a:pPr>
                      <a:r>
                        <a:rPr lang="en-US" sz="1200" kern="100">
                          <a:effectLst/>
                          <a:latin typeface="Times New Roman"/>
                          <a:ea typeface="宋体"/>
                        </a:rPr>
                        <a:t>pr02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942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943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944.2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945</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936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937.8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940</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1010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998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1005</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i="1" kern="100" dirty="0">
                          <a:solidFill>
                            <a:schemeClr val="tx1"/>
                          </a:solidFill>
                          <a:effectLst/>
                          <a:latin typeface="Times New Roman"/>
                          <a:ea typeface="宋体"/>
                        </a:rPr>
                        <a:t>1010</a:t>
                      </a:r>
                      <a:endParaRPr lang="zh-CN" sz="1200" i="1" kern="100" dirty="0">
                        <a:solidFill>
                          <a:schemeClr val="tx1"/>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989</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997.4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1003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1294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1285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1288.4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i="1" kern="100" dirty="0">
                          <a:solidFill>
                            <a:schemeClr val="tx1"/>
                          </a:solidFill>
                          <a:effectLst/>
                          <a:latin typeface="Times New Roman"/>
                          <a:ea typeface="宋体"/>
                        </a:rPr>
                        <a:t>1294</a:t>
                      </a:r>
                      <a:endParaRPr lang="zh-CN" sz="1200" i="1" kern="100" dirty="0">
                        <a:solidFill>
                          <a:schemeClr val="tx1"/>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1257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1279.6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1294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1461.6</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1473</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1453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1464.0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1480</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dirty="0">
                          <a:effectLst/>
                          <a:latin typeface="Times New Roman"/>
                          <a:ea typeface="宋体"/>
                        </a:rPr>
                        <a:t>pr06</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1486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1506.8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1515</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1477</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1499.4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1512</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742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742.2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743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728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736.6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744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1139.6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1142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1105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1122.6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1132</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1275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1258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1262.8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1273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1260.6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1268</a:t>
                      </a:r>
                      <a:endParaRPr lang="zh-CN" sz="1200" kern="100" dirty="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1573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1532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1548</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1570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1559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1563.4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1573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635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639.8</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643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637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647.0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980.4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996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971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975.2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979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1145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1146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1151</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1156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1095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1102.2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1106</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1347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1361.4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1371</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1345</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1357.4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1646.4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1680</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1571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1594.2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1609</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1625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1634.8</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1651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1654.6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1668</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841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837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839.2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842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816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822.4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832</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1281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1280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1283.4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1287</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1266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1270.8</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1281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1384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1399.8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1414</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1361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1393.6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1417</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1684</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1622</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1643.4</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1690</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1673</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1677.6</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1684</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3"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a:t>
            </a:r>
            <a:r>
              <a:rPr lang="zh-CN" altLang="en-US" sz="2800" b="0" kern="0" dirty="0"/>
              <a:t>束搜索</a:t>
            </a:r>
            <a:r>
              <a:rPr lang="zh-CN" altLang="en-US" sz="2800" b="0" kern="0" dirty="0" smtClean="0"/>
              <a:t>的节点选择策略</a:t>
            </a:r>
            <a:endParaRPr lang="en-US" altLang="zh-CN" sz="2800" b="0" kern="0" dirty="0"/>
          </a:p>
        </p:txBody>
      </p:sp>
      <p:sp>
        <p:nvSpPr>
          <p:cNvPr id="4" name="TextBox 3"/>
          <p:cNvSpPr txBox="1"/>
          <p:nvPr/>
        </p:nvSpPr>
        <p:spPr>
          <a:xfrm>
            <a:off x="8388424" y="902469"/>
            <a:ext cx="576064" cy="338554"/>
          </a:xfrm>
          <a:prstGeom prst="rect">
            <a:avLst/>
          </a:prstGeom>
          <a:noFill/>
        </p:spPr>
        <p:txBody>
          <a:bodyPr wrap="square" rtlCol="0">
            <a:spAutoFit/>
          </a:bodyPr>
          <a:lstStyle/>
          <a:p>
            <a:r>
              <a:rPr lang="zh-CN" altLang="en-US" sz="1600" dirty="0" smtClean="0"/>
              <a:t>表</a:t>
            </a:r>
            <a:r>
              <a:rPr lang="en-US" altLang="zh-CN" sz="1600" dirty="0"/>
              <a:t>5</a:t>
            </a:r>
            <a:endParaRPr lang="zh-CN" altLang="en-US" sz="1600" dirty="0"/>
          </a:p>
        </p:txBody>
      </p:sp>
    </p:spTree>
    <p:extLst>
      <p:ext uri="{BB962C8B-B14F-4D97-AF65-F5344CB8AC3E}">
        <p14:creationId xmlns:p14="http://schemas.microsoft.com/office/powerpoint/2010/main" xmlns="" val="6932861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1"/>
          <p:cNvSpPr txBox="1">
            <a:spLocks/>
          </p:cNvSpPr>
          <p:nvPr/>
        </p:nvSpPr>
        <p:spPr>
          <a:xfrm>
            <a:off x="2339032" y="17463"/>
            <a:ext cx="3817144" cy="520700"/>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数学启发式方法</a:t>
            </a:r>
            <a:endParaRPr lang="zh-CN" altLang="en-US" sz="2800" kern="0" dirty="0"/>
          </a:p>
        </p:txBody>
      </p:sp>
      <p:sp>
        <p:nvSpPr>
          <p:cNvPr id="2" name="矩形 1"/>
          <p:cNvSpPr/>
          <p:nvPr/>
        </p:nvSpPr>
        <p:spPr>
          <a:xfrm>
            <a:off x="1403648" y="1189192"/>
            <a:ext cx="6552728" cy="461665"/>
          </a:xfrm>
          <a:prstGeom prst="rect">
            <a:avLst/>
          </a:prstGeom>
        </p:spPr>
        <p:txBody>
          <a:bodyPr wrap="square">
            <a:spAutoFit/>
          </a:bodyPr>
          <a:lstStyle/>
          <a:p>
            <a:r>
              <a:rPr lang="zh-CN" altLang="en-US" sz="2400" kern="0" dirty="0"/>
              <a:t>数学</a:t>
            </a:r>
            <a:r>
              <a:rPr lang="zh-CN" altLang="en-US" sz="2400" kern="0" dirty="0" smtClean="0"/>
              <a:t>启发式方法</a:t>
            </a:r>
            <a:r>
              <a:rPr lang="en-US" altLang="zh-CN" sz="2400" kern="0" dirty="0" smtClean="0"/>
              <a:t>=</a:t>
            </a:r>
            <a:r>
              <a:rPr lang="zh-CN" altLang="en-US" sz="2400" kern="0" dirty="0" smtClean="0"/>
              <a:t>数学规划</a:t>
            </a:r>
            <a:r>
              <a:rPr lang="en-US" altLang="zh-CN" sz="2400" kern="0" dirty="0" smtClean="0"/>
              <a:t>+</a:t>
            </a:r>
            <a:r>
              <a:rPr lang="zh-CN" altLang="en-US" sz="2400" kern="0" dirty="0" smtClean="0"/>
              <a:t>元启发式算法</a:t>
            </a:r>
            <a:endParaRPr lang="zh-CN" altLang="en-US" sz="2400" dirty="0"/>
          </a:p>
        </p:txBody>
      </p:sp>
      <p:sp>
        <p:nvSpPr>
          <p:cNvPr id="10" name="矩形 9"/>
          <p:cNvSpPr/>
          <p:nvPr/>
        </p:nvSpPr>
        <p:spPr>
          <a:xfrm>
            <a:off x="508884" y="4295517"/>
            <a:ext cx="4616970" cy="507831"/>
          </a:xfrm>
          <a:prstGeom prst="rect">
            <a:avLst/>
          </a:prstGeom>
        </p:spPr>
        <p:txBody>
          <a:bodyPr wrap="none">
            <a:spAutoFit/>
          </a:bodyPr>
          <a:lstStyle/>
          <a:p>
            <a:pPr>
              <a:lnSpc>
                <a:spcPct val="150000"/>
              </a:lnSpc>
            </a:pPr>
            <a:r>
              <a:rPr lang="zh-CN" altLang="en-US" dirty="0" smtClean="0">
                <a:solidFill>
                  <a:prstClr val="black"/>
                </a:solidFill>
                <a:latin typeface="Calibri"/>
              </a:rPr>
              <a:t>近年来数学启发式方法相关的</a:t>
            </a:r>
            <a:r>
              <a:rPr lang="en-US" altLang="zh-CN" dirty="0" smtClean="0">
                <a:solidFill>
                  <a:prstClr val="black"/>
                </a:solidFill>
                <a:latin typeface="Calibri"/>
              </a:rPr>
              <a:t>SCI</a:t>
            </a:r>
            <a:r>
              <a:rPr lang="zh-CN" altLang="en-US" dirty="0" smtClean="0">
                <a:solidFill>
                  <a:prstClr val="black"/>
                </a:solidFill>
                <a:latin typeface="Calibri"/>
              </a:rPr>
              <a:t>论文（</a:t>
            </a:r>
            <a:r>
              <a:rPr lang="en-US" altLang="zh-CN" dirty="0" smtClean="0">
                <a:solidFill>
                  <a:prstClr val="black"/>
                </a:solidFill>
                <a:latin typeface="Calibri"/>
              </a:rPr>
              <a:t>ISI</a:t>
            </a:r>
            <a:r>
              <a:rPr lang="zh-CN" altLang="en-US" dirty="0" smtClean="0">
                <a:solidFill>
                  <a:prstClr val="black"/>
                </a:solidFill>
                <a:latin typeface="Calibri"/>
              </a:rPr>
              <a:t>）</a:t>
            </a:r>
            <a:endParaRPr lang="zh-CN" altLang="en-US" dirty="0">
              <a:solidFill>
                <a:prstClr val="black"/>
              </a:solidFill>
              <a:latin typeface="Calibri"/>
            </a:endParaRPr>
          </a:p>
        </p:txBody>
      </p:sp>
      <p:sp>
        <p:nvSpPr>
          <p:cNvPr id="11" name="矩形 10"/>
          <p:cNvSpPr/>
          <p:nvPr/>
        </p:nvSpPr>
        <p:spPr>
          <a:xfrm>
            <a:off x="5085964" y="2505328"/>
            <a:ext cx="4022540" cy="1338828"/>
          </a:xfrm>
          <a:prstGeom prst="rect">
            <a:avLst/>
          </a:prstGeom>
        </p:spPr>
        <p:txBody>
          <a:bodyPr wrap="square">
            <a:spAutoFit/>
          </a:bodyPr>
          <a:lstStyle/>
          <a:p>
            <a:pPr algn="ctr">
              <a:lnSpc>
                <a:spcPct val="150000"/>
              </a:lnSpc>
            </a:pPr>
            <a:r>
              <a:rPr lang="zh-CN" altLang="en-US" dirty="0" smtClean="0">
                <a:solidFill>
                  <a:prstClr val="black"/>
                </a:solidFill>
                <a:latin typeface="Calibri"/>
              </a:rPr>
              <a:t>重要学术活动</a:t>
            </a:r>
            <a:endParaRPr lang="en-US" altLang="zh-CN" dirty="0" smtClean="0">
              <a:solidFill>
                <a:prstClr val="black"/>
              </a:solidFill>
              <a:latin typeface="Calibri"/>
            </a:endParaRPr>
          </a:p>
          <a:p>
            <a:pPr>
              <a:lnSpc>
                <a:spcPct val="150000"/>
              </a:lnSpc>
            </a:pPr>
            <a:r>
              <a:rPr lang="en-US" altLang="zh-CN" dirty="0">
                <a:solidFill>
                  <a:prstClr val="black"/>
                </a:solidFill>
                <a:latin typeface="Calibri"/>
                <a:hlinkClick r:id="rId3"/>
              </a:rPr>
              <a:t>http://astarte.csr.unibo.it/Matheuristics</a:t>
            </a:r>
            <a:r>
              <a:rPr lang="en-US" altLang="zh-CN" dirty="0" smtClean="0">
                <a:solidFill>
                  <a:prstClr val="black"/>
                </a:solidFill>
                <a:latin typeface="Calibri"/>
                <a:hlinkClick r:id="rId3"/>
              </a:rPr>
              <a:t>/</a:t>
            </a:r>
            <a:endParaRPr lang="en-US" altLang="zh-CN" dirty="0" smtClean="0">
              <a:solidFill>
                <a:prstClr val="black"/>
              </a:solidFill>
              <a:latin typeface="Calibri"/>
            </a:endParaRPr>
          </a:p>
          <a:p>
            <a:pPr>
              <a:lnSpc>
                <a:spcPct val="150000"/>
              </a:lnSpc>
            </a:pPr>
            <a:r>
              <a:rPr lang="en-US" altLang="zh-CN" dirty="0">
                <a:solidFill>
                  <a:prstClr val="black"/>
                </a:solidFill>
                <a:latin typeface="Calibri"/>
              </a:rPr>
              <a:t>http://</a:t>
            </a:r>
            <a:r>
              <a:rPr lang="en-US" altLang="zh-CN" dirty="0" smtClean="0">
                <a:solidFill>
                  <a:prstClr val="black"/>
                </a:solidFill>
                <a:latin typeface="Calibri"/>
              </a:rPr>
              <a:t>iridia.ulb.ac.be/matheuristics2016</a:t>
            </a:r>
            <a:endParaRPr lang="zh-CN" altLang="en-US" dirty="0">
              <a:solidFill>
                <a:prstClr val="black"/>
              </a:solidFill>
              <a:latin typeface="Calibri"/>
            </a:endParaRPr>
          </a:p>
        </p:txBody>
      </p:sp>
      <p:sp>
        <p:nvSpPr>
          <p:cNvPr id="4" name="矩形 3"/>
          <p:cNvSpPr/>
          <p:nvPr/>
        </p:nvSpPr>
        <p:spPr>
          <a:xfrm>
            <a:off x="508884" y="4941168"/>
            <a:ext cx="8311588" cy="1384995"/>
          </a:xfrm>
          <a:prstGeom prst="rect">
            <a:avLst/>
          </a:prstGeom>
        </p:spPr>
        <p:txBody>
          <a:bodyPr wrap="square">
            <a:spAutoFit/>
          </a:bodyPr>
          <a:lstStyle/>
          <a:p>
            <a:r>
              <a:rPr lang="en-US" altLang="zh-CN" sz="1400" dirty="0">
                <a:latin typeface="华文楷体" panose="02010600040101010101" pitchFamily="2" charset="-122"/>
                <a:ea typeface="华文楷体" panose="02010600040101010101" pitchFamily="2" charset="-122"/>
              </a:rPr>
              <a:t>L. </a:t>
            </a:r>
            <a:r>
              <a:rPr lang="en-US" altLang="zh-CN" sz="1400" dirty="0" err="1">
                <a:latin typeface="华文楷体" panose="02010600040101010101" pitchFamily="2" charset="-122"/>
                <a:ea typeface="华文楷体" panose="02010600040101010101" pitchFamily="2" charset="-122"/>
              </a:rPr>
              <a:t>Jourdan</a:t>
            </a:r>
            <a:r>
              <a:rPr lang="en-US" altLang="zh-CN" sz="1400" dirty="0">
                <a:latin typeface="华文楷体" panose="02010600040101010101" pitchFamily="2" charset="-122"/>
                <a:ea typeface="华文楷体" panose="02010600040101010101" pitchFamily="2" charset="-122"/>
              </a:rPr>
              <a:t>, M. </a:t>
            </a:r>
            <a:r>
              <a:rPr lang="en-US" altLang="zh-CN" sz="1400" dirty="0" err="1">
                <a:latin typeface="华文楷体" panose="02010600040101010101" pitchFamily="2" charset="-122"/>
                <a:ea typeface="华文楷体" panose="02010600040101010101" pitchFamily="2" charset="-122"/>
              </a:rPr>
              <a:t>Basseur</a:t>
            </a:r>
            <a:r>
              <a:rPr lang="en-US" altLang="zh-CN" sz="1400" dirty="0">
                <a:latin typeface="华文楷体" panose="02010600040101010101" pitchFamily="2" charset="-122"/>
                <a:ea typeface="华文楷体" panose="02010600040101010101" pitchFamily="2" charset="-122"/>
              </a:rPr>
              <a:t>, and E. G. </a:t>
            </a:r>
            <a:r>
              <a:rPr lang="en-US" altLang="zh-CN" sz="1400" dirty="0" err="1">
                <a:latin typeface="华文楷体" panose="02010600040101010101" pitchFamily="2" charset="-122"/>
                <a:ea typeface="华文楷体" panose="02010600040101010101" pitchFamily="2" charset="-122"/>
              </a:rPr>
              <a:t>Talbi</a:t>
            </a:r>
            <a:r>
              <a:rPr lang="en-US" altLang="zh-CN" sz="1400" dirty="0">
                <a:latin typeface="华文楷体" panose="02010600040101010101" pitchFamily="2" charset="-122"/>
                <a:ea typeface="华文楷体" panose="02010600040101010101" pitchFamily="2" charset="-122"/>
              </a:rPr>
              <a:t>, “Hybridizing exact </a:t>
            </a:r>
            <a:r>
              <a:rPr lang="en-US" altLang="zh-CN" sz="1400" dirty="0" smtClean="0">
                <a:latin typeface="华文楷体" panose="02010600040101010101" pitchFamily="2" charset="-122"/>
                <a:ea typeface="华文楷体" panose="02010600040101010101" pitchFamily="2" charset="-122"/>
              </a:rPr>
              <a:t>methods and </a:t>
            </a:r>
            <a:r>
              <a:rPr lang="en-US" altLang="zh-CN" sz="1400" dirty="0" err="1">
                <a:latin typeface="华文楷体" panose="02010600040101010101" pitchFamily="2" charset="-122"/>
                <a:ea typeface="华文楷体" panose="02010600040101010101" pitchFamily="2" charset="-122"/>
              </a:rPr>
              <a:t>metaheuristics</a:t>
            </a:r>
            <a:r>
              <a:rPr lang="en-US" altLang="zh-CN" sz="1400" dirty="0">
                <a:latin typeface="华文楷体" panose="02010600040101010101" pitchFamily="2" charset="-122"/>
                <a:ea typeface="华文楷体" panose="02010600040101010101" pitchFamily="2" charset="-122"/>
              </a:rPr>
              <a:t>: A taxonomy,” </a:t>
            </a:r>
            <a:r>
              <a:rPr lang="en-US" altLang="zh-CN" sz="1400" i="1" dirty="0">
                <a:latin typeface="华文楷体" panose="02010600040101010101" pitchFamily="2" charset="-122"/>
                <a:ea typeface="华文楷体" panose="02010600040101010101" pitchFamily="2" charset="-122"/>
              </a:rPr>
              <a:t>European Journal of </a:t>
            </a:r>
            <a:r>
              <a:rPr lang="en-US" altLang="zh-CN" sz="1400" i="1" dirty="0" smtClean="0">
                <a:latin typeface="华文楷体" panose="02010600040101010101" pitchFamily="2" charset="-122"/>
                <a:ea typeface="华文楷体" panose="02010600040101010101" pitchFamily="2" charset="-122"/>
              </a:rPr>
              <a:t>Operational  Research</a:t>
            </a:r>
            <a:r>
              <a:rPr lang="en-US" altLang="zh-CN" sz="1400" dirty="0">
                <a:latin typeface="华文楷体" panose="02010600040101010101" pitchFamily="2" charset="-122"/>
                <a:ea typeface="华文楷体" panose="02010600040101010101" pitchFamily="2" charset="-122"/>
              </a:rPr>
              <a:t>, vol. 199, no. 3, pp. 620–629, 2009.</a:t>
            </a:r>
          </a:p>
          <a:p>
            <a:r>
              <a:rPr lang="en-US" altLang="zh-CN" sz="1400" dirty="0" smtClean="0">
                <a:latin typeface="华文楷体" panose="02010600040101010101" pitchFamily="2" charset="-122"/>
                <a:ea typeface="华文楷体" panose="02010600040101010101" pitchFamily="2" charset="-122"/>
              </a:rPr>
              <a:t>M</a:t>
            </a:r>
            <a:r>
              <a:rPr lang="en-US" altLang="zh-CN" sz="1400" dirty="0">
                <a:latin typeface="华文楷体" panose="02010600040101010101" pitchFamily="2" charset="-122"/>
                <a:ea typeface="华文楷体" panose="02010600040101010101" pitchFamily="2" charset="-122"/>
              </a:rPr>
              <a:t>. O. Ball, “Heuristics based on mathematical programming,” </a:t>
            </a:r>
            <a:r>
              <a:rPr lang="en-US" altLang="zh-CN" sz="1400" i="1" dirty="0" smtClean="0">
                <a:latin typeface="华文楷体" panose="02010600040101010101" pitchFamily="2" charset="-122"/>
                <a:ea typeface="华文楷体" panose="02010600040101010101" pitchFamily="2" charset="-122"/>
              </a:rPr>
              <a:t>Surveys  in </a:t>
            </a:r>
            <a:r>
              <a:rPr lang="en-US" altLang="zh-CN" sz="1400" i="1" dirty="0">
                <a:latin typeface="华文楷体" panose="02010600040101010101" pitchFamily="2" charset="-122"/>
                <a:ea typeface="华文楷体" panose="02010600040101010101" pitchFamily="2" charset="-122"/>
              </a:rPr>
              <a:t>Operations Research and Management Science</a:t>
            </a:r>
            <a:r>
              <a:rPr lang="en-US" altLang="zh-CN" sz="1400" dirty="0">
                <a:latin typeface="华文楷体" panose="02010600040101010101" pitchFamily="2" charset="-122"/>
                <a:ea typeface="华文楷体" panose="02010600040101010101" pitchFamily="2" charset="-122"/>
              </a:rPr>
              <a:t>, vol. 16, no. 1, pp</a:t>
            </a:r>
            <a:r>
              <a:rPr lang="en-US" altLang="zh-CN" sz="1400" dirty="0" smtClean="0">
                <a:latin typeface="华文楷体" panose="02010600040101010101" pitchFamily="2" charset="-122"/>
                <a:ea typeface="华文楷体" panose="02010600040101010101" pitchFamily="2" charset="-122"/>
              </a:rPr>
              <a:t>. 21–38</a:t>
            </a:r>
            <a:r>
              <a:rPr lang="en-US" altLang="zh-CN" sz="1400" dirty="0">
                <a:latin typeface="华文楷体" panose="02010600040101010101" pitchFamily="2" charset="-122"/>
                <a:ea typeface="华文楷体" panose="02010600040101010101" pitchFamily="2" charset="-122"/>
              </a:rPr>
              <a:t>, 2011.</a:t>
            </a:r>
          </a:p>
          <a:p>
            <a:r>
              <a:rPr lang="en-US" altLang="zh-CN" sz="1400" dirty="0" smtClean="0">
                <a:latin typeface="华文楷体" panose="02010600040101010101" pitchFamily="2" charset="-122"/>
                <a:ea typeface="华文楷体" panose="02010600040101010101" pitchFamily="2" charset="-122"/>
              </a:rPr>
              <a:t>E</a:t>
            </a:r>
            <a:r>
              <a:rPr lang="en-US" altLang="zh-CN" sz="1400" dirty="0">
                <a:latin typeface="华文楷体" panose="02010600040101010101" pitchFamily="2" charset="-122"/>
                <a:ea typeface="华文楷体" panose="02010600040101010101" pitchFamily="2" charset="-122"/>
              </a:rPr>
              <a:t>.-G. </a:t>
            </a:r>
            <a:r>
              <a:rPr lang="en-US" altLang="zh-CN" sz="1400" dirty="0" err="1">
                <a:latin typeface="华文楷体" panose="02010600040101010101" pitchFamily="2" charset="-122"/>
                <a:ea typeface="华文楷体" panose="02010600040101010101" pitchFamily="2" charset="-122"/>
              </a:rPr>
              <a:t>Talbi</a:t>
            </a:r>
            <a:r>
              <a:rPr lang="en-US" altLang="zh-CN" sz="1400" dirty="0">
                <a:latin typeface="华文楷体" panose="02010600040101010101" pitchFamily="2" charset="-122"/>
                <a:ea typeface="华文楷体" panose="02010600040101010101" pitchFamily="2" charset="-122"/>
              </a:rPr>
              <a:t>, “Combining </a:t>
            </a:r>
            <a:r>
              <a:rPr lang="en-US" altLang="zh-CN" sz="1400" dirty="0" err="1">
                <a:latin typeface="华文楷体" panose="02010600040101010101" pitchFamily="2" charset="-122"/>
                <a:ea typeface="华文楷体" panose="02010600040101010101" pitchFamily="2" charset="-122"/>
              </a:rPr>
              <a:t>metaheuristics</a:t>
            </a:r>
            <a:r>
              <a:rPr lang="en-US" altLang="zh-CN" sz="1400" dirty="0">
                <a:latin typeface="华文楷体" panose="02010600040101010101" pitchFamily="2" charset="-122"/>
                <a:ea typeface="华文楷体" panose="02010600040101010101" pitchFamily="2" charset="-122"/>
              </a:rPr>
              <a:t> with mathematical programming</a:t>
            </a:r>
            <a:r>
              <a:rPr lang="en-US" altLang="zh-CN" sz="1400" dirty="0" smtClean="0">
                <a:latin typeface="华文楷体" panose="02010600040101010101" pitchFamily="2" charset="-122"/>
                <a:ea typeface="华文楷体" panose="02010600040101010101" pitchFamily="2" charset="-122"/>
              </a:rPr>
              <a:t>, constraint </a:t>
            </a:r>
            <a:r>
              <a:rPr lang="en-US" altLang="zh-CN" sz="1400" dirty="0">
                <a:latin typeface="华文楷体" panose="02010600040101010101" pitchFamily="2" charset="-122"/>
                <a:ea typeface="华文楷体" panose="02010600040101010101" pitchFamily="2" charset="-122"/>
              </a:rPr>
              <a:t>programming and machine learning,” </a:t>
            </a:r>
            <a:r>
              <a:rPr lang="en-US" altLang="zh-CN" sz="1400" i="1" dirty="0">
                <a:latin typeface="华文楷体" panose="02010600040101010101" pitchFamily="2" charset="-122"/>
                <a:ea typeface="华文楷体" panose="02010600040101010101" pitchFamily="2" charset="-122"/>
              </a:rPr>
              <a:t>4OR: A </a:t>
            </a:r>
            <a:r>
              <a:rPr lang="en-US" altLang="zh-CN" sz="1400" i="1" dirty="0" smtClean="0">
                <a:latin typeface="华文楷体" panose="02010600040101010101" pitchFamily="2" charset="-122"/>
                <a:ea typeface="华文楷体" panose="02010600040101010101" pitchFamily="2" charset="-122"/>
              </a:rPr>
              <a:t>Quarterly Journal </a:t>
            </a:r>
            <a:r>
              <a:rPr lang="en-US" altLang="zh-CN" sz="1400" i="1" dirty="0">
                <a:latin typeface="华文楷体" panose="02010600040101010101" pitchFamily="2" charset="-122"/>
                <a:ea typeface="华文楷体" panose="02010600040101010101" pitchFamily="2" charset="-122"/>
              </a:rPr>
              <a:t>of Operations Research</a:t>
            </a:r>
            <a:r>
              <a:rPr lang="en-US" altLang="zh-CN" sz="1400" dirty="0">
                <a:latin typeface="华文楷体" panose="02010600040101010101" pitchFamily="2" charset="-122"/>
                <a:ea typeface="华文楷体" panose="02010600040101010101" pitchFamily="2" charset="-122"/>
              </a:rPr>
              <a:t>, vol. 11, pp. 101–150, 2013.</a:t>
            </a:r>
            <a:endParaRPr lang="zh-CN" altLang="en-US" sz="14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8544" y="1718592"/>
            <a:ext cx="3559060" cy="2674070"/>
          </a:xfrm>
          <a:prstGeom prst="rect">
            <a:avLst/>
          </a:prstGeom>
        </p:spPr>
      </p:pic>
    </p:spTree>
    <p:extLst>
      <p:ext uri="{BB962C8B-B14F-4D97-AF65-F5344CB8AC3E}">
        <p14:creationId xmlns:p14="http://schemas.microsoft.com/office/powerpoint/2010/main" xmlns="" val="134810844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363027310"/>
              </p:ext>
            </p:extLst>
          </p:nvPr>
        </p:nvGraphicFramePr>
        <p:xfrm>
          <a:off x="107504" y="1279696"/>
          <a:ext cx="8856983" cy="5101632"/>
        </p:xfrm>
        <a:graphic>
          <a:graphicData uri="http://schemas.openxmlformats.org/drawingml/2006/table">
            <a:tbl>
              <a:tblPr/>
              <a:tblGrid>
                <a:gridCol w="969398"/>
                <a:gridCol w="969398"/>
                <a:gridCol w="969398"/>
                <a:gridCol w="969398"/>
                <a:gridCol w="894490"/>
                <a:gridCol w="637862"/>
                <a:gridCol w="782744"/>
                <a:gridCol w="174049"/>
                <a:gridCol w="185991"/>
                <a:gridCol w="770802"/>
                <a:gridCol w="637862"/>
                <a:gridCol w="895591"/>
              </a:tblGrid>
              <a:tr h="77712">
                <a:tc gridSpan="3">
                  <a:txBody>
                    <a:bodyPr/>
                    <a:lstStyle/>
                    <a:p>
                      <a:pPr indent="266700" algn="ctr">
                        <a:lnSpc>
                          <a:spcPct val="120000"/>
                        </a:lnSpc>
                        <a:spcAft>
                          <a:spcPts val="0"/>
                        </a:spcAft>
                      </a:pPr>
                      <a:r>
                        <a:rPr lang="en-US" sz="1200" kern="100" dirty="0">
                          <a:effectLst/>
                          <a:latin typeface="Times New Roman"/>
                          <a:ea typeface="宋体"/>
                        </a:rPr>
                        <a:t>Instance</a:t>
                      </a:r>
                      <a:endParaRPr lang="zh-CN" sz="1200" kern="100" dirty="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127000" algn="ctr">
                        <a:lnSpc>
                          <a:spcPct val="120000"/>
                        </a:lnSpc>
                        <a:spcAft>
                          <a:spcPts val="0"/>
                        </a:spcAft>
                      </a:pPr>
                      <a:r>
                        <a:rPr lang="en-US" sz="1200" kern="100">
                          <a:effectLst/>
                          <a:latin typeface="Times New Roman"/>
                          <a:ea typeface="宋体"/>
                        </a:rPr>
                        <a:t>BK</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ctr">
                        <a:lnSpc>
                          <a:spcPct val="120000"/>
                        </a:lnSpc>
                        <a:spcAft>
                          <a:spcPts val="0"/>
                        </a:spcAft>
                      </a:pPr>
                      <a:r>
                        <a:rPr lang="en-US" sz="1200" kern="100">
                          <a:effectLst/>
                          <a:latin typeface="Times New Roman"/>
                          <a:ea typeface="宋体"/>
                        </a:rPr>
                        <a:t>Ours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gridSpan="2">
                  <a:txBody>
                    <a:bodyPr/>
                    <a:lstStyle/>
                    <a:p>
                      <a:pPr indent="266700" algn="ctr">
                        <a:lnSpc>
                          <a:spcPct val="120000"/>
                        </a:lnSpc>
                        <a:spcAft>
                          <a:spcPts val="0"/>
                        </a:spcAft>
                      </a:pPr>
                      <a:r>
                        <a:rPr lang="en-US" sz="1200" kern="100">
                          <a:effectLst/>
                          <a:latin typeface="Times New Roman"/>
                          <a:ea typeface="宋体"/>
                        </a:rPr>
                        <a:t> </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3">
                  <a:txBody>
                    <a:bodyPr/>
                    <a:lstStyle/>
                    <a:p>
                      <a:pPr indent="266700" algn="ctr">
                        <a:lnSpc>
                          <a:spcPct val="120000"/>
                        </a:lnSpc>
                        <a:spcAft>
                          <a:spcPts val="0"/>
                        </a:spcAft>
                      </a:pPr>
                      <a:r>
                        <a:rPr lang="en-US" sz="1200" kern="100">
                          <a:effectLst/>
                          <a:latin typeface="Times New Roman"/>
                          <a:ea typeface="宋体"/>
                        </a:rPr>
                        <a:t>GVNS</a:t>
                      </a:r>
                      <a:endParaRPr lang="zh-CN" sz="1200" kern="100">
                        <a:effectLst/>
                        <a:latin typeface="Times New Roman"/>
                        <a:ea typeface="宋体"/>
                      </a:endParaRPr>
                    </a:p>
                  </a:txBody>
                  <a:tcPr marL="27754" marR="2775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55424">
                <a:tc>
                  <a:txBody>
                    <a:bodyPr/>
                    <a:lstStyle/>
                    <a:p>
                      <a:pPr indent="127000" algn="ctr">
                        <a:lnSpc>
                          <a:spcPct val="120000"/>
                        </a:lnSpc>
                        <a:spcAft>
                          <a:spcPts val="0"/>
                        </a:spcAft>
                      </a:pPr>
                      <a:r>
                        <a:rPr lang="en-US" sz="1200" kern="100">
                          <a:effectLst/>
                          <a:latin typeface="Times New Roman"/>
                          <a:ea typeface="宋体"/>
                        </a:rPr>
                        <a:t>Name</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n</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m</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Worst</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err="1">
                          <a:effectLst/>
                          <a:latin typeface="Times New Roman"/>
                          <a:ea typeface="宋体"/>
                        </a:rPr>
                        <a:t>Avg</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Worst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Avg</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Best</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36">
                <a:tc>
                  <a:txBody>
                    <a:bodyPr/>
                    <a:lstStyle/>
                    <a:p>
                      <a:pPr indent="127000" algn="ctr">
                        <a:lnSpc>
                          <a:spcPct val="120000"/>
                        </a:lnSpc>
                        <a:spcAft>
                          <a:spcPts val="0"/>
                        </a:spcAft>
                      </a:pPr>
                      <a:r>
                        <a:rPr lang="en-US" sz="1200" kern="100">
                          <a:effectLst/>
                          <a:latin typeface="Times New Roman"/>
                          <a:ea typeface="宋体"/>
                        </a:rPr>
                        <a:t>pr01</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636</a:t>
                      </a:r>
                      <a:endParaRPr lang="zh-CN" sz="1200" kern="100" dirty="0">
                        <a:solidFill>
                          <a:schemeClr val="tx1"/>
                        </a:solidFill>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643</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indent="127000" algn="ctr">
                        <a:lnSpc>
                          <a:spcPct val="120000"/>
                        </a:lnSpc>
                        <a:spcAft>
                          <a:spcPts val="0"/>
                        </a:spcAft>
                      </a:pPr>
                      <a:r>
                        <a:rPr lang="en-US" sz="1200" kern="100" dirty="0">
                          <a:effectLst/>
                          <a:latin typeface="Times New Roman"/>
                          <a:ea typeface="宋体"/>
                        </a:rPr>
                        <a:t>650</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654</a:t>
                      </a:r>
                      <a:endParaRPr lang="zh-CN" sz="1200" kern="10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655.8</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20000"/>
                        </a:lnSpc>
                        <a:spcAft>
                          <a:spcPts val="0"/>
                        </a:spcAft>
                      </a:pPr>
                      <a:r>
                        <a:rPr lang="en-US" sz="1200" kern="100" dirty="0">
                          <a:effectLst/>
                          <a:latin typeface="Times New Roman"/>
                          <a:ea typeface="宋体"/>
                        </a:rPr>
                        <a:t>657</a:t>
                      </a:r>
                      <a:endParaRPr lang="zh-CN" sz="1200" kern="100" dirty="0">
                        <a:effectLst/>
                        <a:latin typeface="Times New Roman"/>
                        <a:ea typeface="宋体"/>
                      </a:endParaRPr>
                    </a:p>
                  </a:txBody>
                  <a:tcPr marL="27754" marR="27754" marT="0" marB="0" anchor="ctr">
                    <a:lnL>
                      <a:noFill/>
                    </a:lnL>
                    <a:lnR>
                      <a:noFill/>
                    </a:lnR>
                    <a:lnT w="12700" cap="flat" cmpd="sng" algn="ctr">
                      <a:solidFill>
                        <a:srgbClr val="000000"/>
                      </a:solidFill>
                      <a:prstDash val="solid"/>
                      <a:round/>
                      <a:headEnd type="none" w="med" len="med"/>
                      <a:tailEnd type="none" w="med" len="med"/>
                    </a:lnT>
                    <a:lnB>
                      <a:noFill/>
                    </a:lnB>
                  </a:tcPr>
                </a:tc>
              </a:tr>
              <a:tr h="233136">
                <a:tc>
                  <a:txBody>
                    <a:bodyPr/>
                    <a:lstStyle/>
                    <a:p>
                      <a:pPr indent="127000" algn="ctr">
                        <a:lnSpc>
                          <a:spcPct val="120000"/>
                        </a:lnSpc>
                        <a:spcAft>
                          <a:spcPts val="0"/>
                        </a:spcAft>
                      </a:pPr>
                      <a:r>
                        <a:rPr lang="en-US" sz="1200" kern="100">
                          <a:effectLst/>
                          <a:latin typeface="Times New Roman"/>
                          <a:ea typeface="宋体"/>
                        </a:rPr>
                        <a:t>pr02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1079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1051</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1063</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1072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1055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1064.2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1070</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1232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1237</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1241</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1244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1202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1209.6</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1215</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dirty="0">
                          <a:effectLst/>
                          <a:latin typeface="Times New Roman"/>
                          <a:ea typeface="宋体"/>
                        </a:rPr>
                        <a:t>pr04</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1585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1552</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1555.2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1557</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1522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dirty="0">
                          <a:effectLst/>
                          <a:latin typeface="Times New Roman"/>
                          <a:ea typeface="宋体"/>
                        </a:rPr>
                        <a:t>1525.8</a:t>
                      </a:r>
                      <a:endParaRPr lang="zh-CN" sz="1200" kern="100" dirty="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1531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1838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1779</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1788.6</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1800</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1785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1811.4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1827</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1860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1843</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1856.4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b="1" kern="100" dirty="0">
                          <a:solidFill>
                            <a:srgbClr val="FF0000"/>
                          </a:solidFill>
                          <a:effectLst/>
                          <a:latin typeface="Times New Roman"/>
                          <a:ea typeface="宋体"/>
                        </a:rPr>
                        <a:t>1867</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1826</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1840.4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1855</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876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876</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876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i="1" kern="100" dirty="0">
                          <a:effectLst/>
                          <a:latin typeface="Times New Roman"/>
                          <a:ea typeface="宋体"/>
                        </a:rPr>
                        <a:t>876</a:t>
                      </a:r>
                      <a:endParaRPr lang="zh-CN" sz="1200" i="1"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dirty="0">
                          <a:effectLst/>
                          <a:latin typeface="Times New Roman"/>
                          <a:ea typeface="宋体"/>
                        </a:rPr>
                        <a:t>855</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862.6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870</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1347</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1361.8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1381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1355</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1358.2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1361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pr09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1605</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1612.2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i="1" kern="100" dirty="0">
                          <a:effectLst/>
                          <a:latin typeface="Times New Roman"/>
                          <a:ea typeface="宋体"/>
                        </a:rPr>
                        <a:t>1619</a:t>
                      </a:r>
                      <a:endParaRPr lang="zh-CN" sz="1200" i="1"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1589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1595.4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1607</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1943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1873</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1886</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1898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1894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1903.6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1916</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631</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639.6</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654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657.0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657</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1132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1096</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effectLst/>
                          <a:latin typeface="Times New Roman"/>
                          <a:ea typeface="宋体"/>
                        </a:rPr>
                        <a:t>1103.4</a:t>
                      </a:r>
                      <a:endParaRPr lang="zh-CN" sz="1200" kern="100" dirty="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1113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1102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1110.2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1123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pr13</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1386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1331</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1342.2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1352</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1310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1324.8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1334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1660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1646</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1651.8</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1658</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1624</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1636.6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1648</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240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2065</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1948</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1981.2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2009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1920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1933.4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1946</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2021</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1914</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1969.6</a:t>
                      </a:r>
                      <a:endParaRPr lang="zh-CN" sz="1200" kern="100">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2011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1989</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2000.0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2014</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pr17</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72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934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915</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922.6</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928</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910</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914.6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921</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pr18</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144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1539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1500</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1512</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a:effectLst/>
                          <a:latin typeface="Times New Roman"/>
                          <a:ea typeface="宋体"/>
                        </a:rPr>
                        <a:t>1533</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1497</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1505.4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118</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pr19</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216</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1750</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1693</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dirty="0">
                          <a:solidFill>
                            <a:srgbClr val="FF0000"/>
                          </a:solidFill>
                          <a:effectLst/>
                          <a:latin typeface="Times New Roman"/>
                          <a:ea typeface="宋体"/>
                        </a:rPr>
                        <a:t>1708.4</a:t>
                      </a:r>
                      <a:endParaRPr lang="zh-CN" sz="1200" kern="100" dirty="0">
                        <a:solidFill>
                          <a:srgbClr val="FF0000"/>
                        </a:solidFill>
                        <a:effectLst/>
                        <a:latin typeface="Times New Roman"/>
                        <a:ea typeface="宋体"/>
                      </a:endParaRPr>
                    </a:p>
                  </a:txBody>
                  <a:tcPr marL="27754" marR="27754" marT="0" marB="0" anchor="ctr">
                    <a:lnL>
                      <a:noFill/>
                    </a:lnL>
                    <a:lnR>
                      <a:noFill/>
                    </a:lnR>
                    <a:lnT>
                      <a:noFill/>
                    </a:lnT>
                    <a:lnB>
                      <a:noFill/>
                    </a:lnB>
                  </a:tcPr>
                </a:tc>
                <a:tc gridSpan="2">
                  <a:txBody>
                    <a:bodyPr/>
                    <a:lstStyle/>
                    <a:p>
                      <a:pPr indent="127000" algn="ctr">
                        <a:lnSpc>
                          <a:spcPct val="120000"/>
                        </a:lnSpc>
                        <a:spcAft>
                          <a:spcPts val="0"/>
                        </a:spcAft>
                      </a:pPr>
                      <a:r>
                        <a:rPr lang="en-US" sz="1200" kern="100" dirty="0">
                          <a:effectLst/>
                          <a:latin typeface="Times New Roman"/>
                          <a:ea typeface="宋体"/>
                        </a:rPr>
                        <a:t>1734</a:t>
                      </a:r>
                      <a:endParaRPr lang="zh-CN" sz="1200" kern="100" dirty="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1671</a:t>
                      </a:r>
                      <a:endParaRPr lang="zh-CN" sz="1200" kern="100">
                        <a:effectLst/>
                        <a:latin typeface="Times New Roman"/>
                        <a:ea typeface="宋体"/>
                      </a:endParaRPr>
                    </a:p>
                  </a:txBody>
                  <a:tcPr marL="27754" marR="27754" marT="0" marB="0" anchor="ctr">
                    <a:lnL>
                      <a:noFill/>
                    </a:lnL>
                    <a:lnR>
                      <a:noFill/>
                    </a:lnR>
                    <a:lnT>
                      <a:noFill/>
                    </a:lnT>
                    <a:lnB>
                      <a:noFill/>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1688.2</a:t>
                      </a:r>
                      <a:endParaRPr lang="zh-CN" sz="1200" kern="100">
                        <a:effectLst/>
                        <a:latin typeface="Times New Roman"/>
                        <a:ea typeface="宋体"/>
                      </a:endParaRPr>
                    </a:p>
                  </a:txBody>
                  <a:tcPr marL="27754" marR="27754" marT="0" marB="0" anchor="ctr">
                    <a:lnL>
                      <a:noFill/>
                    </a:lnL>
                    <a:lnR>
                      <a:noFill/>
                    </a:lnR>
                    <a:lnT>
                      <a:noFill/>
                    </a:lnT>
                    <a:lnB>
                      <a:noFill/>
                    </a:lnB>
                  </a:tcPr>
                </a:tc>
                <a:tc>
                  <a:txBody>
                    <a:bodyPr/>
                    <a:lstStyle/>
                    <a:p>
                      <a:pPr indent="127000" algn="ctr">
                        <a:lnSpc>
                          <a:spcPct val="120000"/>
                        </a:lnSpc>
                        <a:spcAft>
                          <a:spcPts val="0"/>
                        </a:spcAft>
                      </a:pPr>
                      <a:r>
                        <a:rPr lang="en-US" sz="1200" kern="100">
                          <a:effectLst/>
                          <a:latin typeface="Times New Roman"/>
                          <a:ea typeface="宋体"/>
                        </a:rPr>
                        <a:t>1723</a:t>
                      </a:r>
                      <a:endParaRPr lang="zh-CN" sz="1200" kern="100">
                        <a:effectLst/>
                        <a:latin typeface="Times New Roman"/>
                        <a:ea typeface="宋体"/>
                      </a:endParaRPr>
                    </a:p>
                  </a:txBody>
                  <a:tcPr marL="27754" marR="27754" marT="0" marB="0" anchor="ctr">
                    <a:lnL>
                      <a:noFill/>
                    </a:lnL>
                    <a:lnR>
                      <a:noFill/>
                    </a:lnR>
                    <a:lnT>
                      <a:noFill/>
                    </a:lnT>
                    <a:lnB>
                      <a:noFill/>
                    </a:lnB>
                  </a:tcPr>
                </a:tc>
              </a:tr>
              <a:tr h="233136">
                <a:tc>
                  <a:txBody>
                    <a:bodyPr/>
                    <a:lstStyle/>
                    <a:p>
                      <a:pPr indent="127000" algn="ctr">
                        <a:lnSpc>
                          <a:spcPct val="120000"/>
                        </a:lnSpc>
                        <a:spcAft>
                          <a:spcPts val="0"/>
                        </a:spcAft>
                      </a:pPr>
                      <a:r>
                        <a:rPr lang="en-US" sz="1200" kern="100">
                          <a:effectLst/>
                          <a:latin typeface="Times New Roman"/>
                          <a:ea typeface="宋体"/>
                        </a:rPr>
                        <a:t>pr20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288</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2062</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solidFill>
                            <a:schemeClr val="tx1"/>
                          </a:solidFill>
                          <a:effectLst/>
                          <a:latin typeface="Times New Roman"/>
                          <a:ea typeface="宋体"/>
                        </a:rPr>
                        <a:t>1962</a:t>
                      </a:r>
                      <a:endParaRPr lang="zh-CN" sz="1200" kern="100" dirty="0">
                        <a:solidFill>
                          <a:schemeClr val="tx1"/>
                        </a:solidFill>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a:effectLst/>
                          <a:latin typeface="Times New Roman"/>
                          <a:ea typeface="宋体"/>
                        </a:rPr>
                        <a:t>2007</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gridSpan="2">
                  <a:txBody>
                    <a:bodyPr/>
                    <a:lstStyle/>
                    <a:p>
                      <a:pPr indent="127000" algn="ctr">
                        <a:lnSpc>
                          <a:spcPct val="120000"/>
                        </a:lnSpc>
                        <a:spcAft>
                          <a:spcPts val="0"/>
                        </a:spcAft>
                      </a:pPr>
                      <a:r>
                        <a:rPr lang="en-US" sz="1200" kern="100">
                          <a:effectLst/>
                          <a:latin typeface="Times New Roman"/>
                          <a:ea typeface="宋体"/>
                        </a:rPr>
                        <a:t>2034</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ctr">
                        <a:lnSpc>
                          <a:spcPct val="120000"/>
                        </a:lnSpc>
                        <a:spcAft>
                          <a:spcPts val="0"/>
                        </a:spcAft>
                      </a:pPr>
                      <a:r>
                        <a:rPr lang="en-US" sz="1200" kern="100">
                          <a:effectLst/>
                          <a:latin typeface="Times New Roman"/>
                          <a:ea typeface="宋体"/>
                        </a:rPr>
                        <a:t>1999</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127000" algn="ctr">
                        <a:lnSpc>
                          <a:spcPct val="120000"/>
                        </a:lnSpc>
                        <a:spcAft>
                          <a:spcPts val="0"/>
                        </a:spcAft>
                      </a:pPr>
                      <a:r>
                        <a:rPr lang="en-US" sz="1200" kern="100">
                          <a:effectLst/>
                          <a:latin typeface="Times New Roman"/>
                          <a:ea typeface="宋体"/>
                        </a:rPr>
                        <a:t>2012.0</a:t>
                      </a:r>
                      <a:endParaRPr lang="zh-CN" sz="1200" kern="10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ct val="120000"/>
                        </a:lnSpc>
                        <a:spcAft>
                          <a:spcPts val="0"/>
                        </a:spcAft>
                      </a:pPr>
                      <a:r>
                        <a:rPr lang="en-US" sz="1200" kern="100" dirty="0">
                          <a:effectLst/>
                          <a:latin typeface="Times New Roman"/>
                          <a:ea typeface="宋体"/>
                        </a:rPr>
                        <a:t>2019</a:t>
                      </a:r>
                      <a:endParaRPr lang="zh-CN" sz="1200" kern="100" dirty="0">
                        <a:effectLst/>
                        <a:latin typeface="Times New Roman"/>
                        <a:ea typeface="宋体"/>
                      </a:endParaRPr>
                    </a:p>
                  </a:txBody>
                  <a:tcPr marL="27754" marR="2775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3"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a:t>
            </a:r>
            <a:r>
              <a:rPr lang="zh-CN" altLang="en-US" sz="2800" b="0" kern="0" dirty="0"/>
              <a:t>束搜索</a:t>
            </a:r>
            <a:r>
              <a:rPr lang="zh-CN" altLang="en-US" sz="2800" b="0" kern="0" dirty="0" smtClean="0"/>
              <a:t>的节点选择策略</a:t>
            </a:r>
            <a:endParaRPr lang="en-US" altLang="zh-CN" sz="2800" b="0" kern="0" dirty="0"/>
          </a:p>
        </p:txBody>
      </p:sp>
      <p:sp>
        <p:nvSpPr>
          <p:cNvPr id="4" name="TextBox 3"/>
          <p:cNvSpPr txBox="1"/>
          <p:nvPr/>
        </p:nvSpPr>
        <p:spPr>
          <a:xfrm>
            <a:off x="8388424" y="902469"/>
            <a:ext cx="576064" cy="338554"/>
          </a:xfrm>
          <a:prstGeom prst="rect">
            <a:avLst/>
          </a:prstGeom>
          <a:noFill/>
        </p:spPr>
        <p:txBody>
          <a:bodyPr wrap="square" rtlCol="0">
            <a:spAutoFit/>
          </a:bodyPr>
          <a:lstStyle/>
          <a:p>
            <a:r>
              <a:rPr lang="zh-CN" altLang="en-US" sz="1600" dirty="0" smtClean="0"/>
              <a:t>表</a:t>
            </a:r>
            <a:r>
              <a:rPr lang="en-US" altLang="zh-CN" sz="1600" dirty="0"/>
              <a:t>6</a:t>
            </a:r>
            <a:endParaRPr lang="zh-CN" altLang="en-US" sz="1600" dirty="0"/>
          </a:p>
        </p:txBody>
      </p:sp>
    </p:spTree>
    <p:extLst>
      <p:ext uri="{BB962C8B-B14F-4D97-AF65-F5344CB8AC3E}">
        <p14:creationId xmlns:p14="http://schemas.microsoft.com/office/powerpoint/2010/main" xmlns="" val="1147012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536" y="1556792"/>
            <a:ext cx="8496944"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表</a:t>
            </a:r>
            <a:r>
              <a:rPr lang="en-US" altLang="zh-CN" sz="2000" dirty="0">
                <a:latin typeface="Times New Roman" panose="02020603050405020304" pitchFamily="18" charset="0"/>
                <a:cs typeface="Times New Roman" panose="02020603050405020304" pitchFamily="18" charset="0"/>
              </a:rPr>
              <a:t>5</a:t>
            </a:r>
            <a:r>
              <a:rPr lang="zh-CN" altLang="en-US" sz="2000" dirty="0" smtClean="0">
                <a:latin typeface="Times New Roman" panose="02020603050405020304" pitchFamily="18" charset="0"/>
                <a:cs typeface="Times New Roman" panose="02020603050405020304" pitchFamily="18" charset="0"/>
              </a:rPr>
              <a:t>和表</a:t>
            </a:r>
            <a:r>
              <a:rPr lang="en-US" altLang="zh-CN" sz="2000" dirty="0">
                <a:latin typeface="Times New Roman" panose="02020603050405020304" pitchFamily="18" charset="0"/>
                <a:cs typeface="Times New Roman" panose="02020603050405020304" pitchFamily="18" charset="0"/>
              </a:rPr>
              <a:t>6</a:t>
            </a:r>
            <a:r>
              <a:rPr lang="zh-CN" altLang="en-US" sz="2000" dirty="0" smtClean="0">
                <a:latin typeface="Times New Roman" panose="02020603050405020304" pitchFamily="18" charset="0"/>
                <a:cs typeface="Times New Roman" panose="02020603050405020304" pitchFamily="18" charset="0"/>
              </a:rPr>
              <a:t>为最大测试时间为</a:t>
            </a:r>
            <a:r>
              <a:rPr lang="en-US" altLang="zh-CN" sz="2000" dirty="0" smtClean="0">
                <a:latin typeface="Times New Roman" panose="02020603050405020304" pitchFamily="18" charset="0"/>
                <a:cs typeface="Times New Roman" panose="02020603050405020304" pitchFamily="18" charset="0"/>
              </a:rPr>
              <a:t>120s</a:t>
            </a:r>
            <a:r>
              <a:rPr lang="zh-CN" altLang="en-US" sz="2000" dirty="0" smtClean="0">
                <a:latin typeface="Times New Roman" panose="02020603050405020304" pitchFamily="18" charset="0"/>
                <a:cs typeface="Times New Roman" panose="02020603050405020304" pitchFamily="18" charset="0"/>
              </a:rPr>
              <a:t>时，采用基于束搜索的节点选择策略在车辆数分别为</a:t>
            </a: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时的测试结果。</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从表</a:t>
            </a:r>
            <a:r>
              <a:rPr lang="en-US" altLang="zh-CN" sz="2000" dirty="0">
                <a:latin typeface="Times New Roman" panose="02020603050405020304" pitchFamily="18" charset="0"/>
                <a:cs typeface="Times New Roman" panose="02020603050405020304" pitchFamily="18" charset="0"/>
              </a:rPr>
              <a:t>5</a:t>
            </a:r>
            <a:r>
              <a:rPr lang="zh-CN" altLang="en-US" sz="2000" dirty="0" smtClean="0">
                <a:latin typeface="Times New Roman" panose="02020603050405020304" pitchFamily="18" charset="0"/>
                <a:cs typeface="Times New Roman" panose="02020603050405020304" pitchFamily="18" charset="0"/>
              </a:rPr>
              <a:t>可以看出，</a:t>
            </a:r>
            <a:r>
              <a:rPr lang="zh-CN" altLang="en-US" sz="2000" kern="100" dirty="0">
                <a:latin typeface="Times New Roman"/>
              </a:rPr>
              <a:t>由表中可知，</a:t>
            </a:r>
            <a:r>
              <a:rPr lang="zh-CN" altLang="zh-CN" sz="2000" kern="100" dirty="0">
                <a:latin typeface="Times New Roman"/>
              </a:rPr>
              <a:t>本文</a:t>
            </a:r>
            <a:r>
              <a:rPr lang="zh-CN" altLang="zh-CN" sz="2000" kern="100" dirty="0" smtClean="0">
                <a:latin typeface="Times New Roman"/>
              </a:rPr>
              <a:t>的</a:t>
            </a:r>
            <a:r>
              <a:rPr lang="zh-CN" altLang="en-US" sz="2000" kern="100" dirty="0" smtClean="0">
                <a:latin typeface="Times New Roman"/>
              </a:rPr>
              <a:t>基于分支定价的数学启发式方法</a:t>
            </a:r>
            <a:r>
              <a:rPr lang="zh-CN" altLang="zh-CN" sz="2000" kern="100" dirty="0" smtClean="0">
                <a:latin typeface="Times New Roman"/>
              </a:rPr>
              <a:t>在</a:t>
            </a:r>
            <a:r>
              <a:rPr lang="en-US" altLang="zh-CN" sz="2000" kern="100" dirty="0">
                <a:latin typeface="Times New Roman"/>
              </a:rPr>
              <a:t>9</a:t>
            </a:r>
            <a:r>
              <a:rPr lang="zh-CN" altLang="zh-CN" sz="2000" kern="100" dirty="0">
                <a:latin typeface="Times New Roman"/>
              </a:rPr>
              <a:t>个算例上找到新的最优值。与</a:t>
            </a:r>
            <a:r>
              <a:rPr lang="en-US" altLang="zh-CN" sz="2000" kern="100" dirty="0">
                <a:latin typeface="Times New Roman"/>
              </a:rPr>
              <a:t>GVNS</a:t>
            </a:r>
            <a:r>
              <a:rPr lang="zh-CN" altLang="zh-CN" sz="2000" kern="100" dirty="0">
                <a:latin typeface="Times New Roman"/>
              </a:rPr>
              <a:t>的平均值作比较，本文</a:t>
            </a:r>
            <a:r>
              <a:rPr lang="zh-CN" altLang="zh-CN" sz="2000" kern="100" dirty="0" smtClean="0">
                <a:latin typeface="Times New Roman"/>
              </a:rPr>
              <a:t>的</a:t>
            </a:r>
            <a:r>
              <a:rPr lang="zh-CN" altLang="en-US" sz="2000" kern="100" dirty="0" smtClean="0">
                <a:latin typeface="Times New Roman"/>
              </a:rPr>
              <a:t>基于分支定价的数学启发式方法</a:t>
            </a:r>
            <a:r>
              <a:rPr lang="zh-CN" altLang="zh-CN" sz="2000" kern="100" dirty="0" smtClean="0">
                <a:latin typeface="Times New Roman"/>
              </a:rPr>
              <a:t>在</a:t>
            </a:r>
            <a:r>
              <a:rPr lang="en-US" altLang="zh-CN" sz="2000" kern="100" dirty="0">
                <a:latin typeface="Times New Roman"/>
              </a:rPr>
              <a:t>20</a:t>
            </a:r>
            <a:r>
              <a:rPr lang="zh-CN" altLang="zh-CN" sz="2000" kern="100" dirty="0">
                <a:latin typeface="Times New Roman"/>
              </a:rPr>
              <a:t>个算例中有</a:t>
            </a:r>
            <a:r>
              <a:rPr lang="en-US" altLang="zh-CN" sz="2000" kern="100" dirty="0">
                <a:latin typeface="Times New Roman"/>
              </a:rPr>
              <a:t>15</a:t>
            </a:r>
            <a:r>
              <a:rPr lang="zh-CN" altLang="zh-CN" sz="2000" kern="100" dirty="0">
                <a:latin typeface="Times New Roman"/>
              </a:rPr>
              <a:t>个算例的平均值优于</a:t>
            </a:r>
            <a:r>
              <a:rPr lang="en-US" altLang="zh-CN" sz="2000" kern="100" dirty="0">
                <a:latin typeface="Times New Roman"/>
              </a:rPr>
              <a:t>GVNS</a:t>
            </a:r>
            <a:r>
              <a:rPr lang="zh-CN" altLang="zh-CN" sz="2000" kern="100" dirty="0" smtClean="0">
                <a:latin typeface="Times New Roman"/>
              </a:rPr>
              <a:t>。</a:t>
            </a:r>
            <a:endParaRPr lang="en-US" altLang="zh-C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从表</a:t>
            </a:r>
            <a:r>
              <a:rPr lang="en-US" altLang="zh-CN" sz="2000" dirty="0">
                <a:latin typeface="Times New Roman" panose="02020603050405020304" pitchFamily="18" charset="0"/>
                <a:cs typeface="Times New Roman" panose="02020603050405020304" pitchFamily="18" charset="0"/>
              </a:rPr>
              <a:t>6</a:t>
            </a:r>
            <a:r>
              <a:rPr lang="zh-CN" altLang="en-US" sz="2000" dirty="0" smtClean="0">
                <a:latin typeface="Times New Roman" panose="02020603050405020304" pitchFamily="18" charset="0"/>
                <a:cs typeface="Times New Roman" panose="02020603050405020304" pitchFamily="18" charset="0"/>
              </a:rPr>
              <a:t>可以看出，</a:t>
            </a:r>
            <a:r>
              <a:rPr lang="zh-CN" altLang="zh-CN" sz="2000" dirty="0" smtClean="0">
                <a:latin typeface="Times New Roman" panose="02020603050405020304" pitchFamily="18" charset="0"/>
                <a:cs typeface="Times New Roman" panose="02020603050405020304" pitchFamily="18" charset="0"/>
              </a:rPr>
              <a:t>本</a:t>
            </a:r>
            <a:r>
              <a:rPr lang="zh-CN" altLang="zh-CN" sz="2000" dirty="0">
                <a:latin typeface="Times New Roman" panose="02020603050405020304" pitchFamily="18" charset="0"/>
                <a:cs typeface="Times New Roman" panose="02020603050405020304" pitchFamily="18" charset="0"/>
              </a:rPr>
              <a:t>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个算例上找到新的最优值。与</a:t>
            </a:r>
            <a:r>
              <a:rPr lang="en-US" altLang="zh-CN" sz="2000" dirty="0">
                <a:latin typeface="Times New Roman" panose="02020603050405020304" pitchFamily="18" charset="0"/>
                <a:cs typeface="Times New Roman" panose="02020603050405020304" pitchFamily="18" charset="0"/>
              </a:rPr>
              <a:t>GVNS</a:t>
            </a:r>
            <a:r>
              <a:rPr lang="zh-CN" altLang="zh-CN" sz="2000" dirty="0">
                <a:latin typeface="Times New Roman" panose="02020603050405020304" pitchFamily="18" charset="0"/>
                <a:cs typeface="Times New Roman" panose="02020603050405020304" pitchFamily="18" charset="0"/>
              </a:rPr>
              <a:t>的平均值作比较，本文</a:t>
            </a:r>
            <a:r>
              <a:rPr lang="zh-CN" altLang="zh-CN" sz="2000" dirty="0" smtClean="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基于分支定价的数学启发式方法</a:t>
            </a:r>
            <a:r>
              <a:rPr lang="zh-CN" altLang="zh-CN"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20</a:t>
            </a:r>
            <a:r>
              <a:rPr lang="zh-CN" altLang="zh-CN" sz="2000" dirty="0">
                <a:latin typeface="Times New Roman" panose="02020603050405020304" pitchFamily="18" charset="0"/>
                <a:cs typeface="Times New Roman" panose="02020603050405020304" pitchFamily="18" charset="0"/>
              </a:rPr>
              <a:t>个算例中有</a:t>
            </a:r>
            <a:r>
              <a:rPr lang="en-US" altLang="zh-CN" sz="2000" dirty="0" smtClean="0">
                <a:latin typeface="Times New Roman" panose="02020603050405020304" pitchFamily="18" charset="0"/>
                <a:cs typeface="Times New Roman" panose="02020603050405020304" pitchFamily="18" charset="0"/>
              </a:rPr>
              <a:t>12</a:t>
            </a:r>
            <a:r>
              <a:rPr lang="zh-CN" altLang="zh-CN" sz="2000" dirty="0" smtClean="0">
                <a:latin typeface="Times New Roman" panose="02020603050405020304" pitchFamily="18" charset="0"/>
                <a:cs typeface="Times New Roman" panose="02020603050405020304" pitchFamily="18" charset="0"/>
              </a:rPr>
              <a:t>个</a:t>
            </a:r>
            <a:r>
              <a:rPr lang="zh-CN" altLang="zh-CN" sz="2000" dirty="0">
                <a:latin typeface="Times New Roman" panose="02020603050405020304" pitchFamily="18" charset="0"/>
                <a:cs typeface="Times New Roman" panose="02020603050405020304" pitchFamily="18" charset="0"/>
              </a:rPr>
              <a:t>算例的平均值优于</a:t>
            </a:r>
            <a:r>
              <a:rPr lang="en-US" altLang="zh-CN" sz="2000" dirty="0">
                <a:latin typeface="Times New Roman" panose="02020603050405020304" pitchFamily="18" charset="0"/>
                <a:cs typeface="Times New Roman" panose="02020603050405020304" pitchFamily="18" charset="0"/>
              </a:rPr>
              <a:t>GVNS</a:t>
            </a:r>
            <a:r>
              <a:rPr lang="zh-CN" altLang="zh-CN" sz="2000" dirty="0" smtClean="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bwMode="auto">
          <a:xfrm>
            <a:off x="323528" y="620688"/>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基于束搜索的节点选择策略</a:t>
            </a:r>
            <a:endParaRPr lang="en-US" altLang="zh-CN" sz="2800" b="0" kern="0" dirty="0"/>
          </a:p>
        </p:txBody>
      </p:sp>
    </p:spTree>
    <p:extLst>
      <p:ext uri="{BB962C8B-B14F-4D97-AF65-F5344CB8AC3E}">
        <p14:creationId xmlns:p14="http://schemas.microsoft.com/office/powerpoint/2010/main" xmlns="" val="165163124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23529" y="1347733"/>
            <a:ext cx="8496943" cy="3416320"/>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Ø"/>
            </a:pPr>
            <a:r>
              <a:rPr lang="zh-CN" altLang="en-US" kern="100" dirty="0">
                <a:latin typeface="Times New Roman" panose="02020603050405020304" pitchFamily="18" charset="0"/>
                <a:cs typeface="Times New Roman" panose="02020603050405020304" pitchFamily="18" charset="0"/>
              </a:rPr>
              <a:t>提</a:t>
            </a:r>
            <a:r>
              <a:rPr lang="zh-CN" altLang="en-US" kern="100" dirty="0" smtClean="0">
                <a:latin typeface="Times New Roman" panose="02020603050405020304" pitchFamily="18" charset="0"/>
                <a:cs typeface="Times New Roman" panose="02020603050405020304" pitchFamily="18" charset="0"/>
              </a:rPr>
              <a:t>出将分支定价法与元启发式相结合的基于分支定价的数学启发式方法，并应用于求解带时间窗团队定向问题。</a:t>
            </a:r>
            <a:endParaRPr lang="en-US" altLang="zh-CN" kern="100" dirty="0" smtClean="0">
              <a:latin typeface="Times New Roman" panose="02020603050405020304" pitchFamily="18"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kern="100" dirty="0" smtClean="0">
                <a:latin typeface="Times New Roman" panose="02020603050405020304" pitchFamily="18" charset="0"/>
                <a:cs typeface="Times New Roman" panose="02020603050405020304" pitchFamily="18" charset="0"/>
              </a:rPr>
              <a:t>设</a:t>
            </a:r>
            <a:r>
              <a:rPr lang="zh-CN" altLang="zh-CN" kern="100" dirty="0">
                <a:latin typeface="Times New Roman" panose="02020603050405020304" pitchFamily="18" charset="0"/>
                <a:cs typeface="Times New Roman" panose="02020603050405020304" pitchFamily="18" charset="0"/>
              </a:rPr>
              <a:t>计启发式算法</a:t>
            </a:r>
            <a:r>
              <a:rPr lang="zh-CN" altLang="zh-CN" kern="100" dirty="0" smtClean="0">
                <a:latin typeface="Times New Roman" panose="02020603050405020304" pitchFamily="18" charset="0"/>
                <a:cs typeface="Times New Roman" panose="02020603050405020304" pitchFamily="18" charset="0"/>
              </a:rPr>
              <a:t>将</a:t>
            </a:r>
            <a:r>
              <a:rPr lang="zh-CN" altLang="en-US" kern="100" dirty="0" smtClean="0">
                <a:latin typeface="Times New Roman" panose="02020603050405020304" pitchFamily="18" charset="0"/>
                <a:cs typeface="Times New Roman" panose="02020603050405020304" pitchFamily="18" charset="0"/>
              </a:rPr>
              <a:t>节点限制主问题的非</a:t>
            </a:r>
            <a:r>
              <a:rPr lang="zh-CN" altLang="en-US" kern="100" dirty="0">
                <a:latin typeface="Times New Roman" panose="02020603050405020304" pitchFamily="18" charset="0"/>
                <a:cs typeface="Times New Roman" panose="02020603050405020304" pitchFamily="18" charset="0"/>
              </a:rPr>
              <a:t>整数解</a:t>
            </a:r>
            <a:r>
              <a:rPr lang="zh-CN" altLang="zh-CN" kern="100" dirty="0">
                <a:latin typeface="Times New Roman" panose="02020603050405020304" pitchFamily="18" charset="0"/>
                <a:cs typeface="Times New Roman" panose="02020603050405020304" pitchFamily="18" charset="0"/>
              </a:rPr>
              <a:t>转化为整数解</a:t>
            </a:r>
            <a:r>
              <a:rPr lang="zh-CN" altLang="zh-CN" kern="100" dirty="0" smtClean="0">
                <a:latin typeface="Times New Roman" panose="02020603050405020304" pitchFamily="18" charset="0"/>
                <a:cs typeface="Times New Roman" panose="02020603050405020304" pitchFamily="18" charset="0"/>
              </a:rPr>
              <a:t>，</a:t>
            </a:r>
            <a:r>
              <a:rPr lang="zh-CN" altLang="en-US" kern="100" dirty="0" smtClean="0">
                <a:latin typeface="Times New Roman" panose="02020603050405020304" pitchFamily="18" charset="0"/>
                <a:cs typeface="Times New Roman" panose="02020603050405020304" pitchFamily="18" charset="0"/>
              </a:rPr>
              <a:t>可以较快</a:t>
            </a:r>
            <a:r>
              <a:rPr lang="zh-CN" altLang="zh-CN" kern="100" dirty="0" smtClean="0">
                <a:latin typeface="Times New Roman" panose="02020603050405020304" pitchFamily="18" charset="0"/>
                <a:cs typeface="Times New Roman" panose="02020603050405020304" pitchFamily="18" charset="0"/>
              </a:rPr>
              <a:t>提</a:t>
            </a:r>
            <a:r>
              <a:rPr lang="zh-CN" altLang="zh-CN" kern="100" dirty="0">
                <a:latin typeface="Times New Roman" panose="02020603050405020304" pitchFamily="18" charset="0"/>
                <a:cs typeface="Times New Roman" panose="02020603050405020304" pitchFamily="18" charset="0"/>
              </a:rPr>
              <a:t>高下</a:t>
            </a:r>
            <a:r>
              <a:rPr lang="zh-CN" altLang="zh-CN" kern="100" dirty="0" smtClean="0">
                <a:latin typeface="Times New Roman" panose="02020603050405020304" pitchFamily="18" charset="0"/>
                <a:cs typeface="Times New Roman" panose="02020603050405020304" pitchFamily="18" charset="0"/>
              </a:rPr>
              <a:t>界。子</a:t>
            </a:r>
            <a:r>
              <a:rPr lang="zh-CN" altLang="zh-CN" kern="100" dirty="0">
                <a:latin typeface="Times New Roman" panose="02020603050405020304" pitchFamily="18" charset="0"/>
                <a:cs typeface="Times New Roman" panose="02020603050405020304" pitchFamily="18" charset="0"/>
              </a:rPr>
              <a:t>问</a:t>
            </a:r>
            <a:r>
              <a:rPr lang="zh-CN" altLang="zh-CN" kern="100" dirty="0" smtClean="0">
                <a:latin typeface="Times New Roman" panose="02020603050405020304" pitchFamily="18" charset="0"/>
                <a:cs typeface="Times New Roman" panose="02020603050405020304" pitchFamily="18" charset="0"/>
              </a:rPr>
              <a:t>题采</a:t>
            </a:r>
            <a:r>
              <a:rPr lang="zh-CN" altLang="zh-CN" kern="100" dirty="0">
                <a:latin typeface="Times New Roman" panose="02020603050405020304" pitchFamily="18" charset="0"/>
                <a:cs typeface="Times New Roman" panose="02020603050405020304" pitchFamily="18" charset="0"/>
              </a:rPr>
              <a:t>用元启发式算法变邻域搜索来求解。设计两种节点选择策</a:t>
            </a:r>
            <a:r>
              <a:rPr lang="zh-CN" altLang="zh-CN" kern="100" dirty="0" smtClean="0">
                <a:latin typeface="Times New Roman" panose="02020603050405020304" pitchFamily="18" charset="0"/>
                <a:cs typeface="Times New Roman" panose="02020603050405020304" pitchFamily="18" charset="0"/>
              </a:rPr>
              <a:t>略</a:t>
            </a:r>
            <a:r>
              <a:rPr lang="zh-CN" altLang="en-US" kern="100" dirty="0" smtClean="0">
                <a:latin typeface="Times New Roman" panose="02020603050405020304" pitchFamily="18" charset="0"/>
                <a:cs typeface="Times New Roman" panose="02020603050405020304" pitchFamily="18" charset="0"/>
              </a:rPr>
              <a:t>：基于辅助列表的节点选择策略和基于束搜索的节点选择策略。</a:t>
            </a:r>
            <a:endParaRPr lang="en-US" altLang="zh-CN" kern="100" dirty="0" smtClean="0">
              <a:latin typeface="Times New Roman" panose="02020603050405020304" pitchFamily="18"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zh-CN" kern="100" dirty="0" smtClean="0">
                <a:latin typeface="Times New Roman" panose="02020603050405020304" pitchFamily="18" charset="0"/>
                <a:cs typeface="Times New Roman" panose="02020603050405020304" pitchFamily="18" charset="0"/>
              </a:rPr>
              <a:t>在</a:t>
            </a:r>
            <a:r>
              <a:rPr lang="zh-CN" altLang="zh-CN" kern="100" dirty="0">
                <a:latin typeface="Times New Roman" panose="02020603050405020304" pitchFamily="18" charset="0"/>
                <a:cs typeface="Times New Roman" panose="02020603050405020304" pitchFamily="18" charset="0"/>
              </a:rPr>
              <a:t>标准算例</a:t>
            </a:r>
            <a:r>
              <a:rPr lang="zh-CN" altLang="zh-CN" kern="100" dirty="0" smtClean="0">
                <a:latin typeface="Times New Roman" panose="02020603050405020304" pitchFamily="18" charset="0"/>
                <a:cs typeface="Times New Roman" panose="02020603050405020304" pitchFamily="18" charset="0"/>
              </a:rPr>
              <a:t>上测</a:t>
            </a:r>
            <a:r>
              <a:rPr lang="zh-CN" altLang="zh-CN" kern="100" dirty="0">
                <a:latin typeface="Times New Roman" panose="02020603050405020304" pitchFamily="18" charset="0"/>
                <a:cs typeface="Times New Roman" panose="02020603050405020304" pitchFamily="18" charset="0"/>
              </a:rPr>
              <a:t>试本文</a:t>
            </a:r>
            <a:r>
              <a:rPr lang="zh-CN" altLang="zh-CN" kern="100" dirty="0" smtClean="0">
                <a:latin typeface="Times New Roman" panose="02020603050405020304" pitchFamily="18" charset="0"/>
                <a:cs typeface="Times New Roman" panose="02020603050405020304" pitchFamily="18" charset="0"/>
              </a:rPr>
              <a:t>的</a:t>
            </a:r>
            <a:r>
              <a:rPr lang="zh-CN" altLang="en-US" kern="100" dirty="0" smtClean="0">
                <a:latin typeface="Times New Roman" panose="02020603050405020304" pitchFamily="18" charset="0"/>
                <a:cs typeface="Times New Roman" panose="02020603050405020304" pitchFamily="18" charset="0"/>
              </a:rPr>
              <a:t>基于分支定价的数学启发式方法。与文献结果相比较</a:t>
            </a:r>
            <a:r>
              <a:rPr lang="zh-CN" altLang="zh-CN" kern="100" dirty="0" smtClean="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本文</a:t>
            </a:r>
            <a:r>
              <a:rPr lang="zh-CN" altLang="zh-CN" kern="100" dirty="0" smtClean="0">
                <a:latin typeface="Times New Roman" panose="02020603050405020304" pitchFamily="18" charset="0"/>
                <a:cs typeface="Times New Roman" panose="02020603050405020304" pitchFamily="18" charset="0"/>
              </a:rPr>
              <a:t>的</a:t>
            </a:r>
            <a:r>
              <a:rPr lang="zh-CN" altLang="en-US" kern="100" dirty="0" smtClean="0">
                <a:latin typeface="Times New Roman" panose="02020603050405020304" pitchFamily="18" charset="0"/>
                <a:cs typeface="Times New Roman" panose="02020603050405020304" pitchFamily="18" charset="0"/>
              </a:rPr>
              <a:t>基于分支定价的数学启发式方法</a:t>
            </a:r>
            <a:r>
              <a:rPr lang="zh-CN" altLang="zh-CN" kern="100" dirty="0" smtClean="0">
                <a:latin typeface="Times New Roman" panose="02020603050405020304" pitchFamily="18" charset="0"/>
                <a:cs typeface="Times New Roman" panose="02020603050405020304" pitchFamily="18" charset="0"/>
              </a:rPr>
              <a:t>可以</a:t>
            </a:r>
            <a:r>
              <a:rPr lang="zh-CN" altLang="zh-CN" kern="100" dirty="0">
                <a:latin typeface="Times New Roman" panose="02020603050405020304" pitchFamily="18" charset="0"/>
                <a:cs typeface="Times New Roman" panose="02020603050405020304" pitchFamily="18" charset="0"/>
              </a:rPr>
              <a:t>有效地求解带时间窗团队定向问题，有些算</a:t>
            </a:r>
            <a:r>
              <a:rPr lang="zh-CN" altLang="zh-CN" kern="100" dirty="0" smtClean="0">
                <a:latin typeface="Times New Roman" panose="02020603050405020304" pitchFamily="18" charset="0"/>
                <a:cs typeface="Times New Roman" panose="02020603050405020304" pitchFamily="18" charset="0"/>
              </a:rPr>
              <a:t>例可</a:t>
            </a:r>
            <a:r>
              <a:rPr lang="zh-CN" altLang="zh-CN" kern="100" dirty="0">
                <a:latin typeface="Times New Roman" panose="02020603050405020304" pitchFamily="18" charset="0"/>
                <a:cs typeface="Times New Roman" panose="02020603050405020304" pitchFamily="18" charset="0"/>
              </a:rPr>
              <a:t>以找到新</a:t>
            </a:r>
            <a:r>
              <a:rPr lang="zh-CN" altLang="zh-CN" kern="100" dirty="0" smtClean="0">
                <a:latin typeface="Times New Roman" panose="02020603050405020304" pitchFamily="18" charset="0"/>
                <a:cs typeface="Times New Roman" panose="02020603050405020304" pitchFamily="18" charset="0"/>
              </a:rPr>
              <a:t>的</a:t>
            </a:r>
            <a:r>
              <a:rPr lang="zh-CN" altLang="en-US" kern="100" dirty="0" smtClean="0">
                <a:latin typeface="Times New Roman" panose="02020603050405020304" pitchFamily="18" charset="0"/>
                <a:cs typeface="Times New Roman" panose="02020603050405020304" pitchFamily="18" charset="0"/>
              </a:rPr>
              <a:t>最</a:t>
            </a:r>
            <a:r>
              <a:rPr lang="zh-CN" altLang="zh-CN" kern="100" dirty="0" smtClean="0">
                <a:latin typeface="Times New Roman" panose="02020603050405020304" pitchFamily="18" charset="0"/>
                <a:cs typeface="Times New Roman" panose="02020603050405020304" pitchFamily="18" charset="0"/>
              </a:rPr>
              <a:t>优</a:t>
            </a:r>
            <a:r>
              <a:rPr lang="zh-CN" altLang="zh-CN" kern="100" dirty="0">
                <a:latin typeface="Times New Roman" panose="02020603050405020304" pitchFamily="18" charset="0"/>
                <a:cs typeface="Times New Roman" panose="02020603050405020304" pitchFamily="18" charset="0"/>
              </a:rPr>
              <a:t>解</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339032" y="17463"/>
            <a:ext cx="3817144" cy="520700"/>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结论</a:t>
            </a:r>
            <a:endParaRPr lang="zh-CN" altLang="en-US" sz="2800" kern="0" dirty="0"/>
          </a:p>
        </p:txBody>
      </p:sp>
    </p:spTree>
    <p:extLst>
      <p:ext uri="{BB962C8B-B14F-4D97-AF65-F5344CB8AC3E}">
        <p14:creationId xmlns:p14="http://schemas.microsoft.com/office/powerpoint/2010/main" xmlns="" val="8037556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3528" y="633189"/>
            <a:ext cx="7086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zh-CN" altLang="en-US" sz="2800" b="0" kern="0" dirty="0" smtClean="0"/>
              <a:t>参考论文</a:t>
            </a:r>
            <a:endParaRPr lang="en-US" altLang="zh-CN" sz="2800" b="0" kern="0" dirty="0"/>
          </a:p>
        </p:txBody>
      </p:sp>
      <p:sp>
        <p:nvSpPr>
          <p:cNvPr id="3" name="矩形 2"/>
          <p:cNvSpPr/>
          <p:nvPr/>
        </p:nvSpPr>
        <p:spPr>
          <a:xfrm>
            <a:off x="287960" y="1196752"/>
            <a:ext cx="8604448" cy="4967514"/>
          </a:xfrm>
          <a:prstGeom prst="rect">
            <a:avLst/>
          </a:prstGeom>
        </p:spPr>
        <p:txBody>
          <a:bodyPr wrap="square">
            <a:spAutoFit/>
          </a:bodyPr>
          <a:lstStyle/>
          <a:p>
            <a:pPr marL="309880" indent="-309880" algn="just" hangingPunct="0">
              <a:lnSpc>
                <a:spcPct val="110000"/>
              </a:lnSpc>
              <a:spcAft>
                <a:spcPts val="0"/>
              </a:spcAft>
              <a:tabLst>
                <a:tab pos="309880" algn="l"/>
                <a:tab pos="266700" algn="l"/>
              </a:tabLst>
            </a:pPr>
            <a:r>
              <a:rPr lang="fr-FR" altLang="zh-CN" sz="1600" dirty="0" smtClean="0">
                <a:latin typeface="Times New Roman"/>
                <a:cs typeface="Courier New"/>
              </a:rPr>
              <a:t>     </a:t>
            </a:r>
            <a:r>
              <a:rPr lang="en-US" altLang="zh-CN" sz="1600" dirty="0" smtClean="0">
                <a:latin typeface="Times New Roman"/>
                <a:cs typeface="Courier New"/>
              </a:rPr>
              <a:t>[1] </a:t>
            </a:r>
            <a:r>
              <a:rPr lang="en-US" altLang="zh-CN" sz="1600" dirty="0" err="1" smtClean="0">
                <a:latin typeface="Times New Roman"/>
                <a:cs typeface="Courier New"/>
              </a:rPr>
              <a:t>Liangjun</a:t>
            </a:r>
            <a:r>
              <a:rPr lang="en-US" altLang="zh-CN" sz="1600" dirty="0" smtClean="0">
                <a:latin typeface="Times New Roman"/>
                <a:cs typeface="Courier New"/>
              </a:rPr>
              <a:t> </a:t>
            </a:r>
            <a:r>
              <a:rPr lang="en-US" altLang="zh-CN" sz="1600" dirty="0" err="1">
                <a:latin typeface="Times New Roman"/>
                <a:cs typeface="Courier New"/>
              </a:rPr>
              <a:t>Ke</a:t>
            </a:r>
            <a:r>
              <a:rPr lang="en-US" altLang="zh-CN" sz="1600" dirty="0">
                <a:latin typeface="Times New Roman"/>
                <a:cs typeface="Courier New"/>
              </a:rPr>
              <a:t>, et al., Pareto mimic algorithm: an approach to the team orienteering problem. </a:t>
            </a:r>
            <a:r>
              <a:rPr lang="en-US" altLang="zh-CN" sz="1600" b="1" i="1" dirty="0">
                <a:latin typeface="Times New Roman"/>
                <a:cs typeface="Courier New"/>
              </a:rPr>
              <a:t>Omega</a:t>
            </a:r>
            <a:r>
              <a:rPr lang="en-US" altLang="zh-CN" sz="1600" dirty="0">
                <a:latin typeface="Times New Roman"/>
                <a:cs typeface="Courier New"/>
              </a:rPr>
              <a:t>, </a:t>
            </a:r>
            <a:r>
              <a:rPr lang="en-US" altLang="zh-CN" sz="1600" dirty="0" smtClean="0">
                <a:latin typeface="Times New Roman"/>
                <a:cs typeface="Courier New"/>
              </a:rPr>
              <a:t>2016,</a:t>
            </a:r>
            <a:r>
              <a:rPr lang="zh-CN" altLang="en-US" sz="1600" dirty="0">
                <a:latin typeface="Times New Roman"/>
                <a:cs typeface="Courier New"/>
              </a:rPr>
              <a:t> </a:t>
            </a:r>
            <a:r>
              <a:rPr lang="en-US" altLang="zh-CN" sz="1600" dirty="0">
                <a:latin typeface="Times New Roman"/>
                <a:cs typeface="Courier New"/>
              </a:rPr>
              <a:t>61: 155-166</a:t>
            </a:r>
            <a:r>
              <a:rPr lang="en-US" altLang="zh-CN" sz="1600" dirty="0" smtClean="0">
                <a:latin typeface="Times New Roman"/>
                <a:cs typeface="Courier New"/>
              </a:rPr>
              <a:t>. </a:t>
            </a:r>
          </a:p>
          <a:p>
            <a:pPr marL="309880" indent="-309880" algn="just" hangingPunct="0">
              <a:lnSpc>
                <a:spcPct val="110000"/>
              </a:lnSpc>
              <a:spcAft>
                <a:spcPts val="0"/>
              </a:spcAft>
              <a:tabLst>
                <a:tab pos="309880" algn="l"/>
                <a:tab pos="266700" algn="l"/>
              </a:tabLst>
            </a:pPr>
            <a:r>
              <a:rPr lang="en-US" altLang="zh-CN" sz="1600" dirty="0" smtClean="0">
                <a:latin typeface="Times New Roman"/>
                <a:cs typeface="Courier New"/>
              </a:rPr>
              <a:t>   </a:t>
            </a:r>
            <a:r>
              <a:rPr lang="en-US" altLang="zh-CN" sz="1600" dirty="0">
                <a:latin typeface="Times New Roman"/>
                <a:cs typeface="Courier New"/>
              </a:rPr>
              <a:t> </a:t>
            </a:r>
            <a:r>
              <a:rPr lang="en-US" altLang="zh-CN" sz="1600" dirty="0" smtClean="0">
                <a:latin typeface="Times New Roman"/>
                <a:cs typeface="Courier New"/>
              </a:rPr>
              <a:t>[2] </a:t>
            </a:r>
            <a:r>
              <a:rPr lang="en-US" altLang="zh-CN" sz="1600" dirty="0" err="1" smtClean="0">
                <a:latin typeface="Times New Roman"/>
                <a:cs typeface="Courier New"/>
              </a:rPr>
              <a:t>Liangjun</a:t>
            </a:r>
            <a:r>
              <a:rPr lang="en-US" altLang="zh-CN" sz="1600" dirty="0" smtClean="0">
                <a:latin typeface="Times New Roman"/>
                <a:cs typeface="Courier New"/>
              </a:rPr>
              <a:t> </a:t>
            </a:r>
            <a:r>
              <a:rPr lang="en-US" altLang="zh-CN" sz="1600" dirty="0" err="1">
                <a:latin typeface="Times New Roman"/>
                <a:cs typeface="Courier New"/>
              </a:rPr>
              <a:t>Ke</a:t>
            </a:r>
            <a:r>
              <a:rPr lang="en-US" altLang="zh-CN" sz="1600" dirty="0">
                <a:latin typeface="Times New Roman"/>
                <a:cs typeface="Courier New"/>
              </a:rPr>
              <a:t>, et al., Proportion based robust optimization and team orienteering problem with interval data. </a:t>
            </a:r>
            <a:r>
              <a:rPr lang="en-US" altLang="zh-CN" sz="1600" b="1" i="1" dirty="0">
                <a:latin typeface="Times New Roman"/>
                <a:cs typeface="Courier New"/>
              </a:rPr>
              <a:t>European Journal of Operational Research</a:t>
            </a:r>
            <a:r>
              <a:rPr lang="en-US" altLang="zh-CN" sz="1600" dirty="0">
                <a:latin typeface="Times New Roman"/>
                <a:cs typeface="Courier New"/>
              </a:rPr>
              <a:t>. 2013, 226(1): 19-31. </a:t>
            </a:r>
            <a:endParaRPr lang="en-US" altLang="zh-CN" sz="1600" dirty="0" smtClean="0">
              <a:latin typeface="Times New Roman"/>
              <a:cs typeface="Courier New"/>
            </a:endParaRPr>
          </a:p>
          <a:p>
            <a:pPr marL="309880" indent="-309880" algn="just" hangingPunct="0">
              <a:lnSpc>
                <a:spcPct val="110000"/>
              </a:lnSpc>
              <a:spcAft>
                <a:spcPts val="0"/>
              </a:spcAft>
              <a:tabLst>
                <a:tab pos="309880" algn="l"/>
                <a:tab pos="266700" algn="l"/>
              </a:tabLst>
            </a:pPr>
            <a:r>
              <a:rPr lang="en-US" altLang="zh-CN" sz="1600" dirty="0">
                <a:latin typeface="Times New Roman"/>
                <a:cs typeface="Courier New"/>
              </a:rPr>
              <a:t> </a:t>
            </a:r>
            <a:r>
              <a:rPr lang="en-US" altLang="zh-CN" sz="1600" dirty="0" smtClean="0">
                <a:latin typeface="Times New Roman"/>
                <a:cs typeface="Courier New"/>
              </a:rPr>
              <a:t>    [3] </a:t>
            </a:r>
            <a:r>
              <a:rPr lang="en-US" altLang="zh-CN" sz="1600" dirty="0" err="1" smtClean="0">
                <a:latin typeface="Times New Roman"/>
                <a:cs typeface="Courier New"/>
              </a:rPr>
              <a:t>Liangjun</a:t>
            </a:r>
            <a:r>
              <a:rPr lang="en-US" altLang="zh-CN" sz="1600" dirty="0" smtClean="0">
                <a:latin typeface="Times New Roman"/>
                <a:cs typeface="Courier New"/>
              </a:rPr>
              <a:t> </a:t>
            </a:r>
            <a:r>
              <a:rPr lang="en-US" altLang="zh-CN" sz="1600" dirty="0" err="1">
                <a:latin typeface="Times New Roman"/>
                <a:cs typeface="Courier New"/>
              </a:rPr>
              <a:t>Ke</a:t>
            </a:r>
            <a:r>
              <a:rPr lang="en-US" altLang="zh-CN" sz="1600" dirty="0">
                <a:latin typeface="Times New Roman"/>
                <a:cs typeface="Courier New"/>
              </a:rPr>
              <a:t>, </a:t>
            </a:r>
            <a:r>
              <a:rPr lang="en-US" altLang="zh-CN" sz="1600" dirty="0" err="1">
                <a:latin typeface="Times New Roman"/>
                <a:cs typeface="Courier New"/>
              </a:rPr>
              <a:t>Qingfu</a:t>
            </a:r>
            <a:r>
              <a:rPr lang="en-US" altLang="zh-CN" sz="1600" dirty="0">
                <a:latin typeface="Times New Roman"/>
                <a:cs typeface="Courier New"/>
              </a:rPr>
              <a:t> Zhang, Roberto </a:t>
            </a:r>
            <a:r>
              <a:rPr lang="en-US" altLang="zh-CN" sz="1600" dirty="0" err="1">
                <a:latin typeface="Times New Roman"/>
                <a:cs typeface="Courier New"/>
              </a:rPr>
              <a:t>Battiti</a:t>
            </a:r>
            <a:r>
              <a:rPr lang="en-US" altLang="zh-CN" sz="1600" dirty="0">
                <a:latin typeface="Times New Roman"/>
                <a:cs typeface="Courier New"/>
              </a:rPr>
              <a:t>, </a:t>
            </a:r>
            <a:r>
              <a:rPr lang="en-US" altLang="zh-CN" sz="1600" dirty="0" err="1">
                <a:latin typeface="Times New Roman"/>
                <a:cs typeface="Courier New"/>
              </a:rPr>
              <a:t>Hybidization</a:t>
            </a:r>
            <a:r>
              <a:rPr lang="en-US" altLang="zh-CN" sz="1600" dirty="0">
                <a:latin typeface="Times New Roman"/>
                <a:cs typeface="Courier New"/>
              </a:rPr>
              <a:t> of decomposition and local search for </a:t>
            </a:r>
            <a:r>
              <a:rPr lang="en-US" altLang="zh-CN" sz="1600" dirty="0" err="1">
                <a:latin typeface="Times New Roman"/>
                <a:cs typeface="Courier New"/>
              </a:rPr>
              <a:t>multiobjective</a:t>
            </a:r>
            <a:r>
              <a:rPr lang="en-US" altLang="zh-CN" sz="1600" dirty="0">
                <a:latin typeface="Times New Roman"/>
                <a:cs typeface="Courier New"/>
              </a:rPr>
              <a:t> optimization. </a:t>
            </a:r>
            <a:r>
              <a:rPr lang="en-US" altLang="zh-CN" sz="1600" b="1" i="1" dirty="0">
                <a:latin typeface="Times New Roman"/>
                <a:cs typeface="Courier New"/>
              </a:rPr>
              <a:t>IEEE transactions on Cybernetics</a:t>
            </a:r>
            <a:r>
              <a:rPr lang="en-US" altLang="zh-CN" sz="1600" dirty="0">
                <a:latin typeface="Times New Roman"/>
                <a:cs typeface="Courier New"/>
              </a:rPr>
              <a:t>, 2014, 44(10): </a:t>
            </a:r>
            <a:r>
              <a:rPr lang="en-US" altLang="zh-CN" sz="1600" dirty="0" smtClean="0">
                <a:latin typeface="Times New Roman"/>
                <a:cs typeface="Courier New"/>
              </a:rPr>
              <a:t>1808-1820</a:t>
            </a:r>
            <a:endParaRPr lang="en-US" altLang="zh-CN" sz="1600" dirty="0">
              <a:latin typeface="Times New Roman"/>
              <a:cs typeface="Courier New"/>
            </a:endParaRPr>
          </a:p>
          <a:p>
            <a:pPr marL="309880" indent="-309880" algn="just" hangingPunct="0">
              <a:lnSpc>
                <a:spcPct val="110000"/>
              </a:lnSpc>
              <a:tabLst>
                <a:tab pos="309880" algn="l"/>
                <a:tab pos="266700" algn="l"/>
              </a:tabLst>
            </a:pPr>
            <a:r>
              <a:rPr lang="en-US" altLang="zh-CN" sz="1600" dirty="0" smtClean="0">
                <a:latin typeface="Times New Roman"/>
                <a:cs typeface="Courier New"/>
              </a:rPr>
              <a:t>    [4]</a:t>
            </a:r>
            <a:r>
              <a:rPr lang="en-US" altLang="zh-CN" sz="1600" dirty="0">
                <a:latin typeface="Times New Roman"/>
                <a:cs typeface="Courier New"/>
              </a:rPr>
              <a:t> </a:t>
            </a:r>
            <a:r>
              <a:rPr lang="en-US" altLang="zh-CN" sz="1600" dirty="0" err="1">
                <a:latin typeface="Times New Roman"/>
                <a:cs typeface="Courier New"/>
              </a:rPr>
              <a:t>Liangjun</a:t>
            </a:r>
            <a:r>
              <a:rPr lang="en-US" altLang="zh-CN" sz="1600" dirty="0">
                <a:latin typeface="Times New Roman"/>
                <a:cs typeface="Courier New"/>
              </a:rPr>
              <a:t> </a:t>
            </a:r>
            <a:r>
              <a:rPr lang="en-US" altLang="zh-CN" sz="1600" dirty="0" err="1">
                <a:latin typeface="Times New Roman"/>
                <a:cs typeface="Courier New"/>
              </a:rPr>
              <a:t>Ke</a:t>
            </a:r>
            <a:r>
              <a:rPr lang="en-US" altLang="zh-CN" sz="1600" dirty="0">
                <a:latin typeface="Times New Roman"/>
                <a:cs typeface="Courier New"/>
              </a:rPr>
              <a:t>, </a:t>
            </a:r>
            <a:r>
              <a:rPr lang="en-US" altLang="zh-CN" sz="1600" dirty="0" err="1">
                <a:latin typeface="Times New Roman"/>
                <a:cs typeface="Courier New"/>
              </a:rPr>
              <a:t>Qingfu</a:t>
            </a:r>
            <a:r>
              <a:rPr lang="en-US" altLang="zh-CN" sz="1600" dirty="0">
                <a:latin typeface="Times New Roman"/>
                <a:cs typeface="Courier New"/>
              </a:rPr>
              <a:t> Zhang, Roberto </a:t>
            </a:r>
            <a:r>
              <a:rPr lang="en-US" altLang="zh-CN" sz="1600" dirty="0" err="1">
                <a:latin typeface="Times New Roman"/>
                <a:cs typeface="Courier New"/>
              </a:rPr>
              <a:t>Battiti</a:t>
            </a:r>
            <a:r>
              <a:rPr lang="en-US" altLang="zh-CN" sz="1600" dirty="0">
                <a:latin typeface="Times New Roman"/>
                <a:cs typeface="Courier New"/>
              </a:rPr>
              <a:t>, MOEA/D-ACO: A </a:t>
            </a:r>
            <a:r>
              <a:rPr lang="en-US" altLang="zh-CN" sz="1600" dirty="0" err="1">
                <a:latin typeface="Times New Roman"/>
                <a:cs typeface="Courier New"/>
              </a:rPr>
              <a:t>Multiobjective</a:t>
            </a:r>
            <a:r>
              <a:rPr lang="en-US" altLang="zh-CN" sz="1600" dirty="0">
                <a:latin typeface="Times New Roman"/>
                <a:cs typeface="Courier New"/>
              </a:rPr>
              <a:t> Evolutionary Algorithm Using Decomposition and Ant Colony. IEEE transactions on Cybernetics, 2013, 43(6): 1845-1859. </a:t>
            </a:r>
            <a:endParaRPr lang="en-US" altLang="zh-CN" sz="1600" dirty="0" smtClean="0">
              <a:latin typeface="Times New Roman"/>
              <a:cs typeface="Courier New"/>
            </a:endParaRPr>
          </a:p>
          <a:p>
            <a:pPr marL="309880" indent="-309880" algn="just" hangingPunct="0">
              <a:lnSpc>
                <a:spcPct val="110000"/>
              </a:lnSpc>
              <a:tabLst>
                <a:tab pos="309880" algn="l"/>
                <a:tab pos="266700" algn="l"/>
              </a:tabLst>
            </a:pPr>
            <a:r>
              <a:rPr lang="en-US" altLang="zh-CN" sz="1600" dirty="0">
                <a:latin typeface="Times New Roman"/>
                <a:cs typeface="Courier New"/>
              </a:rPr>
              <a:t> </a:t>
            </a:r>
            <a:r>
              <a:rPr lang="en-US" altLang="zh-CN" sz="1600" dirty="0" smtClean="0">
                <a:latin typeface="Times New Roman"/>
                <a:cs typeface="Courier New"/>
              </a:rPr>
              <a:t>   [5]</a:t>
            </a:r>
            <a:r>
              <a:rPr lang="en-US" altLang="zh-CN" sz="1600" dirty="0">
                <a:latin typeface="Times New Roman"/>
                <a:cs typeface="Courier New"/>
              </a:rPr>
              <a:t> </a:t>
            </a:r>
            <a:r>
              <a:rPr lang="en-US" altLang="zh-CN" sz="1600" dirty="0" err="1">
                <a:latin typeface="Times New Roman"/>
                <a:cs typeface="Courier New"/>
              </a:rPr>
              <a:t>Liangjun</a:t>
            </a:r>
            <a:r>
              <a:rPr lang="en-US" altLang="zh-CN" sz="1600" dirty="0">
                <a:latin typeface="Times New Roman"/>
                <a:cs typeface="Courier New"/>
              </a:rPr>
              <a:t> </a:t>
            </a:r>
            <a:r>
              <a:rPr lang="en-US" altLang="zh-CN" sz="1600" dirty="0" err="1">
                <a:latin typeface="Times New Roman"/>
                <a:cs typeface="Courier New"/>
              </a:rPr>
              <a:t>Ke</a:t>
            </a:r>
            <a:r>
              <a:rPr lang="en-US" altLang="zh-CN" sz="1600" dirty="0">
                <a:latin typeface="Times New Roman"/>
                <a:cs typeface="Courier New"/>
              </a:rPr>
              <a:t>, </a:t>
            </a:r>
            <a:r>
              <a:rPr lang="en-US" altLang="zh-CN" sz="1600" dirty="0" err="1">
                <a:latin typeface="Times New Roman"/>
                <a:cs typeface="Courier New"/>
              </a:rPr>
              <a:t>Zuren</a:t>
            </a:r>
            <a:r>
              <a:rPr lang="en-US" altLang="zh-CN" sz="1600" dirty="0">
                <a:latin typeface="Times New Roman"/>
                <a:cs typeface="Courier New"/>
              </a:rPr>
              <a:t> Feng. A two-phase </a:t>
            </a:r>
            <a:r>
              <a:rPr lang="en-US" altLang="zh-CN" sz="1600" dirty="0" err="1">
                <a:latin typeface="Times New Roman"/>
                <a:cs typeface="Courier New"/>
              </a:rPr>
              <a:t>metaheuristic</a:t>
            </a:r>
            <a:r>
              <a:rPr lang="en-US" altLang="zh-CN" sz="1600" dirty="0">
                <a:latin typeface="Times New Roman"/>
                <a:cs typeface="Courier New"/>
              </a:rPr>
              <a:t> for the cumulative capacitated vehicle routing problem. </a:t>
            </a:r>
            <a:r>
              <a:rPr lang="en-US" altLang="zh-CN" sz="1600" b="1" i="1" dirty="0">
                <a:latin typeface="Times New Roman"/>
                <a:cs typeface="Courier New"/>
              </a:rPr>
              <a:t>Computers &amp; Operations Research</a:t>
            </a:r>
            <a:r>
              <a:rPr lang="en-US" altLang="zh-CN" sz="1600" dirty="0">
                <a:latin typeface="Times New Roman"/>
                <a:cs typeface="Courier New"/>
              </a:rPr>
              <a:t>. 2013, 40(2): 633-638. </a:t>
            </a:r>
            <a:endParaRPr lang="en-US" altLang="zh-CN" sz="1600" dirty="0" smtClean="0">
              <a:latin typeface="Times New Roman"/>
              <a:cs typeface="Courier New"/>
            </a:endParaRPr>
          </a:p>
          <a:p>
            <a:pPr marL="309880" indent="-309880" algn="just" hangingPunct="0">
              <a:lnSpc>
                <a:spcPct val="110000"/>
              </a:lnSpc>
              <a:spcAft>
                <a:spcPts val="0"/>
              </a:spcAft>
              <a:tabLst>
                <a:tab pos="309880" algn="l"/>
                <a:tab pos="266700" algn="l"/>
              </a:tabLst>
            </a:pPr>
            <a:r>
              <a:rPr lang="fr-FR" altLang="zh-CN" sz="1600" dirty="0">
                <a:latin typeface="Times New Roman"/>
                <a:cs typeface="Courier New"/>
              </a:rPr>
              <a:t>  </a:t>
            </a:r>
            <a:r>
              <a:rPr lang="fr-FR" altLang="zh-CN" sz="1600" dirty="0" smtClean="0">
                <a:latin typeface="Times New Roman"/>
                <a:cs typeface="Courier New"/>
              </a:rPr>
              <a:t>  [6] </a:t>
            </a:r>
            <a:r>
              <a:rPr lang="fr-FR" altLang="zh-CN" sz="1600" dirty="0">
                <a:latin typeface="Times New Roman"/>
                <a:cs typeface="Courier New"/>
              </a:rPr>
              <a:t>Ke LJ, Guo HM, Zhang QF. A Cooperative Approach between Metaheuristic and Branch</a:t>
            </a:r>
            <a:r>
              <a:rPr lang="en-US" altLang="zh-CN" sz="1600" dirty="0">
                <a:latin typeface="Times New Roman"/>
                <a:cs typeface="Courier New"/>
              </a:rPr>
              <a:t>-</a:t>
            </a:r>
            <a:r>
              <a:rPr lang="fr-FR" altLang="zh-CN" sz="1600" dirty="0">
                <a:latin typeface="Times New Roman"/>
                <a:cs typeface="Courier New"/>
              </a:rPr>
              <a:t>and-Price for the Team Orienteering Problem with Time Windows. 2014 </a:t>
            </a:r>
            <a:r>
              <a:rPr lang="fr-FR" altLang="zh-CN" sz="1600" b="1" i="1" dirty="0">
                <a:latin typeface="Times New Roman"/>
                <a:cs typeface="Courier New"/>
              </a:rPr>
              <a:t>IEEE Congress on Evolutionary Computation</a:t>
            </a:r>
            <a:r>
              <a:rPr lang="fr-FR" altLang="zh-CN" sz="1600" dirty="0">
                <a:latin typeface="Times New Roman"/>
                <a:cs typeface="Courier New"/>
              </a:rPr>
              <a:t>. Beijing, China, 2014.</a:t>
            </a:r>
          </a:p>
          <a:p>
            <a:pPr marL="309880" indent="-309880" algn="just" hangingPunct="0">
              <a:lnSpc>
                <a:spcPct val="110000"/>
              </a:lnSpc>
              <a:spcAft>
                <a:spcPts val="0"/>
              </a:spcAft>
              <a:tabLst>
                <a:tab pos="309880" algn="l"/>
                <a:tab pos="266700" algn="l"/>
              </a:tabLst>
            </a:pPr>
            <a:r>
              <a:rPr lang="fr-FR" altLang="zh-CN" sz="1600" dirty="0">
                <a:latin typeface="Times New Roman"/>
                <a:cs typeface="Courier New"/>
              </a:rPr>
              <a:t>    </a:t>
            </a:r>
            <a:r>
              <a:rPr lang="fr-FR" altLang="zh-CN" sz="1600" dirty="0" smtClean="0">
                <a:latin typeface="Times New Roman"/>
                <a:cs typeface="Courier New"/>
              </a:rPr>
              <a:t>[7] </a:t>
            </a:r>
            <a:r>
              <a:rPr lang="fr-FR" altLang="zh-CN" sz="1600" dirty="0">
                <a:latin typeface="Times New Roman"/>
                <a:cs typeface="Courier New"/>
              </a:rPr>
              <a:t>Ke LJ, et al. Branch and price based matheuristic and team orienteering problem with time windows,  </a:t>
            </a:r>
            <a:r>
              <a:rPr lang="fr-FR" altLang="zh-CN" sz="1600" b="1" i="1" dirty="0">
                <a:latin typeface="Times New Roman"/>
                <a:cs typeface="Courier New"/>
              </a:rPr>
              <a:t>submitted</a:t>
            </a:r>
            <a:r>
              <a:rPr lang="fr-FR" altLang="zh-CN" sz="1600" dirty="0">
                <a:latin typeface="Times New Roman"/>
                <a:cs typeface="Courier New"/>
              </a:rPr>
              <a:t>, 2017.</a:t>
            </a:r>
            <a:endParaRPr lang="en-US" altLang="zh-CN" sz="1600" dirty="0">
              <a:latin typeface="Times New Roman"/>
              <a:cs typeface="Courier New"/>
            </a:endParaRPr>
          </a:p>
          <a:p>
            <a:pPr marL="309880" indent="-309880" algn="just" hangingPunct="0">
              <a:lnSpc>
                <a:spcPct val="110000"/>
              </a:lnSpc>
              <a:spcAft>
                <a:spcPts val="0"/>
              </a:spcAft>
              <a:tabLst>
                <a:tab pos="309880" algn="l"/>
                <a:tab pos="266700" algn="l"/>
              </a:tabLst>
            </a:pPr>
            <a:endParaRPr lang="fr-FR" altLang="zh-CN" sz="1600" dirty="0" smtClean="0">
              <a:latin typeface="Times New Roman"/>
              <a:cs typeface="Courier New"/>
            </a:endParaRPr>
          </a:p>
          <a:p>
            <a:pPr marL="309880" indent="-309880" algn="just" hangingPunct="0">
              <a:lnSpc>
                <a:spcPct val="110000"/>
              </a:lnSpc>
              <a:spcAft>
                <a:spcPts val="0"/>
              </a:spcAft>
              <a:tabLst>
                <a:tab pos="309880" algn="l"/>
                <a:tab pos="266700" algn="l"/>
              </a:tabLst>
            </a:pPr>
            <a:r>
              <a:rPr lang="fr-FR" altLang="zh-CN" sz="1600" dirty="0">
                <a:latin typeface="Times New Roman"/>
                <a:cs typeface="Courier New"/>
              </a:rPr>
              <a:t> </a:t>
            </a:r>
            <a:r>
              <a:rPr lang="fr-FR" altLang="zh-CN" sz="1600" dirty="0" smtClean="0">
                <a:latin typeface="Times New Roman"/>
                <a:cs typeface="Courier New"/>
              </a:rPr>
              <a:t>      </a:t>
            </a:r>
            <a:endParaRPr lang="zh-CN" altLang="zh-CN" sz="1600" dirty="0">
              <a:latin typeface="Times New Roman"/>
              <a:cs typeface="Courier New"/>
            </a:endParaRPr>
          </a:p>
        </p:txBody>
      </p:sp>
    </p:spTree>
    <p:extLst>
      <p:ext uri="{BB962C8B-B14F-4D97-AF65-F5344CB8AC3E}">
        <p14:creationId xmlns:p14="http://schemas.microsoft.com/office/powerpoint/2010/main" xmlns="" val="35114916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267744" y="2924944"/>
            <a:ext cx="5760640" cy="156966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200" b="1" dirty="0" smtClean="0">
                <a:ln>
                  <a:prstDash val="solid"/>
                </a:ln>
                <a:solidFill>
                  <a:srgbClr val="FF0000"/>
                </a:solidFill>
                <a:effectLst>
                  <a:outerShdw blurRad="88000" dist="50800" dir="5040000" algn="tl">
                    <a:schemeClr val="accent4">
                      <a:tint val="80000"/>
                      <a:satMod val="250000"/>
                      <a:alpha val="45000"/>
                    </a:schemeClr>
                  </a:outerShdw>
                </a:effectLst>
              </a:rPr>
              <a:t>欢迎访问</a:t>
            </a:r>
            <a:endParaRPr lang="en-US" altLang="zh-CN" sz="3200" b="1" dirty="0" smtClean="0">
              <a:ln>
                <a:prstDash val="solid"/>
              </a:ln>
              <a:solidFill>
                <a:srgbClr val="FF0000"/>
              </a:solidFill>
              <a:effectLst>
                <a:outerShdw blurRad="88000" dist="50800" dir="5040000" algn="tl">
                  <a:schemeClr val="accent4">
                    <a:tint val="80000"/>
                    <a:satMod val="250000"/>
                    <a:alpha val="45000"/>
                  </a:schemeClr>
                </a:outerShdw>
              </a:effectLst>
            </a:endParaRPr>
          </a:p>
          <a:p>
            <a:pPr algn="ctr"/>
            <a:r>
              <a:rPr lang="en-US" altLang="zh-CN" sz="3200" b="1" dirty="0" smtClean="0">
                <a:ln>
                  <a:prstDash val="solid"/>
                </a:ln>
                <a:solidFill>
                  <a:srgbClr val="FF0000"/>
                </a:solidFill>
                <a:effectLst>
                  <a:outerShdw blurRad="88000" dist="50800" dir="5040000" algn="tl">
                    <a:schemeClr val="accent4">
                      <a:tint val="80000"/>
                      <a:satMod val="250000"/>
                      <a:alpha val="45000"/>
                    </a:schemeClr>
                  </a:outerShdw>
                </a:effectLst>
                <a:hlinkClick r:id="rId3"/>
              </a:rPr>
              <a:t>http</a:t>
            </a:r>
            <a:r>
              <a:rPr lang="en-US" altLang="zh-CN" sz="3200" b="1" dirty="0">
                <a:ln>
                  <a:prstDash val="solid"/>
                </a:ln>
                <a:solidFill>
                  <a:srgbClr val="FF0000"/>
                </a:solidFill>
                <a:effectLst>
                  <a:outerShdw blurRad="88000" dist="50800" dir="5040000" algn="tl">
                    <a:schemeClr val="accent4">
                      <a:tint val="80000"/>
                      <a:satMod val="250000"/>
                      <a:alpha val="45000"/>
                    </a:schemeClr>
                  </a:outerShdw>
                </a:effectLst>
                <a:hlinkClick r:id="rId3"/>
              </a:rPr>
              <a:t>://keljxjtu.gr.xjtu.edu.cn</a:t>
            </a:r>
            <a:r>
              <a:rPr lang="en-US" altLang="zh-CN" sz="3200" b="1" dirty="0" smtClean="0">
                <a:ln>
                  <a:prstDash val="solid"/>
                </a:ln>
                <a:solidFill>
                  <a:srgbClr val="FF0000"/>
                </a:solidFill>
                <a:effectLst>
                  <a:outerShdw blurRad="88000" dist="50800" dir="5040000" algn="tl">
                    <a:schemeClr val="accent4">
                      <a:tint val="80000"/>
                      <a:satMod val="250000"/>
                      <a:alpha val="45000"/>
                    </a:schemeClr>
                  </a:outerShdw>
                </a:effectLst>
                <a:hlinkClick r:id="rId3"/>
              </a:rPr>
              <a:t>/</a:t>
            </a:r>
            <a:endParaRPr lang="en-US" altLang="zh-CN" sz="3200" b="1" dirty="0" smtClean="0">
              <a:ln>
                <a:prstDash val="solid"/>
              </a:ln>
              <a:solidFill>
                <a:srgbClr val="FF0000"/>
              </a:solidFill>
              <a:effectLst>
                <a:outerShdw blurRad="88000" dist="50800" dir="5040000" algn="tl">
                  <a:schemeClr val="accent4">
                    <a:tint val="80000"/>
                    <a:satMod val="250000"/>
                    <a:alpha val="45000"/>
                  </a:schemeClr>
                </a:outerShdw>
              </a:effectLst>
            </a:endParaRPr>
          </a:p>
          <a:p>
            <a:pPr algn="ctr"/>
            <a:r>
              <a:rPr lang="zh-CN" altLang="en-US" sz="3200" b="1" dirty="0" smtClean="0">
                <a:ln>
                  <a:prstDash val="solid"/>
                </a:ln>
                <a:solidFill>
                  <a:srgbClr val="FF0000"/>
                </a:solidFill>
                <a:effectLst>
                  <a:outerShdw blurRad="88000" dist="50800" dir="5040000" algn="tl">
                    <a:schemeClr val="accent4">
                      <a:tint val="80000"/>
                      <a:satMod val="250000"/>
                      <a:alpha val="45000"/>
                    </a:schemeClr>
                  </a:outerShdw>
                </a:effectLst>
              </a:rPr>
              <a:t>谢谢！</a:t>
            </a:r>
            <a:endParaRPr lang="zh-CN" altLang="en-US" sz="3200" b="1" dirty="0">
              <a:ln>
                <a:prstDash val="solid"/>
              </a:ln>
              <a:solidFill>
                <a:srgbClr val="FF0000"/>
              </a:soli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xmlns="" val="54731833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chemeClr val="tx1"/>
                </a:solidFill>
              </a:rPr>
              <a:t>基于分支定价的数学启发式方法研究动机</a:t>
            </a:r>
            <a:endParaRPr lang="zh-CN" altLang="en-US" sz="2800" kern="0" dirty="0">
              <a:solidFill>
                <a:schemeClr val="tx1"/>
              </a:solidFill>
            </a:endParaRPr>
          </a:p>
        </p:txBody>
      </p:sp>
      <p:sp>
        <p:nvSpPr>
          <p:cNvPr id="5" name="TextBox 4"/>
          <p:cNvSpPr txBox="1"/>
          <p:nvPr/>
        </p:nvSpPr>
        <p:spPr>
          <a:xfrm>
            <a:off x="611560" y="1772816"/>
            <a:ext cx="7992888" cy="33239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smtClean="0">
                <a:solidFill>
                  <a:prstClr val="black"/>
                </a:solidFill>
                <a:latin typeface="Calibri"/>
              </a:rPr>
              <a:t>分支定价法</a:t>
            </a:r>
            <a:r>
              <a:rPr lang="en-US" altLang="zh-CN" sz="2000" dirty="0">
                <a:solidFill>
                  <a:prstClr val="black"/>
                </a:solidFill>
                <a:latin typeface="Calibri"/>
              </a:rPr>
              <a:t>=</a:t>
            </a:r>
            <a:r>
              <a:rPr lang="zh-CN" altLang="en-US" sz="2000" dirty="0" smtClean="0">
                <a:solidFill>
                  <a:prstClr val="black"/>
                </a:solidFill>
                <a:latin typeface="Calibri"/>
              </a:rPr>
              <a:t>分支定界法</a:t>
            </a:r>
            <a:r>
              <a:rPr lang="en-US" altLang="zh-CN" sz="2000" dirty="0" smtClean="0">
                <a:solidFill>
                  <a:prstClr val="black"/>
                </a:solidFill>
                <a:latin typeface="Calibri"/>
              </a:rPr>
              <a:t>+</a:t>
            </a:r>
            <a:r>
              <a:rPr lang="zh-CN" altLang="en-US" sz="2000" dirty="0" smtClean="0">
                <a:solidFill>
                  <a:prstClr val="black"/>
                </a:solidFill>
                <a:latin typeface="Calibri"/>
              </a:rPr>
              <a:t>列生成</a:t>
            </a:r>
            <a:endParaRPr lang="en-US" altLang="zh-CN" sz="2000" dirty="0" smtClean="0">
              <a:solidFill>
                <a:prstClr val="black"/>
              </a:solidFill>
              <a:latin typeface="Calibri"/>
            </a:endParaRPr>
          </a:p>
          <a:p>
            <a:pPr>
              <a:lnSpc>
                <a:spcPct val="150000"/>
              </a:lnSpc>
            </a:pPr>
            <a:r>
              <a:rPr lang="en-US" altLang="zh-CN" sz="2000" dirty="0">
                <a:solidFill>
                  <a:prstClr val="black"/>
                </a:solidFill>
                <a:latin typeface="Calibri"/>
              </a:rPr>
              <a:t> </a:t>
            </a:r>
            <a:r>
              <a:rPr lang="en-US" altLang="zh-CN" sz="2000" dirty="0" smtClean="0">
                <a:solidFill>
                  <a:prstClr val="black"/>
                </a:solidFill>
                <a:latin typeface="Calibri"/>
              </a:rPr>
              <a:t>         </a:t>
            </a:r>
            <a:r>
              <a:rPr lang="zh-CN" altLang="en-US" sz="2000" dirty="0" smtClean="0">
                <a:solidFill>
                  <a:prstClr val="black"/>
                </a:solidFill>
                <a:latin typeface="Calibri"/>
              </a:rPr>
              <a:t>以</a:t>
            </a:r>
            <a:r>
              <a:rPr lang="zh-CN" altLang="en-US" sz="2000" dirty="0">
                <a:solidFill>
                  <a:prstClr val="black"/>
                </a:solidFill>
                <a:latin typeface="Calibri"/>
              </a:rPr>
              <a:t>分支定界法为框架，在搜索树的每</a:t>
            </a:r>
            <a:r>
              <a:rPr lang="zh-CN" altLang="en-US" sz="2000" dirty="0" smtClean="0">
                <a:solidFill>
                  <a:prstClr val="black"/>
                </a:solidFill>
                <a:latin typeface="Calibri"/>
              </a:rPr>
              <a:t>个节点</a:t>
            </a:r>
            <a:r>
              <a:rPr lang="zh-CN" altLang="en-US" sz="2000" dirty="0">
                <a:solidFill>
                  <a:prstClr val="black"/>
                </a:solidFill>
                <a:latin typeface="Calibri"/>
              </a:rPr>
              <a:t>上使用列生成来确定相应问题的上界或下界。在精确算法中，一般采用动态规划等</a:t>
            </a:r>
            <a:r>
              <a:rPr lang="zh-CN" altLang="en-US" sz="2000" dirty="0" smtClean="0">
                <a:solidFill>
                  <a:prstClr val="black"/>
                </a:solidFill>
                <a:latin typeface="Calibri"/>
              </a:rPr>
              <a:t>来</a:t>
            </a:r>
            <a:r>
              <a:rPr lang="zh-CN" altLang="en-US" sz="2000" dirty="0">
                <a:solidFill>
                  <a:prstClr val="black"/>
                </a:solidFill>
                <a:latin typeface="Calibri"/>
              </a:rPr>
              <a:t>求</a:t>
            </a:r>
            <a:r>
              <a:rPr lang="zh-CN" altLang="en-US" sz="2000" dirty="0" smtClean="0">
                <a:solidFill>
                  <a:prstClr val="black"/>
                </a:solidFill>
                <a:latin typeface="Calibri"/>
              </a:rPr>
              <a:t>解列生成子问题。</a:t>
            </a:r>
          </a:p>
          <a:p>
            <a:pPr>
              <a:lnSpc>
                <a:spcPct val="150000"/>
              </a:lnSpc>
            </a:pPr>
            <a:r>
              <a:rPr lang="zh-CN" altLang="en-US" sz="2000" dirty="0" smtClean="0">
                <a:solidFill>
                  <a:prstClr val="black"/>
                </a:solidFill>
                <a:latin typeface="Calibri"/>
              </a:rPr>
              <a:t>          优点：理论上可以求解出问题的最优解。</a:t>
            </a:r>
            <a:endParaRPr lang="en-US" altLang="zh-CN" sz="2000" dirty="0" smtClean="0">
              <a:solidFill>
                <a:prstClr val="black"/>
              </a:solidFill>
              <a:latin typeface="Calibri"/>
            </a:endParaRPr>
          </a:p>
          <a:p>
            <a:pPr>
              <a:lnSpc>
                <a:spcPct val="150000"/>
              </a:lnSpc>
            </a:pPr>
            <a:r>
              <a:rPr lang="zh-CN" altLang="en-US" sz="2000" dirty="0" smtClean="0">
                <a:solidFill>
                  <a:prstClr val="black"/>
                </a:solidFill>
                <a:latin typeface="Calibri"/>
              </a:rPr>
              <a:t>          缺点：运行时间长，难以在合理的时间内找到满意解，一般只能求解中小规模问题。</a:t>
            </a:r>
            <a:endParaRPr lang="en-US" altLang="zh-CN" sz="2000" dirty="0" smtClean="0">
              <a:solidFill>
                <a:prstClr val="black"/>
              </a:solidFill>
              <a:latin typeface="Calibri"/>
            </a:endParaRPr>
          </a:p>
        </p:txBody>
      </p:sp>
      <p:sp>
        <p:nvSpPr>
          <p:cNvPr id="6" name="标题 1"/>
          <p:cNvSpPr txBox="1">
            <a:spLocks/>
          </p:cNvSpPr>
          <p:nvPr/>
        </p:nvSpPr>
        <p:spPr>
          <a:xfrm>
            <a:off x="2071670" y="17462"/>
            <a:ext cx="5572164" cy="625456"/>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基于分支定价的数学启发式方法</a:t>
            </a:r>
            <a:endParaRPr lang="zh-CN" altLang="en-US" sz="2800" kern="0" dirty="0"/>
          </a:p>
        </p:txBody>
      </p:sp>
    </p:spTree>
    <p:extLst>
      <p:ext uri="{BB962C8B-B14F-4D97-AF65-F5344CB8AC3E}">
        <p14:creationId xmlns:p14="http://schemas.microsoft.com/office/powerpoint/2010/main" xmlns="" val="253092499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1" dur="500"/>
                                        <p:tgtEl>
                                          <p:spTgt spid="5">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2257097263"/>
              </p:ext>
            </p:extLst>
          </p:nvPr>
        </p:nvGraphicFramePr>
        <p:xfrm>
          <a:off x="35496" y="1700808"/>
          <a:ext cx="9073008" cy="3312368"/>
        </p:xfrm>
        <a:graphic>
          <a:graphicData uri="http://schemas.openxmlformats.org/presentationml/2006/ole">
            <p:oleObj spid="_x0000_s45109" name="Visio" r:id="rId3" imgW="7448646" imgH="2466990" progId="">
              <p:embed/>
            </p:oleObj>
          </a:graphicData>
        </a:graphic>
      </p:graphicFrame>
      <p:sp>
        <p:nvSpPr>
          <p:cNvPr id="6"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t>基于分支定价的数学启发式方法基本思想</a:t>
            </a:r>
            <a:endParaRPr lang="zh-CN" altLang="en-US" sz="2800" kern="0" dirty="0"/>
          </a:p>
        </p:txBody>
      </p:sp>
      <p:sp>
        <p:nvSpPr>
          <p:cNvPr id="8" name="圆角矩形 7"/>
          <p:cNvSpPr/>
          <p:nvPr/>
        </p:nvSpPr>
        <p:spPr bwMode="gray">
          <a:xfrm>
            <a:off x="7452320" y="4293096"/>
            <a:ext cx="1368152" cy="792088"/>
          </a:xfrm>
          <a:prstGeom prst="roundRect">
            <a:avLst/>
          </a:prstGeom>
          <a:noFill/>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fontAlgn="auto">
              <a:spcBef>
                <a:spcPts val="0"/>
              </a:spcBef>
              <a:spcAft>
                <a:spcPts val="0"/>
              </a:spcAft>
            </a:pPr>
            <a:endParaRPr lang="zh-CN" altLang="en-US" dirty="0">
              <a:solidFill>
                <a:srgbClr val="FF0000"/>
              </a:solidFill>
              <a:latin typeface="+mn-lt"/>
              <a:ea typeface="+mn-ea"/>
            </a:endParaRPr>
          </a:p>
        </p:txBody>
      </p:sp>
      <p:sp>
        <p:nvSpPr>
          <p:cNvPr id="9" name="圆角矩形 8"/>
          <p:cNvSpPr/>
          <p:nvPr/>
        </p:nvSpPr>
        <p:spPr bwMode="gray">
          <a:xfrm>
            <a:off x="5508104" y="2996952"/>
            <a:ext cx="1368152" cy="648072"/>
          </a:xfrm>
          <a:prstGeom prst="roundRect">
            <a:avLst/>
          </a:prstGeom>
          <a:noFill/>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fontAlgn="auto">
              <a:spcBef>
                <a:spcPts val="0"/>
              </a:spcBef>
              <a:spcAft>
                <a:spcPts val="0"/>
              </a:spcAft>
            </a:pPr>
            <a:endParaRPr lang="zh-CN" altLang="en-US" dirty="0">
              <a:solidFill>
                <a:srgbClr val="FF0000"/>
              </a:solidFill>
              <a:latin typeface="+mn-lt"/>
              <a:ea typeface="+mn-ea"/>
            </a:endParaRPr>
          </a:p>
        </p:txBody>
      </p:sp>
      <p:sp>
        <p:nvSpPr>
          <p:cNvPr id="10" name="标题 1"/>
          <p:cNvSpPr txBox="1">
            <a:spLocks/>
          </p:cNvSpPr>
          <p:nvPr/>
        </p:nvSpPr>
        <p:spPr>
          <a:xfrm>
            <a:off x="2339032" y="17462"/>
            <a:ext cx="5233364" cy="554017"/>
          </a:xfrm>
          <a:prstGeom prst="rect">
            <a:avLst/>
          </a:prstGeom>
        </p:spPr>
        <p:txBody>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r>
              <a:rPr lang="zh-CN" altLang="en-US" sz="2800" kern="0" dirty="0" smtClean="0"/>
              <a:t>基于分支定价的数学启发式方法</a:t>
            </a:r>
            <a:endParaRPr lang="zh-CN" altLang="en-US" sz="2800" kern="0" dirty="0"/>
          </a:p>
        </p:txBody>
      </p:sp>
    </p:spTree>
    <p:extLst>
      <p:ext uri="{BB962C8B-B14F-4D97-AF65-F5344CB8AC3E}">
        <p14:creationId xmlns:p14="http://schemas.microsoft.com/office/powerpoint/2010/main" xmlns="" val="39396083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rgbClr val="000000"/>
                </a:solidFill>
              </a:rPr>
              <a:t>定向运动</a:t>
            </a:r>
            <a:endParaRPr lang="zh-CN" altLang="en-US" sz="2800" kern="0" dirty="0">
              <a:solidFill>
                <a:srgbClr val="000000"/>
              </a:solidFill>
            </a:endParaRPr>
          </a:p>
        </p:txBody>
      </p:sp>
      <p:pic>
        <p:nvPicPr>
          <p:cNvPr id="5123" name="Picture 3" descr="C:\Users\ghmlpx\Desktop\map.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79652" y="1484784"/>
            <a:ext cx="4284836" cy="42700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51520" y="1340768"/>
            <a:ext cx="4356124" cy="4662815"/>
          </a:xfrm>
          <a:prstGeom prst="rect">
            <a:avLst/>
          </a:prstGeom>
          <a:noFill/>
        </p:spPr>
        <p:txBody>
          <a:bodyPr wrap="square" rtlCol="0">
            <a:spAutoFit/>
          </a:bodyPr>
          <a:lstStyle/>
          <a:p>
            <a:pPr>
              <a:lnSpc>
                <a:spcPct val="150000"/>
              </a:lnSpc>
            </a:pPr>
            <a:r>
              <a:rPr lang="en-US" altLang="zh-CN" dirty="0" smtClean="0"/>
              <a:t>       </a:t>
            </a:r>
            <a:r>
              <a:rPr lang="zh-CN" altLang="en-US" dirty="0" smtClean="0"/>
              <a:t>“</a:t>
            </a:r>
            <a:r>
              <a:rPr lang="zh-CN" altLang="zh-CN" dirty="0" smtClean="0"/>
              <a:t>定</a:t>
            </a:r>
            <a:r>
              <a:rPr lang="zh-CN" altLang="zh-CN" dirty="0"/>
              <a:t>向（</a:t>
            </a:r>
            <a:r>
              <a:rPr lang="en-US" altLang="zh-CN" dirty="0"/>
              <a:t>Orienteering</a:t>
            </a:r>
            <a:r>
              <a:rPr lang="zh-CN" altLang="zh-CN" dirty="0" smtClean="0"/>
              <a:t>）</a:t>
            </a:r>
            <a:r>
              <a:rPr lang="zh-CN" altLang="en-US" dirty="0"/>
              <a:t>”</a:t>
            </a:r>
            <a:r>
              <a:rPr lang="zh-CN" altLang="en-US" dirty="0" smtClean="0"/>
              <a:t>一词</a:t>
            </a:r>
            <a:r>
              <a:rPr lang="zh-CN" altLang="zh-CN" dirty="0" smtClean="0"/>
              <a:t>来</a:t>
            </a:r>
            <a:r>
              <a:rPr lang="zh-CN" altLang="zh-CN" dirty="0"/>
              <a:t>源于一项利用地图和指南针在郊外进行的户外运动</a:t>
            </a:r>
            <a:r>
              <a:rPr lang="en-US" altLang="zh-CN" dirty="0"/>
              <a:t>-</a:t>
            </a:r>
            <a:r>
              <a:rPr lang="zh-CN" altLang="zh-CN" dirty="0"/>
              <a:t>定向运动</a:t>
            </a:r>
            <a:r>
              <a:rPr lang="zh-CN" altLang="zh-CN" dirty="0" smtClean="0"/>
              <a:t>。</a:t>
            </a:r>
            <a:endParaRPr lang="en-US" altLang="zh-CN" dirty="0" smtClean="0"/>
          </a:p>
          <a:p>
            <a:pPr>
              <a:lnSpc>
                <a:spcPct val="150000"/>
              </a:lnSpc>
            </a:pPr>
            <a:r>
              <a:rPr lang="en-US" altLang="zh-CN" dirty="0"/>
              <a:t> </a:t>
            </a:r>
            <a:r>
              <a:rPr lang="en-US" altLang="zh-CN" dirty="0" smtClean="0"/>
              <a:t>        </a:t>
            </a:r>
            <a:r>
              <a:rPr lang="zh-CN" altLang="zh-CN" dirty="0" smtClean="0"/>
              <a:t>在定</a:t>
            </a:r>
            <a:r>
              <a:rPr lang="zh-CN" altLang="zh-CN" dirty="0"/>
              <a:t>向运动中，参与者从规定的起点出发，在一定时间范围内，尽可能多地访问检查点，最终到达指定的终点。每个检查点都具</a:t>
            </a:r>
            <a:r>
              <a:rPr lang="zh-CN" altLang="zh-CN" dirty="0" smtClean="0"/>
              <a:t>有</a:t>
            </a:r>
            <a:r>
              <a:rPr lang="zh-CN" altLang="en-US" dirty="0" smtClean="0"/>
              <a:t>一</a:t>
            </a:r>
            <a:r>
              <a:rPr lang="zh-CN" altLang="zh-CN" dirty="0" smtClean="0"/>
              <a:t>定</a:t>
            </a:r>
            <a:r>
              <a:rPr lang="zh-CN" altLang="zh-CN" dirty="0"/>
              <a:t>的分值。在规定的时间范围内完成比赛且获得分值最高者获胜</a:t>
            </a:r>
            <a:r>
              <a:rPr lang="zh-CN" altLang="zh-CN" dirty="0" smtClean="0"/>
              <a:t>。</a:t>
            </a:r>
            <a:endParaRPr lang="en-US" altLang="zh-CN" dirty="0" smtClean="0"/>
          </a:p>
          <a:p>
            <a:pPr>
              <a:lnSpc>
                <a:spcPct val="150000"/>
              </a:lnSpc>
            </a:pPr>
            <a:r>
              <a:rPr lang="en-US" altLang="zh-CN" dirty="0"/>
              <a:t> </a:t>
            </a:r>
            <a:r>
              <a:rPr lang="en-US" altLang="zh-CN" dirty="0" smtClean="0"/>
              <a:t>       </a:t>
            </a:r>
            <a:r>
              <a:rPr lang="zh-CN" altLang="en-US" dirty="0" smtClean="0"/>
              <a:t>团队定向运动是对定向运动的扩展。</a:t>
            </a:r>
            <a:r>
              <a:rPr lang="zh-CN" altLang="zh-CN" dirty="0"/>
              <a:t>比</a:t>
            </a:r>
            <a:r>
              <a:rPr lang="zh-CN" altLang="zh-CN" dirty="0" smtClean="0"/>
              <a:t>赛以</a:t>
            </a:r>
            <a:r>
              <a:rPr lang="zh-CN" altLang="zh-CN" dirty="0"/>
              <a:t>团队为单位，每队由三至四名队员构成，以分工合作的形式完成比赛。</a:t>
            </a:r>
            <a:endParaRPr lang="en-US" altLang="zh-CN" dirty="0" smtClean="0"/>
          </a:p>
        </p:txBody>
      </p:sp>
      <p:sp>
        <p:nvSpPr>
          <p:cNvPr id="5"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团队定向问题</a:t>
            </a:r>
            <a:r>
              <a:rPr lang="zh-CN" altLang="en-US" sz="2800" dirty="0"/>
              <a:t/>
            </a:r>
            <a:br>
              <a:rPr lang="zh-CN" altLang="en-US" sz="2800" dirty="0"/>
            </a:br>
            <a:endParaRPr lang="zh-CN" altLang="en-US" sz="2800" dirty="0"/>
          </a:p>
        </p:txBody>
      </p:sp>
    </p:spTree>
    <p:custDataLst>
      <p:tags r:id="rId1"/>
    </p:custDataLst>
    <p:extLst>
      <p:ext uri="{BB962C8B-B14F-4D97-AF65-F5344CB8AC3E}">
        <p14:creationId xmlns:p14="http://schemas.microsoft.com/office/powerpoint/2010/main" xmlns="" val="1665581172"/>
      </p:ext>
    </p:extLst>
  </p:cSld>
  <p:clrMapOvr>
    <a:masterClrMapping/>
  </p:clrMapOvr>
  <mc:AlternateContent xmlns:mc="http://schemas.openxmlformats.org/markup-compatibility/2006">
    <mc:Choice xmlns:p14="http://schemas.microsoft.com/office/powerpoint/2010/main" xmlns="" Requires="p14">
      <p:transition p14:dur="10" advTm="16764"/>
    </mc:Choice>
    <mc:Fallback>
      <p:transition advTm="16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randombar(horizontal)">
                                      <p:cBhvr>
                                        <p:cTn id="7" dur="500"/>
                                        <p:tgtEl>
                                          <p:spTgt spid="5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团队定向问题</a:t>
            </a:r>
            <a:r>
              <a:rPr lang="zh-CN" altLang="en-US" sz="2800" dirty="0"/>
              <a:t/>
            </a:r>
            <a:br>
              <a:rPr lang="zh-CN" altLang="en-US" sz="2800" dirty="0"/>
            </a:br>
            <a:endParaRPr lang="zh-CN" altLang="en-US" sz="2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2773501816"/>
              </p:ext>
            </p:extLst>
          </p:nvPr>
        </p:nvGraphicFramePr>
        <p:xfrm>
          <a:off x="4465980" y="2060848"/>
          <a:ext cx="4570516" cy="3168352"/>
        </p:xfrm>
        <a:graphic>
          <a:graphicData uri="http://schemas.openxmlformats.org/presentationml/2006/ole">
            <p:oleObj spid="_x0000_s29847" name="Visio" r:id="rId5" imgW="7055265" imgH="4913296" progId="">
              <p:embed/>
            </p:oleObj>
          </a:graphicData>
        </a:graphic>
      </p:graphicFrame>
      <p:sp>
        <p:nvSpPr>
          <p:cNvPr id="6" name="矩形 5"/>
          <p:cNvSpPr/>
          <p:nvPr/>
        </p:nvSpPr>
        <p:spPr>
          <a:xfrm>
            <a:off x="107504" y="1557947"/>
            <a:ext cx="4211960" cy="4247317"/>
          </a:xfrm>
          <a:prstGeom prst="rect">
            <a:avLst/>
          </a:prstGeom>
        </p:spPr>
        <p:txBody>
          <a:bodyPr wrap="square">
            <a:spAutoFit/>
          </a:bodyPr>
          <a:lstStyle/>
          <a:p>
            <a:pPr>
              <a:lnSpc>
                <a:spcPct val="150000"/>
              </a:lnSpc>
            </a:pPr>
            <a:r>
              <a:rPr lang="en-US" altLang="zh-CN" dirty="0" smtClean="0"/>
              <a:t>        </a:t>
            </a:r>
            <a:r>
              <a:rPr lang="zh-CN" altLang="zh-CN" dirty="0" smtClean="0"/>
              <a:t>团</a:t>
            </a:r>
            <a:r>
              <a:rPr lang="zh-CN" altLang="zh-CN" dirty="0"/>
              <a:t>队定向问题一般定义为：利用一组车辆来服务一些具有一定收益的点（顾客）。每辆车必须在规定的时间内从起点出发，尽可能多地访问点，最</a:t>
            </a:r>
            <a:r>
              <a:rPr lang="zh-CN" altLang="zh-CN" dirty="0" smtClean="0"/>
              <a:t>终</a:t>
            </a:r>
            <a:r>
              <a:rPr lang="zh-CN" altLang="en-US" dirty="0" smtClean="0"/>
              <a:t>回</a:t>
            </a:r>
            <a:r>
              <a:rPr lang="zh-CN" altLang="zh-CN" dirty="0" smtClean="0"/>
              <a:t>到终</a:t>
            </a:r>
            <a:r>
              <a:rPr lang="zh-CN" altLang="zh-CN" dirty="0"/>
              <a:t>点</a:t>
            </a:r>
            <a:r>
              <a:rPr lang="zh-CN" altLang="zh-CN" dirty="0" smtClean="0"/>
              <a:t>。</a:t>
            </a:r>
            <a:endParaRPr lang="en-US" altLang="zh-CN" dirty="0" smtClean="0"/>
          </a:p>
          <a:p>
            <a:pPr>
              <a:lnSpc>
                <a:spcPct val="150000"/>
              </a:lnSpc>
            </a:pPr>
            <a:r>
              <a:rPr lang="en-US" altLang="zh-CN" dirty="0" smtClean="0"/>
              <a:t>         </a:t>
            </a:r>
            <a:r>
              <a:rPr lang="zh-CN" altLang="zh-CN" dirty="0" smtClean="0"/>
              <a:t>一</a:t>
            </a:r>
            <a:r>
              <a:rPr lang="zh-CN" altLang="zh-CN" dirty="0"/>
              <a:t>旦某条路径经过某点，它将获得该点对应的收益，其他路径再次经过该点则不能获</a:t>
            </a:r>
            <a:r>
              <a:rPr lang="zh-CN" altLang="zh-CN" dirty="0" smtClean="0"/>
              <a:t>得对</a:t>
            </a:r>
            <a:r>
              <a:rPr lang="zh-CN" altLang="zh-CN" dirty="0"/>
              <a:t>应的收益。团队定向问题的优化目标是使车辆获得的总收益最大化</a:t>
            </a:r>
            <a:r>
              <a:rPr lang="zh-CN" altLang="zh-CN" dirty="0" smtClean="0"/>
              <a:t>。</a:t>
            </a:r>
            <a:endParaRPr lang="en-US" altLang="zh-CN" kern="100" dirty="0" smtClean="0">
              <a:latin typeface="Times New Roman"/>
              <a:cs typeface="Times New Roman"/>
            </a:endParaRPr>
          </a:p>
        </p:txBody>
      </p:sp>
      <p:sp>
        <p:nvSpPr>
          <p:cNvPr id="7"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a:solidFill>
                  <a:srgbClr val="000000"/>
                </a:solidFill>
              </a:rPr>
              <a:t>团</a:t>
            </a:r>
            <a:r>
              <a:rPr lang="zh-CN" altLang="en-US" sz="2800" kern="0" dirty="0" smtClean="0">
                <a:solidFill>
                  <a:srgbClr val="000000"/>
                </a:solidFill>
              </a:rPr>
              <a:t>队定向问题</a:t>
            </a:r>
            <a:endParaRPr lang="zh-CN" altLang="en-US" sz="2800" kern="0" dirty="0">
              <a:solidFill>
                <a:srgbClr val="000000"/>
              </a:solidFill>
            </a:endParaRPr>
          </a:p>
        </p:txBody>
      </p:sp>
      <p:sp>
        <p:nvSpPr>
          <p:cNvPr id="8" name="TextBox 7"/>
          <p:cNvSpPr txBox="1"/>
          <p:nvPr/>
        </p:nvSpPr>
        <p:spPr>
          <a:xfrm>
            <a:off x="107504" y="6947807"/>
            <a:ext cx="4211960" cy="2585323"/>
          </a:xfrm>
          <a:prstGeom prst="rect">
            <a:avLst/>
          </a:prstGeom>
          <a:noFill/>
        </p:spPr>
        <p:txBody>
          <a:bodyPr wrap="square" rtlCol="0">
            <a:spAutoFit/>
          </a:bodyPr>
          <a:lstStyle/>
          <a:p>
            <a:pPr marL="360000" marR="0" lvl="0" indent="0" defTabSz="914400" eaLnBrk="1" fontAlgn="auto" latinLnBrk="0" hangingPunct="1">
              <a:lnSpc>
                <a:spcPct val="150000"/>
              </a:lnSpc>
              <a:spcBef>
                <a:spcPts val="1000"/>
              </a:spcBef>
              <a:spcAft>
                <a:spcPts val="100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rPr>
              <a:t>       </a:t>
            </a:r>
            <a:r>
              <a:rPr kumimoji="0" lang="zh-CN" altLang="zh-CN" sz="1800" b="0" i="0" u="none" strike="noStrike" kern="0" cap="none" spc="0" normalizeH="0" baseline="0" noProof="0" dirty="0" smtClean="0">
                <a:ln>
                  <a:noFill/>
                </a:ln>
                <a:solidFill>
                  <a:srgbClr val="000000"/>
                </a:solidFill>
                <a:effectLst/>
                <a:uLnTx/>
                <a:uFillTx/>
              </a:rPr>
              <a:t>团队定向问题</a:t>
            </a:r>
            <a:r>
              <a:rPr kumimoji="0" lang="zh-CN" altLang="en-US" sz="1800" b="0" i="0" u="none" strike="noStrike" kern="0" cap="none" spc="0" normalizeH="0" baseline="0" noProof="0" dirty="0" smtClean="0">
                <a:ln>
                  <a:noFill/>
                </a:ln>
                <a:solidFill>
                  <a:srgbClr val="000000"/>
                </a:solidFill>
                <a:effectLst/>
                <a:uLnTx/>
                <a:uFillTx/>
              </a:rPr>
              <a:t>可以</a:t>
            </a:r>
            <a:r>
              <a:rPr kumimoji="0" lang="zh-CN" altLang="zh-CN" sz="1800" b="0" i="0" u="none" strike="noStrike" kern="0" cap="none" spc="0" normalizeH="0" baseline="0" noProof="0" dirty="0" smtClean="0">
                <a:ln>
                  <a:noFill/>
                </a:ln>
                <a:solidFill>
                  <a:srgbClr val="000000"/>
                </a:solidFill>
                <a:effectLst/>
                <a:uLnTx/>
                <a:uFillTx/>
              </a:rPr>
              <a:t>建模</a:t>
            </a:r>
            <a:r>
              <a:rPr kumimoji="0" lang="zh-CN" altLang="en-US" sz="1800" b="0" i="0" u="none" strike="noStrike" kern="0" cap="none" spc="0" normalizeH="0" baseline="0" noProof="0" dirty="0" smtClean="0">
                <a:ln>
                  <a:noFill/>
                </a:ln>
                <a:solidFill>
                  <a:srgbClr val="000000"/>
                </a:solidFill>
                <a:effectLst/>
                <a:uLnTx/>
                <a:uFillTx/>
              </a:rPr>
              <a:t>许多</a:t>
            </a:r>
            <a:r>
              <a:rPr kumimoji="0" lang="zh-CN" altLang="zh-CN" sz="1800" b="0" i="0" u="none" strike="noStrike" kern="0" cap="none" spc="0" normalizeH="0" baseline="0" noProof="0" dirty="0" smtClean="0">
                <a:ln>
                  <a:noFill/>
                </a:ln>
                <a:solidFill>
                  <a:srgbClr val="000000"/>
                </a:solidFill>
                <a:effectLst/>
                <a:uLnTx/>
                <a:uFillTx/>
              </a:rPr>
              <a:t>实际问题，比如多车辆家用燃料配送问题、</a:t>
            </a:r>
            <a:r>
              <a:rPr kumimoji="0" lang="zh-CN" altLang="en-US" sz="1800" b="0" i="0" u="none" strike="noStrike" kern="0" cap="none" spc="0" normalizeH="0" baseline="0" noProof="0" dirty="0" smtClean="0">
                <a:ln>
                  <a:noFill/>
                </a:ln>
                <a:solidFill>
                  <a:srgbClr val="000000"/>
                </a:solidFill>
                <a:effectLst/>
                <a:uLnTx/>
                <a:uFillTx/>
              </a:rPr>
              <a:t>物流配送问题、旅游路线规划问题、无人机任务规划、</a:t>
            </a:r>
            <a:r>
              <a:rPr kumimoji="0" lang="zh-CN" altLang="zh-CN" sz="1800" b="0" i="0" u="none" strike="noStrike" kern="0" cap="none" spc="0" normalizeH="0" baseline="0" noProof="0" dirty="0" smtClean="0">
                <a:ln>
                  <a:noFill/>
                </a:ln>
                <a:solidFill>
                  <a:srgbClr val="000000"/>
                </a:solidFill>
                <a:effectLst/>
                <a:uLnTx/>
                <a:uFillTx/>
              </a:rPr>
              <a:t>大学足球队员招募问题、团队定向运动、邮递员调度问题等</a:t>
            </a:r>
            <a:r>
              <a:rPr lang="zh-CN" altLang="en-US" kern="0" dirty="0">
                <a:solidFill>
                  <a:srgbClr val="000000"/>
                </a:solidFill>
              </a:rPr>
              <a:t>。</a:t>
            </a:r>
            <a:endParaRPr kumimoji="0" lang="en-US" altLang="zh-CN" sz="1800" b="0" i="0" u="none" strike="noStrike" kern="0" cap="none" spc="0" normalizeH="0" baseline="0" noProof="0" dirty="0" smtClean="0">
              <a:ln>
                <a:noFill/>
              </a:ln>
              <a:solidFill>
                <a:srgbClr val="000000"/>
              </a:solidFill>
              <a:effectLst/>
              <a:uLnTx/>
              <a:uFillTx/>
            </a:endParaRPr>
          </a:p>
        </p:txBody>
      </p:sp>
    </p:spTree>
    <p:custDataLst>
      <p:tags r:id="rId2"/>
    </p:custDataLst>
    <p:extLst>
      <p:ext uri="{BB962C8B-B14F-4D97-AF65-F5344CB8AC3E}">
        <p14:creationId xmlns:p14="http://schemas.microsoft.com/office/powerpoint/2010/main" xmlns="" val="1122611334"/>
      </p:ext>
    </p:extLst>
  </p:cSld>
  <p:clrMapOvr>
    <a:masterClrMapping/>
  </p:clrMapOvr>
  <mc:AlternateContent xmlns:mc="http://schemas.openxmlformats.org/markup-compatibility/2006">
    <mc:Choice xmlns:p14="http://schemas.microsoft.com/office/powerpoint/2010/main" xmlns="" Requires="p14">
      <p:transition p14:dur="10" advTm="22426"/>
    </mc:Choice>
    <mc:Fallback>
      <p:transition advTm="224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xEl>
                                              <p:pRg st="0" end="0"/>
                                            </p:txEl>
                                          </p:spTgt>
                                        </p:tgtEl>
                                      </p:cBhvr>
                                    </p:animEffect>
                                    <p:set>
                                      <p:cBhvr>
                                        <p:cTn id="20" dur="1" fill="hold">
                                          <p:stCondLst>
                                            <p:cond delay="499"/>
                                          </p:stCondLst>
                                        </p:cTn>
                                        <p:tgtEl>
                                          <p:spTgt spid="6">
                                            <p:txEl>
                                              <p:pRg st="0" end="0"/>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
                                            <p:txEl>
                                              <p:pRg st="1" end="1"/>
                                            </p:txEl>
                                          </p:spTgt>
                                        </p:tgtEl>
                                      </p:cBhvr>
                                    </p:animEffect>
                                    <p:set>
                                      <p:cBhvr>
                                        <p:cTn id="23" dur="1" fill="hold">
                                          <p:stCondLst>
                                            <p:cond delay="499"/>
                                          </p:stCondLst>
                                        </p:cTn>
                                        <p:tgtEl>
                                          <p:spTgt spid="6">
                                            <p:txEl>
                                              <p:pRg st="1" end="1"/>
                                            </p:txEl>
                                          </p:spTgt>
                                        </p:tgtEl>
                                        <p:attrNameLst>
                                          <p:attrName>style.visibility</p:attrName>
                                        </p:attrNameLst>
                                      </p:cBhvr>
                                      <p:to>
                                        <p:strVal val="hidden"/>
                                      </p:to>
                                    </p:set>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path" presetSubtype="0" accel="50000" decel="50000" fill="hold" grpId="1" nodeType="withEffect">
                                  <p:stCondLst>
                                    <p:cond delay="0"/>
                                  </p:stCondLst>
                                  <p:childTnLst>
                                    <p:animMotion origin="layout" path="M -3.88889E-6 1.21184E-6 L -0.00191 -0.69057 " pathEditMode="relative" rAng="0" ptsTypes="AA">
                                      <p:cBhvr>
                                        <p:cTn id="30" dur="2000" fill="hold"/>
                                        <p:tgtEl>
                                          <p:spTgt spid="8"/>
                                        </p:tgtEl>
                                        <p:attrNameLst>
                                          <p:attrName>ppt_x</p:attrName>
                                          <p:attrName>ppt_y</p:attrName>
                                        </p:attrNameLst>
                                      </p:cBhvr>
                                      <p:rCtr x="-104" y="-34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39032" y="17463"/>
            <a:ext cx="3817144" cy="520700"/>
          </a:xfrm>
          <a:prstGeom prst="rect">
            <a:avLst/>
          </a:prstGeom>
        </p:spPr>
        <p:txBody>
          <a:bodyPr/>
          <a:lstStyle/>
          <a:p>
            <a:r>
              <a:rPr lang="zh-CN" altLang="en-US" sz="2800" dirty="0" smtClean="0"/>
              <a:t>团队定向问题</a:t>
            </a:r>
            <a:r>
              <a:rPr lang="zh-CN" altLang="en-US" sz="2800" dirty="0"/>
              <a:t/>
            </a:r>
            <a:br>
              <a:rPr lang="zh-CN" altLang="en-US" sz="2800" dirty="0"/>
            </a:br>
            <a:endParaRPr lang="zh-CN" altLang="en-US" sz="2800" dirty="0"/>
          </a:p>
        </p:txBody>
      </p:sp>
      <p:sp>
        <p:nvSpPr>
          <p:cNvPr id="5" name="TextBox 4"/>
          <p:cNvSpPr txBox="1"/>
          <p:nvPr/>
        </p:nvSpPr>
        <p:spPr>
          <a:xfrm>
            <a:off x="467544" y="1124744"/>
            <a:ext cx="8208912" cy="1754326"/>
          </a:xfrm>
          <a:prstGeom prst="rect">
            <a:avLst/>
          </a:prstGeom>
          <a:noFill/>
        </p:spPr>
        <p:txBody>
          <a:bodyPr wrap="square" rtlCol="0">
            <a:spAutoFit/>
          </a:bodyPr>
          <a:lstStyle/>
          <a:p>
            <a:pPr algn="just">
              <a:lnSpc>
                <a:spcPct val="150000"/>
              </a:lnSpc>
            </a:pPr>
            <a:r>
              <a:rPr lang="zh-CN" altLang="en-US" dirty="0" smtClean="0"/>
              <a:t>        </a:t>
            </a:r>
            <a:r>
              <a:rPr lang="zh-CN" altLang="en-US" dirty="0"/>
              <a:t>旅游者</a:t>
            </a:r>
            <a:r>
              <a:rPr lang="zh-CN" altLang="en-US" dirty="0" smtClean="0"/>
              <a:t>到</a:t>
            </a:r>
            <a:r>
              <a:rPr lang="zh-CN" altLang="en-US" dirty="0"/>
              <a:t>某地区旅游</a:t>
            </a:r>
            <a:r>
              <a:rPr lang="zh-CN" altLang="en-US" dirty="0" smtClean="0"/>
              <a:t>，由于时间限制，只</a:t>
            </a:r>
            <a:r>
              <a:rPr lang="zh-CN" altLang="en-US" dirty="0"/>
              <a:t>能选择其中一部分</a:t>
            </a:r>
            <a:r>
              <a:rPr lang="zh-CN" altLang="en-US" dirty="0" smtClean="0"/>
              <a:t>景点进行游览。每个景点对应一个收益（对游客的吸引力）。</a:t>
            </a:r>
            <a:endParaRPr lang="en-US" altLang="zh-CN" dirty="0" smtClean="0"/>
          </a:p>
          <a:p>
            <a:pPr algn="just">
              <a:lnSpc>
                <a:spcPct val="150000"/>
              </a:lnSpc>
            </a:pPr>
            <a:r>
              <a:rPr lang="en-US" altLang="zh-CN" dirty="0"/>
              <a:t> </a:t>
            </a:r>
            <a:r>
              <a:rPr lang="en-US" altLang="zh-CN" dirty="0" smtClean="0"/>
              <a:t>      </a:t>
            </a:r>
            <a:r>
              <a:rPr lang="zh-CN" altLang="en-US" dirty="0" smtClean="0"/>
              <a:t>旅游路线</a:t>
            </a:r>
            <a:r>
              <a:rPr lang="zh-CN" altLang="en-US" dirty="0"/>
              <a:t>规划</a:t>
            </a:r>
            <a:r>
              <a:rPr lang="zh-CN" altLang="en-US" dirty="0" smtClean="0"/>
              <a:t>问题是为旅游者规划若干条旅游路线，使</a:t>
            </a:r>
            <a:r>
              <a:rPr lang="zh-CN" altLang="en-US" dirty="0"/>
              <a:t>旅游者</a:t>
            </a:r>
            <a:r>
              <a:rPr lang="zh-CN" altLang="en-US" dirty="0" smtClean="0"/>
              <a:t>在有限的时间内，能够最大程度地享受到旅行的乐趣，即获得最大收益。</a:t>
            </a:r>
          </a:p>
        </p:txBody>
      </p:sp>
      <p:sp>
        <p:nvSpPr>
          <p:cNvPr id="6" name="标题 1"/>
          <p:cNvSpPr txBox="1">
            <a:spLocks/>
          </p:cNvSpPr>
          <p:nvPr/>
        </p:nvSpPr>
        <p:spPr bwMode="auto">
          <a:xfrm>
            <a:off x="322808" y="620688"/>
            <a:ext cx="8713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tx2"/>
                </a:solidFill>
                <a:latin typeface="+mj-lt"/>
                <a:ea typeface="+mj-ea"/>
                <a:cs typeface="+mj-cs"/>
              </a:defRPr>
            </a:lvl1pPr>
            <a:lvl2pPr algn="ctr" rtl="0" eaLnBrk="1" fontAlgn="base" hangingPunct="1">
              <a:spcBef>
                <a:spcPct val="0"/>
              </a:spcBef>
              <a:spcAft>
                <a:spcPct val="0"/>
              </a:spcAft>
              <a:defRPr sz="2000">
                <a:solidFill>
                  <a:schemeClr val="tx2"/>
                </a:solidFill>
                <a:latin typeface="Arial" pitchFamily="34" charset="0"/>
                <a:ea typeface="宋体" pitchFamily="2" charset="-122"/>
              </a:defRPr>
            </a:lvl2pPr>
            <a:lvl3pPr algn="ctr" rtl="0" eaLnBrk="1" fontAlgn="base" hangingPunct="1">
              <a:spcBef>
                <a:spcPct val="0"/>
              </a:spcBef>
              <a:spcAft>
                <a:spcPct val="0"/>
              </a:spcAft>
              <a:defRPr sz="2000">
                <a:solidFill>
                  <a:schemeClr val="tx2"/>
                </a:solidFill>
                <a:latin typeface="Arial" pitchFamily="34" charset="0"/>
                <a:ea typeface="宋体" pitchFamily="2" charset="-122"/>
              </a:defRPr>
            </a:lvl3pPr>
            <a:lvl4pPr algn="ctr" rtl="0" eaLnBrk="1" fontAlgn="base" hangingPunct="1">
              <a:spcBef>
                <a:spcPct val="0"/>
              </a:spcBef>
              <a:spcAft>
                <a:spcPct val="0"/>
              </a:spcAft>
              <a:defRPr sz="2000">
                <a:solidFill>
                  <a:schemeClr val="tx2"/>
                </a:solidFill>
                <a:latin typeface="Arial" pitchFamily="34" charset="0"/>
                <a:ea typeface="宋体" pitchFamily="2" charset="-122"/>
              </a:defRPr>
            </a:lvl4pPr>
            <a:lvl5pPr algn="ctr" rtl="0" eaLnBrk="1" fontAlgn="base" hangingPunct="1">
              <a:spcBef>
                <a:spcPct val="0"/>
              </a:spcBef>
              <a:spcAft>
                <a:spcPct val="0"/>
              </a:spcAft>
              <a:defRPr sz="20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sz="2800" kern="0" dirty="0" smtClean="0">
                <a:solidFill>
                  <a:srgbClr val="000000"/>
                </a:solidFill>
              </a:rPr>
              <a:t>团队定向问题应用</a:t>
            </a:r>
            <a:r>
              <a:rPr lang="en-US" altLang="zh-CN" sz="2800" kern="0" dirty="0" smtClean="0">
                <a:solidFill>
                  <a:srgbClr val="000000"/>
                </a:solidFill>
              </a:rPr>
              <a:t>-</a:t>
            </a:r>
            <a:r>
              <a:rPr lang="zh-CN" altLang="en-US" sz="2800" kern="0" dirty="0" smtClean="0">
                <a:solidFill>
                  <a:srgbClr val="000000"/>
                </a:solidFill>
              </a:rPr>
              <a:t>旅游路线规划问题</a:t>
            </a:r>
            <a:endParaRPr lang="zh-CN" altLang="en-US" sz="2800" kern="0" dirty="0">
              <a:solidFill>
                <a:srgbClr val="000000"/>
              </a:solidFill>
            </a:endParaRPr>
          </a:p>
        </p:txBody>
      </p:sp>
      <p:sp>
        <p:nvSpPr>
          <p:cNvPr id="3" name="矩形 2"/>
          <p:cNvSpPr/>
          <p:nvPr/>
        </p:nvSpPr>
        <p:spPr>
          <a:xfrm>
            <a:off x="323528" y="5887027"/>
            <a:ext cx="8568952" cy="566309"/>
          </a:xfrm>
          <a:prstGeom prst="rect">
            <a:avLst/>
          </a:prstGeom>
        </p:spPr>
        <p:txBody>
          <a:bodyPr wrap="square">
            <a:spAutoFit/>
          </a:bodyPr>
          <a:lstStyle/>
          <a:p>
            <a:pPr lvl="0" algn="just" hangingPunct="0">
              <a:lnSpc>
                <a:spcPct val="110000"/>
              </a:lnSpc>
              <a:spcAft>
                <a:spcPts val="0"/>
              </a:spcAft>
              <a:buSzPts val="1050"/>
              <a:tabLst>
                <a:tab pos="309880" algn="l"/>
                <a:tab pos="-31750" algn="l"/>
              </a:tabLst>
            </a:pPr>
            <a:r>
              <a:rPr lang="fr-FR" altLang="zh-CN" sz="1400" dirty="0" smtClean="0">
                <a:latin typeface="Times New Roman"/>
                <a:cs typeface="Courier New"/>
              </a:rPr>
              <a:t>Vansteenwegen </a:t>
            </a:r>
            <a:r>
              <a:rPr lang="fr-FR" altLang="zh-CN" sz="1400" dirty="0">
                <a:latin typeface="Times New Roman"/>
                <a:cs typeface="Courier New"/>
              </a:rPr>
              <a:t>P, Souffriau W, Berghe GV, et al. Metaheuristics for tourist trip planning. Metaheuristics in the </a:t>
            </a:r>
            <a:r>
              <a:rPr lang="fr-FR" altLang="zh-CN" sz="1400" dirty="0" smtClean="0">
                <a:latin typeface="Times New Roman"/>
                <a:cs typeface="Courier New"/>
              </a:rPr>
              <a:t>    service </a:t>
            </a:r>
            <a:r>
              <a:rPr lang="fr-FR" altLang="zh-CN" sz="1400" dirty="0">
                <a:latin typeface="Times New Roman"/>
                <a:cs typeface="Courier New"/>
              </a:rPr>
              <a:t>industry. Springer, 2009: 15-31.</a:t>
            </a:r>
            <a:endParaRPr lang="zh-CN" altLang="zh-CN" sz="1400" dirty="0">
              <a:latin typeface="Times New Roman"/>
              <a:cs typeface="Courier New"/>
            </a:endParaRPr>
          </a:p>
        </p:txBody>
      </p:sp>
      <p:pic>
        <p:nvPicPr>
          <p:cNvPr id="39938" name="Picture 2" descr="C:\Users\ghmlpx\Desktop\2013628112733639_副本.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712" y="2924944"/>
            <a:ext cx="4779574" cy="29402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5924622"/>
      </p:ext>
    </p:extLst>
  </p:cSld>
  <p:clrMapOvr>
    <a:masterClrMapping/>
  </p:clrMapOvr>
  <mc:AlternateContent xmlns:mc="http://schemas.openxmlformats.org/markup-compatibility/2006">
    <mc:Choice xmlns:p14="http://schemas.microsoft.com/office/powerpoint/2010/main" xmlns="" Requires="p14">
      <p:transition p14:dur="0" advTm="27204"/>
    </mc:Choice>
    <mc:Fallback>
      <p:transition advTm="272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4"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1" dur="500"/>
                                        <p:tgtEl>
                                          <p:spTgt spid="5">
                                            <p:txEl>
                                              <p:pRg st="1" end="1"/>
                                            </p:txEl>
                                          </p:spTgt>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39938"/>
                                        </p:tgtEl>
                                        <p:attrNameLst>
                                          <p:attrName>style.visibility</p:attrName>
                                        </p:attrNameLst>
                                      </p:cBhvr>
                                      <p:to>
                                        <p:strVal val="visible"/>
                                      </p:to>
                                    </p:set>
                                    <p:animEffect transition="in" filter="randombar(horizontal)">
                                      <p:cBhvr>
                                        <p:cTn id="15" dur="500"/>
                                        <p:tgtEl>
                                          <p:spTgt spid="39938"/>
                                        </p:tgtEl>
                                      </p:cBhvr>
                                    </p:animEffect>
                                  </p:childTnLst>
                                </p:cTn>
                              </p:par>
                            </p:childTnLst>
                          </p:cTn>
                        </p:par>
                        <p:par>
                          <p:cTn id="16" fill="hold">
                            <p:stCondLst>
                              <p:cond delay="2000"/>
                            </p:stCondLst>
                            <p:childTnLst>
                              <p:par>
                                <p:cTn id="17" presetID="14"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7"/>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6.8"/>
</p:tagLst>
</file>

<file path=ppt/theme/theme1.xml><?xml version="1.0" encoding="utf-8"?>
<a:theme xmlns:a="http://schemas.openxmlformats.org/drawingml/2006/main" name="交大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FD7C8"/>
        </a:solidFill>
        <a:ln w="12700">
          <a:solidFill>
            <a:schemeClr val="tx1"/>
          </a:solidFill>
          <a:round/>
          <a:headEnd/>
          <a:tailEnd/>
        </a:ln>
        <a:effectLst>
          <a:outerShdw dist="28398" dir="3806097" algn="ctr" rotWithShape="0">
            <a:schemeClr val="bg2"/>
          </a:outerShdw>
        </a:effectLst>
        <a:scene3d>
          <a:camera prst="orthographicFront"/>
          <a:lightRig rig="threePt" dir="t"/>
        </a:scene3d>
        <a:sp3d>
          <a:bevelT/>
        </a:sp3d>
      </a:spPr>
      <a:bodyPr wrap="none" anchor="ctr"/>
      <a:lstStyle>
        <a:defPPr fontAlgn="auto">
          <a:spcBef>
            <a:spcPts val="0"/>
          </a:spcBef>
          <a:spcAft>
            <a:spcPts val="0"/>
          </a:spcAft>
          <a:defRPr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3701</TotalTime>
  <Words>3647</Words>
  <Application>Microsoft Office PowerPoint</Application>
  <PresentationFormat>全屏显示(4:3)</PresentationFormat>
  <Paragraphs>1270</Paragraphs>
  <Slides>44</Slides>
  <Notes>17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47" baseType="lpstr">
      <vt:lpstr>交大模板</vt:lpstr>
      <vt:lpstr>Visio</vt:lpstr>
      <vt:lpstr>Equation</vt:lpstr>
      <vt:lpstr>幻灯片 1</vt:lpstr>
      <vt:lpstr>目录</vt:lpstr>
      <vt:lpstr>幻灯片 3</vt:lpstr>
      <vt:lpstr>幻灯片 4</vt:lpstr>
      <vt:lpstr>幻灯片 5</vt:lpstr>
      <vt:lpstr>幻灯片 6</vt:lpstr>
      <vt:lpstr>团队定向问题 </vt:lpstr>
      <vt:lpstr>团队定向问题 </vt:lpstr>
      <vt:lpstr>团队定向问题 </vt:lpstr>
      <vt:lpstr>团队定向问题 </vt:lpstr>
      <vt:lpstr>研究现状</vt:lpstr>
      <vt:lpstr>幻灯片 12</vt:lpstr>
      <vt:lpstr>幻灯片 13</vt:lpstr>
      <vt:lpstr>带时间窗团队定向问题</vt:lpstr>
      <vt:lpstr>幻灯片 15</vt:lpstr>
      <vt:lpstr>幻灯片 16</vt:lpstr>
      <vt:lpstr>幻灯片 17</vt:lpstr>
      <vt:lpstr>`</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zhai</dc:creator>
  <cp:lastModifiedBy>liangjunke</cp:lastModifiedBy>
  <cp:revision>411</cp:revision>
  <dcterms:created xsi:type="dcterms:W3CDTF">2014-01-03T08:23:00Z</dcterms:created>
  <dcterms:modified xsi:type="dcterms:W3CDTF">2017-07-06T05:18:01Z</dcterms:modified>
</cp:coreProperties>
</file>