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83" r:id="rId5"/>
    <p:sldId id="284" r:id="rId6"/>
    <p:sldId id="260" r:id="rId7"/>
    <p:sldId id="261" r:id="rId8"/>
    <p:sldId id="262" r:id="rId9"/>
    <p:sldId id="263" r:id="rId10"/>
    <p:sldId id="264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81" r:id="rId21"/>
    <p:sldId id="275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50000"/>
  </p:normalViewPr>
  <p:slideViewPr>
    <p:cSldViewPr>
      <p:cViewPr varScale="1">
        <p:scale>
          <a:sx n="44" d="100"/>
          <a:sy n="44" d="100"/>
        </p:scale>
        <p:origin x="2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5C0DED7-8BBD-CF44-9C28-4A112A9A00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832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0DED7-8BBD-CF44-9C28-4A112A9A00F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5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0DED7-8BBD-CF44-9C28-4A112A9A00F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42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0DED7-8BBD-CF44-9C28-4A112A9A00F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0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20C6B-7FAD-FC4C-9655-55A58D190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20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1F6DC-C5FD-CE44-87C1-D68123E9E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8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D222-52EC-4846-BD1E-379EE31862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3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914D-9FD6-4B4B-9D99-633774B0A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5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FA4D8-9BBE-124B-800B-4B9E5C6B1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5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2B90-23C1-D349-A1D1-6FF36A41C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7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CA06F-7AE2-9347-8082-F70C8FEED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4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76884-D47D-F042-9443-D0A33D78C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82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47658-C7B9-B342-9882-438EADA79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39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3AEE8-8E58-7F49-8EC4-6D950957E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36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938D2-FE52-D342-9842-F9C2DCBBE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70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9937391-21D4-9447-8F70-185D65E36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dirty="0" smtClean="0"/>
              <a:t>Locality of Weighted Bipartite </a:t>
            </a:r>
            <a:r>
              <a:rPr lang="en-US" altLang="zh-CN" sz="4000" dirty="0" err="1" smtClean="0"/>
              <a:t>Matchings</a:t>
            </a:r>
            <a:r>
              <a:rPr lang="en-US" altLang="zh-CN" sz="4000" dirty="0" smtClean="0"/>
              <a:t> with Low Rank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0848"/>
            <a:ext cx="6858000" cy="137795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刘兴武</a:t>
            </a:r>
            <a:r>
              <a:rPr lang="en-US" altLang="zh-CN" dirty="0" smtClean="0"/>
              <a:t> (</a:t>
            </a:r>
            <a:r>
              <a:rPr lang="zh-CN" altLang="en-US" dirty="0" smtClean="0"/>
              <a:t>合作者：滕尚华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中国科学院计算技术研究所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2017.7.7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9A6CC4-EA5F-5D49-9AA7-903588D9B806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Basic idea: improving cycle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66888"/>
            <a:ext cx="8620125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case: finite 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Theorem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2</a:t>
                </a:r>
                <a:r>
                  <a:rPr lang="en-US" altLang="zh-CN" dirty="0" smtClean="0"/>
                  <a:t>: For any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𝐷</m:t>
                    </m:r>
                    <m:r>
                      <a:rPr lang="en-US" altLang="zh-CN" b="0" i="1" smtClean="0">
                        <a:latin typeface="Cambria Math" charset="0"/>
                      </a:rPr>
                      <m:t>⊂</m:t>
                    </m:r>
                    <m:r>
                      <a:rPr lang="en-US" altLang="zh-CN" b="0" i="1" smtClean="0">
                        <a:latin typeface="Cambria Math" charset="0"/>
                      </a:rPr>
                      <m:t>ℝ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𝑑</m:t>
                    </m:r>
                    <m:r>
                      <a:rPr lang="en-US" altLang="zh-CN" b="0" i="1" smtClean="0">
                        <a:latin typeface="Cambria Math" charset="0"/>
                      </a:rPr>
                      <m:t>≜|</m:t>
                    </m:r>
                    <m:r>
                      <a:rPr lang="en-US" altLang="zh-CN" b="0" i="1" smtClean="0">
                        <a:latin typeface="Cambria Math" charset="0"/>
                      </a:rPr>
                      <m:t>𝐷</m:t>
                    </m:r>
                    <m:r>
                      <a:rPr lang="en-US" altLang="zh-CN" b="0" i="1" smtClean="0">
                        <a:latin typeface="Cambria Math" charset="0"/>
                      </a:rPr>
                      <m:t>|</m:t>
                    </m:r>
                    <m:r>
                      <a:rPr lang="en-US" altLang="zh-CN">
                        <a:latin typeface="Cambria Math" charset="0"/>
                      </a:rPr>
                      <m:t>&lt;</m:t>
                    </m:r>
                    <m:r>
                      <a:rPr lang="en-US" altLang="zh-CN" i="1">
                        <a:latin typeface="Cambria Math" charset="0"/>
                      </a:rPr>
                      <m:t>∞</m:t>
                    </m:r>
                  </m:oMath>
                </a14:m>
                <a:r>
                  <a:rPr lang="en-US" dirty="0" smtClean="0"/>
                  <a:t> and any positive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,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of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 has locality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</m:oMath>
                </a14:m>
                <a:r>
                  <a:rPr lang="en-US" dirty="0" smtClean="0"/>
                  <a:t>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/>
                  <a:t>distinct </a:t>
                </a:r>
                <a:r>
                  <a:rPr lang="en-US" dirty="0" smtClean="0"/>
                  <a:t>rows</a:t>
                </a:r>
              </a:p>
              <a:p>
                <a:pPr lvl="1"/>
                <a:r>
                  <a:rPr lang="en-US" dirty="0" smtClean="0"/>
                  <a:t>Locality is at most the number of distinct </a:t>
                </a:r>
                <a:r>
                  <a:rPr lang="en-US" altLang="zh-CN" dirty="0" smtClean="0"/>
                  <a:t>rows</a:t>
                </a:r>
                <a:endParaRPr lang="en-US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1914D-9FD6-4B4B-9D99-633774B0A4F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8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FA1B8-59BF-F24D-97FE-F7EE7474B19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smtClean="0"/>
              <a:t>General case: unit interval 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b="1" dirty="0" smtClean="0"/>
                  <a:t>Theorem 3</a:t>
                </a:r>
                <a:r>
                  <a:rPr lang="en-US" altLang="zh-CN" dirty="0" smtClean="0"/>
                  <a:t>: for any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and any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≥2</m:t>
                    </m:r>
                  </m:oMath>
                </a14:m>
                <a:r>
                  <a:rPr lang="en-US" altLang="zh-CN" dirty="0" smtClean="0"/>
                  <a:t>, there is a matrix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en-US" altLang="zh-CN" dirty="0" err="1" smtClean="0"/>
                  <a:t>s.t.</a:t>
                </a:r>
                <a:endParaRPr lang="en-US" altLang="zh-CN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32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200" i="1" dirty="0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altLang="zh-CN" sz="3200" i="1" dirty="0">
                        <a:latin typeface="Cambria Math" charset="0"/>
                        <a:sym typeface="Symbol" charset="2"/>
                      </a:rPr>
                      <m:t>≤</m:t>
                    </m:r>
                    <m:r>
                      <a:rPr lang="en-US" altLang="zh-CN" sz="3200" i="1" dirty="0" smtClean="0">
                        <a:latin typeface="Cambria Math" charset="0"/>
                        <a:sym typeface="Symbol" charset="2"/>
                      </a:rPr>
                      <m:t>𝑟</m:t>
                    </m:r>
                  </m:oMath>
                </a14:m>
                <a:endParaRPr lang="en-US" altLang="zh-CN" sz="3200" i="1" dirty="0" smtClean="0">
                  <a:latin typeface="Times New Roman" charset="0"/>
                  <a:sym typeface="Symbol" charset="2"/>
                </a:endParaRP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charset="0"/>
                        <a:sym typeface="Symbol" charset="2"/>
                      </a:rPr>
                      <m:t>𝑙𝑜𝑐𝑎𝑙𝑖𝑡𝑦</m:t>
                    </m:r>
                    <m:d>
                      <m:dPr>
                        <m:ctrlPr>
                          <a:rPr lang="en-US" altLang="zh-CN" sz="3200" i="1" dirty="0" smtClean="0">
                            <a:latin typeface="Cambria Math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altLang="zh-CN" sz="3200" i="1" dirty="0" smtClean="0">
                            <a:latin typeface="Cambria Math" charset="0"/>
                            <a:sym typeface="Symbol" charset="2"/>
                          </a:rPr>
                          <m:t>𝑊</m:t>
                        </m:r>
                      </m:e>
                    </m:d>
                    <m:r>
                      <a:rPr lang="en-US" altLang="zh-CN" sz="3200" i="1" dirty="0">
                        <a:latin typeface="Cambria Math" charset="0"/>
                      </a:rPr>
                      <m:t>≥</m:t>
                    </m:r>
                    <m:r>
                      <a:rPr lang="en-US" altLang="zh-CN" sz="3200" i="1" dirty="0" smtClean="0">
                        <a:latin typeface="Cambria Math" charset="0"/>
                        <a:sym typeface="Symbol" charset="2"/>
                      </a:rPr>
                      <m:t>𝑘</m:t>
                    </m:r>
                  </m:oMath>
                </a14:m>
                <a:endParaRPr lang="en-US" altLang="zh-CN" sz="3200" i="1" dirty="0" smtClean="0">
                  <a:latin typeface="Times New Roman" charset="0"/>
                  <a:sym typeface="Symbol" charset="2"/>
                </a:endParaRPr>
              </a:p>
              <a:p>
                <a:pPr eaLnBrk="1" hangingPunct="1">
                  <a:defRPr/>
                </a:pPr>
                <a:r>
                  <a:rPr lang="en-US" altLang="zh-CN" dirty="0" smtClean="0"/>
                  <a:t>Prove by construction</a:t>
                </a:r>
              </a:p>
              <a:p>
                <a:pPr eaLnBrk="1" hangingPunct="1">
                  <a:defRPr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49EF8-636E-A64D-BD8A-B4FDC3E286C6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Counter-example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5410200"/>
                <a:ext cx="8229600" cy="715963"/>
              </a:xfrm>
            </p:spPr>
            <p:txBody>
              <a:bodyPr/>
              <a:lstStyle/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𝑟𝑎𝑛𝑘</m:t>
                    </m:r>
                    <m:d>
                      <m:dPr>
                        <m:ctrlPr>
                          <a:rPr lang="en-US" altLang="zh-CN" i="1" dirty="0" smtClean="0">
                            <a:latin typeface="Cambria Math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charset="0"/>
                            <a:sym typeface="Symbol" charset="2"/>
                          </a:rPr>
                          <m:t>𝑊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  <a:sym typeface="Symbol" charset="2"/>
                      </a:rPr>
                      <m:t>=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2</m:t>
                    </m:r>
                  </m:oMath>
                </a14:m>
                <a:r>
                  <a:rPr lang="en-US" altLang="zh-CN" dirty="0" smtClean="0">
                    <a:sym typeface="Symbol" charset="2"/>
                  </a:rPr>
                  <a:t>. Set </a:t>
                </a:r>
                <a:r>
                  <a:rPr lang="en-US" altLang="zh-CN" i="1" dirty="0" smtClean="0">
                    <a:sym typeface="Symbol" charset="2"/>
                  </a:rPr>
                  <a:t></a:t>
                </a:r>
                <a:r>
                  <a:rPr lang="en-US" altLang="zh-CN" dirty="0" smtClean="0">
                    <a:sym typeface="Symbol" charset="2"/>
                  </a:rPr>
                  <a:t> so that </a:t>
                </a:r>
                <a:r>
                  <a:rPr lang="en-US" altLang="zh-CN" i="1" dirty="0" smtClean="0">
                    <a:latin typeface="Times New Roman" charset="0"/>
                    <a:ea typeface="Times New Roman" charset="0"/>
                    <a:cs typeface="Times New Roman" charset="0"/>
                    <a:sym typeface="Symbol" charset="2"/>
                  </a:rPr>
                  <a:t>locality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(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𝑊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)=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𝑛</m:t>
                    </m:r>
                  </m:oMath>
                </a14:m>
                <a:endParaRPr lang="en-US" altLang="zh-CN" i="1" dirty="0" smtClean="0">
                  <a:latin typeface="Times New Roman" charset="0"/>
                  <a:sym typeface="Symbol" charset="2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410200"/>
                <a:ext cx="8229600" cy="715963"/>
              </a:xfrm>
              <a:blipFill rotWithShape="0">
                <a:blip r:embed="rId2"/>
                <a:stretch>
                  <a:fillRect t="-11111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3663"/>
            <a:ext cx="8610600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625B8-9D17-874A-AF6A-72EDB3E8EFC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Counter-example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ym typeface="Symbol" charset="2"/>
              </a:rPr>
              <a:t>Set </a:t>
            </a:r>
            <a:r>
              <a:rPr lang="en-US" altLang="zh-CN" i="1" smtClean="0">
                <a:sym typeface="Symbol" charset="2"/>
              </a:rPr>
              <a:t></a:t>
            </a:r>
            <a:r>
              <a:rPr lang="en-US" altLang="zh-CN" smtClean="0">
                <a:sym typeface="Symbol" charset="2"/>
              </a:rPr>
              <a:t> so that locality(</a:t>
            </a:r>
            <a:r>
              <a:rPr lang="en-US" altLang="zh-CN" i="1" smtClean="0">
                <a:latin typeface="Times New Roman" charset="0"/>
                <a:sym typeface="Symbol" charset="2"/>
              </a:rPr>
              <a:t>W</a:t>
            </a:r>
            <a:r>
              <a:rPr lang="en-US" altLang="zh-CN" smtClean="0">
                <a:sym typeface="Symbol" charset="2"/>
              </a:rPr>
              <a:t>)=</a:t>
            </a:r>
            <a:r>
              <a:rPr lang="en-US" altLang="zh-CN" i="1" smtClean="0">
                <a:latin typeface="Times New Roman" charset="0"/>
                <a:sym typeface="Symbol" charset="2"/>
              </a:rPr>
              <a:t>n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867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44675-2616-5442-A2A2-0EC0E888F02C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I don’t want to be Mr. No!</a:t>
            </a:r>
          </a:p>
        </p:txBody>
      </p:sp>
      <p:pic>
        <p:nvPicPr>
          <p:cNvPr id="16387" name="Picture 4" descr="ang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7053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D924C-6605-7542-8528-9C42E2C1F8C8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Perturbation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Is the conjecture true up to </a:t>
            </a:r>
            <a:r>
              <a:rPr lang="en-US" altLang="zh-CN" i="1" dirty="0" smtClean="0">
                <a:sym typeface="Symbol" charset="2"/>
              </a:rPr>
              <a:t></a:t>
            </a:r>
            <a:r>
              <a:rPr lang="en-US" altLang="zh-CN" dirty="0" smtClean="0"/>
              <a:t>–perturbation?</a:t>
            </a:r>
          </a:p>
          <a:p>
            <a:pPr eaLnBrk="1" hangingPunct="1">
              <a:defRPr/>
            </a:pPr>
            <a:r>
              <a:rPr lang="en-US" altLang="zh-CN" smtClean="0"/>
              <a:t>Theorem 4: </a:t>
            </a:r>
            <a:endParaRPr lang="en-US" altLang="zh-CN" dirty="0" smtClean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63850"/>
            <a:ext cx="7772400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7D723-ADAB-1544-9701-91F980DFBCB2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Basic idea of the proof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Rounding for perturbation</a:t>
            </a:r>
          </a:p>
          <a:p>
            <a:pPr eaLnBrk="1" hangingPunct="1">
              <a:defRPr/>
            </a:pPr>
            <a:r>
              <a:rPr lang="en-US" altLang="zh-CN" dirty="0" smtClean="0"/>
              <a:t>Preserve rank under rounding</a:t>
            </a:r>
          </a:p>
          <a:p>
            <a:pPr lvl="1" eaLnBrk="1" hangingPunct="1">
              <a:defRPr/>
            </a:pPr>
            <a:r>
              <a:rPr lang="en-US" altLang="zh-CN" dirty="0" smtClean="0"/>
              <a:t>rounding based on rank decomposition</a:t>
            </a:r>
          </a:p>
          <a:p>
            <a:pPr eaLnBrk="1" hangingPunct="1">
              <a:defRPr/>
            </a:pPr>
            <a:r>
              <a:rPr lang="en-US" altLang="zh-CN" dirty="0" smtClean="0"/>
              <a:t>Small error under rounding</a:t>
            </a:r>
          </a:p>
          <a:p>
            <a:pPr lvl="1" eaLnBrk="1" hangingPunct="1">
              <a:defRPr/>
            </a:pPr>
            <a:r>
              <a:rPr lang="en-US" altLang="zh-CN" dirty="0" smtClean="0"/>
              <a:t>decomposition over bounded domain</a:t>
            </a:r>
          </a:p>
          <a:p>
            <a:pPr eaLnBrk="1" hangingPunct="1">
              <a:defRPr/>
            </a:pPr>
            <a:r>
              <a:rPr lang="en-US" altLang="zh-CN" dirty="0" smtClean="0"/>
              <a:t>Small locality after rounding</a:t>
            </a:r>
          </a:p>
          <a:p>
            <a:pPr lvl="1" eaLnBrk="1" hangingPunct="1">
              <a:defRPr/>
            </a:pPr>
            <a:r>
              <a:rPr lang="en-US" altLang="zh-CN" dirty="0" smtClean="0"/>
              <a:t>low rank matrices over finite domains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FF30A-D703-FD41-8ABF-D4D05CF3ED4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smtClean="0"/>
              <a:t>Matrix decomposition over bounded domain</a:t>
            </a:r>
          </a:p>
        </p:txBody>
      </p:sp>
      <p:sp>
        <p:nvSpPr>
          <p:cNvPr id="2150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0">
            <a:blip r:embed="rId2"/>
            <a:stretch>
              <a:fillRect l="-1704" t="-1752" r="-281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6EDAB-3D6D-C84C-A36B-D2F281835DB4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Proof of theorem </a:t>
            </a:r>
            <a:r>
              <a:rPr lang="en-US" altLang="zh-CN" dirty="0" smtClean="0"/>
              <a:t>4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 smtClean="0"/>
                  <a:t>Decompose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𝑊</m:t>
                    </m:r>
                  </m:oMath>
                </a14:m>
                <a:r>
                  <a:rPr lang="en-US" altLang="zh-CN" dirty="0" smtClean="0"/>
                  <a:t>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𝑊</m:t>
                    </m:r>
                    <m:r>
                      <a:rPr lang="en-US" altLang="zh-CN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charset="0"/>
                      </a:rPr>
                      <m:t>𝑈𝑉</m:t>
                    </m:r>
                  </m:oMath>
                </a14:m>
                <a:endParaRPr lang="en-US" altLang="zh-CN" i="1" dirty="0" smtClean="0">
                  <a:latin typeface="Times New Roman" charset="0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 dirty="0" smtClean="0">
                            <a:latin typeface="Cambria Math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charset="0"/>
                            <a:sym typeface="Symbol" charset="2"/>
                          </a:rPr>
                          <m:t>𝜖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charset="0"/>
                            <a:sym typeface="Symbol" charset="2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dirty="0" smtClean="0">
                    <a:sym typeface="Symbol" charset="2"/>
                  </a:rPr>
                  <a:t>-round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𝑈</m:t>
                    </m:r>
                  </m:oMath>
                </a14:m>
                <a:r>
                  <a:rPr lang="en-US" altLang="zh-CN" dirty="0" smtClean="0">
                    <a:sym typeface="Symbol" charset="2"/>
                  </a:rPr>
                  <a:t> and 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charset="0"/>
                            <a:sym typeface="Symbol" charset="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  <a:sym typeface="Symbol" charset="2"/>
                          </a:rPr>
                          <m:t>𝑈</m:t>
                        </m:r>
                      </m:e>
                    </m:acc>
                  </m:oMath>
                </a14:m>
                <a:endParaRPr lang="en-US" altLang="zh-CN" dirty="0" smtClean="0">
                  <a:sym typeface="Symbol" charset="2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charset="0"/>
                            <a:sym typeface="Symbol" charset="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  <a:sym typeface="Symbol" charset="2"/>
                          </a:rPr>
                          <m:t>𝑊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  <a:sym typeface="Symbol" charset="2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charset="0"/>
                            <a:sym typeface="Symbol" charset="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  <a:sym typeface="Symbol" charset="2"/>
                          </a:rPr>
                          <m:t>𝑈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  <a:sym typeface="Symbol" charset="2"/>
                      </a:rPr>
                      <m:t>𝑉</m:t>
                    </m:r>
                  </m:oMath>
                </a14:m>
                <a:r>
                  <a:rPr lang="en-US" altLang="zh-CN" dirty="0" smtClean="0">
                    <a:sym typeface="Symbol" charset="2"/>
                  </a:rPr>
                  <a:t> up to minor modifications</a:t>
                </a:r>
              </a:p>
              <a:p>
                <a:pPr lvl="1" eaLnBrk="1" hangingPunct="1">
                  <a:defRPr/>
                </a:pPr>
                <a:r>
                  <a:rPr lang="en-US" altLang="zh-CN" dirty="0" smtClean="0">
                    <a:sym typeface="Symbol" charset="2"/>
                  </a:rPr>
                  <a:t>Lemma 1 ensures small accumulated error</a:t>
                </a:r>
              </a:p>
              <a:p>
                <a:pPr lvl="1" eaLnBrk="1" hangingPunct="1">
                  <a:defRPr/>
                </a:pPr>
                <a:r>
                  <a:rPr lang="en-US" altLang="zh-CN" dirty="0" smtClean="0">
                    <a:sym typeface="Symbol" charset="2"/>
                  </a:rPr>
                  <a:t>Theorem 2 ensures </a:t>
                </a:r>
                <a:r>
                  <a:rPr lang="en-US" altLang="zh-CN" dirty="0">
                    <a:sym typeface="Symbol" charset="2"/>
                  </a:rPr>
                  <a:t>small </a:t>
                </a:r>
                <a:r>
                  <a:rPr lang="en-US" altLang="zh-CN" dirty="0" smtClean="0">
                    <a:sym typeface="Symbol" charset="2"/>
                  </a:rPr>
                  <a:t>locality</a:t>
                </a:r>
              </a:p>
              <a:p>
                <a:pPr eaLnBrk="1" hangingPunct="1">
                  <a:defRPr/>
                </a:pPr>
                <a:endParaRPr lang="en-US" altLang="zh-CN" dirty="0" smtClean="0">
                  <a:sym typeface="Symbol" charset="2"/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FB881-7B30-8A4B-82FB-A6468D5BC04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Motivation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Special case: finite domain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General case: unit interval domain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Perturbation Analysis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Summary</a:t>
            </a:r>
          </a:p>
        </p:txBody>
      </p:sp>
      <p:pic>
        <p:nvPicPr>
          <p:cNvPr id="4101" name="Picture 5" descr="lau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94456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cry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352800"/>
            <a:ext cx="13239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co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4025900"/>
            <a:ext cx="15906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ym typeface="Symbol" charset="2"/>
              </a:rPr>
              <a:t>Open problems</a:t>
            </a:r>
            <a:endParaRPr lang="en-US" altLang="zh-CN" dirty="0">
              <a:sym typeface="Symbol" charset="2"/>
            </a:endParaRPr>
          </a:p>
          <a:p>
            <a:pPr lvl="1" eaLnBrk="1" hangingPunct="1">
              <a:defRPr/>
            </a:pPr>
            <a:r>
              <a:rPr lang="en-US" altLang="zh-CN" dirty="0">
                <a:sym typeface="Symbol" charset="2"/>
              </a:rPr>
              <a:t>improve finite domain case</a:t>
            </a:r>
          </a:p>
          <a:p>
            <a:pPr lvl="1" eaLnBrk="1" hangingPunct="1">
              <a:defRPr/>
            </a:pPr>
            <a:r>
              <a:rPr lang="en-US" altLang="zh-CN" dirty="0">
                <a:sym typeface="Symbol" charset="2"/>
              </a:rPr>
              <a:t>smoothed analysis for general case</a:t>
            </a:r>
          </a:p>
          <a:p>
            <a:pPr lvl="1" eaLnBrk="1" hangingPunct="1">
              <a:defRPr/>
            </a:pPr>
            <a:r>
              <a:rPr lang="en-US" altLang="zh-CN" dirty="0">
                <a:sym typeface="Symbol" charset="2"/>
              </a:rPr>
              <a:t>low rank analysis for other </a:t>
            </a:r>
            <a:r>
              <a:rPr lang="en-US" altLang="zh-CN" dirty="0" smtClean="0">
                <a:sym typeface="Symbol" charset="2"/>
              </a:rPr>
              <a:t>problems</a:t>
            </a:r>
            <a:endParaRPr lang="en-US" altLang="zh-CN" dirty="0">
              <a:sym typeface="Symbol" charset="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1914D-9FD6-4B4B-9D99-633774B0A4F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441204"/>
                  </p:ext>
                </p:extLst>
              </p:nvPr>
            </p:nvGraphicFramePr>
            <p:xfrm>
              <a:off x="609599" y="1447800"/>
              <a:ext cx="7924801" cy="20145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/>
                    <a:gridCol w="5638801"/>
                  </a:tblGrid>
                  <a:tr h="501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Domain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𝑫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Locality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𝑾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×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015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𝐷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lit/>
                                  </m:rPr>
                                  <a:rPr lang="en-US" sz="2400" b="0" i="1" dirty="0" smtClean="0">
                                    <a:latin typeface="Cambria Math" charset="0"/>
                                  </a:rPr>
                                  <m:t>{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0,1}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𝑟𝑎𝑛𝑘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)+1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5100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=|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|&lt;∞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𝑟𝑎𝑛𝑘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𝑊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50150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latin typeface="Cambria Math" charset="0"/>
                                  </a:rPr>
                                  <m:t>𝐷</m:t>
                                </m:r>
                                <m:r>
                                  <a:rPr lang="en-US" altLang="zh-CN" sz="2400" b="0" i="1" dirty="0" smtClean="0">
                                    <a:latin typeface="Cambria Math" charset="0"/>
                                  </a:rPr>
                                  <m:t>⊆</m:t>
                                </m:r>
                                <m:r>
                                  <a:rPr lang="en-US" altLang="zh-CN" sz="2400" b="0" i="1" dirty="0" smtClean="0">
                                    <a:latin typeface="Cambria Math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zh-C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Unbounded</a:t>
                          </a:r>
                          <a:r>
                            <a:rPr lang="en-US" sz="2400" baseline="0" dirty="0" smtClean="0"/>
                            <a:t> but small up to perturbation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441204"/>
                  </p:ext>
                </p:extLst>
              </p:nvPr>
            </p:nvGraphicFramePr>
            <p:xfrm>
              <a:off x="609599" y="1447800"/>
              <a:ext cx="7924801" cy="20145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/>
                    <a:gridCol w="5638801"/>
                  </a:tblGrid>
                  <a:tr h="501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" t="-7317" r="-248267" b="-3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605" t="-7317" r="-540" b="-324390"/>
                          </a:stretch>
                        </a:blipFill>
                      </a:tcPr>
                    </a:tc>
                  </a:tr>
                  <a:tr h="501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" t="-106024" r="-248267" b="-2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605" t="-106024" r="-540" b="-220482"/>
                          </a:stretch>
                        </a:blipFill>
                      </a:tcPr>
                    </a:tc>
                  </a:tr>
                  <a:tr h="5100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" t="-203571" r="-248267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605" t="-203571" r="-540" b="-117857"/>
                          </a:stretch>
                        </a:blipFill>
                      </a:tcPr>
                    </a:tc>
                  </a:tr>
                  <a:tr h="501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" t="-310976" r="-248267" b="-20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Unbounded</a:t>
                          </a:r>
                          <a:r>
                            <a:rPr lang="en-US" sz="2400" baseline="0" dirty="0" smtClean="0"/>
                            <a:t> but small up to perturbation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74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BF839-47E6-1741-B2F5-15C4A1556396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07FF2-F902-3144-B35C-BD8F24E99EE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Motivation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search for optimization</a:t>
            </a:r>
          </a:p>
          <a:p>
            <a:pPr lvl="1" eaLnBrk="1" hangingPunct="1">
              <a:defRPr/>
            </a:pPr>
            <a:r>
              <a:rPr lang="en-US" altLang="zh-CN" dirty="0" smtClean="0"/>
              <a:t>Annoying local optimal </a:t>
            </a:r>
            <a:r>
              <a:rPr lang="en-US" altLang="zh-CN" i="1" dirty="0" smtClean="0">
                <a:solidFill>
                  <a:srgbClr val="CC0000"/>
                </a:solidFill>
              </a:rPr>
              <a:t>trap</a:t>
            </a:r>
          </a:p>
          <a:p>
            <a:pPr lvl="1" eaLnBrk="1" hangingPunct="1">
              <a:defRPr/>
            </a:pPr>
            <a:r>
              <a:rPr lang="en-US" altLang="zh-CN" dirty="0" smtClean="0"/>
              <a:t>The bigger, the worse</a:t>
            </a:r>
          </a:p>
          <a:p>
            <a:pPr eaLnBrk="1" hangingPunct="1">
              <a:defRPr/>
            </a:pPr>
            <a:r>
              <a:rPr lang="en-US" altLang="zh-CN" dirty="0" smtClean="0"/>
              <a:t>Perfect if we can</a:t>
            </a:r>
          </a:p>
          <a:p>
            <a:pPr lvl="1" eaLnBrk="1" hangingPunct="1">
              <a:defRPr/>
            </a:pPr>
            <a:r>
              <a:rPr lang="en-US" altLang="zh-CN" dirty="0" smtClean="0"/>
              <a:t>Evaluate the traps</a:t>
            </a:r>
          </a:p>
          <a:p>
            <a:pPr lvl="1" eaLnBrk="1" hangingPunct="1">
              <a:defRPr/>
            </a:pPr>
            <a:r>
              <a:rPr lang="en-US" altLang="zh-CN" dirty="0" smtClean="0"/>
              <a:t>Eliminate/weaken the traps</a:t>
            </a:r>
          </a:p>
          <a:p>
            <a:pPr eaLnBrk="1" hangingPunct="1">
              <a:defRPr/>
            </a:pPr>
            <a:r>
              <a:rPr lang="en-US" altLang="zh-CN" dirty="0" smtClean="0"/>
              <a:t>Matching problem as the start point</a:t>
            </a:r>
          </a:p>
          <a:p>
            <a:pPr lvl="1" eaLnBrk="1" hangingPunct="1">
              <a:defRPr/>
            </a:pPr>
            <a:r>
              <a:rPr lang="en-US" altLang="zh-CN" dirty="0" smtClean="0"/>
              <a:t>Classical and actively studied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762000" y="3581400"/>
            <a:ext cx="7315200" cy="2362200"/>
            <a:chOff x="1291525" y="1264206"/>
            <a:chExt cx="7315200" cy="2362200"/>
          </a:xfrm>
        </p:grpSpPr>
        <p:cxnSp>
          <p:nvCxnSpPr>
            <p:cNvPr id="6" name="直线箭头连接符 5"/>
            <p:cNvCxnSpPr/>
            <p:nvPr/>
          </p:nvCxnSpPr>
          <p:spPr>
            <a:xfrm>
              <a:off x="1977325" y="3626406"/>
              <a:ext cx="64008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/>
            <p:cNvCxnSpPr/>
            <p:nvPr/>
          </p:nvCxnSpPr>
          <p:spPr>
            <a:xfrm flipV="1">
              <a:off x="1977325" y="1340406"/>
              <a:ext cx="0" cy="2286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形状 7"/>
            <p:cNvSpPr/>
            <p:nvPr/>
          </p:nvSpPr>
          <p:spPr>
            <a:xfrm>
              <a:off x="2643752" y="1447800"/>
              <a:ext cx="4246535" cy="2095225"/>
            </a:xfrm>
            <a:custGeom>
              <a:avLst/>
              <a:gdLst>
                <a:gd name="connsiteX0" fmla="*/ 0 w 4246535"/>
                <a:gd name="connsiteY0" fmla="*/ 2095225 h 2095225"/>
                <a:gd name="connsiteX1" fmla="*/ 790413 w 4246535"/>
                <a:gd name="connsiteY1" fmla="*/ 2954 h 2095225"/>
                <a:gd name="connsiteX2" fmla="*/ 1317356 w 4246535"/>
                <a:gd name="connsiteY2" fmla="*/ 1614778 h 2095225"/>
                <a:gd name="connsiteX3" fmla="*/ 2371240 w 4246535"/>
                <a:gd name="connsiteY3" fmla="*/ 715876 h 2095225"/>
                <a:gd name="connsiteX4" fmla="*/ 3099661 w 4246535"/>
                <a:gd name="connsiteY4" fmla="*/ 1661273 h 2095225"/>
                <a:gd name="connsiteX5" fmla="*/ 3502617 w 4246535"/>
                <a:gd name="connsiteY5" fmla="*/ 917354 h 2095225"/>
                <a:gd name="connsiteX6" fmla="*/ 4029559 w 4246535"/>
                <a:gd name="connsiteY6" fmla="*/ 1428798 h 2095225"/>
                <a:gd name="connsiteX7" fmla="*/ 4246535 w 4246535"/>
                <a:gd name="connsiteY7" fmla="*/ 1707768 h 2095225"/>
                <a:gd name="connsiteX0" fmla="*/ 0 w 4246535"/>
                <a:gd name="connsiteY0" fmla="*/ 2095225 h 2095225"/>
                <a:gd name="connsiteX1" fmla="*/ 790413 w 4246535"/>
                <a:gd name="connsiteY1" fmla="*/ 2954 h 2095225"/>
                <a:gd name="connsiteX2" fmla="*/ 1317356 w 4246535"/>
                <a:gd name="connsiteY2" fmla="*/ 1614778 h 2095225"/>
                <a:gd name="connsiteX3" fmla="*/ 2371240 w 4246535"/>
                <a:gd name="connsiteY3" fmla="*/ 715876 h 2095225"/>
                <a:gd name="connsiteX4" fmla="*/ 3254644 w 4246535"/>
                <a:gd name="connsiteY4" fmla="*/ 1072338 h 2095225"/>
                <a:gd name="connsiteX5" fmla="*/ 3502617 w 4246535"/>
                <a:gd name="connsiteY5" fmla="*/ 917354 h 2095225"/>
                <a:gd name="connsiteX6" fmla="*/ 4029559 w 4246535"/>
                <a:gd name="connsiteY6" fmla="*/ 1428798 h 2095225"/>
                <a:gd name="connsiteX7" fmla="*/ 4246535 w 4246535"/>
                <a:gd name="connsiteY7" fmla="*/ 1707768 h 20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6535" h="2095225">
                  <a:moveTo>
                    <a:pt x="0" y="2095225"/>
                  </a:moveTo>
                  <a:cubicBezTo>
                    <a:pt x="285427" y="1089126"/>
                    <a:pt x="570854" y="83028"/>
                    <a:pt x="790413" y="2954"/>
                  </a:cubicBezTo>
                  <a:cubicBezTo>
                    <a:pt x="1009972" y="-77120"/>
                    <a:pt x="1053885" y="1495958"/>
                    <a:pt x="1317356" y="1614778"/>
                  </a:cubicBezTo>
                  <a:cubicBezTo>
                    <a:pt x="1580827" y="1733598"/>
                    <a:pt x="2048359" y="806283"/>
                    <a:pt x="2371240" y="715876"/>
                  </a:cubicBezTo>
                  <a:cubicBezTo>
                    <a:pt x="2694121" y="625469"/>
                    <a:pt x="3066081" y="1038758"/>
                    <a:pt x="3254644" y="1072338"/>
                  </a:cubicBezTo>
                  <a:cubicBezTo>
                    <a:pt x="3443207" y="1105918"/>
                    <a:pt x="3373465" y="857944"/>
                    <a:pt x="3502617" y="917354"/>
                  </a:cubicBezTo>
                  <a:cubicBezTo>
                    <a:pt x="3631769" y="976764"/>
                    <a:pt x="3905573" y="1297062"/>
                    <a:pt x="4029559" y="1428798"/>
                  </a:cubicBezTo>
                  <a:cubicBezTo>
                    <a:pt x="4153545" y="1560534"/>
                    <a:pt x="4246535" y="1707768"/>
                    <a:pt x="4246535" y="170776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                                                                                                                                                                                            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920925" y="2940606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925" y="2940606"/>
                  <a:ext cx="68580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291525" y="1299056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525" y="1299056"/>
                  <a:ext cx="68580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080" r="-21239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五角星 10"/>
            <p:cNvSpPr/>
            <p:nvPr/>
          </p:nvSpPr>
          <p:spPr>
            <a:xfrm>
              <a:off x="3272725" y="1264206"/>
              <a:ext cx="304800" cy="312921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四角星 11"/>
            <p:cNvSpPr/>
            <p:nvPr/>
          </p:nvSpPr>
          <p:spPr>
            <a:xfrm>
              <a:off x="4949125" y="2026206"/>
              <a:ext cx="304800" cy="28812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73287"/>
                <a:ext cx="8229600" cy="3052876"/>
              </a:xfrm>
            </p:spPr>
            <p:txBody>
              <a:bodyPr/>
              <a:lstStyle/>
              <a:p>
                <a:r>
                  <a:rPr lang="en-US" altLang="zh-CN" dirty="0" smtClean="0"/>
                  <a:t>Neighboring perfect </a:t>
                </a:r>
                <a:r>
                  <a:rPr lang="en-US" altLang="zh-CN" dirty="0" err="1" smtClean="0"/>
                  <a:t>matchings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Different in two </a:t>
                </a:r>
                <a:r>
                  <a:rPr lang="en-US" altLang="zh-CN" dirty="0"/>
                  <a:t>edges</a:t>
                </a:r>
              </a:p>
              <a:p>
                <a:r>
                  <a:rPr lang="en-US" dirty="0" smtClean="0"/>
                  <a:t>Trap size </a:t>
                </a:r>
              </a:p>
              <a:p>
                <a:pPr lvl="1"/>
                <a:r>
                  <a:rPr lang="en-US" dirty="0" smtClean="0"/>
                  <a:t>Min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any non-optimal </a:t>
                </a:r>
                <a:r>
                  <a:rPr lang="en-US" altLang="zh-CN" dirty="0"/>
                  <a:t>perfect </a:t>
                </a:r>
                <a:r>
                  <a:rPr lang="en-US" dirty="0" smtClean="0"/>
                  <a:t>matching has weight less than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-neighbor,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What determines the trap size?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73287"/>
                <a:ext cx="8229600" cy="3052876"/>
              </a:xfrm>
              <a:blipFill rotWithShape="0">
                <a:blip r:embed="rId2"/>
                <a:stretch>
                  <a:fillRect l="-1704" t="-2595" b="-1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1914D-9FD6-4B4B-9D99-633774B0A4F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42" name="组 41"/>
          <p:cNvGrpSpPr/>
          <p:nvPr/>
        </p:nvGrpSpPr>
        <p:grpSpPr>
          <a:xfrm>
            <a:off x="1066800" y="1066800"/>
            <a:ext cx="3597182" cy="1524000"/>
            <a:chOff x="1066800" y="1066800"/>
            <a:chExt cx="3597182" cy="1524000"/>
          </a:xfrm>
        </p:grpSpPr>
        <p:cxnSp>
          <p:nvCxnSpPr>
            <p:cNvPr id="43" name="直线连接符 42"/>
            <p:cNvCxnSpPr>
              <a:stCxn id="49" idx="5"/>
            </p:cNvCxnSpPr>
            <p:nvPr/>
          </p:nvCxnSpPr>
          <p:spPr>
            <a:xfrm>
              <a:off x="3635282" y="1196882"/>
              <a:ext cx="974818" cy="1393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/>
            <p:nvPr/>
          </p:nvCxnSpPr>
          <p:spPr>
            <a:xfrm flipH="1">
              <a:off x="4648200" y="1196882"/>
              <a:ext cx="15782" cy="1313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>
              <a:stCxn id="45" idx="0"/>
            </p:cNvCxnSpPr>
            <p:nvPr/>
          </p:nvCxnSpPr>
          <p:spPr>
            <a:xfrm>
              <a:off x="1066800" y="1066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>
              <a:stCxn id="45" idx="4"/>
              <a:endCxn id="46" idx="0"/>
            </p:cNvCxnSpPr>
            <p:nvPr/>
          </p:nvCxnSpPr>
          <p:spPr>
            <a:xfrm>
              <a:off x="1066800" y="12192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>
              <a:stCxn id="45" idx="6"/>
            </p:cNvCxnSpPr>
            <p:nvPr/>
          </p:nvCxnSpPr>
          <p:spPr>
            <a:xfrm>
              <a:off x="1143000" y="1143000"/>
              <a:ext cx="16002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45" idx="6"/>
            </p:cNvCxnSpPr>
            <p:nvPr/>
          </p:nvCxnSpPr>
          <p:spPr>
            <a:xfrm>
              <a:off x="1143000" y="1143000"/>
              <a:ext cx="34290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>
              <a:stCxn id="49" idx="4"/>
              <a:endCxn id="59" idx="0"/>
            </p:cNvCxnSpPr>
            <p:nvPr/>
          </p:nvCxnSpPr>
          <p:spPr>
            <a:xfrm flipH="1">
              <a:off x="2857500" y="1219200"/>
              <a:ext cx="723900" cy="129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>
              <a:stCxn id="47" idx="4"/>
              <a:endCxn id="57" idx="0"/>
            </p:cNvCxnSpPr>
            <p:nvPr/>
          </p:nvCxnSpPr>
          <p:spPr>
            <a:xfrm flipH="1">
              <a:off x="1104900" y="1219200"/>
              <a:ext cx="647700" cy="129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 50"/>
          <p:cNvGrpSpPr/>
          <p:nvPr/>
        </p:nvGrpSpPr>
        <p:grpSpPr>
          <a:xfrm>
            <a:off x="1066800" y="1066800"/>
            <a:ext cx="3597182" cy="1524000"/>
            <a:chOff x="1066800" y="3124200"/>
            <a:chExt cx="3597182" cy="1524000"/>
          </a:xfrm>
        </p:grpSpPr>
        <p:cxnSp>
          <p:nvCxnSpPr>
            <p:cNvPr id="52" name="直线连接符 51"/>
            <p:cNvCxnSpPr/>
            <p:nvPr/>
          </p:nvCxnSpPr>
          <p:spPr>
            <a:xfrm flipH="1">
              <a:off x="4648200" y="3254282"/>
              <a:ext cx="15782" cy="1313253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/>
            <p:cNvCxnSpPr/>
            <p:nvPr/>
          </p:nvCxnSpPr>
          <p:spPr>
            <a:xfrm>
              <a:off x="1066800" y="3124200"/>
              <a:ext cx="685800" cy="152400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/>
            <p:nvPr/>
          </p:nvCxnSpPr>
          <p:spPr>
            <a:xfrm flipH="1">
              <a:off x="2857500" y="3276600"/>
              <a:ext cx="723900" cy="1290935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/>
            <p:nvPr/>
          </p:nvCxnSpPr>
          <p:spPr>
            <a:xfrm flipH="1">
              <a:off x="1104900" y="3276600"/>
              <a:ext cx="647700" cy="1290935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椭圆 55"/>
          <p:cNvSpPr/>
          <p:nvPr/>
        </p:nvSpPr>
        <p:spPr>
          <a:xfrm>
            <a:off x="990600" y="1066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菱形 56"/>
          <p:cNvSpPr/>
          <p:nvPr/>
        </p:nvSpPr>
        <p:spPr>
          <a:xfrm>
            <a:off x="990600" y="2514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椭圆 57"/>
          <p:cNvSpPr/>
          <p:nvPr/>
        </p:nvSpPr>
        <p:spPr>
          <a:xfrm>
            <a:off x="1676400" y="1066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菱形 58"/>
          <p:cNvSpPr/>
          <p:nvPr/>
        </p:nvSpPr>
        <p:spPr>
          <a:xfrm>
            <a:off x="1676400" y="2514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/>
          <p:cNvSpPr/>
          <p:nvPr/>
        </p:nvSpPr>
        <p:spPr>
          <a:xfrm>
            <a:off x="3505200" y="1066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菱形 60"/>
          <p:cNvSpPr/>
          <p:nvPr/>
        </p:nvSpPr>
        <p:spPr>
          <a:xfrm>
            <a:off x="2743200" y="2514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4572000" y="1066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菱形 62"/>
          <p:cNvSpPr/>
          <p:nvPr/>
        </p:nvSpPr>
        <p:spPr>
          <a:xfrm>
            <a:off x="4572000" y="251460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838200" y="609600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"/>
                <a:ext cx="533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1524000" y="609600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9600"/>
                <a:ext cx="533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352800" y="609600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09600"/>
                <a:ext cx="5334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4419600" y="609600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609600"/>
                <a:ext cx="53340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838200" y="2510135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10135"/>
                <a:ext cx="53340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524000" y="2510135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10135"/>
                <a:ext cx="53340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2590800" y="2510135"/>
                <a:ext cx="5334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510135"/>
                <a:ext cx="533400" cy="491417"/>
              </a:xfrm>
              <a:prstGeom prst="rect">
                <a:avLst/>
              </a:prstGeom>
              <a:blipFill rotWithShape="0">
                <a:blip r:embed="rId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4419600" y="2510135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510135"/>
                <a:ext cx="5334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/>
          <p:cNvSpPr txBox="1"/>
          <p:nvPr/>
        </p:nvSpPr>
        <p:spPr>
          <a:xfrm>
            <a:off x="2382219" y="8404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smtClean="0"/>
              <a:t>…</a:t>
            </a:r>
            <a:endParaRPr lang="en-US" sz="2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3886200" y="838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smtClean="0"/>
              <a:t>…</a:t>
            </a:r>
            <a:endParaRPr lang="en-US" sz="24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57400" y="2281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smtClean="0"/>
              <a:t>…</a:t>
            </a:r>
            <a:endParaRPr lang="en-US" sz="2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3561381" y="227930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smtClean="0"/>
              <a:t>…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2895600" y="1143000"/>
                <a:ext cx="5334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143000"/>
                <a:ext cx="533400" cy="491417"/>
              </a:xfrm>
              <a:prstGeom prst="rect">
                <a:avLst/>
              </a:prstGeom>
              <a:blipFill rotWithShape="0">
                <a:blip r:embed="rId11"/>
                <a:stretch>
                  <a:fillRect r="-10227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terms of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bipartite graph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altLang="zh-CN" dirty="0"/>
                  <a:t>Perfect matching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permutation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𝜎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Neighbors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altLang="zh-CN" dirty="0" smtClean="0"/>
                  <a:t> permutations up to a swap</a:t>
                </a:r>
              </a:p>
              <a:p>
                <a:r>
                  <a:rPr lang="en-US" altLang="zh-CN" dirty="0" smtClean="0"/>
                  <a:t>Weight of the matching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dirty="0" smtClean="0"/>
                  <a:t>Trap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locality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𝑊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dirty="0" smtClean="0"/>
                  <a:t>m</a:t>
                </a:r>
                <a:r>
                  <a:rPr lang="en-US" altLang="zh-CN" dirty="0" smtClean="0"/>
                  <a:t>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any non-optimal permutation</a:t>
                </a:r>
                <a:r>
                  <a:rPr lang="en-US" altLang="zh-CN" dirty="0" smtClean="0"/>
                  <a:t> can be improved by a sequence of at most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swaps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1914D-9FD6-4B4B-9D99-633774B0A4F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60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069D7-0940-A540-9DCA-44F79537182B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Conjecture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 smtClean="0"/>
                  <a:t>Locality is determined by rank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sym typeface="Symbol" charset="2"/>
                      </a:rPr>
                      <m:t>𝑊</m:t>
                    </m:r>
                  </m:oMath>
                </a14:m>
                <a:endParaRPr lang="en-US" altLang="zh-CN" dirty="0" smtClean="0"/>
              </a:p>
              <a:p>
                <a:pPr eaLnBrk="1" hangingPunct="1">
                  <a:defRPr/>
                </a:pPr>
                <a:endParaRPr lang="en-US" altLang="zh-CN" dirty="0" smtClean="0"/>
              </a:p>
              <a:p>
                <a:pPr eaLnBrk="1" hangingPunct="1">
                  <a:defRPr/>
                </a:pPr>
                <a:r>
                  <a:rPr lang="en-US" altLang="zh-CN" dirty="0" smtClean="0"/>
                  <a:t>There is a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𝑊</m:t>
                    </m:r>
                    <m:r>
                      <a:rPr lang="en-US" altLang="zh-CN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i="1" baseline="30000" dirty="0" smtClean="0">
                    <a:latin typeface="Times New Roman" charset="0"/>
                    <a:sym typeface="Symbol" charset="2"/>
                  </a:rPr>
                  <a:t> </a:t>
                </a:r>
                <a:r>
                  <a:rPr lang="en-US" altLang="zh-CN" dirty="0" smtClean="0">
                    <a:sym typeface="Symbol" charset="2"/>
                  </a:rPr>
                  <a:t>locality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𝑊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charset="0"/>
                        <a:sym typeface="Symbol" charset="2"/>
                      </a:rPr>
                      <m:t>≤</m:t>
                    </m:r>
                  </m:oMath>
                </a14:m>
                <a:r>
                  <a:rPr lang="en-US" altLang="zh-CN" dirty="0" smtClean="0"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𝑟𝑎𝑛𝑘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(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𝑊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))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2"/>
                <a:stretch>
                  <a:fillRect l="-165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0BF1B-4F33-E149-8502-DB81C81BE320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Trivial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 smtClean="0"/>
                  <a:t>True when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𝑟𝑎𝑛𝑘</m:t>
                    </m:r>
                    <m:r>
                      <a:rPr lang="en-US" altLang="zh-CN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charset="0"/>
                      </a:rPr>
                      <m:t>𝑊</m:t>
                    </m:r>
                    <m:r>
                      <a:rPr lang="en-US" altLang="zh-CN" i="1" dirty="0" smtClean="0">
                        <a:latin typeface="Cambria Math" charset="0"/>
                      </a:rPr>
                      <m:t>)=1</m:t>
                    </m:r>
                  </m:oMath>
                </a14:m>
                <a:endParaRPr lang="en-US" altLang="zh-CN" dirty="0" smtClean="0"/>
              </a:p>
              <a:p>
                <a:pPr eaLnBrk="1" hangingPunct="1">
                  <a:defRPr/>
                </a:pPr>
                <a:r>
                  <a:rPr lang="en-US" altLang="zh-CN" dirty="0" smtClean="0"/>
                  <a:t>But remained open for 3 years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78F29-886E-F848-94DB-60ECEB7BD14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Special case: binary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charset="0"/>
                      </a:rPr>
                      <m:t>𝑊</m:t>
                    </m:r>
                    <m:r>
                      <a:rPr lang="en-US" altLang="zh-CN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charset="0"/>
                          </a:rPr>
                          <m:t>{0,1}</m:t>
                        </m:r>
                      </m:e>
                      <m:sup>
                        <m:r>
                          <a:rPr lang="en-US" altLang="zh-CN">
                            <a:latin typeface="Cambria Math" charset="0"/>
                          </a:rPr>
                          <m:t>𝑛</m:t>
                        </m:r>
                        <m:r>
                          <a:rPr lang="en-US" altLang="zh-CN">
                            <a:latin typeface="Cambria Math" charset="0"/>
                          </a:rPr>
                          <m:t>×</m:t>
                        </m:r>
                        <m:r>
                          <a:rPr lang="en-US" altLang="zh-CN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b="1" dirty="0" smtClean="0"/>
                  <a:t>Theorem 1</a:t>
                </a:r>
                <a:r>
                  <a:rPr lang="en-US" altLang="zh-CN" dirty="0" smtClean="0"/>
                  <a:t>: locality(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𝑊</m:t>
                    </m:r>
                  </m:oMath>
                </a14:m>
                <a:r>
                  <a:rPr lang="en-US" altLang="zh-CN" dirty="0" smtClean="0"/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≤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𝑟𝑎𝑛𝑘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(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𝑊</m:t>
                    </m:r>
                    <m:r>
                      <a:rPr lang="en-US" altLang="zh-CN" i="1" dirty="0" smtClean="0">
                        <a:latin typeface="Cambria Math" charset="0"/>
                        <a:sym typeface="Symbol" charset="2"/>
                      </a:rPr>
                      <m:t>)+1</m:t>
                    </m:r>
                  </m:oMath>
                </a14:m>
                <a:endParaRPr lang="en-US" altLang="zh-CN" dirty="0" smtClean="0">
                  <a:sym typeface="Symbol" charset="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dirty="0" smtClean="0">
                    <a:sym typeface="Symbol" charset="2"/>
                  </a:rPr>
                  <a:t>The bound is tight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AAC1B-524F-D548-975D-764EB6338275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Basic idea: normalization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rank(</a:t>
            </a:r>
            <a:r>
              <a:rPr lang="en-US" altLang="zh-CN" i="1" dirty="0" smtClean="0">
                <a:latin typeface="Times New Roman" charset="0"/>
              </a:rPr>
              <a:t>W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charset="2"/>
              </a:rPr>
              <a:t>≥</a:t>
            </a:r>
            <a:r>
              <a:rPr lang="en-US" altLang="zh-CN" dirty="0" smtClean="0">
                <a:latin typeface="Times New Roman" charset="0"/>
                <a:sym typeface="Symbol" charset="2"/>
              </a:rPr>
              <a:t>2</a:t>
            </a:r>
            <a:r>
              <a:rPr lang="en-US" altLang="zh-CN" i="1" dirty="0" smtClean="0">
                <a:latin typeface="Times New Roman" charset="0"/>
                <a:sym typeface="Symbol" charset="2"/>
              </a:rPr>
              <a:t>t+</a:t>
            </a:r>
            <a:r>
              <a:rPr lang="en-US" altLang="zh-CN" dirty="0" smtClean="0">
                <a:latin typeface="Times New Roman" charset="0"/>
                <a:sym typeface="Symbol" charset="2"/>
              </a:rPr>
              <a:t>1</a:t>
            </a:r>
            <a:r>
              <a:rPr lang="en-US" altLang="zh-CN" dirty="0" smtClean="0">
                <a:sym typeface="Symbol" charset="2"/>
              </a:rPr>
              <a:t> or </a:t>
            </a:r>
            <a:r>
              <a:rPr lang="en-US" altLang="zh-CN" dirty="0" smtClean="0"/>
              <a:t>rank(</a:t>
            </a:r>
            <a:r>
              <a:rPr lang="en-US" altLang="zh-CN" i="1" dirty="0" smtClean="0">
                <a:latin typeface="Times New Roman" charset="0"/>
              </a:rPr>
              <a:t>W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charset="2"/>
              </a:rPr>
              <a:t>≥</a:t>
            </a:r>
            <a:r>
              <a:rPr lang="en-US" altLang="zh-CN" dirty="0" smtClean="0">
                <a:latin typeface="Times New Roman" charset="0"/>
                <a:sym typeface="Symbol" charset="2"/>
              </a:rPr>
              <a:t>2</a:t>
            </a:r>
            <a:r>
              <a:rPr lang="en-US" altLang="zh-CN" i="1" dirty="0" smtClean="0">
                <a:latin typeface="Times New Roman" charset="0"/>
                <a:sym typeface="Symbol" charset="2"/>
              </a:rPr>
              <a:t>t+</a:t>
            </a:r>
            <a:r>
              <a:rPr lang="en-US" altLang="zh-CN" dirty="0" smtClean="0">
                <a:latin typeface="Times New Roman" charset="0"/>
                <a:sym typeface="Symbol" charset="2"/>
              </a:rPr>
              <a:t>2</a:t>
            </a:r>
            <a:r>
              <a:rPr lang="en-US" altLang="zh-CN" i="1" dirty="0" smtClean="0">
                <a:latin typeface="Times New Roman" charset="0"/>
                <a:sym typeface="Symbol" charset="2"/>
              </a:rPr>
              <a:t> </a:t>
            </a:r>
            <a:endParaRPr lang="en-US" altLang="en-US" i="1" dirty="0" smtClean="0">
              <a:latin typeface="Times New Roman" charset="0"/>
              <a:sym typeface="Symbol" charset="2"/>
            </a:endParaRPr>
          </a:p>
        </p:txBody>
      </p:sp>
      <p:pic>
        <p:nvPicPr>
          <p:cNvPr id="1024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89063"/>
            <a:ext cx="8431213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68" name="AutoShape 56"/>
          <p:cNvSpPr>
            <a:spLocks noChangeArrowheads="1"/>
          </p:cNvSpPr>
          <p:nvPr/>
        </p:nvSpPr>
        <p:spPr bwMode="auto">
          <a:xfrm rot="10800000">
            <a:off x="3505200" y="2286000"/>
            <a:ext cx="1981200" cy="457200"/>
          </a:xfrm>
          <a:prstGeom prst="wedgeRoundRectCallout">
            <a:avLst>
              <a:gd name="adj1" fmla="val 44148"/>
              <a:gd name="adj2" fmla="val 14756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 eaLnBrk="1" hangingPunct="1">
              <a:defRPr/>
            </a:pPr>
            <a:r>
              <a:rPr lang="en-US" altLang="zh-CN"/>
              <a:t>Non-zero rows</a:t>
            </a:r>
          </a:p>
        </p:txBody>
      </p:sp>
      <p:sp>
        <p:nvSpPr>
          <p:cNvPr id="13369" name="AutoShape 57"/>
          <p:cNvSpPr>
            <a:spLocks noChangeArrowheads="1"/>
          </p:cNvSpPr>
          <p:nvPr/>
        </p:nvSpPr>
        <p:spPr bwMode="auto">
          <a:xfrm rot="10800000">
            <a:off x="6096000" y="4343400"/>
            <a:ext cx="2286000" cy="457200"/>
          </a:xfrm>
          <a:prstGeom prst="wedgeRoundRectCallout">
            <a:avLst>
              <a:gd name="adj1" fmla="val 65204"/>
              <a:gd name="adj2" fmla="val 10902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 eaLnBrk="1" hangingPunct="1">
              <a:defRPr/>
            </a:pPr>
            <a:r>
              <a:rPr lang="en-US" altLang="zh-CN"/>
              <a:t>Non-zero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68" grpId="0" animBg="1"/>
      <p:bldP spid="13368" grpId="1" animBg="1"/>
      <p:bldP spid="13369" grpId="0" animBg="1"/>
      <p:bldP spid="13369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396</Words>
  <Application>Microsoft Macintosh PowerPoint</Application>
  <PresentationFormat>全屏显示(4:3)</PresentationFormat>
  <Paragraphs>133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Cambria Math</vt:lpstr>
      <vt:lpstr>Symbol</vt:lpstr>
      <vt:lpstr>Times New Roman</vt:lpstr>
      <vt:lpstr>宋体</vt:lpstr>
      <vt:lpstr>Arial</vt:lpstr>
      <vt:lpstr>默认设计模板</vt:lpstr>
      <vt:lpstr>Locality of Weighted Bipartite Matchings with Low Rank Data</vt:lpstr>
      <vt:lpstr>Outline</vt:lpstr>
      <vt:lpstr>Motivation</vt:lpstr>
      <vt:lpstr>PowerPoint 演示文稿</vt:lpstr>
      <vt:lpstr>In terms of matrices</vt:lpstr>
      <vt:lpstr>Conjecture</vt:lpstr>
      <vt:lpstr>Trivial Case</vt:lpstr>
      <vt:lpstr>Special case: binary domain</vt:lpstr>
      <vt:lpstr>Basic idea: normalization</vt:lpstr>
      <vt:lpstr>Basic idea: improving cycle</vt:lpstr>
      <vt:lpstr>Special case: finite domain</vt:lpstr>
      <vt:lpstr>General case: unit interval domain</vt:lpstr>
      <vt:lpstr>Counter-example</vt:lpstr>
      <vt:lpstr>Counter-example</vt:lpstr>
      <vt:lpstr>I don’t want to be Mr. No!</vt:lpstr>
      <vt:lpstr>Perturbation Analysis</vt:lpstr>
      <vt:lpstr>Basic idea of the proof</vt:lpstr>
      <vt:lpstr>Matrix decomposition over bounded domain</vt:lpstr>
      <vt:lpstr>Proof of theorem 4</vt:lpstr>
      <vt:lpstr>Summary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Perturbation Analysis of Maximum-Weighted Bipartite Matchings with Low Rank Data</dc:title>
  <dc:creator>Microsoft Office 用户</dc:creator>
  <cp:lastModifiedBy>Microsoft Office 用户</cp:lastModifiedBy>
  <cp:revision>62</cp:revision>
  <cp:lastPrinted>1601-01-01T00:00:00Z</cp:lastPrinted>
  <dcterms:created xsi:type="dcterms:W3CDTF">2017-07-02T05:15:42Z</dcterms:created>
  <dcterms:modified xsi:type="dcterms:W3CDTF">2017-07-07T03:02:57Z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