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9" r:id="rId25"/>
    <p:sldId id="281" r:id="rId26"/>
    <p:sldId id="286" r:id="rId27"/>
    <p:sldId id="282" r:id="rId28"/>
    <p:sldId id="283" r:id="rId29"/>
    <p:sldId id="284" r:id="rId30"/>
    <p:sldId id="285" r:id="rId31"/>
    <p:sldId id="287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1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7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57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30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20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4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09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82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63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FE2A-8601-9B41-BA5F-8D5FBBABCBF0}" type="datetimeFigureOut">
              <a:rPr lang="fr-FR" smtClean="0"/>
              <a:t>10/07/2017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646C-8E47-484D-9243-C90EFAFC20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Incrementality</a:t>
            </a:r>
            <a:r>
              <a:rPr lang="fr-FR" dirty="0" smtClean="0"/>
              <a:t> in Exact </a:t>
            </a:r>
            <a:br>
              <a:rPr lang="fr-FR" dirty="0" smtClean="0"/>
            </a:br>
            <a:r>
              <a:rPr lang="fr-FR" dirty="0" smtClean="0"/>
              <a:t>NP-Hard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Solving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Chu-Min LI</a:t>
            </a:r>
          </a:p>
          <a:p>
            <a:r>
              <a:rPr lang="fr-FR" dirty="0" err="1"/>
              <a:t>Laboratory</a:t>
            </a:r>
            <a:r>
              <a:rPr lang="fr-FR" dirty="0"/>
              <a:t> of Smart </a:t>
            </a:r>
            <a:r>
              <a:rPr lang="fr-FR" dirty="0" err="1"/>
              <a:t>Computing</a:t>
            </a:r>
            <a:r>
              <a:rPr lang="fr-FR" dirty="0"/>
              <a:t> and </a:t>
            </a:r>
            <a:r>
              <a:rPr lang="fr-FR" dirty="0" err="1"/>
              <a:t>Optimization</a:t>
            </a:r>
            <a:r>
              <a:rPr lang="fr-FR" dirty="0"/>
              <a:t>, HUST, Wuhan, China </a:t>
            </a:r>
            <a:endParaRPr lang="fr-FR" dirty="0" smtClean="0"/>
          </a:p>
          <a:p>
            <a:r>
              <a:rPr lang="fr-FR" dirty="0" smtClean="0"/>
              <a:t>MIS, </a:t>
            </a:r>
            <a:r>
              <a:rPr lang="fr-FR" dirty="0" err="1" smtClean="0"/>
              <a:t>University</a:t>
            </a:r>
            <a:r>
              <a:rPr lang="fr-FR" dirty="0" smtClean="0"/>
              <a:t> of Picardie Jules Verne, </a:t>
            </a:r>
            <a:r>
              <a:rPr lang="fr-FR" dirty="0" smtClean="0"/>
              <a:t>France</a:t>
            </a:r>
          </a:p>
          <a:p>
            <a:r>
              <a:rPr lang="fr-FR" smtClean="0"/>
              <a:t>chu-min.li@u-picardie.fr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1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386" y="-22156"/>
            <a:ext cx="10515600" cy="1325563"/>
          </a:xfrm>
        </p:spPr>
        <p:txBody>
          <a:bodyPr/>
          <a:lstStyle/>
          <a:p>
            <a:r>
              <a:rPr lang="fr-FR" b="1" dirty="0" err="1" smtClean="0"/>
              <a:t>Learnt</a:t>
            </a:r>
            <a:r>
              <a:rPr lang="fr-FR" b="1" dirty="0" smtClean="0"/>
              <a:t> Clause </a:t>
            </a:r>
            <a:r>
              <a:rPr lang="fr-FR" b="1" dirty="0" err="1" smtClean="0"/>
              <a:t>Minimization</a:t>
            </a:r>
            <a:r>
              <a:rPr lang="fr-FR" b="1" dirty="0" smtClean="0"/>
              <a:t> in </a:t>
            </a:r>
            <a:r>
              <a:rPr lang="fr-FR" b="1" dirty="0" err="1" smtClean="0"/>
              <a:t>Conflict-Driven</a:t>
            </a:r>
            <a:r>
              <a:rPr lang="fr-FR" b="1" dirty="0" smtClean="0"/>
              <a:t> Clause Learning (CDCL) [</a:t>
            </a:r>
            <a:r>
              <a:rPr lang="fr-FR" b="1" dirty="0" err="1" smtClean="0"/>
              <a:t>Luo</a:t>
            </a:r>
            <a:r>
              <a:rPr lang="fr-FR" b="1" dirty="0" smtClean="0"/>
              <a:t> et al, IJCAI’17]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82386" y="1669046"/>
            <a:ext cx="147235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/>
          </a:p>
          <a:p>
            <a:pPr marL="342900" indent="-342900">
              <a:buFontTx/>
              <a:buChar char="-"/>
            </a:pPr>
            <a:r>
              <a:rPr lang="fr-FR" sz="3200" dirty="0" err="1" smtClean="0"/>
              <a:t>When</a:t>
            </a:r>
            <a:r>
              <a:rPr lang="fr-FR" sz="3200" dirty="0" smtClean="0"/>
              <a:t> to </a:t>
            </a:r>
            <a:r>
              <a:rPr lang="fr-FR" sz="3200" dirty="0" err="1" smtClean="0"/>
              <a:t>minimize</a:t>
            </a:r>
            <a:r>
              <a:rPr lang="fr-FR" sz="3200" dirty="0" smtClean="0"/>
              <a:t> the </a:t>
            </a:r>
            <a:r>
              <a:rPr lang="fr-FR" sz="3200" dirty="0" err="1" smtClean="0"/>
              <a:t>learnt</a:t>
            </a:r>
            <a:r>
              <a:rPr lang="fr-FR" sz="3200" dirty="0" smtClean="0"/>
              <a:t> clauses? </a:t>
            </a:r>
          </a:p>
          <a:p>
            <a:pPr marL="800100" lvl="1" indent="-342900">
              <a:buFontTx/>
              <a:buChar char="-"/>
            </a:pPr>
            <a:r>
              <a:rPr lang="fr-FR" sz="3200" dirty="0" smtClean="0"/>
              <a:t>More </a:t>
            </a:r>
            <a:r>
              <a:rPr lang="fr-FR" sz="3200" dirty="0" err="1" smtClean="0"/>
              <a:t>frequenly</a:t>
            </a:r>
            <a:r>
              <a:rPr lang="fr-FR" sz="3200" dirty="0" smtClean="0"/>
              <a:t> at the </a:t>
            </a:r>
            <a:r>
              <a:rPr lang="fr-FR" sz="3200" dirty="0" err="1" smtClean="0"/>
              <a:t>beginning</a:t>
            </a:r>
            <a:endParaRPr lang="fr-FR" sz="3200" dirty="0" smtClean="0"/>
          </a:p>
          <a:p>
            <a:pPr marL="342900" indent="-342900">
              <a:buFontTx/>
              <a:buChar char="-"/>
            </a:pPr>
            <a:endParaRPr lang="fr-FR" sz="3200" dirty="0" smtClean="0"/>
          </a:p>
          <a:p>
            <a:pPr marL="342900" indent="-342900">
              <a:buFontTx/>
              <a:buChar char="-"/>
            </a:pPr>
            <a:r>
              <a:rPr lang="fr-FR" sz="3200" dirty="0" err="1" smtClean="0"/>
              <a:t>What</a:t>
            </a:r>
            <a:r>
              <a:rPr lang="fr-FR" sz="3200" dirty="0" smtClean="0"/>
              <a:t> are the </a:t>
            </a:r>
            <a:r>
              <a:rPr lang="fr-FR" sz="3200" dirty="0" err="1" smtClean="0"/>
              <a:t>learnt</a:t>
            </a:r>
            <a:r>
              <a:rPr lang="fr-FR" sz="3200" dirty="0" smtClean="0"/>
              <a:t> clauses to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dirty="0" err="1" smtClean="0"/>
              <a:t>minimized</a:t>
            </a:r>
            <a:r>
              <a:rPr lang="fr-FR" sz="3200" dirty="0" smtClean="0"/>
              <a:t>?</a:t>
            </a:r>
          </a:p>
          <a:p>
            <a:pPr marL="800100" lvl="1" indent="-342900">
              <a:buFontTx/>
              <a:buChar char="-"/>
            </a:pPr>
            <a:r>
              <a:rPr lang="fr-FR" sz="3200" dirty="0" err="1" smtClean="0"/>
              <a:t>Make</a:t>
            </a:r>
            <a:r>
              <a:rPr lang="fr-FR" sz="3200" dirty="0" smtClean="0"/>
              <a:t> </a:t>
            </a:r>
            <a:r>
              <a:rPr lang="fr-FR" sz="3200" dirty="0" err="1" smtClean="0"/>
              <a:t>useful</a:t>
            </a:r>
            <a:r>
              <a:rPr lang="fr-FR" sz="3200" dirty="0" smtClean="0"/>
              <a:t> clauses more </a:t>
            </a:r>
            <a:r>
              <a:rPr lang="fr-FR" sz="3200" dirty="0" err="1" smtClean="0"/>
              <a:t>useful</a:t>
            </a:r>
            <a:endParaRPr lang="fr-FR" sz="3200" dirty="0" smtClean="0"/>
          </a:p>
          <a:p>
            <a:pPr marL="342900" indent="-342900">
              <a:buFontTx/>
              <a:buChar char="-"/>
            </a:pPr>
            <a:endParaRPr lang="fr-FR" sz="3200" dirty="0"/>
          </a:p>
          <a:p>
            <a:pPr marL="342900" indent="-342900">
              <a:buFontTx/>
              <a:buChar char="-"/>
            </a:pPr>
            <a:r>
              <a:rPr lang="fr-FR" sz="3200" dirty="0" smtClean="0"/>
              <a:t>In </a:t>
            </a:r>
            <a:r>
              <a:rPr lang="fr-FR" sz="3200" dirty="0" err="1" smtClean="0"/>
              <a:t>which</a:t>
            </a:r>
            <a:r>
              <a:rPr lang="fr-FR" sz="3200" dirty="0" smtClean="0"/>
              <a:t> </a:t>
            </a:r>
            <a:r>
              <a:rPr lang="fr-FR" sz="3200" dirty="0" err="1" smtClean="0"/>
              <a:t>order</a:t>
            </a:r>
            <a:r>
              <a:rPr lang="fr-FR" sz="3200" dirty="0" smtClean="0"/>
              <a:t> the </a:t>
            </a:r>
            <a:r>
              <a:rPr lang="fr-FR" sz="3200" dirty="0" err="1" smtClean="0"/>
              <a:t>literals</a:t>
            </a:r>
            <a:r>
              <a:rPr lang="fr-FR" sz="3200" dirty="0" smtClean="0"/>
              <a:t> of a </a:t>
            </a:r>
            <a:r>
              <a:rPr lang="fr-FR" sz="3200" dirty="0" err="1" smtClean="0"/>
              <a:t>learnt</a:t>
            </a:r>
            <a:r>
              <a:rPr lang="fr-FR" sz="3200" dirty="0" smtClean="0"/>
              <a:t> clause </a:t>
            </a:r>
            <a:r>
              <a:rPr lang="fr-FR" sz="3200" dirty="0" err="1" smtClean="0"/>
              <a:t>should</a:t>
            </a:r>
            <a:r>
              <a:rPr lang="fr-FR" sz="3200" dirty="0" smtClean="0"/>
              <a:t>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dirty="0" err="1" smtClean="0"/>
              <a:t>propagated</a:t>
            </a:r>
            <a:r>
              <a:rPr lang="fr-FR" sz="3200" dirty="0" smtClean="0"/>
              <a:t>?</a:t>
            </a:r>
          </a:p>
          <a:p>
            <a:pPr marL="800100" lvl="1" indent="-342900">
              <a:buFontTx/>
              <a:buChar char="-"/>
            </a:pPr>
            <a:r>
              <a:rPr lang="fr-FR" sz="3200" dirty="0" err="1" smtClean="0"/>
              <a:t>Keep</a:t>
            </a:r>
            <a:r>
              <a:rPr lang="fr-FR" sz="3200" dirty="0" smtClean="0"/>
              <a:t> the </a:t>
            </a:r>
            <a:r>
              <a:rPr lang="fr-FR" sz="3200" dirty="0" err="1" smtClean="0"/>
              <a:t>literal</a:t>
            </a:r>
            <a:r>
              <a:rPr lang="fr-FR" sz="3200" dirty="0" smtClean="0"/>
              <a:t> </a:t>
            </a:r>
            <a:r>
              <a:rPr lang="fr-FR" sz="3200" dirty="0" err="1" smtClean="0"/>
              <a:t>order</a:t>
            </a:r>
            <a:endParaRPr lang="fr-FR" sz="3200" dirty="0" smtClean="0"/>
          </a:p>
          <a:p>
            <a:pPr marL="342900" indent="-342900">
              <a:buFontTx/>
              <a:buChar char="-"/>
            </a:pPr>
            <a:endParaRPr lang="fr-FR" sz="3200" dirty="0"/>
          </a:p>
          <a:p>
            <a:pPr marL="342900" indent="-342900">
              <a:buFontTx/>
              <a:buChar char="-"/>
            </a:pPr>
            <a:endParaRPr lang="fr-FR" sz="2400" dirty="0" smtClean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697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386" y="-22156"/>
            <a:ext cx="11289504" cy="132556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Learnt</a:t>
            </a:r>
            <a:r>
              <a:rPr lang="fr-FR" b="1" dirty="0" smtClean="0"/>
              <a:t> Clause </a:t>
            </a:r>
            <a:r>
              <a:rPr lang="fr-FR" b="1" dirty="0" err="1" smtClean="0"/>
              <a:t>Minimization</a:t>
            </a:r>
            <a:r>
              <a:rPr lang="fr-FR" b="1" dirty="0" smtClean="0"/>
              <a:t> in </a:t>
            </a:r>
            <a:r>
              <a:rPr lang="fr-FR" b="1" dirty="0" err="1" smtClean="0"/>
              <a:t>Conflict-Driven</a:t>
            </a:r>
            <a:r>
              <a:rPr lang="fr-FR" b="1" dirty="0" smtClean="0"/>
              <a:t> Clause Learning (CDCL): </a:t>
            </a:r>
            <a:r>
              <a:rPr lang="fr-FR" b="1" dirty="0" err="1"/>
              <a:t>Results</a:t>
            </a:r>
            <a:r>
              <a:rPr lang="fr-FR" b="1" dirty="0"/>
              <a:t> [</a:t>
            </a:r>
            <a:r>
              <a:rPr lang="fr-FR" b="1" dirty="0" err="1"/>
              <a:t>Luo</a:t>
            </a:r>
            <a:r>
              <a:rPr lang="fr-FR" b="1" dirty="0"/>
              <a:t> et al, IJCAI’17]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82386" y="1303407"/>
            <a:ext cx="108221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/>
          </a:p>
          <a:p>
            <a:pPr marL="342900" indent="-342900">
              <a:buFontTx/>
              <a:buChar char="-"/>
            </a:pPr>
            <a:r>
              <a:rPr lang="fr-FR" sz="3200" dirty="0" smtClean="0"/>
              <a:t>In SAT </a:t>
            </a:r>
            <a:r>
              <a:rPr lang="fr-FR" sz="3200" dirty="0" err="1" smtClean="0"/>
              <a:t>competition</a:t>
            </a:r>
            <a:r>
              <a:rPr lang="fr-FR" sz="3200" dirty="0" smtClean="0"/>
              <a:t> 2016, the winner </a:t>
            </a:r>
            <a:r>
              <a:rPr lang="fr-FR" sz="3200" dirty="0" err="1" smtClean="0"/>
              <a:t>solves</a:t>
            </a:r>
            <a:r>
              <a:rPr lang="fr-FR" sz="3200" dirty="0" smtClean="0"/>
              <a:t> 4 instances more </a:t>
            </a:r>
            <a:r>
              <a:rPr lang="fr-FR" sz="3200" dirty="0" err="1" smtClean="0"/>
              <a:t>than</a:t>
            </a:r>
            <a:r>
              <a:rPr lang="fr-FR" sz="3200" dirty="0" smtClean="0"/>
              <a:t> the best non-winner over 300 </a:t>
            </a:r>
            <a:r>
              <a:rPr lang="fr-FR" sz="3200" dirty="0" err="1" smtClean="0"/>
              <a:t>industrial</a:t>
            </a:r>
            <a:r>
              <a:rPr lang="fr-FR" sz="3200" dirty="0" smtClean="0"/>
              <a:t> instances</a:t>
            </a:r>
          </a:p>
          <a:p>
            <a:pPr marL="342900" indent="-342900">
              <a:buFontTx/>
              <a:buChar char="-"/>
            </a:pPr>
            <a:endParaRPr lang="fr-FR" sz="3200" dirty="0" smtClean="0"/>
          </a:p>
          <a:p>
            <a:pPr marL="342900" indent="-342900">
              <a:buFontTx/>
              <a:buChar char="-"/>
            </a:pPr>
            <a:r>
              <a:rPr lang="fr-FR" sz="3200" dirty="0" smtClean="0"/>
              <a:t>Our </a:t>
            </a:r>
            <a:r>
              <a:rPr lang="fr-FR" sz="3200" dirty="0" err="1" smtClean="0"/>
              <a:t>learnt</a:t>
            </a:r>
            <a:r>
              <a:rPr lang="fr-FR" sz="3200" dirty="0" smtClean="0"/>
              <a:t> clause </a:t>
            </a:r>
            <a:r>
              <a:rPr lang="fr-FR" sz="3200" dirty="0" err="1" smtClean="0"/>
              <a:t>minimization</a:t>
            </a:r>
            <a:r>
              <a:rPr lang="fr-FR" sz="3200" dirty="0" smtClean="0"/>
              <a:t> </a:t>
            </a:r>
            <a:r>
              <a:rPr lang="fr-FR" sz="3200" dirty="0" err="1" smtClean="0"/>
              <a:t>approach</a:t>
            </a:r>
            <a:r>
              <a:rPr lang="fr-FR" sz="3200" dirty="0" smtClean="0"/>
              <a:t> </a:t>
            </a:r>
            <a:r>
              <a:rPr lang="fr-FR" sz="3200" dirty="0" err="1" smtClean="0"/>
              <a:t>allows</a:t>
            </a:r>
            <a:r>
              <a:rPr lang="fr-FR" sz="3200" dirty="0" smtClean="0"/>
              <a:t> the winner to </a:t>
            </a:r>
            <a:r>
              <a:rPr lang="fr-FR" sz="3200" dirty="0" err="1" smtClean="0"/>
              <a:t>solve</a:t>
            </a:r>
            <a:r>
              <a:rPr lang="fr-FR" sz="3200" dirty="0" smtClean="0"/>
              <a:t> 15 more instances</a:t>
            </a:r>
          </a:p>
          <a:p>
            <a:pPr marL="342900" indent="-342900">
              <a:buFontTx/>
              <a:buChar char="-"/>
            </a:pPr>
            <a:endParaRPr lang="fr-FR" sz="3200" dirty="0"/>
          </a:p>
          <a:p>
            <a:pPr marL="342900" indent="-342900">
              <a:buFontTx/>
              <a:buChar char="-"/>
            </a:pPr>
            <a:r>
              <a:rPr lang="fr-FR" sz="3200" dirty="0" smtClean="0"/>
              <a:t>Our </a:t>
            </a:r>
            <a:r>
              <a:rPr lang="fr-FR" sz="3200" dirty="0" err="1" smtClean="0"/>
              <a:t>learnt</a:t>
            </a:r>
            <a:r>
              <a:rPr lang="fr-FR" sz="3200" dirty="0" smtClean="0"/>
              <a:t> clause </a:t>
            </a:r>
            <a:r>
              <a:rPr lang="fr-FR" sz="3200" dirty="0" err="1" smtClean="0"/>
              <a:t>minimization</a:t>
            </a:r>
            <a:r>
              <a:rPr lang="fr-FR" sz="3200" dirty="0" smtClean="0"/>
              <a:t> </a:t>
            </a:r>
            <a:r>
              <a:rPr lang="fr-FR" sz="3200" dirty="0" err="1" smtClean="0"/>
              <a:t>approach</a:t>
            </a:r>
            <a:r>
              <a:rPr lang="fr-FR" sz="3200" dirty="0" smtClean="0"/>
              <a:t>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implemented</a:t>
            </a:r>
            <a:r>
              <a:rPr lang="fr-FR" sz="3200" dirty="0" smtClean="0"/>
              <a:t> in 5 </a:t>
            </a:r>
            <a:r>
              <a:rPr lang="fr-FR" sz="3200" dirty="0" err="1" smtClean="0"/>
              <a:t>solvers</a:t>
            </a:r>
            <a:r>
              <a:rPr lang="fr-FR" sz="3200" dirty="0" smtClean="0"/>
              <a:t> and </a:t>
            </a:r>
            <a:r>
              <a:rPr lang="fr-FR" sz="3200" dirty="0" err="1" smtClean="0"/>
              <a:t>allows</a:t>
            </a:r>
            <a:r>
              <a:rPr lang="fr-FR" sz="3200" dirty="0" smtClean="0"/>
              <a:t> </a:t>
            </a:r>
            <a:r>
              <a:rPr lang="fr-FR" sz="3200" dirty="0" err="1" smtClean="0"/>
              <a:t>each</a:t>
            </a:r>
            <a:r>
              <a:rPr lang="fr-FR" sz="3200" dirty="0" smtClean="0"/>
              <a:t> of </a:t>
            </a:r>
            <a:r>
              <a:rPr lang="fr-FR" sz="3200" dirty="0" err="1" smtClean="0"/>
              <a:t>these</a:t>
            </a:r>
            <a:r>
              <a:rPr lang="fr-FR" sz="3200" dirty="0" smtClean="0"/>
              <a:t> </a:t>
            </a:r>
            <a:r>
              <a:rPr lang="fr-FR" sz="3200" dirty="0" err="1" smtClean="0"/>
              <a:t>solvers</a:t>
            </a:r>
            <a:r>
              <a:rPr lang="fr-FR" sz="3200" dirty="0" smtClean="0"/>
              <a:t> to </a:t>
            </a:r>
            <a:r>
              <a:rPr lang="fr-FR" sz="3200" dirty="0" err="1" smtClean="0"/>
              <a:t>solve</a:t>
            </a:r>
            <a:r>
              <a:rPr lang="fr-FR" sz="3200" dirty="0" smtClean="0"/>
              <a:t> at least 6 more </a:t>
            </a:r>
            <a:r>
              <a:rPr lang="fr-FR" sz="3200" dirty="0" err="1" smtClean="0"/>
              <a:t>industrial</a:t>
            </a:r>
            <a:r>
              <a:rPr lang="fr-FR" sz="3200" dirty="0" smtClean="0"/>
              <a:t> instances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 smtClean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66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888" y="-17953"/>
            <a:ext cx="1051560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Perfect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Graphs, </a:t>
            </a:r>
            <a:r>
              <a:rPr lang="fr-FR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mperfect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Graphs</a:t>
            </a:r>
            <a:b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and NP-</a:t>
            </a:r>
            <a:r>
              <a:rPr lang="fr-FR" dirty="0" err="1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ardness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57187" y="3854156"/>
            <a:ext cx="8766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Chromatic</a:t>
            </a:r>
            <a:r>
              <a:rPr lang="fr-FR" sz="3200" dirty="0" smtClean="0"/>
              <a:t> </a:t>
            </a:r>
            <a:r>
              <a:rPr lang="fr-FR" sz="3200" dirty="0" err="1" smtClean="0"/>
              <a:t>number</a:t>
            </a:r>
            <a:r>
              <a:rPr lang="fr-FR" sz="3200" dirty="0" smtClean="0"/>
              <a:t>: 3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 smtClean="0"/>
              <a:t>Clique </a:t>
            </a:r>
            <a:r>
              <a:rPr lang="fr-FR" sz="3200" dirty="0" err="1" smtClean="0"/>
              <a:t>number</a:t>
            </a:r>
            <a:r>
              <a:rPr lang="fr-FR" sz="3200" dirty="0" smtClean="0"/>
              <a:t>: 3 (</a:t>
            </a:r>
            <a:r>
              <a:rPr lang="fr-FR" sz="3200" dirty="0" err="1" smtClean="0"/>
              <a:t>MaxClique</a:t>
            </a:r>
            <a:r>
              <a:rPr lang="fr-FR" sz="3200" dirty="0" smtClean="0"/>
              <a:t>: {</a:t>
            </a:r>
            <a:r>
              <a:rPr lang="fr-FR" sz="3200" dirty="0"/>
              <a:t>v</a:t>
            </a:r>
            <a:r>
              <a:rPr lang="fr-FR" sz="3200" baseline="-25000" dirty="0"/>
              <a:t>1</a:t>
            </a:r>
            <a:r>
              <a:rPr lang="fr-FR" sz="3200" dirty="0"/>
              <a:t>, v</a:t>
            </a:r>
            <a:r>
              <a:rPr lang="fr-FR" sz="3200" baseline="-25000" dirty="0"/>
              <a:t>2</a:t>
            </a:r>
            <a:r>
              <a:rPr lang="fr-FR" sz="3200" dirty="0"/>
              <a:t>, </a:t>
            </a:r>
            <a:r>
              <a:rPr lang="fr-FR" sz="3200" dirty="0" smtClean="0"/>
              <a:t>v</a:t>
            </a:r>
            <a:r>
              <a:rPr lang="fr-FR" sz="3200" baseline="-25000" dirty="0"/>
              <a:t>5</a:t>
            </a:r>
            <a:r>
              <a:rPr lang="fr-FR" sz="3200" dirty="0" smtClean="0"/>
              <a:t>})</a:t>
            </a:r>
            <a:endParaRPr lang="fr-FR" sz="3200" dirty="0"/>
          </a:p>
          <a:p>
            <a:endParaRPr lang="fr-FR" sz="3200" dirty="0" smtClean="0"/>
          </a:p>
          <a:p>
            <a:r>
              <a:rPr lang="fr-FR" sz="3200" dirty="0" smtClean="0"/>
              <a:t>For </a:t>
            </a:r>
            <a:r>
              <a:rPr lang="fr-FR" sz="3200" dirty="0" err="1" smtClean="0"/>
              <a:t>any</a:t>
            </a:r>
            <a:r>
              <a:rPr lang="fr-FR" sz="3200" dirty="0" smtClean="0"/>
              <a:t> graph: </a:t>
            </a:r>
            <a:r>
              <a:rPr lang="fr-FR" sz="3200" dirty="0" err="1" smtClean="0"/>
              <a:t>chromatic</a:t>
            </a:r>
            <a:r>
              <a:rPr lang="fr-FR" sz="3200" dirty="0" smtClean="0"/>
              <a:t> </a:t>
            </a:r>
            <a:r>
              <a:rPr lang="fr-FR" sz="3200" dirty="0" err="1" smtClean="0"/>
              <a:t>number</a:t>
            </a:r>
            <a:r>
              <a:rPr lang="fr-FR" sz="3200" dirty="0" smtClean="0"/>
              <a:t> &gt;= clique </a:t>
            </a:r>
            <a:r>
              <a:rPr lang="fr-FR" sz="3200" dirty="0" err="1" smtClean="0"/>
              <a:t>number</a:t>
            </a:r>
            <a:endParaRPr lang="fr-FR" sz="3200" dirty="0"/>
          </a:p>
        </p:txBody>
      </p: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4423742" y="1599812"/>
            <a:ext cx="1511300" cy="1657350"/>
            <a:chOff x="2306" y="1706"/>
            <a:chExt cx="952" cy="1044"/>
          </a:xfrm>
        </p:grpSpPr>
        <p:cxnSp>
          <p:nvCxnSpPr>
            <p:cNvPr id="23" name="Connecteur droit 4"/>
            <p:cNvCxnSpPr>
              <a:cxnSpLocks noChangeShapeType="1"/>
            </p:cNvCxnSpPr>
            <p:nvPr/>
          </p:nvCxnSpPr>
          <p:spPr bwMode="auto">
            <a:xfrm flipH="1">
              <a:off x="2351" y="1752"/>
              <a:ext cx="45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Connecteur droit 8"/>
            <p:cNvCxnSpPr>
              <a:cxnSpLocks noChangeShapeType="1"/>
            </p:cNvCxnSpPr>
            <p:nvPr/>
          </p:nvCxnSpPr>
          <p:spPr bwMode="auto">
            <a:xfrm>
              <a:off x="2351" y="2115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Connecteur droit 10"/>
            <p:cNvCxnSpPr>
              <a:cxnSpLocks noChangeShapeType="1"/>
            </p:cNvCxnSpPr>
            <p:nvPr/>
          </p:nvCxnSpPr>
          <p:spPr bwMode="auto">
            <a:xfrm>
              <a:off x="2351" y="2704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Connecteur droit 12"/>
            <p:cNvCxnSpPr>
              <a:cxnSpLocks noChangeShapeType="1"/>
            </p:cNvCxnSpPr>
            <p:nvPr/>
          </p:nvCxnSpPr>
          <p:spPr bwMode="auto">
            <a:xfrm>
              <a:off x="2805" y="1752"/>
              <a:ext cx="408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Connecteur droit 14"/>
            <p:cNvCxnSpPr>
              <a:cxnSpLocks noChangeShapeType="1"/>
            </p:cNvCxnSpPr>
            <p:nvPr/>
          </p:nvCxnSpPr>
          <p:spPr bwMode="auto">
            <a:xfrm>
              <a:off x="3213" y="2115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8" name="Explosion 2 21"/>
            <p:cNvSpPr>
              <a:spLocks noChangeArrowheads="1"/>
            </p:cNvSpPr>
            <p:nvPr/>
          </p:nvSpPr>
          <p:spPr bwMode="auto">
            <a:xfrm>
              <a:off x="2759" y="1706"/>
              <a:ext cx="91" cy="91"/>
            </a:xfrm>
            <a:prstGeom prst="irregularSeal2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FF0000"/>
                </a:solidFill>
              </a:endParaRPr>
            </a:p>
          </p:txBody>
        </p:sp>
        <p:sp>
          <p:nvSpPr>
            <p:cNvPr id="29" name="Explosion 2 22"/>
            <p:cNvSpPr>
              <a:spLocks noChangeArrowheads="1"/>
            </p:cNvSpPr>
            <p:nvPr/>
          </p:nvSpPr>
          <p:spPr bwMode="auto">
            <a:xfrm>
              <a:off x="2306" y="2069"/>
              <a:ext cx="91" cy="91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000000"/>
                </a:solidFill>
              </a:endParaRPr>
            </a:p>
          </p:txBody>
        </p:sp>
        <p:sp>
          <p:nvSpPr>
            <p:cNvPr id="30" name="Explosion 2 23"/>
            <p:cNvSpPr>
              <a:spLocks noChangeArrowheads="1"/>
            </p:cNvSpPr>
            <p:nvPr/>
          </p:nvSpPr>
          <p:spPr bwMode="auto">
            <a:xfrm>
              <a:off x="2306" y="2659"/>
              <a:ext cx="91" cy="91"/>
            </a:xfrm>
            <a:prstGeom prst="irregularSeal2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000000"/>
                </a:solidFill>
              </a:endParaRPr>
            </a:p>
          </p:txBody>
        </p:sp>
        <p:sp>
          <p:nvSpPr>
            <p:cNvPr id="31" name="Explosion 2 24"/>
            <p:cNvSpPr>
              <a:spLocks noChangeArrowheads="1"/>
            </p:cNvSpPr>
            <p:nvPr/>
          </p:nvSpPr>
          <p:spPr bwMode="auto">
            <a:xfrm>
              <a:off x="3168" y="2659"/>
              <a:ext cx="90" cy="91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000000"/>
                </a:solidFill>
              </a:endParaRPr>
            </a:p>
          </p:txBody>
        </p:sp>
        <p:sp>
          <p:nvSpPr>
            <p:cNvPr id="32" name="Explosion 2 25"/>
            <p:cNvSpPr>
              <a:spLocks noChangeArrowheads="1"/>
            </p:cNvSpPr>
            <p:nvPr/>
          </p:nvSpPr>
          <p:spPr bwMode="auto">
            <a:xfrm>
              <a:off x="3168" y="2069"/>
              <a:ext cx="90" cy="91"/>
            </a:xfrm>
            <a:prstGeom prst="irregularSeal2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33" name="Connecteur droit 32"/>
          <p:cNvCxnSpPr>
            <a:stCxn id="29" idx="3"/>
            <a:endCxn id="32" idx="1"/>
          </p:cNvCxnSpPr>
          <p:nvPr/>
        </p:nvCxnSpPr>
        <p:spPr>
          <a:xfrm>
            <a:off x="4568205" y="2220517"/>
            <a:ext cx="1223962" cy="41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105356" y="1212089"/>
            <a:ext cx="96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</a:t>
            </a:r>
            <a:r>
              <a:rPr lang="fr-FR" sz="2800" baseline="-25000" dirty="0" smtClean="0"/>
              <a:t>1</a:t>
            </a:r>
            <a:endParaRPr lang="fr-FR" sz="2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941558" y="1948545"/>
            <a:ext cx="96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</a:t>
            </a:r>
            <a:r>
              <a:rPr lang="fr-FR" sz="2800" baseline="-25000" dirty="0"/>
              <a:t>2</a:t>
            </a:r>
            <a:endParaRPr lang="fr-FR" sz="2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3965111" y="2948007"/>
            <a:ext cx="96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</a:t>
            </a:r>
            <a:r>
              <a:rPr lang="fr-FR" sz="2800" baseline="-25000" dirty="0"/>
              <a:t>3</a:t>
            </a:r>
            <a:endParaRPr lang="fr-FR" sz="28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876281" y="2965351"/>
            <a:ext cx="96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</a:t>
            </a:r>
            <a:r>
              <a:rPr lang="fr-FR" sz="2800" baseline="-25000" dirty="0"/>
              <a:t>4</a:t>
            </a:r>
            <a:endParaRPr lang="fr-FR" sz="2800" dirty="0"/>
          </a:p>
        </p:txBody>
      </p:sp>
      <p:sp>
        <p:nvSpPr>
          <p:cNvPr id="38" name="ZoneTexte 37"/>
          <p:cNvSpPr txBox="1"/>
          <p:nvPr/>
        </p:nvSpPr>
        <p:spPr>
          <a:xfrm>
            <a:off x="5870812" y="1931789"/>
            <a:ext cx="96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</a:t>
            </a:r>
            <a:r>
              <a:rPr lang="fr-FR" sz="2800" baseline="-25000" dirty="0"/>
              <a:t>5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0813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40" y="-10564"/>
            <a:ext cx="1051560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Perfect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Graphs, </a:t>
            </a:r>
            <a:r>
              <a:rPr lang="fr-FR" dirty="0" err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mperfect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Graphs</a:t>
            </a:r>
            <a:b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and NP-</a:t>
            </a:r>
            <a:r>
              <a:rPr lang="fr-FR" dirty="0" err="1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ardness</a:t>
            </a:r>
            <a:endParaRPr lang="fr-FR" dirty="0"/>
          </a:p>
        </p:txBody>
      </p:sp>
      <p:sp>
        <p:nvSpPr>
          <p:cNvPr id="22" name="Espace réservé du contenu 2"/>
          <p:cNvSpPr>
            <a:spLocks/>
          </p:cNvSpPr>
          <p:nvPr/>
        </p:nvSpPr>
        <p:spPr bwMode="auto">
          <a:xfrm>
            <a:off x="1012003" y="2058163"/>
            <a:ext cx="10307637" cy="468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                               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                    </a:t>
            </a:r>
            <a:r>
              <a:rPr lang="fr-FR" sz="2800" dirty="0">
                <a:solidFill>
                  <a:srgbClr val="000000"/>
                </a:solidFill>
                <a:latin typeface="Calibri" charset="0"/>
                <a:cs typeface="Calibri" charset="0"/>
              </a:rPr>
              <a:t>2</a:t>
            </a: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</a:t>
            </a:r>
            <a:r>
              <a:rPr lang="fr-FR" sz="2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5</a:t>
            </a: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                    </a:t>
            </a:r>
            <a:r>
              <a:rPr lang="fr-FR" sz="2800" dirty="0">
                <a:solidFill>
                  <a:srgbClr val="000000"/>
                </a:solidFill>
                <a:latin typeface="Calibri" charset="0"/>
                <a:cs typeface="Calibri" charset="0"/>
              </a:rPr>
              <a:t>3</a:t>
            </a: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</a:t>
            </a: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fr-FR" sz="2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4</a:t>
            </a:r>
            <a:endParaRPr lang="fr-FR" sz="2400" dirty="0" smtClean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3200" dirty="0" err="1" smtClean="0">
                <a:solidFill>
                  <a:srgbClr val="000000"/>
                </a:solidFill>
                <a:latin typeface="Calibri" charset="0"/>
                <a:cs typeface="Calibri" charset="0"/>
              </a:rPr>
              <a:t>Chromatic</a:t>
            </a:r>
            <a:r>
              <a:rPr lang="fr-FR" sz="32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fr-FR" sz="3200" dirty="0" err="1" smtClean="0">
                <a:solidFill>
                  <a:srgbClr val="000000"/>
                </a:solidFill>
                <a:latin typeface="Calibri" charset="0"/>
                <a:cs typeface="Calibri" charset="0"/>
              </a:rPr>
              <a:t>number</a:t>
            </a:r>
            <a:r>
              <a:rPr lang="fr-FR" sz="32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: 3       Clique </a:t>
            </a:r>
            <a:r>
              <a:rPr lang="fr-FR" sz="3200" dirty="0" err="1" smtClean="0">
                <a:solidFill>
                  <a:srgbClr val="000000"/>
                </a:solidFill>
                <a:latin typeface="Calibri" charset="0"/>
                <a:cs typeface="Calibri" charset="0"/>
              </a:rPr>
              <a:t>number</a:t>
            </a:r>
            <a:r>
              <a:rPr lang="fr-FR" sz="32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: 2</a:t>
            </a:r>
          </a:p>
          <a:p>
            <a:r>
              <a:rPr lang="fr-FR" sz="3200" dirty="0" err="1"/>
              <a:t>MaxClique</a:t>
            </a:r>
            <a:r>
              <a:rPr lang="fr-FR" sz="3200" dirty="0"/>
              <a:t> and Graph </a:t>
            </a:r>
            <a:r>
              <a:rPr lang="fr-FR" sz="3200" dirty="0" err="1"/>
              <a:t>Coloring</a:t>
            </a:r>
            <a:r>
              <a:rPr lang="fr-FR" sz="3200" dirty="0"/>
              <a:t> are polynomial for </a:t>
            </a:r>
            <a:r>
              <a:rPr lang="fr-FR" sz="3200" dirty="0" err="1"/>
              <a:t>perfect</a:t>
            </a:r>
            <a:r>
              <a:rPr lang="fr-FR" sz="3200" dirty="0"/>
              <a:t> graphs and NP-hard for </a:t>
            </a:r>
            <a:r>
              <a:rPr lang="fr-FR" sz="3200" dirty="0" err="1"/>
              <a:t>imperfect</a:t>
            </a:r>
            <a:r>
              <a:rPr lang="fr-FR" sz="3200" dirty="0"/>
              <a:t> graphs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800" dirty="0">
              <a:solidFill>
                <a:schemeClr val="hlink"/>
              </a:solidFill>
              <a:latin typeface="Calibri" charset="0"/>
              <a:cs typeface="Calibri" charset="0"/>
            </a:endParaRPr>
          </a:p>
        </p:txBody>
      </p:sp>
      <p:grpSp>
        <p:nvGrpSpPr>
          <p:cNvPr id="23" name="Group 15"/>
          <p:cNvGrpSpPr>
            <a:grpSpLocks/>
          </p:cNvGrpSpPr>
          <p:nvPr/>
        </p:nvGrpSpPr>
        <p:grpSpPr bwMode="auto">
          <a:xfrm>
            <a:off x="4209415" y="2665245"/>
            <a:ext cx="1511300" cy="1657350"/>
            <a:chOff x="2306" y="1706"/>
            <a:chExt cx="952" cy="1044"/>
          </a:xfrm>
        </p:grpSpPr>
        <p:cxnSp>
          <p:nvCxnSpPr>
            <p:cNvPr id="24" name="Connecteur droit 4"/>
            <p:cNvCxnSpPr>
              <a:cxnSpLocks noChangeShapeType="1"/>
            </p:cNvCxnSpPr>
            <p:nvPr/>
          </p:nvCxnSpPr>
          <p:spPr bwMode="auto">
            <a:xfrm flipH="1">
              <a:off x="2351" y="1752"/>
              <a:ext cx="45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Connecteur droit 8"/>
            <p:cNvCxnSpPr>
              <a:cxnSpLocks noChangeShapeType="1"/>
            </p:cNvCxnSpPr>
            <p:nvPr/>
          </p:nvCxnSpPr>
          <p:spPr bwMode="auto">
            <a:xfrm>
              <a:off x="2351" y="2115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Connecteur droit 10"/>
            <p:cNvCxnSpPr>
              <a:cxnSpLocks noChangeShapeType="1"/>
            </p:cNvCxnSpPr>
            <p:nvPr/>
          </p:nvCxnSpPr>
          <p:spPr bwMode="auto">
            <a:xfrm>
              <a:off x="2351" y="2704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Connecteur droit 12"/>
            <p:cNvCxnSpPr>
              <a:cxnSpLocks noChangeShapeType="1"/>
            </p:cNvCxnSpPr>
            <p:nvPr/>
          </p:nvCxnSpPr>
          <p:spPr bwMode="auto">
            <a:xfrm>
              <a:off x="2805" y="1752"/>
              <a:ext cx="408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Connecteur droit 14"/>
            <p:cNvCxnSpPr>
              <a:cxnSpLocks noChangeShapeType="1"/>
            </p:cNvCxnSpPr>
            <p:nvPr/>
          </p:nvCxnSpPr>
          <p:spPr bwMode="auto">
            <a:xfrm>
              <a:off x="3213" y="2115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Explosion 2 21"/>
            <p:cNvSpPr>
              <a:spLocks noChangeArrowheads="1"/>
            </p:cNvSpPr>
            <p:nvPr/>
          </p:nvSpPr>
          <p:spPr bwMode="auto">
            <a:xfrm>
              <a:off x="2759" y="1706"/>
              <a:ext cx="91" cy="91"/>
            </a:xfrm>
            <a:prstGeom prst="irregularSeal2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FF0000"/>
                </a:solidFill>
              </a:endParaRPr>
            </a:p>
          </p:txBody>
        </p:sp>
        <p:sp>
          <p:nvSpPr>
            <p:cNvPr id="30" name="Explosion 2 22"/>
            <p:cNvSpPr>
              <a:spLocks noChangeArrowheads="1"/>
            </p:cNvSpPr>
            <p:nvPr/>
          </p:nvSpPr>
          <p:spPr bwMode="auto">
            <a:xfrm>
              <a:off x="2306" y="2069"/>
              <a:ext cx="91" cy="91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000000"/>
                </a:solidFill>
              </a:endParaRPr>
            </a:p>
          </p:txBody>
        </p:sp>
        <p:sp>
          <p:nvSpPr>
            <p:cNvPr id="31" name="Explosion 2 23"/>
            <p:cNvSpPr>
              <a:spLocks noChangeArrowheads="1"/>
            </p:cNvSpPr>
            <p:nvPr/>
          </p:nvSpPr>
          <p:spPr bwMode="auto">
            <a:xfrm>
              <a:off x="2306" y="2659"/>
              <a:ext cx="91" cy="91"/>
            </a:xfrm>
            <a:prstGeom prst="irregularSeal2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000000"/>
                </a:solidFill>
              </a:endParaRPr>
            </a:p>
          </p:txBody>
        </p:sp>
        <p:sp>
          <p:nvSpPr>
            <p:cNvPr id="32" name="Explosion 2 24"/>
            <p:cNvSpPr>
              <a:spLocks noChangeArrowheads="1"/>
            </p:cNvSpPr>
            <p:nvPr/>
          </p:nvSpPr>
          <p:spPr bwMode="auto">
            <a:xfrm>
              <a:off x="3168" y="2659"/>
              <a:ext cx="90" cy="91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000000"/>
                </a:solidFill>
              </a:endParaRPr>
            </a:p>
          </p:txBody>
        </p:sp>
        <p:sp>
          <p:nvSpPr>
            <p:cNvPr id="33" name="Explosion 2 25"/>
            <p:cNvSpPr>
              <a:spLocks noChangeArrowheads="1"/>
            </p:cNvSpPr>
            <p:nvPr/>
          </p:nvSpPr>
          <p:spPr bwMode="auto">
            <a:xfrm>
              <a:off x="3168" y="2069"/>
              <a:ext cx="90" cy="91"/>
            </a:xfrm>
            <a:prstGeom prst="irregularSeal2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 sz="2400">
                <a:solidFill>
                  <a:srgbClr val="000000"/>
                </a:solidFill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5073016" y="2250036"/>
            <a:ext cx="7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9321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798" y="0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Branch-and-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Bound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4571999" y="1830259"/>
            <a:ext cx="1323190" cy="10205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814137" y="1264009"/>
            <a:ext cx="53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v</a:t>
            </a:r>
            <a:r>
              <a:rPr lang="fr-FR" sz="3200" baseline="-25000" dirty="0" smtClean="0"/>
              <a:t>1</a:t>
            </a:r>
            <a:endParaRPr lang="fr-FR" sz="3200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6083078" y="1787229"/>
            <a:ext cx="1323191" cy="11065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02676" y="2807746"/>
            <a:ext cx="41925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Search</a:t>
            </a:r>
            <a:r>
              <a:rPr lang="fr-FR" sz="2800" dirty="0" smtClean="0"/>
              <a:t> for a </a:t>
            </a:r>
            <a:r>
              <a:rPr lang="fr-FR" sz="2800" dirty="0" err="1" smtClean="0"/>
              <a:t>MaxClique</a:t>
            </a:r>
            <a:r>
              <a:rPr lang="fr-FR" sz="2800" dirty="0" smtClean="0"/>
              <a:t> </a:t>
            </a:r>
            <a:r>
              <a:rPr lang="fr-FR" sz="2800" dirty="0" err="1" smtClean="0"/>
              <a:t>among</a:t>
            </a:r>
            <a:r>
              <a:rPr lang="fr-FR" sz="2800" dirty="0" smtClean="0"/>
              <a:t> the </a:t>
            </a:r>
            <a:r>
              <a:rPr lang="fr-FR" sz="2800" dirty="0" err="1" smtClean="0"/>
              <a:t>neighbors</a:t>
            </a:r>
            <a:r>
              <a:rPr lang="fr-FR" sz="2800" dirty="0" smtClean="0"/>
              <a:t> of v</a:t>
            </a:r>
            <a:r>
              <a:rPr lang="fr-FR" sz="2800" baseline="-25000" dirty="0" smtClean="0"/>
              <a:t>1</a:t>
            </a:r>
            <a:r>
              <a:rPr lang="fr-FR" sz="2800" dirty="0" smtClean="0"/>
              <a:t>,</a:t>
            </a:r>
          </a:p>
          <a:p>
            <a:r>
              <a:rPr lang="fr-FR" sz="2800" dirty="0"/>
              <a:t>i</a:t>
            </a:r>
            <a:r>
              <a:rPr lang="fr-FR" sz="2800" dirty="0" smtClean="0"/>
              <a:t>n the </a:t>
            </a:r>
            <a:r>
              <a:rPr lang="fr-FR" sz="2800" dirty="0" err="1" smtClean="0"/>
              <a:t>subgraph</a:t>
            </a:r>
            <a:r>
              <a:rPr lang="fr-FR" sz="2800" dirty="0" smtClean="0"/>
              <a:t> </a:t>
            </a:r>
            <a:r>
              <a:rPr lang="fr-FR" sz="2800" dirty="0" err="1" smtClean="0"/>
              <a:t>induced</a:t>
            </a:r>
            <a:r>
              <a:rPr lang="fr-FR" sz="2800" dirty="0" smtClean="0"/>
              <a:t> by the </a:t>
            </a:r>
            <a:r>
              <a:rPr lang="fr-FR" sz="2800" dirty="0" err="1" smtClean="0"/>
              <a:t>neighbors</a:t>
            </a:r>
            <a:r>
              <a:rPr lang="fr-FR" sz="2800" dirty="0" smtClean="0"/>
              <a:t> of v</a:t>
            </a:r>
            <a:r>
              <a:rPr lang="fr-FR" sz="2800" baseline="-25000" dirty="0" smtClean="0"/>
              <a:t>1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Let the size of the </a:t>
            </a:r>
            <a:r>
              <a:rPr lang="fr-FR" sz="2800" dirty="0" err="1" smtClean="0"/>
              <a:t>MaxClique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r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6572922" y="2807746"/>
            <a:ext cx="40372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Search</a:t>
            </a:r>
            <a:r>
              <a:rPr lang="fr-FR" sz="2800" dirty="0" smtClean="0"/>
              <a:t> for a </a:t>
            </a:r>
            <a:r>
              <a:rPr lang="fr-FR" sz="2800" dirty="0" err="1" smtClean="0"/>
              <a:t>MaxClique</a:t>
            </a:r>
            <a:r>
              <a:rPr lang="fr-FR" sz="2800" dirty="0" smtClean="0"/>
              <a:t> </a:t>
            </a:r>
            <a:r>
              <a:rPr lang="fr-FR" sz="2800" dirty="0" err="1" smtClean="0"/>
              <a:t>without</a:t>
            </a:r>
            <a:r>
              <a:rPr lang="fr-FR" sz="2800" dirty="0" smtClean="0"/>
              <a:t> v</a:t>
            </a:r>
            <a:r>
              <a:rPr lang="fr-FR" sz="2800" baseline="-25000" dirty="0" smtClean="0"/>
              <a:t>1</a:t>
            </a:r>
            <a:r>
              <a:rPr lang="fr-FR" sz="2800" dirty="0" smtClean="0"/>
              <a:t>, in the </a:t>
            </a:r>
            <a:r>
              <a:rPr lang="fr-FR" sz="2800" dirty="0" err="1" smtClean="0"/>
              <a:t>subgraph</a:t>
            </a:r>
            <a:r>
              <a:rPr lang="fr-FR" sz="2800" dirty="0" smtClean="0"/>
              <a:t> </a:t>
            </a:r>
            <a:r>
              <a:rPr lang="fr-FR" sz="2800" dirty="0" err="1" smtClean="0"/>
              <a:t>obtained</a:t>
            </a:r>
            <a:r>
              <a:rPr lang="fr-FR" sz="2800" dirty="0" smtClean="0"/>
              <a:t> by </a:t>
            </a:r>
            <a:r>
              <a:rPr lang="fr-FR" sz="2800" dirty="0" err="1" smtClean="0"/>
              <a:t>removing</a:t>
            </a:r>
            <a:r>
              <a:rPr lang="fr-FR" sz="2800" dirty="0" smtClean="0"/>
              <a:t> v</a:t>
            </a:r>
            <a:r>
              <a:rPr lang="fr-FR" sz="2800" baseline="-25000" dirty="0" smtClean="0"/>
              <a:t>1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If the </a:t>
            </a:r>
            <a:r>
              <a:rPr lang="fr-FR" sz="2800" dirty="0" err="1" smtClean="0"/>
              <a:t>upper</a:t>
            </a:r>
            <a:r>
              <a:rPr lang="fr-FR" sz="2800" dirty="0" smtClean="0"/>
              <a:t> </a:t>
            </a:r>
            <a:r>
              <a:rPr lang="fr-FR" sz="2800" dirty="0" err="1" smtClean="0"/>
              <a:t>bound</a:t>
            </a:r>
            <a:r>
              <a:rPr lang="fr-FR" sz="2800" dirty="0" smtClean="0"/>
              <a:t> &lt;= r, </a:t>
            </a:r>
            <a:r>
              <a:rPr lang="fr-FR" sz="2800" dirty="0" err="1" smtClean="0"/>
              <a:t>search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pruned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588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40" y="-10564"/>
            <a:ext cx="10515600" cy="992077"/>
          </a:xfrm>
        </p:spPr>
        <p:txBody>
          <a:bodyPr/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Upper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Bound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22" name="Espace réservé du contenu 2"/>
          <p:cNvSpPr>
            <a:spLocks/>
          </p:cNvSpPr>
          <p:nvPr/>
        </p:nvSpPr>
        <p:spPr bwMode="auto">
          <a:xfrm>
            <a:off x="1076551" y="1581550"/>
            <a:ext cx="6066527" cy="507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1</a:t>
            </a: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 </a:t>
            </a: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                             </a:t>
            </a: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 </a:t>
            </a: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2                       5</a:t>
            </a: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  </a:t>
            </a: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 </a:t>
            </a: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3                        4</a:t>
            </a: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 smtClean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Coloring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of the graph: {</a:t>
            </a:r>
            <a:r>
              <a:rPr lang="fr-FR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{1}, 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chemeClr val="hlink"/>
                </a:solidFill>
                <a:latin typeface="Calibri" charset="0"/>
                <a:cs typeface="Calibri" charset="0"/>
              </a:rPr>
              <a:t>	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						{</a:t>
            </a:r>
            <a:r>
              <a:rPr lang="fr-FR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{1}, 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{2}, 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chemeClr val="hlink"/>
                </a:solidFill>
                <a:latin typeface="Calibri" charset="0"/>
                <a:cs typeface="Calibri" charset="0"/>
              </a:rPr>
              <a:t>	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						{</a:t>
            </a:r>
            <a:r>
              <a:rPr lang="fr-FR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3}, 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{2},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chemeClr val="hlink"/>
                </a:solidFill>
                <a:latin typeface="Calibri" charset="0"/>
                <a:cs typeface="Calibri" charset="0"/>
              </a:rPr>
              <a:t>	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						{</a:t>
            </a:r>
            <a:r>
              <a:rPr lang="fr-FR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3}, 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{2, 4}, 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chemeClr val="hlink"/>
                </a:solidFill>
                <a:latin typeface="Calibri" charset="0"/>
                <a:cs typeface="Calibri" charset="0"/>
              </a:rPr>
              <a:t>	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						{</a:t>
            </a:r>
            <a:r>
              <a:rPr lang="fr-FR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3}, 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{2, 4}, </a:t>
            </a:r>
            <a:r>
              <a:rPr lang="fr-FR" sz="2400" dirty="0" smtClean="0">
                <a:solidFill>
                  <a:srgbClr val="7030A0"/>
                </a:solidFill>
                <a:latin typeface="Calibri" charset="0"/>
                <a:cs typeface="Calibri" charset="0"/>
              </a:rPr>
              <a:t>{5}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}</a:t>
            </a:r>
            <a:endParaRPr lang="fr-FR" sz="2400" dirty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800" dirty="0">
              <a:solidFill>
                <a:schemeClr val="hlink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24" name="Connecteur droit 4"/>
          <p:cNvCxnSpPr>
            <a:cxnSpLocks noChangeShapeType="1"/>
          </p:cNvCxnSpPr>
          <p:nvPr/>
        </p:nvCxnSpPr>
        <p:spPr bwMode="auto">
          <a:xfrm flipH="1">
            <a:off x="1564917" y="2026633"/>
            <a:ext cx="7207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Connecteur droit 8"/>
          <p:cNvCxnSpPr>
            <a:cxnSpLocks noChangeShapeType="1"/>
          </p:cNvCxnSpPr>
          <p:nvPr/>
        </p:nvCxnSpPr>
        <p:spPr bwMode="auto">
          <a:xfrm>
            <a:off x="1564917" y="2602896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Connecteur droit 10"/>
          <p:cNvCxnSpPr>
            <a:cxnSpLocks noChangeShapeType="1"/>
          </p:cNvCxnSpPr>
          <p:nvPr/>
        </p:nvCxnSpPr>
        <p:spPr bwMode="auto">
          <a:xfrm>
            <a:off x="1564917" y="353793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Connecteur droit 12"/>
          <p:cNvCxnSpPr>
            <a:cxnSpLocks noChangeShapeType="1"/>
          </p:cNvCxnSpPr>
          <p:nvPr/>
        </p:nvCxnSpPr>
        <p:spPr bwMode="auto">
          <a:xfrm>
            <a:off x="2285642" y="2026633"/>
            <a:ext cx="6477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Connecteur droit 14"/>
          <p:cNvCxnSpPr>
            <a:cxnSpLocks noChangeShapeType="1"/>
          </p:cNvCxnSpPr>
          <p:nvPr/>
        </p:nvCxnSpPr>
        <p:spPr bwMode="auto">
          <a:xfrm>
            <a:off x="2933342" y="2602896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" name="Explosion 2 21"/>
          <p:cNvSpPr>
            <a:spLocks noChangeArrowheads="1"/>
          </p:cNvSpPr>
          <p:nvPr/>
        </p:nvSpPr>
        <p:spPr bwMode="auto">
          <a:xfrm>
            <a:off x="2212617" y="1953608"/>
            <a:ext cx="144463" cy="144463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30" name="Explosion 2 22"/>
          <p:cNvSpPr>
            <a:spLocks noChangeArrowheads="1"/>
          </p:cNvSpPr>
          <p:nvPr/>
        </p:nvSpPr>
        <p:spPr bwMode="auto">
          <a:xfrm>
            <a:off x="1493479" y="2529871"/>
            <a:ext cx="144463" cy="144463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31" name="Explosion 2 23"/>
          <p:cNvSpPr>
            <a:spLocks noChangeArrowheads="1"/>
          </p:cNvSpPr>
          <p:nvPr/>
        </p:nvSpPr>
        <p:spPr bwMode="auto">
          <a:xfrm>
            <a:off x="1493479" y="3466496"/>
            <a:ext cx="144463" cy="144463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32" name="Explosion 2 24"/>
          <p:cNvSpPr>
            <a:spLocks noChangeArrowheads="1"/>
          </p:cNvSpPr>
          <p:nvPr/>
        </p:nvSpPr>
        <p:spPr bwMode="auto">
          <a:xfrm>
            <a:off x="2861904" y="3466496"/>
            <a:ext cx="142875" cy="144463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33" name="Explosion 2 25"/>
          <p:cNvSpPr>
            <a:spLocks noChangeArrowheads="1"/>
          </p:cNvSpPr>
          <p:nvPr/>
        </p:nvSpPr>
        <p:spPr bwMode="auto">
          <a:xfrm>
            <a:off x="2861904" y="2529871"/>
            <a:ext cx="142875" cy="144463"/>
          </a:xfrm>
          <a:prstGeom prst="irregularSeal2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7030A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0040" y="961531"/>
            <a:ext cx="11589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- If a graph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colored</a:t>
            </a:r>
            <a:r>
              <a:rPr lang="fr-FR" sz="2800" dirty="0" smtClean="0"/>
              <a:t> </a:t>
            </a:r>
            <a:r>
              <a:rPr lang="fr-FR" sz="2800" dirty="0" err="1" smtClean="0"/>
              <a:t>using</a:t>
            </a:r>
            <a:r>
              <a:rPr lang="fr-FR" sz="2800" dirty="0" smtClean="0"/>
              <a:t> r </a:t>
            </a:r>
            <a:r>
              <a:rPr lang="fr-FR" sz="2800" dirty="0" err="1" smtClean="0"/>
              <a:t>colors</a:t>
            </a:r>
            <a:r>
              <a:rPr lang="fr-FR" sz="2800" dirty="0" smtClean="0"/>
              <a:t>, 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its</a:t>
            </a:r>
            <a:r>
              <a:rPr lang="fr-FR" sz="2800" dirty="0" smtClean="0"/>
              <a:t> clique </a:t>
            </a:r>
            <a:r>
              <a:rPr lang="fr-FR" sz="2800" dirty="0" err="1" smtClean="0"/>
              <a:t>number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bouned</a:t>
            </a:r>
            <a:r>
              <a:rPr lang="fr-FR" sz="2800" dirty="0" smtClean="0"/>
              <a:t> by r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6987707" y="3700567"/>
            <a:ext cx="48737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Independent set: </a:t>
            </a:r>
            <a:r>
              <a:rPr lang="fr-FR" sz="2800" dirty="0" err="1" smtClean="0"/>
              <a:t>vertices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the </a:t>
            </a:r>
            <a:r>
              <a:rPr lang="fr-FR" sz="2800" dirty="0" err="1" smtClean="0"/>
              <a:t>same</a:t>
            </a:r>
            <a:r>
              <a:rPr lang="fr-FR" sz="2800" dirty="0" smtClean="0"/>
              <a:t> </a:t>
            </a:r>
            <a:r>
              <a:rPr lang="fr-FR" sz="2800" dirty="0" err="1" smtClean="0"/>
              <a:t>color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An </a:t>
            </a:r>
            <a:r>
              <a:rPr lang="fr-FR" sz="2800" dirty="0" err="1" smtClean="0"/>
              <a:t>indepedent</a:t>
            </a:r>
            <a:r>
              <a:rPr lang="fr-FR" sz="2800" dirty="0" smtClean="0"/>
              <a:t> set </a:t>
            </a:r>
            <a:r>
              <a:rPr lang="fr-FR" sz="2800" dirty="0" err="1" smtClean="0"/>
              <a:t>contributes</a:t>
            </a:r>
            <a:r>
              <a:rPr lang="fr-FR" sz="2800" dirty="0" smtClean="0"/>
              <a:t> at </a:t>
            </a:r>
            <a:r>
              <a:rPr lang="fr-FR" sz="2800" dirty="0" err="1" smtClean="0"/>
              <a:t>most</a:t>
            </a:r>
            <a:r>
              <a:rPr lang="fr-FR" sz="2800" dirty="0" smtClean="0"/>
              <a:t> a vertex to a clique</a:t>
            </a:r>
          </a:p>
          <a:p>
            <a:r>
              <a:rPr lang="fr-FR" sz="2800" dirty="0" smtClean="0"/>
              <a:t>So, an </a:t>
            </a:r>
            <a:r>
              <a:rPr lang="fr-FR" sz="2800" dirty="0" err="1" smtClean="0"/>
              <a:t>upper</a:t>
            </a:r>
            <a:r>
              <a:rPr lang="fr-FR" sz="2800" dirty="0" smtClean="0"/>
              <a:t> </a:t>
            </a:r>
            <a:r>
              <a:rPr lang="fr-FR" sz="2800" dirty="0" err="1" smtClean="0"/>
              <a:t>bound</a:t>
            </a:r>
            <a:r>
              <a:rPr lang="fr-FR" sz="2800" dirty="0" smtClean="0"/>
              <a:t> of a </a:t>
            </a:r>
            <a:r>
              <a:rPr lang="fr-FR" sz="2800" dirty="0" err="1" smtClean="0"/>
              <a:t>MaxClique</a:t>
            </a:r>
            <a:r>
              <a:rPr lang="fr-FR" sz="2800" dirty="0" smtClean="0"/>
              <a:t> in </a:t>
            </a:r>
            <a:r>
              <a:rPr lang="fr-FR" sz="2800" dirty="0" err="1" smtClean="0"/>
              <a:t>this</a:t>
            </a:r>
            <a:r>
              <a:rPr lang="fr-FR" sz="2800" dirty="0" smtClean="0"/>
              <a:t> graph </a:t>
            </a:r>
            <a:r>
              <a:rPr lang="fr-FR" sz="2800" dirty="0" err="1" smtClean="0"/>
              <a:t>is</a:t>
            </a:r>
            <a:r>
              <a:rPr lang="fr-FR" sz="2800" dirty="0" smtClean="0"/>
              <a:t> 3.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56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40" y="-10564"/>
            <a:ext cx="10515600" cy="992077"/>
          </a:xfrm>
        </p:spPr>
        <p:txBody>
          <a:bodyPr/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Upper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Bound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a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22" name="Espace réservé du contenu 2"/>
          <p:cNvSpPr>
            <a:spLocks/>
          </p:cNvSpPr>
          <p:nvPr/>
        </p:nvSpPr>
        <p:spPr bwMode="auto">
          <a:xfrm>
            <a:off x="713944" y="1580523"/>
            <a:ext cx="6241696" cy="503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    </a:t>
            </a:r>
            <a:r>
              <a:rPr lang="fr-FR" sz="2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1</a:t>
            </a: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800" dirty="0">
                <a:solidFill>
                  <a:srgbClr val="000000"/>
                </a:solidFill>
                <a:latin typeface="Calibri" charset="0"/>
                <a:cs typeface="Calibri" charset="0"/>
              </a:rPr>
              <a:t>          </a:t>
            </a:r>
            <a:r>
              <a:rPr lang="fr-FR" sz="2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   2                    5                </a:t>
            </a:r>
            <a:endParaRPr lang="fr-FR" sz="28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                    </a:t>
            </a: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   </a:t>
            </a:r>
            <a:endParaRPr lang="fr-FR" sz="24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			</a:t>
            </a:r>
            <a:r>
              <a:rPr lang="fr-FR" sz="2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  3				</a:t>
            </a:r>
            <a:r>
              <a:rPr lang="fr-FR" sz="2800" dirty="0">
                <a:solidFill>
                  <a:srgbClr val="000000"/>
                </a:solidFill>
                <a:latin typeface="Calibri" charset="0"/>
                <a:cs typeface="Calibri" charset="0"/>
              </a:rPr>
              <a:t> </a:t>
            </a:r>
            <a:r>
              <a:rPr lang="fr-FR" sz="2800" dirty="0" smtClean="0">
                <a:solidFill>
                  <a:srgbClr val="000000"/>
                </a:solidFill>
                <a:latin typeface="Calibri" charset="0"/>
                <a:cs typeface="Calibri" charset="0"/>
              </a:rPr>
              <a:t> 4</a:t>
            </a:r>
            <a:endParaRPr lang="fr-FR" sz="2800" dirty="0">
              <a:solidFill>
                <a:srgbClr val="000000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>
                <a:solidFill>
                  <a:srgbClr val="000000"/>
                </a:solidFill>
                <a:latin typeface="Calibri" charset="0"/>
                <a:cs typeface="Calibri" charset="0"/>
              </a:rPr>
              <a:t>                                          </a:t>
            </a:r>
            <a:endParaRPr lang="fr-FR" sz="2400" dirty="0" smtClean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</a:t>
            </a:r>
            <a:r>
              <a:rPr lang="fr-FR" sz="2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3}, 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{2, 4}, </a:t>
            </a:r>
            <a:r>
              <a:rPr lang="fr-FR" sz="2800" dirty="0" smtClean="0">
                <a:solidFill>
                  <a:srgbClr val="7030A0"/>
                </a:solidFill>
                <a:latin typeface="Calibri" charset="0"/>
                <a:cs typeface="Calibri" charset="0"/>
              </a:rPr>
              <a:t>{5}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}</a:t>
            </a:r>
            <a:r>
              <a:rPr lang="zh-CN" altLang="en-US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：</a:t>
            </a:r>
            <a:r>
              <a:rPr lang="en-US" altLang="zh-CN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each independent set contributes a vertex to the </a:t>
            </a:r>
            <a:r>
              <a:rPr lang="en-US" altLang="zh-CN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MaxClique</a:t>
            </a:r>
            <a:r>
              <a:rPr lang="en-US" altLang="zh-CN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C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v5 </a:t>
            </a:r>
            <a:r>
              <a:rPr lang="en-US" sz="2800" dirty="0" smtClean="0">
                <a:solidFill>
                  <a:schemeClr val="hlink"/>
                </a:solidFill>
                <a:latin typeface="Calibri" charset="0"/>
                <a:cs typeface="Calibri" charset="0"/>
                <a:sym typeface="Wingdings"/>
              </a:rPr>
              <a:t>is in C  v2 and v3 are not in C</a:t>
            </a:r>
          </a:p>
          <a:p>
            <a:pPr marL="342900" indent="-342900" defTabSz="457200">
              <a:spcBef>
                <a:spcPct val="20000"/>
              </a:spcBef>
            </a:pP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</a:t>
            </a:r>
            <a:r>
              <a:rPr lang="fr-FR" sz="2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{1}, 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{4}, </a:t>
            </a:r>
            <a:r>
              <a:rPr lang="fr-FR" sz="2800" dirty="0" smtClean="0">
                <a:solidFill>
                  <a:srgbClr val="7030A0"/>
                </a:solidFill>
                <a:latin typeface="Calibri" charset="0"/>
                <a:cs typeface="Calibri" charset="0"/>
              </a:rPr>
              <a:t>{5}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} 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  <a:sym typeface="Wingdings"/>
              </a:rPr>
              <a:t> v1 and v4 are in C</a:t>
            </a:r>
          </a:p>
          <a:p>
            <a:pPr marL="342900" indent="-342900" defTabSz="457200">
              <a:spcBef>
                <a:spcPct val="20000"/>
              </a:spcBef>
            </a:pPr>
            <a:r>
              <a:rPr lang="fr-FR" sz="2800" dirty="0" smtClean="0">
                <a:latin typeface="Calibri" charset="0"/>
                <a:cs typeface="Calibri" charset="0"/>
                <a:sym typeface="Wingdings"/>
              </a:rPr>
              <a:t>Impossible!!!</a:t>
            </a:r>
            <a:endParaRPr lang="fr-FR" sz="2800" dirty="0"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800" dirty="0">
              <a:solidFill>
                <a:schemeClr val="hlink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24" name="Connecteur droit 4"/>
          <p:cNvCxnSpPr>
            <a:cxnSpLocks noChangeShapeType="1"/>
          </p:cNvCxnSpPr>
          <p:nvPr/>
        </p:nvCxnSpPr>
        <p:spPr bwMode="auto">
          <a:xfrm flipH="1">
            <a:off x="2227069" y="1942957"/>
            <a:ext cx="7207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Connecteur droit 8"/>
          <p:cNvCxnSpPr>
            <a:cxnSpLocks noChangeShapeType="1"/>
          </p:cNvCxnSpPr>
          <p:nvPr/>
        </p:nvCxnSpPr>
        <p:spPr bwMode="auto">
          <a:xfrm>
            <a:off x="2227069" y="251922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Connecteur droit 10"/>
          <p:cNvCxnSpPr>
            <a:cxnSpLocks noChangeShapeType="1"/>
          </p:cNvCxnSpPr>
          <p:nvPr/>
        </p:nvCxnSpPr>
        <p:spPr bwMode="auto">
          <a:xfrm>
            <a:off x="2227069" y="3454257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Connecteur droit 12"/>
          <p:cNvCxnSpPr>
            <a:cxnSpLocks noChangeShapeType="1"/>
          </p:cNvCxnSpPr>
          <p:nvPr/>
        </p:nvCxnSpPr>
        <p:spPr bwMode="auto">
          <a:xfrm>
            <a:off x="2947794" y="1942957"/>
            <a:ext cx="6477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Connecteur droit 14"/>
          <p:cNvCxnSpPr>
            <a:cxnSpLocks noChangeShapeType="1"/>
          </p:cNvCxnSpPr>
          <p:nvPr/>
        </p:nvCxnSpPr>
        <p:spPr bwMode="auto">
          <a:xfrm>
            <a:off x="3595494" y="251922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" name="Explosion 2 21"/>
          <p:cNvSpPr>
            <a:spLocks noChangeArrowheads="1"/>
          </p:cNvSpPr>
          <p:nvPr/>
        </p:nvSpPr>
        <p:spPr bwMode="auto">
          <a:xfrm>
            <a:off x="2874769" y="1869932"/>
            <a:ext cx="144463" cy="144463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30" name="Explosion 2 22"/>
          <p:cNvSpPr>
            <a:spLocks noChangeArrowheads="1"/>
          </p:cNvSpPr>
          <p:nvPr/>
        </p:nvSpPr>
        <p:spPr bwMode="auto">
          <a:xfrm>
            <a:off x="2155631" y="2446195"/>
            <a:ext cx="144463" cy="144463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31" name="Explosion 2 23"/>
          <p:cNvSpPr>
            <a:spLocks noChangeArrowheads="1"/>
          </p:cNvSpPr>
          <p:nvPr/>
        </p:nvSpPr>
        <p:spPr bwMode="auto">
          <a:xfrm>
            <a:off x="2155631" y="3382820"/>
            <a:ext cx="144463" cy="144463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32" name="Explosion 2 24"/>
          <p:cNvSpPr>
            <a:spLocks noChangeArrowheads="1"/>
          </p:cNvSpPr>
          <p:nvPr/>
        </p:nvSpPr>
        <p:spPr bwMode="auto">
          <a:xfrm>
            <a:off x="3524056" y="3382820"/>
            <a:ext cx="142875" cy="144463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33" name="Explosion 2 25"/>
          <p:cNvSpPr>
            <a:spLocks noChangeArrowheads="1"/>
          </p:cNvSpPr>
          <p:nvPr/>
        </p:nvSpPr>
        <p:spPr bwMode="auto">
          <a:xfrm>
            <a:off x="3524056" y="2446195"/>
            <a:ext cx="142875" cy="144463"/>
          </a:xfrm>
          <a:prstGeom prst="irregularSeal2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7030A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0040" y="899612"/>
            <a:ext cx="11560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- </a:t>
            </a:r>
            <a:r>
              <a:rPr lang="fr-FR" sz="2800" dirty="0" smtClean="0"/>
              <a:t>If a graph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colored</a:t>
            </a:r>
            <a:r>
              <a:rPr lang="fr-FR" sz="2800" dirty="0" smtClean="0"/>
              <a:t> </a:t>
            </a:r>
            <a:r>
              <a:rPr lang="fr-FR" sz="2800" dirty="0" err="1" smtClean="0"/>
              <a:t>using</a:t>
            </a:r>
            <a:r>
              <a:rPr lang="fr-FR" sz="2800" dirty="0" smtClean="0"/>
              <a:t> r </a:t>
            </a:r>
            <a:r>
              <a:rPr lang="fr-FR" sz="2800" dirty="0" err="1" smtClean="0"/>
              <a:t>colors</a:t>
            </a:r>
            <a:r>
              <a:rPr lang="fr-FR" sz="2800" dirty="0" smtClean="0"/>
              <a:t>, </a:t>
            </a:r>
            <a:r>
              <a:rPr lang="fr-FR" sz="2800" dirty="0" err="1" smtClean="0"/>
              <a:t>then</a:t>
            </a:r>
            <a:r>
              <a:rPr lang="fr-FR" sz="2800" dirty="0" smtClean="0"/>
              <a:t> </a:t>
            </a:r>
            <a:r>
              <a:rPr lang="fr-FR" sz="2800" dirty="0" err="1" smtClean="0"/>
              <a:t>its</a:t>
            </a:r>
            <a:r>
              <a:rPr lang="fr-FR" sz="2800" dirty="0" smtClean="0"/>
              <a:t> clique </a:t>
            </a:r>
            <a:r>
              <a:rPr lang="fr-FR" sz="2800" dirty="0" err="1" smtClean="0"/>
              <a:t>number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bouned</a:t>
            </a:r>
            <a:r>
              <a:rPr lang="fr-FR" sz="2800" dirty="0" smtClean="0"/>
              <a:t> by r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7233567" y="1580523"/>
            <a:ext cx="46468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</a:t>
            </a:r>
            <a:r>
              <a:rPr lang="fr-FR" sz="2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3}, 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{2, 4}, </a:t>
            </a:r>
            <a:r>
              <a:rPr lang="fr-FR" sz="2800" dirty="0" smtClean="0">
                <a:solidFill>
                  <a:srgbClr val="7030A0"/>
                </a:solidFill>
                <a:latin typeface="Calibri" charset="0"/>
                <a:cs typeface="Calibri" charset="0"/>
              </a:rPr>
              <a:t>{5}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} are </a:t>
            </a:r>
            <a:r>
              <a:rPr lang="fr-FR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conflicting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</a:t>
            </a:r>
            <a:r>
              <a:rPr lang="fr-FR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independent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sets, </a:t>
            </a:r>
            <a:r>
              <a:rPr lang="fr-FR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because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</a:t>
            </a:r>
            <a:r>
              <a:rPr lang="fr-FR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they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</a:t>
            </a:r>
            <a:r>
              <a:rPr lang="fr-FR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cannot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</a:t>
            </a:r>
            <a:r>
              <a:rPr lang="fr-FR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contribute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a vertex to a clique at the </a:t>
            </a:r>
            <a:r>
              <a:rPr lang="fr-FR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same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time</a:t>
            </a:r>
          </a:p>
          <a:p>
            <a:r>
              <a:rPr lang="fr-FR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MaxSAT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 </a:t>
            </a:r>
            <a:r>
              <a:rPr lang="fr-FR" sz="2800" dirty="0" err="1" smtClean="0">
                <a:solidFill>
                  <a:schemeClr val="hlink"/>
                </a:solidFill>
                <a:latin typeface="Calibri" charset="0"/>
                <a:cs typeface="Calibri" charset="0"/>
              </a:rPr>
              <a:t>reasoning</a:t>
            </a:r>
            <a:endParaRPr lang="fr-FR" sz="2800" dirty="0" smtClean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endParaRPr lang="fr-FR" sz="2800" dirty="0">
              <a:solidFill>
                <a:schemeClr val="hlink"/>
              </a:solidFill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39" y="-10564"/>
            <a:ext cx="11405795" cy="1021783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Upper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Bound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a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based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on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01382" y="1119886"/>
            <a:ext cx="1062005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fr-FR" sz="2800" dirty="0"/>
          </a:p>
          <a:p>
            <a:pPr marL="342900" indent="-342900">
              <a:buFontTx/>
              <a:buChar char="-"/>
            </a:pPr>
            <a:endParaRPr lang="fr-FR" sz="2800" dirty="0" smtClean="0"/>
          </a:p>
          <a:p>
            <a:pPr marL="342900" indent="-342900">
              <a:buFontTx/>
              <a:buChar char="-"/>
            </a:pPr>
            <a:r>
              <a:rPr lang="fr-FR" sz="3200" dirty="0" smtClean="0">
                <a:latin typeface="Calibri" charset="0"/>
                <a:cs typeface="Calibri" charset="0"/>
              </a:rPr>
              <a:t>If a graph </a:t>
            </a:r>
            <a:r>
              <a:rPr lang="fr-FR" sz="3200" dirty="0" err="1" smtClean="0">
                <a:latin typeface="Calibri" charset="0"/>
                <a:cs typeface="Calibri" charset="0"/>
              </a:rPr>
              <a:t>can</a:t>
            </a:r>
            <a:r>
              <a:rPr lang="fr-FR" sz="3200" dirty="0" smtClean="0">
                <a:latin typeface="Calibri" charset="0"/>
                <a:cs typeface="Calibri" charset="0"/>
              </a:rPr>
              <a:t> </a:t>
            </a:r>
            <a:r>
              <a:rPr lang="fr-FR" sz="3200" dirty="0" err="1" smtClean="0">
                <a:latin typeface="Calibri" charset="0"/>
                <a:cs typeface="Calibri" charset="0"/>
              </a:rPr>
              <a:t>be</a:t>
            </a:r>
            <a:r>
              <a:rPr lang="fr-FR" sz="3200" dirty="0" smtClean="0">
                <a:latin typeface="Calibri" charset="0"/>
                <a:cs typeface="Calibri" charset="0"/>
              </a:rPr>
              <a:t> </a:t>
            </a:r>
            <a:r>
              <a:rPr lang="fr-FR" sz="3200" dirty="0" err="1" smtClean="0">
                <a:latin typeface="Calibri" charset="0"/>
                <a:cs typeface="Calibri" charset="0"/>
              </a:rPr>
              <a:t>partitioned</a:t>
            </a:r>
            <a:r>
              <a:rPr lang="fr-FR" sz="3200" dirty="0" smtClean="0">
                <a:latin typeface="Calibri" charset="0"/>
                <a:cs typeface="Calibri" charset="0"/>
              </a:rPr>
              <a:t> </a:t>
            </a:r>
            <a:r>
              <a:rPr lang="fr-FR" sz="3200" dirty="0" err="1" smtClean="0">
                <a:latin typeface="Calibri" charset="0"/>
                <a:cs typeface="Calibri" charset="0"/>
              </a:rPr>
              <a:t>into</a:t>
            </a:r>
            <a:r>
              <a:rPr lang="fr-FR" sz="3200" dirty="0" smtClean="0">
                <a:latin typeface="Calibri" charset="0"/>
                <a:cs typeface="Calibri" charset="0"/>
              </a:rPr>
              <a:t> r </a:t>
            </a:r>
            <a:r>
              <a:rPr lang="fr-FR" sz="3200" dirty="0" err="1" smtClean="0">
                <a:latin typeface="Calibri" charset="0"/>
                <a:cs typeface="Calibri" charset="0"/>
              </a:rPr>
              <a:t>independent</a:t>
            </a:r>
            <a:r>
              <a:rPr lang="fr-FR" sz="3200" dirty="0" smtClean="0">
                <a:latin typeface="Calibri" charset="0"/>
                <a:cs typeface="Calibri" charset="0"/>
              </a:rPr>
              <a:t> sets, and </a:t>
            </a:r>
            <a:r>
              <a:rPr lang="fr-FR" sz="3200" dirty="0" err="1" smtClean="0">
                <a:latin typeface="Calibri" charset="0"/>
                <a:cs typeface="Calibri" charset="0"/>
              </a:rPr>
              <a:t>MaxSAT</a:t>
            </a:r>
            <a:r>
              <a:rPr lang="fr-FR" sz="3200" dirty="0" smtClean="0">
                <a:latin typeface="Calibri" charset="0"/>
                <a:cs typeface="Calibri" charset="0"/>
              </a:rPr>
              <a:t> </a:t>
            </a:r>
            <a:r>
              <a:rPr lang="fr-FR" sz="3200" dirty="0" err="1" smtClean="0">
                <a:latin typeface="Calibri" charset="0"/>
                <a:cs typeface="Calibri" charset="0"/>
              </a:rPr>
              <a:t>reasoning</a:t>
            </a:r>
            <a:r>
              <a:rPr lang="fr-FR" sz="3200" dirty="0" smtClean="0">
                <a:latin typeface="Calibri" charset="0"/>
                <a:cs typeface="Calibri" charset="0"/>
              </a:rPr>
              <a:t> </a:t>
            </a:r>
            <a:r>
              <a:rPr lang="fr-FR" sz="3200" dirty="0" err="1" smtClean="0">
                <a:latin typeface="Calibri" charset="0"/>
                <a:cs typeface="Calibri" charset="0"/>
              </a:rPr>
              <a:t>can</a:t>
            </a:r>
            <a:r>
              <a:rPr lang="fr-FR" sz="3200" dirty="0" smtClean="0">
                <a:latin typeface="Calibri" charset="0"/>
                <a:cs typeface="Calibri" charset="0"/>
              </a:rPr>
              <a:t> </a:t>
            </a:r>
            <a:r>
              <a:rPr lang="fr-FR" sz="3200" dirty="0" err="1" smtClean="0">
                <a:latin typeface="Calibri" charset="0"/>
                <a:cs typeface="Calibri" charset="0"/>
              </a:rPr>
              <a:t>detect</a:t>
            </a:r>
            <a:r>
              <a:rPr lang="fr-FR" sz="3200" dirty="0" smtClean="0">
                <a:latin typeface="Calibri" charset="0"/>
                <a:cs typeface="Calibri" charset="0"/>
              </a:rPr>
              <a:t> k disjoint </a:t>
            </a:r>
            <a:r>
              <a:rPr lang="fr-FR" sz="3200" dirty="0" err="1" smtClean="0">
                <a:latin typeface="Calibri" charset="0"/>
                <a:cs typeface="Calibri" charset="0"/>
              </a:rPr>
              <a:t>conflicting</a:t>
            </a:r>
            <a:r>
              <a:rPr lang="fr-FR" sz="3200" dirty="0" smtClean="0">
                <a:latin typeface="Calibri" charset="0"/>
                <a:cs typeface="Calibri" charset="0"/>
              </a:rPr>
              <a:t> </a:t>
            </a:r>
            <a:r>
              <a:rPr lang="fr-FR" sz="3200" dirty="0" err="1" smtClean="0">
                <a:latin typeface="Calibri" charset="0"/>
                <a:cs typeface="Calibri" charset="0"/>
              </a:rPr>
              <a:t>subsets</a:t>
            </a:r>
            <a:r>
              <a:rPr lang="fr-FR" sz="3200" dirty="0" smtClean="0">
                <a:latin typeface="Calibri" charset="0"/>
                <a:cs typeface="Calibri" charset="0"/>
              </a:rPr>
              <a:t> of </a:t>
            </a:r>
            <a:r>
              <a:rPr lang="fr-FR" sz="3200" dirty="0" err="1" smtClean="0">
                <a:latin typeface="Calibri" charset="0"/>
                <a:cs typeface="Calibri" charset="0"/>
              </a:rPr>
              <a:t>independent</a:t>
            </a:r>
            <a:r>
              <a:rPr lang="fr-FR" sz="3200" dirty="0" smtClean="0">
                <a:latin typeface="Calibri" charset="0"/>
                <a:cs typeface="Calibri" charset="0"/>
              </a:rPr>
              <a:t> sets, </a:t>
            </a:r>
            <a:r>
              <a:rPr lang="fr-FR" sz="3200" dirty="0" err="1" smtClean="0">
                <a:latin typeface="Calibri" charset="0"/>
                <a:cs typeface="Calibri" charset="0"/>
              </a:rPr>
              <a:t>then</a:t>
            </a:r>
            <a:r>
              <a:rPr lang="fr-FR" sz="3200" dirty="0" smtClean="0">
                <a:latin typeface="Calibri" charset="0"/>
                <a:cs typeface="Calibri" charset="0"/>
              </a:rPr>
              <a:t> the clique </a:t>
            </a:r>
            <a:r>
              <a:rPr lang="fr-FR" sz="3200" dirty="0" err="1" smtClean="0">
                <a:latin typeface="Calibri" charset="0"/>
                <a:cs typeface="Calibri" charset="0"/>
              </a:rPr>
              <a:t>number</a:t>
            </a:r>
            <a:r>
              <a:rPr lang="fr-FR" sz="3200" dirty="0" smtClean="0">
                <a:latin typeface="Calibri" charset="0"/>
                <a:cs typeface="Calibri" charset="0"/>
              </a:rPr>
              <a:t> of the graph </a:t>
            </a:r>
            <a:r>
              <a:rPr lang="fr-FR" sz="3200" dirty="0" err="1" smtClean="0">
                <a:latin typeface="Calibri" charset="0"/>
                <a:cs typeface="Calibri" charset="0"/>
              </a:rPr>
              <a:t>is</a:t>
            </a:r>
            <a:r>
              <a:rPr lang="fr-FR" sz="3200" dirty="0" smtClean="0">
                <a:latin typeface="Calibri" charset="0"/>
                <a:cs typeface="Calibri" charset="0"/>
              </a:rPr>
              <a:t> </a:t>
            </a:r>
            <a:r>
              <a:rPr lang="fr-FR" sz="3200" dirty="0" err="1" smtClean="0">
                <a:latin typeface="Calibri" charset="0"/>
                <a:cs typeface="Calibri" charset="0"/>
              </a:rPr>
              <a:t>bounded</a:t>
            </a:r>
            <a:r>
              <a:rPr lang="fr-FR" sz="3200" dirty="0" smtClean="0">
                <a:latin typeface="Calibri" charset="0"/>
                <a:cs typeface="Calibri" charset="0"/>
              </a:rPr>
              <a:t> by r - k.</a:t>
            </a:r>
            <a:endParaRPr lang="fr-FR" sz="3200" dirty="0" smtClean="0"/>
          </a:p>
          <a:p>
            <a:pPr marL="342900" indent="-342900">
              <a:buFontTx/>
              <a:buChar char="-"/>
            </a:pPr>
            <a:endParaRPr lang="fr-FR" sz="2800" dirty="0" smtClean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689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798" y="1"/>
            <a:ext cx="10515600" cy="1325563"/>
          </a:xfrm>
        </p:spPr>
        <p:txBody>
          <a:bodyPr/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reasoning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time-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consuming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(O(n</a:t>
            </a:r>
            <a:r>
              <a:rPr lang="fr-FR" baseline="30000" dirty="0" smtClean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))</a:t>
            </a:r>
            <a:endParaRPr lang="fr-FR" dirty="0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4572000" y="1787229"/>
            <a:ext cx="1323190" cy="1020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798372" y="1325564"/>
            <a:ext cx="53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v1</a:t>
            </a:r>
            <a:endParaRPr lang="fr-FR" sz="2800" dirty="0"/>
          </a:p>
        </p:txBody>
      </p:sp>
      <p:cxnSp>
        <p:nvCxnSpPr>
          <p:cNvPr id="7" name="Connecteur droit 6"/>
          <p:cNvCxnSpPr>
            <a:stCxn id="5" idx="2"/>
          </p:cNvCxnSpPr>
          <p:nvPr/>
        </p:nvCxnSpPr>
        <p:spPr>
          <a:xfrm>
            <a:off x="6067313" y="1848784"/>
            <a:ext cx="1323191" cy="104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333298" y="2807746"/>
            <a:ext cx="35618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Search</a:t>
            </a:r>
            <a:r>
              <a:rPr lang="fr-FR" sz="2800" dirty="0" smtClean="0"/>
              <a:t> for a </a:t>
            </a:r>
            <a:r>
              <a:rPr lang="fr-FR" sz="2800" dirty="0" err="1" smtClean="0"/>
              <a:t>MaxClique</a:t>
            </a:r>
            <a:r>
              <a:rPr lang="fr-FR" sz="2800" dirty="0" smtClean="0"/>
              <a:t> </a:t>
            </a:r>
            <a:r>
              <a:rPr lang="fr-FR" sz="2800" dirty="0" err="1" smtClean="0"/>
              <a:t>among</a:t>
            </a:r>
            <a:r>
              <a:rPr lang="fr-FR" sz="2800" dirty="0" smtClean="0"/>
              <a:t> the </a:t>
            </a:r>
            <a:r>
              <a:rPr lang="fr-FR" sz="2800" dirty="0" err="1" smtClean="0"/>
              <a:t>neighbors</a:t>
            </a:r>
            <a:r>
              <a:rPr lang="fr-FR" sz="2800" dirty="0" smtClean="0"/>
              <a:t> of v1, in the </a:t>
            </a:r>
            <a:r>
              <a:rPr lang="fr-FR" sz="2800" dirty="0" err="1" smtClean="0"/>
              <a:t>subgraph</a:t>
            </a:r>
            <a:r>
              <a:rPr lang="fr-FR" sz="2800" dirty="0" smtClean="0"/>
              <a:t> </a:t>
            </a:r>
            <a:r>
              <a:rPr lang="fr-FR" sz="2800" dirty="0" err="1" smtClean="0"/>
              <a:t>induced</a:t>
            </a:r>
            <a:r>
              <a:rPr lang="fr-FR" sz="2800" dirty="0" smtClean="0"/>
              <a:t> by the </a:t>
            </a:r>
            <a:r>
              <a:rPr lang="fr-FR" sz="2800" dirty="0" err="1" smtClean="0"/>
              <a:t>neighbors</a:t>
            </a:r>
            <a:r>
              <a:rPr lang="fr-FR" sz="2800" dirty="0" smtClean="0"/>
              <a:t> of v1</a:t>
            </a:r>
          </a:p>
          <a:p>
            <a:endParaRPr lang="fr-FR" sz="2800" dirty="0"/>
          </a:p>
          <a:p>
            <a:r>
              <a:rPr lang="fr-FR" sz="2800" dirty="0" smtClean="0"/>
              <a:t>Let the size of the </a:t>
            </a:r>
            <a:r>
              <a:rPr lang="fr-FR" sz="2800" dirty="0" err="1" smtClean="0"/>
              <a:t>MaxClique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10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6572922" y="2807746"/>
            <a:ext cx="4573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/>
              <a:t>Search</a:t>
            </a:r>
            <a:r>
              <a:rPr lang="fr-FR" sz="2800" dirty="0" smtClean="0"/>
              <a:t> for a </a:t>
            </a:r>
            <a:r>
              <a:rPr lang="fr-FR" sz="2800" dirty="0" err="1" smtClean="0"/>
              <a:t>MaxClique</a:t>
            </a:r>
            <a:r>
              <a:rPr lang="fr-FR" sz="2800" dirty="0" smtClean="0"/>
              <a:t> </a:t>
            </a:r>
            <a:r>
              <a:rPr lang="fr-FR" sz="2800" dirty="0" err="1" smtClean="0"/>
              <a:t>without</a:t>
            </a:r>
            <a:r>
              <a:rPr lang="fr-FR" sz="2800" dirty="0" smtClean="0"/>
              <a:t> v1, in the </a:t>
            </a:r>
            <a:r>
              <a:rPr lang="fr-FR" sz="2800" dirty="0" err="1" smtClean="0"/>
              <a:t>subgraph</a:t>
            </a:r>
            <a:r>
              <a:rPr lang="fr-FR" sz="2800" dirty="0" smtClean="0"/>
              <a:t> </a:t>
            </a:r>
            <a:r>
              <a:rPr lang="fr-FR" sz="2800" dirty="0" err="1" smtClean="0"/>
              <a:t>obtained</a:t>
            </a:r>
            <a:r>
              <a:rPr lang="fr-FR" sz="2800" dirty="0" smtClean="0"/>
              <a:t> by </a:t>
            </a:r>
            <a:r>
              <a:rPr lang="fr-FR" sz="2800" dirty="0" err="1" smtClean="0"/>
              <a:t>removing</a:t>
            </a:r>
            <a:r>
              <a:rPr lang="fr-FR" sz="2800" dirty="0" smtClean="0"/>
              <a:t> v1</a:t>
            </a:r>
          </a:p>
          <a:p>
            <a:endParaRPr lang="fr-FR" sz="2800" dirty="0"/>
          </a:p>
          <a:p>
            <a:r>
              <a:rPr lang="fr-FR" sz="2800" dirty="0" smtClean="0"/>
              <a:t>If the </a:t>
            </a:r>
            <a:r>
              <a:rPr lang="fr-FR" sz="2800" dirty="0" err="1" smtClean="0"/>
              <a:t>upper</a:t>
            </a:r>
            <a:r>
              <a:rPr lang="fr-FR" sz="2800" dirty="0" smtClean="0"/>
              <a:t> </a:t>
            </a:r>
            <a:r>
              <a:rPr lang="fr-FR" sz="2800" dirty="0" err="1" smtClean="0"/>
              <a:t>bound</a:t>
            </a:r>
            <a:r>
              <a:rPr lang="fr-FR" sz="2800" dirty="0" smtClean="0"/>
              <a:t> &lt;= 10, </a:t>
            </a:r>
            <a:r>
              <a:rPr lang="fr-FR" sz="2800" dirty="0" err="1" smtClean="0"/>
              <a:t>search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pruned</a:t>
            </a:r>
            <a:r>
              <a:rPr lang="fr-FR" sz="2800" dirty="0" smtClean="0"/>
              <a:t>, </a:t>
            </a:r>
            <a:r>
              <a:rPr lang="fr-FR" sz="2800" dirty="0" err="1" smtClean="0"/>
              <a:t>otherwise</a:t>
            </a:r>
            <a:r>
              <a:rPr lang="fr-FR" sz="2800" dirty="0" smtClean="0"/>
              <a:t>, the effort </a:t>
            </a:r>
            <a:r>
              <a:rPr lang="fr-FR" sz="2800" dirty="0" err="1" smtClean="0"/>
              <a:t>spent</a:t>
            </a:r>
            <a:r>
              <a:rPr lang="fr-FR" sz="2800" dirty="0" smtClean="0"/>
              <a:t> in </a:t>
            </a:r>
            <a:r>
              <a:rPr lang="fr-FR" sz="2800" dirty="0" err="1" smtClean="0"/>
              <a:t>computing</a:t>
            </a:r>
            <a:r>
              <a:rPr lang="fr-FR" sz="2800" dirty="0" smtClean="0"/>
              <a:t> the </a:t>
            </a:r>
            <a:r>
              <a:rPr lang="fr-FR" sz="2800" dirty="0" err="1" smtClean="0"/>
              <a:t>upper</a:t>
            </a:r>
            <a:r>
              <a:rPr lang="fr-FR" sz="2800" dirty="0" smtClean="0"/>
              <a:t> </a:t>
            </a:r>
            <a:r>
              <a:rPr lang="fr-FR" sz="2800" dirty="0" err="1" smtClean="0"/>
              <a:t>bound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lost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97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39" y="-10564"/>
            <a:ext cx="11405795" cy="903449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Reasoning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01382" y="1119886"/>
            <a:ext cx="108997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3200" dirty="0" smtClean="0"/>
              <a:t>If the </a:t>
            </a:r>
            <a:r>
              <a:rPr lang="fr-FR" sz="3200" dirty="0" err="1"/>
              <a:t>l</a:t>
            </a:r>
            <a:r>
              <a:rPr lang="fr-FR" sz="3200" dirty="0" err="1" smtClean="0"/>
              <a:t>argest</a:t>
            </a:r>
            <a:r>
              <a:rPr lang="fr-FR" sz="3200" dirty="0" smtClean="0"/>
              <a:t> clique </a:t>
            </a:r>
            <a:r>
              <a:rPr lang="fr-FR" sz="3200" dirty="0" err="1" smtClean="0"/>
              <a:t>found</a:t>
            </a:r>
            <a:r>
              <a:rPr lang="fr-FR" sz="3200" dirty="0" smtClean="0"/>
              <a:t> </a:t>
            </a:r>
            <a:r>
              <a:rPr lang="fr-FR" sz="3200" dirty="0" err="1" smtClean="0"/>
              <a:t>so</a:t>
            </a:r>
            <a:r>
              <a:rPr lang="fr-FR" sz="3200" dirty="0" smtClean="0"/>
              <a:t> far </a:t>
            </a:r>
            <a:r>
              <a:rPr lang="fr-FR" sz="3200" dirty="0" err="1" smtClean="0"/>
              <a:t>is</a:t>
            </a:r>
            <a:r>
              <a:rPr lang="fr-FR" sz="3200" dirty="0" smtClean="0"/>
              <a:t> of size 10, partition the graph </a:t>
            </a:r>
            <a:r>
              <a:rPr lang="fr-FR" sz="3200" dirty="0" err="1" smtClean="0"/>
              <a:t>into</a:t>
            </a:r>
            <a:r>
              <a:rPr lang="fr-FR" sz="3200" dirty="0" smtClean="0"/>
              <a:t> </a:t>
            </a:r>
            <a:r>
              <a:rPr lang="fr-FR" sz="3200" dirty="0" err="1" smtClean="0"/>
              <a:t>two</a:t>
            </a:r>
            <a:r>
              <a:rPr lang="fr-FR" sz="3200" dirty="0" smtClean="0"/>
              <a:t> sets: A et B</a:t>
            </a:r>
          </a:p>
          <a:p>
            <a:pPr marL="342900" indent="-342900">
              <a:buFontTx/>
              <a:buChar char="-"/>
            </a:pPr>
            <a:endParaRPr lang="fr-FR" sz="3200" dirty="0"/>
          </a:p>
          <a:p>
            <a:pPr marL="342900" indent="-342900">
              <a:buFontTx/>
              <a:buChar char="-"/>
            </a:pPr>
            <a:r>
              <a:rPr lang="fr-FR" sz="3200" dirty="0" smtClean="0"/>
              <a:t>A </a:t>
            </a:r>
            <a:r>
              <a:rPr lang="fr-FR" sz="3200" dirty="0" err="1" smtClean="0"/>
              <a:t>can</a:t>
            </a:r>
            <a:r>
              <a:rPr lang="fr-FR" sz="3200" dirty="0" smtClean="0"/>
              <a:t>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dirty="0" err="1" smtClean="0"/>
              <a:t>partitioned</a:t>
            </a:r>
            <a:r>
              <a:rPr lang="fr-FR" sz="3200" dirty="0" smtClean="0"/>
              <a:t> </a:t>
            </a:r>
            <a:r>
              <a:rPr lang="fr-FR" sz="3200" dirty="0" err="1" smtClean="0"/>
              <a:t>into</a:t>
            </a:r>
            <a:r>
              <a:rPr lang="fr-FR" sz="3200" dirty="0" smtClean="0"/>
              <a:t> 10 </a:t>
            </a:r>
            <a:r>
              <a:rPr lang="fr-FR" sz="3200" dirty="0" err="1" smtClean="0"/>
              <a:t>independent</a:t>
            </a:r>
            <a:r>
              <a:rPr lang="fr-FR" sz="3200" dirty="0" smtClean="0"/>
              <a:t> sets. One </a:t>
            </a:r>
            <a:r>
              <a:rPr lang="fr-FR" sz="3200" dirty="0" err="1" smtClean="0"/>
              <a:t>needs</a:t>
            </a:r>
            <a:r>
              <a:rPr lang="fr-FR" sz="3200" dirty="0" smtClean="0"/>
              <a:t> </a:t>
            </a:r>
            <a:r>
              <a:rPr lang="fr-FR" sz="3200" dirty="0" err="1" smtClean="0"/>
              <a:t>only</a:t>
            </a:r>
            <a:r>
              <a:rPr lang="fr-FR" sz="3200" dirty="0" smtClean="0"/>
              <a:t> to </a:t>
            </a:r>
            <a:r>
              <a:rPr lang="fr-FR" sz="3200" dirty="0" err="1" smtClean="0"/>
              <a:t>branch</a:t>
            </a:r>
            <a:r>
              <a:rPr lang="fr-FR" sz="3200" dirty="0" smtClean="0"/>
              <a:t> on </a:t>
            </a:r>
            <a:r>
              <a:rPr lang="fr-FR" sz="3200" dirty="0" err="1" smtClean="0"/>
              <a:t>vertices</a:t>
            </a:r>
            <a:r>
              <a:rPr lang="fr-FR" sz="3200" dirty="0" smtClean="0"/>
              <a:t> of B</a:t>
            </a:r>
          </a:p>
          <a:p>
            <a:pPr marL="342900" indent="-342900">
              <a:buFontTx/>
              <a:buChar char="-"/>
            </a:pPr>
            <a:endParaRPr lang="fr-FR" sz="3200" dirty="0"/>
          </a:p>
          <a:p>
            <a:pPr marL="342900" indent="-342900">
              <a:buFontTx/>
              <a:buChar char="-"/>
            </a:pPr>
            <a:r>
              <a:rPr lang="fr-FR" sz="3200" dirty="0" err="1" smtClean="0"/>
              <a:t>Incremental</a:t>
            </a:r>
            <a:r>
              <a:rPr lang="fr-FR" sz="3200" dirty="0" smtClean="0"/>
              <a:t> </a:t>
            </a:r>
            <a:r>
              <a:rPr lang="fr-FR" sz="3200" dirty="0" err="1" smtClean="0"/>
              <a:t>MaxSAT</a:t>
            </a:r>
            <a:r>
              <a:rPr lang="fr-FR" sz="3200" dirty="0" smtClean="0"/>
              <a:t> </a:t>
            </a:r>
            <a:r>
              <a:rPr lang="fr-FR" sz="3200" dirty="0" err="1" smtClean="0"/>
              <a:t>reasoning</a:t>
            </a:r>
            <a:r>
              <a:rPr lang="fr-FR" sz="3200" dirty="0" smtClean="0"/>
              <a:t> </a:t>
            </a:r>
            <a:r>
              <a:rPr lang="fr-FR" sz="3200" dirty="0" err="1" smtClean="0"/>
              <a:t>aims</a:t>
            </a:r>
            <a:r>
              <a:rPr lang="fr-FR" sz="3200" dirty="0" smtClean="0"/>
              <a:t> at </a:t>
            </a:r>
            <a:r>
              <a:rPr lang="fr-FR" sz="3200" dirty="0" err="1" smtClean="0"/>
              <a:t>reducing</a:t>
            </a:r>
            <a:r>
              <a:rPr lang="fr-FR" sz="3200" dirty="0" smtClean="0"/>
              <a:t> B.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051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Hard </a:t>
            </a:r>
            <a:r>
              <a:rPr lang="fr-FR" dirty="0" err="1" smtClean="0"/>
              <a:t>Examples</a:t>
            </a:r>
            <a:r>
              <a:rPr lang="fr-FR" dirty="0" smtClean="0"/>
              <a:t> for Exact </a:t>
            </a:r>
            <a:r>
              <a:rPr lang="fr-FR" dirty="0" err="1" smtClean="0"/>
              <a:t>Algorithms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k-SAT in the phase transition</a:t>
            </a:r>
          </a:p>
          <a:p>
            <a:endParaRPr lang="fr-FR" dirty="0"/>
          </a:p>
          <a:p>
            <a:r>
              <a:rPr lang="fr-FR" dirty="0" smtClean="0"/>
              <a:t>CSP instances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RB model</a:t>
            </a:r>
          </a:p>
          <a:p>
            <a:endParaRPr lang="fr-FR" dirty="0"/>
          </a:p>
          <a:p>
            <a:r>
              <a:rPr lang="fr-FR" dirty="0" err="1" smtClean="0"/>
              <a:t>MaxClique</a:t>
            </a:r>
            <a:r>
              <a:rPr lang="fr-FR" dirty="0" smtClean="0"/>
              <a:t> on dense </a:t>
            </a:r>
            <a:r>
              <a:rPr lang="fr-FR" dirty="0" err="1" smtClean="0"/>
              <a:t>random</a:t>
            </a:r>
            <a:r>
              <a:rPr lang="fr-FR" dirty="0" smtClean="0"/>
              <a:t> graphs</a:t>
            </a:r>
          </a:p>
          <a:p>
            <a:endParaRPr lang="fr-FR" dirty="0"/>
          </a:p>
          <a:p>
            <a:r>
              <a:rPr lang="mr-IN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90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39" y="-10564"/>
            <a:ext cx="11405795" cy="903449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Reasoning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5" name="Forme libre 4"/>
          <p:cNvSpPr/>
          <p:nvPr/>
        </p:nvSpPr>
        <p:spPr>
          <a:xfrm>
            <a:off x="644604" y="1286477"/>
            <a:ext cx="2936838" cy="2571078"/>
          </a:xfrm>
          <a:custGeom>
            <a:avLst/>
            <a:gdLst>
              <a:gd name="connsiteX0" fmla="*/ 957431 w 2936838"/>
              <a:gd name="connsiteY0" fmla="*/ 0 h 2571078"/>
              <a:gd name="connsiteX1" fmla="*/ 957431 w 2936838"/>
              <a:gd name="connsiteY1" fmla="*/ 0 h 2571078"/>
              <a:gd name="connsiteX2" fmla="*/ 903643 w 2936838"/>
              <a:gd name="connsiteY2" fmla="*/ 75304 h 2571078"/>
              <a:gd name="connsiteX3" fmla="*/ 871370 w 2936838"/>
              <a:gd name="connsiteY3" fmla="*/ 96819 h 2571078"/>
              <a:gd name="connsiteX4" fmla="*/ 849855 w 2936838"/>
              <a:gd name="connsiteY4" fmla="*/ 129092 h 2571078"/>
              <a:gd name="connsiteX5" fmla="*/ 796066 w 2936838"/>
              <a:gd name="connsiteY5" fmla="*/ 182880 h 2571078"/>
              <a:gd name="connsiteX6" fmla="*/ 774551 w 2936838"/>
              <a:gd name="connsiteY6" fmla="*/ 215153 h 2571078"/>
              <a:gd name="connsiteX7" fmla="*/ 720763 w 2936838"/>
              <a:gd name="connsiteY7" fmla="*/ 247426 h 2571078"/>
              <a:gd name="connsiteX8" fmla="*/ 699248 w 2936838"/>
              <a:gd name="connsiteY8" fmla="*/ 279699 h 2571078"/>
              <a:gd name="connsiteX9" fmla="*/ 666975 w 2936838"/>
              <a:gd name="connsiteY9" fmla="*/ 301215 h 2571078"/>
              <a:gd name="connsiteX10" fmla="*/ 623944 w 2936838"/>
              <a:gd name="connsiteY10" fmla="*/ 333487 h 2571078"/>
              <a:gd name="connsiteX11" fmla="*/ 559398 w 2936838"/>
              <a:gd name="connsiteY11" fmla="*/ 387276 h 2571078"/>
              <a:gd name="connsiteX12" fmla="*/ 516368 w 2936838"/>
              <a:gd name="connsiteY12" fmla="*/ 408791 h 2571078"/>
              <a:gd name="connsiteX13" fmla="*/ 441064 w 2936838"/>
              <a:gd name="connsiteY13" fmla="*/ 484095 h 2571078"/>
              <a:gd name="connsiteX14" fmla="*/ 398033 w 2936838"/>
              <a:gd name="connsiteY14" fmla="*/ 527125 h 2571078"/>
              <a:gd name="connsiteX15" fmla="*/ 376518 w 2936838"/>
              <a:gd name="connsiteY15" fmla="*/ 559398 h 2571078"/>
              <a:gd name="connsiteX16" fmla="*/ 301215 w 2936838"/>
              <a:gd name="connsiteY16" fmla="*/ 634702 h 2571078"/>
              <a:gd name="connsiteX17" fmla="*/ 268942 w 2936838"/>
              <a:gd name="connsiteY17" fmla="*/ 688490 h 2571078"/>
              <a:gd name="connsiteX18" fmla="*/ 236669 w 2936838"/>
              <a:gd name="connsiteY18" fmla="*/ 720763 h 2571078"/>
              <a:gd name="connsiteX19" fmla="*/ 182880 w 2936838"/>
              <a:gd name="connsiteY19" fmla="*/ 796066 h 2571078"/>
              <a:gd name="connsiteX20" fmla="*/ 118335 w 2936838"/>
              <a:gd name="connsiteY20" fmla="*/ 903643 h 2571078"/>
              <a:gd name="connsiteX21" fmla="*/ 96819 w 2936838"/>
              <a:gd name="connsiteY21" fmla="*/ 968189 h 2571078"/>
              <a:gd name="connsiteX22" fmla="*/ 75304 w 2936838"/>
              <a:gd name="connsiteY22" fmla="*/ 1011219 h 2571078"/>
              <a:gd name="connsiteX23" fmla="*/ 32273 w 2936838"/>
              <a:gd name="connsiteY23" fmla="*/ 1151069 h 2571078"/>
              <a:gd name="connsiteX24" fmla="*/ 21516 w 2936838"/>
              <a:gd name="connsiteY24" fmla="*/ 1226372 h 2571078"/>
              <a:gd name="connsiteX25" fmla="*/ 10758 w 2936838"/>
              <a:gd name="connsiteY25" fmla="*/ 1280160 h 2571078"/>
              <a:gd name="connsiteX26" fmla="*/ 0 w 2936838"/>
              <a:gd name="connsiteY26" fmla="*/ 1398495 h 2571078"/>
              <a:gd name="connsiteX27" fmla="*/ 10758 w 2936838"/>
              <a:gd name="connsiteY27" fmla="*/ 1624405 h 2571078"/>
              <a:gd name="connsiteX28" fmla="*/ 43031 w 2936838"/>
              <a:gd name="connsiteY28" fmla="*/ 1753497 h 2571078"/>
              <a:gd name="connsiteX29" fmla="*/ 86062 w 2936838"/>
              <a:gd name="connsiteY29" fmla="*/ 1807285 h 2571078"/>
              <a:gd name="connsiteX30" fmla="*/ 107577 w 2936838"/>
              <a:gd name="connsiteY30" fmla="*/ 1839558 h 2571078"/>
              <a:gd name="connsiteX31" fmla="*/ 172123 w 2936838"/>
              <a:gd name="connsiteY31" fmla="*/ 1893346 h 2571078"/>
              <a:gd name="connsiteX32" fmla="*/ 204396 w 2936838"/>
              <a:gd name="connsiteY32" fmla="*/ 1936377 h 2571078"/>
              <a:gd name="connsiteX33" fmla="*/ 247426 w 2936838"/>
              <a:gd name="connsiteY33" fmla="*/ 1957892 h 2571078"/>
              <a:gd name="connsiteX34" fmla="*/ 301215 w 2936838"/>
              <a:gd name="connsiteY34" fmla="*/ 1990165 h 2571078"/>
              <a:gd name="connsiteX35" fmla="*/ 408791 w 2936838"/>
              <a:gd name="connsiteY35" fmla="*/ 2076226 h 2571078"/>
              <a:gd name="connsiteX36" fmla="*/ 462579 w 2936838"/>
              <a:gd name="connsiteY36" fmla="*/ 2119257 h 2571078"/>
              <a:gd name="connsiteX37" fmla="*/ 537883 w 2936838"/>
              <a:gd name="connsiteY37" fmla="*/ 2162287 h 2571078"/>
              <a:gd name="connsiteX38" fmla="*/ 634702 w 2936838"/>
              <a:gd name="connsiteY38" fmla="*/ 2205318 h 2571078"/>
              <a:gd name="connsiteX39" fmla="*/ 720763 w 2936838"/>
              <a:gd name="connsiteY39" fmla="*/ 2259106 h 2571078"/>
              <a:gd name="connsiteX40" fmla="*/ 914400 w 2936838"/>
              <a:gd name="connsiteY40" fmla="*/ 2345167 h 2571078"/>
              <a:gd name="connsiteX41" fmla="*/ 1011219 w 2936838"/>
              <a:gd name="connsiteY41" fmla="*/ 2388198 h 2571078"/>
              <a:gd name="connsiteX42" fmla="*/ 1118796 w 2936838"/>
              <a:gd name="connsiteY42" fmla="*/ 2420471 h 2571078"/>
              <a:gd name="connsiteX43" fmla="*/ 1312433 w 2936838"/>
              <a:gd name="connsiteY43" fmla="*/ 2463502 h 2571078"/>
              <a:gd name="connsiteX44" fmla="*/ 1387737 w 2936838"/>
              <a:gd name="connsiteY44" fmla="*/ 2495775 h 2571078"/>
              <a:gd name="connsiteX45" fmla="*/ 1484556 w 2936838"/>
              <a:gd name="connsiteY45" fmla="*/ 2506532 h 2571078"/>
              <a:gd name="connsiteX46" fmla="*/ 1850316 w 2936838"/>
              <a:gd name="connsiteY46" fmla="*/ 2528047 h 2571078"/>
              <a:gd name="connsiteX47" fmla="*/ 2097742 w 2936838"/>
              <a:gd name="connsiteY47" fmla="*/ 2549563 h 2571078"/>
              <a:gd name="connsiteX48" fmla="*/ 2291379 w 2936838"/>
              <a:gd name="connsiteY48" fmla="*/ 2571078 h 2571078"/>
              <a:gd name="connsiteX49" fmla="*/ 2614109 w 2936838"/>
              <a:gd name="connsiteY49" fmla="*/ 2560320 h 2571078"/>
              <a:gd name="connsiteX50" fmla="*/ 2657139 w 2936838"/>
              <a:gd name="connsiteY50" fmla="*/ 2538805 h 2571078"/>
              <a:gd name="connsiteX51" fmla="*/ 2710928 w 2936838"/>
              <a:gd name="connsiteY51" fmla="*/ 2517290 h 2571078"/>
              <a:gd name="connsiteX52" fmla="*/ 2775473 w 2936838"/>
              <a:gd name="connsiteY52" fmla="*/ 2474259 h 2571078"/>
              <a:gd name="connsiteX53" fmla="*/ 2872292 w 2936838"/>
              <a:gd name="connsiteY53" fmla="*/ 2388198 h 2571078"/>
              <a:gd name="connsiteX54" fmla="*/ 2915323 w 2936838"/>
              <a:gd name="connsiteY54" fmla="*/ 2312895 h 2571078"/>
              <a:gd name="connsiteX55" fmla="*/ 2926080 w 2936838"/>
              <a:gd name="connsiteY55" fmla="*/ 2237591 h 2571078"/>
              <a:gd name="connsiteX56" fmla="*/ 2936838 w 2936838"/>
              <a:gd name="connsiteY56" fmla="*/ 2183803 h 2571078"/>
              <a:gd name="connsiteX57" fmla="*/ 2904565 w 2936838"/>
              <a:gd name="connsiteY57" fmla="*/ 1807285 h 2571078"/>
              <a:gd name="connsiteX58" fmla="*/ 2883050 w 2936838"/>
              <a:gd name="connsiteY58" fmla="*/ 1742739 h 2571078"/>
              <a:gd name="connsiteX59" fmla="*/ 2829262 w 2936838"/>
              <a:gd name="connsiteY59" fmla="*/ 1581375 h 2571078"/>
              <a:gd name="connsiteX60" fmla="*/ 2786231 w 2936838"/>
              <a:gd name="connsiteY60" fmla="*/ 1387737 h 2571078"/>
              <a:gd name="connsiteX61" fmla="*/ 2753958 w 2936838"/>
              <a:gd name="connsiteY61" fmla="*/ 1301676 h 2571078"/>
              <a:gd name="connsiteX62" fmla="*/ 2732443 w 2936838"/>
              <a:gd name="connsiteY62" fmla="*/ 1215615 h 2571078"/>
              <a:gd name="connsiteX63" fmla="*/ 2689412 w 2936838"/>
              <a:gd name="connsiteY63" fmla="*/ 1108038 h 2571078"/>
              <a:gd name="connsiteX64" fmla="*/ 2657139 w 2936838"/>
              <a:gd name="connsiteY64" fmla="*/ 1011219 h 2571078"/>
              <a:gd name="connsiteX65" fmla="*/ 2614109 w 2936838"/>
              <a:gd name="connsiteY65" fmla="*/ 946673 h 2571078"/>
              <a:gd name="connsiteX66" fmla="*/ 2549563 w 2936838"/>
              <a:gd name="connsiteY66" fmla="*/ 806824 h 2571078"/>
              <a:gd name="connsiteX67" fmla="*/ 2517290 w 2936838"/>
              <a:gd name="connsiteY67" fmla="*/ 742278 h 2571078"/>
              <a:gd name="connsiteX68" fmla="*/ 2441986 w 2936838"/>
              <a:gd name="connsiteY68" fmla="*/ 602429 h 2571078"/>
              <a:gd name="connsiteX69" fmla="*/ 2431229 w 2936838"/>
              <a:gd name="connsiteY69" fmla="*/ 570156 h 2571078"/>
              <a:gd name="connsiteX70" fmla="*/ 2420471 w 2936838"/>
              <a:gd name="connsiteY70" fmla="*/ 527125 h 2571078"/>
              <a:gd name="connsiteX71" fmla="*/ 2345168 w 2936838"/>
              <a:gd name="connsiteY71" fmla="*/ 398033 h 2571078"/>
              <a:gd name="connsiteX72" fmla="*/ 2334410 w 2936838"/>
              <a:gd name="connsiteY72" fmla="*/ 355003 h 2571078"/>
              <a:gd name="connsiteX73" fmla="*/ 2291379 w 2936838"/>
              <a:gd name="connsiteY73" fmla="*/ 279699 h 2571078"/>
              <a:gd name="connsiteX74" fmla="*/ 2269864 w 2936838"/>
              <a:gd name="connsiteY74" fmla="*/ 236669 h 2571078"/>
              <a:gd name="connsiteX75" fmla="*/ 2183803 w 2936838"/>
              <a:gd name="connsiteY75" fmla="*/ 139850 h 2571078"/>
              <a:gd name="connsiteX76" fmla="*/ 2065469 w 2936838"/>
              <a:gd name="connsiteY76" fmla="*/ 75304 h 2571078"/>
              <a:gd name="connsiteX77" fmla="*/ 2022438 w 2936838"/>
              <a:gd name="connsiteY77" fmla="*/ 64546 h 2571078"/>
              <a:gd name="connsiteX78" fmla="*/ 1947135 w 2936838"/>
              <a:gd name="connsiteY78" fmla="*/ 43031 h 2571078"/>
              <a:gd name="connsiteX79" fmla="*/ 1882589 w 2936838"/>
              <a:gd name="connsiteY79" fmla="*/ 21516 h 2571078"/>
              <a:gd name="connsiteX80" fmla="*/ 1775012 w 2936838"/>
              <a:gd name="connsiteY80" fmla="*/ 10758 h 2571078"/>
              <a:gd name="connsiteX81" fmla="*/ 1602890 w 2936838"/>
              <a:gd name="connsiteY81" fmla="*/ 21516 h 2571078"/>
              <a:gd name="connsiteX82" fmla="*/ 1430768 w 2936838"/>
              <a:gd name="connsiteY82" fmla="*/ 43031 h 2571078"/>
              <a:gd name="connsiteX83" fmla="*/ 1323191 w 2936838"/>
              <a:gd name="connsiteY83" fmla="*/ 53789 h 2571078"/>
              <a:gd name="connsiteX84" fmla="*/ 1237130 w 2936838"/>
              <a:gd name="connsiteY84" fmla="*/ 75304 h 2571078"/>
              <a:gd name="connsiteX85" fmla="*/ 1021977 w 2936838"/>
              <a:gd name="connsiteY85" fmla="*/ 64546 h 2571078"/>
              <a:gd name="connsiteX86" fmla="*/ 989704 w 2936838"/>
              <a:gd name="connsiteY86" fmla="*/ 43031 h 2571078"/>
              <a:gd name="connsiteX87" fmla="*/ 957431 w 2936838"/>
              <a:gd name="connsiteY87" fmla="*/ 0 h 257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936838" h="2571078">
                <a:moveTo>
                  <a:pt x="957431" y="0"/>
                </a:moveTo>
                <a:lnTo>
                  <a:pt x="957431" y="0"/>
                </a:lnTo>
                <a:cubicBezTo>
                  <a:pt x="939502" y="25101"/>
                  <a:pt x="924137" y="52249"/>
                  <a:pt x="903643" y="75304"/>
                </a:cubicBezTo>
                <a:cubicBezTo>
                  <a:pt x="895053" y="84967"/>
                  <a:pt x="880512" y="87677"/>
                  <a:pt x="871370" y="96819"/>
                </a:cubicBezTo>
                <a:cubicBezTo>
                  <a:pt x="862228" y="105961"/>
                  <a:pt x="858369" y="119362"/>
                  <a:pt x="849855" y="129092"/>
                </a:cubicBezTo>
                <a:cubicBezTo>
                  <a:pt x="833158" y="148174"/>
                  <a:pt x="810131" y="161782"/>
                  <a:pt x="796066" y="182880"/>
                </a:cubicBezTo>
                <a:cubicBezTo>
                  <a:pt x="788894" y="193638"/>
                  <a:pt x="784367" y="206739"/>
                  <a:pt x="774551" y="215153"/>
                </a:cubicBezTo>
                <a:cubicBezTo>
                  <a:pt x="758676" y="228760"/>
                  <a:pt x="738692" y="236668"/>
                  <a:pt x="720763" y="247426"/>
                </a:cubicBezTo>
                <a:cubicBezTo>
                  <a:pt x="713591" y="258184"/>
                  <a:pt x="708390" y="270557"/>
                  <a:pt x="699248" y="279699"/>
                </a:cubicBezTo>
                <a:cubicBezTo>
                  <a:pt x="690106" y="288841"/>
                  <a:pt x="677496" y="293700"/>
                  <a:pt x="666975" y="301215"/>
                </a:cubicBezTo>
                <a:cubicBezTo>
                  <a:pt x="652385" y="311636"/>
                  <a:pt x="637718" y="322009"/>
                  <a:pt x="623944" y="333487"/>
                </a:cubicBezTo>
                <a:cubicBezTo>
                  <a:pt x="579747" y="370318"/>
                  <a:pt x="628228" y="344257"/>
                  <a:pt x="559398" y="387276"/>
                </a:cubicBezTo>
                <a:cubicBezTo>
                  <a:pt x="545799" y="395775"/>
                  <a:pt x="529026" y="398946"/>
                  <a:pt x="516368" y="408791"/>
                </a:cubicBezTo>
                <a:cubicBezTo>
                  <a:pt x="516342" y="408811"/>
                  <a:pt x="456134" y="469025"/>
                  <a:pt x="441064" y="484095"/>
                </a:cubicBezTo>
                <a:cubicBezTo>
                  <a:pt x="426720" y="498439"/>
                  <a:pt x="409285" y="510247"/>
                  <a:pt x="398033" y="527125"/>
                </a:cubicBezTo>
                <a:cubicBezTo>
                  <a:pt x="390861" y="537883"/>
                  <a:pt x="385167" y="549788"/>
                  <a:pt x="376518" y="559398"/>
                </a:cubicBezTo>
                <a:cubicBezTo>
                  <a:pt x="352771" y="585784"/>
                  <a:pt x="319479" y="604262"/>
                  <a:pt x="301215" y="634702"/>
                </a:cubicBezTo>
                <a:cubicBezTo>
                  <a:pt x="290457" y="652631"/>
                  <a:pt x="281487" y="671763"/>
                  <a:pt x="268942" y="688490"/>
                </a:cubicBezTo>
                <a:cubicBezTo>
                  <a:pt x="259814" y="700661"/>
                  <a:pt x="246173" y="708883"/>
                  <a:pt x="236669" y="720763"/>
                </a:cubicBezTo>
                <a:cubicBezTo>
                  <a:pt x="217399" y="744850"/>
                  <a:pt x="199638" y="770168"/>
                  <a:pt x="182880" y="796066"/>
                </a:cubicBezTo>
                <a:cubicBezTo>
                  <a:pt x="160162" y="831175"/>
                  <a:pt x="131559" y="863971"/>
                  <a:pt x="118335" y="903643"/>
                </a:cubicBezTo>
                <a:cubicBezTo>
                  <a:pt x="111163" y="925158"/>
                  <a:pt x="105242" y="947132"/>
                  <a:pt x="96819" y="968189"/>
                </a:cubicBezTo>
                <a:cubicBezTo>
                  <a:pt x="90863" y="983078"/>
                  <a:pt x="81260" y="996330"/>
                  <a:pt x="75304" y="1011219"/>
                </a:cubicBezTo>
                <a:cubicBezTo>
                  <a:pt x="60421" y="1048426"/>
                  <a:pt x="42883" y="1113936"/>
                  <a:pt x="32273" y="1151069"/>
                </a:cubicBezTo>
                <a:cubicBezTo>
                  <a:pt x="28687" y="1176170"/>
                  <a:pt x="25684" y="1201361"/>
                  <a:pt x="21516" y="1226372"/>
                </a:cubicBezTo>
                <a:cubicBezTo>
                  <a:pt x="18510" y="1244408"/>
                  <a:pt x="13026" y="1262017"/>
                  <a:pt x="10758" y="1280160"/>
                </a:cubicBezTo>
                <a:cubicBezTo>
                  <a:pt x="5845" y="1319462"/>
                  <a:pt x="3586" y="1359050"/>
                  <a:pt x="0" y="1398495"/>
                </a:cubicBezTo>
                <a:cubicBezTo>
                  <a:pt x="3586" y="1473798"/>
                  <a:pt x="5387" y="1549208"/>
                  <a:pt x="10758" y="1624405"/>
                </a:cubicBezTo>
                <a:cubicBezTo>
                  <a:pt x="13847" y="1667643"/>
                  <a:pt x="20020" y="1715145"/>
                  <a:pt x="43031" y="1753497"/>
                </a:cubicBezTo>
                <a:cubicBezTo>
                  <a:pt x="54844" y="1773186"/>
                  <a:pt x="72285" y="1788916"/>
                  <a:pt x="86062" y="1807285"/>
                </a:cubicBezTo>
                <a:cubicBezTo>
                  <a:pt x="93819" y="1817628"/>
                  <a:pt x="98435" y="1830416"/>
                  <a:pt x="107577" y="1839558"/>
                </a:cubicBezTo>
                <a:cubicBezTo>
                  <a:pt x="127381" y="1859362"/>
                  <a:pt x="152319" y="1873542"/>
                  <a:pt x="172123" y="1893346"/>
                </a:cubicBezTo>
                <a:cubicBezTo>
                  <a:pt x="184801" y="1906024"/>
                  <a:pt x="190783" y="1924709"/>
                  <a:pt x="204396" y="1936377"/>
                </a:cubicBezTo>
                <a:cubicBezTo>
                  <a:pt x="216572" y="1946813"/>
                  <a:pt x="233408" y="1950104"/>
                  <a:pt x="247426" y="1957892"/>
                </a:cubicBezTo>
                <a:cubicBezTo>
                  <a:pt x="265704" y="1968046"/>
                  <a:pt x="284354" y="1977800"/>
                  <a:pt x="301215" y="1990165"/>
                </a:cubicBezTo>
                <a:cubicBezTo>
                  <a:pt x="338246" y="2017321"/>
                  <a:pt x="372932" y="2047539"/>
                  <a:pt x="408791" y="2076226"/>
                </a:cubicBezTo>
                <a:cubicBezTo>
                  <a:pt x="426720" y="2090570"/>
                  <a:pt x="442643" y="2107865"/>
                  <a:pt x="462579" y="2119257"/>
                </a:cubicBezTo>
                <a:cubicBezTo>
                  <a:pt x="487680" y="2133600"/>
                  <a:pt x="512025" y="2149358"/>
                  <a:pt x="537883" y="2162287"/>
                </a:cubicBezTo>
                <a:cubicBezTo>
                  <a:pt x="569471" y="2178081"/>
                  <a:pt x="603489" y="2188794"/>
                  <a:pt x="634702" y="2205318"/>
                </a:cubicBezTo>
                <a:cubicBezTo>
                  <a:pt x="664600" y="2221146"/>
                  <a:pt x="690505" y="2243977"/>
                  <a:pt x="720763" y="2259106"/>
                </a:cubicBezTo>
                <a:cubicBezTo>
                  <a:pt x="783939" y="2290694"/>
                  <a:pt x="849854" y="2316480"/>
                  <a:pt x="914400" y="2345167"/>
                </a:cubicBezTo>
                <a:cubicBezTo>
                  <a:pt x="946673" y="2359511"/>
                  <a:pt x="977391" y="2378050"/>
                  <a:pt x="1011219" y="2388198"/>
                </a:cubicBezTo>
                <a:cubicBezTo>
                  <a:pt x="1047078" y="2398956"/>
                  <a:pt x="1082476" y="2411391"/>
                  <a:pt x="1118796" y="2420471"/>
                </a:cubicBezTo>
                <a:cubicBezTo>
                  <a:pt x="1187020" y="2437527"/>
                  <a:pt x="1246162" y="2441411"/>
                  <a:pt x="1312433" y="2463502"/>
                </a:cubicBezTo>
                <a:cubicBezTo>
                  <a:pt x="1338341" y="2472138"/>
                  <a:pt x="1361243" y="2489152"/>
                  <a:pt x="1387737" y="2495775"/>
                </a:cubicBezTo>
                <a:cubicBezTo>
                  <a:pt x="1419239" y="2503650"/>
                  <a:pt x="1452246" y="2503301"/>
                  <a:pt x="1484556" y="2506532"/>
                </a:cubicBezTo>
                <a:cubicBezTo>
                  <a:pt x="1652865" y="2523363"/>
                  <a:pt x="1630516" y="2518491"/>
                  <a:pt x="1850316" y="2528047"/>
                </a:cubicBezTo>
                <a:cubicBezTo>
                  <a:pt x="2062394" y="2554558"/>
                  <a:pt x="1772296" y="2519977"/>
                  <a:pt x="2097742" y="2549563"/>
                </a:cubicBezTo>
                <a:cubicBezTo>
                  <a:pt x="2162418" y="2555443"/>
                  <a:pt x="2291379" y="2571078"/>
                  <a:pt x="2291379" y="2571078"/>
                </a:cubicBezTo>
                <a:cubicBezTo>
                  <a:pt x="2398956" y="2567492"/>
                  <a:pt x="2506889" y="2569781"/>
                  <a:pt x="2614109" y="2560320"/>
                </a:cubicBezTo>
                <a:cubicBezTo>
                  <a:pt x="2630083" y="2558911"/>
                  <a:pt x="2642485" y="2545318"/>
                  <a:pt x="2657139" y="2538805"/>
                </a:cubicBezTo>
                <a:cubicBezTo>
                  <a:pt x="2674785" y="2530962"/>
                  <a:pt x="2693975" y="2526537"/>
                  <a:pt x="2710928" y="2517290"/>
                </a:cubicBezTo>
                <a:cubicBezTo>
                  <a:pt x="2733629" y="2504908"/>
                  <a:pt x="2753958" y="2488603"/>
                  <a:pt x="2775473" y="2474259"/>
                </a:cubicBezTo>
                <a:cubicBezTo>
                  <a:pt x="2809581" y="2451520"/>
                  <a:pt x="2853868" y="2425045"/>
                  <a:pt x="2872292" y="2388198"/>
                </a:cubicBezTo>
                <a:cubicBezTo>
                  <a:pt x="2899590" y="2333603"/>
                  <a:pt x="2884912" y="2358510"/>
                  <a:pt x="2915323" y="2312895"/>
                </a:cubicBezTo>
                <a:cubicBezTo>
                  <a:pt x="2918909" y="2287794"/>
                  <a:pt x="2921912" y="2262602"/>
                  <a:pt x="2926080" y="2237591"/>
                </a:cubicBezTo>
                <a:cubicBezTo>
                  <a:pt x="2929086" y="2219555"/>
                  <a:pt x="2936838" y="2202087"/>
                  <a:pt x="2936838" y="2183803"/>
                </a:cubicBezTo>
                <a:cubicBezTo>
                  <a:pt x="2936838" y="2138086"/>
                  <a:pt x="2927882" y="1877238"/>
                  <a:pt x="2904565" y="1807285"/>
                </a:cubicBezTo>
                <a:lnTo>
                  <a:pt x="2883050" y="1742739"/>
                </a:lnTo>
                <a:cubicBezTo>
                  <a:pt x="2852523" y="1498530"/>
                  <a:pt x="2902819" y="1811240"/>
                  <a:pt x="2829262" y="1581375"/>
                </a:cubicBezTo>
                <a:cubicBezTo>
                  <a:pt x="2809110" y="1518400"/>
                  <a:pt x="2809448" y="1449648"/>
                  <a:pt x="2786231" y="1387737"/>
                </a:cubicBezTo>
                <a:cubicBezTo>
                  <a:pt x="2775473" y="1359050"/>
                  <a:pt x="2763096" y="1330919"/>
                  <a:pt x="2753958" y="1301676"/>
                </a:cubicBezTo>
                <a:cubicBezTo>
                  <a:pt x="2745138" y="1273452"/>
                  <a:pt x="2741794" y="1243667"/>
                  <a:pt x="2732443" y="1215615"/>
                </a:cubicBezTo>
                <a:cubicBezTo>
                  <a:pt x="2720230" y="1178976"/>
                  <a:pt x="2702764" y="1144278"/>
                  <a:pt x="2689412" y="1108038"/>
                </a:cubicBezTo>
                <a:cubicBezTo>
                  <a:pt x="2677652" y="1076117"/>
                  <a:pt x="2671525" y="1042046"/>
                  <a:pt x="2657139" y="1011219"/>
                </a:cubicBezTo>
                <a:cubicBezTo>
                  <a:pt x="2646204" y="987787"/>
                  <a:pt x="2627138" y="969009"/>
                  <a:pt x="2614109" y="946673"/>
                </a:cubicBezTo>
                <a:cubicBezTo>
                  <a:pt x="2584171" y="895351"/>
                  <a:pt x="2574795" y="861494"/>
                  <a:pt x="2549563" y="806824"/>
                </a:cubicBezTo>
                <a:cubicBezTo>
                  <a:pt x="2539483" y="784983"/>
                  <a:pt x="2528809" y="763396"/>
                  <a:pt x="2517290" y="742278"/>
                </a:cubicBezTo>
                <a:cubicBezTo>
                  <a:pt x="2490820" y="693750"/>
                  <a:pt x="2460154" y="656936"/>
                  <a:pt x="2441986" y="602429"/>
                </a:cubicBezTo>
                <a:cubicBezTo>
                  <a:pt x="2438400" y="591671"/>
                  <a:pt x="2434344" y="581059"/>
                  <a:pt x="2431229" y="570156"/>
                </a:cubicBezTo>
                <a:cubicBezTo>
                  <a:pt x="2427167" y="555940"/>
                  <a:pt x="2427083" y="540349"/>
                  <a:pt x="2420471" y="527125"/>
                </a:cubicBezTo>
                <a:cubicBezTo>
                  <a:pt x="2354843" y="395870"/>
                  <a:pt x="2397612" y="529145"/>
                  <a:pt x="2345168" y="398033"/>
                </a:cubicBezTo>
                <a:cubicBezTo>
                  <a:pt x="2339677" y="384306"/>
                  <a:pt x="2339601" y="368846"/>
                  <a:pt x="2334410" y="355003"/>
                </a:cubicBezTo>
                <a:cubicBezTo>
                  <a:pt x="2316675" y="307711"/>
                  <a:pt x="2314081" y="319427"/>
                  <a:pt x="2291379" y="279699"/>
                </a:cubicBezTo>
                <a:cubicBezTo>
                  <a:pt x="2283423" y="265776"/>
                  <a:pt x="2277820" y="250592"/>
                  <a:pt x="2269864" y="236669"/>
                </a:cubicBezTo>
                <a:cubicBezTo>
                  <a:pt x="2250708" y="203145"/>
                  <a:pt x="2212220" y="156900"/>
                  <a:pt x="2183803" y="139850"/>
                </a:cubicBezTo>
                <a:cubicBezTo>
                  <a:pt x="2145568" y="116909"/>
                  <a:pt x="2107094" y="91954"/>
                  <a:pt x="2065469" y="75304"/>
                </a:cubicBezTo>
                <a:cubicBezTo>
                  <a:pt x="2051741" y="69813"/>
                  <a:pt x="2036702" y="68436"/>
                  <a:pt x="2022438" y="64546"/>
                </a:cubicBezTo>
                <a:cubicBezTo>
                  <a:pt x="1997252" y="57677"/>
                  <a:pt x="1972086" y="50708"/>
                  <a:pt x="1947135" y="43031"/>
                </a:cubicBezTo>
                <a:cubicBezTo>
                  <a:pt x="1925459" y="36361"/>
                  <a:pt x="1904880" y="25695"/>
                  <a:pt x="1882589" y="21516"/>
                </a:cubicBezTo>
                <a:cubicBezTo>
                  <a:pt x="1847168" y="14875"/>
                  <a:pt x="1810871" y="14344"/>
                  <a:pt x="1775012" y="10758"/>
                </a:cubicBezTo>
                <a:lnTo>
                  <a:pt x="1602890" y="21516"/>
                </a:lnTo>
                <a:cubicBezTo>
                  <a:pt x="1489535" y="30584"/>
                  <a:pt x="1531450" y="31186"/>
                  <a:pt x="1430768" y="43031"/>
                </a:cubicBezTo>
                <a:cubicBezTo>
                  <a:pt x="1394977" y="47242"/>
                  <a:pt x="1358913" y="49026"/>
                  <a:pt x="1323191" y="53789"/>
                </a:cubicBezTo>
                <a:cubicBezTo>
                  <a:pt x="1279915" y="59559"/>
                  <a:pt x="1273334" y="63236"/>
                  <a:pt x="1237130" y="75304"/>
                </a:cubicBezTo>
                <a:cubicBezTo>
                  <a:pt x="1165412" y="71718"/>
                  <a:pt x="1093181" y="73834"/>
                  <a:pt x="1021977" y="64546"/>
                </a:cubicBezTo>
                <a:cubicBezTo>
                  <a:pt x="1009157" y="62874"/>
                  <a:pt x="989704" y="43031"/>
                  <a:pt x="989704" y="43031"/>
                </a:cubicBezTo>
                <a:lnTo>
                  <a:pt x="957431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5471886" y="1596571"/>
            <a:ext cx="2975428" cy="2481943"/>
          </a:xfrm>
          <a:custGeom>
            <a:avLst/>
            <a:gdLst>
              <a:gd name="connsiteX0" fmla="*/ 2061028 w 2975428"/>
              <a:gd name="connsiteY0" fmla="*/ 72572 h 2481943"/>
              <a:gd name="connsiteX1" fmla="*/ 2061028 w 2975428"/>
              <a:gd name="connsiteY1" fmla="*/ 72572 h 2481943"/>
              <a:gd name="connsiteX2" fmla="*/ 1930400 w 2975428"/>
              <a:gd name="connsiteY2" fmla="*/ 29029 h 2481943"/>
              <a:gd name="connsiteX3" fmla="*/ 1857828 w 2975428"/>
              <a:gd name="connsiteY3" fmla="*/ 14515 h 2481943"/>
              <a:gd name="connsiteX4" fmla="*/ 1799771 w 2975428"/>
              <a:gd name="connsiteY4" fmla="*/ 0 h 2481943"/>
              <a:gd name="connsiteX5" fmla="*/ 1480457 w 2975428"/>
              <a:gd name="connsiteY5" fmla="*/ 29029 h 2481943"/>
              <a:gd name="connsiteX6" fmla="*/ 1378857 w 2975428"/>
              <a:gd name="connsiteY6" fmla="*/ 72572 h 2481943"/>
              <a:gd name="connsiteX7" fmla="*/ 1233714 w 2975428"/>
              <a:gd name="connsiteY7" fmla="*/ 116115 h 2481943"/>
              <a:gd name="connsiteX8" fmla="*/ 1059543 w 2975428"/>
              <a:gd name="connsiteY8" fmla="*/ 203200 h 2481943"/>
              <a:gd name="connsiteX9" fmla="*/ 972457 w 2975428"/>
              <a:gd name="connsiteY9" fmla="*/ 246743 h 2481943"/>
              <a:gd name="connsiteX10" fmla="*/ 914400 w 2975428"/>
              <a:gd name="connsiteY10" fmla="*/ 290286 h 2481943"/>
              <a:gd name="connsiteX11" fmla="*/ 841828 w 2975428"/>
              <a:gd name="connsiteY11" fmla="*/ 333829 h 2481943"/>
              <a:gd name="connsiteX12" fmla="*/ 783771 w 2975428"/>
              <a:gd name="connsiteY12" fmla="*/ 362858 h 2481943"/>
              <a:gd name="connsiteX13" fmla="*/ 740228 w 2975428"/>
              <a:gd name="connsiteY13" fmla="*/ 406400 h 2481943"/>
              <a:gd name="connsiteX14" fmla="*/ 696685 w 2975428"/>
              <a:gd name="connsiteY14" fmla="*/ 435429 h 2481943"/>
              <a:gd name="connsiteX15" fmla="*/ 638628 w 2975428"/>
              <a:gd name="connsiteY15" fmla="*/ 478972 h 2481943"/>
              <a:gd name="connsiteX16" fmla="*/ 537028 w 2975428"/>
              <a:gd name="connsiteY16" fmla="*/ 595086 h 2481943"/>
              <a:gd name="connsiteX17" fmla="*/ 493485 w 2975428"/>
              <a:gd name="connsiteY17" fmla="*/ 624115 h 2481943"/>
              <a:gd name="connsiteX18" fmla="*/ 391885 w 2975428"/>
              <a:gd name="connsiteY18" fmla="*/ 696686 h 2481943"/>
              <a:gd name="connsiteX19" fmla="*/ 246743 w 2975428"/>
              <a:gd name="connsiteY19" fmla="*/ 783772 h 2481943"/>
              <a:gd name="connsiteX20" fmla="*/ 203200 w 2975428"/>
              <a:gd name="connsiteY20" fmla="*/ 841829 h 2481943"/>
              <a:gd name="connsiteX21" fmla="*/ 159657 w 2975428"/>
              <a:gd name="connsiteY21" fmla="*/ 928915 h 2481943"/>
              <a:gd name="connsiteX22" fmla="*/ 145143 w 2975428"/>
              <a:gd name="connsiteY22" fmla="*/ 986972 h 2481943"/>
              <a:gd name="connsiteX23" fmla="*/ 87085 w 2975428"/>
              <a:gd name="connsiteY23" fmla="*/ 1103086 h 2481943"/>
              <a:gd name="connsiteX24" fmla="*/ 58057 w 2975428"/>
              <a:gd name="connsiteY24" fmla="*/ 1161143 h 2481943"/>
              <a:gd name="connsiteX25" fmla="*/ 29028 w 2975428"/>
              <a:gd name="connsiteY25" fmla="*/ 1219200 h 2481943"/>
              <a:gd name="connsiteX26" fmla="*/ 0 w 2975428"/>
              <a:gd name="connsiteY26" fmla="*/ 1291772 h 2481943"/>
              <a:gd name="connsiteX27" fmla="*/ 14514 w 2975428"/>
              <a:gd name="connsiteY27" fmla="*/ 1422400 h 2481943"/>
              <a:gd name="connsiteX28" fmla="*/ 116114 w 2975428"/>
              <a:gd name="connsiteY28" fmla="*/ 1582058 h 2481943"/>
              <a:gd name="connsiteX29" fmla="*/ 159657 w 2975428"/>
              <a:gd name="connsiteY29" fmla="*/ 1611086 h 2481943"/>
              <a:gd name="connsiteX30" fmla="*/ 203200 w 2975428"/>
              <a:gd name="connsiteY30" fmla="*/ 1654629 h 2481943"/>
              <a:gd name="connsiteX31" fmla="*/ 304800 w 2975428"/>
              <a:gd name="connsiteY31" fmla="*/ 1712686 h 2481943"/>
              <a:gd name="connsiteX32" fmla="*/ 449943 w 2975428"/>
              <a:gd name="connsiteY32" fmla="*/ 1799772 h 2481943"/>
              <a:gd name="connsiteX33" fmla="*/ 522514 w 2975428"/>
              <a:gd name="connsiteY33" fmla="*/ 1843315 h 2481943"/>
              <a:gd name="connsiteX34" fmla="*/ 609600 w 2975428"/>
              <a:gd name="connsiteY34" fmla="*/ 1872343 h 2481943"/>
              <a:gd name="connsiteX35" fmla="*/ 682171 w 2975428"/>
              <a:gd name="connsiteY35" fmla="*/ 1915886 h 2481943"/>
              <a:gd name="connsiteX36" fmla="*/ 769257 w 2975428"/>
              <a:gd name="connsiteY36" fmla="*/ 1959429 h 2481943"/>
              <a:gd name="connsiteX37" fmla="*/ 841828 w 2975428"/>
              <a:gd name="connsiteY37" fmla="*/ 1988458 h 2481943"/>
              <a:gd name="connsiteX38" fmla="*/ 1045028 w 2975428"/>
              <a:gd name="connsiteY38" fmla="*/ 2119086 h 2481943"/>
              <a:gd name="connsiteX39" fmla="*/ 1146628 w 2975428"/>
              <a:gd name="connsiteY39" fmla="*/ 2191658 h 2481943"/>
              <a:gd name="connsiteX40" fmla="*/ 1219200 w 2975428"/>
              <a:gd name="connsiteY40" fmla="*/ 2206172 h 2481943"/>
              <a:gd name="connsiteX41" fmla="*/ 1335314 w 2975428"/>
              <a:gd name="connsiteY41" fmla="*/ 2264229 h 2481943"/>
              <a:gd name="connsiteX42" fmla="*/ 1378857 w 2975428"/>
              <a:gd name="connsiteY42" fmla="*/ 2278743 h 2481943"/>
              <a:gd name="connsiteX43" fmla="*/ 1480457 w 2975428"/>
              <a:gd name="connsiteY43" fmla="*/ 2322286 h 2481943"/>
              <a:gd name="connsiteX44" fmla="*/ 1582057 w 2975428"/>
              <a:gd name="connsiteY44" fmla="*/ 2380343 h 2481943"/>
              <a:gd name="connsiteX45" fmla="*/ 1712685 w 2975428"/>
              <a:gd name="connsiteY45" fmla="*/ 2409372 h 2481943"/>
              <a:gd name="connsiteX46" fmla="*/ 1901371 w 2975428"/>
              <a:gd name="connsiteY46" fmla="*/ 2452915 h 2481943"/>
              <a:gd name="connsiteX47" fmla="*/ 1944914 w 2975428"/>
              <a:gd name="connsiteY47" fmla="*/ 2467429 h 2481943"/>
              <a:gd name="connsiteX48" fmla="*/ 2104571 w 2975428"/>
              <a:gd name="connsiteY48" fmla="*/ 2481943 h 2481943"/>
              <a:gd name="connsiteX49" fmla="*/ 2220685 w 2975428"/>
              <a:gd name="connsiteY49" fmla="*/ 2467429 h 2481943"/>
              <a:gd name="connsiteX50" fmla="*/ 2249714 w 2975428"/>
              <a:gd name="connsiteY50" fmla="*/ 2409372 h 2481943"/>
              <a:gd name="connsiteX51" fmla="*/ 2278743 w 2975428"/>
              <a:gd name="connsiteY51" fmla="*/ 2365829 h 2481943"/>
              <a:gd name="connsiteX52" fmla="*/ 2365828 w 2975428"/>
              <a:gd name="connsiteY52" fmla="*/ 2235200 h 2481943"/>
              <a:gd name="connsiteX53" fmla="*/ 2394857 w 2975428"/>
              <a:gd name="connsiteY53" fmla="*/ 2162629 h 2481943"/>
              <a:gd name="connsiteX54" fmla="*/ 2423885 w 2975428"/>
              <a:gd name="connsiteY54" fmla="*/ 2104572 h 2481943"/>
              <a:gd name="connsiteX55" fmla="*/ 2438400 w 2975428"/>
              <a:gd name="connsiteY55" fmla="*/ 2061029 h 2481943"/>
              <a:gd name="connsiteX56" fmla="*/ 2510971 w 2975428"/>
              <a:gd name="connsiteY56" fmla="*/ 1988458 h 2481943"/>
              <a:gd name="connsiteX57" fmla="*/ 2554514 w 2975428"/>
              <a:gd name="connsiteY57" fmla="*/ 1915886 h 2481943"/>
              <a:gd name="connsiteX58" fmla="*/ 2699657 w 2975428"/>
              <a:gd name="connsiteY58" fmla="*/ 1770743 h 2481943"/>
              <a:gd name="connsiteX59" fmla="*/ 2786743 w 2975428"/>
              <a:gd name="connsiteY59" fmla="*/ 1654629 h 2481943"/>
              <a:gd name="connsiteX60" fmla="*/ 2888343 w 2975428"/>
              <a:gd name="connsiteY60" fmla="*/ 1538515 h 2481943"/>
              <a:gd name="connsiteX61" fmla="*/ 2931885 w 2975428"/>
              <a:gd name="connsiteY61" fmla="*/ 1393372 h 2481943"/>
              <a:gd name="connsiteX62" fmla="*/ 2960914 w 2975428"/>
              <a:gd name="connsiteY62" fmla="*/ 1117600 h 2481943"/>
              <a:gd name="connsiteX63" fmla="*/ 2975428 w 2975428"/>
              <a:gd name="connsiteY63" fmla="*/ 1001486 h 2481943"/>
              <a:gd name="connsiteX64" fmla="*/ 2931885 w 2975428"/>
              <a:gd name="connsiteY64" fmla="*/ 740229 h 2481943"/>
              <a:gd name="connsiteX65" fmla="*/ 2917371 w 2975428"/>
              <a:gd name="connsiteY65" fmla="*/ 696686 h 2481943"/>
              <a:gd name="connsiteX66" fmla="*/ 2873828 w 2975428"/>
              <a:gd name="connsiteY66" fmla="*/ 667658 h 2481943"/>
              <a:gd name="connsiteX67" fmla="*/ 2685143 w 2975428"/>
              <a:gd name="connsiteY67" fmla="*/ 508000 h 2481943"/>
              <a:gd name="connsiteX68" fmla="*/ 2627085 w 2975428"/>
              <a:gd name="connsiteY68" fmla="*/ 493486 h 2481943"/>
              <a:gd name="connsiteX69" fmla="*/ 2554514 w 2975428"/>
              <a:gd name="connsiteY69" fmla="*/ 449943 h 2481943"/>
              <a:gd name="connsiteX70" fmla="*/ 2510971 w 2975428"/>
              <a:gd name="connsiteY70" fmla="*/ 420915 h 2481943"/>
              <a:gd name="connsiteX71" fmla="*/ 2452914 w 2975428"/>
              <a:gd name="connsiteY71" fmla="*/ 391886 h 2481943"/>
              <a:gd name="connsiteX72" fmla="*/ 2409371 w 2975428"/>
              <a:gd name="connsiteY72" fmla="*/ 348343 h 2481943"/>
              <a:gd name="connsiteX73" fmla="*/ 2322285 w 2975428"/>
              <a:gd name="connsiteY73" fmla="*/ 290286 h 2481943"/>
              <a:gd name="connsiteX74" fmla="*/ 2278743 w 2975428"/>
              <a:gd name="connsiteY74" fmla="*/ 261258 h 2481943"/>
              <a:gd name="connsiteX75" fmla="*/ 2235200 w 2975428"/>
              <a:gd name="connsiteY75" fmla="*/ 232229 h 2481943"/>
              <a:gd name="connsiteX76" fmla="*/ 2162628 w 2975428"/>
              <a:gd name="connsiteY76" fmla="*/ 159658 h 2481943"/>
              <a:gd name="connsiteX77" fmla="*/ 2061028 w 2975428"/>
              <a:gd name="connsiteY77" fmla="*/ 72572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975428" h="2481943">
                <a:moveTo>
                  <a:pt x="2061028" y="72572"/>
                </a:moveTo>
                <a:lnTo>
                  <a:pt x="2061028" y="72572"/>
                </a:lnTo>
                <a:cubicBezTo>
                  <a:pt x="2017485" y="58058"/>
                  <a:pt x="1974532" y="41638"/>
                  <a:pt x="1930400" y="29029"/>
                </a:cubicBezTo>
                <a:cubicBezTo>
                  <a:pt x="1906679" y="22252"/>
                  <a:pt x="1881910" y="19867"/>
                  <a:pt x="1857828" y="14515"/>
                </a:cubicBezTo>
                <a:cubicBezTo>
                  <a:pt x="1838355" y="10188"/>
                  <a:pt x="1819123" y="4838"/>
                  <a:pt x="1799771" y="0"/>
                </a:cubicBezTo>
                <a:cubicBezTo>
                  <a:pt x="1722094" y="5549"/>
                  <a:pt x="1569502" y="12839"/>
                  <a:pt x="1480457" y="29029"/>
                </a:cubicBezTo>
                <a:cubicBezTo>
                  <a:pt x="1433810" y="37510"/>
                  <a:pt x="1425959" y="54909"/>
                  <a:pt x="1378857" y="72572"/>
                </a:cubicBezTo>
                <a:cubicBezTo>
                  <a:pt x="1243739" y="123242"/>
                  <a:pt x="1412396" y="36701"/>
                  <a:pt x="1233714" y="116115"/>
                </a:cubicBezTo>
                <a:cubicBezTo>
                  <a:pt x="1174399" y="142477"/>
                  <a:pt x="1117600" y="174172"/>
                  <a:pt x="1059543" y="203200"/>
                </a:cubicBezTo>
                <a:cubicBezTo>
                  <a:pt x="1030514" y="217714"/>
                  <a:pt x="998421" y="227270"/>
                  <a:pt x="972457" y="246743"/>
                </a:cubicBezTo>
                <a:cubicBezTo>
                  <a:pt x="953105" y="261257"/>
                  <a:pt x="934528" y="276868"/>
                  <a:pt x="914400" y="290286"/>
                </a:cubicBezTo>
                <a:cubicBezTo>
                  <a:pt x="890927" y="305935"/>
                  <a:pt x="866489" y="320129"/>
                  <a:pt x="841828" y="333829"/>
                </a:cubicBezTo>
                <a:cubicBezTo>
                  <a:pt x="822914" y="344337"/>
                  <a:pt x="801377" y="350282"/>
                  <a:pt x="783771" y="362858"/>
                </a:cubicBezTo>
                <a:cubicBezTo>
                  <a:pt x="767068" y="374789"/>
                  <a:pt x="755997" y="393260"/>
                  <a:pt x="740228" y="406400"/>
                </a:cubicBezTo>
                <a:cubicBezTo>
                  <a:pt x="726827" y="417567"/>
                  <a:pt x="710880" y="425290"/>
                  <a:pt x="696685" y="435429"/>
                </a:cubicBezTo>
                <a:cubicBezTo>
                  <a:pt x="677000" y="449489"/>
                  <a:pt x="656995" y="463229"/>
                  <a:pt x="638628" y="478972"/>
                </a:cubicBezTo>
                <a:cubicBezTo>
                  <a:pt x="556440" y="549419"/>
                  <a:pt x="633172" y="498942"/>
                  <a:pt x="537028" y="595086"/>
                </a:cubicBezTo>
                <a:cubicBezTo>
                  <a:pt x="524693" y="607421"/>
                  <a:pt x="507680" y="613976"/>
                  <a:pt x="493485" y="624115"/>
                </a:cubicBezTo>
                <a:cubicBezTo>
                  <a:pt x="462324" y="646373"/>
                  <a:pt x="426098" y="677136"/>
                  <a:pt x="391885" y="696686"/>
                </a:cubicBezTo>
                <a:cubicBezTo>
                  <a:pt x="328163" y="733098"/>
                  <a:pt x="310650" y="726966"/>
                  <a:pt x="246743" y="783772"/>
                </a:cubicBezTo>
                <a:cubicBezTo>
                  <a:pt x="228663" y="799843"/>
                  <a:pt x="217714" y="822477"/>
                  <a:pt x="203200" y="841829"/>
                </a:cubicBezTo>
                <a:cubicBezTo>
                  <a:pt x="142028" y="1025336"/>
                  <a:pt x="244078" y="731928"/>
                  <a:pt x="159657" y="928915"/>
                </a:cubicBezTo>
                <a:cubicBezTo>
                  <a:pt x="151799" y="947250"/>
                  <a:pt x="152815" y="968559"/>
                  <a:pt x="145143" y="986972"/>
                </a:cubicBezTo>
                <a:cubicBezTo>
                  <a:pt x="128499" y="1026917"/>
                  <a:pt x="106437" y="1064381"/>
                  <a:pt x="87085" y="1103086"/>
                </a:cubicBezTo>
                <a:lnTo>
                  <a:pt x="58057" y="1161143"/>
                </a:lnTo>
                <a:cubicBezTo>
                  <a:pt x="48381" y="1180495"/>
                  <a:pt x="37063" y="1199111"/>
                  <a:pt x="29028" y="1219200"/>
                </a:cubicBezTo>
                <a:lnTo>
                  <a:pt x="0" y="1291772"/>
                </a:lnTo>
                <a:cubicBezTo>
                  <a:pt x="4838" y="1335315"/>
                  <a:pt x="2152" y="1380370"/>
                  <a:pt x="14514" y="1422400"/>
                </a:cubicBezTo>
                <a:cubicBezTo>
                  <a:pt x="34926" y="1491802"/>
                  <a:pt x="64183" y="1538782"/>
                  <a:pt x="116114" y="1582058"/>
                </a:cubicBezTo>
                <a:cubicBezTo>
                  <a:pt x="129515" y="1593225"/>
                  <a:pt x="146256" y="1599919"/>
                  <a:pt x="159657" y="1611086"/>
                </a:cubicBezTo>
                <a:cubicBezTo>
                  <a:pt x="175426" y="1624227"/>
                  <a:pt x="187431" y="1641488"/>
                  <a:pt x="203200" y="1654629"/>
                </a:cubicBezTo>
                <a:cubicBezTo>
                  <a:pt x="233975" y="1680275"/>
                  <a:pt x="269307" y="1694940"/>
                  <a:pt x="304800" y="1712686"/>
                </a:cubicBezTo>
                <a:cubicBezTo>
                  <a:pt x="383984" y="1791870"/>
                  <a:pt x="312266" y="1730933"/>
                  <a:pt x="449943" y="1799772"/>
                </a:cubicBezTo>
                <a:cubicBezTo>
                  <a:pt x="475175" y="1812388"/>
                  <a:pt x="496832" y="1831641"/>
                  <a:pt x="522514" y="1843315"/>
                </a:cubicBezTo>
                <a:cubicBezTo>
                  <a:pt x="550370" y="1855977"/>
                  <a:pt x="581744" y="1859681"/>
                  <a:pt x="609600" y="1872343"/>
                </a:cubicBezTo>
                <a:cubicBezTo>
                  <a:pt x="635282" y="1884017"/>
                  <a:pt x="657405" y="1902377"/>
                  <a:pt x="682171" y="1915886"/>
                </a:cubicBezTo>
                <a:cubicBezTo>
                  <a:pt x="710663" y="1931427"/>
                  <a:pt x="739711" y="1945999"/>
                  <a:pt x="769257" y="1959429"/>
                </a:cubicBezTo>
                <a:cubicBezTo>
                  <a:pt x="792976" y="1970210"/>
                  <a:pt x="818888" y="1976106"/>
                  <a:pt x="841828" y="1988458"/>
                </a:cubicBezTo>
                <a:cubicBezTo>
                  <a:pt x="842047" y="1988576"/>
                  <a:pt x="1031167" y="2105225"/>
                  <a:pt x="1045028" y="2119086"/>
                </a:cubicBezTo>
                <a:cubicBezTo>
                  <a:pt x="1085746" y="2159804"/>
                  <a:pt x="1089317" y="2172554"/>
                  <a:pt x="1146628" y="2191658"/>
                </a:cubicBezTo>
                <a:cubicBezTo>
                  <a:pt x="1170032" y="2199459"/>
                  <a:pt x="1195009" y="2201334"/>
                  <a:pt x="1219200" y="2206172"/>
                </a:cubicBezTo>
                <a:cubicBezTo>
                  <a:pt x="1257905" y="2225524"/>
                  <a:pt x="1294261" y="2250545"/>
                  <a:pt x="1335314" y="2264229"/>
                </a:cubicBezTo>
                <a:cubicBezTo>
                  <a:pt x="1349828" y="2269067"/>
                  <a:pt x="1364795" y="2272716"/>
                  <a:pt x="1378857" y="2278743"/>
                </a:cubicBezTo>
                <a:cubicBezTo>
                  <a:pt x="1504404" y="2332549"/>
                  <a:pt x="1378341" y="2288248"/>
                  <a:pt x="1480457" y="2322286"/>
                </a:cubicBezTo>
                <a:cubicBezTo>
                  <a:pt x="1516554" y="2346351"/>
                  <a:pt x="1539963" y="2364557"/>
                  <a:pt x="1582057" y="2380343"/>
                </a:cubicBezTo>
                <a:cubicBezTo>
                  <a:pt x="1605489" y="2389130"/>
                  <a:pt x="1692970" y="2405429"/>
                  <a:pt x="1712685" y="2409372"/>
                </a:cubicBezTo>
                <a:cubicBezTo>
                  <a:pt x="1822451" y="2464253"/>
                  <a:pt x="1723883" y="2423333"/>
                  <a:pt x="1901371" y="2452915"/>
                </a:cubicBezTo>
                <a:cubicBezTo>
                  <a:pt x="1916462" y="2455430"/>
                  <a:pt x="1929768" y="2465265"/>
                  <a:pt x="1944914" y="2467429"/>
                </a:cubicBezTo>
                <a:cubicBezTo>
                  <a:pt x="1997815" y="2474986"/>
                  <a:pt x="2051352" y="2477105"/>
                  <a:pt x="2104571" y="2481943"/>
                </a:cubicBezTo>
                <a:cubicBezTo>
                  <a:pt x="2143276" y="2477105"/>
                  <a:pt x="2185797" y="2484873"/>
                  <a:pt x="2220685" y="2467429"/>
                </a:cubicBezTo>
                <a:cubicBezTo>
                  <a:pt x="2240037" y="2457753"/>
                  <a:pt x="2238979" y="2428158"/>
                  <a:pt x="2249714" y="2409372"/>
                </a:cubicBezTo>
                <a:cubicBezTo>
                  <a:pt x="2258369" y="2394226"/>
                  <a:pt x="2268604" y="2380024"/>
                  <a:pt x="2278743" y="2365829"/>
                </a:cubicBezTo>
                <a:cubicBezTo>
                  <a:pt x="2319258" y="2309108"/>
                  <a:pt x="2333109" y="2300637"/>
                  <a:pt x="2365828" y="2235200"/>
                </a:cubicBezTo>
                <a:cubicBezTo>
                  <a:pt x="2377480" y="2211897"/>
                  <a:pt x="2384276" y="2186437"/>
                  <a:pt x="2394857" y="2162629"/>
                </a:cubicBezTo>
                <a:cubicBezTo>
                  <a:pt x="2403644" y="2142857"/>
                  <a:pt x="2415362" y="2124459"/>
                  <a:pt x="2423885" y="2104572"/>
                </a:cubicBezTo>
                <a:cubicBezTo>
                  <a:pt x="2429912" y="2090510"/>
                  <a:pt x="2429220" y="2073269"/>
                  <a:pt x="2438400" y="2061029"/>
                </a:cubicBezTo>
                <a:cubicBezTo>
                  <a:pt x="2458926" y="2033661"/>
                  <a:pt x="2489600" y="2015172"/>
                  <a:pt x="2510971" y="1988458"/>
                </a:cubicBezTo>
                <a:cubicBezTo>
                  <a:pt x="2528594" y="1966429"/>
                  <a:pt x="2536038" y="1937205"/>
                  <a:pt x="2554514" y="1915886"/>
                </a:cubicBezTo>
                <a:cubicBezTo>
                  <a:pt x="2599325" y="1864181"/>
                  <a:pt x="2658604" y="1825480"/>
                  <a:pt x="2699657" y="1770743"/>
                </a:cubicBezTo>
                <a:cubicBezTo>
                  <a:pt x="2728686" y="1732038"/>
                  <a:pt x="2752533" y="1688840"/>
                  <a:pt x="2786743" y="1654629"/>
                </a:cubicBezTo>
                <a:cubicBezTo>
                  <a:pt x="2852190" y="1589180"/>
                  <a:pt x="2817462" y="1627114"/>
                  <a:pt x="2888343" y="1538515"/>
                </a:cubicBezTo>
                <a:cubicBezTo>
                  <a:pt x="2903491" y="1493069"/>
                  <a:pt x="2923110" y="1441632"/>
                  <a:pt x="2931885" y="1393372"/>
                </a:cubicBezTo>
                <a:cubicBezTo>
                  <a:pt x="2951586" y="1285020"/>
                  <a:pt x="2948759" y="1239149"/>
                  <a:pt x="2960914" y="1117600"/>
                </a:cubicBezTo>
                <a:cubicBezTo>
                  <a:pt x="2964795" y="1078788"/>
                  <a:pt x="2970590" y="1040191"/>
                  <a:pt x="2975428" y="1001486"/>
                </a:cubicBezTo>
                <a:cubicBezTo>
                  <a:pt x="2958817" y="885209"/>
                  <a:pt x="2958553" y="833564"/>
                  <a:pt x="2931885" y="740229"/>
                </a:cubicBezTo>
                <a:cubicBezTo>
                  <a:pt x="2927682" y="725518"/>
                  <a:pt x="2926928" y="708633"/>
                  <a:pt x="2917371" y="696686"/>
                </a:cubicBezTo>
                <a:cubicBezTo>
                  <a:pt x="2906474" y="683065"/>
                  <a:pt x="2887072" y="679010"/>
                  <a:pt x="2873828" y="667658"/>
                </a:cubicBezTo>
                <a:cubicBezTo>
                  <a:pt x="2819581" y="621161"/>
                  <a:pt x="2751077" y="524483"/>
                  <a:pt x="2685143" y="508000"/>
                </a:cubicBezTo>
                <a:lnTo>
                  <a:pt x="2627085" y="493486"/>
                </a:lnTo>
                <a:cubicBezTo>
                  <a:pt x="2602895" y="478972"/>
                  <a:pt x="2578437" y="464895"/>
                  <a:pt x="2554514" y="449943"/>
                </a:cubicBezTo>
                <a:cubicBezTo>
                  <a:pt x="2539722" y="440698"/>
                  <a:pt x="2526117" y="429570"/>
                  <a:pt x="2510971" y="420915"/>
                </a:cubicBezTo>
                <a:cubicBezTo>
                  <a:pt x="2492185" y="410180"/>
                  <a:pt x="2470520" y="404462"/>
                  <a:pt x="2452914" y="391886"/>
                </a:cubicBezTo>
                <a:cubicBezTo>
                  <a:pt x="2436211" y="379955"/>
                  <a:pt x="2425574" y="360945"/>
                  <a:pt x="2409371" y="348343"/>
                </a:cubicBezTo>
                <a:cubicBezTo>
                  <a:pt x="2381832" y="326924"/>
                  <a:pt x="2351314" y="309638"/>
                  <a:pt x="2322285" y="290286"/>
                </a:cubicBezTo>
                <a:lnTo>
                  <a:pt x="2278743" y="261258"/>
                </a:lnTo>
                <a:lnTo>
                  <a:pt x="2235200" y="232229"/>
                </a:lnTo>
                <a:cubicBezTo>
                  <a:pt x="2181979" y="152399"/>
                  <a:pt x="2235201" y="220135"/>
                  <a:pt x="2162628" y="159658"/>
                </a:cubicBezTo>
                <a:cubicBezTo>
                  <a:pt x="2162617" y="159649"/>
                  <a:pt x="2077961" y="87086"/>
                  <a:pt x="2061028" y="725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836229" y="2133600"/>
            <a:ext cx="123371" cy="159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7590971" y="2627086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2714" y="3272780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</a:t>
            </a:r>
            <a:endParaRPr lang="fr-FR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471886" y="3406393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82303" y="5128768"/>
            <a:ext cx="118812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For </a:t>
            </a:r>
            <a:r>
              <a:rPr lang="fr-FR" sz="3200" dirty="0" err="1" smtClean="0"/>
              <a:t>each</a:t>
            </a:r>
            <a:r>
              <a:rPr lang="fr-FR" sz="3200" dirty="0" smtClean="0"/>
              <a:t> vertex b of B </a:t>
            </a:r>
            <a:r>
              <a:rPr lang="fr-FR" sz="3200" dirty="0" err="1" smtClean="0"/>
              <a:t>added</a:t>
            </a:r>
            <a:r>
              <a:rPr lang="fr-FR" sz="3200" dirty="0" smtClean="0"/>
              <a:t> </a:t>
            </a:r>
            <a:r>
              <a:rPr lang="fr-FR" sz="3200" dirty="0" err="1" smtClean="0"/>
              <a:t>into</a:t>
            </a:r>
            <a:r>
              <a:rPr lang="fr-FR" sz="3200" dirty="0" smtClean="0"/>
              <a:t> A, a </a:t>
            </a:r>
            <a:r>
              <a:rPr lang="fr-FR" sz="3200" dirty="0" err="1" smtClean="0"/>
              <a:t>conflict</a:t>
            </a:r>
            <a:r>
              <a:rPr lang="fr-FR" sz="3200" dirty="0" smtClean="0"/>
              <a:t> </a:t>
            </a:r>
            <a:r>
              <a:rPr lang="fr-FR" sz="3200" dirty="0" err="1" smtClean="0"/>
              <a:t>should</a:t>
            </a:r>
            <a:r>
              <a:rPr lang="fr-FR" sz="3200" dirty="0" smtClean="0"/>
              <a:t>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dirty="0" err="1" smtClean="0"/>
              <a:t>detected</a:t>
            </a:r>
            <a:r>
              <a:rPr lang="fr-FR" sz="3200" dirty="0" smtClean="0"/>
              <a:t> in A.</a:t>
            </a:r>
          </a:p>
          <a:p>
            <a:r>
              <a:rPr lang="fr-FR" sz="3200" dirty="0" err="1" smtClean="0"/>
              <a:t>These</a:t>
            </a:r>
            <a:r>
              <a:rPr lang="fr-FR" sz="3200" dirty="0" smtClean="0"/>
              <a:t> </a:t>
            </a:r>
            <a:r>
              <a:rPr lang="fr-FR" sz="3200" dirty="0" err="1" smtClean="0"/>
              <a:t>conflicts</a:t>
            </a:r>
            <a:r>
              <a:rPr lang="fr-FR" sz="3200" dirty="0" smtClean="0"/>
              <a:t> </a:t>
            </a:r>
            <a:r>
              <a:rPr lang="fr-FR" sz="3200" dirty="0" err="1" smtClean="0"/>
              <a:t>should</a:t>
            </a:r>
            <a:r>
              <a:rPr lang="fr-FR" sz="3200" dirty="0" smtClean="0"/>
              <a:t>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dirty="0" err="1" smtClean="0"/>
              <a:t>independent</a:t>
            </a:r>
            <a:r>
              <a:rPr lang="fr-FR" sz="3200" dirty="0" smtClean="0"/>
              <a:t>!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938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1227 C -0.14974 -0.03959 -0.30183 -0.06667 -0.36902 -0.0669 C -0.4362 -0.06737 -0.39779 -0.02454 -0.40079 -0.01389 C -0.40378 -0.00325 -0.39519 -0.00301 -0.38672 -0.00278 " pathEditMode="relative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8 -0.0338 C -0.00547 -0.09861 -0.02175 -0.1632 -0.08685 -0.20093 C -0.15196 -0.23866 -0.30743 -0.25208 -0.37982 -0.26019 C -0.45222 -0.26829 -0.50131 -0.27986 -0.52149 -0.24954 C -0.54167 -0.21921 -0.50508 -0.10648 -0.50131 -0.07824 C -0.49753 -0.05023 -0.49883 -0.08033 -0.49883 -0.08033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39" y="-10564"/>
            <a:ext cx="11405795" cy="903449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Reasoning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5" name="Forme libre 4"/>
          <p:cNvSpPr/>
          <p:nvPr/>
        </p:nvSpPr>
        <p:spPr>
          <a:xfrm>
            <a:off x="644604" y="1286477"/>
            <a:ext cx="2936838" cy="2571078"/>
          </a:xfrm>
          <a:custGeom>
            <a:avLst/>
            <a:gdLst>
              <a:gd name="connsiteX0" fmla="*/ 957431 w 2936838"/>
              <a:gd name="connsiteY0" fmla="*/ 0 h 2571078"/>
              <a:gd name="connsiteX1" fmla="*/ 957431 w 2936838"/>
              <a:gd name="connsiteY1" fmla="*/ 0 h 2571078"/>
              <a:gd name="connsiteX2" fmla="*/ 903643 w 2936838"/>
              <a:gd name="connsiteY2" fmla="*/ 75304 h 2571078"/>
              <a:gd name="connsiteX3" fmla="*/ 871370 w 2936838"/>
              <a:gd name="connsiteY3" fmla="*/ 96819 h 2571078"/>
              <a:gd name="connsiteX4" fmla="*/ 849855 w 2936838"/>
              <a:gd name="connsiteY4" fmla="*/ 129092 h 2571078"/>
              <a:gd name="connsiteX5" fmla="*/ 796066 w 2936838"/>
              <a:gd name="connsiteY5" fmla="*/ 182880 h 2571078"/>
              <a:gd name="connsiteX6" fmla="*/ 774551 w 2936838"/>
              <a:gd name="connsiteY6" fmla="*/ 215153 h 2571078"/>
              <a:gd name="connsiteX7" fmla="*/ 720763 w 2936838"/>
              <a:gd name="connsiteY7" fmla="*/ 247426 h 2571078"/>
              <a:gd name="connsiteX8" fmla="*/ 699248 w 2936838"/>
              <a:gd name="connsiteY8" fmla="*/ 279699 h 2571078"/>
              <a:gd name="connsiteX9" fmla="*/ 666975 w 2936838"/>
              <a:gd name="connsiteY9" fmla="*/ 301215 h 2571078"/>
              <a:gd name="connsiteX10" fmla="*/ 623944 w 2936838"/>
              <a:gd name="connsiteY10" fmla="*/ 333487 h 2571078"/>
              <a:gd name="connsiteX11" fmla="*/ 559398 w 2936838"/>
              <a:gd name="connsiteY11" fmla="*/ 387276 h 2571078"/>
              <a:gd name="connsiteX12" fmla="*/ 516368 w 2936838"/>
              <a:gd name="connsiteY12" fmla="*/ 408791 h 2571078"/>
              <a:gd name="connsiteX13" fmla="*/ 441064 w 2936838"/>
              <a:gd name="connsiteY13" fmla="*/ 484095 h 2571078"/>
              <a:gd name="connsiteX14" fmla="*/ 398033 w 2936838"/>
              <a:gd name="connsiteY14" fmla="*/ 527125 h 2571078"/>
              <a:gd name="connsiteX15" fmla="*/ 376518 w 2936838"/>
              <a:gd name="connsiteY15" fmla="*/ 559398 h 2571078"/>
              <a:gd name="connsiteX16" fmla="*/ 301215 w 2936838"/>
              <a:gd name="connsiteY16" fmla="*/ 634702 h 2571078"/>
              <a:gd name="connsiteX17" fmla="*/ 268942 w 2936838"/>
              <a:gd name="connsiteY17" fmla="*/ 688490 h 2571078"/>
              <a:gd name="connsiteX18" fmla="*/ 236669 w 2936838"/>
              <a:gd name="connsiteY18" fmla="*/ 720763 h 2571078"/>
              <a:gd name="connsiteX19" fmla="*/ 182880 w 2936838"/>
              <a:gd name="connsiteY19" fmla="*/ 796066 h 2571078"/>
              <a:gd name="connsiteX20" fmla="*/ 118335 w 2936838"/>
              <a:gd name="connsiteY20" fmla="*/ 903643 h 2571078"/>
              <a:gd name="connsiteX21" fmla="*/ 96819 w 2936838"/>
              <a:gd name="connsiteY21" fmla="*/ 968189 h 2571078"/>
              <a:gd name="connsiteX22" fmla="*/ 75304 w 2936838"/>
              <a:gd name="connsiteY22" fmla="*/ 1011219 h 2571078"/>
              <a:gd name="connsiteX23" fmla="*/ 32273 w 2936838"/>
              <a:gd name="connsiteY23" fmla="*/ 1151069 h 2571078"/>
              <a:gd name="connsiteX24" fmla="*/ 21516 w 2936838"/>
              <a:gd name="connsiteY24" fmla="*/ 1226372 h 2571078"/>
              <a:gd name="connsiteX25" fmla="*/ 10758 w 2936838"/>
              <a:gd name="connsiteY25" fmla="*/ 1280160 h 2571078"/>
              <a:gd name="connsiteX26" fmla="*/ 0 w 2936838"/>
              <a:gd name="connsiteY26" fmla="*/ 1398495 h 2571078"/>
              <a:gd name="connsiteX27" fmla="*/ 10758 w 2936838"/>
              <a:gd name="connsiteY27" fmla="*/ 1624405 h 2571078"/>
              <a:gd name="connsiteX28" fmla="*/ 43031 w 2936838"/>
              <a:gd name="connsiteY28" fmla="*/ 1753497 h 2571078"/>
              <a:gd name="connsiteX29" fmla="*/ 86062 w 2936838"/>
              <a:gd name="connsiteY29" fmla="*/ 1807285 h 2571078"/>
              <a:gd name="connsiteX30" fmla="*/ 107577 w 2936838"/>
              <a:gd name="connsiteY30" fmla="*/ 1839558 h 2571078"/>
              <a:gd name="connsiteX31" fmla="*/ 172123 w 2936838"/>
              <a:gd name="connsiteY31" fmla="*/ 1893346 h 2571078"/>
              <a:gd name="connsiteX32" fmla="*/ 204396 w 2936838"/>
              <a:gd name="connsiteY32" fmla="*/ 1936377 h 2571078"/>
              <a:gd name="connsiteX33" fmla="*/ 247426 w 2936838"/>
              <a:gd name="connsiteY33" fmla="*/ 1957892 h 2571078"/>
              <a:gd name="connsiteX34" fmla="*/ 301215 w 2936838"/>
              <a:gd name="connsiteY34" fmla="*/ 1990165 h 2571078"/>
              <a:gd name="connsiteX35" fmla="*/ 408791 w 2936838"/>
              <a:gd name="connsiteY35" fmla="*/ 2076226 h 2571078"/>
              <a:gd name="connsiteX36" fmla="*/ 462579 w 2936838"/>
              <a:gd name="connsiteY36" fmla="*/ 2119257 h 2571078"/>
              <a:gd name="connsiteX37" fmla="*/ 537883 w 2936838"/>
              <a:gd name="connsiteY37" fmla="*/ 2162287 h 2571078"/>
              <a:gd name="connsiteX38" fmla="*/ 634702 w 2936838"/>
              <a:gd name="connsiteY38" fmla="*/ 2205318 h 2571078"/>
              <a:gd name="connsiteX39" fmla="*/ 720763 w 2936838"/>
              <a:gd name="connsiteY39" fmla="*/ 2259106 h 2571078"/>
              <a:gd name="connsiteX40" fmla="*/ 914400 w 2936838"/>
              <a:gd name="connsiteY40" fmla="*/ 2345167 h 2571078"/>
              <a:gd name="connsiteX41" fmla="*/ 1011219 w 2936838"/>
              <a:gd name="connsiteY41" fmla="*/ 2388198 h 2571078"/>
              <a:gd name="connsiteX42" fmla="*/ 1118796 w 2936838"/>
              <a:gd name="connsiteY42" fmla="*/ 2420471 h 2571078"/>
              <a:gd name="connsiteX43" fmla="*/ 1312433 w 2936838"/>
              <a:gd name="connsiteY43" fmla="*/ 2463502 h 2571078"/>
              <a:gd name="connsiteX44" fmla="*/ 1387737 w 2936838"/>
              <a:gd name="connsiteY44" fmla="*/ 2495775 h 2571078"/>
              <a:gd name="connsiteX45" fmla="*/ 1484556 w 2936838"/>
              <a:gd name="connsiteY45" fmla="*/ 2506532 h 2571078"/>
              <a:gd name="connsiteX46" fmla="*/ 1850316 w 2936838"/>
              <a:gd name="connsiteY46" fmla="*/ 2528047 h 2571078"/>
              <a:gd name="connsiteX47" fmla="*/ 2097742 w 2936838"/>
              <a:gd name="connsiteY47" fmla="*/ 2549563 h 2571078"/>
              <a:gd name="connsiteX48" fmla="*/ 2291379 w 2936838"/>
              <a:gd name="connsiteY48" fmla="*/ 2571078 h 2571078"/>
              <a:gd name="connsiteX49" fmla="*/ 2614109 w 2936838"/>
              <a:gd name="connsiteY49" fmla="*/ 2560320 h 2571078"/>
              <a:gd name="connsiteX50" fmla="*/ 2657139 w 2936838"/>
              <a:gd name="connsiteY50" fmla="*/ 2538805 h 2571078"/>
              <a:gd name="connsiteX51" fmla="*/ 2710928 w 2936838"/>
              <a:gd name="connsiteY51" fmla="*/ 2517290 h 2571078"/>
              <a:gd name="connsiteX52" fmla="*/ 2775473 w 2936838"/>
              <a:gd name="connsiteY52" fmla="*/ 2474259 h 2571078"/>
              <a:gd name="connsiteX53" fmla="*/ 2872292 w 2936838"/>
              <a:gd name="connsiteY53" fmla="*/ 2388198 h 2571078"/>
              <a:gd name="connsiteX54" fmla="*/ 2915323 w 2936838"/>
              <a:gd name="connsiteY54" fmla="*/ 2312895 h 2571078"/>
              <a:gd name="connsiteX55" fmla="*/ 2926080 w 2936838"/>
              <a:gd name="connsiteY55" fmla="*/ 2237591 h 2571078"/>
              <a:gd name="connsiteX56" fmla="*/ 2936838 w 2936838"/>
              <a:gd name="connsiteY56" fmla="*/ 2183803 h 2571078"/>
              <a:gd name="connsiteX57" fmla="*/ 2904565 w 2936838"/>
              <a:gd name="connsiteY57" fmla="*/ 1807285 h 2571078"/>
              <a:gd name="connsiteX58" fmla="*/ 2883050 w 2936838"/>
              <a:gd name="connsiteY58" fmla="*/ 1742739 h 2571078"/>
              <a:gd name="connsiteX59" fmla="*/ 2829262 w 2936838"/>
              <a:gd name="connsiteY59" fmla="*/ 1581375 h 2571078"/>
              <a:gd name="connsiteX60" fmla="*/ 2786231 w 2936838"/>
              <a:gd name="connsiteY60" fmla="*/ 1387737 h 2571078"/>
              <a:gd name="connsiteX61" fmla="*/ 2753958 w 2936838"/>
              <a:gd name="connsiteY61" fmla="*/ 1301676 h 2571078"/>
              <a:gd name="connsiteX62" fmla="*/ 2732443 w 2936838"/>
              <a:gd name="connsiteY62" fmla="*/ 1215615 h 2571078"/>
              <a:gd name="connsiteX63" fmla="*/ 2689412 w 2936838"/>
              <a:gd name="connsiteY63" fmla="*/ 1108038 h 2571078"/>
              <a:gd name="connsiteX64" fmla="*/ 2657139 w 2936838"/>
              <a:gd name="connsiteY64" fmla="*/ 1011219 h 2571078"/>
              <a:gd name="connsiteX65" fmla="*/ 2614109 w 2936838"/>
              <a:gd name="connsiteY65" fmla="*/ 946673 h 2571078"/>
              <a:gd name="connsiteX66" fmla="*/ 2549563 w 2936838"/>
              <a:gd name="connsiteY66" fmla="*/ 806824 h 2571078"/>
              <a:gd name="connsiteX67" fmla="*/ 2517290 w 2936838"/>
              <a:gd name="connsiteY67" fmla="*/ 742278 h 2571078"/>
              <a:gd name="connsiteX68" fmla="*/ 2441986 w 2936838"/>
              <a:gd name="connsiteY68" fmla="*/ 602429 h 2571078"/>
              <a:gd name="connsiteX69" fmla="*/ 2431229 w 2936838"/>
              <a:gd name="connsiteY69" fmla="*/ 570156 h 2571078"/>
              <a:gd name="connsiteX70" fmla="*/ 2420471 w 2936838"/>
              <a:gd name="connsiteY70" fmla="*/ 527125 h 2571078"/>
              <a:gd name="connsiteX71" fmla="*/ 2345168 w 2936838"/>
              <a:gd name="connsiteY71" fmla="*/ 398033 h 2571078"/>
              <a:gd name="connsiteX72" fmla="*/ 2334410 w 2936838"/>
              <a:gd name="connsiteY72" fmla="*/ 355003 h 2571078"/>
              <a:gd name="connsiteX73" fmla="*/ 2291379 w 2936838"/>
              <a:gd name="connsiteY73" fmla="*/ 279699 h 2571078"/>
              <a:gd name="connsiteX74" fmla="*/ 2269864 w 2936838"/>
              <a:gd name="connsiteY74" fmla="*/ 236669 h 2571078"/>
              <a:gd name="connsiteX75" fmla="*/ 2183803 w 2936838"/>
              <a:gd name="connsiteY75" fmla="*/ 139850 h 2571078"/>
              <a:gd name="connsiteX76" fmla="*/ 2065469 w 2936838"/>
              <a:gd name="connsiteY76" fmla="*/ 75304 h 2571078"/>
              <a:gd name="connsiteX77" fmla="*/ 2022438 w 2936838"/>
              <a:gd name="connsiteY77" fmla="*/ 64546 h 2571078"/>
              <a:gd name="connsiteX78" fmla="*/ 1947135 w 2936838"/>
              <a:gd name="connsiteY78" fmla="*/ 43031 h 2571078"/>
              <a:gd name="connsiteX79" fmla="*/ 1882589 w 2936838"/>
              <a:gd name="connsiteY79" fmla="*/ 21516 h 2571078"/>
              <a:gd name="connsiteX80" fmla="*/ 1775012 w 2936838"/>
              <a:gd name="connsiteY80" fmla="*/ 10758 h 2571078"/>
              <a:gd name="connsiteX81" fmla="*/ 1602890 w 2936838"/>
              <a:gd name="connsiteY81" fmla="*/ 21516 h 2571078"/>
              <a:gd name="connsiteX82" fmla="*/ 1430768 w 2936838"/>
              <a:gd name="connsiteY82" fmla="*/ 43031 h 2571078"/>
              <a:gd name="connsiteX83" fmla="*/ 1323191 w 2936838"/>
              <a:gd name="connsiteY83" fmla="*/ 53789 h 2571078"/>
              <a:gd name="connsiteX84" fmla="*/ 1237130 w 2936838"/>
              <a:gd name="connsiteY84" fmla="*/ 75304 h 2571078"/>
              <a:gd name="connsiteX85" fmla="*/ 1021977 w 2936838"/>
              <a:gd name="connsiteY85" fmla="*/ 64546 h 2571078"/>
              <a:gd name="connsiteX86" fmla="*/ 989704 w 2936838"/>
              <a:gd name="connsiteY86" fmla="*/ 43031 h 2571078"/>
              <a:gd name="connsiteX87" fmla="*/ 957431 w 2936838"/>
              <a:gd name="connsiteY87" fmla="*/ 0 h 257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936838" h="2571078">
                <a:moveTo>
                  <a:pt x="957431" y="0"/>
                </a:moveTo>
                <a:lnTo>
                  <a:pt x="957431" y="0"/>
                </a:lnTo>
                <a:cubicBezTo>
                  <a:pt x="939502" y="25101"/>
                  <a:pt x="924137" y="52249"/>
                  <a:pt x="903643" y="75304"/>
                </a:cubicBezTo>
                <a:cubicBezTo>
                  <a:pt x="895053" y="84967"/>
                  <a:pt x="880512" y="87677"/>
                  <a:pt x="871370" y="96819"/>
                </a:cubicBezTo>
                <a:cubicBezTo>
                  <a:pt x="862228" y="105961"/>
                  <a:pt x="858369" y="119362"/>
                  <a:pt x="849855" y="129092"/>
                </a:cubicBezTo>
                <a:cubicBezTo>
                  <a:pt x="833158" y="148174"/>
                  <a:pt x="810131" y="161782"/>
                  <a:pt x="796066" y="182880"/>
                </a:cubicBezTo>
                <a:cubicBezTo>
                  <a:pt x="788894" y="193638"/>
                  <a:pt x="784367" y="206739"/>
                  <a:pt x="774551" y="215153"/>
                </a:cubicBezTo>
                <a:cubicBezTo>
                  <a:pt x="758676" y="228760"/>
                  <a:pt x="738692" y="236668"/>
                  <a:pt x="720763" y="247426"/>
                </a:cubicBezTo>
                <a:cubicBezTo>
                  <a:pt x="713591" y="258184"/>
                  <a:pt x="708390" y="270557"/>
                  <a:pt x="699248" y="279699"/>
                </a:cubicBezTo>
                <a:cubicBezTo>
                  <a:pt x="690106" y="288841"/>
                  <a:pt x="677496" y="293700"/>
                  <a:pt x="666975" y="301215"/>
                </a:cubicBezTo>
                <a:cubicBezTo>
                  <a:pt x="652385" y="311636"/>
                  <a:pt x="637718" y="322009"/>
                  <a:pt x="623944" y="333487"/>
                </a:cubicBezTo>
                <a:cubicBezTo>
                  <a:pt x="579747" y="370318"/>
                  <a:pt x="628228" y="344257"/>
                  <a:pt x="559398" y="387276"/>
                </a:cubicBezTo>
                <a:cubicBezTo>
                  <a:pt x="545799" y="395775"/>
                  <a:pt x="529026" y="398946"/>
                  <a:pt x="516368" y="408791"/>
                </a:cubicBezTo>
                <a:cubicBezTo>
                  <a:pt x="516342" y="408811"/>
                  <a:pt x="456134" y="469025"/>
                  <a:pt x="441064" y="484095"/>
                </a:cubicBezTo>
                <a:cubicBezTo>
                  <a:pt x="426720" y="498439"/>
                  <a:pt x="409285" y="510247"/>
                  <a:pt x="398033" y="527125"/>
                </a:cubicBezTo>
                <a:cubicBezTo>
                  <a:pt x="390861" y="537883"/>
                  <a:pt x="385167" y="549788"/>
                  <a:pt x="376518" y="559398"/>
                </a:cubicBezTo>
                <a:cubicBezTo>
                  <a:pt x="352771" y="585784"/>
                  <a:pt x="319479" y="604262"/>
                  <a:pt x="301215" y="634702"/>
                </a:cubicBezTo>
                <a:cubicBezTo>
                  <a:pt x="290457" y="652631"/>
                  <a:pt x="281487" y="671763"/>
                  <a:pt x="268942" y="688490"/>
                </a:cubicBezTo>
                <a:cubicBezTo>
                  <a:pt x="259814" y="700661"/>
                  <a:pt x="246173" y="708883"/>
                  <a:pt x="236669" y="720763"/>
                </a:cubicBezTo>
                <a:cubicBezTo>
                  <a:pt x="217399" y="744850"/>
                  <a:pt x="199638" y="770168"/>
                  <a:pt x="182880" y="796066"/>
                </a:cubicBezTo>
                <a:cubicBezTo>
                  <a:pt x="160162" y="831175"/>
                  <a:pt x="131559" y="863971"/>
                  <a:pt x="118335" y="903643"/>
                </a:cubicBezTo>
                <a:cubicBezTo>
                  <a:pt x="111163" y="925158"/>
                  <a:pt x="105242" y="947132"/>
                  <a:pt x="96819" y="968189"/>
                </a:cubicBezTo>
                <a:cubicBezTo>
                  <a:pt x="90863" y="983078"/>
                  <a:pt x="81260" y="996330"/>
                  <a:pt x="75304" y="1011219"/>
                </a:cubicBezTo>
                <a:cubicBezTo>
                  <a:pt x="60421" y="1048426"/>
                  <a:pt x="42883" y="1113936"/>
                  <a:pt x="32273" y="1151069"/>
                </a:cubicBezTo>
                <a:cubicBezTo>
                  <a:pt x="28687" y="1176170"/>
                  <a:pt x="25684" y="1201361"/>
                  <a:pt x="21516" y="1226372"/>
                </a:cubicBezTo>
                <a:cubicBezTo>
                  <a:pt x="18510" y="1244408"/>
                  <a:pt x="13026" y="1262017"/>
                  <a:pt x="10758" y="1280160"/>
                </a:cubicBezTo>
                <a:cubicBezTo>
                  <a:pt x="5845" y="1319462"/>
                  <a:pt x="3586" y="1359050"/>
                  <a:pt x="0" y="1398495"/>
                </a:cubicBezTo>
                <a:cubicBezTo>
                  <a:pt x="3586" y="1473798"/>
                  <a:pt x="5387" y="1549208"/>
                  <a:pt x="10758" y="1624405"/>
                </a:cubicBezTo>
                <a:cubicBezTo>
                  <a:pt x="13847" y="1667643"/>
                  <a:pt x="20020" y="1715145"/>
                  <a:pt x="43031" y="1753497"/>
                </a:cubicBezTo>
                <a:cubicBezTo>
                  <a:pt x="54844" y="1773186"/>
                  <a:pt x="72285" y="1788916"/>
                  <a:pt x="86062" y="1807285"/>
                </a:cubicBezTo>
                <a:cubicBezTo>
                  <a:pt x="93819" y="1817628"/>
                  <a:pt x="98435" y="1830416"/>
                  <a:pt x="107577" y="1839558"/>
                </a:cubicBezTo>
                <a:cubicBezTo>
                  <a:pt x="127381" y="1859362"/>
                  <a:pt x="152319" y="1873542"/>
                  <a:pt x="172123" y="1893346"/>
                </a:cubicBezTo>
                <a:cubicBezTo>
                  <a:pt x="184801" y="1906024"/>
                  <a:pt x="190783" y="1924709"/>
                  <a:pt x="204396" y="1936377"/>
                </a:cubicBezTo>
                <a:cubicBezTo>
                  <a:pt x="216572" y="1946813"/>
                  <a:pt x="233408" y="1950104"/>
                  <a:pt x="247426" y="1957892"/>
                </a:cubicBezTo>
                <a:cubicBezTo>
                  <a:pt x="265704" y="1968046"/>
                  <a:pt x="284354" y="1977800"/>
                  <a:pt x="301215" y="1990165"/>
                </a:cubicBezTo>
                <a:cubicBezTo>
                  <a:pt x="338246" y="2017321"/>
                  <a:pt x="372932" y="2047539"/>
                  <a:pt x="408791" y="2076226"/>
                </a:cubicBezTo>
                <a:cubicBezTo>
                  <a:pt x="426720" y="2090570"/>
                  <a:pt x="442643" y="2107865"/>
                  <a:pt x="462579" y="2119257"/>
                </a:cubicBezTo>
                <a:cubicBezTo>
                  <a:pt x="487680" y="2133600"/>
                  <a:pt x="512025" y="2149358"/>
                  <a:pt x="537883" y="2162287"/>
                </a:cubicBezTo>
                <a:cubicBezTo>
                  <a:pt x="569471" y="2178081"/>
                  <a:pt x="603489" y="2188794"/>
                  <a:pt x="634702" y="2205318"/>
                </a:cubicBezTo>
                <a:cubicBezTo>
                  <a:pt x="664600" y="2221146"/>
                  <a:pt x="690505" y="2243977"/>
                  <a:pt x="720763" y="2259106"/>
                </a:cubicBezTo>
                <a:cubicBezTo>
                  <a:pt x="783939" y="2290694"/>
                  <a:pt x="849854" y="2316480"/>
                  <a:pt x="914400" y="2345167"/>
                </a:cubicBezTo>
                <a:cubicBezTo>
                  <a:pt x="946673" y="2359511"/>
                  <a:pt x="977391" y="2378050"/>
                  <a:pt x="1011219" y="2388198"/>
                </a:cubicBezTo>
                <a:cubicBezTo>
                  <a:pt x="1047078" y="2398956"/>
                  <a:pt x="1082476" y="2411391"/>
                  <a:pt x="1118796" y="2420471"/>
                </a:cubicBezTo>
                <a:cubicBezTo>
                  <a:pt x="1187020" y="2437527"/>
                  <a:pt x="1246162" y="2441411"/>
                  <a:pt x="1312433" y="2463502"/>
                </a:cubicBezTo>
                <a:cubicBezTo>
                  <a:pt x="1338341" y="2472138"/>
                  <a:pt x="1361243" y="2489152"/>
                  <a:pt x="1387737" y="2495775"/>
                </a:cubicBezTo>
                <a:cubicBezTo>
                  <a:pt x="1419239" y="2503650"/>
                  <a:pt x="1452246" y="2503301"/>
                  <a:pt x="1484556" y="2506532"/>
                </a:cubicBezTo>
                <a:cubicBezTo>
                  <a:pt x="1652865" y="2523363"/>
                  <a:pt x="1630516" y="2518491"/>
                  <a:pt x="1850316" y="2528047"/>
                </a:cubicBezTo>
                <a:cubicBezTo>
                  <a:pt x="2062394" y="2554558"/>
                  <a:pt x="1772296" y="2519977"/>
                  <a:pt x="2097742" y="2549563"/>
                </a:cubicBezTo>
                <a:cubicBezTo>
                  <a:pt x="2162418" y="2555443"/>
                  <a:pt x="2291379" y="2571078"/>
                  <a:pt x="2291379" y="2571078"/>
                </a:cubicBezTo>
                <a:cubicBezTo>
                  <a:pt x="2398956" y="2567492"/>
                  <a:pt x="2506889" y="2569781"/>
                  <a:pt x="2614109" y="2560320"/>
                </a:cubicBezTo>
                <a:cubicBezTo>
                  <a:pt x="2630083" y="2558911"/>
                  <a:pt x="2642485" y="2545318"/>
                  <a:pt x="2657139" y="2538805"/>
                </a:cubicBezTo>
                <a:cubicBezTo>
                  <a:pt x="2674785" y="2530962"/>
                  <a:pt x="2693975" y="2526537"/>
                  <a:pt x="2710928" y="2517290"/>
                </a:cubicBezTo>
                <a:cubicBezTo>
                  <a:pt x="2733629" y="2504908"/>
                  <a:pt x="2753958" y="2488603"/>
                  <a:pt x="2775473" y="2474259"/>
                </a:cubicBezTo>
                <a:cubicBezTo>
                  <a:pt x="2809581" y="2451520"/>
                  <a:pt x="2853868" y="2425045"/>
                  <a:pt x="2872292" y="2388198"/>
                </a:cubicBezTo>
                <a:cubicBezTo>
                  <a:pt x="2899590" y="2333603"/>
                  <a:pt x="2884912" y="2358510"/>
                  <a:pt x="2915323" y="2312895"/>
                </a:cubicBezTo>
                <a:cubicBezTo>
                  <a:pt x="2918909" y="2287794"/>
                  <a:pt x="2921912" y="2262602"/>
                  <a:pt x="2926080" y="2237591"/>
                </a:cubicBezTo>
                <a:cubicBezTo>
                  <a:pt x="2929086" y="2219555"/>
                  <a:pt x="2936838" y="2202087"/>
                  <a:pt x="2936838" y="2183803"/>
                </a:cubicBezTo>
                <a:cubicBezTo>
                  <a:pt x="2936838" y="2138086"/>
                  <a:pt x="2927882" y="1877238"/>
                  <a:pt x="2904565" y="1807285"/>
                </a:cubicBezTo>
                <a:lnTo>
                  <a:pt x="2883050" y="1742739"/>
                </a:lnTo>
                <a:cubicBezTo>
                  <a:pt x="2852523" y="1498530"/>
                  <a:pt x="2902819" y="1811240"/>
                  <a:pt x="2829262" y="1581375"/>
                </a:cubicBezTo>
                <a:cubicBezTo>
                  <a:pt x="2809110" y="1518400"/>
                  <a:pt x="2809448" y="1449648"/>
                  <a:pt x="2786231" y="1387737"/>
                </a:cubicBezTo>
                <a:cubicBezTo>
                  <a:pt x="2775473" y="1359050"/>
                  <a:pt x="2763096" y="1330919"/>
                  <a:pt x="2753958" y="1301676"/>
                </a:cubicBezTo>
                <a:cubicBezTo>
                  <a:pt x="2745138" y="1273452"/>
                  <a:pt x="2741794" y="1243667"/>
                  <a:pt x="2732443" y="1215615"/>
                </a:cubicBezTo>
                <a:cubicBezTo>
                  <a:pt x="2720230" y="1178976"/>
                  <a:pt x="2702764" y="1144278"/>
                  <a:pt x="2689412" y="1108038"/>
                </a:cubicBezTo>
                <a:cubicBezTo>
                  <a:pt x="2677652" y="1076117"/>
                  <a:pt x="2671525" y="1042046"/>
                  <a:pt x="2657139" y="1011219"/>
                </a:cubicBezTo>
                <a:cubicBezTo>
                  <a:pt x="2646204" y="987787"/>
                  <a:pt x="2627138" y="969009"/>
                  <a:pt x="2614109" y="946673"/>
                </a:cubicBezTo>
                <a:cubicBezTo>
                  <a:pt x="2584171" y="895351"/>
                  <a:pt x="2574795" y="861494"/>
                  <a:pt x="2549563" y="806824"/>
                </a:cubicBezTo>
                <a:cubicBezTo>
                  <a:pt x="2539483" y="784983"/>
                  <a:pt x="2528809" y="763396"/>
                  <a:pt x="2517290" y="742278"/>
                </a:cubicBezTo>
                <a:cubicBezTo>
                  <a:pt x="2490820" y="693750"/>
                  <a:pt x="2460154" y="656936"/>
                  <a:pt x="2441986" y="602429"/>
                </a:cubicBezTo>
                <a:cubicBezTo>
                  <a:pt x="2438400" y="591671"/>
                  <a:pt x="2434344" y="581059"/>
                  <a:pt x="2431229" y="570156"/>
                </a:cubicBezTo>
                <a:cubicBezTo>
                  <a:pt x="2427167" y="555940"/>
                  <a:pt x="2427083" y="540349"/>
                  <a:pt x="2420471" y="527125"/>
                </a:cubicBezTo>
                <a:cubicBezTo>
                  <a:pt x="2354843" y="395870"/>
                  <a:pt x="2397612" y="529145"/>
                  <a:pt x="2345168" y="398033"/>
                </a:cubicBezTo>
                <a:cubicBezTo>
                  <a:pt x="2339677" y="384306"/>
                  <a:pt x="2339601" y="368846"/>
                  <a:pt x="2334410" y="355003"/>
                </a:cubicBezTo>
                <a:cubicBezTo>
                  <a:pt x="2316675" y="307711"/>
                  <a:pt x="2314081" y="319427"/>
                  <a:pt x="2291379" y="279699"/>
                </a:cubicBezTo>
                <a:cubicBezTo>
                  <a:pt x="2283423" y="265776"/>
                  <a:pt x="2277820" y="250592"/>
                  <a:pt x="2269864" y="236669"/>
                </a:cubicBezTo>
                <a:cubicBezTo>
                  <a:pt x="2250708" y="203145"/>
                  <a:pt x="2212220" y="156900"/>
                  <a:pt x="2183803" y="139850"/>
                </a:cubicBezTo>
                <a:cubicBezTo>
                  <a:pt x="2145568" y="116909"/>
                  <a:pt x="2107094" y="91954"/>
                  <a:pt x="2065469" y="75304"/>
                </a:cubicBezTo>
                <a:cubicBezTo>
                  <a:pt x="2051741" y="69813"/>
                  <a:pt x="2036702" y="68436"/>
                  <a:pt x="2022438" y="64546"/>
                </a:cubicBezTo>
                <a:cubicBezTo>
                  <a:pt x="1997252" y="57677"/>
                  <a:pt x="1972086" y="50708"/>
                  <a:pt x="1947135" y="43031"/>
                </a:cubicBezTo>
                <a:cubicBezTo>
                  <a:pt x="1925459" y="36361"/>
                  <a:pt x="1904880" y="25695"/>
                  <a:pt x="1882589" y="21516"/>
                </a:cubicBezTo>
                <a:cubicBezTo>
                  <a:pt x="1847168" y="14875"/>
                  <a:pt x="1810871" y="14344"/>
                  <a:pt x="1775012" y="10758"/>
                </a:cubicBezTo>
                <a:lnTo>
                  <a:pt x="1602890" y="21516"/>
                </a:lnTo>
                <a:cubicBezTo>
                  <a:pt x="1489535" y="30584"/>
                  <a:pt x="1531450" y="31186"/>
                  <a:pt x="1430768" y="43031"/>
                </a:cubicBezTo>
                <a:cubicBezTo>
                  <a:pt x="1394977" y="47242"/>
                  <a:pt x="1358913" y="49026"/>
                  <a:pt x="1323191" y="53789"/>
                </a:cubicBezTo>
                <a:cubicBezTo>
                  <a:pt x="1279915" y="59559"/>
                  <a:pt x="1273334" y="63236"/>
                  <a:pt x="1237130" y="75304"/>
                </a:cubicBezTo>
                <a:cubicBezTo>
                  <a:pt x="1165412" y="71718"/>
                  <a:pt x="1093181" y="73834"/>
                  <a:pt x="1021977" y="64546"/>
                </a:cubicBezTo>
                <a:cubicBezTo>
                  <a:pt x="1009157" y="62874"/>
                  <a:pt x="989704" y="43031"/>
                  <a:pt x="989704" y="43031"/>
                </a:cubicBezTo>
                <a:lnTo>
                  <a:pt x="957431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5471886" y="1596571"/>
            <a:ext cx="2975428" cy="2481943"/>
          </a:xfrm>
          <a:custGeom>
            <a:avLst/>
            <a:gdLst>
              <a:gd name="connsiteX0" fmla="*/ 2061028 w 2975428"/>
              <a:gd name="connsiteY0" fmla="*/ 72572 h 2481943"/>
              <a:gd name="connsiteX1" fmla="*/ 2061028 w 2975428"/>
              <a:gd name="connsiteY1" fmla="*/ 72572 h 2481943"/>
              <a:gd name="connsiteX2" fmla="*/ 1930400 w 2975428"/>
              <a:gd name="connsiteY2" fmla="*/ 29029 h 2481943"/>
              <a:gd name="connsiteX3" fmla="*/ 1857828 w 2975428"/>
              <a:gd name="connsiteY3" fmla="*/ 14515 h 2481943"/>
              <a:gd name="connsiteX4" fmla="*/ 1799771 w 2975428"/>
              <a:gd name="connsiteY4" fmla="*/ 0 h 2481943"/>
              <a:gd name="connsiteX5" fmla="*/ 1480457 w 2975428"/>
              <a:gd name="connsiteY5" fmla="*/ 29029 h 2481943"/>
              <a:gd name="connsiteX6" fmla="*/ 1378857 w 2975428"/>
              <a:gd name="connsiteY6" fmla="*/ 72572 h 2481943"/>
              <a:gd name="connsiteX7" fmla="*/ 1233714 w 2975428"/>
              <a:gd name="connsiteY7" fmla="*/ 116115 h 2481943"/>
              <a:gd name="connsiteX8" fmla="*/ 1059543 w 2975428"/>
              <a:gd name="connsiteY8" fmla="*/ 203200 h 2481943"/>
              <a:gd name="connsiteX9" fmla="*/ 972457 w 2975428"/>
              <a:gd name="connsiteY9" fmla="*/ 246743 h 2481943"/>
              <a:gd name="connsiteX10" fmla="*/ 914400 w 2975428"/>
              <a:gd name="connsiteY10" fmla="*/ 290286 h 2481943"/>
              <a:gd name="connsiteX11" fmla="*/ 841828 w 2975428"/>
              <a:gd name="connsiteY11" fmla="*/ 333829 h 2481943"/>
              <a:gd name="connsiteX12" fmla="*/ 783771 w 2975428"/>
              <a:gd name="connsiteY12" fmla="*/ 362858 h 2481943"/>
              <a:gd name="connsiteX13" fmla="*/ 740228 w 2975428"/>
              <a:gd name="connsiteY13" fmla="*/ 406400 h 2481943"/>
              <a:gd name="connsiteX14" fmla="*/ 696685 w 2975428"/>
              <a:gd name="connsiteY14" fmla="*/ 435429 h 2481943"/>
              <a:gd name="connsiteX15" fmla="*/ 638628 w 2975428"/>
              <a:gd name="connsiteY15" fmla="*/ 478972 h 2481943"/>
              <a:gd name="connsiteX16" fmla="*/ 537028 w 2975428"/>
              <a:gd name="connsiteY16" fmla="*/ 595086 h 2481943"/>
              <a:gd name="connsiteX17" fmla="*/ 493485 w 2975428"/>
              <a:gd name="connsiteY17" fmla="*/ 624115 h 2481943"/>
              <a:gd name="connsiteX18" fmla="*/ 391885 w 2975428"/>
              <a:gd name="connsiteY18" fmla="*/ 696686 h 2481943"/>
              <a:gd name="connsiteX19" fmla="*/ 246743 w 2975428"/>
              <a:gd name="connsiteY19" fmla="*/ 783772 h 2481943"/>
              <a:gd name="connsiteX20" fmla="*/ 203200 w 2975428"/>
              <a:gd name="connsiteY20" fmla="*/ 841829 h 2481943"/>
              <a:gd name="connsiteX21" fmla="*/ 159657 w 2975428"/>
              <a:gd name="connsiteY21" fmla="*/ 928915 h 2481943"/>
              <a:gd name="connsiteX22" fmla="*/ 145143 w 2975428"/>
              <a:gd name="connsiteY22" fmla="*/ 986972 h 2481943"/>
              <a:gd name="connsiteX23" fmla="*/ 87085 w 2975428"/>
              <a:gd name="connsiteY23" fmla="*/ 1103086 h 2481943"/>
              <a:gd name="connsiteX24" fmla="*/ 58057 w 2975428"/>
              <a:gd name="connsiteY24" fmla="*/ 1161143 h 2481943"/>
              <a:gd name="connsiteX25" fmla="*/ 29028 w 2975428"/>
              <a:gd name="connsiteY25" fmla="*/ 1219200 h 2481943"/>
              <a:gd name="connsiteX26" fmla="*/ 0 w 2975428"/>
              <a:gd name="connsiteY26" fmla="*/ 1291772 h 2481943"/>
              <a:gd name="connsiteX27" fmla="*/ 14514 w 2975428"/>
              <a:gd name="connsiteY27" fmla="*/ 1422400 h 2481943"/>
              <a:gd name="connsiteX28" fmla="*/ 116114 w 2975428"/>
              <a:gd name="connsiteY28" fmla="*/ 1582058 h 2481943"/>
              <a:gd name="connsiteX29" fmla="*/ 159657 w 2975428"/>
              <a:gd name="connsiteY29" fmla="*/ 1611086 h 2481943"/>
              <a:gd name="connsiteX30" fmla="*/ 203200 w 2975428"/>
              <a:gd name="connsiteY30" fmla="*/ 1654629 h 2481943"/>
              <a:gd name="connsiteX31" fmla="*/ 304800 w 2975428"/>
              <a:gd name="connsiteY31" fmla="*/ 1712686 h 2481943"/>
              <a:gd name="connsiteX32" fmla="*/ 449943 w 2975428"/>
              <a:gd name="connsiteY32" fmla="*/ 1799772 h 2481943"/>
              <a:gd name="connsiteX33" fmla="*/ 522514 w 2975428"/>
              <a:gd name="connsiteY33" fmla="*/ 1843315 h 2481943"/>
              <a:gd name="connsiteX34" fmla="*/ 609600 w 2975428"/>
              <a:gd name="connsiteY34" fmla="*/ 1872343 h 2481943"/>
              <a:gd name="connsiteX35" fmla="*/ 682171 w 2975428"/>
              <a:gd name="connsiteY35" fmla="*/ 1915886 h 2481943"/>
              <a:gd name="connsiteX36" fmla="*/ 769257 w 2975428"/>
              <a:gd name="connsiteY36" fmla="*/ 1959429 h 2481943"/>
              <a:gd name="connsiteX37" fmla="*/ 841828 w 2975428"/>
              <a:gd name="connsiteY37" fmla="*/ 1988458 h 2481943"/>
              <a:gd name="connsiteX38" fmla="*/ 1045028 w 2975428"/>
              <a:gd name="connsiteY38" fmla="*/ 2119086 h 2481943"/>
              <a:gd name="connsiteX39" fmla="*/ 1146628 w 2975428"/>
              <a:gd name="connsiteY39" fmla="*/ 2191658 h 2481943"/>
              <a:gd name="connsiteX40" fmla="*/ 1219200 w 2975428"/>
              <a:gd name="connsiteY40" fmla="*/ 2206172 h 2481943"/>
              <a:gd name="connsiteX41" fmla="*/ 1335314 w 2975428"/>
              <a:gd name="connsiteY41" fmla="*/ 2264229 h 2481943"/>
              <a:gd name="connsiteX42" fmla="*/ 1378857 w 2975428"/>
              <a:gd name="connsiteY42" fmla="*/ 2278743 h 2481943"/>
              <a:gd name="connsiteX43" fmla="*/ 1480457 w 2975428"/>
              <a:gd name="connsiteY43" fmla="*/ 2322286 h 2481943"/>
              <a:gd name="connsiteX44" fmla="*/ 1582057 w 2975428"/>
              <a:gd name="connsiteY44" fmla="*/ 2380343 h 2481943"/>
              <a:gd name="connsiteX45" fmla="*/ 1712685 w 2975428"/>
              <a:gd name="connsiteY45" fmla="*/ 2409372 h 2481943"/>
              <a:gd name="connsiteX46" fmla="*/ 1901371 w 2975428"/>
              <a:gd name="connsiteY46" fmla="*/ 2452915 h 2481943"/>
              <a:gd name="connsiteX47" fmla="*/ 1944914 w 2975428"/>
              <a:gd name="connsiteY47" fmla="*/ 2467429 h 2481943"/>
              <a:gd name="connsiteX48" fmla="*/ 2104571 w 2975428"/>
              <a:gd name="connsiteY48" fmla="*/ 2481943 h 2481943"/>
              <a:gd name="connsiteX49" fmla="*/ 2220685 w 2975428"/>
              <a:gd name="connsiteY49" fmla="*/ 2467429 h 2481943"/>
              <a:gd name="connsiteX50" fmla="*/ 2249714 w 2975428"/>
              <a:gd name="connsiteY50" fmla="*/ 2409372 h 2481943"/>
              <a:gd name="connsiteX51" fmla="*/ 2278743 w 2975428"/>
              <a:gd name="connsiteY51" fmla="*/ 2365829 h 2481943"/>
              <a:gd name="connsiteX52" fmla="*/ 2365828 w 2975428"/>
              <a:gd name="connsiteY52" fmla="*/ 2235200 h 2481943"/>
              <a:gd name="connsiteX53" fmla="*/ 2394857 w 2975428"/>
              <a:gd name="connsiteY53" fmla="*/ 2162629 h 2481943"/>
              <a:gd name="connsiteX54" fmla="*/ 2423885 w 2975428"/>
              <a:gd name="connsiteY54" fmla="*/ 2104572 h 2481943"/>
              <a:gd name="connsiteX55" fmla="*/ 2438400 w 2975428"/>
              <a:gd name="connsiteY55" fmla="*/ 2061029 h 2481943"/>
              <a:gd name="connsiteX56" fmla="*/ 2510971 w 2975428"/>
              <a:gd name="connsiteY56" fmla="*/ 1988458 h 2481943"/>
              <a:gd name="connsiteX57" fmla="*/ 2554514 w 2975428"/>
              <a:gd name="connsiteY57" fmla="*/ 1915886 h 2481943"/>
              <a:gd name="connsiteX58" fmla="*/ 2699657 w 2975428"/>
              <a:gd name="connsiteY58" fmla="*/ 1770743 h 2481943"/>
              <a:gd name="connsiteX59" fmla="*/ 2786743 w 2975428"/>
              <a:gd name="connsiteY59" fmla="*/ 1654629 h 2481943"/>
              <a:gd name="connsiteX60" fmla="*/ 2888343 w 2975428"/>
              <a:gd name="connsiteY60" fmla="*/ 1538515 h 2481943"/>
              <a:gd name="connsiteX61" fmla="*/ 2931885 w 2975428"/>
              <a:gd name="connsiteY61" fmla="*/ 1393372 h 2481943"/>
              <a:gd name="connsiteX62" fmla="*/ 2960914 w 2975428"/>
              <a:gd name="connsiteY62" fmla="*/ 1117600 h 2481943"/>
              <a:gd name="connsiteX63" fmla="*/ 2975428 w 2975428"/>
              <a:gd name="connsiteY63" fmla="*/ 1001486 h 2481943"/>
              <a:gd name="connsiteX64" fmla="*/ 2931885 w 2975428"/>
              <a:gd name="connsiteY64" fmla="*/ 740229 h 2481943"/>
              <a:gd name="connsiteX65" fmla="*/ 2917371 w 2975428"/>
              <a:gd name="connsiteY65" fmla="*/ 696686 h 2481943"/>
              <a:gd name="connsiteX66" fmla="*/ 2873828 w 2975428"/>
              <a:gd name="connsiteY66" fmla="*/ 667658 h 2481943"/>
              <a:gd name="connsiteX67" fmla="*/ 2685143 w 2975428"/>
              <a:gd name="connsiteY67" fmla="*/ 508000 h 2481943"/>
              <a:gd name="connsiteX68" fmla="*/ 2627085 w 2975428"/>
              <a:gd name="connsiteY68" fmla="*/ 493486 h 2481943"/>
              <a:gd name="connsiteX69" fmla="*/ 2554514 w 2975428"/>
              <a:gd name="connsiteY69" fmla="*/ 449943 h 2481943"/>
              <a:gd name="connsiteX70" fmla="*/ 2510971 w 2975428"/>
              <a:gd name="connsiteY70" fmla="*/ 420915 h 2481943"/>
              <a:gd name="connsiteX71" fmla="*/ 2452914 w 2975428"/>
              <a:gd name="connsiteY71" fmla="*/ 391886 h 2481943"/>
              <a:gd name="connsiteX72" fmla="*/ 2409371 w 2975428"/>
              <a:gd name="connsiteY72" fmla="*/ 348343 h 2481943"/>
              <a:gd name="connsiteX73" fmla="*/ 2322285 w 2975428"/>
              <a:gd name="connsiteY73" fmla="*/ 290286 h 2481943"/>
              <a:gd name="connsiteX74" fmla="*/ 2278743 w 2975428"/>
              <a:gd name="connsiteY74" fmla="*/ 261258 h 2481943"/>
              <a:gd name="connsiteX75" fmla="*/ 2235200 w 2975428"/>
              <a:gd name="connsiteY75" fmla="*/ 232229 h 2481943"/>
              <a:gd name="connsiteX76" fmla="*/ 2162628 w 2975428"/>
              <a:gd name="connsiteY76" fmla="*/ 159658 h 2481943"/>
              <a:gd name="connsiteX77" fmla="*/ 2061028 w 2975428"/>
              <a:gd name="connsiteY77" fmla="*/ 72572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975428" h="2481943">
                <a:moveTo>
                  <a:pt x="2061028" y="72572"/>
                </a:moveTo>
                <a:lnTo>
                  <a:pt x="2061028" y="72572"/>
                </a:lnTo>
                <a:cubicBezTo>
                  <a:pt x="2017485" y="58058"/>
                  <a:pt x="1974532" y="41638"/>
                  <a:pt x="1930400" y="29029"/>
                </a:cubicBezTo>
                <a:cubicBezTo>
                  <a:pt x="1906679" y="22252"/>
                  <a:pt x="1881910" y="19867"/>
                  <a:pt x="1857828" y="14515"/>
                </a:cubicBezTo>
                <a:cubicBezTo>
                  <a:pt x="1838355" y="10188"/>
                  <a:pt x="1819123" y="4838"/>
                  <a:pt x="1799771" y="0"/>
                </a:cubicBezTo>
                <a:cubicBezTo>
                  <a:pt x="1722094" y="5549"/>
                  <a:pt x="1569502" y="12839"/>
                  <a:pt x="1480457" y="29029"/>
                </a:cubicBezTo>
                <a:cubicBezTo>
                  <a:pt x="1433810" y="37510"/>
                  <a:pt x="1425959" y="54909"/>
                  <a:pt x="1378857" y="72572"/>
                </a:cubicBezTo>
                <a:cubicBezTo>
                  <a:pt x="1243739" y="123242"/>
                  <a:pt x="1412396" y="36701"/>
                  <a:pt x="1233714" y="116115"/>
                </a:cubicBezTo>
                <a:cubicBezTo>
                  <a:pt x="1174399" y="142477"/>
                  <a:pt x="1117600" y="174172"/>
                  <a:pt x="1059543" y="203200"/>
                </a:cubicBezTo>
                <a:cubicBezTo>
                  <a:pt x="1030514" y="217714"/>
                  <a:pt x="998421" y="227270"/>
                  <a:pt x="972457" y="246743"/>
                </a:cubicBezTo>
                <a:cubicBezTo>
                  <a:pt x="953105" y="261257"/>
                  <a:pt x="934528" y="276868"/>
                  <a:pt x="914400" y="290286"/>
                </a:cubicBezTo>
                <a:cubicBezTo>
                  <a:pt x="890927" y="305935"/>
                  <a:pt x="866489" y="320129"/>
                  <a:pt x="841828" y="333829"/>
                </a:cubicBezTo>
                <a:cubicBezTo>
                  <a:pt x="822914" y="344337"/>
                  <a:pt x="801377" y="350282"/>
                  <a:pt x="783771" y="362858"/>
                </a:cubicBezTo>
                <a:cubicBezTo>
                  <a:pt x="767068" y="374789"/>
                  <a:pt x="755997" y="393260"/>
                  <a:pt x="740228" y="406400"/>
                </a:cubicBezTo>
                <a:cubicBezTo>
                  <a:pt x="726827" y="417567"/>
                  <a:pt x="710880" y="425290"/>
                  <a:pt x="696685" y="435429"/>
                </a:cubicBezTo>
                <a:cubicBezTo>
                  <a:pt x="677000" y="449489"/>
                  <a:pt x="656995" y="463229"/>
                  <a:pt x="638628" y="478972"/>
                </a:cubicBezTo>
                <a:cubicBezTo>
                  <a:pt x="556440" y="549419"/>
                  <a:pt x="633172" y="498942"/>
                  <a:pt x="537028" y="595086"/>
                </a:cubicBezTo>
                <a:cubicBezTo>
                  <a:pt x="524693" y="607421"/>
                  <a:pt x="507680" y="613976"/>
                  <a:pt x="493485" y="624115"/>
                </a:cubicBezTo>
                <a:cubicBezTo>
                  <a:pt x="462324" y="646373"/>
                  <a:pt x="426098" y="677136"/>
                  <a:pt x="391885" y="696686"/>
                </a:cubicBezTo>
                <a:cubicBezTo>
                  <a:pt x="328163" y="733098"/>
                  <a:pt x="310650" y="726966"/>
                  <a:pt x="246743" y="783772"/>
                </a:cubicBezTo>
                <a:cubicBezTo>
                  <a:pt x="228663" y="799843"/>
                  <a:pt x="217714" y="822477"/>
                  <a:pt x="203200" y="841829"/>
                </a:cubicBezTo>
                <a:cubicBezTo>
                  <a:pt x="142028" y="1025336"/>
                  <a:pt x="244078" y="731928"/>
                  <a:pt x="159657" y="928915"/>
                </a:cubicBezTo>
                <a:cubicBezTo>
                  <a:pt x="151799" y="947250"/>
                  <a:pt x="152815" y="968559"/>
                  <a:pt x="145143" y="986972"/>
                </a:cubicBezTo>
                <a:cubicBezTo>
                  <a:pt x="128499" y="1026917"/>
                  <a:pt x="106437" y="1064381"/>
                  <a:pt x="87085" y="1103086"/>
                </a:cubicBezTo>
                <a:lnTo>
                  <a:pt x="58057" y="1161143"/>
                </a:lnTo>
                <a:cubicBezTo>
                  <a:pt x="48381" y="1180495"/>
                  <a:pt x="37063" y="1199111"/>
                  <a:pt x="29028" y="1219200"/>
                </a:cubicBezTo>
                <a:lnTo>
                  <a:pt x="0" y="1291772"/>
                </a:lnTo>
                <a:cubicBezTo>
                  <a:pt x="4838" y="1335315"/>
                  <a:pt x="2152" y="1380370"/>
                  <a:pt x="14514" y="1422400"/>
                </a:cubicBezTo>
                <a:cubicBezTo>
                  <a:pt x="34926" y="1491802"/>
                  <a:pt x="64183" y="1538782"/>
                  <a:pt x="116114" y="1582058"/>
                </a:cubicBezTo>
                <a:cubicBezTo>
                  <a:pt x="129515" y="1593225"/>
                  <a:pt x="146256" y="1599919"/>
                  <a:pt x="159657" y="1611086"/>
                </a:cubicBezTo>
                <a:cubicBezTo>
                  <a:pt x="175426" y="1624227"/>
                  <a:pt x="187431" y="1641488"/>
                  <a:pt x="203200" y="1654629"/>
                </a:cubicBezTo>
                <a:cubicBezTo>
                  <a:pt x="233975" y="1680275"/>
                  <a:pt x="269307" y="1694940"/>
                  <a:pt x="304800" y="1712686"/>
                </a:cubicBezTo>
                <a:cubicBezTo>
                  <a:pt x="383984" y="1791870"/>
                  <a:pt x="312266" y="1730933"/>
                  <a:pt x="449943" y="1799772"/>
                </a:cubicBezTo>
                <a:cubicBezTo>
                  <a:pt x="475175" y="1812388"/>
                  <a:pt x="496832" y="1831641"/>
                  <a:pt x="522514" y="1843315"/>
                </a:cubicBezTo>
                <a:cubicBezTo>
                  <a:pt x="550370" y="1855977"/>
                  <a:pt x="581744" y="1859681"/>
                  <a:pt x="609600" y="1872343"/>
                </a:cubicBezTo>
                <a:cubicBezTo>
                  <a:pt x="635282" y="1884017"/>
                  <a:pt x="657405" y="1902377"/>
                  <a:pt x="682171" y="1915886"/>
                </a:cubicBezTo>
                <a:cubicBezTo>
                  <a:pt x="710663" y="1931427"/>
                  <a:pt x="739711" y="1945999"/>
                  <a:pt x="769257" y="1959429"/>
                </a:cubicBezTo>
                <a:cubicBezTo>
                  <a:pt x="792976" y="1970210"/>
                  <a:pt x="818888" y="1976106"/>
                  <a:pt x="841828" y="1988458"/>
                </a:cubicBezTo>
                <a:cubicBezTo>
                  <a:pt x="842047" y="1988576"/>
                  <a:pt x="1031167" y="2105225"/>
                  <a:pt x="1045028" y="2119086"/>
                </a:cubicBezTo>
                <a:cubicBezTo>
                  <a:pt x="1085746" y="2159804"/>
                  <a:pt x="1089317" y="2172554"/>
                  <a:pt x="1146628" y="2191658"/>
                </a:cubicBezTo>
                <a:cubicBezTo>
                  <a:pt x="1170032" y="2199459"/>
                  <a:pt x="1195009" y="2201334"/>
                  <a:pt x="1219200" y="2206172"/>
                </a:cubicBezTo>
                <a:cubicBezTo>
                  <a:pt x="1257905" y="2225524"/>
                  <a:pt x="1294261" y="2250545"/>
                  <a:pt x="1335314" y="2264229"/>
                </a:cubicBezTo>
                <a:cubicBezTo>
                  <a:pt x="1349828" y="2269067"/>
                  <a:pt x="1364795" y="2272716"/>
                  <a:pt x="1378857" y="2278743"/>
                </a:cubicBezTo>
                <a:cubicBezTo>
                  <a:pt x="1504404" y="2332549"/>
                  <a:pt x="1378341" y="2288248"/>
                  <a:pt x="1480457" y="2322286"/>
                </a:cubicBezTo>
                <a:cubicBezTo>
                  <a:pt x="1516554" y="2346351"/>
                  <a:pt x="1539963" y="2364557"/>
                  <a:pt x="1582057" y="2380343"/>
                </a:cubicBezTo>
                <a:cubicBezTo>
                  <a:pt x="1605489" y="2389130"/>
                  <a:pt x="1692970" y="2405429"/>
                  <a:pt x="1712685" y="2409372"/>
                </a:cubicBezTo>
                <a:cubicBezTo>
                  <a:pt x="1822451" y="2464253"/>
                  <a:pt x="1723883" y="2423333"/>
                  <a:pt x="1901371" y="2452915"/>
                </a:cubicBezTo>
                <a:cubicBezTo>
                  <a:pt x="1916462" y="2455430"/>
                  <a:pt x="1929768" y="2465265"/>
                  <a:pt x="1944914" y="2467429"/>
                </a:cubicBezTo>
                <a:cubicBezTo>
                  <a:pt x="1997815" y="2474986"/>
                  <a:pt x="2051352" y="2477105"/>
                  <a:pt x="2104571" y="2481943"/>
                </a:cubicBezTo>
                <a:cubicBezTo>
                  <a:pt x="2143276" y="2477105"/>
                  <a:pt x="2185797" y="2484873"/>
                  <a:pt x="2220685" y="2467429"/>
                </a:cubicBezTo>
                <a:cubicBezTo>
                  <a:pt x="2240037" y="2457753"/>
                  <a:pt x="2238979" y="2428158"/>
                  <a:pt x="2249714" y="2409372"/>
                </a:cubicBezTo>
                <a:cubicBezTo>
                  <a:pt x="2258369" y="2394226"/>
                  <a:pt x="2268604" y="2380024"/>
                  <a:pt x="2278743" y="2365829"/>
                </a:cubicBezTo>
                <a:cubicBezTo>
                  <a:pt x="2319258" y="2309108"/>
                  <a:pt x="2333109" y="2300637"/>
                  <a:pt x="2365828" y="2235200"/>
                </a:cubicBezTo>
                <a:cubicBezTo>
                  <a:pt x="2377480" y="2211897"/>
                  <a:pt x="2384276" y="2186437"/>
                  <a:pt x="2394857" y="2162629"/>
                </a:cubicBezTo>
                <a:cubicBezTo>
                  <a:pt x="2403644" y="2142857"/>
                  <a:pt x="2415362" y="2124459"/>
                  <a:pt x="2423885" y="2104572"/>
                </a:cubicBezTo>
                <a:cubicBezTo>
                  <a:pt x="2429912" y="2090510"/>
                  <a:pt x="2429220" y="2073269"/>
                  <a:pt x="2438400" y="2061029"/>
                </a:cubicBezTo>
                <a:cubicBezTo>
                  <a:pt x="2458926" y="2033661"/>
                  <a:pt x="2489600" y="2015172"/>
                  <a:pt x="2510971" y="1988458"/>
                </a:cubicBezTo>
                <a:cubicBezTo>
                  <a:pt x="2528594" y="1966429"/>
                  <a:pt x="2536038" y="1937205"/>
                  <a:pt x="2554514" y="1915886"/>
                </a:cubicBezTo>
                <a:cubicBezTo>
                  <a:pt x="2599325" y="1864181"/>
                  <a:pt x="2658604" y="1825480"/>
                  <a:pt x="2699657" y="1770743"/>
                </a:cubicBezTo>
                <a:cubicBezTo>
                  <a:pt x="2728686" y="1732038"/>
                  <a:pt x="2752533" y="1688840"/>
                  <a:pt x="2786743" y="1654629"/>
                </a:cubicBezTo>
                <a:cubicBezTo>
                  <a:pt x="2852190" y="1589180"/>
                  <a:pt x="2817462" y="1627114"/>
                  <a:pt x="2888343" y="1538515"/>
                </a:cubicBezTo>
                <a:cubicBezTo>
                  <a:pt x="2903491" y="1493069"/>
                  <a:pt x="2923110" y="1441632"/>
                  <a:pt x="2931885" y="1393372"/>
                </a:cubicBezTo>
                <a:cubicBezTo>
                  <a:pt x="2951586" y="1285020"/>
                  <a:pt x="2948759" y="1239149"/>
                  <a:pt x="2960914" y="1117600"/>
                </a:cubicBezTo>
                <a:cubicBezTo>
                  <a:pt x="2964795" y="1078788"/>
                  <a:pt x="2970590" y="1040191"/>
                  <a:pt x="2975428" y="1001486"/>
                </a:cubicBezTo>
                <a:cubicBezTo>
                  <a:pt x="2958817" y="885209"/>
                  <a:pt x="2958553" y="833564"/>
                  <a:pt x="2931885" y="740229"/>
                </a:cubicBezTo>
                <a:cubicBezTo>
                  <a:pt x="2927682" y="725518"/>
                  <a:pt x="2926928" y="708633"/>
                  <a:pt x="2917371" y="696686"/>
                </a:cubicBezTo>
                <a:cubicBezTo>
                  <a:pt x="2906474" y="683065"/>
                  <a:pt x="2887072" y="679010"/>
                  <a:pt x="2873828" y="667658"/>
                </a:cubicBezTo>
                <a:cubicBezTo>
                  <a:pt x="2819581" y="621161"/>
                  <a:pt x="2751077" y="524483"/>
                  <a:pt x="2685143" y="508000"/>
                </a:cubicBezTo>
                <a:lnTo>
                  <a:pt x="2627085" y="493486"/>
                </a:lnTo>
                <a:cubicBezTo>
                  <a:pt x="2602895" y="478972"/>
                  <a:pt x="2578437" y="464895"/>
                  <a:pt x="2554514" y="449943"/>
                </a:cubicBezTo>
                <a:cubicBezTo>
                  <a:pt x="2539722" y="440698"/>
                  <a:pt x="2526117" y="429570"/>
                  <a:pt x="2510971" y="420915"/>
                </a:cubicBezTo>
                <a:cubicBezTo>
                  <a:pt x="2492185" y="410180"/>
                  <a:pt x="2470520" y="404462"/>
                  <a:pt x="2452914" y="391886"/>
                </a:cubicBezTo>
                <a:cubicBezTo>
                  <a:pt x="2436211" y="379955"/>
                  <a:pt x="2425574" y="360945"/>
                  <a:pt x="2409371" y="348343"/>
                </a:cubicBezTo>
                <a:cubicBezTo>
                  <a:pt x="2381832" y="326924"/>
                  <a:pt x="2351314" y="309638"/>
                  <a:pt x="2322285" y="290286"/>
                </a:cubicBezTo>
                <a:lnTo>
                  <a:pt x="2278743" y="261258"/>
                </a:lnTo>
                <a:lnTo>
                  <a:pt x="2235200" y="232229"/>
                </a:lnTo>
                <a:cubicBezTo>
                  <a:pt x="2181979" y="152399"/>
                  <a:pt x="2235201" y="220135"/>
                  <a:pt x="2162628" y="159658"/>
                </a:cubicBezTo>
                <a:cubicBezTo>
                  <a:pt x="2162617" y="159649"/>
                  <a:pt x="2077961" y="87086"/>
                  <a:pt x="2061028" y="725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113023" y="2075543"/>
            <a:ext cx="180234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567542" y="2075543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44604" y="3395890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</a:t>
            </a:r>
            <a:endParaRPr lang="fr-FR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616536" y="3519000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20039" y="4251147"/>
            <a:ext cx="114057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3200" dirty="0" smtClean="0"/>
              <a:t>If all </a:t>
            </a:r>
            <a:r>
              <a:rPr lang="fr-FR" sz="3200" dirty="0" err="1" smtClean="0"/>
              <a:t>vertices</a:t>
            </a:r>
            <a:r>
              <a:rPr lang="fr-FR" sz="3200" dirty="0" smtClean="0"/>
              <a:t> of B are </a:t>
            </a:r>
            <a:r>
              <a:rPr lang="fr-FR" sz="3200" dirty="0" err="1" smtClean="0"/>
              <a:t>added</a:t>
            </a:r>
            <a:r>
              <a:rPr lang="fr-FR" sz="3200" dirty="0" smtClean="0"/>
              <a:t> </a:t>
            </a:r>
            <a:r>
              <a:rPr lang="fr-FR" sz="3200" dirty="0" err="1" smtClean="0"/>
              <a:t>into</a:t>
            </a:r>
            <a:r>
              <a:rPr lang="fr-FR" sz="3200" dirty="0" smtClean="0"/>
              <a:t> A </a:t>
            </a:r>
            <a:r>
              <a:rPr lang="fr-FR" sz="3200" dirty="0" err="1" smtClean="0"/>
              <a:t>using</a:t>
            </a:r>
            <a:r>
              <a:rPr lang="fr-FR" sz="3200" dirty="0" smtClean="0"/>
              <a:t> </a:t>
            </a:r>
            <a:r>
              <a:rPr lang="fr-FR" sz="3200" dirty="0" err="1" smtClean="0"/>
              <a:t>incremental</a:t>
            </a:r>
            <a:r>
              <a:rPr lang="fr-FR" sz="3200" dirty="0" smtClean="0"/>
              <a:t> </a:t>
            </a:r>
            <a:r>
              <a:rPr lang="fr-FR" sz="3200" dirty="0" err="1" smtClean="0"/>
              <a:t>MaxSAT</a:t>
            </a:r>
            <a:r>
              <a:rPr lang="fr-FR" sz="3200" dirty="0" smtClean="0"/>
              <a:t> </a:t>
            </a:r>
            <a:r>
              <a:rPr lang="fr-FR" sz="3200" dirty="0" err="1" smtClean="0"/>
              <a:t>reasoning</a:t>
            </a:r>
            <a:r>
              <a:rPr lang="fr-FR" sz="3200" dirty="0" smtClean="0"/>
              <a:t>, </a:t>
            </a:r>
            <a:r>
              <a:rPr lang="fr-FR" sz="3200" dirty="0" err="1" smtClean="0"/>
              <a:t>search</a:t>
            </a:r>
            <a:r>
              <a:rPr lang="fr-FR" sz="3200" dirty="0" smtClean="0"/>
              <a:t>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pruned</a:t>
            </a:r>
            <a:endParaRPr lang="fr-FR" sz="3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3200" dirty="0" err="1" smtClean="0"/>
              <a:t>Otherwise</a:t>
            </a:r>
            <a:r>
              <a:rPr lang="fr-FR" sz="3200" dirty="0" smtClean="0"/>
              <a:t>, B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generally</a:t>
            </a:r>
            <a:r>
              <a:rPr lang="fr-FR" sz="3200" dirty="0" smtClean="0"/>
              <a:t> </a:t>
            </a:r>
            <a:r>
              <a:rPr lang="fr-FR" sz="3200" dirty="0" err="1" smtClean="0"/>
              <a:t>considerably</a:t>
            </a:r>
            <a:r>
              <a:rPr lang="fr-FR" sz="3200" dirty="0" smtClean="0"/>
              <a:t> </a:t>
            </a:r>
            <a:r>
              <a:rPr lang="fr-FR" sz="3200" dirty="0" err="1" smtClean="0"/>
              <a:t>reduced</a:t>
            </a:r>
            <a:r>
              <a:rPr lang="fr-FR" sz="3200" dirty="0" smtClean="0"/>
              <a:t>!</a:t>
            </a:r>
            <a:endParaRPr lang="fr-FR" sz="32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3200" dirty="0" err="1" smtClean="0"/>
              <a:t>Incremental</a:t>
            </a:r>
            <a:r>
              <a:rPr lang="fr-FR" sz="3200" dirty="0" smtClean="0"/>
              <a:t> </a:t>
            </a:r>
            <a:r>
              <a:rPr lang="fr-FR" sz="3200" dirty="0" err="1" smtClean="0"/>
              <a:t>MaxSAT</a:t>
            </a:r>
            <a:r>
              <a:rPr lang="fr-FR" sz="3200" dirty="0" smtClean="0"/>
              <a:t> </a:t>
            </a:r>
            <a:r>
              <a:rPr lang="fr-FR" sz="3200" dirty="0" err="1" smtClean="0"/>
              <a:t>reasoning</a:t>
            </a:r>
            <a:r>
              <a:rPr lang="fr-FR" sz="3200" dirty="0" smtClean="0"/>
              <a:t>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always</a:t>
            </a:r>
            <a:r>
              <a:rPr lang="fr-FR" sz="3200" dirty="0" smtClean="0"/>
              <a:t> </a:t>
            </a:r>
            <a:r>
              <a:rPr lang="fr-FR" sz="3200" dirty="0" err="1" smtClean="0"/>
              <a:t>useful</a:t>
            </a:r>
            <a:r>
              <a:rPr lang="fr-FR" sz="3200" dirty="0" smtClean="0"/>
              <a:t>!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387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39" y="-10564"/>
            <a:ext cx="11405795" cy="903449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Reasoning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5" name="Forme libre 4"/>
          <p:cNvSpPr/>
          <p:nvPr/>
        </p:nvSpPr>
        <p:spPr>
          <a:xfrm>
            <a:off x="644604" y="1286477"/>
            <a:ext cx="2936838" cy="2571078"/>
          </a:xfrm>
          <a:custGeom>
            <a:avLst/>
            <a:gdLst>
              <a:gd name="connsiteX0" fmla="*/ 957431 w 2936838"/>
              <a:gd name="connsiteY0" fmla="*/ 0 h 2571078"/>
              <a:gd name="connsiteX1" fmla="*/ 957431 w 2936838"/>
              <a:gd name="connsiteY1" fmla="*/ 0 h 2571078"/>
              <a:gd name="connsiteX2" fmla="*/ 903643 w 2936838"/>
              <a:gd name="connsiteY2" fmla="*/ 75304 h 2571078"/>
              <a:gd name="connsiteX3" fmla="*/ 871370 w 2936838"/>
              <a:gd name="connsiteY3" fmla="*/ 96819 h 2571078"/>
              <a:gd name="connsiteX4" fmla="*/ 849855 w 2936838"/>
              <a:gd name="connsiteY4" fmla="*/ 129092 h 2571078"/>
              <a:gd name="connsiteX5" fmla="*/ 796066 w 2936838"/>
              <a:gd name="connsiteY5" fmla="*/ 182880 h 2571078"/>
              <a:gd name="connsiteX6" fmla="*/ 774551 w 2936838"/>
              <a:gd name="connsiteY6" fmla="*/ 215153 h 2571078"/>
              <a:gd name="connsiteX7" fmla="*/ 720763 w 2936838"/>
              <a:gd name="connsiteY7" fmla="*/ 247426 h 2571078"/>
              <a:gd name="connsiteX8" fmla="*/ 699248 w 2936838"/>
              <a:gd name="connsiteY8" fmla="*/ 279699 h 2571078"/>
              <a:gd name="connsiteX9" fmla="*/ 666975 w 2936838"/>
              <a:gd name="connsiteY9" fmla="*/ 301215 h 2571078"/>
              <a:gd name="connsiteX10" fmla="*/ 623944 w 2936838"/>
              <a:gd name="connsiteY10" fmla="*/ 333487 h 2571078"/>
              <a:gd name="connsiteX11" fmla="*/ 559398 w 2936838"/>
              <a:gd name="connsiteY11" fmla="*/ 387276 h 2571078"/>
              <a:gd name="connsiteX12" fmla="*/ 516368 w 2936838"/>
              <a:gd name="connsiteY12" fmla="*/ 408791 h 2571078"/>
              <a:gd name="connsiteX13" fmla="*/ 441064 w 2936838"/>
              <a:gd name="connsiteY13" fmla="*/ 484095 h 2571078"/>
              <a:gd name="connsiteX14" fmla="*/ 398033 w 2936838"/>
              <a:gd name="connsiteY14" fmla="*/ 527125 h 2571078"/>
              <a:gd name="connsiteX15" fmla="*/ 376518 w 2936838"/>
              <a:gd name="connsiteY15" fmla="*/ 559398 h 2571078"/>
              <a:gd name="connsiteX16" fmla="*/ 301215 w 2936838"/>
              <a:gd name="connsiteY16" fmla="*/ 634702 h 2571078"/>
              <a:gd name="connsiteX17" fmla="*/ 268942 w 2936838"/>
              <a:gd name="connsiteY17" fmla="*/ 688490 h 2571078"/>
              <a:gd name="connsiteX18" fmla="*/ 236669 w 2936838"/>
              <a:gd name="connsiteY18" fmla="*/ 720763 h 2571078"/>
              <a:gd name="connsiteX19" fmla="*/ 182880 w 2936838"/>
              <a:gd name="connsiteY19" fmla="*/ 796066 h 2571078"/>
              <a:gd name="connsiteX20" fmla="*/ 118335 w 2936838"/>
              <a:gd name="connsiteY20" fmla="*/ 903643 h 2571078"/>
              <a:gd name="connsiteX21" fmla="*/ 96819 w 2936838"/>
              <a:gd name="connsiteY21" fmla="*/ 968189 h 2571078"/>
              <a:gd name="connsiteX22" fmla="*/ 75304 w 2936838"/>
              <a:gd name="connsiteY22" fmla="*/ 1011219 h 2571078"/>
              <a:gd name="connsiteX23" fmla="*/ 32273 w 2936838"/>
              <a:gd name="connsiteY23" fmla="*/ 1151069 h 2571078"/>
              <a:gd name="connsiteX24" fmla="*/ 21516 w 2936838"/>
              <a:gd name="connsiteY24" fmla="*/ 1226372 h 2571078"/>
              <a:gd name="connsiteX25" fmla="*/ 10758 w 2936838"/>
              <a:gd name="connsiteY25" fmla="*/ 1280160 h 2571078"/>
              <a:gd name="connsiteX26" fmla="*/ 0 w 2936838"/>
              <a:gd name="connsiteY26" fmla="*/ 1398495 h 2571078"/>
              <a:gd name="connsiteX27" fmla="*/ 10758 w 2936838"/>
              <a:gd name="connsiteY27" fmla="*/ 1624405 h 2571078"/>
              <a:gd name="connsiteX28" fmla="*/ 43031 w 2936838"/>
              <a:gd name="connsiteY28" fmla="*/ 1753497 h 2571078"/>
              <a:gd name="connsiteX29" fmla="*/ 86062 w 2936838"/>
              <a:gd name="connsiteY29" fmla="*/ 1807285 h 2571078"/>
              <a:gd name="connsiteX30" fmla="*/ 107577 w 2936838"/>
              <a:gd name="connsiteY30" fmla="*/ 1839558 h 2571078"/>
              <a:gd name="connsiteX31" fmla="*/ 172123 w 2936838"/>
              <a:gd name="connsiteY31" fmla="*/ 1893346 h 2571078"/>
              <a:gd name="connsiteX32" fmla="*/ 204396 w 2936838"/>
              <a:gd name="connsiteY32" fmla="*/ 1936377 h 2571078"/>
              <a:gd name="connsiteX33" fmla="*/ 247426 w 2936838"/>
              <a:gd name="connsiteY33" fmla="*/ 1957892 h 2571078"/>
              <a:gd name="connsiteX34" fmla="*/ 301215 w 2936838"/>
              <a:gd name="connsiteY34" fmla="*/ 1990165 h 2571078"/>
              <a:gd name="connsiteX35" fmla="*/ 408791 w 2936838"/>
              <a:gd name="connsiteY35" fmla="*/ 2076226 h 2571078"/>
              <a:gd name="connsiteX36" fmla="*/ 462579 w 2936838"/>
              <a:gd name="connsiteY36" fmla="*/ 2119257 h 2571078"/>
              <a:gd name="connsiteX37" fmla="*/ 537883 w 2936838"/>
              <a:gd name="connsiteY37" fmla="*/ 2162287 h 2571078"/>
              <a:gd name="connsiteX38" fmla="*/ 634702 w 2936838"/>
              <a:gd name="connsiteY38" fmla="*/ 2205318 h 2571078"/>
              <a:gd name="connsiteX39" fmla="*/ 720763 w 2936838"/>
              <a:gd name="connsiteY39" fmla="*/ 2259106 h 2571078"/>
              <a:gd name="connsiteX40" fmla="*/ 914400 w 2936838"/>
              <a:gd name="connsiteY40" fmla="*/ 2345167 h 2571078"/>
              <a:gd name="connsiteX41" fmla="*/ 1011219 w 2936838"/>
              <a:gd name="connsiteY41" fmla="*/ 2388198 h 2571078"/>
              <a:gd name="connsiteX42" fmla="*/ 1118796 w 2936838"/>
              <a:gd name="connsiteY42" fmla="*/ 2420471 h 2571078"/>
              <a:gd name="connsiteX43" fmla="*/ 1312433 w 2936838"/>
              <a:gd name="connsiteY43" fmla="*/ 2463502 h 2571078"/>
              <a:gd name="connsiteX44" fmla="*/ 1387737 w 2936838"/>
              <a:gd name="connsiteY44" fmla="*/ 2495775 h 2571078"/>
              <a:gd name="connsiteX45" fmla="*/ 1484556 w 2936838"/>
              <a:gd name="connsiteY45" fmla="*/ 2506532 h 2571078"/>
              <a:gd name="connsiteX46" fmla="*/ 1850316 w 2936838"/>
              <a:gd name="connsiteY46" fmla="*/ 2528047 h 2571078"/>
              <a:gd name="connsiteX47" fmla="*/ 2097742 w 2936838"/>
              <a:gd name="connsiteY47" fmla="*/ 2549563 h 2571078"/>
              <a:gd name="connsiteX48" fmla="*/ 2291379 w 2936838"/>
              <a:gd name="connsiteY48" fmla="*/ 2571078 h 2571078"/>
              <a:gd name="connsiteX49" fmla="*/ 2614109 w 2936838"/>
              <a:gd name="connsiteY49" fmla="*/ 2560320 h 2571078"/>
              <a:gd name="connsiteX50" fmla="*/ 2657139 w 2936838"/>
              <a:gd name="connsiteY50" fmla="*/ 2538805 h 2571078"/>
              <a:gd name="connsiteX51" fmla="*/ 2710928 w 2936838"/>
              <a:gd name="connsiteY51" fmla="*/ 2517290 h 2571078"/>
              <a:gd name="connsiteX52" fmla="*/ 2775473 w 2936838"/>
              <a:gd name="connsiteY52" fmla="*/ 2474259 h 2571078"/>
              <a:gd name="connsiteX53" fmla="*/ 2872292 w 2936838"/>
              <a:gd name="connsiteY53" fmla="*/ 2388198 h 2571078"/>
              <a:gd name="connsiteX54" fmla="*/ 2915323 w 2936838"/>
              <a:gd name="connsiteY54" fmla="*/ 2312895 h 2571078"/>
              <a:gd name="connsiteX55" fmla="*/ 2926080 w 2936838"/>
              <a:gd name="connsiteY55" fmla="*/ 2237591 h 2571078"/>
              <a:gd name="connsiteX56" fmla="*/ 2936838 w 2936838"/>
              <a:gd name="connsiteY56" fmla="*/ 2183803 h 2571078"/>
              <a:gd name="connsiteX57" fmla="*/ 2904565 w 2936838"/>
              <a:gd name="connsiteY57" fmla="*/ 1807285 h 2571078"/>
              <a:gd name="connsiteX58" fmla="*/ 2883050 w 2936838"/>
              <a:gd name="connsiteY58" fmla="*/ 1742739 h 2571078"/>
              <a:gd name="connsiteX59" fmla="*/ 2829262 w 2936838"/>
              <a:gd name="connsiteY59" fmla="*/ 1581375 h 2571078"/>
              <a:gd name="connsiteX60" fmla="*/ 2786231 w 2936838"/>
              <a:gd name="connsiteY60" fmla="*/ 1387737 h 2571078"/>
              <a:gd name="connsiteX61" fmla="*/ 2753958 w 2936838"/>
              <a:gd name="connsiteY61" fmla="*/ 1301676 h 2571078"/>
              <a:gd name="connsiteX62" fmla="*/ 2732443 w 2936838"/>
              <a:gd name="connsiteY62" fmla="*/ 1215615 h 2571078"/>
              <a:gd name="connsiteX63" fmla="*/ 2689412 w 2936838"/>
              <a:gd name="connsiteY63" fmla="*/ 1108038 h 2571078"/>
              <a:gd name="connsiteX64" fmla="*/ 2657139 w 2936838"/>
              <a:gd name="connsiteY64" fmla="*/ 1011219 h 2571078"/>
              <a:gd name="connsiteX65" fmla="*/ 2614109 w 2936838"/>
              <a:gd name="connsiteY65" fmla="*/ 946673 h 2571078"/>
              <a:gd name="connsiteX66" fmla="*/ 2549563 w 2936838"/>
              <a:gd name="connsiteY66" fmla="*/ 806824 h 2571078"/>
              <a:gd name="connsiteX67" fmla="*/ 2517290 w 2936838"/>
              <a:gd name="connsiteY67" fmla="*/ 742278 h 2571078"/>
              <a:gd name="connsiteX68" fmla="*/ 2441986 w 2936838"/>
              <a:gd name="connsiteY68" fmla="*/ 602429 h 2571078"/>
              <a:gd name="connsiteX69" fmla="*/ 2431229 w 2936838"/>
              <a:gd name="connsiteY69" fmla="*/ 570156 h 2571078"/>
              <a:gd name="connsiteX70" fmla="*/ 2420471 w 2936838"/>
              <a:gd name="connsiteY70" fmla="*/ 527125 h 2571078"/>
              <a:gd name="connsiteX71" fmla="*/ 2345168 w 2936838"/>
              <a:gd name="connsiteY71" fmla="*/ 398033 h 2571078"/>
              <a:gd name="connsiteX72" fmla="*/ 2334410 w 2936838"/>
              <a:gd name="connsiteY72" fmla="*/ 355003 h 2571078"/>
              <a:gd name="connsiteX73" fmla="*/ 2291379 w 2936838"/>
              <a:gd name="connsiteY73" fmla="*/ 279699 h 2571078"/>
              <a:gd name="connsiteX74" fmla="*/ 2269864 w 2936838"/>
              <a:gd name="connsiteY74" fmla="*/ 236669 h 2571078"/>
              <a:gd name="connsiteX75" fmla="*/ 2183803 w 2936838"/>
              <a:gd name="connsiteY75" fmla="*/ 139850 h 2571078"/>
              <a:gd name="connsiteX76" fmla="*/ 2065469 w 2936838"/>
              <a:gd name="connsiteY76" fmla="*/ 75304 h 2571078"/>
              <a:gd name="connsiteX77" fmla="*/ 2022438 w 2936838"/>
              <a:gd name="connsiteY77" fmla="*/ 64546 h 2571078"/>
              <a:gd name="connsiteX78" fmla="*/ 1947135 w 2936838"/>
              <a:gd name="connsiteY78" fmla="*/ 43031 h 2571078"/>
              <a:gd name="connsiteX79" fmla="*/ 1882589 w 2936838"/>
              <a:gd name="connsiteY79" fmla="*/ 21516 h 2571078"/>
              <a:gd name="connsiteX80" fmla="*/ 1775012 w 2936838"/>
              <a:gd name="connsiteY80" fmla="*/ 10758 h 2571078"/>
              <a:gd name="connsiteX81" fmla="*/ 1602890 w 2936838"/>
              <a:gd name="connsiteY81" fmla="*/ 21516 h 2571078"/>
              <a:gd name="connsiteX82" fmla="*/ 1430768 w 2936838"/>
              <a:gd name="connsiteY82" fmla="*/ 43031 h 2571078"/>
              <a:gd name="connsiteX83" fmla="*/ 1323191 w 2936838"/>
              <a:gd name="connsiteY83" fmla="*/ 53789 h 2571078"/>
              <a:gd name="connsiteX84" fmla="*/ 1237130 w 2936838"/>
              <a:gd name="connsiteY84" fmla="*/ 75304 h 2571078"/>
              <a:gd name="connsiteX85" fmla="*/ 1021977 w 2936838"/>
              <a:gd name="connsiteY85" fmla="*/ 64546 h 2571078"/>
              <a:gd name="connsiteX86" fmla="*/ 989704 w 2936838"/>
              <a:gd name="connsiteY86" fmla="*/ 43031 h 2571078"/>
              <a:gd name="connsiteX87" fmla="*/ 957431 w 2936838"/>
              <a:gd name="connsiteY87" fmla="*/ 0 h 257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936838" h="2571078">
                <a:moveTo>
                  <a:pt x="957431" y="0"/>
                </a:moveTo>
                <a:lnTo>
                  <a:pt x="957431" y="0"/>
                </a:lnTo>
                <a:cubicBezTo>
                  <a:pt x="939502" y="25101"/>
                  <a:pt x="924137" y="52249"/>
                  <a:pt x="903643" y="75304"/>
                </a:cubicBezTo>
                <a:cubicBezTo>
                  <a:pt x="895053" y="84967"/>
                  <a:pt x="880512" y="87677"/>
                  <a:pt x="871370" y="96819"/>
                </a:cubicBezTo>
                <a:cubicBezTo>
                  <a:pt x="862228" y="105961"/>
                  <a:pt x="858369" y="119362"/>
                  <a:pt x="849855" y="129092"/>
                </a:cubicBezTo>
                <a:cubicBezTo>
                  <a:pt x="833158" y="148174"/>
                  <a:pt x="810131" y="161782"/>
                  <a:pt x="796066" y="182880"/>
                </a:cubicBezTo>
                <a:cubicBezTo>
                  <a:pt x="788894" y="193638"/>
                  <a:pt x="784367" y="206739"/>
                  <a:pt x="774551" y="215153"/>
                </a:cubicBezTo>
                <a:cubicBezTo>
                  <a:pt x="758676" y="228760"/>
                  <a:pt x="738692" y="236668"/>
                  <a:pt x="720763" y="247426"/>
                </a:cubicBezTo>
                <a:cubicBezTo>
                  <a:pt x="713591" y="258184"/>
                  <a:pt x="708390" y="270557"/>
                  <a:pt x="699248" y="279699"/>
                </a:cubicBezTo>
                <a:cubicBezTo>
                  <a:pt x="690106" y="288841"/>
                  <a:pt x="677496" y="293700"/>
                  <a:pt x="666975" y="301215"/>
                </a:cubicBezTo>
                <a:cubicBezTo>
                  <a:pt x="652385" y="311636"/>
                  <a:pt x="637718" y="322009"/>
                  <a:pt x="623944" y="333487"/>
                </a:cubicBezTo>
                <a:cubicBezTo>
                  <a:pt x="579747" y="370318"/>
                  <a:pt x="628228" y="344257"/>
                  <a:pt x="559398" y="387276"/>
                </a:cubicBezTo>
                <a:cubicBezTo>
                  <a:pt x="545799" y="395775"/>
                  <a:pt x="529026" y="398946"/>
                  <a:pt x="516368" y="408791"/>
                </a:cubicBezTo>
                <a:cubicBezTo>
                  <a:pt x="516342" y="408811"/>
                  <a:pt x="456134" y="469025"/>
                  <a:pt x="441064" y="484095"/>
                </a:cubicBezTo>
                <a:cubicBezTo>
                  <a:pt x="426720" y="498439"/>
                  <a:pt x="409285" y="510247"/>
                  <a:pt x="398033" y="527125"/>
                </a:cubicBezTo>
                <a:cubicBezTo>
                  <a:pt x="390861" y="537883"/>
                  <a:pt x="385167" y="549788"/>
                  <a:pt x="376518" y="559398"/>
                </a:cubicBezTo>
                <a:cubicBezTo>
                  <a:pt x="352771" y="585784"/>
                  <a:pt x="319479" y="604262"/>
                  <a:pt x="301215" y="634702"/>
                </a:cubicBezTo>
                <a:cubicBezTo>
                  <a:pt x="290457" y="652631"/>
                  <a:pt x="281487" y="671763"/>
                  <a:pt x="268942" y="688490"/>
                </a:cubicBezTo>
                <a:cubicBezTo>
                  <a:pt x="259814" y="700661"/>
                  <a:pt x="246173" y="708883"/>
                  <a:pt x="236669" y="720763"/>
                </a:cubicBezTo>
                <a:cubicBezTo>
                  <a:pt x="217399" y="744850"/>
                  <a:pt x="199638" y="770168"/>
                  <a:pt x="182880" y="796066"/>
                </a:cubicBezTo>
                <a:cubicBezTo>
                  <a:pt x="160162" y="831175"/>
                  <a:pt x="131559" y="863971"/>
                  <a:pt x="118335" y="903643"/>
                </a:cubicBezTo>
                <a:cubicBezTo>
                  <a:pt x="111163" y="925158"/>
                  <a:pt x="105242" y="947132"/>
                  <a:pt x="96819" y="968189"/>
                </a:cubicBezTo>
                <a:cubicBezTo>
                  <a:pt x="90863" y="983078"/>
                  <a:pt x="81260" y="996330"/>
                  <a:pt x="75304" y="1011219"/>
                </a:cubicBezTo>
                <a:cubicBezTo>
                  <a:pt x="60421" y="1048426"/>
                  <a:pt x="42883" y="1113936"/>
                  <a:pt x="32273" y="1151069"/>
                </a:cubicBezTo>
                <a:cubicBezTo>
                  <a:pt x="28687" y="1176170"/>
                  <a:pt x="25684" y="1201361"/>
                  <a:pt x="21516" y="1226372"/>
                </a:cubicBezTo>
                <a:cubicBezTo>
                  <a:pt x="18510" y="1244408"/>
                  <a:pt x="13026" y="1262017"/>
                  <a:pt x="10758" y="1280160"/>
                </a:cubicBezTo>
                <a:cubicBezTo>
                  <a:pt x="5845" y="1319462"/>
                  <a:pt x="3586" y="1359050"/>
                  <a:pt x="0" y="1398495"/>
                </a:cubicBezTo>
                <a:cubicBezTo>
                  <a:pt x="3586" y="1473798"/>
                  <a:pt x="5387" y="1549208"/>
                  <a:pt x="10758" y="1624405"/>
                </a:cubicBezTo>
                <a:cubicBezTo>
                  <a:pt x="13847" y="1667643"/>
                  <a:pt x="20020" y="1715145"/>
                  <a:pt x="43031" y="1753497"/>
                </a:cubicBezTo>
                <a:cubicBezTo>
                  <a:pt x="54844" y="1773186"/>
                  <a:pt x="72285" y="1788916"/>
                  <a:pt x="86062" y="1807285"/>
                </a:cubicBezTo>
                <a:cubicBezTo>
                  <a:pt x="93819" y="1817628"/>
                  <a:pt x="98435" y="1830416"/>
                  <a:pt x="107577" y="1839558"/>
                </a:cubicBezTo>
                <a:cubicBezTo>
                  <a:pt x="127381" y="1859362"/>
                  <a:pt x="152319" y="1873542"/>
                  <a:pt x="172123" y="1893346"/>
                </a:cubicBezTo>
                <a:cubicBezTo>
                  <a:pt x="184801" y="1906024"/>
                  <a:pt x="190783" y="1924709"/>
                  <a:pt x="204396" y="1936377"/>
                </a:cubicBezTo>
                <a:cubicBezTo>
                  <a:pt x="216572" y="1946813"/>
                  <a:pt x="233408" y="1950104"/>
                  <a:pt x="247426" y="1957892"/>
                </a:cubicBezTo>
                <a:cubicBezTo>
                  <a:pt x="265704" y="1968046"/>
                  <a:pt x="284354" y="1977800"/>
                  <a:pt x="301215" y="1990165"/>
                </a:cubicBezTo>
                <a:cubicBezTo>
                  <a:pt x="338246" y="2017321"/>
                  <a:pt x="372932" y="2047539"/>
                  <a:pt x="408791" y="2076226"/>
                </a:cubicBezTo>
                <a:cubicBezTo>
                  <a:pt x="426720" y="2090570"/>
                  <a:pt x="442643" y="2107865"/>
                  <a:pt x="462579" y="2119257"/>
                </a:cubicBezTo>
                <a:cubicBezTo>
                  <a:pt x="487680" y="2133600"/>
                  <a:pt x="512025" y="2149358"/>
                  <a:pt x="537883" y="2162287"/>
                </a:cubicBezTo>
                <a:cubicBezTo>
                  <a:pt x="569471" y="2178081"/>
                  <a:pt x="603489" y="2188794"/>
                  <a:pt x="634702" y="2205318"/>
                </a:cubicBezTo>
                <a:cubicBezTo>
                  <a:pt x="664600" y="2221146"/>
                  <a:pt x="690505" y="2243977"/>
                  <a:pt x="720763" y="2259106"/>
                </a:cubicBezTo>
                <a:cubicBezTo>
                  <a:pt x="783939" y="2290694"/>
                  <a:pt x="849854" y="2316480"/>
                  <a:pt x="914400" y="2345167"/>
                </a:cubicBezTo>
                <a:cubicBezTo>
                  <a:pt x="946673" y="2359511"/>
                  <a:pt x="977391" y="2378050"/>
                  <a:pt x="1011219" y="2388198"/>
                </a:cubicBezTo>
                <a:cubicBezTo>
                  <a:pt x="1047078" y="2398956"/>
                  <a:pt x="1082476" y="2411391"/>
                  <a:pt x="1118796" y="2420471"/>
                </a:cubicBezTo>
                <a:cubicBezTo>
                  <a:pt x="1187020" y="2437527"/>
                  <a:pt x="1246162" y="2441411"/>
                  <a:pt x="1312433" y="2463502"/>
                </a:cubicBezTo>
                <a:cubicBezTo>
                  <a:pt x="1338341" y="2472138"/>
                  <a:pt x="1361243" y="2489152"/>
                  <a:pt x="1387737" y="2495775"/>
                </a:cubicBezTo>
                <a:cubicBezTo>
                  <a:pt x="1419239" y="2503650"/>
                  <a:pt x="1452246" y="2503301"/>
                  <a:pt x="1484556" y="2506532"/>
                </a:cubicBezTo>
                <a:cubicBezTo>
                  <a:pt x="1652865" y="2523363"/>
                  <a:pt x="1630516" y="2518491"/>
                  <a:pt x="1850316" y="2528047"/>
                </a:cubicBezTo>
                <a:cubicBezTo>
                  <a:pt x="2062394" y="2554558"/>
                  <a:pt x="1772296" y="2519977"/>
                  <a:pt x="2097742" y="2549563"/>
                </a:cubicBezTo>
                <a:cubicBezTo>
                  <a:pt x="2162418" y="2555443"/>
                  <a:pt x="2291379" y="2571078"/>
                  <a:pt x="2291379" y="2571078"/>
                </a:cubicBezTo>
                <a:cubicBezTo>
                  <a:pt x="2398956" y="2567492"/>
                  <a:pt x="2506889" y="2569781"/>
                  <a:pt x="2614109" y="2560320"/>
                </a:cubicBezTo>
                <a:cubicBezTo>
                  <a:pt x="2630083" y="2558911"/>
                  <a:pt x="2642485" y="2545318"/>
                  <a:pt x="2657139" y="2538805"/>
                </a:cubicBezTo>
                <a:cubicBezTo>
                  <a:pt x="2674785" y="2530962"/>
                  <a:pt x="2693975" y="2526537"/>
                  <a:pt x="2710928" y="2517290"/>
                </a:cubicBezTo>
                <a:cubicBezTo>
                  <a:pt x="2733629" y="2504908"/>
                  <a:pt x="2753958" y="2488603"/>
                  <a:pt x="2775473" y="2474259"/>
                </a:cubicBezTo>
                <a:cubicBezTo>
                  <a:pt x="2809581" y="2451520"/>
                  <a:pt x="2853868" y="2425045"/>
                  <a:pt x="2872292" y="2388198"/>
                </a:cubicBezTo>
                <a:cubicBezTo>
                  <a:pt x="2899590" y="2333603"/>
                  <a:pt x="2884912" y="2358510"/>
                  <a:pt x="2915323" y="2312895"/>
                </a:cubicBezTo>
                <a:cubicBezTo>
                  <a:pt x="2918909" y="2287794"/>
                  <a:pt x="2921912" y="2262602"/>
                  <a:pt x="2926080" y="2237591"/>
                </a:cubicBezTo>
                <a:cubicBezTo>
                  <a:pt x="2929086" y="2219555"/>
                  <a:pt x="2936838" y="2202087"/>
                  <a:pt x="2936838" y="2183803"/>
                </a:cubicBezTo>
                <a:cubicBezTo>
                  <a:pt x="2936838" y="2138086"/>
                  <a:pt x="2927882" y="1877238"/>
                  <a:pt x="2904565" y="1807285"/>
                </a:cubicBezTo>
                <a:lnTo>
                  <a:pt x="2883050" y="1742739"/>
                </a:lnTo>
                <a:cubicBezTo>
                  <a:pt x="2852523" y="1498530"/>
                  <a:pt x="2902819" y="1811240"/>
                  <a:pt x="2829262" y="1581375"/>
                </a:cubicBezTo>
                <a:cubicBezTo>
                  <a:pt x="2809110" y="1518400"/>
                  <a:pt x="2809448" y="1449648"/>
                  <a:pt x="2786231" y="1387737"/>
                </a:cubicBezTo>
                <a:cubicBezTo>
                  <a:pt x="2775473" y="1359050"/>
                  <a:pt x="2763096" y="1330919"/>
                  <a:pt x="2753958" y="1301676"/>
                </a:cubicBezTo>
                <a:cubicBezTo>
                  <a:pt x="2745138" y="1273452"/>
                  <a:pt x="2741794" y="1243667"/>
                  <a:pt x="2732443" y="1215615"/>
                </a:cubicBezTo>
                <a:cubicBezTo>
                  <a:pt x="2720230" y="1178976"/>
                  <a:pt x="2702764" y="1144278"/>
                  <a:pt x="2689412" y="1108038"/>
                </a:cubicBezTo>
                <a:cubicBezTo>
                  <a:pt x="2677652" y="1076117"/>
                  <a:pt x="2671525" y="1042046"/>
                  <a:pt x="2657139" y="1011219"/>
                </a:cubicBezTo>
                <a:cubicBezTo>
                  <a:pt x="2646204" y="987787"/>
                  <a:pt x="2627138" y="969009"/>
                  <a:pt x="2614109" y="946673"/>
                </a:cubicBezTo>
                <a:cubicBezTo>
                  <a:pt x="2584171" y="895351"/>
                  <a:pt x="2574795" y="861494"/>
                  <a:pt x="2549563" y="806824"/>
                </a:cubicBezTo>
                <a:cubicBezTo>
                  <a:pt x="2539483" y="784983"/>
                  <a:pt x="2528809" y="763396"/>
                  <a:pt x="2517290" y="742278"/>
                </a:cubicBezTo>
                <a:cubicBezTo>
                  <a:pt x="2490820" y="693750"/>
                  <a:pt x="2460154" y="656936"/>
                  <a:pt x="2441986" y="602429"/>
                </a:cubicBezTo>
                <a:cubicBezTo>
                  <a:pt x="2438400" y="591671"/>
                  <a:pt x="2434344" y="581059"/>
                  <a:pt x="2431229" y="570156"/>
                </a:cubicBezTo>
                <a:cubicBezTo>
                  <a:pt x="2427167" y="555940"/>
                  <a:pt x="2427083" y="540349"/>
                  <a:pt x="2420471" y="527125"/>
                </a:cubicBezTo>
                <a:cubicBezTo>
                  <a:pt x="2354843" y="395870"/>
                  <a:pt x="2397612" y="529145"/>
                  <a:pt x="2345168" y="398033"/>
                </a:cubicBezTo>
                <a:cubicBezTo>
                  <a:pt x="2339677" y="384306"/>
                  <a:pt x="2339601" y="368846"/>
                  <a:pt x="2334410" y="355003"/>
                </a:cubicBezTo>
                <a:cubicBezTo>
                  <a:pt x="2316675" y="307711"/>
                  <a:pt x="2314081" y="319427"/>
                  <a:pt x="2291379" y="279699"/>
                </a:cubicBezTo>
                <a:cubicBezTo>
                  <a:pt x="2283423" y="265776"/>
                  <a:pt x="2277820" y="250592"/>
                  <a:pt x="2269864" y="236669"/>
                </a:cubicBezTo>
                <a:cubicBezTo>
                  <a:pt x="2250708" y="203145"/>
                  <a:pt x="2212220" y="156900"/>
                  <a:pt x="2183803" y="139850"/>
                </a:cubicBezTo>
                <a:cubicBezTo>
                  <a:pt x="2145568" y="116909"/>
                  <a:pt x="2107094" y="91954"/>
                  <a:pt x="2065469" y="75304"/>
                </a:cubicBezTo>
                <a:cubicBezTo>
                  <a:pt x="2051741" y="69813"/>
                  <a:pt x="2036702" y="68436"/>
                  <a:pt x="2022438" y="64546"/>
                </a:cubicBezTo>
                <a:cubicBezTo>
                  <a:pt x="1997252" y="57677"/>
                  <a:pt x="1972086" y="50708"/>
                  <a:pt x="1947135" y="43031"/>
                </a:cubicBezTo>
                <a:cubicBezTo>
                  <a:pt x="1925459" y="36361"/>
                  <a:pt x="1904880" y="25695"/>
                  <a:pt x="1882589" y="21516"/>
                </a:cubicBezTo>
                <a:cubicBezTo>
                  <a:pt x="1847168" y="14875"/>
                  <a:pt x="1810871" y="14344"/>
                  <a:pt x="1775012" y="10758"/>
                </a:cubicBezTo>
                <a:lnTo>
                  <a:pt x="1602890" y="21516"/>
                </a:lnTo>
                <a:cubicBezTo>
                  <a:pt x="1489535" y="30584"/>
                  <a:pt x="1531450" y="31186"/>
                  <a:pt x="1430768" y="43031"/>
                </a:cubicBezTo>
                <a:cubicBezTo>
                  <a:pt x="1394977" y="47242"/>
                  <a:pt x="1358913" y="49026"/>
                  <a:pt x="1323191" y="53789"/>
                </a:cubicBezTo>
                <a:cubicBezTo>
                  <a:pt x="1279915" y="59559"/>
                  <a:pt x="1273334" y="63236"/>
                  <a:pt x="1237130" y="75304"/>
                </a:cubicBezTo>
                <a:cubicBezTo>
                  <a:pt x="1165412" y="71718"/>
                  <a:pt x="1093181" y="73834"/>
                  <a:pt x="1021977" y="64546"/>
                </a:cubicBezTo>
                <a:cubicBezTo>
                  <a:pt x="1009157" y="62874"/>
                  <a:pt x="989704" y="43031"/>
                  <a:pt x="989704" y="43031"/>
                </a:cubicBezTo>
                <a:lnTo>
                  <a:pt x="957431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5471886" y="1596571"/>
            <a:ext cx="2975428" cy="2481943"/>
          </a:xfrm>
          <a:custGeom>
            <a:avLst/>
            <a:gdLst>
              <a:gd name="connsiteX0" fmla="*/ 2061028 w 2975428"/>
              <a:gd name="connsiteY0" fmla="*/ 72572 h 2481943"/>
              <a:gd name="connsiteX1" fmla="*/ 2061028 w 2975428"/>
              <a:gd name="connsiteY1" fmla="*/ 72572 h 2481943"/>
              <a:gd name="connsiteX2" fmla="*/ 1930400 w 2975428"/>
              <a:gd name="connsiteY2" fmla="*/ 29029 h 2481943"/>
              <a:gd name="connsiteX3" fmla="*/ 1857828 w 2975428"/>
              <a:gd name="connsiteY3" fmla="*/ 14515 h 2481943"/>
              <a:gd name="connsiteX4" fmla="*/ 1799771 w 2975428"/>
              <a:gd name="connsiteY4" fmla="*/ 0 h 2481943"/>
              <a:gd name="connsiteX5" fmla="*/ 1480457 w 2975428"/>
              <a:gd name="connsiteY5" fmla="*/ 29029 h 2481943"/>
              <a:gd name="connsiteX6" fmla="*/ 1378857 w 2975428"/>
              <a:gd name="connsiteY6" fmla="*/ 72572 h 2481943"/>
              <a:gd name="connsiteX7" fmla="*/ 1233714 w 2975428"/>
              <a:gd name="connsiteY7" fmla="*/ 116115 h 2481943"/>
              <a:gd name="connsiteX8" fmla="*/ 1059543 w 2975428"/>
              <a:gd name="connsiteY8" fmla="*/ 203200 h 2481943"/>
              <a:gd name="connsiteX9" fmla="*/ 972457 w 2975428"/>
              <a:gd name="connsiteY9" fmla="*/ 246743 h 2481943"/>
              <a:gd name="connsiteX10" fmla="*/ 914400 w 2975428"/>
              <a:gd name="connsiteY10" fmla="*/ 290286 h 2481943"/>
              <a:gd name="connsiteX11" fmla="*/ 841828 w 2975428"/>
              <a:gd name="connsiteY11" fmla="*/ 333829 h 2481943"/>
              <a:gd name="connsiteX12" fmla="*/ 783771 w 2975428"/>
              <a:gd name="connsiteY12" fmla="*/ 362858 h 2481943"/>
              <a:gd name="connsiteX13" fmla="*/ 740228 w 2975428"/>
              <a:gd name="connsiteY13" fmla="*/ 406400 h 2481943"/>
              <a:gd name="connsiteX14" fmla="*/ 696685 w 2975428"/>
              <a:gd name="connsiteY14" fmla="*/ 435429 h 2481943"/>
              <a:gd name="connsiteX15" fmla="*/ 638628 w 2975428"/>
              <a:gd name="connsiteY15" fmla="*/ 478972 h 2481943"/>
              <a:gd name="connsiteX16" fmla="*/ 537028 w 2975428"/>
              <a:gd name="connsiteY16" fmla="*/ 595086 h 2481943"/>
              <a:gd name="connsiteX17" fmla="*/ 493485 w 2975428"/>
              <a:gd name="connsiteY17" fmla="*/ 624115 h 2481943"/>
              <a:gd name="connsiteX18" fmla="*/ 391885 w 2975428"/>
              <a:gd name="connsiteY18" fmla="*/ 696686 h 2481943"/>
              <a:gd name="connsiteX19" fmla="*/ 246743 w 2975428"/>
              <a:gd name="connsiteY19" fmla="*/ 783772 h 2481943"/>
              <a:gd name="connsiteX20" fmla="*/ 203200 w 2975428"/>
              <a:gd name="connsiteY20" fmla="*/ 841829 h 2481943"/>
              <a:gd name="connsiteX21" fmla="*/ 159657 w 2975428"/>
              <a:gd name="connsiteY21" fmla="*/ 928915 h 2481943"/>
              <a:gd name="connsiteX22" fmla="*/ 145143 w 2975428"/>
              <a:gd name="connsiteY22" fmla="*/ 986972 h 2481943"/>
              <a:gd name="connsiteX23" fmla="*/ 87085 w 2975428"/>
              <a:gd name="connsiteY23" fmla="*/ 1103086 h 2481943"/>
              <a:gd name="connsiteX24" fmla="*/ 58057 w 2975428"/>
              <a:gd name="connsiteY24" fmla="*/ 1161143 h 2481943"/>
              <a:gd name="connsiteX25" fmla="*/ 29028 w 2975428"/>
              <a:gd name="connsiteY25" fmla="*/ 1219200 h 2481943"/>
              <a:gd name="connsiteX26" fmla="*/ 0 w 2975428"/>
              <a:gd name="connsiteY26" fmla="*/ 1291772 h 2481943"/>
              <a:gd name="connsiteX27" fmla="*/ 14514 w 2975428"/>
              <a:gd name="connsiteY27" fmla="*/ 1422400 h 2481943"/>
              <a:gd name="connsiteX28" fmla="*/ 116114 w 2975428"/>
              <a:gd name="connsiteY28" fmla="*/ 1582058 h 2481943"/>
              <a:gd name="connsiteX29" fmla="*/ 159657 w 2975428"/>
              <a:gd name="connsiteY29" fmla="*/ 1611086 h 2481943"/>
              <a:gd name="connsiteX30" fmla="*/ 203200 w 2975428"/>
              <a:gd name="connsiteY30" fmla="*/ 1654629 h 2481943"/>
              <a:gd name="connsiteX31" fmla="*/ 304800 w 2975428"/>
              <a:gd name="connsiteY31" fmla="*/ 1712686 h 2481943"/>
              <a:gd name="connsiteX32" fmla="*/ 449943 w 2975428"/>
              <a:gd name="connsiteY32" fmla="*/ 1799772 h 2481943"/>
              <a:gd name="connsiteX33" fmla="*/ 522514 w 2975428"/>
              <a:gd name="connsiteY33" fmla="*/ 1843315 h 2481943"/>
              <a:gd name="connsiteX34" fmla="*/ 609600 w 2975428"/>
              <a:gd name="connsiteY34" fmla="*/ 1872343 h 2481943"/>
              <a:gd name="connsiteX35" fmla="*/ 682171 w 2975428"/>
              <a:gd name="connsiteY35" fmla="*/ 1915886 h 2481943"/>
              <a:gd name="connsiteX36" fmla="*/ 769257 w 2975428"/>
              <a:gd name="connsiteY36" fmla="*/ 1959429 h 2481943"/>
              <a:gd name="connsiteX37" fmla="*/ 841828 w 2975428"/>
              <a:gd name="connsiteY37" fmla="*/ 1988458 h 2481943"/>
              <a:gd name="connsiteX38" fmla="*/ 1045028 w 2975428"/>
              <a:gd name="connsiteY38" fmla="*/ 2119086 h 2481943"/>
              <a:gd name="connsiteX39" fmla="*/ 1146628 w 2975428"/>
              <a:gd name="connsiteY39" fmla="*/ 2191658 h 2481943"/>
              <a:gd name="connsiteX40" fmla="*/ 1219200 w 2975428"/>
              <a:gd name="connsiteY40" fmla="*/ 2206172 h 2481943"/>
              <a:gd name="connsiteX41" fmla="*/ 1335314 w 2975428"/>
              <a:gd name="connsiteY41" fmla="*/ 2264229 h 2481943"/>
              <a:gd name="connsiteX42" fmla="*/ 1378857 w 2975428"/>
              <a:gd name="connsiteY42" fmla="*/ 2278743 h 2481943"/>
              <a:gd name="connsiteX43" fmla="*/ 1480457 w 2975428"/>
              <a:gd name="connsiteY43" fmla="*/ 2322286 h 2481943"/>
              <a:gd name="connsiteX44" fmla="*/ 1582057 w 2975428"/>
              <a:gd name="connsiteY44" fmla="*/ 2380343 h 2481943"/>
              <a:gd name="connsiteX45" fmla="*/ 1712685 w 2975428"/>
              <a:gd name="connsiteY45" fmla="*/ 2409372 h 2481943"/>
              <a:gd name="connsiteX46" fmla="*/ 1901371 w 2975428"/>
              <a:gd name="connsiteY46" fmla="*/ 2452915 h 2481943"/>
              <a:gd name="connsiteX47" fmla="*/ 1944914 w 2975428"/>
              <a:gd name="connsiteY47" fmla="*/ 2467429 h 2481943"/>
              <a:gd name="connsiteX48" fmla="*/ 2104571 w 2975428"/>
              <a:gd name="connsiteY48" fmla="*/ 2481943 h 2481943"/>
              <a:gd name="connsiteX49" fmla="*/ 2220685 w 2975428"/>
              <a:gd name="connsiteY49" fmla="*/ 2467429 h 2481943"/>
              <a:gd name="connsiteX50" fmla="*/ 2249714 w 2975428"/>
              <a:gd name="connsiteY50" fmla="*/ 2409372 h 2481943"/>
              <a:gd name="connsiteX51" fmla="*/ 2278743 w 2975428"/>
              <a:gd name="connsiteY51" fmla="*/ 2365829 h 2481943"/>
              <a:gd name="connsiteX52" fmla="*/ 2365828 w 2975428"/>
              <a:gd name="connsiteY52" fmla="*/ 2235200 h 2481943"/>
              <a:gd name="connsiteX53" fmla="*/ 2394857 w 2975428"/>
              <a:gd name="connsiteY53" fmla="*/ 2162629 h 2481943"/>
              <a:gd name="connsiteX54" fmla="*/ 2423885 w 2975428"/>
              <a:gd name="connsiteY54" fmla="*/ 2104572 h 2481943"/>
              <a:gd name="connsiteX55" fmla="*/ 2438400 w 2975428"/>
              <a:gd name="connsiteY55" fmla="*/ 2061029 h 2481943"/>
              <a:gd name="connsiteX56" fmla="*/ 2510971 w 2975428"/>
              <a:gd name="connsiteY56" fmla="*/ 1988458 h 2481943"/>
              <a:gd name="connsiteX57" fmla="*/ 2554514 w 2975428"/>
              <a:gd name="connsiteY57" fmla="*/ 1915886 h 2481943"/>
              <a:gd name="connsiteX58" fmla="*/ 2699657 w 2975428"/>
              <a:gd name="connsiteY58" fmla="*/ 1770743 h 2481943"/>
              <a:gd name="connsiteX59" fmla="*/ 2786743 w 2975428"/>
              <a:gd name="connsiteY59" fmla="*/ 1654629 h 2481943"/>
              <a:gd name="connsiteX60" fmla="*/ 2888343 w 2975428"/>
              <a:gd name="connsiteY60" fmla="*/ 1538515 h 2481943"/>
              <a:gd name="connsiteX61" fmla="*/ 2931885 w 2975428"/>
              <a:gd name="connsiteY61" fmla="*/ 1393372 h 2481943"/>
              <a:gd name="connsiteX62" fmla="*/ 2960914 w 2975428"/>
              <a:gd name="connsiteY62" fmla="*/ 1117600 h 2481943"/>
              <a:gd name="connsiteX63" fmla="*/ 2975428 w 2975428"/>
              <a:gd name="connsiteY63" fmla="*/ 1001486 h 2481943"/>
              <a:gd name="connsiteX64" fmla="*/ 2931885 w 2975428"/>
              <a:gd name="connsiteY64" fmla="*/ 740229 h 2481943"/>
              <a:gd name="connsiteX65" fmla="*/ 2917371 w 2975428"/>
              <a:gd name="connsiteY65" fmla="*/ 696686 h 2481943"/>
              <a:gd name="connsiteX66" fmla="*/ 2873828 w 2975428"/>
              <a:gd name="connsiteY66" fmla="*/ 667658 h 2481943"/>
              <a:gd name="connsiteX67" fmla="*/ 2685143 w 2975428"/>
              <a:gd name="connsiteY67" fmla="*/ 508000 h 2481943"/>
              <a:gd name="connsiteX68" fmla="*/ 2627085 w 2975428"/>
              <a:gd name="connsiteY68" fmla="*/ 493486 h 2481943"/>
              <a:gd name="connsiteX69" fmla="*/ 2554514 w 2975428"/>
              <a:gd name="connsiteY69" fmla="*/ 449943 h 2481943"/>
              <a:gd name="connsiteX70" fmla="*/ 2510971 w 2975428"/>
              <a:gd name="connsiteY70" fmla="*/ 420915 h 2481943"/>
              <a:gd name="connsiteX71" fmla="*/ 2452914 w 2975428"/>
              <a:gd name="connsiteY71" fmla="*/ 391886 h 2481943"/>
              <a:gd name="connsiteX72" fmla="*/ 2409371 w 2975428"/>
              <a:gd name="connsiteY72" fmla="*/ 348343 h 2481943"/>
              <a:gd name="connsiteX73" fmla="*/ 2322285 w 2975428"/>
              <a:gd name="connsiteY73" fmla="*/ 290286 h 2481943"/>
              <a:gd name="connsiteX74" fmla="*/ 2278743 w 2975428"/>
              <a:gd name="connsiteY74" fmla="*/ 261258 h 2481943"/>
              <a:gd name="connsiteX75" fmla="*/ 2235200 w 2975428"/>
              <a:gd name="connsiteY75" fmla="*/ 232229 h 2481943"/>
              <a:gd name="connsiteX76" fmla="*/ 2162628 w 2975428"/>
              <a:gd name="connsiteY76" fmla="*/ 159658 h 2481943"/>
              <a:gd name="connsiteX77" fmla="*/ 2061028 w 2975428"/>
              <a:gd name="connsiteY77" fmla="*/ 72572 h 24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975428" h="2481943">
                <a:moveTo>
                  <a:pt x="2061028" y="72572"/>
                </a:moveTo>
                <a:lnTo>
                  <a:pt x="2061028" y="72572"/>
                </a:lnTo>
                <a:cubicBezTo>
                  <a:pt x="2017485" y="58058"/>
                  <a:pt x="1974532" y="41638"/>
                  <a:pt x="1930400" y="29029"/>
                </a:cubicBezTo>
                <a:cubicBezTo>
                  <a:pt x="1906679" y="22252"/>
                  <a:pt x="1881910" y="19867"/>
                  <a:pt x="1857828" y="14515"/>
                </a:cubicBezTo>
                <a:cubicBezTo>
                  <a:pt x="1838355" y="10188"/>
                  <a:pt x="1819123" y="4838"/>
                  <a:pt x="1799771" y="0"/>
                </a:cubicBezTo>
                <a:cubicBezTo>
                  <a:pt x="1722094" y="5549"/>
                  <a:pt x="1569502" y="12839"/>
                  <a:pt x="1480457" y="29029"/>
                </a:cubicBezTo>
                <a:cubicBezTo>
                  <a:pt x="1433810" y="37510"/>
                  <a:pt x="1425959" y="54909"/>
                  <a:pt x="1378857" y="72572"/>
                </a:cubicBezTo>
                <a:cubicBezTo>
                  <a:pt x="1243739" y="123242"/>
                  <a:pt x="1412396" y="36701"/>
                  <a:pt x="1233714" y="116115"/>
                </a:cubicBezTo>
                <a:cubicBezTo>
                  <a:pt x="1174399" y="142477"/>
                  <a:pt x="1117600" y="174172"/>
                  <a:pt x="1059543" y="203200"/>
                </a:cubicBezTo>
                <a:cubicBezTo>
                  <a:pt x="1030514" y="217714"/>
                  <a:pt x="998421" y="227270"/>
                  <a:pt x="972457" y="246743"/>
                </a:cubicBezTo>
                <a:cubicBezTo>
                  <a:pt x="953105" y="261257"/>
                  <a:pt x="934528" y="276868"/>
                  <a:pt x="914400" y="290286"/>
                </a:cubicBezTo>
                <a:cubicBezTo>
                  <a:pt x="890927" y="305935"/>
                  <a:pt x="866489" y="320129"/>
                  <a:pt x="841828" y="333829"/>
                </a:cubicBezTo>
                <a:cubicBezTo>
                  <a:pt x="822914" y="344337"/>
                  <a:pt x="801377" y="350282"/>
                  <a:pt x="783771" y="362858"/>
                </a:cubicBezTo>
                <a:cubicBezTo>
                  <a:pt x="767068" y="374789"/>
                  <a:pt x="755997" y="393260"/>
                  <a:pt x="740228" y="406400"/>
                </a:cubicBezTo>
                <a:cubicBezTo>
                  <a:pt x="726827" y="417567"/>
                  <a:pt x="710880" y="425290"/>
                  <a:pt x="696685" y="435429"/>
                </a:cubicBezTo>
                <a:cubicBezTo>
                  <a:pt x="677000" y="449489"/>
                  <a:pt x="656995" y="463229"/>
                  <a:pt x="638628" y="478972"/>
                </a:cubicBezTo>
                <a:cubicBezTo>
                  <a:pt x="556440" y="549419"/>
                  <a:pt x="633172" y="498942"/>
                  <a:pt x="537028" y="595086"/>
                </a:cubicBezTo>
                <a:cubicBezTo>
                  <a:pt x="524693" y="607421"/>
                  <a:pt x="507680" y="613976"/>
                  <a:pt x="493485" y="624115"/>
                </a:cubicBezTo>
                <a:cubicBezTo>
                  <a:pt x="462324" y="646373"/>
                  <a:pt x="426098" y="677136"/>
                  <a:pt x="391885" y="696686"/>
                </a:cubicBezTo>
                <a:cubicBezTo>
                  <a:pt x="328163" y="733098"/>
                  <a:pt x="310650" y="726966"/>
                  <a:pt x="246743" y="783772"/>
                </a:cubicBezTo>
                <a:cubicBezTo>
                  <a:pt x="228663" y="799843"/>
                  <a:pt x="217714" y="822477"/>
                  <a:pt x="203200" y="841829"/>
                </a:cubicBezTo>
                <a:cubicBezTo>
                  <a:pt x="142028" y="1025336"/>
                  <a:pt x="244078" y="731928"/>
                  <a:pt x="159657" y="928915"/>
                </a:cubicBezTo>
                <a:cubicBezTo>
                  <a:pt x="151799" y="947250"/>
                  <a:pt x="152815" y="968559"/>
                  <a:pt x="145143" y="986972"/>
                </a:cubicBezTo>
                <a:cubicBezTo>
                  <a:pt x="128499" y="1026917"/>
                  <a:pt x="106437" y="1064381"/>
                  <a:pt x="87085" y="1103086"/>
                </a:cubicBezTo>
                <a:lnTo>
                  <a:pt x="58057" y="1161143"/>
                </a:lnTo>
                <a:cubicBezTo>
                  <a:pt x="48381" y="1180495"/>
                  <a:pt x="37063" y="1199111"/>
                  <a:pt x="29028" y="1219200"/>
                </a:cubicBezTo>
                <a:lnTo>
                  <a:pt x="0" y="1291772"/>
                </a:lnTo>
                <a:cubicBezTo>
                  <a:pt x="4838" y="1335315"/>
                  <a:pt x="2152" y="1380370"/>
                  <a:pt x="14514" y="1422400"/>
                </a:cubicBezTo>
                <a:cubicBezTo>
                  <a:pt x="34926" y="1491802"/>
                  <a:pt x="64183" y="1538782"/>
                  <a:pt x="116114" y="1582058"/>
                </a:cubicBezTo>
                <a:cubicBezTo>
                  <a:pt x="129515" y="1593225"/>
                  <a:pt x="146256" y="1599919"/>
                  <a:pt x="159657" y="1611086"/>
                </a:cubicBezTo>
                <a:cubicBezTo>
                  <a:pt x="175426" y="1624227"/>
                  <a:pt x="187431" y="1641488"/>
                  <a:pt x="203200" y="1654629"/>
                </a:cubicBezTo>
                <a:cubicBezTo>
                  <a:pt x="233975" y="1680275"/>
                  <a:pt x="269307" y="1694940"/>
                  <a:pt x="304800" y="1712686"/>
                </a:cubicBezTo>
                <a:cubicBezTo>
                  <a:pt x="383984" y="1791870"/>
                  <a:pt x="312266" y="1730933"/>
                  <a:pt x="449943" y="1799772"/>
                </a:cubicBezTo>
                <a:cubicBezTo>
                  <a:pt x="475175" y="1812388"/>
                  <a:pt x="496832" y="1831641"/>
                  <a:pt x="522514" y="1843315"/>
                </a:cubicBezTo>
                <a:cubicBezTo>
                  <a:pt x="550370" y="1855977"/>
                  <a:pt x="581744" y="1859681"/>
                  <a:pt x="609600" y="1872343"/>
                </a:cubicBezTo>
                <a:cubicBezTo>
                  <a:pt x="635282" y="1884017"/>
                  <a:pt x="657405" y="1902377"/>
                  <a:pt x="682171" y="1915886"/>
                </a:cubicBezTo>
                <a:cubicBezTo>
                  <a:pt x="710663" y="1931427"/>
                  <a:pt x="739711" y="1945999"/>
                  <a:pt x="769257" y="1959429"/>
                </a:cubicBezTo>
                <a:cubicBezTo>
                  <a:pt x="792976" y="1970210"/>
                  <a:pt x="818888" y="1976106"/>
                  <a:pt x="841828" y="1988458"/>
                </a:cubicBezTo>
                <a:cubicBezTo>
                  <a:pt x="842047" y="1988576"/>
                  <a:pt x="1031167" y="2105225"/>
                  <a:pt x="1045028" y="2119086"/>
                </a:cubicBezTo>
                <a:cubicBezTo>
                  <a:pt x="1085746" y="2159804"/>
                  <a:pt x="1089317" y="2172554"/>
                  <a:pt x="1146628" y="2191658"/>
                </a:cubicBezTo>
                <a:cubicBezTo>
                  <a:pt x="1170032" y="2199459"/>
                  <a:pt x="1195009" y="2201334"/>
                  <a:pt x="1219200" y="2206172"/>
                </a:cubicBezTo>
                <a:cubicBezTo>
                  <a:pt x="1257905" y="2225524"/>
                  <a:pt x="1294261" y="2250545"/>
                  <a:pt x="1335314" y="2264229"/>
                </a:cubicBezTo>
                <a:cubicBezTo>
                  <a:pt x="1349828" y="2269067"/>
                  <a:pt x="1364795" y="2272716"/>
                  <a:pt x="1378857" y="2278743"/>
                </a:cubicBezTo>
                <a:cubicBezTo>
                  <a:pt x="1504404" y="2332549"/>
                  <a:pt x="1378341" y="2288248"/>
                  <a:pt x="1480457" y="2322286"/>
                </a:cubicBezTo>
                <a:cubicBezTo>
                  <a:pt x="1516554" y="2346351"/>
                  <a:pt x="1539963" y="2364557"/>
                  <a:pt x="1582057" y="2380343"/>
                </a:cubicBezTo>
                <a:cubicBezTo>
                  <a:pt x="1605489" y="2389130"/>
                  <a:pt x="1692970" y="2405429"/>
                  <a:pt x="1712685" y="2409372"/>
                </a:cubicBezTo>
                <a:cubicBezTo>
                  <a:pt x="1822451" y="2464253"/>
                  <a:pt x="1723883" y="2423333"/>
                  <a:pt x="1901371" y="2452915"/>
                </a:cubicBezTo>
                <a:cubicBezTo>
                  <a:pt x="1916462" y="2455430"/>
                  <a:pt x="1929768" y="2465265"/>
                  <a:pt x="1944914" y="2467429"/>
                </a:cubicBezTo>
                <a:cubicBezTo>
                  <a:pt x="1997815" y="2474986"/>
                  <a:pt x="2051352" y="2477105"/>
                  <a:pt x="2104571" y="2481943"/>
                </a:cubicBezTo>
                <a:cubicBezTo>
                  <a:pt x="2143276" y="2477105"/>
                  <a:pt x="2185797" y="2484873"/>
                  <a:pt x="2220685" y="2467429"/>
                </a:cubicBezTo>
                <a:cubicBezTo>
                  <a:pt x="2240037" y="2457753"/>
                  <a:pt x="2238979" y="2428158"/>
                  <a:pt x="2249714" y="2409372"/>
                </a:cubicBezTo>
                <a:cubicBezTo>
                  <a:pt x="2258369" y="2394226"/>
                  <a:pt x="2268604" y="2380024"/>
                  <a:pt x="2278743" y="2365829"/>
                </a:cubicBezTo>
                <a:cubicBezTo>
                  <a:pt x="2319258" y="2309108"/>
                  <a:pt x="2333109" y="2300637"/>
                  <a:pt x="2365828" y="2235200"/>
                </a:cubicBezTo>
                <a:cubicBezTo>
                  <a:pt x="2377480" y="2211897"/>
                  <a:pt x="2384276" y="2186437"/>
                  <a:pt x="2394857" y="2162629"/>
                </a:cubicBezTo>
                <a:cubicBezTo>
                  <a:pt x="2403644" y="2142857"/>
                  <a:pt x="2415362" y="2124459"/>
                  <a:pt x="2423885" y="2104572"/>
                </a:cubicBezTo>
                <a:cubicBezTo>
                  <a:pt x="2429912" y="2090510"/>
                  <a:pt x="2429220" y="2073269"/>
                  <a:pt x="2438400" y="2061029"/>
                </a:cubicBezTo>
                <a:cubicBezTo>
                  <a:pt x="2458926" y="2033661"/>
                  <a:pt x="2489600" y="2015172"/>
                  <a:pt x="2510971" y="1988458"/>
                </a:cubicBezTo>
                <a:cubicBezTo>
                  <a:pt x="2528594" y="1966429"/>
                  <a:pt x="2536038" y="1937205"/>
                  <a:pt x="2554514" y="1915886"/>
                </a:cubicBezTo>
                <a:cubicBezTo>
                  <a:pt x="2599325" y="1864181"/>
                  <a:pt x="2658604" y="1825480"/>
                  <a:pt x="2699657" y="1770743"/>
                </a:cubicBezTo>
                <a:cubicBezTo>
                  <a:pt x="2728686" y="1732038"/>
                  <a:pt x="2752533" y="1688840"/>
                  <a:pt x="2786743" y="1654629"/>
                </a:cubicBezTo>
                <a:cubicBezTo>
                  <a:pt x="2852190" y="1589180"/>
                  <a:pt x="2817462" y="1627114"/>
                  <a:pt x="2888343" y="1538515"/>
                </a:cubicBezTo>
                <a:cubicBezTo>
                  <a:pt x="2903491" y="1493069"/>
                  <a:pt x="2923110" y="1441632"/>
                  <a:pt x="2931885" y="1393372"/>
                </a:cubicBezTo>
                <a:cubicBezTo>
                  <a:pt x="2951586" y="1285020"/>
                  <a:pt x="2948759" y="1239149"/>
                  <a:pt x="2960914" y="1117600"/>
                </a:cubicBezTo>
                <a:cubicBezTo>
                  <a:pt x="2964795" y="1078788"/>
                  <a:pt x="2970590" y="1040191"/>
                  <a:pt x="2975428" y="1001486"/>
                </a:cubicBezTo>
                <a:cubicBezTo>
                  <a:pt x="2958817" y="885209"/>
                  <a:pt x="2958553" y="833564"/>
                  <a:pt x="2931885" y="740229"/>
                </a:cubicBezTo>
                <a:cubicBezTo>
                  <a:pt x="2927682" y="725518"/>
                  <a:pt x="2926928" y="708633"/>
                  <a:pt x="2917371" y="696686"/>
                </a:cubicBezTo>
                <a:cubicBezTo>
                  <a:pt x="2906474" y="683065"/>
                  <a:pt x="2887072" y="679010"/>
                  <a:pt x="2873828" y="667658"/>
                </a:cubicBezTo>
                <a:cubicBezTo>
                  <a:pt x="2819581" y="621161"/>
                  <a:pt x="2751077" y="524483"/>
                  <a:pt x="2685143" y="508000"/>
                </a:cubicBezTo>
                <a:lnTo>
                  <a:pt x="2627085" y="493486"/>
                </a:lnTo>
                <a:cubicBezTo>
                  <a:pt x="2602895" y="478972"/>
                  <a:pt x="2578437" y="464895"/>
                  <a:pt x="2554514" y="449943"/>
                </a:cubicBezTo>
                <a:cubicBezTo>
                  <a:pt x="2539722" y="440698"/>
                  <a:pt x="2526117" y="429570"/>
                  <a:pt x="2510971" y="420915"/>
                </a:cubicBezTo>
                <a:cubicBezTo>
                  <a:pt x="2492185" y="410180"/>
                  <a:pt x="2470520" y="404462"/>
                  <a:pt x="2452914" y="391886"/>
                </a:cubicBezTo>
                <a:cubicBezTo>
                  <a:pt x="2436211" y="379955"/>
                  <a:pt x="2425574" y="360945"/>
                  <a:pt x="2409371" y="348343"/>
                </a:cubicBezTo>
                <a:cubicBezTo>
                  <a:pt x="2381832" y="326924"/>
                  <a:pt x="2351314" y="309638"/>
                  <a:pt x="2322285" y="290286"/>
                </a:cubicBezTo>
                <a:lnTo>
                  <a:pt x="2278743" y="261258"/>
                </a:lnTo>
                <a:lnTo>
                  <a:pt x="2235200" y="232229"/>
                </a:lnTo>
                <a:cubicBezTo>
                  <a:pt x="2181979" y="152399"/>
                  <a:pt x="2235201" y="220135"/>
                  <a:pt x="2162628" y="159658"/>
                </a:cubicBezTo>
                <a:cubicBezTo>
                  <a:pt x="2162617" y="159649"/>
                  <a:pt x="2077961" y="87086"/>
                  <a:pt x="2061028" y="7257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113023" y="2075543"/>
            <a:ext cx="180234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567542" y="2075543"/>
            <a:ext cx="145143" cy="145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34245" y="3442715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</a:t>
            </a:r>
            <a:endParaRPr lang="fr-FR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756168" y="3591094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80407" y="4376925"/>
            <a:ext cx="115454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3200" dirty="0" smtClean="0"/>
              <a:t>How to </a:t>
            </a:r>
            <a:r>
              <a:rPr lang="fr-FR" sz="3200" dirty="0" err="1" smtClean="0"/>
              <a:t>ensure</a:t>
            </a:r>
            <a:r>
              <a:rPr lang="fr-FR" sz="3200" dirty="0" smtClean="0"/>
              <a:t> the </a:t>
            </a:r>
            <a:r>
              <a:rPr lang="fr-FR" sz="3200" dirty="0" err="1" smtClean="0"/>
              <a:t>independence</a:t>
            </a:r>
            <a:r>
              <a:rPr lang="fr-FR" sz="3200" dirty="0" smtClean="0"/>
              <a:t> of the  </a:t>
            </a:r>
            <a:r>
              <a:rPr lang="fr-FR" sz="3200" dirty="0" err="1" smtClean="0"/>
              <a:t>two</a:t>
            </a:r>
            <a:r>
              <a:rPr lang="fr-FR" sz="3200" dirty="0" smtClean="0"/>
              <a:t> </a:t>
            </a:r>
            <a:r>
              <a:rPr lang="fr-FR" sz="3200" dirty="0" err="1" smtClean="0"/>
              <a:t>conflicts</a:t>
            </a:r>
            <a:r>
              <a:rPr lang="fr-FR" sz="3200" dirty="0" smtClean="0"/>
              <a:t>?</a:t>
            </a:r>
            <a:endParaRPr lang="fr-FR" sz="3200" dirty="0"/>
          </a:p>
          <a:p>
            <a:pPr marL="342900" indent="-342900">
              <a:buFontTx/>
              <a:buChar char="-"/>
            </a:pPr>
            <a:r>
              <a:rPr lang="fr-FR" sz="3200" dirty="0" err="1" smtClean="0"/>
              <a:t>Remove</a:t>
            </a:r>
            <a:r>
              <a:rPr lang="fr-FR" sz="3200" dirty="0" smtClean="0"/>
              <a:t> all </a:t>
            </a:r>
            <a:r>
              <a:rPr lang="fr-FR" sz="3200" dirty="0" err="1" smtClean="0"/>
              <a:t>independent</a:t>
            </a:r>
            <a:r>
              <a:rPr lang="fr-FR" sz="3200" dirty="0" smtClean="0"/>
              <a:t> sets </a:t>
            </a:r>
            <a:r>
              <a:rPr lang="fr-FR" sz="3200" dirty="0" err="1" smtClean="0"/>
              <a:t>involved</a:t>
            </a:r>
            <a:r>
              <a:rPr lang="fr-FR" sz="3200" dirty="0" smtClean="0"/>
              <a:t> in the first </a:t>
            </a:r>
            <a:r>
              <a:rPr lang="fr-FR" sz="3200" dirty="0" err="1" smtClean="0"/>
              <a:t>conflict</a:t>
            </a:r>
            <a:r>
              <a:rPr lang="fr-FR" sz="3200" dirty="0" smtClean="0"/>
              <a:t> </a:t>
            </a:r>
            <a:r>
              <a:rPr lang="fr-FR" sz="3200" dirty="0" err="1" smtClean="0"/>
              <a:t>before</a:t>
            </a:r>
            <a:r>
              <a:rPr lang="fr-FR" sz="3200" dirty="0" smtClean="0"/>
              <a:t> </a:t>
            </a:r>
            <a:r>
              <a:rPr lang="fr-FR" sz="3200" dirty="0" err="1" smtClean="0"/>
              <a:t>adding</a:t>
            </a:r>
            <a:r>
              <a:rPr lang="fr-FR" sz="3200" dirty="0" smtClean="0"/>
              <a:t> the second vertex</a:t>
            </a:r>
            <a:endParaRPr lang="fr-FR" sz="3200" dirty="0"/>
          </a:p>
          <a:p>
            <a:pPr marL="342900" indent="-342900">
              <a:buFontTx/>
              <a:buChar char="-"/>
            </a:pPr>
            <a:r>
              <a:rPr lang="fr-FR" sz="3200" dirty="0" err="1" smtClean="0"/>
              <a:t>Transform</a:t>
            </a:r>
            <a:r>
              <a:rPr lang="fr-FR" sz="3200" dirty="0" smtClean="0"/>
              <a:t> A to </a:t>
            </a:r>
            <a:r>
              <a:rPr lang="fr-FR" sz="3200" dirty="0" err="1" smtClean="0"/>
              <a:t>neutralize</a:t>
            </a:r>
            <a:r>
              <a:rPr lang="fr-FR" sz="3200" dirty="0" smtClean="0"/>
              <a:t> the first </a:t>
            </a:r>
            <a:r>
              <a:rPr lang="fr-FR" sz="3200" dirty="0" err="1" smtClean="0"/>
              <a:t>conflict</a:t>
            </a:r>
            <a:r>
              <a:rPr lang="fr-FR" sz="3200" dirty="0" smtClean="0"/>
              <a:t> </a:t>
            </a:r>
            <a:r>
              <a:rPr lang="fr-FR" sz="3200" dirty="0" err="1" smtClean="0"/>
              <a:t>before</a:t>
            </a:r>
            <a:r>
              <a:rPr lang="fr-FR" sz="3200" dirty="0" smtClean="0"/>
              <a:t> </a:t>
            </a:r>
            <a:r>
              <a:rPr lang="fr-FR" sz="3200" dirty="0" err="1" smtClean="0"/>
              <a:t>adding</a:t>
            </a:r>
            <a:r>
              <a:rPr lang="fr-FR" sz="3200" dirty="0" smtClean="0"/>
              <a:t> the second vertex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9019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39" y="-10563"/>
            <a:ext cx="11771555" cy="889032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Reasoning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22" name="Espace réservé du contenu 2"/>
          <p:cNvSpPr>
            <a:spLocks/>
          </p:cNvSpPr>
          <p:nvPr/>
        </p:nvSpPr>
        <p:spPr bwMode="auto">
          <a:xfrm>
            <a:off x="404515" y="5080554"/>
            <a:ext cx="9224554" cy="59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</a:t>
            </a:r>
            <a:r>
              <a:rPr lang="fr-FR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3}, 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{2, 4}}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800" dirty="0">
              <a:solidFill>
                <a:schemeClr val="hlink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47" name="Connecteur droit 4"/>
          <p:cNvCxnSpPr>
            <a:cxnSpLocks noChangeShapeType="1"/>
            <a:stCxn id="52" idx="2"/>
          </p:cNvCxnSpPr>
          <p:nvPr/>
        </p:nvCxnSpPr>
        <p:spPr bwMode="auto">
          <a:xfrm flipH="1">
            <a:off x="3578553" y="1466321"/>
            <a:ext cx="1724652" cy="93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Connecteur droit 8"/>
          <p:cNvCxnSpPr>
            <a:cxnSpLocks noChangeShapeType="1"/>
            <a:stCxn id="53" idx="2"/>
          </p:cNvCxnSpPr>
          <p:nvPr/>
        </p:nvCxnSpPr>
        <p:spPr bwMode="auto">
          <a:xfrm>
            <a:off x="3427183" y="2593995"/>
            <a:ext cx="38588" cy="2179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Connecteur droit 10"/>
          <p:cNvCxnSpPr>
            <a:cxnSpLocks noChangeShapeType="1"/>
          </p:cNvCxnSpPr>
          <p:nvPr/>
        </p:nvCxnSpPr>
        <p:spPr bwMode="auto">
          <a:xfrm>
            <a:off x="3520007" y="4875781"/>
            <a:ext cx="2993571" cy="41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" name="Explosion 2 21"/>
          <p:cNvSpPr>
            <a:spLocks noChangeArrowheads="1"/>
          </p:cNvSpPr>
          <p:nvPr/>
        </p:nvSpPr>
        <p:spPr bwMode="auto">
          <a:xfrm>
            <a:off x="5107097" y="1171430"/>
            <a:ext cx="364789" cy="338056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53" name="Explosion 2 22"/>
          <p:cNvSpPr>
            <a:spLocks noChangeArrowheads="1"/>
          </p:cNvSpPr>
          <p:nvPr/>
        </p:nvSpPr>
        <p:spPr bwMode="auto">
          <a:xfrm>
            <a:off x="3251201" y="2332140"/>
            <a:ext cx="327352" cy="300184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54" name="Explosion 2 23"/>
          <p:cNvSpPr>
            <a:spLocks noChangeArrowheads="1"/>
          </p:cNvSpPr>
          <p:nvPr/>
        </p:nvSpPr>
        <p:spPr bwMode="auto">
          <a:xfrm>
            <a:off x="3251201" y="4772999"/>
            <a:ext cx="287405" cy="261855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55" name="Explosion 2 24"/>
          <p:cNvSpPr>
            <a:spLocks noChangeArrowheads="1"/>
          </p:cNvSpPr>
          <p:nvPr/>
        </p:nvSpPr>
        <p:spPr bwMode="auto">
          <a:xfrm>
            <a:off x="6513578" y="4803549"/>
            <a:ext cx="307441" cy="261938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56" name="Explosion 2 25"/>
          <p:cNvSpPr>
            <a:spLocks noChangeArrowheads="1"/>
          </p:cNvSpPr>
          <p:nvPr/>
        </p:nvSpPr>
        <p:spPr bwMode="auto">
          <a:xfrm>
            <a:off x="11749154" y="815445"/>
            <a:ext cx="318875" cy="382371"/>
          </a:xfrm>
          <a:prstGeom prst="irregularSeal2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7030A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5376223" y="9362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</a:t>
            </a:r>
            <a:endParaRPr lang="fr-FR" sz="28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2960135" y="22016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6982380" y="22349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5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6725315" y="47381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4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960135" y="45029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mtClean="0"/>
              <a:t>3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4268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28203 0.10555 C -0.35143 0.13171 -0.39492 0.13703 -0.41654 0.15625 C -0.43815 0.17523 -0.41133 0.2206 -0.41133 0.2206 L -0.41133 0.2206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39" y="-10563"/>
            <a:ext cx="11771555" cy="889032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Reasoning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22" name="Espace réservé du contenu 2"/>
          <p:cNvSpPr>
            <a:spLocks/>
          </p:cNvSpPr>
          <p:nvPr/>
        </p:nvSpPr>
        <p:spPr bwMode="auto">
          <a:xfrm>
            <a:off x="404515" y="5080554"/>
            <a:ext cx="9224554" cy="59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</a:t>
            </a:r>
            <a:r>
              <a:rPr lang="fr-FR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3}, 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{2, 4}, </a:t>
            </a:r>
            <a:r>
              <a:rPr lang="fr-FR" sz="2400" dirty="0" smtClean="0">
                <a:solidFill>
                  <a:srgbClr val="7030A0"/>
                </a:solidFill>
                <a:latin typeface="Calibri" charset="0"/>
                <a:cs typeface="Calibri" charset="0"/>
              </a:rPr>
              <a:t>{5}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}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800" dirty="0">
              <a:solidFill>
                <a:schemeClr val="hlink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47" name="Connecteur droit 4"/>
          <p:cNvCxnSpPr>
            <a:cxnSpLocks noChangeShapeType="1"/>
            <a:stCxn id="52" idx="2"/>
          </p:cNvCxnSpPr>
          <p:nvPr/>
        </p:nvCxnSpPr>
        <p:spPr bwMode="auto">
          <a:xfrm flipH="1">
            <a:off x="3578553" y="1466321"/>
            <a:ext cx="1724652" cy="93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Connecteur droit 8"/>
          <p:cNvCxnSpPr>
            <a:cxnSpLocks noChangeShapeType="1"/>
            <a:stCxn id="53" idx="2"/>
          </p:cNvCxnSpPr>
          <p:nvPr/>
        </p:nvCxnSpPr>
        <p:spPr bwMode="auto">
          <a:xfrm>
            <a:off x="3427183" y="2593995"/>
            <a:ext cx="38588" cy="2179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Connecteur droit 10"/>
          <p:cNvCxnSpPr>
            <a:cxnSpLocks noChangeShapeType="1"/>
          </p:cNvCxnSpPr>
          <p:nvPr/>
        </p:nvCxnSpPr>
        <p:spPr bwMode="auto">
          <a:xfrm>
            <a:off x="3520007" y="4875781"/>
            <a:ext cx="2993571" cy="41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Connecteur droit 12"/>
          <p:cNvCxnSpPr>
            <a:cxnSpLocks noChangeShapeType="1"/>
            <a:stCxn id="52" idx="2"/>
            <a:endCxn id="56" idx="1"/>
          </p:cNvCxnSpPr>
          <p:nvPr/>
        </p:nvCxnSpPr>
        <p:spPr bwMode="auto">
          <a:xfrm>
            <a:off x="5303205" y="1466321"/>
            <a:ext cx="1446377" cy="1166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Connecteur droit 14"/>
          <p:cNvCxnSpPr>
            <a:cxnSpLocks noChangeShapeType="1"/>
            <a:stCxn id="56" idx="2"/>
            <a:endCxn id="55" idx="0"/>
          </p:cNvCxnSpPr>
          <p:nvPr/>
        </p:nvCxnSpPr>
        <p:spPr bwMode="auto">
          <a:xfrm flipH="1">
            <a:off x="6651955" y="2737919"/>
            <a:ext cx="269052" cy="208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" name="Explosion 2 21"/>
          <p:cNvSpPr>
            <a:spLocks noChangeArrowheads="1"/>
          </p:cNvSpPr>
          <p:nvPr/>
        </p:nvSpPr>
        <p:spPr bwMode="auto">
          <a:xfrm>
            <a:off x="5107097" y="1171430"/>
            <a:ext cx="364789" cy="338056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53" name="Explosion 2 22"/>
          <p:cNvSpPr>
            <a:spLocks noChangeArrowheads="1"/>
          </p:cNvSpPr>
          <p:nvPr/>
        </p:nvSpPr>
        <p:spPr bwMode="auto">
          <a:xfrm>
            <a:off x="3251201" y="2332140"/>
            <a:ext cx="327352" cy="300184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54" name="Explosion 2 23"/>
          <p:cNvSpPr>
            <a:spLocks noChangeArrowheads="1"/>
          </p:cNvSpPr>
          <p:nvPr/>
        </p:nvSpPr>
        <p:spPr bwMode="auto">
          <a:xfrm>
            <a:off x="3251201" y="4772999"/>
            <a:ext cx="287405" cy="261855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55" name="Explosion 2 24"/>
          <p:cNvSpPr>
            <a:spLocks noChangeArrowheads="1"/>
          </p:cNvSpPr>
          <p:nvPr/>
        </p:nvSpPr>
        <p:spPr bwMode="auto">
          <a:xfrm>
            <a:off x="6513578" y="4803549"/>
            <a:ext cx="307441" cy="261938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56" name="Explosion 2 25"/>
          <p:cNvSpPr>
            <a:spLocks noChangeArrowheads="1"/>
          </p:cNvSpPr>
          <p:nvPr/>
        </p:nvSpPr>
        <p:spPr bwMode="auto">
          <a:xfrm>
            <a:off x="6749582" y="2404371"/>
            <a:ext cx="318875" cy="382371"/>
          </a:xfrm>
          <a:prstGeom prst="irregularSeal2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7030A0"/>
              </a:solidFill>
            </a:endParaRPr>
          </a:p>
        </p:txBody>
      </p:sp>
      <p:sp>
        <p:nvSpPr>
          <p:cNvPr id="78" name="Explosion 2 21"/>
          <p:cNvSpPr>
            <a:spLocks noChangeArrowheads="1"/>
          </p:cNvSpPr>
          <p:nvPr/>
        </p:nvSpPr>
        <p:spPr bwMode="auto">
          <a:xfrm>
            <a:off x="5607235" y="2463296"/>
            <a:ext cx="364789" cy="338056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FF0000"/>
              </a:solidFill>
            </a:endParaRPr>
          </a:p>
        </p:txBody>
      </p:sp>
      <p:cxnSp>
        <p:nvCxnSpPr>
          <p:cNvPr id="80" name="Connecteur droit 79"/>
          <p:cNvCxnSpPr>
            <a:stCxn id="78" idx="2"/>
            <a:endCxn id="55" idx="1"/>
          </p:cNvCxnSpPr>
          <p:nvPr/>
        </p:nvCxnSpPr>
        <p:spPr>
          <a:xfrm>
            <a:off x="5803343" y="2758187"/>
            <a:ext cx="710235" cy="220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56" idx="1"/>
          </p:cNvCxnSpPr>
          <p:nvPr/>
        </p:nvCxnSpPr>
        <p:spPr>
          <a:xfrm>
            <a:off x="5789629" y="2632324"/>
            <a:ext cx="959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78" idx="1"/>
            <a:endCxn id="53" idx="3"/>
          </p:cNvCxnSpPr>
          <p:nvPr/>
        </p:nvCxnSpPr>
        <p:spPr>
          <a:xfrm flipH="1" flipV="1">
            <a:off x="3578553" y="2424488"/>
            <a:ext cx="2028682" cy="240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xplosion 2 24"/>
          <p:cNvSpPr>
            <a:spLocks noChangeArrowheads="1"/>
          </p:cNvSpPr>
          <p:nvPr/>
        </p:nvSpPr>
        <p:spPr bwMode="auto">
          <a:xfrm>
            <a:off x="4953376" y="3192463"/>
            <a:ext cx="307441" cy="261938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cxnSp>
        <p:nvCxnSpPr>
          <p:cNvPr id="87" name="Connecteur droit 86"/>
          <p:cNvCxnSpPr>
            <a:stCxn id="52" idx="2"/>
            <a:endCxn id="85" idx="0"/>
          </p:cNvCxnSpPr>
          <p:nvPr/>
        </p:nvCxnSpPr>
        <p:spPr>
          <a:xfrm flipH="1">
            <a:off x="5091753" y="1466321"/>
            <a:ext cx="211452" cy="174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85" idx="1"/>
            <a:endCxn id="54" idx="0"/>
          </p:cNvCxnSpPr>
          <p:nvPr/>
        </p:nvCxnSpPr>
        <p:spPr>
          <a:xfrm flipH="1">
            <a:off x="3380560" y="3348619"/>
            <a:ext cx="1572816" cy="144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109" idx="0"/>
          </p:cNvCxnSpPr>
          <p:nvPr/>
        </p:nvCxnSpPr>
        <p:spPr>
          <a:xfrm flipV="1">
            <a:off x="5215132" y="2737919"/>
            <a:ext cx="1605887" cy="534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xplosion 2 25"/>
          <p:cNvSpPr>
            <a:spLocks noChangeArrowheads="1"/>
          </p:cNvSpPr>
          <p:nvPr/>
        </p:nvSpPr>
        <p:spPr bwMode="auto">
          <a:xfrm>
            <a:off x="3848859" y="3443989"/>
            <a:ext cx="318875" cy="382371"/>
          </a:xfrm>
          <a:prstGeom prst="irregularSeal2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7030A0"/>
              </a:solidFill>
            </a:endParaRPr>
          </a:p>
        </p:txBody>
      </p:sp>
      <p:cxnSp>
        <p:nvCxnSpPr>
          <p:cNvPr id="94" name="Connecteur droit 93"/>
          <p:cNvCxnSpPr>
            <a:stCxn id="92" idx="0"/>
            <a:endCxn id="52" idx="2"/>
          </p:cNvCxnSpPr>
          <p:nvPr/>
        </p:nvCxnSpPr>
        <p:spPr>
          <a:xfrm flipV="1">
            <a:off x="3992382" y="1466321"/>
            <a:ext cx="1310823" cy="201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endCxn id="53" idx="2"/>
          </p:cNvCxnSpPr>
          <p:nvPr/>
        </p:nvCxnSpPr>
        <p:spPr>
          <a:xfrm flipH="1" flipV="1">
            <a:off x="3427183" y="2593995"/>
            <a:ext cx="453329" cy="89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3465772" y="3805340"/>
            <a:ext cx="414740" cy="932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2"/>
            <a:endCxn id="55" idx="1"/>
          </p:cNvCxnSpPr>
          <p:nvPr/>
        </p:nvCxnSpPr>
        <p:spPr>
          <a:xfrm>
            <a:off x="4020284" y="3777537"/>
            <a:ext cx="2493294" cy="118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5376223" y="9362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</a:t>
            </a:r>
            <a:endParaRPr lang="fr-FR" sz="28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2960135" y="22016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6982380" y="22349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5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6725315" y="47381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4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960135" y="45029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mtClean="0"/>
              <a:t>3</a:t>
            </a:r>
            <a:endParaRPr lang="fr-FR" sz="2800"/>
          </a:p>
        </p:txBody>
      </p:sp>
      <p:sp>
        <p:nvSpPr>
          <p:cNvPr id="108" name="ZoneTexte 107"/>
          <p:cNvSpPr txBox="1"/>
          <p:nvPr/>
        </p:nvSpPr>
        <p:spPr>
          <a:xfrm>
            <a:off x="3556203" y="328212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5028222" y="327269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5635037" y="201413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endParaRPr lang="fr-FR" sz="28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320039" y="6039569"/>
            <a:ext cx="370967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</a:t>
            </a:r>
            <a:r>
              <a:rPr lang="fr-FR" sz="2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3, a}, 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{2, 4, b}, </a:t>
            </a:r>
            <a:r>
              <a:rPr lang="fr-FR" sz="2800" dirty="0" smtClean="0">
                <a:solidFill>
                  <a:srgbClr val="7030A0"/>
                </a:solidFill>
                <a:latin typeface="Calibri" charset="0"/>
                <a:cs typeface="Calibri" charset="0"/>
              </a:rPr>
              <a:t>{5, c}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6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5" grpId="0" animBg="1"/>
      <p:bldP spid="92" grpId="0" animBg="1"/>
      <p:bldP spid="108" grpId="0"/>
      <p:bldP spid="109" grpId="0"/>
      <p:bldP spid="110" grpId="0"/>
      <p:bldP spid="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085" y="-110347"/>
            <a:ext cx="11877509" cy="929162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Reasoning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22" name="Espace réservé du contenu 2"/>
          <p:cNvSpPr>
            <a:spLocks/>
          </p:cNvSpPr>
          <p:nvPr/>
        </p:nvSpPr>
        <p:spPr bwMode="auto">
          <a:xfrm>
            <a:off x="464458" y="5065487"/>
            <a:ext cx="3703276" cy="145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</a:t>
            </a:r>
            <a:r>
              <a:rPr lang="fr-FR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3}, 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{2, 4}, </a:t>
            </a:r>
            <a:r>
              <a:rPr lang="fr-FR" sz="2400" dirty="0" smtClean="0">
                <a:solidFill>
                  <a:srgbClr val="7030A0"/>
                </a:solidFill>
                <a:latin typeface="Calibri" charset="0"/>
                <a:cs typeface="Calibri" charset="0"/>
              </a:rPr>
              <a:t>{5}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}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>
              <a:spcBef>
                <a:spcPct val="20000"/>
              </a:spcBef>
            </a:pP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</a:t>
            </a:r>
            <a:r>
              <a:rPr lang="fr-FR" sz="24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{1, 3, a}, 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{2, 4, b}, </a:t>
            </a:r>
            <a:r>
              <a:rPr lang="fr-FR" sz="2400" dirty="0" smtClean="0">
                <a:solidFill>
                  <a:srgbClr val="7030A0"/>
                </a:solidFill>
                <a:latin typeface="Calibri" charset="0"/>
                <a:cs typeface="Calibri" charset="0"/>
              </a:rPr>
              <a:t>{5, c}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, </a:t>
            </a:r>
            <a:r>
              <a:rPr lang="fr-FR" sz="2400" dirty="0" smtClean="0">
                <a:solidFill>
                  <a:schemeClr val="accent6"/>
                </a:solidFill>
                <a:latin typeface="Calibri" charset="0"/>
                <a:cs typeface="Calibri" charset="0"/>
              </a:rPr>
              <a:t>{6}</a:t>
            </a:r>
            <a:r>
              <a:rPr lang="fr-FR" sz="24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}</a:t>
            </a: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400" dirty="0">
              <a:solidFill>
                <a:schemeClr val="hlink"/>
              </a:solidFill>
              <a:latin typeface="Calibri" charset="0"/>
              <a:cs typeface="Calibri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buFont typeface="Arial" charset="0"/>
              <a:buNone/>
            </a:pPr>
            <a:endParaRPr lang="fr-FR" sz="2800" dirty="0">
              <a:solidFill>
                <a:schemeClr val="hlink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47" name="Connecteur droit 4"/>
          <p:cNvCxnSpPr>
            <a:cxnSpLocks noChangeShapeType="1"/>
            <a:stCxn id="52" idx="2"/>
          </p:cNvCxnSpPr>
          <p:nvPr/>
        </p:nvCxnSpPr>
        <p:spPr bwMode="auto">
          <a:xfrm flipH="1">
            <a:off x="3578553" y="1466321"/>
            <a:ext cx="1724652" cy="93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Connecteur droit 8"/>
          <p:cNvCxnSpPr>
            <a:cxnSpLocks noChangeShapeType="1"/>
            <a:stCxn id="53" idx="2"/>
          </p:cNvCxnSpPr>
          <p:nvPr/>
        </p:nvCxnSpPr>
        <p:spPr bwMode="auto">
          <a:xfrm>
            <a:off x="3427183" y="2593995"/>
            <a:ext cx="38588" cy="2179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Connecteur droit 10"/>
          <p:cNvCxnSpPr>
            <a:cxnSpLocks noChangeShapeType="1"/>
          </p:cNvCxnSpPr>
          <p:nvPr/>
        </p:nvCxnSpPr>
        <p:spPr bwMode="auto">
          <a:xfrm>
            <a:off x="3520007" y="4875781"/>
            <a:ext cx="2993571" cy="416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Connecteur droit 12"/>
          <p:cNvCxnSpPr>
            <a:cxnSpLocks noChangeShapeType="1"/>
            <a:stCxn id="52" idx="2"/>
            <a:endCxn id="56" idx="1"/>
          </p:cNvCxnSpPr>
          <p:nvPr/>
        </p:nvCxnSpPr>
        <p:spPr bwMode="auto">
          <a:xfrm>
            <a:off x="5303205" y="1466321"/>
            <a:ext cx="1446377" cy="11660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Connecteur droit 14"/>
          <p:cNvCxnSpPr>
            <a:cxnSpLocks noChangeShapeType="1"/>
            <a:stCxn id="56" idx="2"/>
            <a:endCxn id="55" idx="0"/>
          </p:cNvCxnSpPr>
          <p:nvPr/>
        </p:nvCxnSpPr>
        <p:spPr bwMode="auto">
          <a:xfrm flipH="1">
            <a:off x="6651955" y="2737919"/>
            <a:ext cx="269052" cy="208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" name="Explosion 2 21"/>
          <p:cNvSpPr>
            <a:spLocks noChangeArrowheads="1"/>
          </p:cNvSpPr>
          <p:nvPr/>
        </p:nvSpPr>
        <p:spPr bwMode="auto">
          <a:xfrm>
            <a:off x="5107097" y="1171430"/>
            <a:ext cx="364789" cy="338056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FF0000"/>
              </a:solidFill>
            </a:endParaRPr>
          </a:p>
        </p:txBody>
      </p:sp>
      <p:sp>
        <p:nvSpPr>
          <p:cNvPr id="53" name="Explosion 2 22"/>
          <p:cNvSpPr>
            <a:spLocks noChangeArrowheads="1"/>
          </p:cNvSpPr>
          <p:nvPr/>
        </p:nvSpPr>
        <p:spPr bwMode="auto">
          <a:xfrm>
            <a:off x="3251201" y="2332140"/>
            <a:ext cx="327352" cy="300184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54" name="Explosion 2 23"/>
          <p:cNvSpPr>
            <a:spLocks noChangeArrowheads="1"/>
          </p:cNvSpPr>
          <p:nvPr/>
        </p:nvSpPr>
        <p:spPr bwMode="auto">
          <a:xfrm>
            <a:off x="3251201" y="4772999"/>
            <a:ext cx="287405" cy="261855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55" name="Explosion 2 24"/>
          <p:cNvSpPr>
            <a:spLocks noChangeArrowheads="1"/>
          </p:cNvSpPr>
          <p:nvPr/>
        </p:nvSpPr>
        <p:spPr bwMode="auto">
          <a:xfrm>
            <a:off x="6513578" y="4803549"/>
            <a:ext cx="307441" cy="261938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56" name="Explosion 2 25"/>
          <p:cNvSpPr>
            <a:spLocks noChangeArrowheads="1"/>
          </p:cNvSpPr>
          <p:nvPr/>
        </p:nvSpPr>
        <p:spPr bwMode="auto">
          <a:xfrm>
            <a:off x="6749582" y="2404371"/>
            <a:ext cx="318875" cy="382371"/>
          </a:xfrm>
          <a:prstGeom prst="irregularSeal2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7030A0"/>
              </a:solidFill>
            </a:endParaRPr>
          </a:p>
        </p:txBody>
      </p:sp>
      <p:sp>
        <p:nvSpPr>
          <p:cNvPr id="78" name="Explosion 2 21"/>
          <p:cNvSpPr>
            <a:spLocks noChangeArrowheads="1"/>
          </p:cNvSpPr>
          <p:nvPr/>
        </p:nvSpPr>
        <p:spPr bwMode="auto">
          <a:xfrm>
            <a:off x="5607235" y="2463296"/>
            <a:ext cx="364789" cy="338056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FF0000"/>
              </a:solidFill>
            </a:endParaRPr>
          </a:p>
        </p:txBody>
      </p:sp>
      <p:cxnSp>
        <p:nvCxnSpPr>
          <p:cNvPr id="80" name="Connecteur droit 79"/>
          <p:cNvCxnSpPr>
            <a:stCxn id="78" idx="2"/>
            <a:endCxn id="55" idx="1"/>
          </p:cNvCxnSpPr>
          <p:nvPr/>
        </p:nvCxnSpPr>
        <p:spPr>
          <a:xfrm>
            <a:off x="5803343" y="2758187"/>
            <a:ext cx="710235" cy="220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56" idx="1"/>
          </p:cNvCxnSpPr>
          <p:nvPr/>
        </p:nvCxnSpPr>
        <p:spPr>
          <a:xfrm>
            <a:off x="5789629" y="2632324"/>
            <a:ext cx="959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78" idx="1"/>
            <a:endCxn id="53" idx="3"/>
          </p:cNvCxnSpPr>
          <p:nvPr/>
        </p:nvCxnSpPr>
        <p:spPr>
          <a:xfrm flipH="1" flipV="1">
            <a:off x="3578553" y="2424488"/>
            <a:ext cx="2028682" cy="240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xplosion 2 24"/>
          <p:cNvSpPr>
            <a:spLocks noChangeArrowheads="1"/>
          </p:cNvSpPr>
          <p:nvPr/>
        </p:nvSpPr>
        <p:spPr bwMode="auto">
          <a:xfrm>
            <a:off x="4953376" y="3192463"/>
            <a:ext cx="307441" cy="261938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cxnSp>
        <p:nvCxnSpPr>
          <p:cNvPr id="87" name="Connecteur droit 86"/>
          <p:cNvCxnSpPr>
            <a:stCxn id="52" idx="2"/>
            <a:endCxn id="85" idx="0"/>
          </p:cNvCxnSpPr>
          <p:nvPr/>
        </p:nvCxnSpPr>
        <p:spPr>
          <a:xfrm flipH="1">
            <a:off x="5091753" y="1466321"/>
            <a:ext cx="211452" cy="174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endCxn id="54" idx="0"/>
          </p:cNvCxnSpPr>
          <p:nvPr/>
        </p:nvCxnSpPr>
        <p:spPr>
          <a:xfrm flipH="1">
            <a:off x="3380560" y="3384374"/>
            <a:ext cx="1662856" cy="141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85" idx="3"/>
            <a:endCxn id="56" idx="1"/>
          </p:cNvCxnSpPr>
          <p:nvPr/>
        </p:nvCxnSpPr>
        <p:spPr>
          <a:xfrm flipV="1">
            <a:off x="5260817" y="2632324"/>
            <a:ext cx="1488765" cy="64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xplosion 2 25"/>
          <p:cNvSpPr>
            <a:spLocks noChangeArrowheads="1"/>
          </p:cNvSpPr>
          <p:nvPr/>
        </p:nvSpPr>
        <p:spPr bwMode="auto">
          <a:xfrm>
            <a:off x="3848859" y="3443989"/>
            <a:ext cx="318875" cy="382371"/>
          </a:xfrm>
          <a:prstGeom prst="irregularSeal2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7030A0"/>
              </a:solidFill>
            </a:endParaRPr>
          </a:p>
        </p:txBody>
      </p:sp>
      <p:cxnSp>
        <p:nvCxnSpPr>
          <p:cNvPr id="94" name="Connecteur droit 93"/>
          <p:cNvCxnSpPr>
            <a:stCxn id="92" idx="0"/>
            <a:endCxn id="52" idx="2"/>
          </p:cNvCxnSpPr>
          <p:nvPr/>
        </p:nvCxnSpPr>
        <p:spPr>
          <a:xfrm flipV="1">
            <a:off x="3992382" y="1466321"/>
            <a:ext cx="1310823" cy="201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endCxn id="53" idx="2"/>
          </p:cNvCxnSpPr>
          <p:nvPr/>
        </p:nvCxnSpPr>
        <p:spPr>
          <a:xfrm flipH="1" flipV="1">
            <a:off x="3427183" y="2593995"/>
            <a:ext cx="453329" cy="89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3465772" y="3804195"/>
            <a:ext cx="443431" cy="93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2"/>
            <a:endCxn id="55" idx="1"/>
          </p:cNvCxnSpPr>
          <p:nvPr/>
        </p:nvCxnSpPr>
        <p:spPr>
          <a:xfrm>
            <a:off x="4020284" y="3777537"/>
            <a:ext cx="2493294" cy="118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5376223" y="9362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1</a:t>
            </a:r>
            <a:endParaRPr lang="fr-FR" sz="28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2960135" y="22016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6982380" y="22349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5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6725315" y="47381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4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960135" y="45029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mtClean="0"/>
              <a:t>3</a:t>
            </a:r>
            <a:endParaRPr lang="fr-FR" sz="2800"/>
          </a:p>
        </p:txBody>
      </p:sp>
      <p:sp>
        <p:nvSpPr>
          <p:cNvPr id="108" name="ZoneTexte 107"/>
          <p:cNvSpPr txBox="1"/>
          <p:nvPr/>
        </p:nvSpPr>
        <p:spPr>
          <a:xfrm>
            <a:off x="3556203" y="328212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5028222" y="3272697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5635037" y="2014132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endParaRPr lang="fr-FR" sz="2800" dirty="0"/>
          </a:p>
        </p:txBody>
      </p:sp>
      <p:sp>
        <p:nvSpPr>
          <p:cNvPr id="35" name="Explosion 2 24"/>
          <p:cNvSpPr>
            <a:spLocks noChangeArrowheads="1"/>
          </p:cNvSpPr>
          <p:nvPr/>
        </p:nvSpPr>
        <p:spPr bwMode="auto">
          <a:xfrm>
            <a:off x="8815147" y="3349022"/>
            <a:ext cx="307441" cy="261938"/>
          </a:xfrm>
          <a:prstGeom prst="irregularSeal2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 sz="2400">
              <a:solidFill>
                <a:srgbClr val="000000"/>
              </a:solidFill>
            </a:endParaRPr>
          </a:p>
        </p:txBody>
      </p:sp>
      <p:cxnSp>
        <p:nvCxnSpPr>
          <p:cNvPr id="4" name="Connecteur droit 3"/>
          <p:cNvCxnSpPr>
            <a:stCxn id="56" idx="2"/>
            <a:endCxn id="35" idx="1"/>
          </p:cNvCxnSpPr>
          <p:nvPr/>
        </p:nvCxnSpPr>
        <p:spPr>
          <a:xfrm>
            <a:off x="6921007" y="2737919"/>
            <a:ext cx="1894140" cy="767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stCxn id="78" idx="2"/>
            <a:endCxn id="35" idx="2"/>
          </p:cNvCxnSpPr>
          <p:nvPr/>
        </p:nvCxnSpPr>
        <p:spPr>
          <a:xfrm>
            <a:off x="5803343" y="2758187"/>
            <a:ext cx="3177082" cy="81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109" idx="0"/>
            <a:endCxn id="35" idx="1"/>
          </p:cNvCxnSpPr>
          <p:nvPr/>
        </p:nvCxnSpPr>
        <p:spPr>
          <a:xfrm>
            <a:off x="5215132" y="3272697"/>
            <a:ext cx="3600015" cy="232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3991232" y="3544808"/>
            <a:ext cx="4960141" cy="20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968030" y="2980282"/>
            <a:ext cx="34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6</a:t>
            </a:r>
            <a:endParaRPr lang="fr-FR" sz="2800" dirty="0"/>
          </a:p>
        </p:txBody>
      </p:sp>
      <p:sp>
        <p:nvSpPr>
          <p:cNvPr id="26" name="ZoneTexte 25"/>
          <p:cNvSpPr txBox="1"/>
          <p:nvPr/>
        </p:nvSpPr>
        <p:spPr>
          <a:xfrm flipH="1">
            <a:off x="4166083" y="5953011"/>
            <a:ext cx="361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  <a:sym typeface="Wingdings"/>
              </a:rPr>
              <a:t> 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</a:t>
            </a:r>
            <a:r>
              <a:rPr lang="fr-FR" sz="2800" dirty="0" smtClean="0">
                <a:solidFill>
                  <a:srgbClr val="FF0000"/>
                </a:solidFill>
                <a:latin typeface="Calibri" charset="0"/>
                <a:cs typeface="Calibri" charset="0"/>
              </a:rPr>
              <a:t>{a}, 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{b}, </a:t>
            </a:r>
            <a:r>
              <a:rPr lang="fr-FR" sz="2800" dirty="0" smtClean="0">
                <a:solidFill>
                  <a:srgbClr val="7030A0"/>
                </a:solidFill>
                <a:latin typeface="Calibri" charset="0"/>
                <a:cs typeface="Calibri" charset="0"/>
              </a:rPr>
              <a:t>{5, c}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, </a:t>
            </a:r>
            <a:r>
              <a:rPr lang="fr-FR" sz="2800" dirty="0" smtClean="0">
                <a:solidFill>
                  <a:schemeClr val="accent6"/>
                </a:solidFill>
                <a:latin typeface="Calibri" charset="0"/>
                <a:cs typeface="Calibri" charset="0"/>
              </a:rPr>
              <a:t>{6}</a:t>
            </a:r>
            <a:r>
              <a:rPr lang="fr-FR" sz="2800" dirty="0" smtClean="0">
                <a:solidFill>
                  <a:schemeClr val="hlink"/>
                </a:solidFill>
                <a:latin typeface="Calibri" charset="0"/>
                <a:cs typeface="Calibri" charset="0"/>
              </a:rPr>
              <a:t>}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95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85" grpId="0" animBg="1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74" y="262187"/>
            <a:ext cx="11877509" cy="929162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Combining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MaxSAT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Reasoning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and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Preprocessing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[Jiang et al. ECAI’16]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22649"/>
              </p:ext>
            </p:extLst>
          </p:nvPr>
        </p:nvGraphicFramePr>
        <p:xfrm>
          <a:off x="271125" y="2562577"/>
          <a:ext cx="11786005" cy="3952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53"/>
                <a:gridCol w="1508549"/>
                <a:gridCol w="2357201"/>
                <a:gridCol w="2357201"/>
                <a:gridCol w="2357201"/>
              </a:tblGrid>
              <a:tr h="270934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Graph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|V|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|E|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With</a:t>
                      </a:r>
                      <a:r>
                        <a:rPr lang="fr-FR" sz="2400" dirty="0" smtClean="0"/>
                        <a:t> </a:t>
                      </a:r>
                      <a:r>
                        <a:rPr lang="fr-FR" sz="2400" dirty="0" err="1" smtClean="0"/>
                        <a:t>Inc</a:t>
                      </a:r>
                      <a:r>
                        <a:rPr lang="fr-FR" sz="2400" dirty="0" smtClean="0"/>
                        <a:t> </a:t>
                      </a:r>
                      <a:r>
                        <a:rPr lang="fr-FR" sz="2400" dirty="0" err="1" smtClean="0"/>
                        <a:t>MaxSAT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Without</a:t>
                      </a:r>
                      <a:r>
                        <a:rPr lang="fr-FR" sz="2400" dirty="0" smtClean="0"/>
                        <a:t>  </a:t>
                      </a:r>
                      <a:r>
                        <a:rPr lang="fr-FR" sz="2400" dirty="0" err="1" smtClean="0"/>
                        <a:t>Inc</a:t>
                      </a:r>
                      <a:r>
                        <a:rPr lang="fr-FR" sz="2400" baseline="0" dirty="0" smtClean="0"/>
                        <a:t> </a:t>
                      </a:r>
                      <a:r>
                        <a:rPr lang="fr-FR" sz="2400" dirty="0" err="1" smtClean="0"/>
                        <a:t>MaxSAT</a:t>
                      </a:r>
                      <a:endParaRPr lang="fr-FR" sz="2400" dirty="0"/>
                    </a:p>
                  </a:txBody>
                  <a:tcPr/>
                </a:tc>
              </a:tr>
              <a:tr h="660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bio-human-gene1 </a:t>
                      </a:r>
                      <a:endParaRPr lang="fr-FR" sz="2400" dirty="0" smtClean="0"/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22283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400" dirty="0" smtClean="0"/>
                        <a:t>12323680</a:t>
                      </a:r>
                      <a:endParaRPr lang="fr-FR" sz="2400" dirty="0" smtClean="0"/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1047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14618</a:t>
                      </a:r>
                      <a:endParaRPr lang="fr-FR" sz="2400" dirty="0"/>
                    </a:p>
                  </a:txBody>
                  <a:tcPr/>
                </a:tc>
              </a:tr>
              <a:tr h="660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bn</a:t>
                      </a:r>
                      <a:r>
                        <a:rPr lang="fr-F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2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</a:t>
                      </a:r>
                      <a:r>
                        <a:rPr lang="fr-F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-BNU 10</a:t>
                      </a:r>
                      <a:br>
                        <a:rPr lang="fr-F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025864 session 1-bg</a:t>
                      </a:r>
                      <a:endParaRPr lang="fr-FR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1827218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400" dirty="0" smtClean="0"/>
                        <a:t>143158339</a:t>
                      </a:r>
                      <a:endParaRPr lang="fr-FR" sz="2400" dirty="0" smtClean="0"/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642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&gt;5h</a:t>
                      </a:r>
                      <a:endParaRPr lang="fr-FR" sz="2400" dirty="0"/>
                    </a:p>
                  </a:txBody>
                  <a:tcPr/>
                </a:tc>
              </a:tr>
              <a:tr h="660947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tech-p2p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5792297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400" dirty="0" smtClean="0"/>
                        <a:t>147829887</a:t>
                      </a:r>
                      <a:endParaRPr lang="fr-FR" sz="2400" dirty="0" smtClean="0"/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208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831</a:t>
                      </a:r>
                      <a:endParaRPr lang="fr-FR" sz="2400" dirty="0"/>
                    </a:p>
                  </a:txBody>
                  <a:tcPr/>
                </a:tc>
              </a:tr>
              <a:tr h="660947">
                <a:tc>
                  <a:txBody>
                    <a:bodyPr/>
                    <a:lstStyle/>
                    <a:p>
                      <a:r>
                        <a:rPr lang="fr-FR" sz="2400" dirty="0" err="1" smtClean="0"/>
                        <a:t>twitter_mpi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9862152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400" dirty="0" smtClean="0"/>
                        <a:t>99940317</a:t>
                      </a:r>
                      <a:endParaRPr lang="fr-FR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149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249</a:t>
                      </a:r>
                      <a:endParaRPr lang="fr-FR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19288" y="1738489"/>
            <a:ext cx="1062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Results</a:t>
            </a:r>
            <a:r>
              <a:rPr lang="fr-FR" sz="3600" b="1" dirty="0" smtClean="0"/>
              <a:t> in seconds on massive graphs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477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085" y="-110347"/>
            <a:ext cx="11877509" cy="929162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Upper Bound 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51557" y="1106313"/>
            <a:ext cx="113679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1, 2, 3, 4, 5, 6, 7, 8, 9, 10</a:t>
            </a:r>
          </a:p>
          <a:p>
            <a:endParaRPr lang="fr-FR" sz="2800" dirty="0"/>
          </a:p>
          <a:p>
            <a:r>
              <a:rPr lang="fr-FR" sz="2800" dirty="0" err="1" smtClean="0"/>
              <a:t>Search</a:t>
            </a:r>
            <a:r>
              <a:rPr lang="fr-FR" sz="2800" dirty="0" smtClean="0"/>
              <a:t> for a </a:t>
            </a:r>
            <a:r>
              <a:rPr lang="fr-FR" sz="2800" dirty="0" err="1" smtClean="0"/>
              <a:t>MaxClique</a:t>
            </a:r>
            <a:r>
              <a:rPr lang="fr-FR" sz="2800" dirty="0" smtClean="0"/>
              <a:t> </a:t>
            </a:r>
            <a:r>
              <a:rPr lang="fr-FR" sz="2800" dirty="0" err="1" smtClean="0"/>
              <a:t>containing</a:t>
            </a:r>
            <a:r>
              <a:rPr lang="fr-FR" sz="2800" dirty="0" smtClean="0"/>
              <a:t> 10 in {10} </a:t>
            </a:r>
            <a:r>
              <a:rPr lang="fr-FR" sz="2800" dirty="0" smtClean="0">
                <a:sym typeface="Wingdings"/>
              </a:rPr>
              <a:t> C</a:t>
            </a:r>
            <a:r>
              <a:rPr lang="fr-FR" sz="2800" baseline="-25000" dirty="0" smtClean="0">
                <a:sym typeface="Wingdings"/>
              </a:rPr>
              <a:t>10</a:t>
            </a:r>
            <a:endParaRPr lang="fr-FR" sz="2800" dirty="0" smtClean="0"/>
          </a:p>
          <a:p>
            <a:r>
              <a:rPr lang="fr-FR" sz="2800" dirty="0" err="1"/>
              <a:t>Search</a:t>
            </a:r>
            <a:r>
              <a:rPr lang="fr-FR" sz="2800" dirty="0"/>
              <a:t> for a </a:t>
            </a:r>
            <a:r>
              <a:rPr lang="fr-FR" sz="2800" dirty="0" err="1"/>
              <a:t>MaxClique</a:t>
            </a:r>
            <a:r>
              <a:rPr lang="fr-FR" sz="2800" dirty="0"/>
              <a:t> </a:t>
            </a:r>
            <a:r>
              <a:rPr lang="fr-FR" sz="2800" dirty="0" err="1"/>
              <a:t>containing</a:t>
            </a:r>
            <a:r>
              <a:rPr lang="fr-FR" sz="2800" dirty="0"/>
              <a:t> 9</a:t>
            </a:r>
            <a:r>
              <a:rPr lang="fr-FR" sz="2800" dirty="0" smtClean="0"/>
              <a:t> </a:t>
            </a:r>
            <a:r>
              <a:rPr lang="fr-FR" sz="2800" dirty="0"/>
              <a:t>in </a:t>
            </a:r>
            <a:r>
              <a:rPr lang="fr-FR" sz="2800" dirty="0" smtClean="0"/>
              <a:t>{9, 10} </a:t>
            </a:r>
            <a:r>
              <a:rPr lang="fr-FR" sz="2800" dirty="0">
                <a:sym typeface="Wingdings"/>
              </a:rPr>
              <a:t> </a:t>
            </a:r>
            <a:r>
              <a:rPr lang="fr-FR" sz="2800" dirty="0" smtClean="0">
                <a:sym typeface="Wingdings"/>
              </a:rPr>
              <a:t>C</a:t>
            </a:r>
            <a:r>
              <a:rPr lang="fr-FR" sz="2800" baseline="-25000" dirty="0" smtClean="0">
                <a:sym typeface="Wingdings"/>
              </a:rPr>
              <a:t>9</a:t>
            </a:r>
            <a:endParaRPr lang="fr-FR" sz="2800" dirty="0"/>
          </a:p>
          <a:p>
            <a:r>
              <a:rPr lang="fr-FR" sz="2800" dirty="0" err="1"/>
              <a:t>Search</a:t>
            </a:r>
            <a:r>
              <a:rPr lang="fr-FR" sz="2800" dirty="0"/>
              <a:t> for a </a:t>
            </a:r>
            <a:r>
              <a:rPr lang="fr-FR" sz="2800" dirty="0" err="1"/>
              <a:t>MaxClique</a:t>
            </a:r>
            <a:r>
              <a:rPr lang="fr-FR" sz="2800" dirty="0"/>
              <a:t> </a:t>
            </a:r>
            <a:r>
              <a:rPr lang="fr-FR" sz="2800" dirty="0" err="1"/>
              <a:t>containing</a:t>
            </a:r>
            <a:r>
              <a:rPr lang="fr-FR" sz="2800" dirty="0"/>
              <a:t> </a:t>
            </a:r>
            <a:r>
              <a:rPr lang="fr-FR" sz="2800" dirty="0" smtClean="0"/>
              <a:t>8 </a:t>
            </a:r>
            <a:r>
              <a:rPr lang="fr-FR" sz="2800" dirty="0"/>
              <a:t>in </a:t>
            </a:r>
            <a:r>
              <a:rPr lang="fr-FR" sz="2800" dirty="0" smtClean="0"/>
              <a:t>{8, 9</a:t>
            </a:r>
            <a:r>
              <a:rPr lang="fr-FR" sz="2800" dirty="0"/>
              <a:t>, 10</a:t>
            </a:r>
            <a:r>
              <a:rPr lang="fr-FR" sz="2800" dirty="0" smtClean="0"/>
              <a:t>} </a:t>
            </a:r>
            <a:r>
              <a:rPr lang="fr-FR" sz="2800" dirty="0">
                <a:sym typeface="Wingdings"/>
              </a:rPr>
              <a:t> </a:t>
            </a:r>
            <a:r>
              <a:rPr lang="fr-FR" sz="2800" dirty="0" smtClean="0">
                <a:sym typeface="Wingdings"/>
              </a:rPr>
              <a:t>C</a:t>
            </a:r>
            <a:r>
              <a:rPr lang="fr-FR" sz="2800" baseline="-25000" dirty="0">
                <a:sym typeface="Wingdings"/>
              </a:rPr>
              <a:t>8</a:t>
            </a:r>
            <a:endParaRPr lang="fr-FR" sz="2800" dirty="0" smtClean="0"/>
          </a:p>
          <a:p>
            <a:r>
              <a:rPr lang="fr-FR" sz="2800" dirty="0" err="1"/>
              <a:t>Search</a:t>
            </a:r>
            <a:r>
              <a:rPr lang="fr-FR" sz="2800" dirty="0"/>
              <a:t> for a </a:t>
            </a:r>
            <a:r>
              <a:rPr lang="fr-FR" sz="2800" dirty="0" err="1"/>
              <a:t>MaxClique</a:t>
            </a:r>
            <a:r>
              <a:rPr lang="fr-FR" sz="2800" dirty="0"/>
              <a:t> </a:t>
            </a:r>
            <a:r>
              <a:rPr lang="fr-FR" sz="2800" dirty="0" err="1"/>
              <a:t>containing</a:t>
            </a:r>
            <a:r>
              <a:rPr lang="fr-FR" sz="2800" dirty="0"/>
              <a:t> </a:t>
            </a:r>
            <a:r>
              <a:rPr lang="fr-FR" sz="2800" dirty="0" smtClean="0"/>
              <a:t>7 </a:t>
            </a:r>
            <a:r>
              <a:rPr lang="fr-FR" sz="2800" dirty="0"/>
              <a:t>in </a:t>
            </a:r>
            <a:r>
              <a:rPr lang="fr-FR" sz="2800" dirty="0" smtClean="0"/>
              <a:t>{7, 8</a:t>
            </a:r>
            <a:r>
              <a:rPr lang="fr-FR" sz="2800" dirty="0"/>
              <a:t>, 9, 10</a:t>
            </a:r>
            <a:r>
              <a:rPr lang="fr-FR" sz="2800" dirty="0" smtClean="0"/>
              <a:t>} </a:t>
            </a:r>
            <a:r>
              <a:rPr lang="fr-FR" sz="2800" dirty="0">
                <a:sym typeface="Wingdings"/>
              </a:rPr>
              <a:t> </a:t>
            </a:r>
            <a:r>
              <a:rPr lang="fr-FR" sz="2800" dirty="0" smtClean="0">
                <a:sym typeface="Wingdings"/>
              </a:rPr>
              <a:t>C</a:t>
            </a:r>
            <a:r>
              <a:rPr lang="fr-FR" sz="2800" baseline="-25000" dirty="0">
                <a:sym typeface="Wingdings"/>
              </a:rPr>
              <a:t>7</a:t>
            </a:r>
            <a:endParaRPr lang="fr-FR" sz="2800" dirty="0"/>
          </a:p>
          <a:p>
            <a:r>
              <a:rPr lang="fr-FR" sz="2800" dirty="0" err="1"/>
              <a:t>Search</a:t>
            </a:r>
            <a:r>
              <a:rPr lang="fr-FR" sz="2800" dirty="0"/>
              <a:t> for a </a:t>
            </a:r>
            <a:r>
              <a:rPr lang="fr-FR" sz="2800" dirty="0" err="1"/>
              <a:t>MaxClique</a:t>
            </a:r>
            <a:r>
              <a:rPr lang="fr-FR" sz="2800" dirty="0"/>
              <a:t> </a:t>
            </a:r>
            <a:r>
              <a:rPr lang="fr-FR" sz="2800" dirty="0" err="1"/>
              <a:t>containing</a:t>
            </a:r>
            <a:r>
              <a:rPr lang="fr-FR" sz="2800" dirty="0"/>
              <a:t> </a:t>
            </a:r>
            <a:r>
              <a:rPr lang="fr-FR" sz="2800" dirty="0" smtClean="0"/>
              <a:t>6 </a:t>
            </a:r>
            <a:r>
              <a:rPr lang="fr-FR" sz="2800" dirty="0"/>
              <a:t>in </a:t>
            </a:r>
            <a:r>
              <a:rPr lang="fr-FR" sz="2800" dirty="0" smtClean="0"/>
              <a:t>{6, 7, 8</a:t>
            </a:r>
            <a:r>
              <a:rPr lang="fr-FR" sz="2800" dirty="0"/>
              <a:t>, 9, 10</a:t>
            </a:r>
            <a:r>
              <a:rPr lang="fr-FR" sz="2800" dirty="0" smtClean="0"/>
              <a:t>} </a:t>
            </a:r>
            <a:r>
              <a:rPr lang="fr-FR" sz="2800" dirty="0">
                <a:sym typeface="Wingdings"/>
              </a:rPr>
              <a:t> </a:t>
            </a:r>
            <a:r>
              <a:rPr lang="fr-FR" sz="2800" dirty="0" smtClean="0">
                <a:sym typeface="Wingdings"/>
              </a:rPr>
              <a:t>C</a:t>
            </a:r>
            <a:r>
              <a:rPr lang="fr-FR" sz="2800" baseline="-25000" dirty="0" smtClean="0">
                <a:sym typeface="Wingdings"/>
              </a:rPr>
              <a:t>6</a:t>
            </a:r>
            <a:endParaRPr lang="fr-FR" sz="2800" dirty="0" smtClean="0"/>
          </a:p>
          <a:p>
            <a:r>
              <a:rPr lang="fr-FR" sz="2800" dirty="0" err="1"/>
              <a:t>Search</a:t>
            </a:r>
            <a:r>
              <a:rPr lang="fr-FR" sz="2800" dirty="0"/>
              <a:t> for a </a:t>
            </a:r>
            <a:r>
              <a:rPr lang="fr-FR" sz="2800" dirty="0" err="1"/>
              <a:t>MaxClique</a:t>
            </a:r>
            <a:r>
              <a:rPr lang="fr-FR" sz="2800" dirty="0"/>
              <a:t> </a:t>
            </a:r>
            <a:r>
              <a:rPr lang="fr-FR" sz="2800" dirty="0" err="1"/>
              <a:t>containing</a:t>
            </a:r>
            <a:r>
              <a:rPr lang="fr-FR" sz="2800" dirty="0"/>
              <a:t> </a:t>
            </a:r>
            <a:r>
              <a:rPr lang="fr-FR" sz="2800" dirty="0" smtClean="0"/>
              <a:t>5 </a:t>
            </a:r>
            <a:r>
              <a:rPr lang="fr-FR" sz="2800" dirty="0"/>
              <a:t>in </a:t>
            </a:r>
            <a:r>
              <a:rPr lang="fr-FR" sz="2800" dirty="0" smtClean="0"/>
              <a:t>{5, 6, 7, 8</a:t>
            </a:r>
            <a:r>
              <a:rPr lang="fr-FR" sz="2800" dirty="0"/>
              <a:t>, 9, 10</a:t>
            </a:r>
            <a:r>
              <a:rPr lang="fr-FR" sz="2800" dirty="0" smtClean="0"/>
              <a:t>}</a:t>
            </a:r>
            <a:r>
              <a:rPr lang="fr-FR" sz="2800" dirty="0">
                <a:sym typeface="Wingdings"/>
              </a:rPr>
              <a:t>  </a:t>
            </a:r>
            <a:r>
              <a:rPr lang="fr-FR" sz="2800" dirty="0" smtClean="0">
                <a:sym typeface="Wingdings"/>
              </a:rPr>
              <a:t>C</a:t>
            </a:r>
            <a:r>
              <a:rPr lang="fr-FR" sz="2800" baseline="-25000" dirty="0" smtClean="0">
                <a:sym typeface="Wingdings"/>
              </a:rPr>
              <a:t>5</a:t>
            </a:r>
            <a:endParaRPr lang="fr-FR" sz="2800" dirty="0"/>
          </a:p>
          <a:p>
            <a:r>
              <a:rPr lang="fr-FR" sz="2800" dirty="0" err="1"/>
              <a:t>Search</a:t>
            </a:r>
            <a:r>
              <a:rPr lang="fr-FR" sz="2800" dirty="0"/>
              <a:t> for a </a:t>
            </a:r>
            <a:r>
              <a:rPr lang="fr-FR" sz="2800" dirty="0" err="1"/>
              <a:t>MaxClique</a:t>
            </a:r>
            <a:r>
              <a:rPr lang="fr-FR" sz="2800" dirty="0"/>
              <a:t> </a:t>
            </a:r>
            <a:r>
              <a:rPr lang="fr-FR" sz="2800" dirty="0" err="1"/>
              <a:t>containing</a:t>
            </a:r>
            <a:r>
              <a:rPr lang="fr-FR" sz="2800" dirty="0"/>
              <a:t> </a:t>
            </a:r>
            <a:r>
              <a:rPr lang="fr-FR" sz="2800" dirty="0" smtClean="0"/>
              <a:t>4 </a:t>
            </a:r>
            <a:r>
              <a:rPr lang="fr-FR" sz="2800" dirty="0"/>
              <a:t>in </a:t>
            </a:r>
            <a:r>
              <a:rPr lang="fr-FR" sz="2800" dirty="0" smtClean="0"/>
              <a:t>{4, 5, 6, 7, 8</a:t>
            </a:r>
            <a:r>
              <a:rPr lang="fr-FR" sz="2800" dirty="0"/>
              <a:t>, 9, 10</a:t>
            </a:r>
            <a:r>
              <a:rPr lang="fr-FR" sz="2800" dirty="0" smtClean="0"/>
              <a:t>}</a:t>
            </a:r>
            <a:r>
              <a:rPr lang="fr-FR" sz="2800" dirty="0">
                <a:sym typeface="Wingdings"/>
              </a:rPr>
              <a:t>  </a:t>
            </a:r>
            <a:r>
              <a:rPr lang="fr-FR" sz="2800" dirty="0" smtClean="0">
                <a:sym typeface="Wingdings"/>
              </a:rPr>
              <a:t>C</a:t>
            </a:r>
            <a:r>
              <a:rPr lang="fr-FR" sz="2800" baseline="-25000" dirty="0" smtClean="0">
                <a:sym typeface="Wingdings"/>
              </a:rPr>
              <a:t>4</a:t>
            </a:r>
            <a:endParaRPr lang="fr-FR" sz="2800" dirty="0"/>
          </a:p>
          <a:p>
            <a:r>
              <a:rPr lang="fr-FR" sz="2800" dirty="0" err="1"/>
              <a:t>Search</a:t>
            </a:r>
            <a:r>
              <a:rPr lang="fr-FR" sz="2800" dirty="0"/>
              <a:t> for a </a:t>
            </a:r>
            <a:r>
              <a:rPr lang="fr-FR" sz="2800" dirty="0" err="1"/>
              <a:t>MaxClique</a:t>
            </a:r>
            <a:r>
              <a:rPr lang="fr-FR" sz="2800" dirty="0"/>
              <a:t> </a:t>
            </a:r>
            <a:r>
              <a:rPr lang="fr-FR" sz="2800" dirty="0" err="1"/>
              <a:t>containing</a:t>
            </a:r>
            <a:r>
              <a:rPr lang="fr-FR" sz="2800" dirty="0"/>
              <a:t> </a:t>
            </a:r>
            <a:r>
              <a:rPr lang="fr-FR" sz="2800" dirty="0" smtClean="0"/>
              <a:t>3 </a:t>
            </a:r>
            <a:r>
              <a:rPr lang="fr-FR" sz="2800" dirty="0"/>
              <a:t>in </a:t>
            </a:r>
            <a:r>
              <a:rPr lang="fr-FR" sz="2800" dirty="0" smtClean="0"/>
              <a:t>{3, 4, 5, 6, 7, 8</a:t>
            </a:r>
            <a:r>
              <a:rPr lang="fr-FR" sz="2800" dirty="0"/>
              <a:t>, 9, 10</a:t>
            </a:r>
            <a:r>
              <a:rPr lang="fr-FR" sz="2800" dirty="0" smtClean="0"/>
              <a:t>}</a:t>
            </a:r>
            <a:r>
              <a:rPr lang="fr-FR" sz="2800" dirty="0">
                <a:sym typeface="Wingdings"/>
              </a:rPr>
              <a:t>  </a:t>
            </a:r>
            <a:r>
              <a:rPr lang="fr-FR" sz="2800" dirty="0" smtClean="0">
                <a:sym typeface="Wingdings"/>
              </a:rPr>
              <a:t>C</a:t>
            </a:r>
            <a:r>
              <a:rPr lang="fr-FR" sz="2800" baseline="-25000" dirty="0" smtClean="0">
                <a:sym typeface="Wingdings"/>
              </a:rPr>
              <a:t>3</a:t>
            </a:r>
            <a:endParaRPr lang="fr-FR" sz="2800" dirty="0"/>
          </a:p>
          <a:p>
            <a:r>
              <a:rPr lang="fr-FR" sz="2800" dirty="0" err="1"/>
              <a:t>Search</a:t>
            </a:r>
            <a:r>
              <a:rPr lang="fr-FR" sz="2800" dirty="0"/>
              <a:t> for a </a:t>
            </a:r>
            <a:r>
              <a:rPr lang="fr-FR" sz="2800" dirty="0" err="1"/>
              <a:t>MaxClique</a:t>
            </a:r>
            <a:r>
              <a:rPr lang="fr-FR" sz="2800" dirty="0"/>
              <a:t> </a:t>
            </a:r>
            <a:r>
              <a:rPr lang="fr-FR" sz="2800" dirty="0" err="1"/>
              <a:t>containing</a:t>
            </a:r>
            <a:r>
              <a:rPr lang="fr-FR" sz="2800" dirty="0"/>
              <a:t> </a:t>
            </a:r>
            <a:r>
              <a:rPr lang="fr-FR" sz="2800" dirty="0" smtClean="0"/>
              <a:t>2 </a:t>
            </a:r>
            <a:r>
              <a:rPr lang="fr-FR" sz="2800" dirty="0"/>
              <a:t>in </a:t>
            </a:r>
            <a:r>
              <a:rPr lang="fr-FR" sz="2800" dirty="0" smtClean="0"/>
              <a:t>{2, 3, 4, 5, 6, 7, 8</a:t>
            </a:r>
            <a:r>
              <a:rPr lang="fr-FR" sz="2800" dirty="0"/>
              <a:t>, 9, 10</a:t>
            </a:r>
            <a:r>
              <a:rPr lang="fr-FR" sz="2800" dirty="0" smtClean="0"/>
              <a:t>} </a:t>
            </a:r>
            <a:r>
              <a:rPr lang="fr-FR" sz="2800" dirty="0">
                <a:sym typeface="Wingdings"/>
              </a:rPr>
              <a:t> </a:t>
            </a:r>
            <a:r>
              <a:rPr lang="fr-FR" sz="2800" dirty="0" smtClean="0">
                <a:sym typeface="Wingdings"/>
              </a:rPr>
              <a:t>C</a:t>
            </a:r>
            <a:r>
              <a:rPr lang="fr-FR" sz="2800" baseline="-25000" dirty="0">
                <a:sym typeface="Wingdings"/>
              </a:rPr>
              <a:t>2</a:t>
            </a:r>
            <a:endParaRPr lang="fr-FR" sz="2800" dirty="0"/>
          </a:p>
          <a:p>
            <a:r>
              <a:rPr lang="fr-FR" sz="2800" dirty="0" err="1"/>
              <a:t>Search</a:t>
            </a:r>
            <a:r>
              <a:rPr lang="fr-FR" sz="2800" dirty="0"/>
              <a:t> for a </a:t>
            </a:r>
            <a:r>
              <a:rPr lang="fr-FR" sz="2800" dirty="0" err="1"/>
              <a:t>MaxClique</a:t>
            </a:r>
            <a:r>
              <a:rPr lang="fr-FR" sz="2800" dirty="0"/>
              <a:t> </a:t>
            </a:r>
            <a:r>
              <a:rPr lang="fr-FR" sz="2800" dirty="0" err="1"/>
              <a:t>containing</a:t>
            </a:r>
            <a:r>
              <a:rPr lang="fr-FR" sz="2800" dirty="0"/>
              <a:t> </a:t>
            </a:r>
            <a:r>
              <a:rPr lang="fr-FR" sz="2800" dirty="0" smtClean="0"/>
              <a:t>1 </a:t>
            </a:r>
            <a:r>
              <a:rPr lang="fr-FR" sz="2800" dirty="0"/>
              <a:t>in </a:t>
            </a:r>
            <a:r>
              <a:rPr lang="fr-FR" sz="2800" dirty="0" smtClean="0"/>
              <a:t>{1, 2</a:t>
            </a:r>
            <a:r>
              <a:rPr lang="fr-FR" sz="2800" dirty="0"/>
              <a:t>, 3, 4, 5, 6, 7, 8, 9, 10</a:t>
            </a:r>
            <a:r>
              <a:rPr lang="fr-FR" sz="2800" dirty="0" smtClean="0"/>
              <a:t>} </a:t>
            </a:r>
            <a:r>
              <a:rPr lang="fr-FR" sz="2800" dirty="0">
                <a:sym typeface="Wingdings"/>
              </a:rPr>
              <a:t> </a:t>
            </a:r>
            <a:r>
              <a:rPr lang="fr-FR" sz="2800" dirty="0" smtClean="0">
                <a:sym typeface="Wingdings"/>
              </a:rPr>
              <a:t>C</a:t>
            </a:r>
            <a:r>
              <a:rPr lang="fr-FR" sz="2800" baseline="-25000" dirty="0" smtClean="0">
                <a:sym typeface="Wingdings"/>
              </a:rPr>
              <a:t>1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348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085" y="-110347"/>
            <a:ext cx="11877509" cy="929162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Incremental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/>
                <a:cs typeface="Arial"/>
              </a:rPr>
              <a:t>Upper Bound </a:t>
            </a:r>
            <a:r>
              <a:rPr lang="fr-FR" dirty="0" smtClean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lang="fr-FR" dirty="0" err="1" smtClean="0">
                <a:solidFill>
                  <a:srgbClr val="0000FF"/>
                </a:solidFill>
                <a:latin typeface="Arial"/>
                <a:cs typeface="Arial"/>
              </a:rPr>
              <a:t>MaxClique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51556" y="1106312"/>
            <a:ext cx="1164003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1, 2, 3, 4, 5, 6, 7, 8, 9, 10</a:t>
            </a:r>
          </a:p>
          <a:p>
            <a:endParaRPr lang="fr-FR" sz="2800" dirty="0"/>
          </a:p>
          <a:p>
            <a:r>
              <a:rPr lang="fr-FR" sz="3200" dirty="0" err="1" smtClean="0"/>
              <a:t>Search</a:t>
            </a:r>
            <a:r>
              <a:rPr lang="fr-FR" sz="3200" dirty="0" smtClean="0"/>
              <a:t> </a:t>
            </a:r>
            <a:r>
              <a:rPr lang="fr-FR" sz="3200" dirty="0"/>
              <a:t>for a </a:t>
            </a:r>
            <a:r>
              <a:rPr lang="fr-FR" sz="3200" dirty="0" err="1"/>
              <a:t>MaxClique</a:t>
            </a:r>
            <a:r>
              <a:rPr lang="fr-FR" sz="3200" dirty="0"/>
              <a:t> </a:t>
            </a:r>
            <a:r>
              <a:rPr lang="fr-FR" sz="3200" dirty="0" err="1"/>
              <a:t>containing</a:t>
            </a:r>
            <a:r>
              <a:rPr lang="fr-FR" sz="3200" dirty="0"/>
              <a:t> </a:t>
            </a:r>
            <a:r>
              <a:rPr lang="fr-FR" sz="3200" dirty="0" smtClean="0"/>
              <a:t>1 </a:t>
            </a:r>
            <a:r>
              <a:rPr lang="fr-FR" sz="3200" dirty="0"/>
              <a:t>in </a:t>
            </a:r>
            <a:r>
              <a:rPr lang="fr-FR" sz="3200" dirty="0" smtClean="0"/>
              <a:t>{1, 2</a:t>
            </a:r>
            <a:r>
              <a:rPr lang="fr-FR" sz="3200" dirty="0"/>
              <a:t>, 3, 4, 5, 6, 7, 8, 9, 10</a:t>
            </a:r>
            <a:r>
              <a:rPr lang="fr-FR" sz="3200" dirty="0" smtClean="0"/>
              <a:t>}</a:t>
            </a:r>
          </a:p>
          <a:p>
            <a:endParaRPr lang="fr-FR" sz="3200" dirty="0" smtClean="0"/>
          </a:p>
          <a:p>
            <a:r>
              <a:rPr lang="fr-FR" sz="3200" dirty="0"/>
              <a:t>	</a:t>
            </a:r>
            <a:r>
              <a:rPr lang="fr-FR" sz="3200" dirty="0" smtClean="0"/>
              <a:t>The </a:t>
            </a:r>
            <a:r>
              <a:rPr lang="fr-FR" sz="3200" dirty="0" err="1" smtClean="0"/>
              <a:t>neighbors</a:t>
            </a:r>
            <a:r>
              <a:rPr lang="fr-FR" sz="3200" dirty="0" smtClean="0"/>
              <a:t> of 1 in {</a:t>
            </a:r>
            <a:r>
              <a:rPr lang="fr-FR" sz="3200" dirty="0"/>
              <a:t>2, 3, 4, 5, 6, 7, 8, 9, 10</a:t>
            </a:r>
            <a:r>
              <a:rPr lang="fr-FR" sz="3200" dirty="0" smtClean="0"/>
              <a:t>} are {2, 4, 6, 8, 10}</a:t>
            </a:r>
          </a:p>
          <a:p>
            <a:endParaRPr lang="fr-FR" sz="3200" dirty="0" smtClean="0"/>
          </a:p>
          <a:p>
            <a:r>
              <a:rPr lang="fr-FR" sz="3200" dirty="0" smtClean="0"/>
              <a:t> 	|C</a:t>
            </a:r>
            <a:r>
              <a:rPr lang="fr-FR" sz="3200" baseline="-25000" dirty="0" smtClean="0"/>
              <a:t>1</a:t>
            </a:r>
            <a:r>
              <a:rPr lang="fr-FR" sz="3200" dirty="0" smtClean="0"/>
              <a:t>| &lt;= 1+max(|C</a:t>
            </a:r>
            <a:r>
              <a:rPr lang="fr-FR" sz="3200" baseline="-25000" dirty="0" smtClean="0"/>
              <a:t>2</a:t>
            </a:r>
            <a:r>
              <a:rPr lang="fr-FR" sz="3200" dirty="0" smtClean="0"/>
              <a:t>|, |C</a:t>
            </a:r>
            <a:r>
              <a:rPr lang="fr-FR" sz="3200" baseline="-25000" dirty="0" smtClean="0"/>
              <a:t>4</a:t>
            </a:r>
            <a:r>
              <a:rPr lang="fr-FR" sz="3200" dirty="0" smtClean="0"/>
              <a:t>|, |C</a:t>
            </a:r>
            <a:r>
              <a:rPr lang="fr-FR" sz="3200" baseline="-25000" dirty="0" smtClean="0"/>
              <a:t>6</a:t>
            </a:r>
            <a:r>
              <a:rPr lang="fr-FR" sz="3200" dirty="0" smtClean="0"/>
              <a:t>|, |C</a:t>
            </a:r>
            <a:r>
              <a:rPr lang="fr-FR" sz="3200" baseline="-25000" dirty="0" smtClean="0"/>
              <a:t>8</a:t>
            </a:r>
            <a:r>
              <a:rPr lang="fr-FR" sz="3200" dirty="0" smtClean="0"/>
              <a:t>|, |C</a:t>
            </a:r>
            <a:r>
              <a:rPr lang="fr-FR" sz="3200" baseline="-25000" dirty="0" smtClean="0"/>
              <a:t>10</a:t>
            </a:r>
            <a:r>
              <a:rPr lang="fr-FR" sz="3200" dirty="0" smtClean="0"/>
              <a:t>|) </a:t>
            </a:r>
          </a:p>
          <a:p>
            <a:endParaRPr lang="fr-FR" sz="3200" dirty="0"/>
          </a:p>
          <a:p>
            <a:r>
              <a:rPr lang="fr-FR" sz="3200" dirty="0" smtClean="0"/>
              <a:t>        	if </a:t>
            </a:r>
            <a:r>
              <a:rPr lang="fr-FR" sz="3200" dirty="0"/>
              <a:t>1+max(|C</a:t>
            </a:r>
            <a:r>
              <a:rPr lang="fr-FR" sz="3200" baseline="-25000" dirty="0"/>
              <a:t>2</a:t>
            </a:r>
            <a:r>
              <a:rPr lang="fr-FR" sz="3200" dirty="0"/>
              <a:t>|, |C</a:t>
            </a:r>
            <a:r>
              <a:rPr lang="fr-FR" sz="3200" baseline="-25000" dirty="0"/>
              <a:t>4</a:t>
            </a:r>
            <a:r>
              <a:rPr lang="fr-FR" sz="3200" dirty="0"/>
              <a:t>|, |C</a:t>
            </a:r>
            <a:r>
              <a:rPr lang="fr-FR" sz="3200" baseline="-25000" dirty="0"/>
              <a:t>6</a:t>
            </a:r>
            <a:r>
              <a:rPr lang="fr-FR" sz="3200" dirty="0"/>
              <a:t>|, |C</a:t>
            </a:r>
            <a:r>
              <a:rPr lang="fr-FR" sz="3200" baseline="-25000" dirty="0"/>
              <a:t>8</a:t>
            </a:r>
            <a:r>
              <a:rPr lang="fr-FR" sz="3200" dirty="0"/>
              <a:t>|, |C</a:t>
            </a:r>
            <a:r>
              <a:rPr lang="fr-FR" sz="3200" baseline="-25000" dirty="0"/>
              <a:t>10</a:t>
            </a:r>
            <a:r>
              <a:rPr lang="fr-FR" sz="3200" dirty="0"/>
              <a:t>|) </a:t>
            </a:r>
            <a:r>
              <a:rPr lang="fr-FR" sz="3200" dirty="0" err="1" smtClean="0"/>
              <a:t>is</a:t>
            </a:r>
            <a:r>
              <a:rPr lang="fr-FR" sz="3200" dirty="0" smtClean="0"/>
              <a:t> not </a:t>
            </a:r>
            <a:r>
              <a:rPr lang="fr-FR" sz="3200" dirty="0" err="1" smtClean="0"/>
              <a:t>greater</a:t>
            </a:r>
            <a:r>
              <a:rPr lang="fr-FR" sz="3200" dirty="0" smtClean="0"/>
              <a:t> </a:t>
            </a:r>
            <a:r>
              <a:rPr lang="fr-FR" sz="3200" dirty="0" err="1" smtClean="0"/>
              <a:t>than</a:t>
            </a:r>
            <a:r>
              <a:rPr lang="fr-FR" sz="3200" dirty="0" smtClean="0"/>
              <a:t> the </a:t>
            </a:r>
            <a:r>
              <a:rPr lang="fr-FR" sz="3200" dirty="0" err="1" smtClean="0"/>
              <a:t>largest</a:t>
            </a:r>
            <a:r>
              <a:rPr lang="fr-FR" sz="3200" dirty="0" smtClean="0"/>
              <a:t> clique </a:t>
            </a:r>
            <a:r>
              <a:rPr lang="fr-FR" sz="3200" dirty="0" err="1" smtClean="0"/>
              <a:t>found</a:t>
            </a:r>
            <a:r>
              <a:rPr lang="fr-FR" sz="3200" dirty="0" smtClean="0"/>
              <a:t> </a:t>
            </a:r>
            <a:r>
              <a:rPr lang="fr-FR" sz="3200" dirty="0" err="1" smtClean="0"/>
              <a:t>so</a:t>
            </a:r>
            <a:r>
              <a:rPr lang="fr-FR" sz="3200" dirty="0" smtClean="0"/>
              <a:t> far, the </a:t>
            </a:r>
            <a:r>
              <a:rPr lang="fr-FR" sz="3200" dirty="0" err="1" smtClean="0"/>
              <a:t>search</a:t>
            </a:r>
            <a:r>
              <a:rPr lang="fr-FR" sz="3200" dirty="0" smtClean="0"/>
              <a:t> </a:t>
            </a:r>
            <a:r>
              <a:rPr lang="fr-FR" sz="3200" dirty="0" err="1" smtClean="0"/>
              <a:t>can</a:t>
            </a:r>
            <a:r>
              <a:rPr lang="fr-FR" sz="3200" dirty="0" smtClean="0"/>
              <a:t>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dirty="0" err="1" smtClean="0"/>
              <a:t>pruned</a:t>
            </a:r>
            <a:r>
              <a:rPr lang="fr-FR" sz="3200" dirty="0" smtClean="0"/>
              <a:t>.</a:t>
            </a:r>
            <a:endParaRPr lang="fr-FR" sz="32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556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14061"/>
              </p:ext>
            </p:extLst>
          </p:nvPr>
        </p:nvGraphicFramePr>
        <p:xfrm>
          <a:off x="135466" y="1690501"/>
          <a:ext cx="11932356" cy="35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578"/>
                <a:gridCol w="4741334"/>
                <a:gridCol w="4628444"/>
              </a:tblGrid>
              <a:tr h="59502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Graph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/>
                        <a:t>Solving</a:t>
                      </a:r>
                      <a:r>
                        <a:rPr lang="fr-FR" sz="2800" dirty="0" smtClean="0"/>
                        <a:t> time </a:t>
                      </a:r>
                      <a:r>
                        <a:rPr lang="fr-FR" sz="2800" dirty="0" err="1" smtClean="0"/>
                        <a:t>from</a:t>
                      </a:r>
                      <a:r>
                        <a:rPr lang="fr-FR" sz="2800" dirty="0" smtClean="0"/>
                        <a:t> scratch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err="1" smtClean="0"/>
                        <a:t>Solving</a:t>
                      </a:r>
                      <a:r>
                        <a:rPr lang="fr-FR" sz="2800" baseline="0" dirty="0" smtClean="0"/>
                        <a:t> time </a:t>
                      </a:r>
                      <a:r>
                        <a:rPr lang="fr-FR" sz="2800" baseline="0" dirty="0" err="1" smtClean="0"/>
                        <a:t>from</a:t>
                      </a:r>
                      <a:r>
                        <a:rPr lang="fr-FR" sz="2800" baseline="0" dirty="0" smtClean="0"/>
                        <a:t> optima</a:t>
                      </a:r>
                      <a:endParaRPr lang="fr-FR" sz="2800" dirty="0"/>
                    </a:p>
                  </a:txBody>
                  <a:tcPr/>
                </a:tc>
              </a:tr>
              <a:tr h="59502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Brock800_1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1862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6162</a:t>
                      </a:r>
                      <a:endParaRPr lang="fr-FR" sz="2800" dirty="0"/>
                    </a:p>
                  </a:txBody>
                  <a:tcPr/>
                </a:tc>
              </a:tr>
              <a:tr h="59502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Brock800_2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1891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5154</a:t>
                      </a:r>
                      <a:endParaRPr lang="fr-FR" sz="2800" dirty="0"/>
                    </a:p>
                  </a:txBody>
                  <a:tcPr/>
                </a:tc>
              </a:tr>
              <a:tr h="59502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C250.9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189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194</a:t>
                      </a:r>
                      <a:endParaRPr lang="fr-FR" sz="2800" dirty="0"/>
                    </a:p>
                  </a:txBody>
                  <a:tcPr/>
                </a:tc>
              </a:tr>
              <a:tr h="59502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DSJC1000_5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126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163</a:t>
                      </a:r>
                      <a:endParaRPr lang="fr-FR" sz="2800" dirty="0"/>
                    </a:p>
                  </a:txBody>
                  <a:tcPr/>
                </a:tc>
              </a:tr>
              <a:tr h="595020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Keller5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180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205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93511" y="846667"/>
            <a:ext cx="10476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/>
              <a:t>Results</a:t>
            </a:r>
            <a:r>
              <a:rPr lang="fr-FR" sz="3200" b="1" dirty="0" smtClean="0"/>
              <a:t> in seconds on </a:t>
            </a:r>
            <a:r>
              <a:rPr lang="fr-FR" sz="3200" b="1" dirty="0" err="1" smtClean="0"/>
              <a:t>some</a:t>
            </a:r>
            <a:r>
              <a:rPr lang="fr-FR" sz="3200" b="1" dirty="0" smtClean="0"/>
              <a:t> DIMACS graphs [Li et al, IJOC’17]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5492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Tractable </a:t>
            </a:r>
            <a:r>
              <a:rPr lang="fr-FR" dirty="0" err="1" smtClean="0"/>
              <a:t>Examples</a:t>
            </a:r>
            <a:r>
              <a:rPr lang="fr-FR" dirty="0" smtClean="0"/>
              <a:t> for Exact </a:t>
            </a:r>
            <a:r>
              <a:rPr lang="fr-FR" dirty="0" err="1" smtClean="0"/>
              <a:t>Algorithms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Industrial</a:t>
            </a:r>
            <a:r>
              <a:rPr lang="fr-FR" dirty="0" smtClean="0"/>
              <a:t> SAT instances (millions of variables and clauses)</a:t>
            </a:r>
          </a:p>
          <a:p>
            <a:endParaRPr lang="fr-FR" dirty="0"/>
          </a:p>
          <a:p>
            <a:r>
              <a:rPr lang="fr-FR" dirty="0" err="1" smtClean="0"/>
              <a:t>MaxClique</a:t>
            </a:r>
            <a:r>
              <a:rPr lang="fr-FR" dirty="0" smtClean="0"/>
              <a:t> on massive </a:t>
            </a:r>
            <a:r>
              <a:rPr lang="fr-FR" dirty="0" err="1" smtClean="0"/>
              <a:t>sparse</a:t>
            </a:r>
            <a:r>
              <a:rPr lang="fr-FR" dirty="0" smtClean="0"/>
              <a:t> graphs (millions of </a:t>
            </a:r>
            <a:r>
              <a:rPr lang="fr-FR" dirty="0" err="1" smtClean="0"/>
              <a:t>vertices</a:t>
            </a:r>
            <a:r>
              <a:rPr lang="fr-FR" dirty="0" smtClean="0"/>
              <a:t> and </a:t>
            </a:r>
            <a:r>
              <a:rPr lang="fr-FR" dirty="0" err="1" smtClean="0"/>
              <a:t>edges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Key in the exact </a:t>
            </a:r>
            <a:r>
              <a:rPr lang="fr-FR" dirty="0" err="1" smtClean="0"/>
              <a:t>solving</a:t>
            </a:r>
            <a:r>
              <a:rPr lang="fr-FR" dirty="0" smtClean="0"/>
              <a:t>: </a:t>
            </a:r>
            <a:r>
              <a:rPr lang="fr-FR" dirty="0" err="1" smtClean="0"/>
              <a:t>incrementality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3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err="1" smtClean="0"/>
              <a:t>Incrementality</a:t>
            </a:r>
            <a:r>
              <a:rPr lang="fr-FR" sz="3200" dirty="0" smtClean="0"/>
              <a:t> </a:t>
            </a:r>
            <a:r>
              <a:rPr lang="fr-FR" sz="3200" dirty="0" err="1" smtClean="0"/>
              <a:t>is</a:t>
            </a:r>
            <a:r>
              <a:rPr lang="fr-FR" sz="3200" dirty="0" smtClean="0"/>
              <a:t> important in exact NP-hard </a:t>
            </a:r>
            <a:r>
              <a:rPr lang="fr-FR" sz="3200" dirty="0" err="1" smtClean="0"/>
              <a:t>problem</a:t>
            </a:r>
            <a:r>
              <a:rPr lang="fr-FR" sz="3200" dirty="0" smtClean="0"/>
              <a:t> </a:t>
            </a:r>
            <a:r>
              <a:rPr lang="fr-FR" sz="3200" dirty="0" err="1" smtClean="0"/>
              <a:t>solving</a:t>
            </a:r>
            <a:endParaRPr lang="fr-FR" sz="3200" dirty="0" smtClean="0"/>
          </a:p>
          <a:p>
            <a:endParaRPr lang="fr-FR" sz="3200" dirty="0"/>
          </a:p>
          <a:p>
            <a:r>
              <a:rPr lang="fr-FR" sz="3200" dirty="0" err="1" smtClean="0"/>
              <a:t>Different</a:t>
            </a:r>
            <a:r>
              <a:rPr lang="fr-FR" sz="3200" dirty="0" smtClean="0"/>
              <a:t> </a:t>
            </a:r>
            <a:r>
              <a:rPr lang="fr-FR" sz="3200" dirty="0" err="1" smtClean="0"/>
              <a:t>problems</a:t>
            </a:r>
            <a:r>
              <a:rPr lang="fr-FR" sz="3200" dirty="0" smtClean="0"/>
              <a:t> </a:t>
            </a:r>
            <a:r>
              <a:rPr lang="fr-FR" sz="3200" dirty="0" err="1" smtClean="0"/>
              <a:t>need</a:t>
            </a:r>
            <a:r>
              <a:rPr lang="fr-FR" sz="3200" dirty="0" smtClean="0"/>
              <a:t> </a:t>
            </a:r>
            <a:r>
              <a:rPr lang="fr-FR" sz="3200" dirty="0" err="1" smtClean="0"/>
              <a:t>different</a:t>
            </a:r>
            <a:r>
              <a:rPr lang="fr-FR" sz="3200" dirty="0" smtClean="0"/>
              <a:t> </a:t>
            </a:r>
            <a:r>
              <a:rPr lang="fr-FR" sz="3200" dirty="0" err="1" smtClean="0"/>
              <a:t>incrementality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8534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attention!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04441" y="3326524"/>
            <a:ext cx="2052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Questions?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950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6034"/>
            <a:ext cx="10515600" cy="828974"/>
          </a:xfrm>
        </p:spPr>
        <p:txBody>
          <a:bodyPr/>
          <a:lstStyle/>
          <a:p>
            <a:r>
              <a:rPr lang="fr-FR" dirty="0" err="1" smtClean="0"/>
              <a:t>Incrementality</a:t>
            </a:r>
            <a:r>
              <a:rPr lang="fr-FR" dirty="0" smtClean="0"/>
              <a:t> in: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065008"/>
            <a:ext cx="10650967" cy="565852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Hua Jiang, Chu-Min Li, </a:t>
            </a:r>
            <a:r>
              <a:rPr lang="fr-FR" dirty="0" err="1"/>
              <a:t>Felip</a:t>
            </a:r>
            <a:r>
              <a:rPr lang="fr-FR" dirty="0"/>
              <a:t> </a:t>
            </a:r>
            <a:r>
              <a:rPr lang="fr-FR" dirty="0" err="1" smtClean="0"/>
              <a:t>Manya</a:t>
            </a:r>
            <a:r>
              <a:rPr lang="fr-FR" dirty="0" smtClean="0"/>
              <a:t>́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efficient </a:t>
            </a:r>
            <a:r>
              <a:rPr lang="fr-FR" dirty="0" err="1"/>
              <a:t>preprocessing</a:t>
            </a:r>
            <a:r>
              <a:rPr lang="fr-FR" dirty="0"/>
              <a:t> and </a:t>
            </a:r>
            <a:r>
              <a:rPr lang="fr-FR" b="1" dirty="0" err="1" smtClean="0"/>
              <a:t>incremental</a:t>
            </a:r>
            <a:r>
              <a:rPr lang="fr-FR" dirty="0" smtClean="0"/>
              <a:t> </a:t>
            </a:r>
            <a:r>
              <a:rPr lang="fr-FR" dirty="0" err="1"/>
              <a:t>MaxSAT</a:t>
            </a:r>
            <a:r>
              <a:rPr lang="fr-FR" dirty="0"/>
              <a:t> </a:t>
            </a:r>
            <a:r>
              <a:rPr lang="fr-FR" dirty="0" err="1"/>
              <a:t>reasoning</a:t>
            </a:r>
            <a:r>
              <a:rPr lang="fr-FR" dirty="0"/>
              <a:t> for </a:t>
            </a:r>
            <a:r>
              <a:rPr lang="fr-FR" dirty="0" err="1"/>
              <a:t>MaxClique</a:t>
            </a:r>
            <a:r>
              <a:rPr lang="fr-FR" dirty="0"/>
              <a:t> in large graphs. In </a:t>
            </a:r>
            <a:r>
              <a:rPr lang="fr-FR" dirty="0" smtClean="0"/>
              <a:t>ECAI-2016. </a:t>
            </a:r>
            <a:endParaRPr lang="fr-FR" dirty="0"/>
          </a:p>
          <a:p>
            <a:endParaRPr lang="fr-FR" dirty="0" smtClean="0"/>
          </a:p>
          <a:p>
            <a:r>
              <a:rPr lang="fr-FR" dirty="0"/>
              <a:t>Chu-Min Li, </a:t>
            </a:r>
            <a:r>
              <a:rPr lang="fr-FR" dirty="0" err="1"/>
              <a:t>Zhiwen</a:t>
            </a:r>
            <a:r>
              <a:rPr lang="fr-FR" dirty="0"/>
              <a:t> Fang, Hua Jiang, </a:t>
            </a:r>
            <a:r>
              <a:rPr lang="fr-FR" dirty="0" err="1"/>
              <a:t>Ke</a:t>
            </a:r>
            <a:r>
              <a:rPr lang="fr-FR" dirty="0"/>
              <a:t> Xu, </a:t>
            </a:r>
            <a:r>
              <a:rPr lang="fr-FR" b="1" dirty="0" err="1"/>
              <a:t>Incremental</a:t>
            </a:r>
            <a:r>
              <a:rPr lang="fr-FR" dirty="0"/>
              <a:t> </a:t>
            </a:r>
            <a:r>
              <a:rPr lang="fr-FR" dirty="0" err="1"/>
              <a:t>Upper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 for the Maximum Clique </a:t>
            </a:r>
            <a:r>
              <a:rPr lang="fr-FR" dirty="0" err="1"/>
              <a:t>Problem</a:t>
            </a:r>
            <a:r>
              <a:rPr lang="fr-FR" dirty="0"/>
              <a:t>, </a:t>
            </a:r>
            <a:r>
              <a:rPr lang="fr-FR" dirty="0" smtClean="0"/>
              <a:t>to </a:t>
            </a:r>
            <a:r>
              <a:rPr lang="fr-FR" dirty="0" err="1" smtClean="0"/>
              <a:t>appear</a:t>
            </a:r>
            <a:r>
              <a:rPr lang="fr-FR" dirty="0" smtClean="0"/>
              <a:t> in INFORMS </a:t>
            </a:r>
            <a:r>
              <a:rPr lang="fr-FR" dirty="0"/>
              <a:t>Journal on </a:t>
            </a:r>
            <a:r>
              <a:rPr lang="fr-FR" dirty="0" err="1" smtClean="0"/>
              <a:t>Computing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/>
              <a:t>Chu Min Li, Hua Jiang, </a:t>
            </a:r>
            <a:r>
              <a:rPr lang="fr-FR" dirty="0" err="1"/>
              <a:t>Ruchu</a:t>
            </a:r>
            <a:r>
              <a:rPr lang="fr-FR" dirty="0"/>
              <a:t> Xu : </a:t>
            </a:r>
            <a:r>
              <a:rPr lang="fr-FR" b="1" dirty="0" err="1"/>
              <a:t>Incremental</a:t>
            </a:r>
            <a:r>
              <a:rPr lang="fr-FR" dirty="0"/>
              <a:t> </a:t>
            </a:r>
            <a:r>
              <a:rPr lang="fr-FR" dirty="0" err="1"/>
              <a:t>MaxSAT</a:t>
            </a:r>
            <a:r>
              <a:rPr lang="fr-FR" dirty="0"/>
              <a:t> </a:t>
            </a:r>
            <a:r>
              <a:rPr lang="fr-FR" dirty="0" err="1"/>
              <a:t>Reasoning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Branches in a Branch-and-</a:t>
            </a:r>
            <a:r>
              <a:rPr lang="fr-FR" dirty="0" err="1"/>
              <a:t>Bound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for </a:t>
            </a:r>
            <a:r>
              <a:rPr lang="fr-FR" dirty="0" err="1"/>
              <a:t>MaxClique</a:t>
            </a:r>
            <a:r>
              <a:rPr lang="fr-FR" dirty="0"/>
              <a:t>. In : </a:t>
            </a:r>
            <a:r>
              <a:rPr lang="fr-FR" dirty="0" smtClean="0"/>
              <a:t>LION9, </a:t>
            </a:r>
            <a:r>
              <a:rPr lang="fr-FR" dirty="0"/>
              <a:t>Springer LNCS 8994, </a:t>
            </a:r>
            <a:r>
              <a:rPr lang="fr-FR" dirty="0" smtClean="0"/>
              <a:t>2015 </a:t>
            </a:r>
          </a:p>
          <a:p>
            <a:endParaRPr lang="fr-FR" dirty="0"/>
          </a:p>
          <a:p>
            <a:r>
              <a:rPr lang="mr-IN" dirty="0" smtClean="0"/>
              <a:t>……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Mao </a:t>
            </a:r>
            <a:r>
              <a:rPr lang="fr-FR" dirty="0" err="1" smtClean="0"/>
              <a:t>Luo</a:t>
            </a:r>
            <a:r>
              <a:rPr lang="fr-FR" dirty="0" smtClean="0"/>
              <a:t>, </a:t>
            </a:r>
            <a:r>
              <a:rPr lang="fr-FR" dirty="0"/>
              <a:t>Chu-Min </a:t>
            </a:r>
            <a:r>
              <a:rPr lang="fr-FR" dirty="0" smtClean="0"/>
              <a:t>Li, </a:t>
            </a:r>
            <a:r>
              <a:rPr lang="fr-FR" dirty="0"/>
              <a:t>Fan </a:t>
            </a:r>
            <a:r>
              <a:rPr lang="fr-FR" dirty="0" smtClean="0"/>
              <a:t>Xiao, </a:t>
            </a:r>
            <a:r>
              <a:rPr lang="fr-FR" dirty="0" err="1"/>
              <a:t>Felip</a:t>
            </a:r>
            <a:r>
              <a:rPr lang="fr-FR" dirty="0"/>
              <a:t> </a:t>
            </a:r>
            <a:r>
              <a:rPr lang="fr-FR" dirty="0" err="1" smtClean="0"/>
              <a:t>Manya</a:t>
            </a:r>
            <a:r>
              <a:rPr lang="fr-FR" dirty="0" smtClean="0"/>
              <a:t>, </a:t>
            </a:r>
            <a:r>
              <a:rPr lang="fr-FR" dirty="0" err="1"/>
              <a:t>Zhipeng</a:t>
            </a:r>
            <a:r>
              <a:rPr lang="fr-FR" dirty="0"/>
              <a:t> </a:t>
            </a:r>
            <a:r>
              <a:rPr lang="fr-FR" dirty="0" err="1" smtClean="0"/>
              <a:t>Lü</a:t>
            </a:r>
            <a:r>
              <a:rPr lang="fr-FR" dirty="0" smtClean="0"/>
              <a:t>, An </a:t>
            </a:r>
            <a:r>
              <a:rPr lang="fr-FR" dirty="0"/>
              <a:t>Effective </a:t>
            </a:r>
            <a:r>
              <a:rPr lang="fr-FR" b="1" dirty="0" err="1"/>
              <a:t>Learnt</a:t>
            </a:r>
            <a:r>
              <a:rPr lang="fr-FR" b="1" dirty="0"/>
              <a:t> Clause </a:t>
            </a:r>
            <a:r>
              <a:rPr lang="fr-FR" b="1" dirty="0" err="1"/>
              <a:t>Minimization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for CDCL SAT </a:t>
            </a:r>
            <a:r>
              <a:rPr lang="fr-FR" dirty="0" err="1" smtClean="0"/>
              <a:t>Solvers</a:t>
            </a:r>
            <a:r>
              <a:rPr lang="fr-FR" dirty="0" smtClean="0"/>
              <a:t>, to </a:t>
            </a:r>
            <a:r>
              <a:rPr lang="fr-FR" dirty="0" err="1" smtClean="0"/>
              <a:t>appear</a:t>
            </a:r>
            <a:r>
              <a:rPr lang="fr-FR" dirty="0" smtClean="0"/>
              <a:t> in IJCAI-2017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36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SAT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0531" cy="4669768"/>
          </a:xfrm>
        </p:spPr>
        <p:txBody>
          <a:bodyPr/>
          <a:lstStyle/>
          <a:p>
            <a:r>
              <a:rPr lang="fr-FR" dirty="0" err="1" smtClean="0"/>
              <a:t>Propositional</a:t>
            </a:r>
            <a:r>
              <a:rPr lang="fr-FR" dirty="0" smtClean="0"/>
              <a:t> variables: a, b, c, d, </a:t>
            </a:r>
            <a:r>
              <a:rPr lang="mr-IN" dirty="0" smtClean="0"/>
              <a:t>…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Literals</a:t>
            </a:r>
            <a:r>
              <a:rPr lang="fr-FR" dirty="0" smtClean="0"/>
              <a:t>: a, ¬a, b, ¬b, c, ¬c, </a:t>
            </a:r>
            <a:r>
              <a:rPr lang="mr-IN" dirty="0" smtClean="0"/>
              <a:t>…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Clauses: </a:t>
            </a:r>
            <a:r>
              <a:rPr lang="fr-FR" dirty="0"/>
              <a:t>¬d, d v f, ¬f v b, d v ¬f v c, ¬b v ¬</a:t>
            </a:r>
            <a:r>
              <a:rPr lang="fr-FR" dirty="0" smtClean="0"/>
              <a:t>c, </a:t>
            </a:r>
            <a:r>
              <a:rPr lang="mr-IN" dirty="0" smtClean="0"/>
              <a:t>…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err="1" smtClean="0"/>
              <a:t>Literal</a:t>
            </a:r>
            <a:r>
              <a:rPr lang="fr-FR" dirty="0" smtClean="0"/>
              <a:t> 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satisfaied</a:t>
            </a:r>
            <a:r>
              <a:rPr lang="fr-FR" dirty="0" smtClean="0"/>
              <a:t> if variable a=1, </a:t>
            </a:r>
            <a:r>
              <a:rPr lang="fr-FR" dirty="0" err="1" smtClean="0"/>
              <a:t>literal</a:t>
            </a:r>
            <a:r>
              <a:rPr lang="fr-FR" dirty="0" smtClean="0"/>
              <a:t> ¬a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if variable a=0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 clause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if one of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literals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SAT: </a:t>
            </a:r>
            <a:r>
              <a:rPr lang="fr-FR" dirty="0" err="1" smtClean="0"/>
              <a:t>given</a:t>
            </a:r>
            <a:r>
              <a:rPr lang="fr-FR" dirty="0" smtClean="0"/>
              <a:t> a set of clauses, </a:t>
            </a:r>
            <a:r>
              <a:rPr lang="fr-FR" dirty="0" err="1" smtClean="0"/>
              <a:t>find</a:t>
            </a:r>
            <a:r>
              <a:rPr lang="fr-FR" dirty="0" smtClean="0"/>
              <a:t> an </a:t>
            </a:r>
            <a:r>
              <a:rPr lang="fr-FR" dirty="0" err="1" smtClean="0"/>
              <a:t>assignment</a:t>
            </a:r>
            <a:r>
              <a:rPr lang="fr-FR" dirty="0" smtClean="0"/>
              <a:t> to </a:t>
            </a:r>
            <a:r>
              <a:rPr lang="fr-FR" dirty="0" err="1" smtClean="0"/>
              <a:t>satisfy</a:t>
            </a:r>
            <a:r>
              <a:rPr lang="fr-FR" dirty="0" smtClean="0"/>
              <a:t> all clauses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386" y="-22156"/>
            <a:ext cx="10515600" cy="1325563"/>
          </a:xfrm>
        </p:spPr>
        <p:txBody>
          <a:bodyPr/>
          <a:lstStyle/>
          <a:p>
            <a:r>
              <a:rPr lang="fr-FR" b="1" dirty="0" err="1" smtClean="0"/>
              <a:t>Learnt</a:t>
            </a:r>
            <a:r>
              <a:rPr lang="fr-FR" b="1" dirty="0" smtClean="0"/>
              <a:t> Clause </a:t>
            </a:r>
            <a:r>
              <a:rPr lang="fr-FR" b="1" dirty="0" err="1" smtClean="0"/>
              <a:t>Minimization</a:t>
            </a:r>
            <a:r>
              <a:rPr lang="fr-FR" b="1" dirty="0" smtClean="0"/>
              <a:t> in </a:t>
            </a:r>
            <a:r>
              <a:rPr lang="fr-FR" b="1" dirty="0" err="1" smtClean="0"/>
              <a:t>Conflict-Driven</a:t>
            </a:r>
            <a:r>
              <a:rPr lang="fr-FR" b="1" dirty="0" smtClean="0"/>
              <a:t> Clause Learning (CDCL)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4518211" y="1416393"/>
            <a:ext cx="946673" cy="11618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464884" y="1427150"/>
            <a:ext cx="849854" cy="1151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603811" y="2599734"/>
            <a:ext cx="914400" cy="10219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518211" y="2578219"/>
            <a:ext cx="849855" cy="10650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5561702" y="2578219"/>
            <a:ext cx="753036" cy="10650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314738" y="2599734"/>
            <a:ext cx="946673" cy="10219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028275" y="3655591"/>
            <a:ext cx="662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     </a:t>
            </a:r>
            <a:r>
              <a:rPr lang="mr-IN" sz="2800" b="1" dirty="0" smtClean="0"/>
              <a:t>…</a:t>
            </a:r>
            <a:r>
              <a:rPr lang="fr-FR" sz="2800" b="1" dirty="0" smtClean="0"/>
              <a:t>..              </a:t>
            </a:r>
            <a:r>
              <a:rPr lang="mr-IN" sz="2800" b="1" dirty="0" smtClean="0"/>
              <a:t>…</a:t>
            </a:r>
            <a:r>
              <a:rPr lang="fr-FR" sz="2800" b="1" dirty="0" smtClean="0"/>
              <a:t>.. </a:t>
            </a:r>
            <a:r>
              <a:rPr lang="mr-IN" sz="2800" b="1" dirty="0" smtClean="0"/>
              <a:t>…</a:t>
            </a:r>
            <a:r>
              <a:rPr lang="fr-FR" sz="2800" b="1" dirty="0" smtClean="0"/>
              <a:t>..             </a:t>
            </a:r>
            <a:r>
              <a:rPr lang="mr-IN" sz="2800" b="1" dirty="0" smtClean="0"/>
              <a:t>……</a:t>
            </a:r>
            <a:endParaRPr lang="fr-FR" sz="2800" b="1" dirty="0"/>
          </a:p>
        </p:txBody>
      </p:sp>
      <p:sp>
        <p:nvSpPr>
          <p:cNvPr id="21" name="ZoneTexte 20"/>
          <p:cNvSpPr txBox="1"/>
          <p:nvPr/>
        </p:nvSpPr>
        <p:spPr>
          <a:xfrm flipH="1">
            <a:off x="5303518" y="1061413"/>
            <a:ext cx="51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x</a:t>
            </a:r>
            <a:endParaRPr lang="fr-FR" sz="28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4604273" y="1900488"/>
            <a:ext cx="33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x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75873" y="1874964"/>
            <a:ext cx="591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¬x</a:t>
            </a:r>
            <a:endParaRPr lang="fr-FR" sz="28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4885765" y="2775954"/>
            <a:ext cx="64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¬y</a:t>
            </a:r>
            <a:endParaRPr lang="fr-FR" sz="28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723939" y="2715396"/>
            <a:ext cx="33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y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585473" y="2715396"/>
            <a:ext cx="978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¬z</a:t>
            </a:r>
            <a:endParaRPr lang="fr-FR" sz="28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5637008" y="2795200"/>
            <a:ext cx="33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z</a:t>
            </a:r>
          </a:p>
        </p:txBody>
      </p:sp>
      <p:sp>
        <p:nvSpPr>
          <p:cNvPr id="30" name="ZoneTexte 29"/>
          <p:cNvSpPr txBox="1"/>
          <p:nvPr/>
        </p:nvSpPr>
        <p:spPr>
          <a:xfrm flipH="1">
            <a:off x="4184723" y="2293598"/>
            <a:ext cx="51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y</a:t>
            </a:r>
          </a:p>
        </p:txBody>
      </p:sp>
      <p:sp>
        <p:nvSpPr>
          <p:cNvPr id="31" name="ZoneTexte 30"/>
          <p:cNvSpPr txBox="1"/>
          <p:nvPr/>
        </p:nvSpPr>
        <p:spPr>
          <a:xfrm flipH="1">
            <a:off x="6295013" y="2256403"/>
            <a:ext cx="51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z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82386" y="4762313"/>
            <a:ext cx="14723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¬d, f, ¬f v b, d v ¬f v c, ¬b v ¬c   </a:t>
            </a:r>
          </a:p>
          <a:p>
            <a:r>
              <a:rPr lang="fr-FR" sz="2800" dirty="0" smtClean="0"/>
              <a:t>f, ¬f v b, </a:t>
            </a:r>
            <a:r>
              <a:rPr lang="fr-FR" sz="2800" b="1" dirty="0" smtClean="0"/>
              <a:t>¬f v c, </a:t>
            </a:r>
            <a:r>
              <a:rPr lang="fr-FR" sz="2800" dirty="0" smtClean="0"/>
              <a:t>¬b v ¬c        </a:t>
            </a:r>
          </a:p>
          <a:p>
            <a:r>
              <a:rPr lang="fr-FR" sz="2800" b="1" dirty="0"/>
              <a:t>b</a:t>
            </a:r>
            <a:r>
              <a:rPr lang="fr-FR" sz="2800" b="1" dirty="0" smtClean="0"/>
              <a:t>, c, </a:t>
            </a:r>
            <a:r>
              <a:rPr lang="fr-FR" sz="2800" dirty="0" smtClean="0"/>
              <a:t>¬b v ¬c                  </a:t>
            </a:r>
          </a:p>
          <a:p>
            <a:r>
              <a:rPr lang="fr-FR" sz="2800" dirty="0"/>
              <a:t>c</a:t>
            </a:r>
            <a:r>
              <a:rPr lang="fr-FR" sz="2800" dirty="0" smtClean="0"/>
              <a:t>, </a:t>
            </a:r>
            <a:r>
              <a:rPr lang="fr-FR" sz="2800" b="1" dirty="0" smtClean="0"/>
              <a:t>¬c</a:t>
            </a:r>
          </a:p>
          <a:p>
            <a:r>
              <a:rPr lang="fr-FR" sz="2800" dirty="0" smtClean="0"/>
              <a:t>🔲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68156" y="3261896"/>
            <a:ext cx="2753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Unit propagation:</a:t>
            </a:r>
            <a:endParaRPr lang="fr-FR" sz="2800" dirty="0"/>
          </a:p>
        </p:txBody>
      </p:sp>
      <p:sp>
        <p:nvSpPr>
          <p:cNvPr id="49" name="Rectangle 48"/>
          <p:cNvSpPr/>
          <p:nvPr/>
        </p:nvSpPr>
        <p:spPr>
          <a:xfrm>
            <a:off x="1563802" y="3950489"/>
            <a:ext cx="1834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>
                <a:sym typeface="Wingdings"/>
              </a:rPr>
              <a:t>¬d  </a:t>
            </a:r>
            <a:r>
              <a:rPr lang="fr-FR" sz="2800" dirty="0" smtClean="0"/>
              <a:t>¬f v c</a:t>
            </a:r>
            <a:endParaRPr lang="fr-FR" sz="2800" dirty="0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2355691" y="4335360"/>
            <a:ext cx="545164" cy="4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386" y="-22156"/>
            <a:ext cx="10515600" cy="1325563"/>
          </a:xfrm>
        </p:spPr>
        <p:txBody>
          <a:bodyPr/>
          <a:lstStyle/>
          <a:p>
            <a:r>
              <a:rPr lang="fr-FR" b="1" dirty="0" err="1" smtClean="0"/>
              <a:t>Learnt</a:t>
            </a:r>
            <a:r>
              <a:rPr lang="fr-FR" b="1" dirty="0" smtClean="0"/>
              <a:t> Clause </a:t>
            </a:r>
            <a:r>
              <a:rPr lang="fr-FR" b="1" dirty="0" err="1" smtClean="0"/>
              <a:t>Minimization</a:t>
            </a:r>
            <a:r>
              <a:rPr lang="fr-FR" b="1" dirty="0" smtClean="0"/>
              <a:t> in </a:t>
            </a:r>
            <a:r>
              <a:rPr lang="fr-FR" b="1" dirty="0" err="1" smtClean="0"/>
              <a:t>Conflict-Driven</a:t>
            </a:r>
            <a:r>
              <a:rPr lang="fr-FR" b="1" dirty="0" smtClean="0"/>
              <a:t> Clause Learning (CDCL)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4518211" y="1416393"/>
            <a:ext cx="946673" cy="11618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464884" y="1427150"/>
            <a:ext cx="849854" cy="1151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603811" y="2599734"/>
            <a:ext cx="914400" cy="10219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518211" y="2578219"/>
            <a:ext cx="849855" cy="10650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5561702" y="2578219"/>
            <a:ext cx="753036" cy="10650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314738" y="2599734"/>
            <a:ext cx="946673" cy="10219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049790" y="3591152"/>
            <a:ext cx="50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     </a:t>
            </a:r>
            <a:r>
              <a:rPr lang="mr-IN" b="1" dirty="0" smtClean="0"/>
              <a:t>…</a:t>
            </a:r>
            <a:r>
              <a:rPr lang="fr-FR" b="1" dirty="0" smtClean="0"/>
              <a:t>..                            </a:t>
            </a:r>
            <a:r>
              <a:rPr lang="mr-IN" b="1" dirty="0" smtClean="0"/>
              <a:t>…</a:t>
            </a:r>
            <a:r>
              <a:rPr lang="fr-FR" b="1" dirty="0" smtClean="0"/>
              <a:t>.. </a:t>
            </a:r>
            <a:r>
              <a:rPr lang="mr-IN" b="1" dirty="0" smtClean="0"/>
              <a:t>…</a:t>
            </a:r>
            <a:r>
              <a:rPr lang="fr-FR" b="1" dirty="0" smtClean="0"/>
              <a:t>..                          </a:t>
            </a:r>
            <a:r>
              <a:rPr lang="mr-IN" b="1" dirty="0" smtClean="0"/>
              <a:t>……</a:t>
            </a:r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 flipH="1">
            <a:off x="5303518" y="1061413"/>
            <a:ext cx="51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x</a:t>
            </a:r>
            <a:endParaRPr lang="fr-FR" sz="24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4604273" y="1900488"/>
            <a:ext cx="33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x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75873" y="1874964"/>
            <a:ext cx="5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¬x</a:t>
            </a:r>
            <a:endParaRPr lang="fr-FR" sz="2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4885765" y="2775955"/>
            <a:ext cx="48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/>
              <a:t>¬y</a:t>
            </a:r>
            <a:endParaRPr lang="fr-FR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723939" y="2715396"/>
            <a:ext cx="33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y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585473" y="2715396"/>
            <a:ext cx="48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¬z</a:t>
            </a:r>
            <a:endParaRPr lang="fr-FR" sz="2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5637008" y="2795200"/>
            <a:ext cx="33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z</a:t>
            </a:r>
          </a:p>
        </p:txBody>
      </p:sp>
      <p:sp>
        <p:nvSpPr>
          <p:cNvPr id="30" name="ZoneTexte 29"/>
          <p:cNvSpPr txBox="1"/>
          <p:nvPr/>
        </p:nvSpPr>
        <p:spPr>
          <a:xfrm flipH="1">
            <a:off x="4184723" y="2293598"/>
            <a:ext cx="51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y</a:t>
            </a:r>
          </a:p>
        </p:txBody>
      </p:sp>
      <p:sp>
        <p:nvSpPr>
          <p:cNvPr id="31" name="ZoneTexte 30"/>
          <p:cNvSpPr txBox="1"/>
          <p:nvPr/>
        </p:nvSpPr>
        <p:spPr>
          <a:xfrm flipH="1">
            <a:off x="6295013" y="2256403"/>
            <a:ext cx="51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z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82386" y="4562221"/>
            <a:ext cx="14723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¬b v ¬c</a:t>
            </a:r>
          </a:p>
          <a:p>
            <a:endParaRPr lang="fr-FR" sz="2800" dirty="0" smtClean="0"/>
          </a:p>
          <a:p>
            <a:r>
              <a:rPr lang="fr-FR" sz="2800" dirty="0" smtClean="0"/>
              <a:t>¬b v ¬c, d v ¬f v c </a:t>
            </a:r>
            <a:r>
              <a:rPr lang="fr-FR" sz="2800" dirty="0" smtClean="0">
                <a:sym typeface="Wingdings"/>
              </a:rPr>
              <a:t> </a:t>
            </a:r>
            <a:r>
              <a:rPr lang="fr-FR" sz="2800" dirty="0" smtClean="0"/>
              <a:t>¬b v d v ¬f </a:t>
            </a:r>
          </a:p>
          <a:p>
            <a:endParaRPr lang="fr-FR" sz="2800" dirty="0" smtClean="0"/>
          </a:p>
          <a:p>
            <a:r>
              <a:rPr lang="fr-FR" sz="2800" dirty="0" smtClean="0"/>
              <a:t>¬b v d v ¬f, ¬f v b </a:t>
            </a:r>
            <a:r>
              <a:rPr lang="fr-FR" sz="2800" dirty="0" smtClean="0">
                <a:sym typeface="Wingdings"/>
              </a:rPr>
              <a:t> </a:t>
            </a:r>
            <a:r>
              <a:rPr lang="fr-FR" sz="2800" dirty="0" smtClean="0"/>
              <a:t>d v ¬f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851782" y="3360101"/>
            <a:ext cx="220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Last </a:t>
            </a:r>
            <a:r>
              <a:rPr lang="fr-FR" sz="2800" dirty="0" err="1" smtClean="0"/>
              <a:t>assigned</a:t>
            </a:r>
            <a:endParaRPr lang="fr-FR" sz="2800" dirty="0"/>
          </a:p>
        </p:txBody>
      </p:sp>
      <p:cxnSp>
        <p:nvCxnSpPr>
          <p:cNvPr id="36" name="Connecteur droit avec flèche 35"/>
          <p:cNvCxnSpPr>
            <a:stCxn id="34" idx="2"/>
          </p:cNvCxnSpPr>
          <p:nvPr/>
        </p:nvCxnSpPr>
        <p:spPr>
          <a:xfrm flipH="1">
            <a:off x="1271553" y="3883321"/>
            <a:ext cx="683783" cy="83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4023361" y="4168479"/>
            <a:ext cx="220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Last </a:t>
            </a:r>
            <a:r>
              <a:rPr lang="fr-FR" sz="2800" dirty="0" err="1" smtClean="0"/>
              <a:t>assigned</a:t>
            </a:r>
            <a:endParaRPr lang="fr-FR" sz="2800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H="1">
            <a:off x="3603811" y="4709182"/>
            <a:ext cx="1145465" cy="75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3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386" y="-22156"/>
            <a:ext cx="10515600" cy="1325563"/>
          </a:xfrm>
        </p:spPr>
        <p:txBody>
          <a:bodyPr/>
          <a:lstStyle/>
          <a:p>
            <a:r>
              <a:rPr lang="fr-FR" b="1" dirty="0" err="1" smtClean="0"/>
              <a:t>Learnt</a:t>
            </a:r>
            <a:r>
              <a:rPr lang="fr-FR" b="1" dirty="0" smtClean="0"/>
              <a:t> Clause </a:t>
            </a:r>
            <a:r>
              <a:rPr lang="fr-FR" b="1" dirty="0" err="1" smtClean="0"/>
              <a:t>Minimization</a:t>
            </a:r>
            <a:r>
              <a:rPr lang="fr-FR" b="1" dirty="0" smtClean="0"/>
              <a:t> in </a:t>
            </a:r>
            <a:r>
              <a:rPr lang="fr-FR" b="1" dirty="0" err="1" smtClean="0"/>
              <a:t>Conflict-Driven</a:t>
            </a:r>
            <a:r>
              <a:rPr lang="fr-FR" b="1" dirty="0" smtClean="0"/>
              <a:t> Clause Learning (CDCL)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 flipH="1">
            <a:off x="4518211" y="1416393"/>
            <a:ext cx="946673" cy="11618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5464884" y="1427150"/>
            <a:ext cx="849854" cy="1151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3603811" y="2599734"/>
            <a:ext cx="914400" cy="10219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518211" y="2578219"/>
            <a:ext cx="849855" cy="10650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5561702" y="2578219"/>
            <a:ext cx="753036" cy="10650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314738" y="2599734"/>
            <a:ext cx="946673" cy="10219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3028275" y="3655591"/>
            <a:ext cx="502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      </a:t>
            </a:r>
            <a:r>
              <a:rPr lang="mr-IN" b="1" dirty="0" smtClean="0"/>
              <a:t>…</a:t>
            </a:r>
            <a:r>
              <a:rPr lang="fr-FR" b="1" dirty="0" smtClean="0"/>
              <a:t>..                            </a:t>
            </a:r>
            <a:r>
              <a:rPr lang="mr-IN" b="1" dirty="0" smtClean="0"/>
              <a:t>…</a:t>
            </a:r>
            <a:r>
              <a:rPr lang="fr-FR" b="1" dirty="0" smtClean="0"/>
              <a:t>.. </a:t>
            </a:r>
            <a:r>
              <a:rPr lang="mr-IN" b="1" dirty="0" smtClean="0"/>
              <a:t>…</a:t>
            </a:r>
            <a:r>
              <a:rPr lang="fr-FR" b="1" dirty="0" smtClean="0"/>
              <a:t>..                          </a:t>
            </a:r>
            <a:r>
              <a:rPr lang="mr-IN" b="1" dirty="0" smtClean="0"/>
              <a:t>……</a:t>
            </a:r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 flipH="1">
            <a:off x="5303518" y="1061413"/>
            <a:ext cx="51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x</a:t>
            </a:r>
            <a:endParaRPr lang="fr-FR" sz="24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4604273" y="1900488"/>
            <a:ext cx="33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x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75873" y="1874964"/>
            <a:ext cx="53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¬x</a:t>
            </a:r>
            <a:endParaRPr lang="fr-FR" sz="2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4885765" y="2775955"/>
            <a:ext cx="48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/>
              <a:t>¬y</a:t>
            </a:r>
            <a:endParaRPr lang="fr-FR" sz="2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723939" y="2715396"/>
            <a:ext cx="33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y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585473" y="2715396"/>
            <a:ext cx="48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¬z</a:t>
            </a:r>
            <a:endParaRPr lang="fr-FR" sz="24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5637008" y="2795200"/>
            <a:ext cx="33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z</a:t>
            </a:r>
          </a:p>
        </p:txBody>
      </p:sp>
      <p:sp>
        <p:nvSpPr>
          <p:cNvPr id="30" name="ZoneTexte 29"/>
          <p:cNvSpPr txBox="1"/>
          <p:nvPr/>
        </p:nvSpPr>
        <p:spPr>
          <a:xfrm flipH="1">
            <a:off x="4184723" y="2293598"/>
            <a:ext cx="51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y</a:t>
            </a:r>
          </a:p>
        </p:txBody>
      </p:sp>
      <p:sp>
        <p:nvSpPr>
          <p:cNvPr id="31" name="ZoneTexte 30"/>
          <p:cNvSpPr txBox="1"/>
          <p:nvPr/>
        </p:nvSpPr>
        <p:spPr>
          <a:xfrm flipH="1">
            <a:off x="6295013" y="2256403"/>
            <a:ext cx="51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z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1066" y="4022804"/>
            <a:ext cx="121709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Unit propagation </a:t>
            </a:r>
            <a:r>
              <a:rPr lang="fr-FR" sz="3200" dirty="0" err="1" smtClean="0"/>
              <a:t>propagates</a:t>
            </a:r>
            <a:r>
              <a:rPr lang="fr-FR" sz="3200" dirty="0" smtClean="0"/>
              <a:t> ¬d and f and </a:t>
            </a:r>
            <a:r>
              <a:rPr lang="fr-FR" sz="3200" dirty="0" err="1" smtClean="0"/>
              <a:t>derives</a:t>
            </a:r>
            <a:r>
              <a:rPr lang="fr-FR" sz="3200" dirty="0" smtClean="0"/>
              <a:t> an </a:t>
            </a:r>
            <a:r>
              <a:rPr lang="fr-FR" sz="3200" dirty="0" err="1" smtClean="0"/>
              <a:t>empty</a:t>
            </a:r>
            <a:r>
              <a:rPr lang="fr-FR" sz="3200" dirty="0" smtClean="0"/>
              <a:t> clause. </a:t>
            </a:r>
          </a:p>
          <a:p>
            <a:r>
              <a:rPr lang="fr-FR" sz="3200" dirty="0" smtClean="0"/>
              <a:t>Fact: if </a:t>
            </a:r>
            <a:r>
              <a:rPr lang="fr-FR" sz="3200" dirty="0"/>
              <a:t>¬d and f, </a:t>
            </a:r>
            <a:r>
              <a:rPr lang="fr-FR" sz="3200" dirty="0" err="1"/>
              <a:t>then</a:t>
            </a:r>
            <a:r>
              <a:rPr lang="fr-FR" sz="3200" dirty="0"/>
              <a:t> the original SAT instance F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 smtClean="0"/>
              <a:t>unsatisfiable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 smtClean="0"/>
              <a:t>The </a:t>
            </a:r>
            <a:r>
              <a:rPr lang="fr-FR" sz="3200" dirty="0" err="1" smtClean="0"/>
              <a:t>learnt</a:t>
            </a:r>
            <a:r>
              <a:rPr lang="fr-FR" sz="3200" dirty="0" smtClean="0"/>
              <a:t> clause d v ¬f records </a:t>
            </a:r>
            <a:r>
              <a:rPr lang="fr-FR" sz="3200" dirty="0" err="1" smtClean="0"/>
              <a:t>this</a:t>
            </a:r>
            <a:r>
              <a:rPr lang="fr-FR" sz="3200" dirty="0" smtClean="0"/>
              <a:t> </a:t>
            </a:r>
            <a:r>
              <a:rPr lang="fr-FR" sz="3200" dirty="0" err="1" smtClean="0"/>
              <a:t>fact</a:t>
            </a:r>
            <a:r>
              <a:rPr lang="fr-FR" sz="3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sz="3200" dirty="0" err="1" smtClean="0"/>
              <a:t>With</a:t>
            </a:r>
            <a:r>
              <a:rPr lang="fr-FR" sz="3200" dirty="0" smtClean="0"/>
              <a:t> d v ¬f, unit propagation </a:t>
            </a:r>
            <a:r>
              <a:rPr lang="fr-FR" sz="3200" dirty="0" err="1" smtClean="0"/>
              <a:t>is</a:t>
            </a:r>
            <a:r>
              <a:rPr lang="fr-FR" sz="3200" dirty="0" smtClean="0"/>
              <a:t> not </a:t>
            </a:r>
            <a:r>
              <a:rPr lang="fr-FR" sz="3200" dirty="0" err="1" smtClean="0"/>
              <a:t>needed</a:t>
            </a:r>
            <a:r>
              <a:rPr lang="fr-FR" sz="3200" dirty="0" smtClean="0"/>
              <a:t> </a:t>
            </a:r>
            <a:r>
              <a:rPr lang="fr-FR" sz="3200" dirty="0" err="1" smtClean="0"/>
              <a:t>any</a:t>
            </a:r>
            <a:r>
              <a:rPr lang="fr-FR" sz="3200" dirty="0" smtClean="0"/>
              <a:t> more to exploit </a:t>
            </a:r>
            <a:r>
              <a:rPr lang="fr-FR" sz="3200" dirty="0" err="1" smtClean="0"/>
              <a:t>this</a:t>
            </a:r>
            <a:r>
              <a:rPr lang="fr-FR" sz="3200" dirty="0" smtClean="0"/>
              <a:t> </a:t>
            </a:r>
            <a:r>
              <a:rPr lang="fr-FR" sz="3200" dirty="0" err="1" smtClean="0"/>
              <a:t>fact</a:t>
            </a:r>
            <a:r>
              <a:rPr lang="fr-FR" sz="3200" dirty="0" smtClean="0"/>
              <a:t>. </a:t>
            </a:r>
            <a:endParaRPr lang="fr-FR" sz="3200" dirty="0"/>
          </a:p>
          <a:p>
            <a:endParaRPr lang="fr-FR" sz="2400" dirty="0" smtClean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29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386" y="-22156"/>
            <a:ext cx="10515600" cy="1325563"/>
          </a:xfrm>
        </p:spPr>
        <p:txBody>
          <a:bodyPr/>
          <a:lstStyle/>
          <a:p>
            <a:r>
              <a:rPr lang="fr-FR" b="1" dirty="0" err="1" smtClean="0"/>
              <a:t>Learnt</a:t>
            </a:r>
            <a:r>
              <a:rPr lang="fr-FR" b="1" dirty="0" smtClean="0"/>
              <a:t> Clause </a:t>
            </a:r>
            <a:r>
              <a:rPr lang="fr-FR" b="1" dirty="0" err="1" smtClean="0"/>
              <a:t>Minimization</a:t>
            </a:r>
            <a:r>
              <a:rPr lang="fr-FR" b="1" dirty="0" smtClean="0"/>
              <a:t> in </a:t>
            </a:r>
            <a:r>
              <a:rPr lang="fr-FR" b="1" dirty="0" err="1" smtClean="0"/>
              <a:t>Conflict-Driven</a:t>
            </a:r>
            <a:r>
              <a:rPr lang="fr-FR" b="1" dirty="0" smtClean="0"/>
              <a:t> Clause Learning (CDCL)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82387" y="1303407"/>
            <a:ext cx="1148082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-   In the </a:t>
            </a:r>
            <a:r>
              <a:rPr lang="fr-FR" sz="3200" dirty="0" err="1" smtClean="0"/>
              <a:t>general</a:t>
            </a:r>
            <a:r>
              <a:rPr lang="fr-FR" sz="3200" dirty="0" smtClean="0"/>
              <a:t> case, a </a:t>
            </a:r>
            <a:r>
              <a:rPr lang="fr-FR" sz="3200" dirty="0" err="1" smtClean="0"/>
              <a:t>learnt</a:t>
            </a:r>
            <a:r>
              <a:rPr lang="fr-FR" sz="3200" dirty="0" smtClean="0"/>
              <a:t> clause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often</a:t>
            </a:r>
            <a:r>
              <a:rPr lang="fr-FR" sz="3200" dirty="0" smtClean="0"/>
              <a:t> </a:t>
            </a:r>
            <a:r>
              <a:rPr lang="fr-FR" sz="3200" dirty="0" err="1" smtClean="0"/>
              <a:t>very</a:t>
            </a:r>
            <a:r>
              <a:rPr lang="fr-FR" sz="3200" dirty="0" smtClean="0"/>
              <a:t> long and </a:t>
            </a:r>
            <a:r>
              <a:rPr lang="fr-FR" sz="3200" dirty="0" err="1" smtClean="0"/>
              <a:t>contains</a:t>
            </a:r>
            <a:r>
              <a:rPr lang="fr-FR" sz="3200" dirty="0" smtClean="0"/>
              <a:t> </a:t>
            </a:r>
            <a:r>
              <a:rPr lang="fr-FR" sz="3200" dirty="0" err="1" smtClean="0"/>
              <a:t>many</a:t>
            </a:r>
            <a:r>
              <a:rPr lang="fr-FR" sz="3200" dirty="0" smtClean="0"/>
              <a:t> </a:t>
            </a:r>
            <a:r>
              <a:rPr lang="fr-FR" sz="3200" dirty="0" err="1" smtClean="0"/>
              <a:t>redundant</a:t>
            </a:r>
            <a:r>
              <a:rPr lang="fr-FR" sz="3200" dirty="0" smtClean="0"/>
              <a:t> </a:t>
            </a:r>
            <a:r>
              <a:rPr lang="fr-FR" sz="3200" dirty="0" err="1" smtClean="0"/>
              <a:t>literals</a:t>
            </a:r>
            <a:endParaRPr lang="fr-FR" sz="3200" dirty="0" smtClean="0"/>
          </a:p>
          <a:p>
            <a:pPr marL="342900" indent="-342900">
              <a:buFontTx/>
              <a:buChar char="-"/>
            </a:pPr>
            <a:r>
              <a:rPr lang="fr-FR" sz="3200" dirty="0" smtClean="0"/>
              <a:t>A </a:t>
            </a:r>
            <a:r>
              <a:rPr lang="fr-FR" sz="3200" dirty="0" err="1" smtClean="0"/>
              <a:t>learnt</a:t>
            </a:r>
            <a:r>
              <a:rPr lang="fr-FR" sz="3200" dirty="0" smtClean="0"/>
              <a:t> clause a v b v c v d v </a:t>
            </a:r>
            <a:r>
              <a:rPr lang="fr-FR" sz="3200" dirty="0"/>
              <a:t>e</a:t>
            </a:r>
            <a:r>
              <a:rPr lang="fr-FR" sz="3200" dirty="0" smtClean="0"/>
              <a:t> </a:t>
            </a:r>
            <a:r>
              <a:rPr lang="fr-FR" sz="3200" dirty="0" smtClean="0">
                <a:sym typeface="Wingdings"/>
              </a:rPr>
              <a:t></a:t>
            </a:r>
            <a:r>
              <a:rPr lang="fr-FR" sz="3200" dirty="0" smtClean="0"/>
              <a:t> if ¬a and ¬b and ¬c and ¬d and ¬e, </a:t>
            </a:r>
            <a:r>
              <a:rPr lang="fr-FR" sz="3200" dirty="0" err="1" smtClean="0"/>
              <a:t>then</a:t>
            </a:r>
            <a:r>
              <a:rPr lang="fr-FR" sz="3200" dirty="0" smtClean="0"/>
              <a:t> F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unsatisfiable</a:t>
            </a:r>
            <a:endParaRPr lang="fr-FR" sz="3200" dirty="0"/>
          </a:p>
          <a:p>
            <a:pPr marL="342900" indent="-342900">
              <a:buFontTx/>
              <a:buChar char="-"/>
            </a:pPr>
            <a:r>
              <a:rPr lang="fr-FR" sz="3200" dirty="0" err="1" smtClean="0"/>
              <a:t>Maybe</a:t>
            </a:r>
            <a:r>
              <a:rPr lang="fr-FR" sz="3200" dirty="0" smtClean="0"/>
              <a:t> d and e are </a:t>
            </a:r>
            <a:r>
              <a:rPr lang="fr-FR" sz="3200" dirty="0" err="1" smtClean="0"/>
              <a:t>redundant</a:t>
            </a:r>
            <a:r>
              <a:rPr lang="fr-FR" sz="3200" dirty="0" smtClean="0"/>
              <a:t>:  if ¬a and ¬b and ¬c, </a:t>
            </a:r>
            <a:r>
              <a:rPr lang="fr-FR" sz="3200" dirty="0" err="1" smtClean="0"/>
              <a:t>then</a:t>
            </a:r>
            <a:r>
              <a:rPr lang="fr-FR" sz="3200" dirty="0" smtClean="0"/>
              <a:t> F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unsatisfiable</a:t>
            </a:r>
            <a:r>
              <a:rPr lang="fr-FR" sz="3200" dirty="0" smtClean="0"/>
              <a:t>?</a:t>
            </a:r>
            <a:endParaRPr lang="fr-FR" sz="3200" dirty="0"/>
          </a:p>
          <a:p>
            <a:pPr marL="342900" indent="-342900">
              <a:buFontTx/>
              <a:buChar char="-"/>
            </a:pPr>
            <a:r>
              <a:rPr lang="fr-FR" sz="3200" dirty="0" err="1" smtClean="0"/>
              <a:t>Approach</a:t>
            </a:r>
            <a:r>
              <a:rPr lang="fr-FR" sz="3200" dirty="0" smtClean="0"/>
              <a:t>: </a:t>
            </a:r>
            <a:r>
              <a:rPr lang="fr-FR" sz="3200" dirty="0" err="1" smtClean="0"/>
              <a:t>propagate</a:t>
            </a:r>
            <a:r>
              <a:rPr lang="fr-FR" sz="3200" dirty="0" smtClean="0"/>
              <a:t> ¬a, ¬b and ¬c in F, if an </a:t>
            </a:r>
            <a:r>
              <a:rPr lang="fr-FR" sz="3200" dirty="0" err="1" smtClean="0"/>
              <a:t>empty</a:t>
            </a:r>
            <a:r>
              <a:rPr lang="fr-FR" sz="3200" dirty="0" smtClean="0"/>
              <a:t> clause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obtained</a:t>
            </a:r>
            <a:r>
              <a:rPr lang="fr-FR" sz="3200" dirty="0" smtClean="0"/>
              <a:t>, </a:t>
            </a:r>
            <a:r>
              <a:rPr lang="fr-FR" sz="3200" dirty="0" err="1" smtClean="0"/>
              <a:t>then</a:t>
            </a:r>
            <a:r>
              <a:rPr lang="fr-FR" sz="3200" dirty="0" smtClean="0"/>
              <a:t> </a:t>
            </a:r>
            <a:r>
              <a:rPr lang="fr-FR" sz="3200" dirty="0" err="1" smtClean="0"/>
              <a:t>we</a:t>
            </a:r>
            <a:r>
              <a:rPr lang="fr-FR" sz="3200" dirty="0" smtClean="0"/>
              <a:t> </a:t>
            </a:r>
            <a:r>
              <a:rPr lang="fr-FR" sz="3200" dirty="0" err="1" smtClean="0"/>
              <a:t>can</a:t>
            </a:r>
            <a:r>
              <a:rPr lang="fr-FR" sz="3200" dirty="0" smtClean="0"/>
              <a:t> </a:t>
            </a:r>
            <a:r>
              <a:rPr lang="fr-FR" sz="3200" dirty="0" err="1" smtClean="0"/>
              <a:t>conclude</a:t>
            </a:r>
            <a:r>
              <a:rPr lang="fr-FR" sz="3200" dirty="0" smtClean="0"/>
              <a:t>:</a:t>
            </a:r>
          </a:p>
          <a:p>
            <a:r>
              <a:rPr lang="fr-FR" sz="3200" dirty="0"/>
              <a:t> </a:t>
            </a:r>
            <a:r>
              <a:rPr lang="fr-FR" sz="3200" dirty="0" smtClean="0"/>
              <a:t>                         if ¬a and ¬b and ¬c, </a:t>
            </a:r>
            <a:r>
              <a:rPr lang="fr-FR" sz="3200" dirty="0" err="1" smtClean="0"/>
              <a:t>then</a:t>
            </a:r>
            <a:r>
              <a:rPr lang="fr-FR" sz="3200" dirty="0" smtClean="0"/>
              <a:t> F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unsatisfiable</a:t>
            </a:r>
            <a:r>
              <a:rPr lang="fr-FR" sz="3200" dirty="0" smtClean="0"/>
              <a:t>, </a:t>
            </a:r>
          </a:p>
          <a:p>
            <a:r>
              <a:rPr lang="fr-FR" sz="3200" dirty="0"/>
              <a:t>	</a:t>
            </a:r>
            <a:r>
              <a:rPr lang="fr-FR" sz="3200" dirty="0" smtClean="0"/>
              <a:t>	      replace a v b v c v d v e  </a:t>
            </a:r>
            <a:r>
              <a:rPr lang="fr-FR" sz="3200" dirty="0" err="1" smtClean="0"/>
              <a:t>with</a:t>
            </a:r>
            <a:r>
              <a:rPr lang="fr-FR" sz="3200" dirty="0" smtClean="0"/>
              <a:t> a v b v c </a:t>
            </a:r>
          </a:p>
          <a:p>
            <a:pPr marL="342900" indent="-342900">
              <a:buFontTx/>
              <a:buChar char="-"/>
            </a:pPr>
            <a:endParaRPr lang="fr-FR" sz="2400" dirty="0" smtClean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7700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1903</Words>
  <Application>Microsoft Macintosh PowerPoint</Application>
  <PresentationFormat>Grand écran</PresentationFormat>
  <Paragraphs>315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DengXian</vt:lpstr>
      <vt:lpstr>DengXian Light</vt:lpstr>
      <vt:lpstr>Mangal</vt:lpstr>
      <vt:lpstr>Wingdings</vt:lpstr>
      <vt:lpstr>Thème Office</vt:lpstr>
      <vt:lpstr>Incrementality in Exact  NP-Hard Problem Solving</vt:lpstr>
      <vt:lpstr>Hard Examples for Exact Algorithms</vt:lpstr>
      <vt:lpstr>Tractable Examples for Exact Algorithms</vt:lpstr>
      <vt:lpstr>Incrementality in:</vt:lpstr>
      <vt:lpstr>SAT problem</vt:lpstr>
      <vt:lpstr>Learnt Clause Minimization in Conflict-Driven Clause Learning (CDCL)</vt:lpstr>
      <vt:lpstr>Learnt Clause Minimization in Conflict-Driven Clause Learning (CDCL)</vt:lpstr>
      <vt:lpstr>Learnt Clause Minimization in Conflict-Driven Clause Learning (CDCL)</vt:lpstr>
      <vt:lpstr>Learnt Clause Minimization in Conflict-Driven Clause Learning (CDCL)</vt:lpstr>
      <vt:lpstr>Learnt Clause Minimization in Conflict-Driven Clause Learning (CDCL) [Luo et al, IJCAI’17]</vt:lpstr>
      <vt:lpstr>Learnt Clause Minimization in Conflict-Driven Clause Learning (CDCL): Results [Luo et al, IJCAI’17]</vt:lpstr>
      <vt:lpstr>Perfect Graphs, Imperfect Graphs and NP-Hardness</vt:lpstr>
      <vt:lpstr>Perfect Graphs, Imperfect Graphs and NP-Hardness</vt:lpstr>
      <vt:lpstr>Branch-and-Bound for MaxClique</vt:lpstr>
      <vt:lpstr>Upper Bound for MaxClique</vt:lpstr>
      <vt:lpstr>Upper Bound for a MaxClique</vt:lpstr>
      <vt:lpstr>Upper Bound for a MaxClique based on MaxSAT</vt:lpstr>
      <vt:lpstr>MaxSAT reasoning is time-consuming (O(n3))</vt:lpstr>
      <vt:lpstr>Incremental MaxSAT Reasoning for MaxClique</vt:lpstr>
      <vt:lpstr>Incremental MaxSAT Reasoning for MaxClique</vt:lpstr>
      <vt:lpstr>Incremental MaxSAT Reasoning for MaxClique</vt:lpstr>
      <vt:lpstr>Incremental MaxSAT Reasoning for MaxClique</vt:lpstr>
      <vt:lpstr>Incremental MaxSAT Reasoning for MaxClique</vt:lpstr>
      <vt:lpstr>Incremental MaxSAT Reasoning for MaxClique</vt:lpstr>
      <vt:lpstr>Incremental MaxSAT Reasoning for MaxClique</vt:lpstr>
      <vt:lpstr>Combining Incremental MaxSAT Reasoning and Preprocessing for MaxClique [Jiang et al. ECAI’16]</vt:lpstr>
      <vt:lpstr>Incremental Upper Bound for MaxClique</vt:lpstr>
      <vt:lpstr>Incremental Upper Bound for MaxClique</vt:lpstr>
      <vt:lpstr>Présentation PowerPoint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Incrementality in Exact NP-Hard Problem Solving</dc:title>
  <dc:creator>Utilisateur de Microsoft Office</dc:creator>
  <cp:lastModifiedBy>Utilisateur de Microsoft Office</cp:lastModifiedBy>
  <cp:revision>267</cp:revision>
  <dcterms:created xsi:type="dcterms:W3CDTF">2017-06-30T18:14:56Z</dcterms:created>
  <dcterms:modified xsi:type="dcterms:W3CDTF">2017-07-10T08:16:12Z</dcterms:modified>
</cp:coreProperties>
</file>