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 id="2147483665" r:id="rId5"/>
    <p:sldMasterId id="2147483666" r:id="rId6"/>
    <p:sldMasterId id="2147483667" r:id="rId7"/>
    <p:sldMasterId id="214748366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0" Type="http://schemas.openxmlformats.org/officeDocument/2006/relationships/slide" Target="slides/slide21.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2d780e0f_10_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6c2d780e0f_1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c2d780e0f_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6c2d780e0f_34_0:notes"/>
          <p:cNvSpPr/>
          <p:nvPr>
            <p:ph idx="2" type="sldImg"/>
          </p:nvPr>
        </p:nvSpPr>
        <p:spPr>
          <a:xfrm>
            <a:off x="1143936" y="685800"/>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c2d780e0f_10_1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6c2d780e0f_1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c2d780e0f_1_2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6c2d780e0f_1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c2d780e0f_10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6c2d780e0f_1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c2d780e0f_1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6c2d780e0f_1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c2d780e0f_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supervised part, we’ll compare those three models and pick up the best among them.</a:t>
            </a:r>
            <a:endParaRPr/>
          </a:p>
        </p:txBody>
      </p:sp>
      <p:sp>
        <p:nvSpPr>
          <p:cNvPr id="347" name="Google Shape;347;g6c2d780e0f_39_0:notes"/>
          <p:cNvSpPr/>
          <p:nvPr>
            <p:ph idx="2" type="sldImg"/>
          </p:nvPr>
        </p:nvSpPr>
        <p:spPr>
          <a:xfrm>
            <a:off x="1143936" y="685800"/>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c2d780e0f_1_2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444444"/>
                </a:solidFill>
              </a:rPr>
              <a:t>confusion matrix is a table that is often used to </a:t>
            </a:r>
            <a:r>
              <a:rPr b="1" lang="en" sz="1450">
                <a:solidFill>
                  <a:srgbClr val="444444"/>
                </a:solidFill>
              </a:rPr>
              <a:t>describe the performance of a classification model. </a:t>
            </a:r>
            <a:endParaRPr b="1" sz="1450">
              <a:solidFill>
                <a:srgbClr val="444444"/>
              </a:solidFill>
            </a:endParaRPr>
          </a:p>
          <a:p>
            <a:pPr indent="0" lvl="0" marL="0" rtl="0" algn="l">
              <a:spcBef>
                <a:spcPts val="0"/>
              </a:spcBef>
              <a:spcAft>
                <a:spcPts val="0"/>
              </a:spcAft>
              <a:buNone/>
            </a:pPr>
            <a:r>
              <a:rPr b="1" lang="en" sz="1450">
                <a:solidFill>
                  <a:srgbClr val="444444"/>
                </a:solidFill>
              </a:rPr>
              <a:t>Use two key performance metrics to compare those three models. AUC  and F score.</a:t>
            </a:r>
            <a:endParaRPr b="1" sz="1450">
              <a:solidFill>
                <a:srgbClr val="444444"/>
              </a:solidFill>
            </a:endParaRPr>
          </a:p>
          <a:p>
            <a:pPr indent="0" lvl="0" marL="0" rtl="0" algn="l">
              <a:spcBef>
                <a:spcPts val="0"/>
              </a:spcBef>
              <a:spcAft>
                <a:spcPts val="0"/>
              </a:spcAft>
              <a:buNone/>
            </a:pPr>
            <a:r>
              <a:rPr b="1" lang="en" sz="1450">
                <a:solidFill>
                  <a:srgbClr val="444444"/>
                </a:solidFill>
              </a:rPr>
              <a:t>Thus we didn’t pick up the Logistics R, but we still don’t know which is the best model.</a:t>
            </a:r>
            <a:endParaRPr b="1" sz="1450">
              <a:solidFill>
                <a:srgbClr val="444444"/>
              </a:solidFill>
            </a:endParaRPr>
          </a:p>
          <a:p>
            <a:pPr indent="0" lvl="0" marL="0" rtl="0" algn="l">
              <a:spcBef>
                <a:spcPts val="0"/>
              </a:spcBef>
              <a:spcAft>
                <a:spcPts val="0"/>
              </a:spcAft>
              <a:buNone/>
            </a:pPr>
            <a:r>
              <a:t/>
            </a:r>
            <a:endParaRPr b="1" sz="1450">
              <a:solidFill>
                <a:srgbClr val="444444"/>
              </a:solidFill>
            </a:endParaRPr>
          </a:p>
        </p:txBody>
      </p:sp>
      <p:sp>
        <p:nvSpPr>
          <p:cNvPr id="356" name="Google Shape;356;g6c2d780e0f_1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c2d780e0f_19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6c2d780e0f_1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c2d780e0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c2d780e0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c2d780e0f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c2d780e0f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2d780e0f_1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g6c2d780e0f_10_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6c2d780e0f_10_5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c2d780e0f_1_1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6c2d780e0f_1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c2d780e0f_10_2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6c2d780e0f_1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c2d780e0f_2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6c2d780e0f_24_10:notes"/>
          <p:cNvSpPr/>
          <p:nvPr>
            <p:ph idx="2" type="sldImg"/>
          </p:nvPr>
        </p:nvSpPr>
        <p:spPr>
          <a:xfrm>
            <a:off x="1143936" y="685800"/>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c2d780e0f_1_1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After a roughly review of our data, we found that some of the variables were categorical variables, but unfortunately, some of the methods we are going to utilize require using numerical variables only; Instead of deleting useful information, we encoded them as dummy variables.</a:t>
            </a:r>
            <a:endParaRPr>
              <a:solidFill>
                <a:schemeClr val="dk1"/>
              </a:solidFill>
            </a:endParaRPr>
          </a:p>
          <a:p>
            <a:pPr indent="0" lvl="0" marL="0" rtl="0" algn="l">
              <a:spcBef>
                <a:spcPts val="0"/>
              </a:spcBef>
              <a:spcAft>
                <a:spcPts val="0"/>
              </a:spcAft>
              <a:buNone/>
            </a:pPr>
            <a:r>
              <a:t/>
            </a:r>
            <a:endParaRPr/>
          </a:p>
        </p:txBody>
      </p:sp>
      <p:sp>
        <p:nvSpPr>
          <p:cNvPr id="180" name="Google Shape;180;g6c2d780e0f_1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c2d780e0f_10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6c2d780e0f_1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c2d780e0f_10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6c2d780e0f_1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c2d780e0f_2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6c2d780e0f_29_10:notes"/>
          <p:cNvSpPr/>
          <p:nvPr>
            <p:ph idx="2" type="sldImg"/>
          </p:nvPr>
        </p:nvSpPr>
        <p:spPr>
          <a:xfrm>
            <a:off x="1143936" y="685800"/>
            <a:ext cx="45708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c2d780e0f_10_1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6c2d780e0f_1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c2d780e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c2d780e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 name="Google Shape;13;p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 name="Google Shape;14;p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0" name="Google Shape;70;p11"/>
          <p:cNvSpPr txBox="1"/>
          <p:nvPr>
            <p:ph idx="1" type="body"/>
          </p:nvPr>
        </p:nvSpPr>
        <p:spPr>
          <a:xfrm rot="5400000">
            <a:off x="1154550" y="-125850"/>
            <a:ext cx="2262900" cy="4114800"/>
          </a:xfrm>
          <a:prstGeom prst="rect">
            <a:avLst/>
          </a:prstGeom>
          <a:noFill/>
          <a:ln>
            <a:noFill/>
          </a:ln>
        </p:spPr>
        <p:txBody>
          <a:bodyPr anchorCtr="0" anchor="t" bIns="22850" lIns="45725" spcFirstLastPara="1" rIns="45725" wrap="square" tIns="22850">
            <a:no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1" name="Google Shape;71;p1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2" name="Google Shape;72;p1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3" name="Google Shape;73;p1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6" name="Google Shape;76;p12"/>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7" name="Google Shape;77;p1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8" name="Google Shape;78;p1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9" name="Google Shape;79;p1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p:spPr>
        <p:txBody>
          <a:bodyPr anchorCtr="0" anchor="ctr" bIns="22850" lIns="45725" spcFirstLastPara="1" rIns="45725" wrap="square" tIns="22850">
            <a:noAutofit/>
          </a:bodyPr>
          <a:lstStyle>
            <a:lvl1pPr lvl="0" rtl="0">
              <a:spcBef>
                <a:spcPts val="0"/>
              </a:spcBef>
              <a:spcAft>
                <a:spcPts val="0"/>
              </a:spcAft>
              <a:buSzPts val="22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82" name="Google Shape;82;p13"/>
          <p:cNvSpPr txBox="1"/>
          <p:nvPr>
            <p:ph idx="1" type="body"/>
          </p:nvPr>
        </p:nvSpPr>
        <p:spPr>
          <a:xfrm>
            <a:off x="311700" y="1152475"/>
            <a:ext cx="8520600" cy="3416400"/>
          </a:xfrm>
          <a:prstGeom prst="rect">
            <a:avLst/>
          </a:prstGeom>
        </p:spPr>
        <p:txBody>
          <a:bodyPr anchorCtr="0" anchor="t" bIns="22850" lIns="45725" spcFirstLastPara="1" rIns="45725" wrap="square" tIns="22850">
            <a:noAutofit/>
          </a:bodyPr>
          <a:lstStyle>
            <a:lvl1pPr indent="-330200" lvl="0" marL="457200" rtl="0">
              <a:spcBef>
                <a:spcPts val="300"/>
              </a:spcBef>
              <a:spcAft>
                <a:spcPts val="0"/>
              </a:spcAft>
              <a:buSzPts val="1600"/>
              <a:buChar char="•"/>
              <a:defRPr/>
            </a:lvl1pPr>
            <a:lvl2pPr indent="-317500" lvl="1" marL="914400" rtl="0">
              <a:spcBef>
                <a:spcPts val="300"/>
              </a:spcBef>
              <a:spcAft>
                <a:spcPts val="0"/>
              </a:spcAft>
              <a:buSzPts val="1400"/>
              <a:buChar char="–"/>
              <a:defRPr/>
            </a:lvl2pPr>
            <a:lvl3pPr indent="-304800" lvl="2" marL="1371600" rtl="0">
              <a:spcBef>
                <a:spcPts val="200"/>
              </a:spcBef>
              <a:spcAft>
                <a:spcPts val="0"/>
              </a:spcAft>
              <a:buSzPts val="1200"/>
              <a:buChar char="•"/>
              <a:defRPr/>
            </a:lvl3pPr>
            <a:lvl4pPr indent="-292100" lvl="3" marL="1828800" rtl="0">
              <a:spcBef>
                <a:spcPts val="200"/>
              </a:spcBef>
              <a:spcAft>
                <a:spcPts val="0"/>
              </a:spcAft>
              <a:buSzPts val="1000"/>
              <a:buChar char="–"/>
              <a:defRPr/>
            </a:lvl4pPr>
            <a:lvl5pPr indent="-292100" lvl="4" marL="2286000" rtl="0">
              <a:spcBef>
                <a:spcPts val="200"/>
              </a:spcBef>
              <a:spcAft>
                <a:spcPts val="0"/>
              </a:spcAft>
              <a:buSzPts val="1000"/>
              <a:buChar char="»"/>
              <a:defRPr/>
            </a:lvl5pPr>
            <a:lvl6pPr indent="-292100" lvl="5" marL="2743200" rtl="0">
              <a:spcBef>
                <a:spcPts val="200"/>
              </a:spcBef>
              <a:spcAft>
                <a:spcPts val="0"/>
              </a:spcAft>
              <a:buSzPts val="1000"/>
              <a:buChar char="•"/>
              <a:defRPr/>
            </a:lvl6pPr>
            <a:lvl7pPr indent="-292100" lvl="6" marL="3200400" rtl="0">
              <a:spcBef>
                <a:spcPts val="200"/>
              </a:spcBef>
              <a:spcAft>
                <a:spcPts val="0"/>
              </a:spcAft>
              <a:buSzPts val="1000"/>
              <a:buChar char="•"/>
              <a:defRPr/>
            </a:lvl7pPr>
            <a:lvl8pPr indent="-292100" lvl="7" marL="3657600" rtl="0">
              <a:spcBef>
                <a:spcPts val="200"/>
              </a:spcBef>
              <a:spcAft>
                <a:spcPts val="0"/>
              </a:spcAft>
              <a:buSzPts val="1000"/>
              <a:buChar char="•"/>
              <a:defRPr/>
            </a:lvl8pPr>
            <a:lvl9pPr indent="-292100" lvl="8" marL="4114800" rtl="0">
              <a:spcBef>
                <a:spcPts val="200"/>
              </a:spcBef>
              <a:spcAft>
                <a:spcPts val="0"/>
              </a:spcAft>
              <a:buSzPts val="1000"/>
              <a:buChar char="•"/>
              <a:defRPr/>
            </a:lvl9pPr>
          </a:lstStyle>
          <a:p/>
        </p:txBody>
      </p:sp>
      <p:sp>
        <p:nvSpPr>
          <p:cNvPr id="83" name="Google Shape;83;p13"/>
          <p:cNvSpPr txBox="1"/>
          <p:nvPr>
            <p:ph idx="12" type="sldNum"/>
          </p:nvPr>
        </p:nvSpPr>
        <p:spPr>
          <a:xfrm>
            <a:off x="8472458" y="4663217"/>
            <a:ext cx="548700" cy="393600"/>
          </a:xfrm>
          <a:prstGeom prst="rect">
            <a:avLst/>
          </a:prstGeom>
        </p:spPr>
        <p:txBody>
          <a:bodyPr anchorCtr="0" anchor="ctr" bIns="22850" lIns="45725" spcFirstLastPara="1" rIns="45725" wrap="square" tIns="2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2" name="Google Shape;9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93" name="Google Shape;9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102" name="Shape 102"/>
        <p:cNvGrpSpPr/>
        <p:nvPr/>
      </p:nvGrpSpPr>
      <p:grpSpPr>
        <a:xfrm>
          <a:off x="0" y="0"/>
          <a:ext cx="0" cy="0"/>
          <a:chOff x="0" y="0"/>
          <a:chExt cx="0" cy="0"/>
        </a:xfrm>
      </p:grpSpPr>
      <p:sp>
        <p:nvSpPr>
          <p:cNvPr id="103" name="Google Shape;103;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4" name="Google Shape;104;p17"/>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114" name="Shape 114"/>
        <p:cNvGrpSpPr/>
        <p:nvPr/>
      </p:nvGrpSpPr>
      <p:grpSpPr>
        <a:xfrm>
          <a:off x="0" y="0"/>
          <a:ext cx="0" cy="0"/>
          <a:chOff x="0" y="0"/>
          <a:chExt cx="0" cy="0"/>
        </a:xfrm>
      </p:grpSpPr>
      <p:sp>
        <p:nvSpPr>
          <p:cNvPr id="115" name="Google Shape;115;p19"/>
          <p:cNvSpPr txBox="1"/>
          <p:nvPr>
            <p:ph idx="10" type="dt"/>
          </p:nvPr>
        </p:nvSpPr>
        <p:spPr>
          <a:xfrm>
            <a:off x="457200" y="4684582"/>
            <a:ext cx="2133600" cy="357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9"/>
          <p:cNvSpPr txBox="1"/>
          <p:nvPr>
            <p:ph idx="11" type="ftr"/>
          </p:nvPr>
        </p:nvSpPr>
        <p:spPr>
          <a:xfrm>
            <a:off x="3124200" y="4684582"/>
            <a:ext cx="2895600" cy="357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9"/>
          <p:cNvSpPr txBox="1"/>
          <p:nvPr>
            <p:ph idx="12" type="sldNum"/>
          </p:nvPr>
        </p:nvSpPr>
        <p:spPr>
          <a:xfrm>
            <a:off x="6553200" y="4684582"/>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124" name="Shape 124"/>
        <p:cNvGrpSpPr/>
        <p:nvPr/>
      </p:nvGrpSpPr>
      <p:grpSpPr>
        <a:xfrm>
          <a:off x="0" y="0"/>
          <a:ext cx="0" cy="0"/>
          <a:chOff x="0" y="0"/>
          <a:chExt cx="0" cy="0"/>
        </a:xfrm>
      </p:grpSpPr>
      <p:sp>
        <p:nvSpPr>
          <p:cNvPr id="125" name="Google Shape;125;p21"/>
          <p:cNvSpPr txBox="1"/>
          <p:nvPr>
            <p:ph idx="10" type="dt"/>
          </p:nvPr>
        </p:nvSpPr>
        <p:spPr>
          <a:xfrm>
            <a:off x="457200" y="4684582"/>
            <a:ext cx="2133600" cy="357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1"/>
          <p:cNvSpPr txBox="1"/>
          <p:nvPr>
            <p:ph idx="11" type="ftr"/>
          </p:nvPr>
        </p:nvSpPr>
        <p:spPr>
          <a:xfrm>
            <a:off x="3124200" y="4684582"/>
            <a:ext cx="2895600" cy="357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1"/>
          <p:cNvSpPr txBox="1"/>
          <p:nvPr>
            <p:ph idx="12" type="sldNum"/>
          </p:nvPr>
        </p:nvSpPr>
        <p:spPr>
          <a:xfrm>
            <a:off x="6553200" y="4684582"/>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7" name="Google Shape;17;p3"/>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18" name="Google Shape;18;p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 name="Google Shape;19;p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 name="Google Shape;20;p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3" name="Google Shape;23;p4"/>
          <p:cNvSpPr txBox="1"/>
          <p:nvPr>
            <p:ph idx="1" type="body"/>
          </p:nvPr>
        </p:nvSpPr>
        <p:spPr>
          <a:xfrm>
            <a:off x="228600" y="800100"/>
            <a:ext cx="4114800" cy="2262900"/>
          </a:xfrm>
          <a:prstGeom prst="rect">
            <a:avLst/>
          </a:prstGeom>
          <a:noFill/>
          <a:ln>
            <a:noFill/>
          </a:ln>
        </p:spPr>
        <p:txBody>
          <a:bodyPr anchorCtr="0" anchor="t" bIns="22850" lIns="45725" spcFirstLastPara="1" rIns="45725" wrap="square" tIns="22850">
            <a:no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24" name="Google Shape;24;p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5" name="Google Shape;25;p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6" name="Google Shape;26;p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9" name="Google Shape;29;p5"/>
          <p:cNvSpPr txBox="1"/>
          <p:nvPr>
            <p:ph idx="1" type="body"/>
          </p:nvPr>
        </p:nvSpPr>
        <p:spPr>
          <a:xfrm>
            <a:off x="361156" y="1453357"/>
            <a:ext cx="3886200" cy="750000"/>
          </a:xfrm>
          <a:prstGeom prst="rect">
            <a:avLst/>
          </a:prstGeom>
          <a:noFill/>
          <a:ln>
            <a:noFill/>
          </a:ln>
        </p:spPr>
        <p:txBody>
          <a:bodyPr anchorCtr="0" anchor="b" bIns="22850" lIns="45725" spcFirstLastPara="1" rIns="45725" wrap="square" tIns="22850">
            <a:no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30" name="Google Shape;30;p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1" name="Google Shape;31;p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2" name="Google Shape;32;p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35" name="Google Shape;35;p6"/>
          <p:cNvSpPr txBox="1"/>
          <p:nvPr>
            <p:ph idx="1" type="body"/>
          </p:nvPr>
        </p:nvSpPr>
        <p:spPr>
          <a:xfrm>
            <a:off x="228600" y="800100"/>
            <a:ext cx="2019300" cy="2262900"/>
          </a:xfrm>
          <a:prstGeom prst="rect">
            <a:avLst/>
          </a:prstGeom>
          <a:noFill/>
          <a:ln>
            <a:noFill/>
          </a:ln>
        </p:spPr>
        <p:txBody>
          <a:bodyPr anchorCtr="0" anchor="t" bIns="22850" lIns="45725" spcFirstLastPara="1" rIns="45725" wrap="square" tIns="22850">
            <a:no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36" name="Google Shape;36;p6"/>
          <p:cNvSpPr txBox="1"/>
          <p:nvPr>
            <p:ph idx="2" type="body"/>
          </p:nvPr>
        </p:nvSpPr>
        <p:spPr>
          <a:xfrm>
            <a:off x="2324100" y="800100"/>
            <a:ext cx="2019300" cy="2262900"/>
          </a:xfrm>
          <a:prstGeom prst="rect">
            <a:avLst/>
          </a:prstGeom>
          <a:noFill/>
          <a:ln>
            <a:noFill/>
          </a:ln>
        </p:spPr>
        <p:txBody>
          <a:bodyPr anchorCtr="0" anchor="t" bIns="22850" lIns="45725" spcFirstLastPara="1" rIns="45725" wrap="square" tIns="22850">
            <a:no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37" name="Google Shape;37;p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8" name="Google Shape;38;p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9" name="Google Shape;39;p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42" name="Google Shape;42;p7"/>
          <p:cNvSpPr txBox="1"/>
          <p:nvPr>
            <p:ph idx="1" type="body"/>
          </p:nvPr>
        </p:nvSpPr>
        <p:spPr>
          <a:xfrm>
            <a:off x="228600" y="767556"/>
            <a:ext cx="2020200" cy="319800"/>
          </a:xfrm>
          <a:prstGeom prst="rect">
            <a:avLst/>
          </a:prstGeom>
          <a:noFill/>
          <a:ln>
            <a:noFill/>
          </a:ln>
        </p:spPr>
        <p:txBody>
          <a:bodyPr anchorCtr="0" anchor="b" bIns="22850" lIns="45725" spcFirstLastPara="1" rIns="45725" wrap="square" tIns="22850">
            <a:no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43" name="Google Shape;43;p7"/>
          <p:cNvSpPr txBox="1"/>
          <p:nvPr>
            <p:ph idx="2" type="body"/>
          </p:nvPr>
        </p:nvSpPr>
        <p:spPr>
          <a:xfrm>
            <a:off x="228600" y="1087438"/>
            <a:ext cx="2020200" cy="1975500"/>
          </a:xfrm>
          <a:prstGeom prst="rect">
            <a:avLst/>
          </a:prstGeom>
          <a:noFill/>
          <a:ln>
            <a:noFill/>
          </a:ln>
        </p:spPr>
        <p:txBody>
          <a:bodyPr anchorCtr="0" anchor="t" bIns="22850" lIns="45725" spcFirstLastPara="1" rIns="45725" wrap="square" tIns="22850">
            <a:no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44" name="Google Shape;44;p7"/>
          <p:cNvSpPr txBox="1"/>
          <p:nvPr>
            <p:ph idx="3" type="body"/>
          </p:nvPr>
        </p:nvSpPr>
        <p:spPr>
          <a:xfrm>
            <a:off x="2322513" y="767556"/>
            <a:ext cx="2020800" cy="319800"/>
          </a:xfrm>
          <a:prstGeom prst="rect">
            <a:avLst/>
          </a:prstGeom>
          <a:noFill/>
          <a:ln>
            <a:noFill/>
          </a:ln>
        </p:spPr>
        <p:txBody>
          <a:bodyPr anchorCtr="0" anchor="b" bIns="22850" lIns="45725" spcFirstLastPara="1" rIns="45725" wrap="square" tIns="22850">
            <a:no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45" name="Google Shape;45;p7"/>
          <p:cNvSpPr txBox="1"/>
          <p:nvPr>
            <p:ph idx="4" type="body"/>
          </p:nvPr>
        </p:nvSpPr>
        <p:spPr>
          <a:xfrm>
            <a:off x="2322513" y="1087438"/>
            <a:ext cx="2020800" cy="1975500"/>
          </a:xfrm>
          <a:prstGeom prst="rect">
            <a:avLst/>
          </a:prstGeom>
          <a:noFill/>
          <a:ln>
            <a:noFill/>
          </a:ln>
        </p:spPr>
        <p:txBody>
          <a:bodyPr anchorCtr="0" anchor="t" bIns="22850" lIns="45725" spcFirstLastPara="1" rIns="45725" wrap="square" tIns="22850">
            <a:no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46" name="Google Shape;46;p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7" name="Google Shape;47;p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8" name="Google Shape;48;p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51" name="Google Shape;51;p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2" name="Google Shape;52;p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3" name="Google Shape;53;p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56" name="Google Shape;56;p9"/>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57" name="Google Shape;57;p9"/>
          <p:cNvSpPr txBox="1"/>
          <p:nvPr>
            <p:ph idx="2" type="body"/>
          </p:nvPr>
        </p:nvSpPr>
        <p:spPr>
          <a:xfrm>
            <a:off x="228600" y="717550"/>
            <a:ext cx="1504200" cy="2345400"/>
          </a:xfrm>
          <a:prstGeom prst="rect">
            <a:avLst/>
          </a:prstGeom>
          <a:noFill/>
          <a:ln>
            <a:noFill/>
          </a:ln>
        </p:spPr>
        <p:txBody>
          <a:bodyPr anchorCtr="0" anchor="t" bIns="22850" lIns="45725" spcFirstLastPara="1" rIns="45725" wrap="square" tIns="22850">
            <a:no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58" name="Google Shape;58;p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0" name="Google Shape;60;p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3" name="Google Shape;63;p10"/>
          <p:cNvSpPr/>
          <p:nvPr>
            <p:ph idx="2" type="pic"/>
          </p:nvPr>
        </p:nvSpPr>
        <p:spPr>
          <a:xfrm>
            <a:off x="896144" y="306388"/>
            <a:ext cx="2743200" cy="2057400"/>
          </a:xfrm>
          <a:prstGeom prst="rect">
            <a:avLst/>
          </a:prstGeom>
          <a:noFill/>
          <a:ln>
            <a:noFill/>
          </a:ln>
        </p:spPr>
        <p:txBody>
          <a:bodyPr anchorCtr="0" anchor="t" bIns="22850" lIns="45725" spcFirstLastPara="1" rIns="45725" wrap="square" tIns="22850">
            <a:noAutofit/>
          </a:bodyPr>
          <a:lstStyle>
            <a:lvl1pPr lvl="0"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lvl="2" marR="0" rtl="0" algn="l">
              <a:spcBef>
                <a:spcPts val="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lvl="3"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lvl="4"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lvl="5"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lvl="6"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lvl="7"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lvl="8"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96144" y="2683669"/>
            <a:ext cx="2743200" cy="402300"/>
          </a:xfrm>
          <a:prstGeom prst="rect">
            <a:avLst/>
          </a:prstGeom>
          <a:noFill/>
          <a:ln>
            <a:noFill/>
          </a:ln>
        </p:spPr>
        <p:txBody>
          <a:bodyPr anchorCtr="0" anchor="t" bIns="22850" lIns="45725" spcFirstLastPara="1" rIns="45725" wrap="square" tIns="22850">
            <a:no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65" name="Google Shape;65;p1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6" name="Google Shape;66;p1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7" name="Google Shape;67;p1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7" name="Google Shape;7;p1"/>
          <p:cNvSpPr txBox="1"/>
          <p:nvPr>
            <p:ph idx="1" type="body"/>
          </p:nvPr>
        </p:nvSpPr>
        <p:spPr>
          <a:xfrm>
            <a:off x="228600" y="800100"/>
            <a:ext cx="4114800" cy="2262900"/>
          </a:xfrm>
          <a:prstGeom prst="rect">
            <a:avLst/>
          </a:prstGeom>
          <a:noFill/>
          <a:ln>
            <a:noFill/>
          </a:ln>
        </p:spPr>
        <p:txBody>
          <a:bodyPr anchorCtr="0" anchor="t" bIns="22850" lIns="45725" spcFirstLastPara="1" rIns="45725" wrap="square" tIns="22850">
            <a:no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86" name="Google Shape;86;p14"/>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Google Shape;8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Google Shape;8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98" name="Google Shape;98;p16"/>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9" name="Google Shape;9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14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14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1" name="Google Shape;10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457200" y="206439"/>
            <a:ext cx="8229600" cy="857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0" name="Google Shape;110;p18"/>
          <p:cNvSpPr txBox="1"/>
          <p:nvPr>
            <p:ph idx="1" type="body"/>
          </p:nvPr>
        </p:nvSpPr>
        <p:spPr>
          <a:xfrm>
            <a:off x="457200" y="1200523"/>
            <a:ext cx="8229600" cy="3393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1" name="Google Shape;111;p18"/>
          <p:cNvSpPr txBox="1"/>
          <p:nvPr>
            <p:ph idx="10" type="dt"/>
          </p:nvPr>
        </p:nvSpPr>
        <p:spPr>
          <a:xfrm>
            <a:off x="457200" y="4684582"/>
            <a:ext cx="2133600" cy="357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18"/>
          <p:cNvSpPr txBox="1"/>
          <p:nvPr>
            <p:ph idx="11" type="ftr"/>
          </p:nvPr>
        </p:nvSpPr>
        <p:spPr>
          <a:xfrm>
            <a:off x="3124200" y="4684582"/>
            <a:ext cx="2895600" cy="357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8"/>
          <p:cNvSpPr txBox="1"/>
          <p:nvPr>
            <p:ph idx="12" type="sldNum"/>
          </p:nvPr>
        </p:nvSpPr>
        <p:spPr>
          <a:xfrm>
            <a:off x="6553200" y="4684582"/>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 name="Shape 118"/>
        <p:cNvGrpSpPr/>
        <p:nvPr/>
      </p:nvGrpSpPr>
      <p:grpSpPr>
        <a:xfrm>
          <a:off x="0" y="0"/>
          <a:ext cx="0" cy="0"/>
          <a:chOff x="0" y="0"/>
          <a:chExt cx="0" cy="0"/>
        </a:xfrm>
      </p:grpSpPr>
      <p:sp>
        <p:nvSpPr>
          <p:cNvPr id="119" name="Google Shape;119;p20"/>
          <p:cNvSpPr txBox="1"/>
          <p:nvPr>
            <p:ph type="title"/>
          </p:nvPr>
        </p:nvSpPr>
        <p:spPr>
          <a:xfrm>
            <a:off x="457200" y="206439"/>
            <a:ext cx="8229600" cy="857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0" name="Google Shape;120;p20"/>
          <p:cNvSpPr txBox="1"/>
          <p:nvPr>
            <p:ph idx="1" type="body"/>
          </p:nvPr>
        </p:nvSpPr>
        <p:spPr>
          <a:xfrm>
            <a:off x="457200" y="1200523"/>
            <a:ext cx="8229600" cy="3393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1" name="Google Shape;121;p20"/>
          <p:cNvSpPr txBox="1"/>
          <p:nvPr>
            <p:ph idx="10" type="dt"/>
          </p:nvPr>
        </p:nvSpPr>
        <p:spPr>
          <a:xfrm>
            <a:off x="457200" y="4684582"/>
            <a:ext cx="2133600" cy="357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20"/>
          <p:cNvSpPr txBox="1"/>
          <p:nvPr>
            <p:ph idx="11" type="ftr"/>
          </p:nvPr>
        </p:nvSpPr>
        <p:spPr>
          <a:xfrm>
            <a:off x="3124200" y="4684582"/>
            <a:ext cx="2895600" cy="357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20"/>
          <p:cNvSpPr txBox="1"/>
          <p:nvPr>
            <p:ph idx="12" type="sldNum"/>
          </p:nvPr>
        </p:nvSpPr>
        <p:spPr>
          <a:xfrm>
            <a:off x="6553200" y="4684582"/>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4.png"/><Relationship Id="rId6"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31" name="Shape 131"/>
        <p:cNvGrpSpPr/>
        <p:nvPr/>
      </p:nvGrpSpPr>
      <p:grpSpPr>
        <a:xfrm>
          <a:off x="0" y="0"/>
          <a:ext cx="0" cy="0"/>
          <a:chOff x="0" y="0"/>
          <a:chExt cx="0" cy="0"/>
        </a:xfrm>
      </p:grpSpPr>
      <p:sp>
        <p:nvSpPr>
          <p:cNvPr id="132" name="Google Shape;132;p22"/>
          <p:cNvSpPr/>
          <p:nvPr/>
        </p:nvSpPr>
        <p:spPr>
          <a:xfrm>
            <a:off x="1472803" y="-603647"/>
            <a:ext cx="6350700" cy="6350700"/>
          </a:xfrm>
          <a:prstGeom prst="ellipse">
            <a:avLst/>
          </a:prstGeom>
          <a:no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33" name="Google Shape;133;p22"/>
          <p:cNvSpPr/>
          <p:nvPr/>
        </p:nvSpPr>
        <p:spPr>
          <a:xfrm>
            <a:off x="1556146" y="-444103"/>
            <a:ext cx="6031706" cy="6031706"/>
          </a:xfrm>
          <a:prstGeom prst="ellipse">
            <a:avLst/>
          </a:prstGeom>
          <a:solidFill>
            <a:schemeClr val="lt1">
              <a:alpha val="49803"/>
            </a:scheme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nvGrpSpPr>
          <p:cNvPr id="134" name="Google Shape;134;p22"/>
          <p:cNvGrpSpPr/>
          <p:nvPr/>
        </p:nvGrpSpPr>
        <p:grpSpPr>
          <a:xfrm>
            <a:off x="2681288" y="1941909"/>
            <a:ext cx="3750469" cy="39290"/>
            <a:chOff x="3473153" y="1615665"/>
            <a:chExt cx="5001060" cy="53340"/>
          </a:xfrm>
        </p:grpSpPr>
        <p:grpSp>
          <p:nvGrpSpPr>
            <p:cNvPr id="135" name="Google Shape;135;p22"/>
            <p:cNvGrpSpPr/>
            <p:nvPr/>
          </p:nvGrpSpPr>
          <p:grpSpPr>
            <a:xfrm>
              <a:off x="3473153" y="1615665"/>
              <a:ext cx="1619391" cy="53340"/>
              <a:chOff x="3836010" y="1629000"/>
              <a:chExt cx="1619391" cy="53340"/>
            </a:xfrm>
          </p:grpSpPr>
          <p:cxnSp>
            <p:nvCxnSpPr>
              <p:cNvPr id="136" name="Google Shape;136;p22"/>
              <p:cNvCxnSpPr/>
              <p:nvPr/>
            </p:nvCxnSpPr>
            <p:spPr>
              <a:xfrm>
                <a:off x="3836010" y="1629000"/>
                <a:ext cx="1619391" cy="0"/>
              </a:xfrm>
              <a:prstGeom prst="straightConnector1">
                <a:avLst/>
              </a:prstGeom>
              <a:noFill/>
              <a:ln cap="flat" cmpd="sng" w="19050">
                <a:solidFill>
                  <a:srgbClr val="262626"/>
                </a:solidFill>
                <a:prstDash val="solid"/>
                <a:miter lim="800000"/>
                <a:headEnd len="med" w="med" type="none"/>
                <a:tailEnd len="med" w="med" type="none"/>
              </a:ln>
            </p:spPr>
          </p:cxnSp>
          <p:cxnSp>
            <p:nvCxnSpPr>
              <p:cNvPr id="137" name="Google Shape;137;p22"/>
              <p:cNvCxnSpPr/>
              <p:nvPr/>
            </p:nvCxnSpPr>
            <p:spPr>
              <a:xfrm>
                <a:off x="3836010" y="1682340"/>
                <a:ext cx="1619391" cy="0"/>
              </a:xfrm>
              <a:prstGeom prst="straightConnector1">
                <a:avLst/>
              </a:prstGeom>
              <a:noFill/>
              <a:ln cap="flat" cmpd="sng" w="9525">
                <a:solidFill>
                  <a:srgbClr val="D9D9D9"/>
                </a:solidFill>
                <a:prstDash val="solid"/>
                <a:miter lim="800000"/>
                <a:headEnd len="med" w="med" type="none"/>
                <a:tailEnd len="med" w="med" type="none"/>
              </a:ln>
            </p:spPr>
          </p:cxnSp>
        </p:grpSp>
        <p:grpSp>
          <p:nvGrpSpPr>
            <p:cNvPr id="138" name="Google Shape;138;p22"/>
            <p:cNvGrpSpPr/>
            <p:nvPr/>
          </p:nvGrpSpPr>
          <p:grpSpPr>
            <a:xfrm>
              <a:off x="6854822" y="1615665"/>
              <a:ext cx="1619391" cy="53340"/>
              <a:chOff x="3836619" y="1629000"/>
              <a:chExt cx="1619391" cy="53340"/>
            </a:xfrm>
          </p:grpSpPr>
          <p:cxnSp>
            <p:nvCxnSpPr>
              <p:cNvPr id="139" name="Google Shape;139;p22"/>
              <p:cNvCxnSpPr/>
              <p:nvPr/>
            </p:nvCxnSpPr>
            <p:spPr>
              <a:xfrm>
                <a:off x="3836619" y="1629000"/>
                <a:ext cx="1619391" cy="0"/>
              </a:xfrm>
              <a:prstGeom prst="straightConnector1">
                <a:avLst/>
              </a:prstGeom>
              <a:noFill/>
              <a:ln cap="flat" cmpd="sng" w="19050">
                <a:solidFill>
                  <a:srgbClr val="262626"/>
                </a:solidFill>
                <a:prstDash val="solid"/>
                <a:miter lim="800000"/>
                <a:headEnd len="med" w="med" type="none"/>
                <a:tailEnd len="med" w="med" type="none"/>
              </a:ln>
            </p:spPr>
          </p:cxnSp>
          <p:cxnSp>
            <p:nvCxnSpPr>
              <p:cNvPr id="140" name="Google Shape;140;p22"/>
              <p:cNvCxnSpPr/>
              <p:nvPr/>
            </p:nvCxnSpPr>
            <p:spPr>
              <a:xfrm>
                <a:off x="3836619" y="1682340"/>
                <a:ext cx="1619391" cy="0"/>
              </a:xfrm>
              <a:prstGeom prst="straightConnector1">
                <a:avLst/>
              </a:prstGeom>
              <a:noFill/>
              <a:ln cap="flat" cmpd="sng" w="9525">
                <a:solidFill>
                  <a:srgbClr val="D9D9D9"/>
                </a:solidFill>
                <a:prstDash val="solid"/>
                <a:miter lim="800000"/>
                <a:headEnd len="med" w="med" type="none"/>
                <a:tailEnd len="med" w="med" type="none"/>
              </a:ln>
            </p:spPr>
          </p:cxnSp>
        </p:grpSp>
      </p:grpSp>
      <p:grpSp>
        <p:nvGrpSpPr>
          <p:cNvPr id="141" name="Google Shape;141;p22"/>
          <p:cNvGrpSpPr/>
          <p:nvPr/>
        </p:nvGrpSpPr>
        <p:grpSpPr>
          <a:xfrm>
            <a:off x="1365647" y="1556146"/>
            <a:ext cx="239315" cy="595312"/>
            <a:chOff x="1820381" y="2075156"/>
            <a:chExt cx="319500" cy="792801"/>
          </a:xfrm>
        </p:grpSpPr>
        <p:sp>
          <p:nvSpPr>
            <p:cNvPr id="142" name="Google Shape;142;p22"/>
            <p:cNvSpPr/>
            <p:nvPr/>
          </p:nvSpPr>
          <p:spPr>
            <a:xfrm>
              <a:off x="1976157" y="2075156"/>
              <a:ext cx="163724" cy="16331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43" name="Google Shape;143;p22"/>
            <p:cNvSpPr/>
            <p:nvPr/>
          </p:nvSpPr>
          <p:spPr>
            <a:xfrm>
              <a:off x="1820381" y="2332024"/>
              <a:ext cx="295657" cy="294922"/>
            </a:xfrm>
            <a:prstGeom prst="ellipse">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44" name="Google Shape;144;p22"/>
            <p:cNvSpPr/>
            <p:nvPr/>
          </p:nvSpPr>
          <p:spPr>
            <a:xfrm>
              <a:off x="1820381" y="2704639"/>
              <a:ext cx="163724" cy="163318"/>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sp>
        <p:nvSpPr>
          <p:cNvPr id="145" name="Google Shape;145;p22"/>
          <p:cNvSpPr/>
          <p:nvPr/>
        </p:nvSpPr>
        <p:spPr>
          <a:xfrm>
            <a:off x="7424738" y="3786188"/>
            <a:ext cx="123825" cy="123825"/>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46" name="Google Shape;146;p22"/>
          <p:cNvSpPr/>
          <p:nvPr/>
        </p:nvSpPr>
        <p:spPr>
          <a:xfrm>
            <a:off x="7265194" y="3993356"/>
            <a:ext cx="222646" cy="221456"/>
          </a:xfrm>
          <a:prstGeom prst="ellipse">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47" name="Google Shape;147;p22"/>
          <p:cNvSpPr/>
          <p:nvPr/>
        </p:nvSpPr>
        <p:spPr>
          <a:xfrm>
            <a:off x="7154465" y="4273153"/>
            <a:ext cx="123825" cy="122634"/>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148" name="Google Shape;148;p22"/>
          <p:cNvPicPr preferRelativeResize="0"/>
          <p:nvPr/>
        </p:nvPicPr>
        <p:blipFill rotWithShape="1">
          <a:blip r:embed="rId3">
            <a:alphaModFix/>
          </a:blip>
          <a:srcRect b="0" l="0" r="0" t="0"/>
          <a:stretch/>
        </p:blipFill>
        <p:spPr>
          <a:xfrm>
            <a:off x="4032647" y="872728"/>
            <a:ext cx="1082278" cy="1218009"/>
          </a:xfrm>
          <a:prstGeom prst="rect">
            <a:avLst/>
          </a:prstGeom>
          <a:noFill/>
          <a:ln>
            <a:noFill/>
          </a:ln>
        </p:spPr>
      </p:pic>
      <p:grpSp>
        <p:nvGrpSpPr>
          <p:cNvPr id="149" name="Google Shape;149;p22"/>
          <p:cNvGrpSpPr/>
          <p:nvPr/>
        </p:nvGrpSpPr>
        <p:grpSpPr>
          <a:xfrm>
            <a:off x="2301478" y="2278856"/>
            <a:ext cx="4541044" cy="623059"/>
            <a:chOff x="3203300" y="3038037"/>
            <a:chExt cx="6054863" cy="831299"/>
          </a:xfrm>
        </p:grpSpPr>
        <p:sp>
          <p:nvSpPr>
            <p:cNvPr id="150" name="Google Shape;150;p22"/>
            <p:cNvSpPr txBox="1"/>
            <p:nvPr/>
          </p:nvSpPr>
          <p:spPr>
            <a:xfrm>
              <a:off x="3203300" y="3038037"/>
              <a:ext cx="6054863" cy="52322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sz="2200">
                  <a:solidFill>
                    <a:schemeClr val="dk1"/>
                  </a:solidFill>
                  <a:latin typeface="Calibri"/>
                  <a:ea typeface="Calibri"/>
                  <a:cs typeface="Calibri"/>
                  <a:sym typeface="Calibri"/>
                </a:rPr>
                <a:t>Market Campaign Prediction</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Arial"/>
                <a:buNone/>
              </a:pPr>
              <a:r>
                <a:t/>
              </a:r>
              <a:endParaRPr sz="2100">
                <a:solidFill>
                  <a:schemeClr val="dk1"/>
                </a:solidFill>
              </a:endParaRPr>
            </a:p>
          </p:txBody>
        </p:sp>
        <p:sp>
          <p:nvSpPr>
            <p:cNvPr id="151" name="Google Shape;151;p22"/>
            <p:cNvSpPr txBox="1"/>
            <p:nvPr/>
          </p:nvSpPr>
          <p:spPr>
            <a:xfrm>
              <a:off x="4206820" y="3561236"/>
              <a:ext cx="4692900" cy="308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rPr lang="en" sz="1600">
                  <a:solidFill>
                    <a:srgbClr val="888888"/>
                  </a:solidFill>
                  <a:latin typeface="Calibri"/>
                  <a:ea typeface="Calibri"/>
                  <a:cs typeface="Calibri"/>
                  <a:sym typeface="Calibri"/>
                </a:rPr>
                <a:t>Zhaoying Chen </a:t>
              </a:r>
              <a:endParaRPr sz="1600">
                <a:solidFill>
                  <a:srgbClr val="888888"/>
                </a:solidFill>
                <a:latin typeface="Calibri"/>
                <a:ea typeface="Calibri"/>
                <a:cs typeface="Calibri"/>
                <a:sym typeface="Calibri"/>
              </a:endParaRPr>
            </a:p>
            <a:p>
              <a:pPr indent="0" lvl="0" marL="0" rtl="0" algn="ctr">
                <a:spcBef>
                  <a:spcPts val="300"/>
                </a:spcBef>
                <a:spcAft>
                  <a:spcPts val="0"/>
                </a:spcAft>
                <a:buClr>
                  <a:schemeClr val="dk1"/>
                </a:buClr>
                <a:buSzPts val="1100"/>
                <a:buFont typeface="Arial"/>
                <a:buNone/>
              </a:pPr>
              <a:r>
                <a:rPr lang="en" sz="1600">
                  <a:solidFill>
                    <a:srgbClr val="888888"/>
                  </a:solidFill>
                  <a:latin typeface="Calibri"/>
                  <a:ea typeface="Calibri"/>
                  <a:cs typeface="Calibri"/>
                  <a:sym typeface="Calibri"/>
                </a:rPr>
                <a:t>Hui Jiang </a:t>
              </a:r>
              <a:endParaRPr sz="1600">
                <a:solidFill>
                  <a:srgbClr val="888888"/>
                </a:solidFill>
                <a:latin typeface="Calibri"/>
                <a:ea typeface="Calibri"/>
                <a:cs typeface="Calibri"/>
                <a:sym typeface="Calibri"/>
              </a:endParaRPr>
            </a:p>
            <a:p>
              <a:pPr indent="0" lvl="0" marL="0" rtl="0" algn="ctr">
                <a:spcBef>
                  <a:spcPts val="300"/>
                </a:spcBef>
                <a:spcAft>
                  <a:spcPts val="0"/>
                </a:spcAft>
                <a:buClr>
                  <a:schemeClr val="dk1"/>
                </a:buClr>
                <a:buSzPts val="1100"/>
                <a:buFont typeface="Arial"/>
                <a:buNone/>
              </a:pPr>
              <a:r>
                <a:rPr lang="en" sz="1600">
                  <a:solidFill>
                    <a:srgbClr val="888888"/>
                  </a:solidFill>
                  <a:latin typeface="Calibri"/>
                  <a:ea typeface="Calibri"/>
                  <a:cs typeface="Calibri"/>
                  <a:sym typeface="Calibri"/>
                </a:rPr>
                <a:t>Yiying Wang </a:t>
              </a:r>
              <a:endParaRPr sz="1600">
                <a:solidFill>
                  <a:srgbClr val="888888"/>
                </a:solidFill>
                <a:latin typeface="Calibri"/>
                <a:ea typeface="Calibri"/>
                <a:cs typeface="Calibri"/>
                <a:sym typeface="Calibri"/>
              </a:endParaRPr>
            </a:p>
            <a:p>
              <a:pPr indent="0" lvl="0" marL="0" rtl="0" algn="ctr">
                <a:spcBef>
                  <a:spcPts val="300"/>
                </a:spcBef>
                <a:spcAft>
                  <a:spcPts val="0"/>
                </a:spcAft>
                <a:buClr>
                  <a:schemeClr val="dk1"/>
                </a:buClr>
                <a:buSzPts val="1100"/>
                <a:buFont typeface="Arial"/>
                <a:buNone/>
              </a:pPr>
              <a:r>
                <a:rPr lang="en" sz="1600">
                  <a:solidFill>
                    <a:srgbClr val="888888"/>
                  </a:solidFill>
                  <a:latin typeface="Calibri"/>
                  <a:ea typeface="Calibri"/>
                  <a:cs typeface="Calibri"/>
                  <a:sym typeface="Calibri"/>
                </a:rPr>
                <a:t>Rui Xu</a:t>
              </a:r>
              <a:endParaRPr sz="1600">
                <a:solidFill>
                  <a:srgbClr val="888888"/>
                </a:solidFill>
                <a:latin typeface="Calibri"/>
                <a:ea typeface="Calibri"/>
                <a:cs typeface="Calibri"/>
                <a:sym typeface="Calibri"/>
              </a:endParaRPr>
            </a:p>
            <a:p>
              <a:pPr indent="0" lvl="0" marL="0" rtl="0" algn="ctr">
                <a:spcBef>
                  <a:spcPts val="300"/>
                </a:spcBef>
                <a:spcAft>
                  <a:spcPts val="0"/>
                </a:spcAft>
                <a:buClr>
                  <a:schemeClr val="dk1"/>
                </a:buClr>
                <a:buSzPts val="1100"/>
                <a:buFont typeface="Arial"/>
                <a:buNone/>
              </a:pPr>
              <a:r>
                <a:rPr lang="en" sz="1600">
                  <a:solidFill>
                    <a:srgbClr val="888888"/>
                  </a:solidFill>
                  <a:latin typeface="Calibri"/>
                  <a:ea typeface="Calibri"/>
                  <a:cs typeface="Calibri"/>
                  <a:sym typeface="Calibri"/>
                </a:rPr>
                <a:t>Tyler Mcmurray</a:t>
              </a:r>
              <a:endParaRPr sz="1600">
                <a:solidFill>
                  <a:srgbClr val="888888"/>
                </a:solidFill>
                <a:latin typeface="Calibri"/>
                <a:ea typeface="Calibri"/>
                <a:cs typeface="Calibri"/>
                <a:sym typeface="Calibri"/>
              </a:endParaRPr>
            </a:p>
            <a:p>
              <a:pPr indent="0" lvl="0" marL="0" rtl="0" algn="ctr">
                <a:spcBef>
                  <a:spcPts val="300"/>
                </a:spcBef>
                <a:spcAft>
                  <a:spcPts val="0"/>
                </a:spcAft>
                <a:buClr>
                  <a:schemeClr val="dk1"/>
                </a:buClr>
                <a:buSzPts val="1100"/>
                <a:buFont typeface="Arial"/>
                <a:buNone/>
              </a:pPr>
              <a:r>
                <a:rPr lang="en" sz="1600">
                  <a:solidFill>
                    <a:srgbClr val="888888"/>
                  </a:solidFill>
                  <a:latin typeface="Calibri"/>
                  <a:ea typeface="Calibri"/>
                  <a:cs typeface="Calibri"/>
                  <a:sym typeface="Calibri"/>
                </a:rPr>
                <a:t>Yanyue Fu </a:t>
              </a:r>
              <a:endParaRPr sz="1600">
                <a:solidFill>
                  <a:srgbClr val="888888"/>
                </a:solidFill>
                <a:latin typeface="Calibri"/>
                <a:ea typeface="Calibri"/>
                <a:cs typeface="Calibri"/>
                <a:sym typeface="Calibri"/>
              </a:endParaRPr>
            </a:p>
            <a:p>
              <a:pPr indent="0" lvl="0" marL="0" rtl="0" algn="ctr">
                <a:spcBef>
                  <a:spcPts val="300"/>
                </a:spcBef>
                <a:spcAft>
                  <a:spcPts val="0"/>
                </a:spcAft>
                <a:buClr>
                  <a:schemeClr val="dk1"/>
                </a:buClr>
                <a:buSzPts val="1100"/>
                <a:buFont typeface="Arial"/>
                <a:buNone/>
              </a:pPr>
              <a:r>
                <a:t/>
              </a:r>
              <a:endParaRPr sz="1600">
                <a:solidFill>
                  <a:srgbClr val="888888"/>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1100"/>
            </a:p>
          </p:txBody>
        </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1"/>
          <p:cNvSpPr/>
          <p:nvPr/>
        </p:nvSpPr>
        <p:spPr>
          <a:xfrm>
            <a:off x="0" y="732065"/>
            <a:ext cx="4410075" cy="4411447"/>
          </a:xfrm>
          <a:custGeom>
            <a:rect b="b" l="l" r="r" t="t"/>
            <a:pathLst>
              <a:path extrusionOk="0" h="1386" w="1386">
                <a:moveTo>
                  <a:pt x="1106" y="1386"/>
                </a:moveTo>
                <a:cubicBezTo>
                  <a:pt x="1277" y="1242"/>
                  <a:pt x="1386" y="1026"/>
                  <a:pt x="1386" y="785"/>
                </a:cubicBezTo>
                <a:cubicBezTo>
                  <a:pt x="1386" y="351"/>
                  <a:pt x="1034" y="0"/>
                  <a:pt x="601" y="0"/>
                </a:cubicBezTo>
                <a:cubicBezTo>
                  <a:pt x="360" y="0"/>
                  <a:pt x="144" y="109"/>
                  <a:pt x="0" y="280"/>
                </a:cubicBezTo>
                <a:cubicBezTo>
                  <a:pt x="0" y="1290"/>
                  <a:pt x="0" y="1290"/>
                  <a:pt x="0" y="1290"/>
                </a:cubicBezTo>
                <a:cubicBezTo>
                  <a:pt x="0" y="1386"/>
                  <a:pt x="0" y="1386"/>
                  <a:pt x="0" y="1386"/>
                </a:cubicBezTo>
                <a:cubicBezTo>
                  <a:pt x="96" y="1386"/>
                  <a:pt x="96" y="1386"/>
                  <a:pt x="96" y="1386"/>
                </a:cubicBezTo>
                <a:lnTo>
                  <a:pt x="1106" y="1386"/>
                </a:lnTo>
                <a:close/>
              </a:path>
            </a:pathLst>
          </a:custGeom>
          <a:solidFill>
            <a:srgbClr val="5D5D5D">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31"/>
          <p:cNvSpPr/>
          <p:nvPr/>
        </p:nvSpPr>
        <p:spPr>
          <a:xfrm>
            <a:off x="0" y="1318035"/>
            <a:ext cx="3824286" cy="3825476"/>
          </a:xfrm>
          <a:custGeom>
            <a:rect b="b" l="l" r="r" t="t"/>
            <a:pathLst>
              <a:path extrusionOk="0" h="1202" w="1202">
                <a:moveTo>
                  <a:pt x="601" y="0"/>
                </a:moveTo>
                <a:cubicBezTo>
                  <a:pt x="269" y="0"/>
                  <a:pt x="0" y="269"/>
                  <a:pt x="0" y="601"/>
                </a:cubicBezTo>
                <a:cubicBezTo>
                  <a:pt x="0" y="1202"/>
                  <a:pt x="0" y="1202"/>
                  <a:pt x="0" y="1202"/>
                </a:cubicBezTo>
                <a:cubicBezTo>
                  <a:pt x="601" y="1202"/>
                  <a:pt x="601" y="1202"/>
                  <a:pt x="601" y="1202"/>
                </a:cubicBezTo>
                <a:cubicBezTo>
                  <a:pt x="933" y="1202"/>
                  <a:pt x="1202" y="933"/>
                  <a:pt x="1202" y="601"/>
                </a:cubicBezTo>
                <a:cubicBezTo>
                  <a:pt x="1202" y="269"/>
                  <a:pt x="933" y="0"/>
                  <a:pt x="601" y="0"/>
                </a:cubicBezTo>
                <a:close/>
              </a:path>
            </a:pathLst>
          </a:custGeom>
          <a:solidFill>
            <a:srgbClr val="000000">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31"/>
          <p:cNvSpPr/>
          <p:nvPr/>
        </p:nvSpPr>
        <p:spPr>
          <a:xfrm>
            <a:off x="2808287" y="1441899"/>
            <a:ext cx="476400" cy="476400"/>
          </a:xfrm>
          <a:prstGeom prst="ellipse">
            <a:avLst/>
          </a:prstGeom>
          <a:solidFill>
            <a:srgbClr val="8871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31"/>
          <p:cNvSpPr txBox="1"/>
          <p:nvPr/>
        </p:nvSpPr>
        <p:spPr>
          <a:xfrm>
            <a:off x="731038" y="2971872"/>
            <a:ext cx="2362200" cy="51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solidFill>
                  <a:srgbClr val="F3F3F3"/>
                </a:solidFill>
              </a:rPr>
              <a:t>Clustering</a:t>
            </a:r>
            <a:endParaRPr sz="2800">
              <a:solidFill>
                <a:srgbClr val="F3F3F3"/>
              </a:solidFill>
            </a:endParaRPr>
          </a:p>
          <a:p>
            <a:pPr indent="0" lvl="0" marL="0" marR="0" rtl="0" algn="ctr">
              <a:lnSpc>
                <a:spcPct val="100000"/>
              </a:lnSpc>
              <a:spcBef>
                <a:spcPts val="0"/>
              </a:spcBef>
              <a:spcAft>
                <a:spcPts val="0"/>
              </a:spcAft>
              <a:buClr>
                <a:schemeClr val="lt2"/>
              </a:buClr>
              <a:buSzPts val="1000"/>
              <a:buFont typeface="Arial"/>
              <a:buNone/>
            </a:pPr>
            <a:r>
              <a:t/>
            </a:r>
            <a:endParaRPr>
              <a:solidFill>
                <a:srgbClr val="F3F3F3"/>
              </a:solidFill>
            </a:endParaRPr>
          </a:p>
        </p:txBody>
      </p:sp>
      <p:sp>
        <p:nvSpPr>
          <p:cNvPr id="276" name="Google Shape;276;p31"/>
          <p:cNvSpPr/>
          <p:nvPr/>
        </p:nvSpPr>
        <p:spPr>
          <a:xfrm>
            <a:off x="2924177" y="1540869"/>
            <a:ext cx="235006" cy="260312"/>
          </a:xfrm>
          <a:custGeom>
            <a:rect b="b" l="l" r="r" t="t"/>
            <a:pathLst>
              <a:path extrusionOk="0" h="79" w="71">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280" name="Shape 280"/>
        <p:cNvGrpSpPr/>
        <p:nvPr/>
      </p:nvGrpSpPr>
      <p:grpSpPr>
        <a:xfrm>
          <a:off x="0" y="0"/>
          <a:ext cx="0" cy="0"/>
          <a:chOff x="0" y="0"/>
          <a:chExt cx="0" cy="0"/>
        </a:xfrm>
      </p:grpSpPr>
      <p:sp>
        <p:nvSpPr>
          <p:cNvPr id="281" name="Google Shape;281;p32"/>
          <p:cNvSpPr txBox="1"/>
          <p:nvPr/>
        </p:nvSpPr>
        <p:spPr>
          <a:xfrm>
            <a:off x="0" y="2571750"/>
            <a:ext cx="9144000" cy="259556"/>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282" name="Google Shape;282;p32"/>
          <p:cNvPicPr preferRelativeResize="0"/>
          <p:nvPr/>
        </p:nvPicPr>
        <p:blipFill rotWithShape="1">
          <a:blip r:embed="rId3">
            <a:alphaModFix/>
          </a:blip>
          <a:srcRect b="0" l="0" r="0" t="0"/>
          <a:stretch/>
        </p:blipFill>
        <p:spPr>
          <a:xfrm>
            <a:off x="-17859" y="2678906"/>
            <a:ext cx="9221390" cy="2464594"/>
          </a:xfrm>
          <a:prstGeom prst="rect">
            <a:avLst/>
          </a:prstGeom>
          <a:noFill/>
          <a:ln>
            <a:noFill/>
          </a:ln>
        </p:spPr>
      </p:pic>
      <p:sp>
        <p:nvSpPr>
          <p:cNvPr id="283" name="Google Shape;283;p32"/>
          <p:cNvSpPr txBox="1"/>
          <p:nvPr/>
        </p:nvSpPr>
        <p:spPr>
          <a:xfrm>
            <a:off x="3221831" y="0"/>
            <a:ext cx="2700338" cy="141684"/>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nvGrpSpPr>
          <p:cNvPr id="284" name="Google Shape;284;p32"/>
          <p:cNvGrpSpPr/>
          <p:nvPr/>
        </p:nvGrpSpPr>
        <p:grpSpPr>
          <a:xfrm>
            <a:off x="2687049" y="142900"/>
            <a:ext cx="3579475" cy="609656"/>
            <a:chOff x="3851869" y="189721"/>
            <a:chExt cx="4468200" cy="814177"/>
          </a:xfrm>
        </p:grpSpPr>
        <p:sp>
          <p:nvSpPr>
            <p:cNvPr id="285" name="Google Shape;285;p32"/>
            <p:cNvSpPr txBox="1"/>
            <p:nvPr/>
          </p:nvSpPr>
          <p:spPr>
            <a:xfrm>
              <a:off x="3851869" y="189721"/>
              <a:ext cx="4468200" cy="58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2400"/>
                <a:buFont typeface="Arial"/>
                <a:buNone/>
              </a:pPr>
              <a:r>
                <a:rPr lang="en" sz="2400"/>
                <a:t>How To Cluster Our Data</a:t>
              </a:r>
              <a:endParaRPr sz="2400"/>
            </a:p>
          </p:txBody>
        </p:sp>
        <p:sp>
          <p:nvSpPr>
            <p:cNvPr id="286" name="Google Shape;286;p32"/>
            <p:cNvSpPr txBox="1"/>
            <p:nvPr/>
          </p:nvSpPr>
          <p:spPr>
            <a:xfrm>
              <a:off x="4227354" y="696098"/>
              <a:ext cx="3867300" cy="307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K Means</a:t>
              </a:r>
              <a:r>
                <a:rPr lang="en">
                  <a:solidFill>
                    <a:schemeClr val="dk1"/>
                  </a:solidFill>
                </a:rPr>
                <a:t> or </a:t>
              </a:r>
              <a:r>
                <a:rPr lang="en">
                  <a:solidFill>
                    <a:schemeClr val="dk1"/>
                  </a:solidFill>
                </a:rPr>
                <a:t>Hierarchical</a:t>
              </a:r>
              <a:r>
                <a:rPr lang="en">
                  <a:solidFill>
                    <a:schemeClr val="dk1"/>
                  </a:solidFill>
                </a:rPr>
                <a:t> Clustering</a:t>
              </a:r>
              <a:endParaRPr/>
            </a:p>
          </p:txBody>
        </p:sp>
      </p:grpSp>
      <p:sp>
        <p:nvSpPr>
          <p:cNvPr id="287" name="Google Shape;287;p32"/>
          <p:cNvSpPr txBox="1"/>
          <p:nvPr/>
        </p:nvSpPr>
        <p:spPr>
          <a:xfrm>
            <a:off x="1353740" y="3145631"/>
            <a:ext cx="6885384" cy="13620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en">
                <a:solidFill>
                  <a:schemeClr val="lt1"/>
                </a:solidFill>
              </a:rPr>
              <a:t>Hierarchical Clustering -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We again tried multiple different clusters 2, 3, and 4</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We decided to utilize 3 different clusters</a:t>
            </a:r>
            <a:endParaRPr>
              <a:solidFill>
                <a:schemeClr val="lt1"/>
              </a:solidFill>
            </a:endParaRPr>
          </a:p>
          <a:p>
            <a:pPr indent="-317500" lvl="1" marL="914400" marR="0" rtl="0" algn="l">
              <a:lnSpc>
                <a:spcPct val="100000"/>
              </a:lnSpc>
              <a:spcBef>
                <a:spcPts val="0"/>
              </a:spcBef>
              <a:spcAft>
                <a:spcPts val="0"/>
              </a:spcAft>
              <a:buClr>
                <a:schemeClr val="lt1"/>
              </a:buClr>
              <a:buSzPts val="1400"/>
              <a:buChar char="○"/>
            </a:pPr>
            <a:r>
              <a:rPr lang="en">
                <a:solidFill>
                  <a:schemeClr val="lt1"/>
                </a:solidFill>
              </a:rPr>
              <a:t>There was even more distribution between the groups</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3 groups was big enough to give us different qualities in the groups and was small enough that a marketing team could handle without too many groups</a:t>
            </a:r>
            <a:endParaRPr>
              <a:solidFill>
                <a:schemeClr val="lt1"/>
              </a:solidFill>
            </a:endParaRPr>
          </a:p>
          <a:p>
            <a:pPr indent="0" lvl="0" marL="0" marR="0" rtl="0" algn="l">
              <a:lnSpc>
                <a:spcPct val="100000"/>
              </a:lnSpc>
              <a:spcBef>
                <a:spcPts val="0"/>
              </a:spcBef>
              <a:spcAft>
                <a:spcPts val="0"/>
              </a:spcAft>
              <a:buNone/>
            </a:pPr>
            <a:r>
              <a:rPr lang="en">
                <a:solidFill>
                  <a:schemeClr val="lt1"/>
                </a:solidFill>
              </a:rPr>
              <a:t> </a:t>
            </a:r>
            <a:endParaRPr>
              <a:solidFill>
                <a:schemeClr val="lt1"/>
              </a:solidFill>
            </a:endParaRPr>
          </a:p>
        </p:txBody>
      </p:sp>
      <p:sp>
        <p:nvSpPr>
          <p:cNvPr id="288" name="Google Shape;288;p32"/>
          <p:cNvSpPr txBox="1"/>
          <p:nvPr/>
        </p:nvSpPr>
        <p:spPr>
          <a:xfrm>
            <a:off x="1391850" y="970051"/>
            <a:ext cx="6871200" cy="1498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rPr lang="en">
                <a:solidFill>
                  <a:schemeClr val="dk1"/>
                </a:solidFill>
              </a:rPr>
              <a:t>K Means - </a:t>
            </a:r>
            <a:endParaRPr>
              <a:solidFill>
                <a:schemeClr val="dk1"/>
              </a:solidFill>
            </a:endParaRPr>
          </a:p>
          <a:p>
            <a:pPr indent="-317500" lvl="0" marL="457200" marR="0" rtl="0" algn="just">
              <a:lnSpc>
                <a:spcPct val="100000"/>
              </a:lnSpc>
              <a:spcBef>
                <a:spcPts val="0"/>
              </a:spcBef>
              <a:spcAft>
                <a:spcPts val="0"/>
              </a:spcAft>
              <a:buClr>
                <a:schemeClr val="dk1"/>
              </a:buClr>
              <a:buSzPts val="1400"/>
              <a:buChar char="●"/>
            </a:pPr>
            <a:r>
              <a:rPr lang="en">
                <a:solidFill>
                  <a:schemeClr val="dk1"/>
                </a:solidFill>
              </a:rPr>
              <a:t>Utilized 2, 3, then 4 different clusters which we derived from the Elbow Method</a:t>
            </a:r>
            <a:endParaRPr>
              <a:solidFill>
                <a:schemeClr val="dk1"/>
              </a:solidFill>
            </a:endParaRPr>
          </a:p>
          <a:p>
            <a:pPr indent="-317500" lvl="0" marL="457200" marR="0" rtl="0" algn="just">
              <a:lnSpc>
                <a:spcPct val="100000"/>
              </a:lnSpc>
              <a:spcBef>
                <a:spcPts val="0"/>
              </a:spcBef>
              <a:spcAft>
                <a:spcPts val="0"/>
              </a:spcAft>
              <a:buClr>
                <a:schemeClr val="dk1"/>
              </a:buClr>
              <a:buSzPts val="1400"/>
              <a:buChar char="●"/>
            </a:pPr>
            <a:r>
              <a:rPr lang="en">
                <a:solidFill>
                  <a:schemeClr val="dk1"/>
                </a:solidFill>
              </a:rPr>
              <a:t>2 Clusters gave us the best score, however, almost all of the observations were in one group with all small amount in the other</a:t>
            </a:r>
            <a:endParaRPr>
              <a:solidFill>
                <a:schemeClr val="dk1"/>
              </a:solidFill>
            </a:endParaRPr>
          </a:p>
          <a:p>
            <a:pPr indent="-317500" lvl="0" marL="457200" marR="0" rtl="0" algn="just">
              <a:lnSpc>
                <a:spcPct val="100000"/>
              </a:lnSpc>
              <a:spcBef>
                <a:spcPts val="0"/>
              </a:spcBef>
              <a:spcAft>
                <a:spcPts val="0"/>
              </a:spcAft>
              <a:buClr>
                <a:schemeClr val="dk1"/>
              </a:buClr>
              <a:buSzPts val="1400"/>
              <a:buChar char="●"/>
            </a:pPr>
            <a:r>
              <a:rPr lang="en">
                <a:solidFill>
                  <a:schemeClr val="dk1"/>
                </a:solidFill>
              </a:rPr>
              <a:t>Not a whole lot useful for our objective for this data</a:t>
            </a:r>
            <a:endParaRPr>
              <a:solidFill>
                <a:schemeClr val="dk1"/>
              </a:solidFill>
            </a:endParaRPr>
          </a:p>
        </p:txBody>
      </p:sp>
      <p:cxnSp>
        <p:nvCxnSpPr>
          <p:cNvPr id="289" name="Google Shape;289;p32"/>
          <p:cNvCxnSpPr/>
          <p:nvPr/>
        </p:nvCxnSpPr>
        <p:spPr>
          <a:xfrm flipH="1" rot="10800000">
            <a:off x="1137625" y="928463"/>
            <a:ext cx="3019800" cy="8100"/>
          </a:xfrm>
          <a:prstGeom prst="straightConnector1">
            <a:avLst/>
          </a:prstGeom>
          <a:noFill/>
          <a:ln cap="flat" cmpd="sng" w="38100">
            <a:solidFill>
              <a:schemeClr val="dk2"/>
            </a:solidFill>
            <a:prstDash val="solid"/>
            <a:round/>
            <a:headEnd len="med" w="med" type="none"/>
            <a:tailEnd len="med" w="med" type="none"/>
          </a:ln>
        </p:spPr>
      </p:cxnSp>
      <p:cxnSp>
        <p:nvCxnSpPr>
          <p:cNvPr id="290" name="Google Shape;290;p32"/>
          <p:cNvCxnSpPr/>
          <p:nvPr/>
        </p:nvCxnSpPr>
        <p:spPr>
          <a:xfrm rot="10800000">
            <a:off x="1282950" y="673725"/>
            <a:ext cx="0" cy="18591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2"/>
          <p:cNvCxnSpPr/>
          <p:nvPr/>
        </p:nvCxnSpPr>
        <p:spPr>
          <a:xfrm rot="10800000">
            <a:off x="8484475" y="1771975"/>
            <a:ext cx="0" cy="18591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295" name="Shape 295"/>
        <p:cNvGrpSpPr/>
        <p:nvPr/>
      </p:nvGrpSpPr>
      <p:grpSpPr>
        <a:xfrm>
          <a:off x="0" y="0"/>
          <a:ext cx="0" cy="0"/>
          <a:chOff x="0" y="0"/>
          <a:chExt cx="0" cy="0"/>
        </a:xfrm>
      </p:grpSpPr>
      <p:sp>
        <p:nvSpPr>
          <p:cNvPr id="296" name="Google Shape;296;p33"/>
          <p:cNvSpPr/>
          <p:nvPr/>
        </p:nvSpPr>
        <p:spPr>
          <a:xfrm>
            <a:off x="770684" y="1048884"/>
            <a:ext cx="539400" cy="540600"/>
          </a:xfrm>
          <a:prstGeom prst="ellipse">
            <a:avLst/>
          </a:prstGeom>
          <a:solidFill>
            <a:schemeClr val="lt1"/>
          </a:solidFill>
          <a:ln>
            <a:noFill/>
          </a:ln>
          <a:effectLst>
            <a:outerShdw blurRad="63500" dir="2700000" dist="38100">
              <a:srgbClr val="000000">
                <a:alpha val="3961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297" name="Google Shape;297;p33"/>
          <p:cNvSpPr txBox="1"/>
          <p:nvPr/>
        </p:nvSpPr>
        <p:spPr>
          <a:xfrm>
            <a:off x="6025753" y="3230156"/>
            <a:ext cx="1732500" cy="13824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298" name="Google Shape;298;p33"/>
          <p:cNvPicPr preferRelativeResize="0"/>
          <p:nvPr/>
        </p:nvPicPr>
        <p:blipFill rotWithShape="1">
          <a:blip r:embed="rId3">
            <a:alphaModFix/>
          </a:blip>
          <a:srcRect b="0" l="0" r="0" t="0"/>
          <a:stretch/>
        </p:blipFill>
        <p:spPr>
          <a:xfrm>
            <a:off x="5866209" y="1589475"/>
            <a:ext cx="2381250" cy="3002756"/>
          </a:xfrm>
          <a:prstGeom prst="rect">
            <a:avLst/>
          </a:prstGeom>
          <a:noFill/>
          <a:ln>
            <a:noFill/>
          </a:ln>
        </p:spPr>
      </p:pic>
      <p:sp>
        <p:nvSpPr>
          <p:cNvPr id="299" name="Google Shape;299;p33"/>
          <p:cNvSpPr txBox="1"/>
          <p:nvPr/>
        </p:nvSpPr>
        <p:spPr>
          <a:xfrm>
            <a:off x="7808119" y="3440897"/>
            <a:ext cx="142800" cy="142800"/>
          </a:xfrm>
          <a:prstGeom prst="rect">
            <a:avLst/>
          </a:prstGeom>
          <a:solidFill>
            <a:srgbClr val="262626"/>
          </a:solid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00" name="Google Shape;300;p33"/>
          <p:cNvSpPr txBox="1"/>
          <p:nvPr/>
        </p:nvSpPr>
        <p:spPr>
          <a:xfrm>
            <a:off x="7950994" y="3579009"/>
            <a:ext cx="234600" cy="234600"/>
          </a:xfrm>
          <a:prstGeom prst="rect">
            <a:avLst/>
          </a:prstGeom>
          <a:solidFill>
            <a:srgbClr val="262626"/>
          </a:solid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01" name="Google Shape;301;p33"/>
          <p:cNvSpPr txBox="1"/>
          <p:nvPr/>
        </p:nvSpPr>
        <p:spPr>
          <a:xfrm>
            <a:off x="3221831" y="-25012"/>
            <a:ext cx="2700300" cy="1416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02" name="Google Shape;302;p33"/>
          <p:cNvSpPr txBox="1"/>
          <p:nvPr/>
        </p:nvSpPr>
        <p:spPr>
          <a:xfrm>
            <a:off x="2311575" y="117875"/>
            <a:ext cx="4533000" cy="438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2400"/>
              <a:buFont typeface="Arial"/>
              <a:buNone/>
            </a:pPr>
            <a:r>
              <a:rPr lang="en" sz="2400"/>
              <a:t>Using A Covariate Plot To Validate Our Groups</a:t>
            </a:r>
            <a:endParaRPr sz="2400"/>
          </a:p>
        </p:txBody>
      </p:sp>
      <p:sp>
        <p:nvSpPr>
          <p:cNvPr id="303" name="Google Shape;303;p33"/>
          <p:cNvSpPr txBox="1"/>
          <p:nvPr/>
        </p:nvSpPr>
        <p:spPr>
          <a:xfrm>
            <a:off x="859450" y="2005946"/>
            <a:ext cx="4821000" cy="1382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pic>
        <p:nvPicPr>
          <p:cNvPr id="304" name="Google Shape;304;p33"/>
          <p:cNvPicPr preferRelativeResize="0"/>
          <p:nvPr/>
        </p:nvPicPr>
        <p:blipFill>
          <a:blip r:embed="rId4">
            <a:alphaModFix/>
          </a:blip>
          <a:stretch>
            <a:fillRect/>
          </a:stretch>
        </p:blipFill>
        <p:spPr>
          <a:xfrm>
            <a:off x="0" y="913890"/>
            <a:ext cx="9144001" cy="4254625"/>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308" name="Shape 308"/>
        <p:cNvGrpSpPr/>
        <p:nvPr/>
      </p:nvGrpSpPr>
      <p:grpSpPr>
        <a:xfrm>
          <a:off x="0" y="0"/>
          <a:ext cx="0" cy="0"/>
          <a:chOff x="0" y="0"/>
          <a:chExt cx="0" cy="0"/>
        </a:xfrm>
      </p:grpSpPr>
      <p:sp>
        <p:nvSpPr>
          <p:cNvPr id="309" name="Google Shape;309;p34"/>
          <p:cNvSpPr txBox="1"/>
          <p:nvPr/>
        </p:nvSpPr>
        <p:spPr>
          <a:xfrm>
            <a:off x="1045369" y="1357313"/>
            <a:ext cx="7154465" cy="67389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10" name="Google Shape;310;p34"/>
          <p:cNvSpPr txBox="1"/>
          <p:nvPr/>
        </p:nvSpPr>
        <p:spPr>
          <a:xfrm>
            <a:off x="1045369" y="883438"/>
            <a:ext cx="7154400" cy="1350300"/>
          </a:xfrm>
          <a:prstGeom prst="rect">
            <a:avLst/>
          </a:prstGeom>
          <a:blipFill rotWithShape="1">
            <a:blip r:embed="rId3">
              <a:alphaModFix/>
            </a:blip>
            <a:stretch>
              <a:fillRect b="0" l="0" r="0" t="0"/>
            </a:stretch>
          </a:blipFill>
          <a:ln cap="flat" cmpd="sng" w="12700">
            <a:solidFill>
              <a:srgbClr val="41719C"/>
            </a:solidFill>
            <a:prstDash val="solid"/>
            <a:miter lim="800000"/>
            <a:headEnd len="sm" w="sm" type="none"/>
            <a:tailEnd len="sm" w="sm" type="none"/>
          </a:ln>
          <a:effectLst>
            <a:outerShdw blurRad="63500" dir="2700000" dist="38100">
              <a:srgbClr val="000000">
                <a:alpha val="39607"/>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11" name="Google Shape;311;p34"/>
          <p:cNvSpPr/>
          <p:nvPr/>
        </p:nvSpPr>
        <p:spPr>
          <a:xfrm flipH="1" rot="10800000">
            <a:off x="330225" y="2561825"/>
            <a:ext cx="2283000" cy="1612500"/>
          </a:xfrm>
          <a:prstGeom prst="wedgeRectCallout">
            <a:avLst>
              <a:gd fmla="val 10766" name="adj1"/>
              <a:gd fmla="val 24808" name="adj2"/>
            </a:avLst>
          </a:prstGeom>
          <a:solidFill>
            <a:srgbClr val="2E2D33"/>
          </a:solidFill>
          <a:ln cap="flat" cmpd="sng" w="12700">
            <a:solidFill>
              <a:srgbClr val="41719C"/>
            </a:solidFill>
            <a:prstDash val="solid"/>
            <a:miter lim="800000"/>
            <a:headEnd len="sm" w="sm" type="none"/>
            <a:tailEnd len="sm" w="sm" type="none"/>
          </a:ln>
          <a:effectLst>
            <a:outerShdw blurRad="63500" dir="2700000" dist="38100">
              <a:srgbClr val="000000">
                <a:alpha val="39607"/>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12" name="Google Shape;312;p34"/>
          <p:cNvSpPr/>
          <p:nvPr/>
        </p:nvSpPr>
        <p:spPr>
          <a:xfrm flipH="1" rot="10800000">
            <a:off x="2794325" y="2831800"/>
            <a:ext cx="3587400" cy="2181600"/>
          </a:xfrm>
          <a:prstGeom prst="wedgeRectCallout">
            <a:avLst>
              <a:gd fmla="val 9759" name="adj1"/>
              <a:gd fmla="val 23599" name="adj2"/>
            </a:avLst>
          </a:prstGeom>
          <a:solidFill>
            <a:srgbClr val="0D0D0D"/>
          </a:solidFill>
          <a:ln cap="flat" cmpd="sng" w="12700">
            <a:solidFill>
              <a:srgbClr val="41719C"/>
            </a:solidFill>
            <a:prstDash val="solid"/>
            <a:miter lim="800000"/>
            <a:headEnd len="sm" w="sm" type="none"/>
            <a:tailEnd len="sm" w="sm" type="none"/>
          </a:ln>
          <a:effectLst>
            <a:outerShdw blurRad="63500" dir="2700000" dist="38100">
              <a:srgbClr val="000000">
                <a:alpha val="39607"/>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13" name="Google Shape;313;p34"/>
          <p:cNvSpPr/>
          <p:nvPr/>
        </p:nvSpPr>
        <p:spPr>
          <a:xfrm flipH="1" rot="10800000">
            <a:off x="6562725" y="2975575"/>
            <a:ext cx="2253300" cy="1537500"/>
          </a:xfrm>
          <a:prstGeom prst="wedgeRectCallout">
            <a:avLst>
              <a:gd fmla="val 10057" name="adj1"/>
              <a:gd fmla="val 24502" name="adj2"/>
            </a:avLst>
          </a:prstGeom>
          <a:solidFill>
            <a:srgbClr val="7F7F7F"/>
          </a:solidFill>
          <a:ln cap="flat" cmpd="sng" w="12700">
            <a:solidFill>
              <a:srgbClr val="41719C"/>
            </a:solidFill>
            <a:prstDash val="solid"/>
            <a:miter lim="800000"/>
            <a:headEnd len="sm" w="sm" type="none"/>
            <a:tailEnd len="sm" w="sm" type="none"/>
          </a:ln>
          <a:effectLst>
            <a:outerShdw blurRad="63500" dir="2700000" dist="38100">
              <a:srgbClr val="000000">
                <a:alpha val="39607"/>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14" name="Google Shape;314;p34"/>
          <p:cNvSpPr txBox="1"/>
          <p:nvPr/>
        </p:nvSpPr>
        <p:spPr>
          <a:xfrm>
            <a:off x="3221831" y="0"/>
            <a:ext cx="2700338" cy="141684"/>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nvGrpSpPr>
          <p:cNvPr id="315" name="Google Shape;315;p34"/>
          <p:cNvGrpSpPr/>
          <p:nvPr/>
        </p:nvGrpSpPr>
        <p:grpSpPr>
          <a:xfrm>
            <a:off x="2151482" y="142924"/>
            <a:ext cx="5053812" cy="609633"/>
            <a:chOff x="4390245" y="189716"/>
            <a:chExt cx="3411511" cy="814146"/>
          </a:xfrm>
        </p:grpSpPr>
        <p:sp>
          <p:nvSpPr>
            <p:cNvPr id="316" name="Google Shape;316;p34"/>
            <p:cNvSpPr txBox="1"/>
            <p:nvPr/>
          </p:nvSpPr>
          <p:spPr>
            <a:xfrm>
              <a:off x="4390245" y="189716"/>
              <a:ext cx="3411511" cy="5847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2400"/>
                <a:buFont typeface="Arial"/>
                <a:buNone/>
              </a:pPr>
              <a:r>
                <a:rPr lang="en" sz="2400"/>
                <a:t>Utilizing KNN To Be More Effective</a:t>
              </a:r>
              <a:endParaRPr sz="2400"/>
            </a:p>
          </p:txBody>
        </p:sp>
        <p:sp>
          <p:nvSpPr>
            <p:cNvPr id="317" name="Google Shape;317;p34"/>
            <p:cNvSpPr txBox="1"/>
            <p:nvPr/>
          </p:nvSpPr>
          <p:spPr>
            <a:xfrm>
              <a:off x="4538523" y="696085"/>
              <a:ext cx="3114955" cy="307777"/>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sz="1100"/>
            </a:p>
          </p:txBody>
        </p:sp>
      </p:grpSp>
      <p:sp>
        <p:nvSpPr>
          <p:cNvPr id="318" name="Google Shape;318;p34"/>
          <p:cNvSpPr txBox="1"/>
          <p:nvPr/>
        </p:nvSpPr>
        <p:spPr>
          <a:xfrm>
            <a:off x="3063475" y="3412325"/>
            <a:ext cx="3049200" cy="14526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lt1"/>
              </a:buClr>
              <a:buSzPts val="1100"/>
              <a:buFont typeface="Arial"/>
              <a:buNone/>
            </a:pPr>
            <a:r>
              <a:rPr lang="en" sz="1100">
                <a:solidFill>
                  <a:schemeClr val="lt1"/>
                </a:solidFill>
              </a:rPr>
              <a:t>We again used </a:t>
            </a:r>
            <a:r>
              <a:rPr lang="en" sz="1100">
                <a:solidFill>
                  <a:schemeClr val="lt1"/>
                </a:solidFill>
              </a:rPr>
              <a:t>Hierarchical</a:t>
            </a:r>
            <a:r>
              <a:rPr lang="en" sz="1100">
                <a:solidFill>
                  <a:schemeClr val="lt1"/>
                </a:solidFill>
              </a:rPr>
              <a:t> Clustering to form three different groups from the Training set. We used those new labels to use KNN on the Test set. The KNN algorithm classified the test into those groups. The purpose of this is to show that new data can be used to classify people into group and we can focus first on people in groups that produce high results. </a:t>
            </a:r>
            <a:endParaRPr sz="1100">
              <a:solidFill>
                <a:schemeClr val="lt1"/>
              </a:solidFill>
            </a:endParaRPr>
          </a:p>
        </p:txBody>
      </p:sp>
      <p:sp>
        <p:nvSpPr>
          <p:cNvPr id="319" name="Google Shape;319;p34"/>
          <p:cNvSpPr txBox="1"/>
          <p:nvPr/>
        </p:nvSpPr>
        <p:spPr>
          <a:xfrm>
            <a:off x="480325" y="3122124"/>
            <a:ext cx="2082000" cy="79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1"/>
              </a:buClr>
              <a:buSzPts val="1100"/>
              <a:buFont typeface="Arial"/>
              <a:buNone/>
            </a:pPr>
            <a:r>
              <a:rPr lang="en" sz="1100">
                <a:solidFill>
                  <a:schemeClr val="lt1"/>
                </a:solidFill>
              </a:rPr>
              <a:t>Broke the original data set into a train and test group, Training containing 90% of our data and Test containing 10% of our data</a:t>
            </a:r>
            <a:endParaRPr sz="1100">
              <a:solidFill>
                <a:schemeClr val="lt1"/>
              </a:solidFill>
            </a:endParaRPr>
          </a:p>
        </p:txBody>
      </p:sp>
      <p:sp>
        <p:nvSpPr>
          <p:cNvPr id="320" name="Google Shape;320;p34"/>
          <p:cNvSpPr txBox="1"/>
          <p:nvPr/>
        </p:nvSpPr>
        <p:spPr>
          <a:xfrm>
            <a:off x="6667500" y="3295650"/>
            <a:ext cx="1826419" cy="55364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1"/>
              </a:buClr>
              <a:buSzPts val="1100"/>
              <a:buFont typeface="Arial"/>
              <a:buNone/>
            </a:pPr>
            <a:r>
              <a:rPr lang="en" sz="1100">
                <a:solidFill>
                  <a:schemeClr val="lt1"/>
                </a:solidFill>
              </a:rPr>
              <a:t>We validated our KNN not on its ability to label correctly but rather on the response variable we are concerned about, which is deposits.</a:t>
            </a:r>
            <a:endParaRPr sz="11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324" name="Shape 324"/>
        <p:cNvGrpSpPr/>
        <p:nvPr/>
      </p:nvGrpSpPr>
      <p:grpSpPr>
        <a:xfrm>
          <a:off x="0" y="0"/>
          <a:ext cx="0" cy="0"/>
          <a:chOff x="0" y="0"/>
          <a:chExt cx="0" cy="0"/>
        </a:xfrm>
      </p:grpSpPr>
      <p:sp>
        <p:nvSpPr>
          <p:cNvPr id="325" name="Google Shape;325;p35"/>
          <p:cNvSpPr txBox="1"/>
          <p:nvPr/>
        </p:nvSpPr>
        <p:spPr>
          <a:xfrm>
            <a:off x="1190" y="4112419"/>
            <a:ext cx="9128400" cy="717900"/>
          </a:xfrm>
          <a:prstGeom prst="rect">
            <a:avLst/>
          </a:prstGeom>
          <a:solidFill>
            <a:srgbClr val="0D0D0D"/>
          </a:solidFill>
          <a:ln>
            <a:noFill/>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26" name="Google Shape;326;p35"/>
          <p:cNvSpPr/>
          <p:nvPr/>
        </p:nvSpPr>
        <p:spPr>
          <a:xfrm>
            <a:off x="827475" y="1543325"/>
            <a:ext cx="2411100" cy="3646500"/>
          </a:xfrm>
          <a:prstGeom prst="roundRect">
            <a:avLst>
              <a:gd fmla="val 1217" name="adj"/>
            </a:avLst>
          </a:prstGeom>
          <a:solidFill>
            <a:schemeClr val="lt1"/>
          </a:solidFill>
          <a:ln>
            <a:noFill/>
          </a:ln>
          <a:effectLst>
            <a:outerShdw blurRad="63500" dir="18900000" dist="38100">
              <a:srgbClr val="000000">
                <a:alpha val="39610"/>
              </a:srgbClr>
            </a:outerShdw>
          </a:effectLst>
        </p:spPr>
        <p:txBody>
          <a:bodyPr anchorCtr="0" anchor="t" bIns="67500" lIns="67500" spcFirstLastPara="1" rIns="67500" wrap="square" tIns="1350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27" name="Google Shape;327;p35"/>
          <p:cNvSpPr/>
          <p:nvPr/>
        </p:nvSpPr>
        <p:spPr>
          <a:xfrm>
            <a:off x="1094184" y="4021931"/>
            <a:ext cx="122700" cy="861900"/>
          </a:xfrm>
          <a:prstGeom prst="roundRect">
            <a:avLst>
              <a:gd fmla="val 10800" name="adj"/>
            </a:avLst>
          </a:prstGeom>
          <a:solidFill>
            <a:srgbClr val="FFFFFF"/>
          </a:solidFill>
          <a:ln>
            <a:noFill/>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28" name="Google Shape;328;p35"/>
          <p:cNvSpPr/>
          <p:nvPr/>
        </p:nvSpPr>
        <p:spPr>
          <a:xfrm>
            <a:off x="2842022" y="4021931"/>
            <a:ext cx="122700" cy="861900"/>
          </a:xfrm>
          <a:prstGeom prst="roundRect">
            <a:avLst>
              <a:gd fmla="val 10800" name="adj"/>
            </a:avLst>
          </a:prstGeom>
          <a:solidFill>
            <a:srgbClr val="FFFFFF"/>
          </a:solidFill>
          <a:ln>
            <a:noFill/>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29" name="Google Shape;329;p35"/>
          <p:cNvSpPr txBox="1"/>
          <p:nvPr/>
        </p:nvSpPr>
        <p:spPr>
          <a:xfrm>
            <a:off x="1056700" y="4104075"/>
            <a:ext cx="1881900" cy="717900"/>
          </a:xfrm>
          <a:prstGeom prst="rect">
            <a:avLst/>
          </a:prstGeom>
          <a:solidFill>
            <a:srgbClr val="0D0D0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0" name="Google Shape;330;p35"/>
          <p:cNvSpPr/>
          <p:nvPr/>
        </p:nvSpPr>
        <p:spPr>
          <a:xfrm>
            <a:off x="3415900" y="1543425"/>
            <a:ext cx="2411100" cy="3646500"/>
          </a:xfrm>
          <a:prstGeom prst="roundRect">
            <a:avLst>
              <a:gd fmla="val 1217" name="adj"/>
            </a:avLst>
          </a:prstGeom>
          <a:solidFill>
            <a:schemeClr val="lt1"/>
          </a:solidFill>
          <a:ln>
            <a:noFill/>
          </a:ln>
          <a:effectLst>
            <a:outerShdw blurRad="63500" dir="18900000" dist="38100">
              <a:srgbClr val="000000">
                <a:alpha val="39610"/>
              </a:srgbClr>
            </a:outerShdw>
          </a:effectLst>
        </p:spPr>
        <p:txBody>
          <a:bodyPr anchorCtr="0" anchor="t" bIns="67500" lIns="67500" spcFirstLastPara="1" rIns="67500" wrap="square" tIns="1350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1" name="Google Shape;331;p35"/>
          <p:cNvSpPr/>
          <p:nvPr/>
        </p:nvSpPr>
        <p:spPr>
          <a:xfrm>
            <a:off x="3680222" y="4021931"/>
            <a:ext cx="125100" cy="861900"/>
          </a:xfrm>
          <a:prstGeom prst="roundRect">
            <a:avLst>
              <a:gd fmla="val 10800" name="adj"/>
            </a:avLst>
          </a:prstGeom>
          <a:solidFill>
            <a:srgbClr val="FFFFFF"/>
          </a:solidFill>
          <a:ln>
            <a:noFill/>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2" name="Google Shape;332;p35"/>
          <p:cNvSpPr/>
          <p:nvPr/>
        </p:nvSpPr>
        <p:spPr>
          <a:xfrm>
            <a:off x="5428059" y="4021931"/>
            <a:ext cx="123900" cy="861900"/>
          </a:xfrm>
          <a:prstGeom prst="roundRect">
            <a:avLst>
              <a:gd fmla="val 10800" name="adj"/>
            </a:avLst>
          </a:prstGeom>
          <a:solidFill>
            <a:srgbClr val="FFFFFF"/>
          </a:solidFill>
          <a:ln>
            <a:noFill/>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3" name="Google Shape;333;p35"/>
          <p:cNvSpPr txBox="1"/>
          <p:nvPr/>
        </p:nvSpPr>
        <p:spPr>
          <a:xfrm>
            <a:off x="3631925" y="4104075"/>
            <a:ext cx="1976400" cy="717900"/>
          </a:xfrm>
          <a:prstGeom prst="rect">
            <a:avLst/>
          </a:prstGeom>
          <a:solidFill>
            <a:srgbClr val="0D0D0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4" name="Google Shape;334;p35"/>
          <p:cNvSpPr/>
          <p:nvPr/>
        </p:nvSpPr>
        <p:spPr>
          <a:xfrm>
            <a:off x="6001950" y="1496875"/>
            <a:ext cx="2413500" cy="3693000"/>
          </a:xfrm>
          <a:prstGeom prst="roundRect">
            <a:avLst>
              <a:gd fmla="val 1217" name="adj"/>
            </a:avLst>
          </a:prstGeom>
          <a:solidFill>
            <a:schemeClr val="lt1"/>
          </a:solidFill>
          <a:ln>
            <a:noFill/>
          </a:ln>
          <a:effectLst>
            <a:outerShdw blurRad="63500" dir="18900000" dist="38100">
              <a:srgbClr val="000000">
                <a:alpha val="39610"/>
              </a:srgbClr>
            </a:outerShdw>
          </a:effectLst>
        </p:spPr>
        <p:txBody>
          <a:bodyPr anchorCtr="0" anchor="t" bIns="67500" lIns="67500" spcFirstLastPara="1" rIns="67500" wrap="square" tIns="1350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5" name="Google Shape;335;p35"/>
          <p:cNvSpPr/>
          <p:nvPr/>
        </p:nvSpPr>
        <p:spPr>
          <a:xfrm>
            <a:off x="6268640" y="4021931"/>
            <a:ext cx="122700" cy="861900"/>
          </a:xfrm>
          <a:prstGeom prst="roundRect">
            <a:avLst>
              <a:gd fmla="val 10800" name="adj"/>
            </a:avLst>
          </a:prstGeom>
          <a:solidFill>
            <a:srgbClr val="FFFFFF"/>
          </a:solidFill>
          <a:ln>
            <a:noFill/>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6" name="Google Shape;336;p35"/>
          <p:cNvSpPr/>
          <p:nvPr/>
        </p:nvSpPr>
        <p:spPr>
          <a:xfrm>
            <a:off x="8016478" y="4021931"/>
            <a:ext cx="122700" cy="861900"/>
          </a:xfrm>
          <a:prstGeom prst="roundRect">
            <a:avLst>
              <a:gd fmla="val 10800" name="adj"/>
            </a:avLst>
          </a:prstGeom>
          <a:solidFill>
            <a:srgbClr val="FFFFFF"/>
          </a:solidFill>
          <a:ln>
            <a:noFill/>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7" name="Google Shape;337;p35"/>
          <p:cNvSpPr txBox="1"/>
          <p:nvPr/>
        </p:nvSpPr>
        <p:spPr>
          <a:xfrm>
            <a:off x="6231150" y="4104075"/>
            <a:ext cx="1976400" cy="717900"/>
          </a:xfrm>
          <a:prstGeom prst="rect">
            <a:avLst/>
          </a:prstGeom>
          <a:solidFill>
            <a:srgbClr val="0D0D0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8" name="Google Shape;338;p35"/>
          <p:cNvSpPr txBox="1"/>
          <p:nvPr/>
        </p:nvSpPr>
        <p:spPr>
          <a:xfrm>
            <a:off x="3221831" y="0"/>
            <a:ext cx="2700300" cy="1416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39" name="Google Shape;339;p35"/>
          <p:cNvSpPr txBox="1"/>
          <p:nvPr/>
        </p:nvSpPr>
        <p:spPr>
          <a:xfrm>
            <a:off x="1094175" y="4251775"/>
            <a:ext cx="1808700" cy="439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2F2F2"/>
              </a:buClr>
              <a:buSzPts val="2400"/>
              <a:buFont typeface="Arial"/>
              <a:buNone/>
            </a:pPr>
            <a:r>
              <a:t/>
            </a:r>
            <a:endParaRPr sz="2000"/>
          </a:p>
        </p:txBody>
      </p:sp>
      <p:sp>
        <p:nvSpPr>
          <p:cNvPr id="340" name="Google Shape;340;p35"/>
          <p:cNvSpPr txBox="1"/>
          <p:nvPr/>
        </p:nvSpPr>
        <p:spPr>
          <a:xfrm>
            <a:off x="1574127" y="142875"/>
            <a:ext cx="5544600" cy="438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2400"/>
              <a:buFont typeface="Arial"/>
              <a:buNone/>
            </a:pPr>
            <a:r>
              <a:rPr lang="en" sz="2400">
                <a:solidFill>
                  <a:schemeClr val="dk1"/>
                </a:solidFill>
              </a:rPr>
              <a:t>Validating Our Groups Through Our Desired Response</a:t>
            </a:r>
            <a:endParaRPr sz="2400">
              <a:solidFill>
                <a:schemeClr val="dk1"/>
              </a:solidFill>
            </a:endParaRPr>
          </a:p>
          <a:p>
            <a:pPr indent="0" lvl="0" marL="0" marR="0" rtl="0" algn="l">
              <a:lnSpc>
                <a:spcPct val="100000"/>
              </a:lnSpc>
              <a:spcBef>
                <a:spcPts val="0"/>
              </a:spcBef>
              <a:spcAft>
                <a:spcPts val="0"/>
              </a:spcAft>
              <a:buClr>
                <a:schemeClr val="dk1"/>
              </a:buClr>
              <a:buSzPts val="2400"/>
              <a:buFont typeface="Arial"/>
              <a:buNone/>
            </a:pPr>
            <a:r>
              <a:t/>
            </a:r>
            <a:endParaRPr sz="2400">
              <a:solidFill>
                <a:schemeClr val="dk1"/>
              </a:solidFill>
            </a:endParaRPr>
          </a:p>
        </p:txBody>
      </p:sp>
      <p:sp>
        <p:nvSpPr>
          <p:cNvPr id="341" name="Google Shape;341;p35"/>
          <p:cNvSpPr txBox="1"/>
          <p:nvPr/>
        </p:nvSpPr>
        <p:spPr>
          <a:xfrm>
            <a:off x="5939375" y="1543325"/>
            <a:ext cx="2557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b="1">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342" name="Google Shape;342;p35"/>
          <p:cNvSpPr txBox="1"/>
          <p:nvPr/>
        </p:nvSpPr>
        <p:spPr>
          <a:xfrm>
            <a:off x="6199364" y="4233275"/>
            <a:ext cx="1976400" cy="439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2F2F2"/>
              </a:buClr>
              <a:buSzPts val="2400"/>
              <a:buFont typeface="Arial"/>
              <a:buNone/>
            </a:pPr>
            <a:r>
              <a:t/>
            </a:r>
            <a:endParaRPr sz="2000"/>
          </a:p>
        </p:txBody>
      </p:sp>
      <p:sp>
        <p:nvSpPr>
          <p:cNvPr id="343" name="Google Shape;343;p35"/>
          <p:cNvSpPr txBox="1"/>
          <p:nvPr/>
        </p:nvSpPr>
        <p:spPr>
          <a:xfrm>
            <a:off x="3441325" y="1695725"/>
            <a:ext cx="2295300" cy="209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b="1"/>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p>
          <a:p>
            <a:pPr indent="0" lvl="0" marL="0" marR="0" rtl="0" algn="ctr">
              <a:lnSpc>
                <a:spcPct val="100000"/>
              </a:lnSpc>
              <a:spcBef>
                <a:spcPts val="0"/>
              </a:spcBef>
              <a:spcAft>
                <a:spcPts val="0"/>
              </a:spcAft>
              <a:buClr>
                <a:srgbClr val="0D0D0D"/>
              </a:buClr>
              <a:buSzPts val="1100"/>
              <a:buFont typeface="Arial"/>
              <a:buNone/>
            </a:pPr>
            <a:r>
              <a:t/>
            </a:r>
            <a:endParaRPr sz="1100">
              <a:solidFill>
                <a:srgbClr val="0D0D0D"/>
              </a:solidFill>
            </a:endParaRPr>
          </a:p>
        </p:txBody>
      </p:sp>
      <p:pic>
        <p:nvPicPr>
          <p:cNvPr id="344" name="Google Shape;344;p35"/>
          <p:cNvPicPr preferRelativeResize="0"/>
          <p:nvPr/>
        </p:nvPicPr>
        <p:blipFill>
          <a:blip r:embed="rId3">
            <a:alphaModFix/>
          </a:blip>
          <a:stretch>
            <a:fillRect/>
          </a:stretch>
        </p:blipFill>
        <p:spPr>
          <a:xfrm>
            <a:off x="0" y="1102900"/>
            <a:ext cx="9144001" cy="4086925"/>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36"/>
          <p:cNvSpPr/>
          <p:nvPr/>
        </p:nvSpPr>
        <p:spPr>
          <a:xfrm>
            <a:off x="0" y="732065"/>
            <a:ext cx="4410075" cy="4411447"/>
          </a:xfrm>
          <a:custGeom>
            <a:rect b="b" l="l" r="r" t="t"/>
            <a:pathLst>
              <a:path extrusionOk="0" h="1386" w="1386">
                <a:moveTo>
                  <a:pt x="1106" y="1386"/>
                </a:moveTo>
                <a:cubicBezTo>
                  <a:pt x="1277" y="1242"/>
                  <a:pt x="1386" y="1026"/>
                  <a:pt x="1386" y="785"/>
                </a:cubicBezTo>
                <a:cubicBezTo>
                  <a:pt x="1386" y="351"/>
                  <a:pt x="1034" y="0"/>
                  <a:pt x="601" y="0"/>
                </a:cubicBezTo>
                <a:cubicBezTo>
                  <a:pt x="360" y="0"/>
                  <a:pt x="144" y="109"/>
                  <a:pt x="0" y="280"/>
                </a:cubicBezTo>
                <a:cubicBezTo>
                  <a:pt x="0" y="1290"/>
                  <a:pt x="0" y="1290"/>
                  <a:pt x="0" y="1290"/>
                </a:cubicBezTo>
                <a:cubicBezTo>
                  <a:pt x="0" y="1386"/>
                  <a:pt x="0" y="1386"/>
                  <a:pt x="0" y="1386"/>
                </a:cubicBezTo>
                <a:cubicBezTo>
                  <a:pt x="96" y="1386"/>
                  <a:pt x="96" y="1386"/>
                  <a:pt x="96" y="1386"/>
                </a:cubicBezTo>
                <a:lnTo>
                  <a:pt x="1106" y="1386"/>
                </a:lnTo>
                <a:close/>
              </a:path>
            </a:pathLst>
          </a:custGeom>
          <a:solidFill>
            <a:srgbClr val="5D5D5D">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0" name="Google Shape;350;p36"/>
          <p:cNvSpPr/>
          <p:nvPr/>
        </p:nvSpPr>
        <p:spPr>
          <a:xfrm>
            <a:off x="0" y="1318035"/>
            <a:ext cx="3824286" cy="3825476"/>
          </a:xfrm>
          <a:custGeom>
            <a:rect b="b" l="l" r="r" t="t"/>
            <a:pathLst>
              <a:path extrusionOk="0" h="1202" w="1202">
                <a:moveTo>
                  <a:pt x="601" y="0"/>
                </a:moveTo>
                <a:cubicBezTo>
                  <a:pt x="269" y="0"/>
                  <a:pt x="0" y="269"/>
                  <a:pt x="0" y="601"/>
                </a:cubicBezTo>
                <a:cubicBezTo>
                  <a:pt x="0" y="1202"/>
                  <a:pt x="0" y="1202"/>
                  <a:pt x="0" y="1202"/>
                </a:cubicBezTo>
                <a:cubicBezTo>
                  <a:pt x="601" y="1202"/>
                  <a:pt x="601" y="1202"/>
                  <a:pt x="601" y="1202"/>
                </a:cubicBezTo>
                <a:cubicBezTo>
                  <a:pt x="933" y="1202"/>
                  <a:pt x="1202" y="933"/>
                  <a:pt x="1202" y="601"/>
                </a:cubicBezTo>
                <a:cubicBezTo>
                  <a:pt x="1202" y="269"/>
                  <a:pt x="933" y="0"/>
                  <a:pt x="601" y="0"/>
                </a:cubicBezTo>
                <a:close/>
              </a:path>
            </a:pathLst>
          </a:custGeom>
          <a:solidFill>
            <a:srgbClr val="000000">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36"/>
          <p:cNvSpPr/>
          <p:nvPr/>
        </p:nvSpPr>
        <p:spPr>
          <a:xfrm>
            <a:off x="2809875" y="1441899"/>
            <a:ext cx="476400" cy="476400"/>
          </a:xfrm>
          <a:prstGeom prst="ellipse">
            <a:avLst/>
          </a:prstGeom>
          <a:solidFill>
            <a:srgbClr val="8871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2" name="Google Shape;352;p36"/>
          <p:cNvSpPr txBox="1"/>
          <p:nvPr/>
        </p:nvSpPr>
        <p:spPr>
          <a:xfrm>
            <a:off x="522400" y="2257850"/>
            <a:ext cx="2779500" cy="2267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4500"/>
              <a:buFont typeface="Arial"/>
              <a:buNone/>
            </a:pPr>
            <a:r>
              <a:rPr lang="en" sz="2400">
                <a:solidFill>
                  <a:srgbClr val="F3F3F3"/>
                </a:solidFill>
              </a:rPr>
              <a:t>Boosting</a:t>
            </a:r>
            <a:endParaRPr sz="2400">
              <a:solidFill>
                <a:srgbClr val="F3F3F3"/>
              </a:solidFill>
            </a:endParaRPr>
          </a:p>
          <a:p>
            <a:pPr indent="0" lvl="0" marL="0" rtl="0" algn="l">
              <a:spcBef>
                <a:spcPts val="0"/>
              </a:spcBef>
              <a:spcAft>
                <a:spcPts val="0"/>
              </a:spcAft>
              <a:buClr>
                <a:schemeClr val="dk1"/>
              </a:buClr>
              <a:buSzPts val="4500"/>
              <a:buFont typeface="Arial"/>
              <a:buNone/>
            </a:pPr>
            <a:r>
              <a:rPr lang="en" sz="2400">
                <a:solidFill>
                  <a:srgbClr val="F3F3F3"/>
                </a:solidFill>
              </a:rPr>
              <a:t>&amp;</a:t>
            </a:r>
            <a:endParaRPr sz="2400">
              <a:solidFill>
                <a:srgbClr val="F3F3F3"/>
              </a:solidFill>
            </a:endParaRPr>
          </a:p>
          <a:p>
            <a:pPr indent="0" lvl="0" marL="0" rtl="0" algn="l">
              <a:spcBef>
                <a:spcPts val="0"/>
              </a:spcBef>
              <a:spcAft>
                <a:spcPts val="0"/>
              </a:spcAft>
              <a:buClr>
                <a:schemeClr val="dk1"/>
              </a:buClr>
              <a:buSzPts val="4500"/>
              <a:buFont typeface="Arial"/>
              <a:buNone/>
            </a:pPr>
            <a:r>
              <a:rPr lang="en" sz="2400">
                <a:solidFill>
                  <a:srgbClr val="F3F3F3"/>
                </a:solidFill>
              </a:rPr>
              <a:t>Random Forest</a:t>
            </a:r>
            <a:endParaRPr sz="2400">
              <a:solidFill>
                <a:srgbClr val="F3F3F3"/>
              </a:solidFill>
            </a:endParaRPr>
          </a:p>
          <a:p>
            <a:pPr indent="0" lvl="0" marL="0" rtl="0" algn="l">
              <a:spcBef>
                <a:spcPts val="0"/>
              </a:spcBef>
              <a:spcAft>
                <a:spcPts val="0"/>
              </a:spcAft>
              <a:buClr>
                <a:schemeClr val="dk1"/>
              </a:buClr>
              <a:buSzPts val="4500"/>
              <a:buFont typeface="Arial"/>
              <a:buNone/>
            </a:pPr>
            <a:r>
              <a:rPr lang="en" sz="2400">
                <a:solidFill>
                  <a:srgbClr val="F3F3F3"/>
                </a:solidFill>
              </a:rPr>
              <a:t>&amp;</a:t>
            </a:r>
            <a:endParaRPr sz="2400">
              <a:solidFill>
                <a:srgbClr val="F3F3F3"/>
              </a:solidFill>
            </a:endParaRPr>
          </a:p>
          <a:p>
            <a:pPr indent="0" lvl="0" marL="0" rtl="0" algn="l">
              <a:spcBef>
                <a:spcPts val="0"/>
              </a:spcBef>
              <a:spcAft>
                <a:spcPts val="0"/>
              </a:spcAft>
              <a:buClr>
                <a:schemeClr val="dk1"/>
              </a:buClr>
              <a:buSzPts val="4500"/>
              <a:buFont typeface="Arial"/>
              <a:buNone/>
            </a:pPr>
            <a:r>
              <a:rPr lang="en" sz="2400">
                <a:solidFill>
                  <a:srgbClr val="F3F3F3"/>
                </a:solidFill>
              </a:rPr>
              <a:t>Logistics Regression</a:t>
            </a:r>
            <a:endParaRPr b="1" sz="2400">
              <a:solidFill>
                <a:srgbClr val="F3F3F3"/>
              </a:solidFill>
            </a:endParaRPr>
          </a:p>
        </p:txBody>
      </p:sp>
      <p:sp>
        <p:nvSpPr>
          <p:cNvPr id="353" name="Google Shape;353;p36"/>
          <p:cNvSpPr/>
          <p:nvPr/>
        </p:nvSpPr>
        <p:spPr>
          <a:xfrm>
            <a:off x="2914627" y="1531319"/>
            <a:ext cx="235006" cy="260312"/>
          </a:xfrm>
          <a:custGeom>
            <a:rect b="b" l="l" r="r" t="t"/>
            <a:pathLst>
              <a:path extrusionOk="0" h="79" w="71">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357" name="Shape 357"/>
        <p:cNvGrpSpPr/>
        <p:nvPr/>
      </p:nvGrpSpPr>
      <p:grpSpPr>
        <a:xfrm>
          <a:off x="0" y="0"/>
          <a:ext cx="0" cy="0"/>
          <a:chOff x="0" y="0"/>
          <a:chExt cx="0" cy="0"/>
        </a:xfrm>
      </p:grpSpPr>
      <p:sp>
        <p:nvSpPr>
          <p:cNvPr id="358" name="Google Shape;358;p37"/>
          <p:cNvSpPr txBox="1"/>
          <p:nvPr/>
        </p:nvSpPr>
        <p:spPr>
          <a:xfrm>
            <a:off x="3221831" y="0"/>
            <a:ext cx="2700300" cy="1416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59" name="Google Shape;359;p37"/>
          <p:cNvSpPr txBox="1"/>
          <p:nvPr/>
        </p:nvSpPr>
        <p:spPr>
          <a:xfrm>
            <a:off x="1574127" y="142875"/>
            <a:ext cx="5544600" cy="43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2400"/>
              <a:buFont typeface="Arial"/>
              <a:buNone/>
            </a:pPr>
            <a:r>
              <a:t/>
            </a:r>
            <a:endParaRPr sz="2400">
              <a:solidFill>
                <a:schemeClr val="dk1"/>
              </a:solidFill>
            </a:endParaRPr>
          </a:p>
        </p:txBody>
      </p:sp>
      <p:sp>
        <p:nvSpPr>
          <p:cNvPr id="360" name="Google Shape;360;p37"/>
          <p:cNvSpPr txBox="1"/>
          <p:nvPr/>
        </p:nvSpPr>
        <p:spPr>
          <a:xfrm>
            <a:off x="3441325" y="1695725"/>
            <a:ext cx="2295300" cy="209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b="1"/>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0D0D0D"/>
              </a:buClr>
              <a:buSzPts val="1100"/>
              <a:buFont typeface="Arial"/>
              <a:buNone/>
            </a:pPr>
            <a:r>
              <a:t/>
            </a:r>
            <a:endParaRPr sz="1100">
              <a:solidFill>
                <a:srgbClr val="0D0D0D"/>
              </a:solidFill>
            </a:endParaRPr>
          </a:p>
        </p:txBody>
      </p:sp>
      <p:sp>
        <p:nvSpPr>
          <p:cNvPr id="361" name="Google Shape;361;p37"/>
          <p:cNvSpPr txBox="1"/>
          <p:nvPr/>
        </p:nvSpPr>
        <p:spPr>
          <a:xfrm>
            <a:off x="281975" y="141600"/>
            <a:ext cx="8580000" cy="5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Select the best model by Confusion Matrix</a:t>
            </a:r>
            <a:endParaRPr sz="3000">
              <a:latin typeface="Calibri"/>
              <a:ea typeface="Calibri"/>
              <a:cs typeface="Calibri"/>
              <a:sym typeface="Calibri"/>
            </a:endParaRPr>
          </a:p>
        </p:txBody>
      </p:sp>
      <p:pic>
        <p:nvPicPr>
          <p:cNvPr id="362" name="Google Shape;362;p37"/>
          <p:cNvPicPr preferRelativeResize="0"/>
          <p:nvPr/>
        </p:nvPicPr>
        <p:blipFill>
          <a:blip r:embed="rId3">
            <a:alphaModFix/>
          </a:blip>
          <a:stretch>
            <a:fillRect/>
          </a:stretch>
        </p:blipFill>
        <p:spPr>
          <a:xfrm>
            <a:off x="152400" y="1424825"/>
            <a:ext cx="5544601" cy="3347372"/>
          </a:xfrm>
          <a:prstGeom prst="rect">
            <a:avLst/>
          </a:prstGeom>
          <a:noFill/>
          <a:ln>
            <a:noFill/>
          </a:ln>
        </p:spPr>
      </p:pic>
      <p:sp>
        <p:nvSpPr>
          <p:cNvPr id="363" name="Google Shape;363;p37"/>
          <p:cNvSpPr txBox="1"/>
          <p:nvPr/>
        </p:nvSpPr>
        <p:spPr>
          <a:xfrm>
            <a:off x="5865500" y="1203825"/>
            <a:ext cx="2829600" cy="3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AUC: Area Under the Receiver Operating Characteristics.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Represents degree of separability</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Higher the AUC, better the model is at distinguishing between customers with deposit and no deposit.</a:t>
            </a:r>
            <a:endParaRPr>
              <a:latin typeface="Calibri"/>
              <a:ea typeface="Calibri"/>
              <a:cs typeface="Calibri"/>
              <a:sym typeface="Calibri"/>
            </a:endParaRPr>
          </a:p>
          <a:p>
            <a:pPr indent="0" lvl="0" marL="0" rtl="0" algn="l">
              <a:lnSpc>
                <a:spcPct val="115000"/>
              </a:lnSpc>
              <a:spcBef>
                <a:spcPts val="0"/>
              </a:spcBef>
              <a:spcAft>
                <a:spcPts val="0"/>
              </a:spcAft>
              <a:buNone/>
            </a:pPr>
            <a:r>
              <a:rPr lang="en">
                <a:latin typeface="Calibri"/>
                <a:ea typeface="Calibri"/>
                <a:cs typeface="Calibri"/>
                <a:sym typeface="Calibri"/>
              </a:rPr>
              <a:t>F - Score:  a weighted average of the true positive rate (recall) and precision.</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Higher the F score, better the model is.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367" name="Shape 367"/>
        <p:cNvGrpSpPr/>
        <p:nvPr/>
      </p:nvGrpSpPr>
      <p:grpSpPr>
        <a:xfrm>
          <a:off x="0" y="0"/>
          <a:ext cx="0" cy="0"/>
          <a:chOff x="0" y="0"/>
          <a:chExt cx="0" cy="0"/>
        </a:xfrm>
      </p:grpSpPr>
      <p:sp>
        <p:nvSpPr>
          <p:cNvPr id="368" name="Google Shape;368;p38"/>
          <p:cNvSpPr txBox="1"/>
          <p:nvPr/>
        </p:nvSpPr>
        <p:spPr>
          <a:xfrm>
            <a:off x="3221831" y="0"/>
            <a:ext cx="2700338" cy="141684"/>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369" name="Google Shape;369;p38"/>
          <p:cNvSpPr txBox="1"/>
          <p:nvPr/>
        </p:nvSpPr>
        <p:spPr>
          <a:xfrm>
            <a:off x="952050" y="220225"/>
            <a:ext cx="7239900" cy="607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2400"/>
              <a:buFont typeface="Arial"/>
              <a:buNone/>
            </a:pPr>
            <a:r>
              <a:rPr lang="en" sz="2400">
                <a:solidFill>
                  <a:schemeClr val="dk1"/>
                </a:solidFill>
              </a:rPr>
              <a:t>          Compare Random Forest and XGBoosting</a:t>
            </a:r>
            <a:endParaRPr sz="1100"/>
          </a:p>
        </p:txBody>
      </p:sp>
      <p:sp>
        <p:nvSpPr>
          <p:cNvPr id="370" name="Google Shape;370;p38"/>
          <p:cNvSpPr txBox="1"/>
          <p:nvPr/>
        </p:nvSpPr>
        <p:spPr>
          <a:xfrm>
            <a:off x="3600450" y="2605088"/>
            <a:ext cx="4820840" cy="392906"/>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Arial"/>
              <a:buNone/>
            </a:pPr>
            <a:r>
              <a:t/>
            </a:r>
            <a:endParaRPr sz="1100"/>
          </a:p>
        </p:txBody>
      </p:sp>
      <p:sp>
        <p:nvSpPr>
          <p:cNvPr id="371" name="Google Shape;371;p38"/>
          <p:cNvSpPr txBox="1"/>
          <p:nvPr/>
        </p:nvSpPr>
        <p:spPr>
          <a:xfrm>
            <a:off x="312125" y="905975"/>
            <a:ext cx="29097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Do the T-test for these two methods</a:t>
            </a:r>
            <a:endParaRPr>
              <a:latin typeface="Calibri"/>
              <a:ea typeface="Calibri"/>
              <a:cs typeface="Calibri"/>
              <a:sym typeface="Calibri"/>
            </a:endParaRPr>
          </a:p>
        </p:txBody>
      </p:sp>
      <p:cxnSp>
        <p:nvCxnSpPr>
          <p:cNvPr id="372" name="Google Shape;372;p38"/>
          <p:cNvCxnSpPr>
            <a:stCxn id="371" idx="2"/>
          </p:cNvCxnSpPr>
          <p:nvPr/>
        </p:nvCxnSpPr>
        <p:spPr>
          <a:xfrm>
            <a:off x="1766975" y="1351775"/>
            <a:ext cx="11400" cy="332100"/>
          </a:xfrm>
          <a:prstGeom prst="straightConnector1">
            <a:avLst/>
          </a:prstGeom>
          <a:noFill/>
          <a:ln cap="flat" cmpd="sng" w="9525">
            <a:solidFill>
              <a:schemeClr val="dk2"/>
            </a:solidFill>
            <a:prstDash val="solid"/>
            <a:round/>
            <a:headEnd len="med" w="med" type="none"/>
            <a:tailEnd len="med" w="med" type="triangle"/>
          </a:ln>
        </p:spPr>
      </p:cxnSp>
      <p:pic>
        <p:nvPicPr>
          <p:cNvPr id="373" name="Google Shape;373;p38"/>
          <p:cNvPicPr preferRelativeResize="0"/>
          <p:nvPr/>
        </p:nvPicPr>
        <p:blipFill>
          <a:blip r:embed="rId3">
            <a:alphaModFix/>
          </a:blip>
          <a:stretch>
            <a:fillRect/>
          </a:stretch>
        </p:blipFill>
        <p:spPr>
          <a:xfrm>
            <a:off x="0" y="1690850"/>
            <a:ext cx="3849349" cy="1761818"/>
          </a:xfrm>
          <a:prstGeom prst="rect">
            <a:avLst/>
          </a:prstGeom>
          <a:noFill/>
          <a:ln>
            <a:noFill/>
          </a:ln>
        </p:spPr>
      </p:pic>
      <p:cxnSp>
        <p:nvCxnSpPr>
          <p:cNvPr id="374" name="Google Shape;374;p38"/>
          <p:cNvCxnSpPr/>
          <p:nvPr/>
        </p:nvCxnSpPr>
        <p:spPr>
          <a:xfrm>
            <a:off x="1778375" y="3452667"/>
            <a:ext cx="300" cy="3516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38"/>
          <p:cNvSpPr txBox="1"/>
          <p:nvPr/>
        </p:nvSpPr>
        <p:spPr>
          <a:xfrm>
            <a:off x="206525" y="3872950"/>
            <a:ext cx="3393900" cy="973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P-value &gt; 0.05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The models are not statistically different.</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We decided to run both models to explain the dataset.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cxnSp>
        <p:nvCxnSpPr>
          <p:cNvPr id="376" name="Google Shape;376;p38"/>
          <p:cNvCxnSpPr/>
          <p:nvPr/>
        </p:nvCxnSpPr>
        <p:spPr>
          <a:xfrm>
            <a:off x="4364850" y="711225"/>
            <a:ext cx="11400" cy="4341900"/>
          </a:xfrm>
          <a:prstGeom prst="straightConnector1">
            <a:avLst/>
          </a:prstGeom>
          <a:noFill/>
          <a:ln cap="flat" cmpd="sng" w="9525">
            <a:solidFill>
              <a:schemeClr val="dk2"/>
            </a:solidFill>
            <a:prstDash val="solid"/>
            <a:round/>
            <a:headEnd len="med" w="med" type="none"/>
            <a:tailEnd len="med" w="med" type="none"/>
          </a:ln>
        </p:spPr>
      </p:cxnSp>
      <p:sp>
        <p:nvSpPr>
          <p:cNvPr id="377" name="Google Shape;377;p38"/>
          <p:cNvSpPr txBox="1"/>
          <p:nvPr/>
        </p:nvSpPr>
        <p:spPr>
          <a:xfrm>
            <a:off x="5052300" y="825275"/>
            <a:ext cx="33690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Result from XGBoosting </a:t>
            </a:r>
            <a:endParaRPr sz="2400">
              <a:latin typeface="Calibri"/>
              <a:ea typeface="Calibri"/>
              <a:cs typeface="Calibri"/>
              <a:sym typeface="Calibri"/>
            </a:endParaRPr>
          </a:p>
        </p:txBody>
      </p:sp>
      <p:cxnSp>
        <p:nvCxnSpPr>
          <p:cNvPr id="378" name="Google Shape;378;p38"/>
          <p:cNvCxnSpPr>
            <a:stCxn id="377" idx="2"/>
          </p:cNvCxnSpPr>
          <p:nvPr/>
        </p:nvCxnSpPr>
        <p:spPr>
          <a:xfrm flipH="1">
            <a:off x="6736200" y="1271075"/>
            <a:ext cx="600" cy="322200"/>
          </a:xfrm>
          <a:prstGeom prst="straightConnector1">
            <a:avLst/>
          </a:prstGeom>
          <a:noFill/>
          <a:ln cap="flat" cmpd="sng" w="9525">
            <a:solidFill>
              <a:schemeClr val="dk2"/>
            </a:solidFill>
            <a:prstDash val="solid"/>
            <a:round/>
            <a:headEnd len="med" w="med" type="none"/>
            <a:tailEnd len="med" w="med" type="triangle"/>
          </a:ln>
        </p:spPr>
      </p:cxnSp>
      <p:pic>
        <p:nvPicPr>
          <p:cNvPr id="379" name="Google Shape;379;p38"/>
          <p:cNvPicPr preferRelativeResize="0"/>
          <p:nvPr/>
        </p:nvPicPr>
        <p:blipFill>
          <a:blip r:embed="rId4">
            <a:alphaModFix/>
          </a:blip>
          <a:stretch>
            <a:fillRect/>
          </a:stretch>
        </p:blipFill>
        <p:spPr>
          <a:xfrm>
            <a:off x="5589125" y="1651406"/>
            <a:ext cx="2294747" cy="1840706"/>
          </a:xfrm>
          <a:prstGeom prst="rect">
            <a:avLst/>
          </a:prstGeom>
          <a:noFill/>
          <a:ln>
            <a:noFill/>
          </a:ln>
        </p:spPr>
      </p:pic>
      <p:sp>
        <p:nvSpPr>
          <p:cNvPr id="380" name="Google Shape;380;p38"/>
          <p:cNvSpPr txBox="1"/>
          <p:nvPr/>
        </p:nvSpPr>
        <p:spPr>
          <a:xfrm>
            <a:off x="4433575" y="3804275"/>
            <a:ext cx="4524900" cy="13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Poutcome: outcome of the previous market campaign.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Contact: contact communication type('cellular','telephone')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Balance: balance of individuals.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Age: age of individuals.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Housing: Has housing loan? (Yes, No)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cxnSp>
        <p:nvCxnSpPr>
          <p:cNvPr id="381" name="Google Shape;381;p38"/>
          <p:cNvCxnSpPr>
            <a:stCxn id="379" idx="2"/>
            <a:endCxn id="380" idx="0"/>
          </p:cNvCxnSpPr>
          <p:nvPr/>
        </p:nvCxnSpPr>
        <p:spPr>
          <a:xfrm flipH="1">
            <a:off x="6695999" y="3492112"/>
            <a:ext cx="40500" cy="31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385" name="Shape 385"/>
        <p:cNvGrpSpPr/>
        <p:nvPr/>
      </p:nvGrpSpPr>
      <p:grpSpPr>
        <a:xfrm>
          <a:off x="0" y="0"/>
          <a:ext cx="0" cy="0"/>
          <a:chOff x="0" y="0"/>
          <a:chExt cx="0" cy="0"/>
        </a:xfrm>
      </p:grpSpPr>
      <p:sp>
        <p:nvSpPr>
          <p:cNvPr id="386" name="Google Shape;386;p39"/>
          <p:cNvSpPr/>
          <p:nvPr/>
        </p:nvSpPr>
        <p:spPr>
          <a:xfrm>
            <a:off x="963700" y="1042150"/>
            <a:ext cx="627600" cy="7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txBox="1"/>
          <p:nvPr>
            <p:ph type="title"/>
          </p:nvPr>
        </p:nvSpPr>
        <p:spPr>
          <a:xfrm>
            <a:off x="311700" y="0"/>
            <a:ext cx="8520600" cy="5727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None/>
            </a:pPr>
            <a:r>
              <a:rPr lang="en"/>
              <a:t>Random Forest Model</a:t>
            </a:r>
            <a:endParaRPr/>
          </a:p>
        </p:txBody>
      </p:sp>
      <p:pic>
        <p:nvPicPr>
          <p:cNvPr id="388" name="Google Shape;388;p39"/>
          <p:cNvPicPr preferRelativeResize="0"/>
          <p:nvPr/>
        </p:nvPicPr>
        <p:blipFill>
          <a:blip r:embed="rId3">
            <a:alphaModFix/>
          </a:blip>
          <a:stretch>
            <a:fillRect/>
          </a:stretch>
        </p:blipFill>
        <p:spPr>
          <a:xfrm>
            <a:off x="5012451" y="636575"/>
            <a:ext cx="3200400" cy="2286000"/>
          </a:xfrm>
          <a:prstGeom prst="rect">
            <a:avLst/>
          </a:prstGeom>
          <a:noFill/>
          <a:ln>
            <a:noFill/>
          </a:ln>
        </p:spPr>
      </p:pic>
      <p:pic>
        <p:nvPicPr>
          <p:cNvPr id="389" name="Google Shape;389;p39"/>
          <p:cNvPicPr preferRelativeResize="0"/>
          <p:nvPr/>
        </p:nvPicPr>
        <p:blipFill>
          <a:blip r:embed="rId4">
            <a:alphaModFix/>
          </a:blip>
          <a:stretch>
            <a:fillRect/>
          </a:stretch>
        </p:blipFill>
        <p:spPr>
          <a:xfrm>
            <a:off x="5012450" y="2653425"/>
            <a:ext cx="3279900" cy="2286000"/>
          </a:xfrm>
          <a:prstGeom prst="rect">
            <a:avLst/>
          </a:prstGeom>
          <a:noFill/>
          <a:ln>
            <a:noFill/>
          </a:ln>
        </p:spPr>
      </p:pic>
      <p:pic>
        <p:nvPicPr>
          <p:cNvPr id="390" name="Google Shape;390;p39"/>
          <p:cNvPicPr preferRelativeResize="0"/>
          <p:nvPr/>
        </p:nvPicPr>
        <p:blipFill>
          <a:blip r:embed="rId5">
            <a:alphaModFix/>
          </a:blip>
          <a:stretch>
            <a:fillRect/>
          </a:stretch>
        </p:blipFill>
        <p:spPr>
          <a:xfrm>
            <a:off x="895150" y="636575"/>
            <a:ext cx="3200401" cy="2286000"/>
          </a:xfrm>
          <a:prstGeom prst="rect">
            <a:avLst/>
          </a:prstGeom>
          <a:noFill/>
          <a:ln>
            <a:noFill/>
          </a:ln>
        </p:spPr>
      </p:pic>
      <p:sp>
        <p:nvSpPr>
          <p:cNvPr id="391" name="Google Shape;391;p39"/>
          <p:cNvSpPr/>
          <p:nvPr/>
        </p:nvSpPr>
        <p:spPr>
          <a:xfrm>
            <a:off x="963700" y="1042150"/>
            <a:ext cx="627600" cy="78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39"/>
          <p:cNvPicPr preferRelativeResize="0"/>
          <p:nvPr/>
        </p:nvPicPr>
        <p:blipFill>
          <a:blip r:embed="rId6">
            <a:alphaModFix/>
          </a:blip>
          <a:stretch>
            <a:fillRect/>
          </a:stretch>
        </p:blipFill>
        <p:spPr>
          <a:xfrm>
            <a:off x="895150" y="2653433"/>
            <a:ext cx="3200401" cy="2286000"/>
          </a:xfrm>
          <a:prstGeom prst="rect">
            <a:avLst/>
          </a:prstGeom>
          <a:noFill/>
          <a:ln>
            <a:noFill/>
          </a:ln>
        </p:spPr>
      </p:pic>
      <p:sp>
        <p:nvSpPr>
          <p:cNvPr id="393" name="Google Shape;393;p39"/>
          <p:cNvSpPr/>
          <p:nvPr/>
        </p:nvSpPr>
        <p:spPr>
          <a:xfrm>
            <a:off x="1021975" y="3043525"/>
            <a:ext cx="627600" cy="150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5060575" y="1042150"/>
            <a:ext cx="627600" cy="78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5060575" y="3043525"/>
            <a:ext cx="627600" cy="78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txBox="1"/>
          <p:nvPr/>
        </p:nvSpPr>
        <p:spPr>
          <a:xfrm>
            <a:off x="3221831" y="0"/>
            <a:ext cx="2700300" cy="1416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400" name="Shape 400"/>
        <p:cNvGrpSpPr/>
        <p:nvPr/>
      </p:nvGrpSpPr>
      <p:grpSpPr>
        <a:xfrm>
          <a:off x="0" y="0"/>
          <a:ext cx="0" cy="0"/>
          <a:chOff x="0" y="0"/>
          <a:chExt cx="0" cy="0"/>
        </a:xfrm>
      </p:grpSpPr>
      <p:pic>
        <p:nvPicPr>
          <p:cNvPr id="401" name="Google Shape;401;p40"/>
          <p:cNvPicPr preferRelativeResize="0"/>
          <p:nvPr/>
        </p:nvPicPr>
        <p:blipFill>
          <a:blip r:embed="rId3">
            <a:alphaModFix/>
          </a:blip>
          <a:stretch>
            <a:fillRect/>
          </a:stretch>
        </p:blipFill>
        <p:spPr>
          <a:xfrm>
            <a:off x="152400" y="838200"/>
            <a:ext cx="2781300" cy="161925"/>
          </a:xfrm>
          <a:prstGeom prst="rect">
            <a:avLst/>
          </a:prstGeom>
          <a:noFill/>
          <a:ln>
            <a:noFill/>
          </a:ln>
        </p:spPr>
      </p:pic>
      <p:pic>
        <p:nvPicPr>
          <p:cNvPr id="402" name="Google Shape;402;p40"/>
          <p:cNvPicPr preferRelativeResize="0"/>
          <p:nvPr/>
        </p:nvPicPr>
        <p:blipFill>
          <a:blip r:embed="rId4">
            <a:alphaModFix/>
          </a:blip>
          <a:stretch>
            <a:fillRect/>
          </a:stretch>
        </p:blipFill>
        <p:spPr>
          <a:xfrm>
            <a:off x="141750" y="1228725"/>
            <a:ext cx="2781300" cy="161925"/>
          </a:xfrm>
          <a:prstGeom prst="rect">
            <a:avLst/>
          </a:prstGeom>
          <a:noFill/>
          <a:ln>
            <a:noFill/>
          </a:ln>
        </p:spPr>
      </p:pic>
      <p:pic>
        <p:nvPicPr>
          <p:cNvPr id="403" name="Google Shape;403;p40"/>
          <p:cNvPicPr preferRelativeResize="0"/>
          <p:nvPr/>
        </p:nvPicPr>
        <p:blipFill>
          <a:blip r:embed="rId5">
            <a:alphaModFix/>
          </a:blip>
          <a:stretch>
            <a:fillRect/>
          </a:stretch>
        </p:blipFill>
        <p:spPr>
          <a:xfrm>
            <a:off x="4457550" y="838200"/>
            <a:ext cx="4267200" cy="3838575"/>
          </a:xfrm>
          <a:prstGeom prst="rect">
            <a:avLst/>
          </a:prstGeom>
          <a:noFill/>
          <a:ln>
            <a:noFill/>
          </a:ln>
        </p:spPr>
      </p:pic>
      <p:sp>
        <p:nvSpPr>
          <p:cNvPr id="404" name="Google Shape;404;p40"/>
          <p:cNvSpPr txBox="1"/>
          <p:nvPr/>
        </p:nvSpPr>
        <p:spPr>
          <a:xfrm>
            <a:off x="212650" y="2183225"/>
            <a:ext cx="3972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relationship between Duration and Deposit</a:t>
            </a:r>
            <a:endParaRPr>
              <a:latin typeface="Calibri"/>
              <a:ea typeface="Calibri"/>
              <a:cs typeface="Calibri"/>
              <a:sym typeface="Calibri"/>
            </a:endParaRPr>
          </a:p>
        </p:txBody>
      </p:sp>
      <p:cxnSp>
        <p:nvCxnSpPr>
          <p:cNvPr id="405" name="Google Shape;405;p40"/>
          <p:cNvCxnSpPr/>
          <p:nvPr/>
        </p:nvCxnSpPr>
        <p:spPr>
          <a:xfrm>
            <a:off x="3935925" y="2392925"/>
            <a:ext cx="313800" cy="87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40"/>
          <p:cNvSpPr txBox="1"/>
          <p:nvPr/>
        </p:nvSpPr>
        <p:spPr>
          <a:xfrm>
            <a:off x="235375" y="2027425"/>
            <a:ext cx="35481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07" name="Google Shape;407;p40"/>
          <p:cNvSpPr txBox="1"/>
          <p:nvPr/>
        </p:nvSpPr>
        <p:spPr>
          <a:xfrm>
            <a:off x="3221831" y="0"/>
            <a:ext cx="2700300" cy="1416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408" name="Google Shape;408;p40"/>
          <p:cNvSpPr txBox="1"/>
          <p:nvPr>
            <p:ph type="title"/>
          </p:nvPr>
        </p:nvSpPr>
        <p:spPr>
          <a:xfrm>
            <a:off x="311700" y="0"/>
            <a:ext cx="8520600" cy="5727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None/>
            </a:pPr>
            <a:r>
              <a:rPr lang="en"/>
              <a:t>MSE(response of Deposit)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56" name="Shape 156"/>
        <p:cNvGrpSpPr/>
        <p:nvPr/>
      </p:nvGrpSpPr>
      <p:grpSpPr>
        <a:xfrm>
          <a:off x="0" y="0"/>
          <a:ext cx="0" cy="0"/>
          <a:chOff x="0" y="0"/>
          <a:chExt cx="0" cy="0"/>
        </a:xfrm>
      </p:grpSpPr>
      <p:grpSp>
        <p:nvGrpSpPr>
          <p:cNvPr id="157" name="Google Shape;157;p23"/>
          <p:cNvGrpSpPr/>
          <p:nvPr/>
        </p:nvGrpSpPr>
        <p:grpSpPr>
          <a:xfrm>
            <a:off x="791765" y="1021556"/>
            <a:ext cx="7583090" cy="3305175"/>
            <a:chOff x="1056000" y="1361675"/>
            <a:chExt cx="10109843" cy="4407325"/>
          </a:xfrm>
        </p:grpSpPr>
        <p:sp>
          <p:nvSpPr>
            <p:cNvPr id="158" name="Google Shape;158;p23"/>
            <p:cNvSpPr txBox="1"/>
            <p:nvPr/>
          </p:nvSpPr>
          <p:spPr>
            <a:xfrm>
              <a:off x="1056000" y="1361675"/>
              <a:ext cx="10079684" cy="440732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59" name="Google Shape;159;p23"/>
            <p:cNvSpPr txBox="1"/>
            <p:nvPr/>
          </p:nvSpPr>
          <p:spPr>
            <a:xfrm>
              <a:off x="1235370" y="1361675"/>
              <a:ext cx="9930473" cy="4227921"/>
            </a:xfrm>
            <a:prstGeom prst="rect">
              <a:avLst/>
            </a:prstGeom>
            <a:solidFill>
              <a:schemeClr val="lt1"/>
            </a:solidFill>
            <a:ln>
              <a:noFill/>
            </a:ln>
            <a:effectLst>
              <a:outerShdw blurRad="63500" dir="2700000" dist="38100">
                <a:srgbClr val="000000">
                  <a:alpha val="39607"/>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sp>
        <p:nvSpPr>
          <p:cNvPr id="160" name="Google Shape;160;p23"/>
          <p:cNvSpPr txBox="1"/>
          <p:nvPr/>
        </p:nvSpPr>
        <p:spPr>
          <a:xfrm>
            <a:off x="3906275" y="1301816"/>
            <a:ext cx="4185000" cy="27156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None/>
            </a:pPr>
            <a:r>
              <a:rPr lang="en" sz="1200">
                <a:solidFill>
                  <a:schemeClr val="dk1"/>
                </a:solidFill>
              </a:rPr>
              <a:t>Our Groups work for a</a:t>
            </a:r>
            <a:r>
              <a:rPr lang="en" sz="1200">
                <a:solidFill>
                  <a:schemeClr val="dk1"/>
                </a:solidFill>
              </a:rPr>
              <a:t> financial services company. </a:t>
            </a:r>
            <a:endParaRPr sz="1200">
              <a:solidFill>
                <a:schemeClr val="dk1"/>
              </a:solidFill>
            </a:endParaRPr>
          </a:p>
          <a:p>
            <a:pPr indent="-304800" lvl="0" marL="457200" rtl="0" algn="l">
              <a:spcBef>
                <a:spcPts val="300"/>
              </a:spcBef>
              <a:spcAft>
                <a:spcPts val="0"/>
              </a:spcAft>
              <a:buClr>
                <a:schemeClr val="dk1"/>
              </a:buClr>
              <a:buSzPts val="1200"/>
              <a:buChar char="•"/>
            </a:pPr>
            <a:r>
              <a:rPr lang="en" sz="1200">
                <a:solidFill>
                  <a:schemeClr val="dk1"/>
                </a:solidFill>
              </a:rPr>
              <a:t>We have collected data on our customers. Our data is basic information of demographics including variables like age, marital status, job, and education. We also have information regarding their relationship to the bank like there balance at the bank and loan status if they have some or not.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have information related to our last marketing campaign where the end goal was to have them open up a term deposit. There are multiple uses with this dataset. We can gain insight and benefits through multiple analyses that we will conduct.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will utilize exploratory data analysis, cluster analysis, and supervised learning to benefit our company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1100">
              <a:solidFill>
                <a:schemeClr val="dk1"/>
              </a:solidFill>
            </a:endParaRPr>
          </a:p>
        </p:txBody>
      </p:sp>
      <p:sp>
        <p:nvSpPr>
          <p:cNvPr id="161" name="Google Shape;161;p23"/>
          <p:cNvSpPr txBox="1"/>
          <p:nvPr/>
        </p:nvSpPr>
        <p:spPr>
          <a:xfrm>
            <a:off x="3626644" y="457200"/>
            <a:ext cx="1890712" cy="43815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D0D0D"/>
              </a:buClr>
              <a:buSzPts val="2400"/>
              <a:buFont typeface="Arial"/>
              <a:buNone/>
            </a:pPr>
            <a:r>
              <a:rPr lang="en" sz="2400">
                <a:solidFill>
                  <a:srgbClr val="0D0D0D"/>
                </a:solidFill>
              </a:rPr>
              <a:t>Intro</a:t>
            </a:r>
            <a:endParaRPr sz="1100"/>
          </a:p>
        </p:txBody>
      </p:sp>
      <p:grpSp>
        <p:nvGrpSpPr>
          <p:cNvPr id="162" name="Google Shape;162;p23"/>
          <p:cNvGrpSpPr/>
          <p:nvPr/>
        </p:nvGrpSpPr>
        <p:grpSpPr>
          <a:xfrm>
            <a:off x="3087290" y="926306"/>
            <a:ext cx="2969419" cy="34528"/>
            <a:chOff x="4145550" y="1403281"/>
            <a:chExt cx="3960000" cy="45719"/>
          </a:xfrm>
        </p:grpSpPr>
        <p:cxnSp>
          <p:nvCxnSpPr>
            <p:cNvPr id="163" name="Google Shape;163;p23"/>
            <p:cNvCxnSpPr/>
            <p:nvPr/>
          </p:nvCxnSpPr>
          <p:spPr>
            <a:xfrm>
              <a:off x="4145550" y="1425352"/>
              <a:ext cx="3960000" cy="0"/>
            </a:xfrm>
            <a:prstGeom prst="straightConnector1">
              <a:avLst/>
            </a:prstGeom>
            <a:noFill/>
            <a:ln cap="flat" cmpd="sng" w="9525">
              <a:solidFill>
                <a:srgbClr val="BFBFBF"/>
              </a:solidFill>
              <a:prstDash val="solid"/>
              <a:miter lim="800000"/>
              <a:headEnd len="med" w="med" type="none"/>
              <a:tailEnd len="med" w="med" type="none"/>
            </a:ln>
          </p:spPr>
        </p:cxnSp>
        <p:sp>
          <p:nvSpPr>
            <p:cNvPr id="164" name="Google Shape;164;p23"/>
            <p:cNvSpPr txBox="1"/>
            <p:nvPr/>
          </p:nvSpPr>
          <p:spPr>
            <a:xfrm>
              <a:off x="5406272" y="1403281"/>
              <a:ext cx="1438557" cy="45719"/>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pic>
        <p:nvPicPr>
          <p:cNvPr id="165" name="Google Shape;165;p23"/>
          <p:cNvPicPr preferRelativeResize="0"/>
          <p:nvPr/>
        </p:nvPicPr>
        <p:blipFill rotWithShape="1">
          <a:blip r:embed="rId3">
            <a:alphaModFix/>
          </a:blip>
          <a:srcRect b="0" l="0" r="0" t="0"/>
          <a:stretch/>
        </p:blipFill>
        <p:spPr>
          <a:xfrm>
            <a:off x="4416028" y="4731544"/>
            <a:ext cx="311944" cy="83344"/>
          </a:xfrm>
          <a:prstGeom prst="rect">
            <a:avLst/>
          </a:prstGeom>
          <a:noFill/>
          <a:ln>
            <a:noFill/>
          </a:ln>
        </p:spPr>
      </p:pic>
      <p:sp>
        <p:nvSpPr>
          <p:cNvPr id="166" name="Google Shape;166;p23"/>
          <p:cNvSpPr txBox="1"/>
          <p:nvPr/>
        </p:nvSpPr>
        <p:spPr>
          <a:xfrm>
            <a:off x="8091263" y="3661213"/>
            <a:ext cx="540600" cy="226200"/>
          </a:xfrm>
          <a:prstGeom prst="rect">
            <a:avLst/>
          </a:prstGeom>
          <a:solidFill>
            <a:srgbClr val="000000"/>
          </a:solidFill>
          <a:ln cap="flat" cmpd="sng" w="12700">
            <a:solidFill>
              <a:srgbClr val="0D0D0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167" name="Google Shape;167;p23"/>
          <p:cNvPicPr preferRelativeResize="0"/>
          <p:nvPr/>
        </p:nvPicPr>
        <p:blipFill>
          <a:blip r:embed="rId4">
            <a:alphaModFix/>
          </a:blip>
          <a:stretch>
            <a:fillRect/>
          </a:stretch>
        </p:blipFill>
        <p:spPr>
          <a:xfrm>
            <a:off x="1008025" y="1688700"/>
            <a:ext cx="2898250" cy="1766099"/>
          </a:xfrm>
          <a:prstGeom prst="rect">
            <a:avLst/>
          </a:prstGeom>
          <a:noFill/>
          <a:ln>
            <a:noFill/>
          </a:ln>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412" name="Shape 412"/>
        <p:cNvGrpSpPr/>
        <p:nvPr/>
      </p:nvGrpSpPr>
      <p:grpSpPr>
        <a:xfrm>
          <a:off x="0" y="0"/>
          <a:ext cx="0" cy="0"/>
          <a:chOff x="0" y="0"/>
          <a:chExt cx="0" cy="0"/>
        </a:xfrm>
      </p:grpSpPr>
      <p:sp>
        <p:nvSpPr>
          <p:cNvPr id="413" name="Google Shape;413;p41"/>
          <p:cNvSpPr txBox="1"/>
          <p:nvPr/>
        </p:nvSpPr>
        <p:spPr>
          <a:xfrm>
            <a:off x="1040606" y="3596878"/>
            <a:ext cx="7036500" cy="147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414" name="Google Shape;414;p41"/>
          <p:cNvSpPr txBox="1"/>
          <p:nvPr/>
        </p:nvSpPr>
        <p:spPr>
          <a:xfrm>
            <a:off x="3221831" y="0"/>
            <a:ext cx="2700300" cy="1416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415" name="Google Shape;415;p41"/>
          <p:cNvPicPr preferRelativeResize="0"/>
          <p:nvPr/>
        </p:nvPicPr>
        <p:blipFill rotWithShape="1">
          <a:blip r:embed="rId3">
            <a:alphaModFix/>
          </a:blip>
          <a:srcRect b="0" l="0" r="0" t="0"/>
          <a:stretch/>
        </p:blipFill>
        <p:spPr>
          <a:xfrm>
            <a:off x="991800" y="880378"/>
            <a:ext cx="7054453" cy="333375"/>
          </a:xfrm>
          <a:prstGeom prst="rect">
            <a:avLst/>
          </a:prstGeom>
          <a:noFill/>
          <a:ln>
            <a:noFill/>
          </a:ln>
        </p:spPr>
      </p:pic>
      <p:sp>
        <p:nvSpPr>
          <p:cNvPr id="416" name="Google Shape;416;p41"/>
          <p:cNvSpPr txBox="1"/>
          <p:nvPr/>
        </p:nvSpPr>
        <p:spPr>
          <a:xfrm>
            <a:off x="991800" y="908953"/>
            <a:ext cx="240600" cy="276300"/>
          </a:xfrm>
          <a:prstGeom prst="rect">
            <a:avLst/>
          </a:prstGeom>
          <a:solidFill>
            <a:srgbClr val="0D0D0D"/>
          </a:solidFill>
          <a:ln cap="flat" cmpd="sng" w="9525">
            <a:solidFill>
              <a:srgbClr val="0D0D0D"/>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2F2F2"/>
              </a:buClr>
              <a:buSzPts val="1400"/>
              <a:buFont typeface="Arial"/>
              <a:buNone/>
            </a:pPr>
            <a:r>
              <a:rPr b="1" i="0" lang="en" sz="1400" u="none">
                <a:solidFill>
                  <a:srgbClr val="F2F2F2"/>
                </a:solidFill>
                <a:latin typeface="Arial"/>
                <a:ea typeface="Arial"/>
                <a:cs typeface="Arial"/>
                <a:sym typeface="Arial"/>
              </a:rPr>
              <a:t>1</a:t>
            </a:r>
            <a:endParaRPr sz="1100"/>
          </a:p>
        </p:txBody>
      </p:sp>
      <p:sp>
        <p:nvSpPr>
          <p:cNvPr id="417" name="Google Shape;417;p41"/>
          <p:cNvSpPr txBox="1"/>
          <p:nvPr/>
        </p:nvSpPr>
        <p:spPr>
          <a:xfrm>
            <a:off x="7805750" y="908396"/>
            <a:ext cx="241800" cy="277500"/>
          </a:xfrm>
          <a:prstGeom prst="rect">
            <a:avLst/>
          </a:prstGeom>
          <a:solidFill>
            <a:srgbClr val="0D0D0D"/>
          </a:solidFill>
          <a:ln cap="flat" cmpd="sng" w="9525">
            <a:solidFill>
              <a:srgbClr val="0D0D0D"/>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2F2F2"/>
              </a:buClr>
              <a:buSzPts val="1400"/>
              <a:buFont typeface="Arial"/>
              <a:buNone/>
            </a:pPr>
            <a:r>
              <a:rPr b="1" i="0" lang="en" sz="1400" u="none">
                <a:solidFill>
                  <a:srgbClr val="F2F2F2"/>
                </a:solidFill>
                <a:latin typeface="Arial"/>
                <a:ea typeface="Arial"/>
                <a:cs typeface="Arial"/>
                <a:sym typeface="Arial"/>
              </a:rPr>
              <a:t>3</a:t>
            </a:r>
            <a:endParaRPr sz="1100"/>
          </a:p>
        </p:txBody>
      </p:sp>
      <p:sp>
        <p:nvSpPr>
          <p:cNvPr id="418" name="Google Shape;418;p41"/>
          <p:cNvSpPr txBox="1"/>
          <p:nvPr/>
        </p:nvSpPr>
        <p:spPr>
          <a:xfrm>
            <a:off x="4398184" y="908359"/>
            <a:ext cx="241800" cy="277500"/>
          </a:xfrm>
          <a:prstGeom prst="rect">
            <a:avLst/>
          </a:prstGeom>
          <a:solidFill>
            <a:srgbClr val="0D0D0D"/>
          </a:solidFill>
          <a:ln cap="flat" cmpd="sng" w="9525">
            <a:solidFill>
              <a:srgbClr val="0D0D0D"/>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2F2F2"/>
              </a:buClr>
              <a:buSzPts val="1400"/>
              <a:buFont typeface="Arial"/>
              <a:buNone/>
            </a:pPr>
            <a:r>
              <a:rPr b="1" i="0" lang="en" sz="1400" u="none">
                <a:solidFill>
                  <a:srgbClr val="F2F2F2"/>
                </a:solidFill>
                <a:latin typeface="Arial"/>
                <a:ea typeface="Arial"/>
                <a:cs typeface="Arial"/>
                <a:sym typeface="Arial"/>
              </a:rPr>
              <a:t>2</a:t>
            </a:r>
            <a:endParaRPr sz="1100"/>
          </a:p>
        </p:txBody>
      </p:sp>
      <p:sp>
        <p:nvSpPr>
          <p:cNvPr id="419" name="Google Shape;419;p41"/>
          <p:cNvSpPr txBox="1"/>
          <p:nvPr/>
        </p:nvSpPr>
        <p:spPr>
          <a:xfrm>
            <a:off x="1040606" y="3582590"/>
            <a:ext cx="7047300" cy="27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420" name="Google Shape;420;p41"/>
          <p:cNvSpPr txBox="1"/>
          <p:nvPr/>
        </p:nvSpPr>
        <p:spPr>
          <a:xfrm>
            <a:off x="991800" y="2537227"/>
            <a:ext cx="1827600" cy="9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a:solidFill>
                  <a:schemeClr val="dk1"/>
                </a:solidFill>
                <a:latin typeface="Arial"/>
                <a:ea typeface="Arial"/>
                <a:cs typeface="Arial"/>
                <a:sym typeface="Arial"/>
              </a:rPr>
              <a:t>Add Your Text Here.Your text and paste it here.Text or Copy Your text and paste it here</a:t>
            </a:r>
            <a:endParaRPr sz="1100"/>
          </a:p>
        </p:txBody>
      </p:sp>
      <p:sp>
        <p:nvSpPr>
          <p:cNvPr id="421" name="Google Shape;421;p41"/>
          <p:cNvSpPr txBox="1"/>
          <p:nvPr/>
        </p:nvSpPr>
        <p:spPr>
          <a:xfrm>
            <a:off x="3364775" y="2537225"/>
            <a:ext cx="2557500" cy="854700"/>
          </a:xfrm>
          <a:prstGeom prst="rect">
            <a:avLst/>
          </a:prstGeom>
          <a:noFill/>
          <a:ln>
            <a:noFill/>
          </a:ln>
        </p:spPr>
        <p:txBody>
          <a:bodyPr anchorCtr="0" anchor="t" bIns="34275" lIns="68575" spcFirstLastPara="1" rIns="68575" wrap="square" tIns="34275">
            <a:noAutofit/>
          </a:bodyPr>
          <a:lstStyle/>
          <a:p>
            <a:pPr indent="-298450" lvl="0" marL="457200" marR="0" rtl="0" algn="l">
              <a:lnSpc>
                <a:spcPct val="100000"/>
              </a:lnSpc>
              <a:spcBef>
                <a:spcPts val="0"/>
              </a:spcBef>
              <a:spcAft>
                <a:spcPts val="0"/>
              </a:spcAft>
              <a:buClr>
                <a:schemeClr val="dk1"/>
              </a:buClr>
              <a:buSzPts val="1100"/>
              <a:buChar char="●"/>
            </a:pPr>
            <a:r>
              <a:rPr lang="en" sz="1100">
                <a:solidFill>
                  <a:schemeClr val="dk1"/>
                </a:solidFill>
              </a:rPr>
              <a:t>Supervise ML works for this case.</a:t>
            </a:r>
            <a:endParaRPr sz="1100">
              <a:solidFill>
                <a:schemeClr val="dk1"/>
              </a:solidFill>
            </a:endParaRPr>
          </a:p>
          <a:p>
            <a:pPr indent="-298450" lvl="0" marL="457200" marR="0" rtl="0" algn="l">
              <a:lnSpc>
                <a:spcPct val="100000"/>
              </a:lnSpc>
              <a:spcBef>
                <a:spcPts val="0"/>
              </a:spcBef>
              <a:spcAft>
                <a:spcPts val="0"/>
              </a:spcAft>
              <a:buClr>
                <a:schemeClr val="dk1"/>
              </a:buClr>
              <a:buSzPts val="1100"/>
              <a:buChar char="●"/>
            </a:pPr>
            <a:r>
              <a:rPr lang="en" sz="1100">
                <a:solidFill>
                  <a:schemeClr val="dk1"/>
                </a:solidFill>
              </a:rPr>
              <a:t>Random Forest and XGBoosting works pretty good.</a:t>
            </a:r>
            <a:endParaRPr sz="1100">
              <a:solidFill>
                <a:schemeClr val="dk1"/>
              </a:solidFill>
            </a:endParaRPr>
          </a:p>
        </p:txBody>
      </p:sp>
      <p:sp>
        <p:nvSpPr>
          <p:cNvPr id="422" name="Google Shape;422;p41"/>
          <p:cNvSpPr txBox="1"/>
          <p:nvPr/>
        </p:nvSpPr>
        <p:spPr>
          <a:xfrm>
            <a:off x="6405575" y="2537225"/>
            <a:ext cx="2369700" cy="8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a:solidFill>
                  <a:schemeClr val="dk1"/>
                </a:solidFill>
                <a:latin typeface="Arial"/>
                <a:ea typeface="Arial"/>
                <a:cs typeface="Arial"/>
                <a:sym typeface="Arial"/>
              </a:rPr>
              <a:t>Add Your Text Here.Your text and paste it here.Text or Copy Your text and paste it here</a:t>
            </a:r>
            <a:endParaRPr sz="1100"/>
          </a:p>
        </p:txBody>
      </p:sp>
      <p:sp>
        <p:nvSpPr>
          <p:cNvPr id="423" name="Google Shape;423;p41"/>
          <p:cNvSpPr txBox="1"/>
          <p:nvPr/>
        </p:nvSpPr>
        <p:spPr>
          <a:xfrm>
            <a:off x="3293458" y="142883"/>
            <a:ext cx="2557500" cy="438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2400"/>
              <a:buFont typeface="Arial"/>
              <a:buNone/>
            </a:pPr>
            <a:r>
              <a:rPr lang="en" sz="2400">
                <a:solidFill>
                  <a:schemeClr val="dk1"/>
                </a:solidFill>
              </a:rPr>
              <a:t>Conclusion</a:t>
            </a:r>
            <a:endParaRPr sz="2400">
              <a:solidFill>
                <a:schemeClr val="dk1"/>
              </a:solidFill>
            </a:endParaRPr>
          </a:p>
          <a:p>
            <a:pPr indent="0" lvl="0" marL="0" marR="0" rtl="0" algn="l">
              <a:lnSpc>
                <a:spcPct val="100000"/>
              </a:lnSpc>
              <a:spcBef>
                <a:spcPts val="0"/>
              </a:spcBef>
              <a:spcAft>
                <a:spcPts val="0"/>
              </a:spcAft>
              <a:buClr>
                <a:schemeClr val="dk1"/>
              </a:buClr>
              <a:buSzPts val="2400"/>
              <a:buFont typeface="Arial"/>
              <a:buNone/>
            </a:pPr>
            <a:r>
              <a:t/>
            </a:r>
            <a:endParaRPr sz="2400">
              <a:solidFill>
                <a:schemeClr val="dk1"/>
              </a:solidFill>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427" name="Shape 427"/>
        <p:cNvGrpSpPr/>
        <p:nvPr/>
      </p:nvGrpSpPr>
      <p:grpSpPr>
        <a:xfrm>
          <a:off x="0" y="0"/>
          <a:ext cx="0" cy="0"/>
          <a:chOff x="0" y="0"/>
          <a:chExt cx="0" cy="0"/>
        </a:xfrm>
      </p:grpSpPr>
      <p:sp>
        <p:nvSpPr>
          <p:cNvPr id="428" name="Google Shape;428;p42"/>
          <p:cNvSpPr/>
          <p:nvPr/>
        </p:nvSpPr>
        <p:spPr>
          <a:xfrm>
            <a:off x="1396603" y="-603647"/>
            <a:ext cx="6350794" cy="6350794"/>
          </a:xfrm>
          <a:prstGeom prst="ellipse">
            <a:avLst/>
          </a:prstGeom>
          <a:no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nvGrpSpPr>
          <p:cNvPr id="429" name="Google Shape;429;p42"/>
          <p:cNvGrpSpPr/>
          <p:nvPr/>
        </p:nvGrpSpPr>
        <p:grpSpPr>
          <a:xfrm>
            <a:off x="2681288" y="1941909"/>
            <a:ext cx="3750469" cy="39290"/>
            <a:chOff x="3473153" y="1615665"/>
            <a:chExt cx="5001060" cy="53340"/>
          </a:xfrm>
        </p:grpSpPr>
        <p:grpSp>
          <p:nvGrpSpPr>
            <p:cNvPr id="430" name="Google Shape;430;p42"/>
            <p:cNvGrpSpPr/>
            <p:nvPr/>
          </p:nvGrpSpPr>
          <p:grpSpPr>
            <a:xfrm>
              <a:off x="3473153" y="1615665"/>
              <a:ext cx="1619391" cy="53340"/>
              <a:chOff x="3836010" y="1629000"/>
              <a:chExt cx="1619391" cy="53340"/>
            </a:xfrm>
          </p:grpSpPr>
          <p:cxnSp>
            <p:nvCxnSpPr>
              <p:cNvPr id="431" name="Google Shape;431;p42"/>
              <p:cNvCxnSpPr/>
              <p:nvPr/>
            </p:nvCxnSpPr>
            <p:spPr>
              <a:xfrm>
                <a:off x="3836010" y="1629000"/>
                <a:ext cx="1619391" cy="0"/>
              </a:xfrm>
              <a:prstGeom prst="straightConnector1">
                <a:avLst/>
              </a:prstGeom>
              <a:noFill/>
              <a:ln cap="flat" cmpd="sng" w="19050">
                <a:solidFill>
                  <a:srgbClr val="262626"/>
                </a:solidFill>
                <a:prstDash val="solid"/>
                <a:miter lim="800000"/>
                <a:headEnd len="med" w="med" type="none"/>
                <a:tailEnd len="med" w="med" type="none"/>
              </a:ln>
            </p:spPr>
          </p:cxnSp>
          <p:cxnSp>
            <p:nvCxnSpPr>
              <p:cNvPr id="432" name="Google Shape;432;p42"/>
              <p:cNvCxnSpPr/>
              <p:nvPr/>
            </p:nvCxnSpPr>
            <p:spPr>
              <a:xfrm>
                <a:off x="3836010" y="1682340"/>
                <a:ext cx="1619391" cy="0"/>
              </a:xfrm>
              <a:prstGeom prst="straightConnector1">
                <a:avLst/>
              </a:prstGeom>
              <a:noFill/>
              <a:ln cap="flat" cmpd="sng" w="9525">
                <a:solidFill>
                  <a:srgbClr val="D9D9D9"/>
                </a:solidFill>
                <a:prstDash val="solid"/>
                <a:miter lim="800000"/>
                <a:headEnd len="med" w="med" type="none"/>
                <a:tailEnd len="med" w="med" type="none"/>
              </a:ln>
            </p:spPr>
          </p:cxnSp>
        </p:grpSp>
        <p:grpSp>
          <p:nvGrpSpPr>
            <p:cNvPr id="433" name="Google Shape;433;p42"/>
            <p:cNvGrpSpPr/>
            <p:nvPr/>
          </p:nvGrpSpPr>
          <p:grpSpPr>
            <a:xfrm>
              <a:off x="6854822" y="1615665"/>
              <a:ext cx="1619391" cy="53340"/>
              <a:chOff x="3836619" y="1629000"/>
              <a:chExt cx="1619391" cy="53340"/>
            </a:xfrm>
          </p:grpSpPr>
          <p:cxnSp>
            <p:nvCxnSpPr>
              <p:cNvPr id="434" name="Google Shape;434;p42"/>
              <p:cNvCxnSpPr/>
              <p:nvPr/>
            </p:nvCxnSpPr>
            <p:spPr>
              <a:xfrm>
                <a:off x="3836619" y="1629000"/>
                <a:ext cx="1619391" cy="0"/>
              </a:xfrm>
              <a:prstGeom prst="straightConnector1">
                <a:avLst/>
              </a:prstGeom>
              <a:noFill/>
              <a:ln cap="flat" cmpd="sng" w="19050">
                <a:solidFill>
                  <a:srgbClr val="262626"/>
                </a:solidFill>
                <a:prstDash val="solid"/>
                <a:miter lim="800000"/>
                <a:headEnd len="med" w="med" type="none"/>
                <a:tailEnd len="med" w="med" type="none"/>
              </a:ln>
            </p:spPr>
          </p:cxnSp>
          <p:cxnSp>
            <p:nvCxnSpPr>
              <p:cNvPr id="435" name="Google Shape;435;p42"/>
              <p:cNvCxnSpPr/>
              <p:nvPr/>
            </p:nvCxnSpPr>
            <p:spPr>
              <a:xfrm>
                <a:off x="3836619" y="1682340"/>
                <a:ext cx="1619391" cy="0"/>
              </a:xfrm>
              <a:prstGeom prst="straightConnector1">
                <a:avLst/>
              </a:prstGeom>
              <a:noFill/>
              <a:ln cap="flat" cmpd="sng" w="9525">
                <a:solidFill>
                  <a:srgbClr val="D9D9D9"/>
                </a:solidFill>
                <a:prstDash val="solid"/>
                <a:miter lim="800000"/>
                <a:headEnd len="med" w="med" type="none"/>
                <a:tailEnd len="med" w="med" type="none"/>
              </a:ln>
            </p:spPr>
          </p:cxnSp>
        </p:grpSp>
      </p:grpSp>
      <p:sp>
        <p:nvSpPr>
          <p:cNvPr id="436" name="Google Shape;436;p42"/>
          <p:cNvSpPr txBox="1"/>
          <p:nvPr/>
        </p:nvSpPr>
        <p:spPr>
          <a:xfrm rot="5400000">
            <a:off x="4310062" y="4662488"/>
            <a:ext cx="523875" cy="4381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2400"/>
              <a:buFont typeface="Calibri"/>
              <a:buNone/>
            </a:pPr>
            <a:r>
              <a:t/>
            </a:r>
            <a:endParaRPr sz="1100"/>
          </a:p>
        </p:txBody>
      </p:sp>
      <p:grpSp>
        <p:nvGrpSpPr>
          <p:cNvPr id="437" name="Google Shape;437;p42"/>
          <p:cNvGrpSpPr/>
          <p:nvPr/>
        </p:nvGrpSpPr>
        <p:grpSpPr>
          <a:xfrm>
            <a:off x="1365647" y="1556146"/>
            <a:ext cx="239315" cy="595312"/>
            <a:chOff x="1820381" y="2075156"/>
            <a:chExt cx="319500" cy="792801"/>
          </a:xfrm>
        </p:grpSpPr>
        <p:sp>
          <p:nvSpPr>
            <p:cNvPr id="438" name="Google Shape;438;p42"/>
            <p:cNvSpPr/>
            <p:nvPr/>
          </p:nvSpPr>
          <p:spPr>
            <a:xfrm>
              <a:off x="1976157" y="2075156"/>
              <a:ext cx="163724" cy="16331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439" name="Google Shape;439;p42"/>
            <p:cNvSpPr/>
            <p:nvPr/>
          </p:nvSpPr>
          <p:spPr>
            <a:xfrm>
              <a:off x="1820381" y="2332024"/>
              <a:ext cx="295657" cy="294922"/>
            </a:xfrm>
            <a:prstGeom prst="ellipse">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440" name="Google Shape;440;p42"/>
            <p:cNvSpPr/>
            <p:nvPr/>
          </p:nvSpPr>
          <p:spPr>
            <a:xfrm>
              <a:off x="1820381" y="2704639"/>
              <a:ext cx="163724" cy="163318"/>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grpSp>
        <p:nvGrpSpPr>
          <p:cNvPr id="441" name="Google Shape;441;p42"/>
          <p:cNvGrpSpPr/>
          <p:nvPr/>
        </p:nvGrpSpPr>
        <p:grpSpPr>
          <a:xfrm>
            <a:off x="7154465" y="3786188"/>
            <a:ext cx="394097" cy="609600"/>
            <a:chOff x="9539737" y="5049000"/>
            <a:chExt cx="524288" cy="811851"/>
          </a:xfrm>
        </p:grpSpPr>
        <p:sp>
          <p:nvSpPr>
            <p:cNvPr id="442" name="Google Shape;442;p42"/>
            <p:cNvSpPr/>
            <p:nvPr/>
          </p:nvSpPr>
          <p:spPr>
            <a:xfrm>
              <a:off x="9900878" y="5049000"/>
              <a:ext cx="163147" cy="163322"/>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443" name="Google Shape;443;p42"/>
            <p:cNvSpPr/>
            <p:nvPr/>
          </p:nvSpPr>
          <p:spPr>
            <a:xfrm>
              <a:off x="9687044" y="5324902"/>
              <a:ext cx="296200" cy="294930"/>
            </a:xfrm>
            <a:prstGeom prst="ellipse">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444" name="Google Shape;444;p42"/>
            <p:cNvSpPr/>
            <p:nvPr/>
          </p:nvSpPr>
          <p:spPr>
            <a:xfrm>
              <a:off x="9539737" y="5697530"/>
              <a:ext cx="163147" cy="16332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grpSp>
      <p:pic>
        <p:nvPicPr>
          <p:cNvPr id="445" name="Google Shape;445;p42"/>
          <p:cNvPicPr preferRelativeResize="0"/>
          <p:nvPr/>
        </p:nvPicPr>
        <p:blipFill rotWithShape="1">
          <a:blip r:embed="rId3">
            <a:alphaModFix/>
          </a:blip>
          <a:srcRect b="0" l="0" r="0" t="0"/>
          <a:stretch/>
        </p:blipFill>
        <p:spPr>
          <a:xfrm>
            <a:off x="4032647" y="872728"/>
            <a:ext cx="1082278" cy="1218009"/>
          </a:xfrm>
          <a:prstGeom prst="rect">
            <a:avLst/>
          </a:prstGeom>
          <a:noFill/>
          <a:ln>
            <a:noFill/>
          </a:ln>
        </p:spPr>
      </p:pic>
      <p:grpSp>
        <p:nvGrpSpPr>
          <p:cNvPr id="446" name="Google Shape;446;p42"/>
          <p:cNvGrpSpPr/>
          <p:nvPr/>
        </p:nvGrpSpPr>
        <p:grpSpPr>
          <a:xfrm>
            <a:off x="2388394" y="2178844"/>
            <a:ext cx="4367212" cy="707231"/>
            <a:chOff x="3259069" y="2904687"/>
            <a:chExt cx="5824030" cy="943515"/>
          </a:xfrm>
        </p:grpSpPr>
        <p:sp>
          <p:nvSpPr>
            <p:cNvPr id="447" name="Google Shape;447;p42"/>
            <p:cNvSpPr txBox="1"/>
            <p:nvPr/>
          </p:nvSpPr>
          <p:spPr>
            <a:xfrm>
              <a:off x="3259069" y="2904687"/>
              <a:ext cx="5824030" cy="52322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2100"/>
                <a:buFont typeface="Arial"/>
                <a:buNone/>
              </a:pPr>
              <a:r>
                <a:rPr b="0" i="0" lang="en" sz="2100" u="none">
                  <a:solidFill>
                    <a:schemeClr val="dk1"/>
                  </a:solidFill>
                  <a:latin typeface="Arial"/>
                  <a:ea typeface="Arial"/>
                  <a:cs typeface="Arial"/>
                  <a:sym typeface="Arial"/>
                </a:rPr>
                <a:t>THANKS FOR YOUR </a:t>
              </a:r>
              <a:r>
                <a:rPr lang="en" sz="2100">
                  <a:solidFill>
                    <a:schemeClr val="dk1"/>
                  </a:solidFill>
                </a:rPr>
                <a:t>LISTENING</a:t>
              </a:r>
              <a:endParaRPr sz="1100"/>
            </a:p>
          </p:txBody>
        </p:sp>
        <p:sp>
          <p:nvSpPr>
            <p:cNvPr id="448" name="Google Shape;448;p42"/>
            <p:cNvSpPr txBox="1"/>
            <p:nvPr/>
          </p:nvSpPr>
          <p:spPr>
            <a:xfrm>
              <a:off x="3824324" y="3540051"/>
              <a:ext cx="4693520" cy="30815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Arial"/>
                <a:buNone/>
              </a:pPr>
              <a:r>
                <a:rPr lang="en" sz="1100">
                  <a:solidFill>
                    <a:schemeClr val="dk1"/>
                  </a:solidFill>
                </a:rPr>
                <a:t>Q&amp;A</a:t>
              </a:r>
              <a:endParaRPr sz="1100"/>
            </a:p>
          </p:txBody>
        </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4"/>
          <p:cNvSpPr/>
          <p:nvPr/>
        </p:nvSpPr>
        <p:spPr>
          <a:xfrm>
            <a:off x="0" y="732065"/>
            <a:ext cx="4410075" cy="4411447"/>
          </a:xfrm>
          <a:custGeom>
            <a:rect b="b" l="l" r="r" t="t"/>
            <a:pathLst>
              <a:path extrusionOk="0" h="1386" w="1386">
                <a:moveTo>
                  <a:pt x="1106" y="1386"/>
                </a:moveTo>
                <a:cubicBezTo>
                  <a:pt x="1277" y="1242"/>
                  <a:pt x="1386" y="1026"/>
                  <a:pt x="1386" y="785"/>
                </a:cubicBezTo>
                <a:cubicBezTo>
                  <a:pt x="1386" y="351"/>
                  <a:pt x="1034" y="0"/>
                  <a:pt x="601" y="0"/>
                </a:cubicBezTo>
                <a:cubicBezTo>
                  <a:pt x="360" y="0"/>
                  <a:pt x="144" y="109"/>
                  <a:pt x="0" y="280"/>
                </a:cubicBezTo>
                <a:cubicBezTo>
                  <a:pt x="0" y="1290"/>
                  <a:pt x="0" y="1290"/>
                  <a:pt x="0" y="1290"/>
                </a:cubicBezTo>
                <a:cubicBezTo>
                  <a:pt x="0" y="1386"/>
                  <a:pt x="0" y="1386"/>
                  <a:pt x="0" y="1386"/>
                </a:cubicBezTo>
                <a:cubicBezTo>
                  <a:pt x="96" y="1386"/>
                  <a:pt x="96" y="1386"/>
                  <a:pt x="96" y="1386"/>
                </a:cubicBezTo>
                <a:lnTo>
                  <a:pt x="1106" y="1386"/>
                </a:lnTo>
                <a:close/>
              </a:path>
            </a:pathLst>
          </a:custGeom>
          <a:solidFill>
            <a:srgbClr val="5D5D5D">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24"/>
          <p:cNvSpPr/>
          <p:nvPr/>
        </p:nvSpPr>
        <p:spPr>
          <a:xfrm>
            <a:off x="0" y="1318035"/>
            <a:ext cx="3824286" cy="3825476"/>
          </a:xfrm>
          <a:custGeom>
            <a:rect b="b" l="l" r="r" t="t"/>
            <a:pathLst>
              <a:path extrusionOk="0" h="1202" w="1202">
                <a:moveTo>
                  <a:pt x="601" y="0"/>
                </a:moveTo>
                <a:cubicBezTo>
                  <a:pt x="269" y="0"/>
                  <a:pt x="0" y="269"/>
                  <a:pt x="0" y="601"/>
                </a:cubicBezTo>
                <a:cubicBezTo>
                  <a:pt x="0" y="1202"/>
                  <a:pt x="0" y="1202"/>
                  <a:pt x="0" y="1202"/>
                </a:cubicBezTo>
                <a:cubicBezTo>
                  <a:pt x="601" y="1202"/>
                  <a:pt x="601" y="1202"/>
                  <a:pt x="601" y="1202"/>
                </a:cubicBezTo>
                <a:cubicBezTo>
                  <a:pt x="933" y="1202"/>
                  <a:pt x="1202" y="933"/>
                  <a:pt x="1202" y="601"/>
                </a:cubicBezTo>
                <a:cubicBezTo>
                  <a:pt x="1202" y="269"/>
                  <a:pt x="933" y="0"/>
                  <a:pt x="601" y="0"/>
                </a:cubicBezTo>
                <a:close/>
              </a:path>
            </a:pathLst>
          </a:custGeom>
          <a:solidFill>
            <a:srgbClr val="000000">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24"/>
          <p:cNvSpPr/>
          <p:nvPr/>
        </p:nvSpPr>
        <p:spPr>
          <a:xfrm>
            <a:off x="2960687" y="1594346"/>
            <a:ext cx="476250" cy="476398"/>
          </a:xfrm>
          <a:prstGeom prst="ellipse">
            <a:avLst/>
          </a:prstGeom>
          <a:solidFill>
            <a:srgbClr val="8871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24"/>
          <p:cNvSpPr txBox="1"/>
          <p:nvPr/>
        </p:nvSpPr>
        <p:spPr>
          <a:xfrm>
            <a:off x="449100" y="2598063"/>
            <a:ext cx="3138600" cy="126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800">
                <a:solidFill>
                  <a:srgbClr val="F3F3F3"/>
                </a:solidFill>
              </a:rPr>
              <a:t>EDA</a:t>
            </a:r>
            <a:endParaRPr sz="2800">
              <a:solidFill>
                <a:srgbClr val="F3F3F3"/>
              </a:solidFill>
            </a:endParaRPr>
          </a:p>
          <a:p>
            <a:pPr indent="0" lvl="0" marL="0" rtl="0" algn="l">
              <a:spcBef>
                <a:spcPts val="0"/>
              </a:spcBef>
              <a:spcAft>
                <a:spcPts val="0"/>
              </a:spcAft>
              <a:buClr>
                <a:schemeClr val="dk1"/>
              </a:buClr>
              <a:buSzPts val="1100"/>
              <a:buFont typeface="Arial"/>
              <a:buNone/>
            </a:pPr>
            <a:r>
              <a:rPr lang="en" sz="2800">
                <a:solidFill>
                  <a:srgbClr val="F3F3F3"/>
                </a:solidFill>
              </a:rPr>
              <a:t>&amp;</a:t>
            </a:r>
            <a:endParaRPr sz="2800">
              <a:solidFill>
                <a:srgbClr val="F3F3F3"/>
              </a:solidFill>
            </a:endParaRPr>
          </a:p>
          <a:p>
            <a:pPr indent="0" lvl="0" marL="0" rtl="0" algn="l">
              <a:spcBef>
                <a:spcPts val="0"/>
              </a:spcBef>
              <a:spcAft>
                <a:spcPts val="0"/>
              </a:spcAft>
              <a:buClr>
                <a:schemeClr val="dk1"/>
              </a:buClr>
              <a:buSzPts val="1100"/>
              <a:buFont typeface="Arial"/>
              <a:buNone/>
            </a:pPr>
            <a:r>
              <a:rPr lang="en" sz="2800">
                <a:solidFill>
                  <a:srgbClr val="F3F3F3"/>
                </a:solidFill>
              </a:rPr>
              <a:t>PCA</a:t>
            </a:r>
            <a:endParaRPr sz="2800">
              <a:solidFill>
                <a:srgbClr val="F3F3F3"/>
              </a:solidFill>
            </a:endParaRPr>
          </a:p>
        </p:txBody>
      </p:sp>
      <p:sp>
        <p:nvSpPr>
          <p:cNvPr id="176" name="Google Shape;176;p24"/>
          <p:cNvSpPr txBox="1"/>
          <p:nvPr/>
        </p:nvSpPr>
        <p:spPr>
          <a:xfrm>
            <a:off x="1393825" y="2494738"/>
            <a:ext cx="946200" cy="91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Arial"/>
              <a:buNone/>
            </a:pPr>
            <a:r>
              <a:t/>
            </a:r>
            <a:endParaRPr/>
          </a:p>
        </p:txBody>
      </p:sp>
      <p:sp>
        <p:nvSpPr>
          <p:cNvPr id="177" name="Google Shape;177;p24"/>
          <p:cNvSpPr/>
          <p:nvPr/>
        </p:nvSpPr>
        <p:spPr>
          <a:xfrm>
            <a:off x="3062050" y="1747182"/>
            <a:ext cx="241336" cy="260312"/>
          </a:xfrm>
          <a:custGeom>
            <a:rect b="b" l="l" r="r" t="t"/>
            <a:pathLst>
              <a:path extrusionOk="0" h="79" w="73">
                <a:moveTo>
                  <a:pt x="73" y="60"/>
                </a:moveTo>
                <a:cubicBezTo>
                  <a:pt x="73" y="71"/>
                  <a:pt x="65" y="79"/>
                  <a:pt x="54" y="79"/>
                </a:cubicBezTo>
                <a:cubicBezTo>
                  <a:pt x="43" y="79"/>
                  <a:pt x="35" y="71"/>
                  <a:pt x="35" y="60"/>
                </a:cubicBezTo>
                <a:cubicBezTo>
                  <a:pt x="35" y="50"/>
                  <a:pt x="42" y="42"/>
                  <a:pt x="52" y="41"/>
                </a:cubicBezTo>
                <a:cubicBezTo>
                  <a:pt x="52" y="36"/>
                  <a:pt x="52" y="36"/>
                  <a:pt x="52" y="36"/>
                </a:cubicBezTo>
                <a:cubicBezTo>
                  <a:pt x="49" y="36"/>
                  <a:pt x="49" y="36"/>
                  <a:pt x="49" y="36"/>
                </a:cubicBezTo>
                <a:cubicBezTo>
                  <a:pt x="49" y="33"/>
                  <a:pt x="49" y="33"/>
                  <a:pt x="49" y="33"/>
                </a:cubicBezTo>
                <a:cubicBezTo>
                  <a:pt x="58" y="33"/>
                  <a:pt x="58" y="33"/>
                  <a:pt x="58" y="33"/>
                </a:cubicBezTo>
                <a:cubicBezTo>
                  <a:pt x="58" y="36"/>
                  <a:pt x="58" y="36"/>
                  <a:pt x="58" y="36"/>
                </a:cubicBezTo>
                <a:cubicBezTo>
                  <a:pt x="55" y="36"/>
                  <a:pt x="55" y="36"/>
                  <a:pt x="55" y="36"/>
                </a:cubicBezTo>
                <a:cubicBezTo>
                  <a:pt x="55" y="41"/>
                  <a:pt x="55" y="41"/>
                  <a:pt x="55" y="41"/>
                </a:cubicBezTo>
                <a:cubicBezTo>
                  <a:pt x="59" y="41"/>
                  <a:pt x="63" y="43"/>
                  <a:pt x="66" y="45"/>
                </a:cubicBezTo>
                <a:cubicBezTo>
                  <a:pt x="69" y="41"/>
                  <a:pt x="69" y="41"/>
                  <a:pt x="69" y="41"/>
                </a:cubicBezTo>
                <a:cubicBezTo>
                  <a:pt x="73" y="45"/>
                  <a:pt x="73" y="45"/>
                  <a:pt x="73" y="45"/>
                </a:cubicBezTo>
                <a:cubicBezTo>
                  <a:pt x="69" y="48"/>
                  <a:pt x="69" y="48"/>
                  <a:pt x="69" y="48"/>
                </a:cubicBezTo>
                <a:cubicBezTo>
                  <a:pt x="72" y="52"/>
                  <a:pt x="73" y="56"/>
                  <a:pt x="73" y="60"/>
                </a:cubicBezTo>
                <a:close/>
                <a:moveTo>
                  <a:pt x="54" y="44"/>
                </a:moveTo>
                <a:cubicBezTo>
                  <a:pt x="45" y="44"/>
                  <a:pt x="38" y="51"/>
                  <a:pt x="38" y="60"/>
                </a:cubicBezTo>
                <a:cubicBezTo>
                  <a:pt x="38" y="69"/>
                  <a:pt x="45" y="76"/>
                  <a:pt x="54" y="76"/>
                </a:cubicBezTo>
                <a:cubicBezTo>
                  <a:pt x="63" y="76"/>
                  <a:pt x="70" y="69"/>
                  <a:pt x="70" y="60"/>
                </a:cubicBezTo>
                <a:cubicBezTo>
                  <a:pt x="70" y="51"/>
                  <a:pt x="63" y="44"/>
                  <a:pt x="54" y="44"/>
                </a:cubicBezTo>
                <a:close/>
                <a:moveTo>
                  <a:pt x="55" y="63"/>
                </a:moveTo>
                <a:cubicBezTo>
                  <a:pt x="55" y="65"/>
                  <a:pt x="55" y="65"/>
                  <a:pt x="55" y="65"/>
                </a:cubicBezTo>
                <a:cubicBezTo>
                  <a:pt x="52" y="65"/>
                  <a:pt x="52" y="65"/>
                  <a:pt x="52" y="65"/>
                </a:cubicBezTo>
                <a:cubicBezTo>
                  <a:pt x="52" y="63"/>
                  <a:pt x="52" y="63"/>
                  <a:pt x="52" y="63"/>
                </a:cubicBezTo>
                <a:cubicBezTo>
                  <a:pt x="51" y="62"/>
                  <a:pt x="50" y="61"/>
                  <a:pt x="50" y="60"/>
                </a:cubicBezTo>
                <a:cubicBezTo>
                  <a:pt x="50" y="59"/>
                  <a:pt x="51" y="58"/>
                  <a:pt x="52" y="57"/>
                </a:cubicBezTo>
                <a:cubicBezTo>
                  <a:pt x="52" y="49"/>
                  <a:pt x="52" y="49"/>
                  <a:pt x="52" y="49"/>
                </a:cubicBezTo>
                <a:cubicBezTo>
                  <a:pt x="55" y="49"/>
                  <a:pt x="55" y="49"/>
                  <a:pt x="55" y="49"/>
                </a:cubicBezTo>
                <a:cubicBezTo>
                  <a:pt x="55" y="57"/>
                  <a:pt x="55" y="57"/>
                  <a:pt x="55" y="57"/>
                </a:cubicBezTo>
                <a:cubicBezTo>
                  <a:pt x="56" y="58"/>
                  <a:pt x="57" y="59"/>
                  <a:pt x="57" y="60"/>
                </a:cubicBezTo>
                <a:cubicBezTo>
                  <a:pt x="57" y="61"/>
                  <a:pt x="56" y="62"/>
                  <a:pt x="55" y="63"/>
                </a:cubicBezTo>
                <a:close/>
                <a:moveTo>
                  <a:pt x="11" y="49"/>
                </a:moveTo>
                <a:cubicBezTo>
                  <a:pt x="32" y="49"/>
                  <a:pt x="32" y="49"/>
                  <a:pt x="32" y="49"/>
                </a:cubicBezTo>
                <a:cubicBezTo>
                  <a:pt x="31" y="51"/>
                  <a:pt x="30" y="52"/>
                  <a:pt x="30" y="54"/>
                </a:cubicBezTo>
                <a:cubicBezTo>
                  <a:pt x="11" y="54"/>
                  <a:pt x="11" y="54"/>
                  <a:pt x="11" y="54"/>
                </a:cubicBezTo>
                <a:cubicBezTo>
                  <a:pt x="10" y="54"/>
                  <a:pt x="9" y="53"/>
                  <a:pt x="9" y="51"/>
                </a:cubicBezTo>
                <a:cubicBezTo>
                  <a:pt x="9" y="50"/>
                  <a:pt x="10" y="49"/>
                  <a:pt x="11" y="49"/>
                </a:cubicBezTo>
                <a:close/>
                <a:moveTo>
                  <a:pt x="33" y="46"/>
                </a:moveTo>
                <a:cubicBezTo>
                  <a:pt x="11" y="46"/>
                  <a:pt x="11" y="46"/>
                  <a:pt x="11" y="46"/>
                </a:cubicBezTo>
                <a:cubicBezTo>
                  <a:pt x="10" y="46"/>
                  <a:pt x="9" y="45"/>
                  <a:pt x="9" y="44"/>
                </a:cubicBezTo>
                <a:cubicBezTo>
                  <a:pt x="9" y="42"/>
                  <a:pt x="10" y="41"/>
                  <a:pt x="11" y="41"/>
                </a:cubicBezTo>
                <a:cubicBezTo>
                  <a:pt x="38" y="41"/>
                  <a:pt x="38" y="41"/>
                  <a:pt x="38" y="41"/>
                </a:cubicBezTo>
                <a:cubicBezTo>
                  <a:pt x="36" y="43"/>
                  <a:pt x="35" y="44"/>
                  <a:pt x="33" y="46"/>
                </a:cubicBezTo>
                <a:close/>
                <a:moveTo>
                  <a:pt x="11" y="30"/>
                </a:moveTo>
                <a:cubicBezTo>
                  <a:pt x="10" y="30"/>
                  <a:pt x="9" y="29"/>
                  <a:pt x="9" y="28"/>
                </a:cubicBezTo>
                <a:cubicBezTo>
                  <a:pt x="9" y="26"/>
                  <a:pt x="10" y="25"/>
                  <a:pt x="11" y="25"/>
                </a:cubicBezTo>
                <a:cubicBezTo>
                  <a:pt x="43" y="25"/>
                  <a:pt x="43" y="25"/>
                  <a:pt x="43" y="25"/>
                </a:cubicBezTo>
                <a:cubicBezTo>
                  <a:pt x="44" y="25"/>
                  <a:pt x="45" y="26"/>
                  <a:pt x="45" y="28"/>
                </a:cubicBezTo>
                <a:cubicBezTo>
                  <a:pt x="45" y="29"/>
                  <a:pt x="44" y="30"/>
                  <a:pt x="43" y="30"/>
                </a:cubicBezTo>
                <a:lnTo>
                  <a:pt x="11" y="30"/>
                </a:lnTo>
                <a:close/>
                <a:moveTo>
                  <a:pt x="11" y="38"/>
                </a:moveTo>
                <a:cubicBezTo>
                  <a:pt x="10" y="38"/>
                  <a:pt x="9" y="37"/>
                  <a:pt x="9" y="36"/>
                </a:cubicBezTo>
                <a:cubicBezTo>
                  <a:pt x="9" y="34"/>
                  <a:pt x="10" y="33"/>
                  <a:pt x="11" y="33"/>
                </a:cubicBezTo>
                <a:cubicBezTo>
                  <a:pt x="43" y="33"/>
                  <a:pt x="43" y="33"/>
                  <a:pt x="43" y="33"/>
                </a:cubicBezTo>
                <a:cubicBezTo>
                  <a:pt x="43" y="33"/>
                  <a:pt x="44" y="33"/>
                  <a:pt x="44" y="33"/>
                </a:cubicBezTo>
                <a:cubicBezTo>
                  <a:pt x="44" y="37"/>
                  <a:pt x="44" y="37"/>
                  <a:pt x="44" y="37"/>
                </a:cubicBezTo>
                <a:cubicBezTo>
                  <a:pt x="43" y="38"/>
                  <a:pt x="43" y="38"/>
                  <a:pt x="43" y="38"/>
                </a:cubicBezTo>
                <a:lnTo>
                  <a:pt x="11" y="38"/>
                </a:lnTo>
                <a:close/>
                <a:moveTo>
                  <a:pt x="50" y="21"/>
                </a:moveTo>
                <a:cubicBezTo>
                  <a:pt x="50" y="16"/>
                  <a:pt x="47" y="13"/>
                  <a:pt x="42" y="13"/>
                </a:cubicBezTo>
                <a:cubicBezTo>
                  <a:pt x="42" y="13"/>
                  <a:pt x="42" y="13"/>
                  <a:pt x="42" y="13"/>
                </a:cubicBezTo>
                <a:cubicBezTo>
                  <a:pt x="42" y="13"/>
                  <a:pt x="42" y="13"/>
                  <a:pt x="42" y="14"/>
                </a:cubicBezTo>
                <a:cubicBezTo>
                  <a:pt x="42" y="17"/>
                  <a:pt x="40" y="19"/>
                  <a:pt x="37" y="19"/>
                </a:cubicBezTo>
                <a:cubicBezTo>
                  <a:pt x="18" y="19"/>
                  <a:pt x="18" y="19"/>
                  <a:pt x="18" y="19"/>
                </a:cubicBezTo>
                <a:cubicBezTo>
                  <a:pt x="15" y="19"/>
                  <a:pt x="12" y="17"/>
                  <a:pt x="12" y="14"/>
                </a:cubicBezTo>
                <a:cubicBezTo>
                  <a:pt x="12" y="13"/>
                  <a:pt x="12" y="13"/>
                  <a:pt x="12" y="13"/>
                </a:cubicBezTo>
                <a:cubicBezTo>
                  <a:pt x="12" y="13"/>
                  <a:pt x="12" y="13"/>
                  <a:pt x="12" y="13"/>
                </a:cubicBezTo>
                <a:cubicBezTo>
                  <a:pt x="8" y="13"/>
                  <a:pt x="4" y="16"/>
                  <a:pt x="4" y="21"/>
                </a:cubicBezTo>
                <a:cubicBezTo>
                  <a:pt x="4" y="67"/>
                  <a:pt x="4" y="67"/>
                  <a:pt x="4" y="67"/>
                </a:cubicBezTo>
                <a:cubicBezTo>
                  <a:pt x="4" y="71"/>
                  <a:pt x="8" y="74"/>
                  <a:pt x="12" y="74"/>
                </a:cubicBezTo>
                <a:cubicBezTo>
                  <a:pt x="34" y="74"/>
                  <a:pt x="34" y="74"/>
                  <a:pt x="34" y="74"/>
                </a:cubicBezTo>
                <a:cubicBezTo>
                  <a:pt x="36" y="76"/>
                  <a:pt x="38" y="78"/>
                  <a:pt x="39" y="79"/>
                </a:cubicBezTo>
                <a:cubicBezTo>
                  <a:pt x="9" y="79"/>
                  <a:pt x="9" y="79"/>
                  <a:pt x="9" y="79"/>
                </a:cubicBezTo>
                <a:cubicBezTo>
                  <a:pt x="5" y="79"/>
                  <a:pt x="0" y="76"/>
                  <a:pt x="0" y="71"/>
                </a:cubicBezTo>
                <a:cubicBezTo>
                  <a:pt x="0" y="17"/>
                  <a:pt x="0" y="17"/>
                  <a:pt x="0" y="17"/>
                </a:cubicBezTo>
                <a:cubicBezTo>
                  <a:pt x="0" y="13"/>
                  <a:pt x="5" y="10"/>
                  <a:pt x="9" y="10"/>
                </a:cubicBezTo>
                <a:cubicBezTo>
                  <a:pt x="14" y="10"/>
                  <a:pt x="14" y="10"/>
                  <a:pt x="14" y="10"/>
                </a:cubicBezTo>
                <a:cubicBezTo>
                  <a:pt x="15" y="9"/>
                  <a:pt x="16" y="8"/>
                  <a:pt x="18" y="8"/>
                </a:cubicBezTo>
                <a:cubicBezTo>
                  <a:pt x="18" y="8"/>
                  <a:pt x="18" y="8"/>
                  <a:pt x="18" y="8"/>
                </a:cubicBezTo>
                <a:cubicBezTo>
                  <a:pt x="19" y="4"/>
                  <a:pt x="23" y="0"/>
                  <a:pt x="27" y="0"/>
                </a:cubicBezTo>
                <a:cubicBezTo>
                  <a:pt x="32" y="0"/>
                  <a:pt x="35" y="4"/>
                  <a:pt x="36" y="8"/>
                </a:cubicBezTo>
                <a:cubicBezTo>
                  <a:pt x="37" y="8"/>
                  <a:pt x="37" y="8"/>
                  <a:pt x="37" y="8"/>
                </a:cubicBezTo>
                <a:cubicBezTo>
                  <a:pt x="38" y="8"/>
                  <a:pt x="40" y="9"/>
                  <a:pt x="41" y="10"/>
                </a:cubicBezTo>
                <a:cubicBezTo>
                  <a:pt x="45" y="10"/>
                  <a:pt x="45" y="10"/>
                  <a:pt x="45" y="10"/>
                </a:cubicBezTo>
                <a:cubicBezTo>
                  <a:pt x="50" y="10"/>
                  <a:pt x="55" y="13"/>
                  <a:pt x="55" y="17"/>
                </a:cubicBezTo>
                <a:cubicBezTo>
                  <a:pt x="55" y="32"/>
                  <a:pt x="55" y="32"/>
                  <a:pt x="55" y="32"/>
                </a:cubicBezTo>
                <a:cubicBezTo>
                  <a:pt x="50" y="32"/>
                  <a:pt x="50" y="32"/>
                  <a:pt x="50" y="32"/>
                </a:cubicBezTo>
                <a:lnTo>
                  <a:pt x="50" y="21"/>
                </a:lnTo>
                <a:close/>
                <a:moveTo>
                  <a:pt x="27" y="4"/>
                </a:moveTo>
                <a:cubicBezTo>
                  <a:pt x="25" y="4"/>
                  <a:pt x="23" y="6"/>
                  <a:pt x="23" y="9"/>
                </a:cubicBezTo>
                <a:cubicBezTo>
                  <a:pt x="23" y="11"/>
                  <a:pt x="25" y="13"/>
                  <a:pt x="27" y="13"/>
                </a:cubicBezTo>
                <a:cubicBezTo>
                  <a:pt x="30" y="13"/>
                  <a:pt x="32" y="11"/>
                  <a:pt x="32" y="9"/>
                </a:cubicBezTo>
                <a:cubicBezTo>
                  <a:pt x="32" y="6"/>
                  <a:pt x="30" y="4"/>
                  <a:pt x="27" y="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81" name="Shape 181"/>
        <p:cNvGrpSpPr/>
        <p:nvPr/>
      </p:nvGrpSpPr>
      <p:grpSpPr>
        <a:xfrm>
          <a:off x="0" y="0"/>
          <a:ext cx="0" cy="0"/>
          <a:chOff x="0" y="0"/>
          <a:chExt cx="0" cy="0"/>
        </a:xfrm>
      </p:grpSpPr>
      <p:sp>
        <p:nvSpPr>
          <p:cNvPr id="182" name="Google Shape;182;p25"/>
          <p:cNvSpPr txBox="1"/>
          <p:nvPr/>
        </p:nvSpPr>
        <p:spPr>
          <a:xfrm>
            <a:off x="7765" y="825419"/>
            <a:ext cx="9128400" cy="717900"/>
          </a:xfrm>
          <a:prstGeom prst="rect">
            <a:avLst/>
          </a:prstGeom>
          <a:solidFill>
            <a:srgbClr val="0D0D0D"/>
          </a:solidFill>
          <a:ln>
            <a:noFill/>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83" name="Google Shape;183;p25"/>
          <p:cNvSpPr/>
          <p:nvPr/>
        </p:nvSpPr>
        <p:spPr>
          <a:xfrm>
            <a:off x="1514500" y="596825"/>
            <a:ext cx="2411100" cy="3600000"/>
          </a:xfrm>
          <a:prstGeom prst="roundRect">
            <a:avLst>
              <a:gd fmla="val 1217" name="adj"/>
            </a:avLst>
          </a:prstGeom>
          <a:solidFill>
            <a:schemeClr val="lt1"/>
          </a:solidFill>
          <a:ln>
            <a:noFill/>
          </a:ln>
          <a:effectLst>
            <a:outerShdw blurRad="63500" dir="18900000" dist="38100">
              <a:srgbClr val="000000">
                <a:alpha val="39610"/>
              </a:srgbClr>
            </a:outerShdw>
          </a:effectLst>
        </p:spPr>
        <p:txBody>
          <a:bodyPr anchorCtr="0" anchor="t" bIns="67500" lIns="67500" spcFirstLastPara="1" rIns="67500" wrap="square" tIns="1350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84" name="Google Shape;184;p25"/>
          <p:cNvSpPr txBox="1"/>
          <p:nvPr/>
        </p:nvSpPr>
        <p:spPr>
          <a:xfrm>
            <a:off x="1779100" y="812475"/>
            <a:ext cx="1881900" cy="717900"/>
          </a:xfrm>
          <a:prstGeom prst="rect">
            <a:avLst/>
          </a:prstGeom>
          <a:solidFill>
            <a:srgbClr val="0D0D0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85" name="Google Shape;185;p25"/>
          <p:cNvSpPr/>
          <p:nvPr/>
        </p:nvSpPr>
        <p:spPr>
          <a:xfrm>
            <a:off x="5312525" y="596825"/>
            <a:ext cx="2413500" cy="3600000"/>
          </a:xfrm>
          <a:prstGeom prst="roundRect">
            <a:avLst>
              <a:gd fmla="val 1217" name="adj"/>
            </a:avLst>
          </a:prstGeom>
          <a:solidFill>
            <a:schemeClr val="lt1"/>
          </a:solidFill>
          <a:ln>
            <a:noFill/>
          </a:ln>
          <a:effectLst>
            <a:outerShdw blurRad="63500" dir="18900000" dist="38100">
              <a:srgbClr val="000000">
                <a:alpha val="39610"/>
              </a:srgbClr>
            </a:outerShdw>
          </a:effectLst>
        </p:spPr>
        <p:txBody>
          <a:bodyPr anchorCtr="0" anchor="t" bIns="67500" lIns="67500" spcFirstLastPara="1" rIns="67500" wrap="square" tIns="1350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86" name="Google Shape;186;p25"/>
          <p:cNvSpPr txBox="1"/>
          <p:nvPr/>
        </p:nvSpPr>
        <p:spPr>
          <a:xfrm>
            <a:off x="5557100" y="812475"/>
            <a:ext cx="1976400" cy="717900"/>
          </a:xfrm>
          <a:prstGeom prst="rect">
            <a:avLst/>
          </a:prstGeom>
          <a:solidFill>
            <a:srgbClr val="0D0D0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87" name="Google Shape;187;p25"/>
          <p:cNvSpPr txBox="1"/>
          <p:nvPr/>
        </p:nvSpPr>
        <p:spPr>
          <a:xfrm>
            <a:off x="3221831" y="0"/>
            <a:ext cx="2700300" cy="1416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88" name="Google Shape;188;p25"/>
          <p:cNvSpPr txBox="1"/>
          <p:nvPr/>
        </p:nvSpPr>
        <p:spPr>
          <a:xfrm>
            <a:off x="1878350" y="951825"/>
            <a:ext cx="1808700" cy="439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2F2F2"/>
              </a:buClr>
              <a:buSzPts val="2400"/>
              <a:buFont typeface="Arial"/>
              <a:buNone/>
            </a:pPr>
            <a:r>
              <a:rPr b="1" lang="en" sz="2000">
                <a:solidFill>
                  <a:srgbClr val="F2F2F2"/>
                </a:solidFill>
              </a:rPr>
              <a:t>CLEAN DATA</a:t>
            </a:r>
            <a:endParaRPr sz="2000"/>
          </a:p>
        </p:txBody>
      </p:sp>
      <p:sp>
        <p:nvSpPr>
          <p:cNvPr id="189" name="Google Shape;189;p25"/>
          <p:cNvSpPr txBox="1"/>
          <p:nvPr/>
        </p:nvSpPr>
        <p:spPr>
          <a:xfrm>
            <a:off x="3293458" y="142883"/>
            <a:ext cx="2557500" cy="438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2400"/>
              <a:buFont typeface="Arial"/>
              <a:buNone/>
            </a:pPr>
            <a:r>
              <a:rPr lang="en" sz="2400">
                <a:solidFill>
                  <a:schemeClr val="dk1"/>
                </a:solidFill>
              </a:rPr>
              <a:t>About Our Data</a:t>
            </a:r>
            <a:endParaRPr sz="2400">
              <a:solidFill>
                <a:schemeClr val="dk1"/>
              </a:solidFill>
            </a:endParaRPr>
          </a:p>
          <a:p>
            <a:pPr indent="0" lvl="0" marL="0" marR="0" rtl="0" algn="l">
              <a:lnSpc>
                <a:spcPct val="100000"/>
              </a:lnSpc>
              <a:spcBef>
                <a:spcPts val="0"/>
              </a:spcBef>
              <a:spcAft>
                <a:spcPts val="0"/>
              </a:spcAft>
              <a:buClr>
                <a:schemeClr val="dk1"/>
              </a:buClr>
              <a:buSzPts val="2400"/>
              <a:buFont typeface="Arial"/>
              <a:buNone/>
            </a:pPr>
            <a:r>
              <a:t/>
            </a:r>
            <a:endParaRPr sz="2400">
              <a:solidFill>
                <a:schemeClr val="dk1"/>
              </a:solidFill>
            </a:endParaRPr>
          </a:p>
        </p:txBody>
      </p:sp>
      <p:sp>
        <p:nvSpPr>
          <p:cNvPr id="190" name="Google Shape;190;p25"/>
          <p:cNvSpPr txBox="1"/>
          <p:nvPr/>
        </p:nvSpPr>
        <p:spPr>
          <a:xfrm>
            <a:off x="1572400" y="1543325"/>
            <a:ext cx="2295300" cy="209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b="1"/>
          </a:p>
          <a:p>
            <a:pPr indent="-298450" lvl="0" marL="457200" rtl="0" algn="l">
              <a:lnSpc>
                <a:spcPct val="115000"/>
              </a:lnSpc>
              <a:spcBef>
                <a:spcPts val="0"/>
              </a:spcBef>
              <a:spcAft>
                <a:spcPts val="0"/>
              </a:spcAft>
              <a:buSzPts val="1100"/>
              <a:buChar char="●"/>
            </a:pPr>
            <a:r>
              <a:rPr lang="en" sz="1100"/>
              <a:t>Categorical Variables -&gt; Dummy Variables</a:t>
            </a:r>
            <a:endParaRPr sz="1100"/>
          </a:p>
          <a:p>
            <a:pPr indent="-298450" lvl="1" marL="914400" rtl="0" algn="l">
              <a:lnSpc>
                <a:spcPct val="115000"/>
              </a:lnSpc>
              <a:spcBef>
                <a:spcPts val="0"/>
              </a:spcBef>
              <a:spcAft>
                <a:spcPts val="0"/>
              </a:spcAft>
              <a:buSzPts val="1100"/>
              <a:buChar char="○"/>
            </a:pPr>
            <a:r>
              <a:rPr lang="en" sz="1100"/>
              <a:t>Total number of Variables: 29</a:t>
            </a:r>
            <a:endParaRPr sz="1100"/>
          </a:p>
          <a:p>
            <a:pPr indent="-298450" lvl="0" marL="457200" rtl="0" algn="l">
              <a:lnSpc>
                <a:spcPct val="115000"/>
              </a:lnSpc>
              <a:spcBef>
                <a:spcPts val="0"/>
              </a:spcBef>
              <a:spcAft>
                <a:spcPts val="0"/>
              </a:spcAft>
              <a:buSzPts val="1100"/>
              <a:buChar char="●"/>
            </a:pPr>
            <a:r>
              <a:rPr lang="en" sz="1100"/>
              <a:t>Deleted Cols with NAs over 50%</a:t>
            </a:r>
            <a:endParaRPr sz="1100"/>
          </a:p>
          <a:p>
            <a:pPr indent="0" lvl="0" marL="45720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p>
          <a:p>
            <a:pPr indent="0" lvl="0" marL="0" marR="0" rtl="0" algn="ctr">
              <a:lnSpc>
                <a:spcPct val="100000"/>
              </a:lnSpc>
              <a:spcBef>
                <a:spcPts val="0"/>
              </a:spcBef>
              <a:spcAft>
                <a:spcPts val="0"/>
              </a:spcAft>
              <a:buClr>
                <a:srgbClr val="0D0D0D"/>
              </a:buClr>
              <a:buSzPts val="1100"/>
              <a:buFont typeface="Arial"/>
              <a:buNone/>
            </a:pPr>
            <a:r>
              <a:t/>
            </a:r>
            <a:endParaRPr sz="1100">
              <a:solidFill>
                <a:srgbClr val="0D0D0D"/>
              </a:solidFill>
            </a:endParaRPr>
          </a:p>
        </p:txBody>
      </p:sp>
      <p:sp>
        <p:nvSpPr>
          <p:cNvPr id="191" name="Google Shape;191;p25"/>
          <p:cNvSpPr txBox="1"/>
          <p:nvPr/>
        </p:nvSpPr>
        <p:spPr>
          <a:xfrm>
            <a:off x="5254800" y="1391025"/>
            <a:ext cx="2557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Phone Calls &lt;=2 → more  deposit</a:t>
            </a:r>
            <a:endParaRPr i="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Last phone call &lt;=2000 → more deposit</a:t>
            </a:r>
            <a:endParaRPr i="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Higher Education → more deposit</a:t>
            </a:r>
            <a:endParaRPr i="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Age 30-40 → more deposit</a:t>
            </a:r>
            <a:endParaRPr i="1"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The jobs that deposit the most are: </a:t>
            </a:r>
            <a:endParaRPr i="1" sz="1200">
              <a:solidFill>
                <a:schemeClr val="dk1"/>
              </a:solidFill>
              <a:latin typeface="Calibri"/>
              <a:ea typeface="Calibri"/>
              <a:cs typeface="Calibri"/>
              <a:sym typeface="Calibri"/>
            </a:endParaRPr>
          </a:p>
          <a:p>
            <a:pPr indent="-304800" lvl="1" marL="13716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Management</a:t>
            </a:r>
            <a:endParaRPr i="1" sz="1200">
              <a:solidFill>
                <a:schemeClr val="dk1"/>
              </a:solidFill>
              <a:latin typeface="Calibri"/>
              <a:ea typeface="Calibri"/>
              <a:cs typeface="Calibri"/>
              <a:sym typeface="Calibri"/>
            </a:endParaRPr>
          </a:p>
          <a:p>
            <a:pPr indent="-304800" lvl="1" marL="13716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Technician</a:t>
            </a:r>
            <a:endParaRPr i="1" sz="1200">
              <a:solidFill>
                <a:schemeClr val="dk1"/>
              </a:solidFill>
              <a:latin typeface="Calibri"/>
              <a:ea typeface="Calibri"/>
              <a:cs typeface="Calibri"/>
              <a:sym typeface="Calibri"/>
            </a:endParaRPr>
          </a:p>
          <a:p>
            <a:pPr indent="-304800" lvl="1" marL="13716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Blue-collar</a:t>
            </a:r>
            <a:endParaRPr i="1" sz="1200">
              <a:solidFill>
                <a:schemeClr val="dk1"/>
              </a:solidFill>
              <a:latin typeface="Calibri"/>
              <a:ea typeface="Calibri"/>
              <a:cs typeface="Calibri"/>
              <a:sym typeface="Calibri"/>
            </a:endParaRPr>
          </a:p>
          <a:p>
            <a:pPr indent="-304800" lvl="1" marL="1371600" rtl="0" algn="l">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Admin</a:t>
            </a:r>
            <a:endParaRPr i="1"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i="1">
              <a:solidFill>
                <a:schemeClr val="dk1"/>
              </a:solidFill>
              <a:latin typeface="Calibri"/>
              <a:ea typeface="Calibri"/>
              <a:cs typeface="Calibri"/>
              <a:sym typeface="Calibri"/>
            </a:endParaRPr>
          </a:p>
          <a:p>
            <a:pPr indent="0" lvl="0" marL="0" rtl="0" algn="l">
              <a:spcBef>
                <a:spcPts val="0"/>
              </a:spcBef>
              <a:spcAft>
                <a:spcPts val="0"/>
              </a:spcAft>
              <a:buNone/>
            </a:pPr>
            <a:r>
              <a:t/>
            </a:r>
            <a:endParaRPr i="1">
              <a:solidFill>
                <a:schemeClr val="dk1"/>
              </a:solidFill>
              <a:latin typeface="Calibri"/>
              <a:ea typeface="Calibri"/>
              <a:cs typeface="Calibri"/>
              <a:sym typeface="Calibri"/>
            </a:endParaRPr>
          </a:p>
        </p:txBody>
      </p:sp>
      <p:sp>
        <p:nvSpPr>
          <p:cNvPr id="192" name="Google Shape;192;p25"/>
          <p:cNvSpPr txBox="1"/>
          <p:nvPr/>
        </p:nvSpPr>
        <p:spPr>
          <a:xfrm>
            <a:off x="5557089" y="951825"/>
            <a:ext cx="1976400" cy="439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F2F2F2"/>
              </a:buClr>
              <a:buSzPts val="2400"/>
              <a:buFont typeface="Arial"/>
              <a:buNone/>
            </a:pPr>
            <a:r>
              <a:rPr b="1" lang="en" sz="2000">
                <a:solidFill>
                  <a:srgbClr val="F2F2F2"/>
                </a:solidFill>
              </a:rPr>
              <a:t>EDA RESULTS</a:t>
            </a:r>
            <a:endParaRPr sz="20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96" name="Shape 196"/>
        <p:cNvGrpSpPr/>
        <p:nvPr/>
      </p:nvGrpSpPr>
      <p:grpSpPr>
        <a:xfrm>
          <a:off x="0" y="0"/>
          <a:ext cx="0" cy="0"/>
          <a:chOff x="0" y="0"/>
          <a:chExt cx="0" cy="0"/>
        </a:xfrm>
      </p:grpSpPr>
      <p:sp>
        <p:nvSpPr>
          <p:cNvPr id="197" name="Google Shape;197;p26"/>
          <p:cNvSpPr txBox="1"/>
          <p:nvPr/>
        </p:nvSpPr>
        <p:spPr>
          <a:xfrm>
            <a:off x="5247084" y="0"/>
            <a:ext cx="2703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98" name="Google Shape;198;p26"/>
          <p:cNvSpPr txBox="1"/>
          <p:nvPr/>
        </p:nvSpPr>
        <p:spPr>
          <a:xfrm>
            <a:off x="5381625" y="0"/>
            <a:ext cx="3762375" cy="514350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199" name="Google Shape;199;p26"/>
          <p:cNvSpPr txBox="1"/>
          <p:nvPr/>
        </p:nvSpPr>
        <p:spPr>
          <a:xfrm>
            <a:off x="564525" y="421725"/>
            <a:ext cx="4426500" cy="72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4500"/>
              <a:buFont typeface="Arial"/>
              <a:buNone/>
            </a:pPr>
            <a:r>
              <a:rPr lang="en" sz="4500">
                <a:solidFill>
                  <a:schemeClr val="dk1"/>
                </a:solidFill>
              </a:rPr>
              <a:t>PCA Results</a:t>
            </a:r>
            <a:endParaRPr sz="4500">
              <a:solidFill>
                <a:schemeClr val="dk1"/>
              </a:solidFill>
            </a:endParaRPr>
          </a:p>
          <a:p>
            <a:pPr indent="0" lvl="0" marL="0" marR="0" rtl="0" algn="l">
              <a:lnSpc>
                <a:spcPct val="100000"/>
              </a:lnSpc>
              <a:spcBef>
                <a:spcPts val="0"/>
              </a:spcBef>
              <a:spcAft>
                <a:spcPts val="0"/>
              </a:spcAft>
              <a:buClr>
                <a:schemeClr val="dk1"/>
              </a:buClr>
              <a:buSzPts val="4500"/>
              <a:buFont typeface="Arial"/>
              <a:buNone/>
            </a:pPr>
            <a:r>
              <a:t/>
            </a:r>
            <a:endParaRPr sz="4500">
              <a:solidFill>
                <a:schemeClr val="dk1"/>
              </a:solidFill>
            </a:endParaRPr>
          </a:p>
        </p:txBody>
      </p:sp>
      <p:sp>
        <p:nvSpPr>
          <p:cNvPr id="200" name="Google Shape;200;p26"/>
          <p:cNvSpPr txBox="1"/>
          <p:nvPr/>
        </p:nvSpPr>
        <p:spPr>
          <a:xfrm>
            <a:off x="2412206" y="4180284"/>
            <a:ext cx="2578894" cy="391715"/>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100"/>
              <a:buFont typeface="Calibri"/>
              <a:buNone/>
            </a:pPr>
            <a:r>
              <a:t/>
            </a:r>
            <a:endParaRPr sz="1100"/>
          </a:p>
        </p:txBody>
      </p:sp>
      <p:sp>
        <p:nvSpPr>
          <p:cNvPr id="201" name="Google Shape;201;p26"/>
          <p:cNvSpPr txBox="1"/>
          <p:nvPr/>
        </p:nvSpPr>
        <p:spPr>
          <a:xfrm>
            <a:off x="654075" y="1148625"/>
            <a:ext cx="31494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PCA Failed:</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Data is not big enough, only has 29 cols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11 cols are dummy variables, 3 cols are </a:t>
            </a:r>
            <a:r>
              <a:rPr lang="en" sz="1200">
                <a:latin typeface="Calibri"/>
                <a:ea typeface="Calibri"/>
                <a:cs typeface="Calibri"/>
                <a:sym typeface="Calibri"/>
              </a:rPr>
              <a:t>categorical</a:t>
            </a:r>
            <a:r>
              <a:rPr lang="en" sz="1200">
                <a:latin typeface="Calibri"/>
                <a:ea typeface="Calibri"/>
                <a:cs typeface="Calibri"/>
                <a:sym typeface="Calibri"/>
              </a:rPr>
              <a:t>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Over 14 dimensions needed for 80% dataset covery → meaningless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
        <p:nvSpPr>
          <p:cNvPr id="202" name="Google Shape;202;p26"/>
          <p:cNvSpPr/>
          <p:nvPr/>
        </p:nvSpPr>
        <p:spPr>
          <a:xfrm>
            <a:off x="4799837" y="652916"/>
            <a:ext cx="1509712" cy="1510181"/>
          </a:xfrm>
          <a:custGeom>
            <a:rect b="b" l="l" r="r" t="t"/>
            <a:pathLst>
              <a:path extrusionOk="0" h="489" w="489">
                <a:moveTo>
                  <a:pt x="448" y="202"/>
                </a:moveTo>
                <a:cubicBezTo>
                  <a:pt x="446" y="194"/>
                  <a:pt x="444" y="187"/>
                  <a:pt x="442" y="180"/>
                </a:cubicBezTo>
                <a:cubicBezTo>
                  <a:pt x="471" y="147"/>
                  <a:pt x="471" y="147"/>
                  <a:pt x="471" y="147"/>
                </a:cubicBezTo>
                <a:cubicBezTo>
                  <a:pt x="442" y="97"/>
                  <a:pt x="442" y="97"/>
                  <a:pt x="442" y="97"/>
                </a:cubicBezTo>
                <a:cubicBezTo>
                  <a:pt x="399" y="106"/>
                  <a:pt x="399" y="106"/>
                  <a:pt x="399" y="106"/>
                </a:cubicBezTo>
                <a:cubicBezTo>
                  <a:pt x="394" y="100"/>
                  <a:pt x="389" y="95"/>
                  <a:pt x="383" y="90"/>
                </a:cubicBezTo>
                <a:cubicBezTo>
                  <a:pt x="392" y="47"/>
                  <a:pt x="392" y="47"/>
                  <a:pt x="392" y="47"/>
                </a:cubicBezTo>
                <a:cubicBezTo>
                  <a:pt x="341" y="18"/>
                  <a:pt x="341" y="18"/>
                  <a:pt x="341" y="18"/>
                </a:cubicBezTo>
                <a:cubicBezTo>
                  <a:pt x="309" y="47"/>
                  <a:pt x="309" y="47"/>
                  <a:pt x="309" y="47"/>
                </a:cubicBezTo>
                <a:cubicBezTo>
                  <a:pt x="302" y="45"/>
                  <a:pt x="295" y="43"/>
                  <a:pt x="287" y="41"/>
                </a:cubicBezTo>
                <a:cubicBezTo>
                  <a:pt x="273" y="0"/>
                  <a:pt x="273" y="0"/>
                  <a:pt x="273" y="0"/>
                </a:cubicBezTo>
                <a:cubicBezTo>
                  <a:pt x="244" y="0"/>
                  <a:pt x="244" y="0"/>
                  <a:pt x="244" y="0"/>
                </a:cubicBezTo>
                <a:cubicBezTo>
                  <a:pt x="215" y="0"/>
                  <a:pt x="215" y="0"/>
                  <a:pt x="215" y="0"/>
                </a:cubicBezTo>
                <a:cubicBezTo>
                  <a:pt x="202" y="41"/>
                  <a:pt x="202" y="41"/>
                  <a:pt x="202" y="41"/>
                </a:cubicBezTo>
                <a:cubicBezTo>
                  <a:pt x="194" y="43"/>
                  <a:pt x="187" y="45"/>
                  <a:pt x="180" y="47"/>
                </a:cubicBezTo>
                <a:cubicBezTo>
                  <a:pt x="147" y="18"/>
                  <a:pt x="147" y="18"/>
                  <a:pt x="147" y="18"/>
                </a:cubicBezTo>
                <a:cubicBezTo>
                  <a:pt x="97" y="47"/>
                  <a:pt x="97" y="47"/>
                  <a:pt x="97" y="47"/>
                </a:cubicBezTo>
                <a:cubicBezTo>
                  <a:pt x="106" y="90"/>
                  <a:pt x="106" y="90"/>
                  <a:pt x="106" y="90"/>
                </a:cubicBezTo>
                <a:cubicBezTo>
                  <a:pt x="100" y="95"/>
                  <a:pt x="95" y="100"/>
                  <a:pt x="90" y="106"/>
                </a:cubicBezTo>
                <a:cubicBezTo>
                  <a:pt x="47" y="97"/>
                  <a:pt x="47" y="97"/>
                  <a:pt x="47" y="97"/>
                </a:cubicBezTo>
                <a:cubicBezTo>
                  <a:pt x="18" y="147"/>
                  <a:pt x="18" y="147"/>
                  <a:pt x="18" y="147"/>
                </a:cubicBezTo>
                <a:cubicBezTo>
                  <a:pt x="47" y="180"/>
                  <a:pt x="47" y="180"/>
                  <a:pt x="47" y="180"/>
                </a:cubicBezTo>
                <a:cubicBezTo>
                  <a:pt x="44" y="187"/>
                  <a:pt x="42" y="194"/>
                  <a:pt x="41" y="202"/>
                </a:cubicBezTo>
                <a:cubicBezTo>
                  <a:pt x="0" y="215"/>
                  <a:pt x="0" y="215"/>
                  <a:pt x="0" y="215"/>
                </a:cubicBezTo>
                <a:cubicBezTo>
                  <a:pt x="0" y="244"/>
                  <a:pt x="0" y="244"/>
                  <a:pt x="0" y="244"/>
                </a:cubicBezTo>
                <a:cubicBezTo>
                  <a:pt x="0" y="274"/>
                  <a:pt x="0" y="274"/>
                  <a:pt x="0" y="274"/>
                </a:cubicBezTo>
                <a:cubicBezTo>
                  <a:pt x="41" y="287"/>
                  <a:pt x="41" y="287"/>
                  <a:pt x="41" y="287"/>
                </a:cubicBezTo>
                <a:cubicBezTo>
                  <a:pt x="42" y="295"/>
                  <a:pt x="44" y="302"/>
                  <a:pt x="47" y="309"/>
                </a:cubicBezTo>
                <a:cubicBezTo>
                  <a:pt x="18" y="342"/>
                  <a:pt x="18" y="342"/>
                  <a:pt x="18" y="342"/>
                </a:cubicBezTo>
                <a:cubicBezTo>
                  <a:pt x="47" y="392"/>
                  <a:pt x="47" y="392"/>
                  <a:pt x="47" y="392"/>
                </a:cubicBezTo>
                <a:cubicBezTo>
                  <a:pt x="90" y="383"/>
                  <a:pt x="90" y="383"/>
                  <a:pt x="90" y="383"/>
                </a:cubicBezTo>
                <a:cubicBezTo>
                  <a:pt x="95" y="389"/>
                  <a:pt x="100" y="394"/>
                  <a:pt x="106" y="399"/>
                </a:cubicBezTo>
                <a:cubicBezTo>
                  <a:pt x="97" y="442"/>
                  <a:pt x="97" y="442"/>
                  <a:pt x="97" y="442"/>
                </a:cubicBezTo>
                <a:cubicBezTo>
                  <a:pt x="147" y="471"/>
                  <a:pt x="147" y="471"/>
                  <a:pt x="147" y="471"/>
                </a:cubicBezTo>
                <a:cubicBezTo>
                  <a:pt x="180" y="442"/>
                  <a:pt x="180" y="442"/>
                  <a:pt x="180" y="442"/>
                </a:cubicBezTo>
                <a:cubicBezTo>
                  <a:pt x="187" y="444"/>
                  <a:pt x="194" y="446"/>
                  <a:pt x="202" y="448"/>
                </a:cubicBezTo>
                <a:cubicBezTo>
                  <a:pt x="215" y="489"/>
                  <a:pt x="215" y="489"/>
                  <a:pt x="215" y="489"/>
                </a:cubicBezTo>
                <a:cubicBezTo>
                  <a:pt x="244" y="489"/>
                  <a:pt x="244" y="489"/>
                  <a:pt x="244" y="489"/>
                </a:cubicBezTo>
                <a:cubicBezTo>
                  <a:pt x="273" y="489"/>
                  <a:pt x="273" y="489"/>
                  <a:pt x="273" y="489"/>
                </a:cubicBezTo>
                <a:cubicBezTo>
                  <a:pt x="287" y="448"/>
                  <a:pt x="287" y="448"/>
                  <a:pt x="287" y="448"/>
                </a:cubicBezTo>
                <a:cubicBezTo>
                  <a:pt x="295" y="446"/>
                  <a:pt x="302" y="444"/>
                  <a:pt x="309" y="442"/>
                </a:cubicBezTo>
                <a:cubicBezTo>
                  <a:pt x="341" y="471"/>
                  <a:pt x="341" y="471"/>
                  <a:pt x="341" y="471"/>
                </a:cubicBezTo>
                <a:cubicBezTo>
                  <a:pt x="392" y="442"/>
                  <a:pt x="392" y="442"/>
                  <a:pt x="392" y="442"/>
                </a:cubicBezTo>
                <a:cubicBezTo>
                  <a:pt x="383" y="399"/>
                  <a:pt x="383" y="399"/>
                  <a:pt x="383" y="399"/>
                </a:cubicBezTo>
                <a:cubicBezTo>
                  <a:pt x="389" y="394"/>
                  <a:pt x="394" y="389"/>
                  <a:pt x="399" y="383"/>
                </a:cubicBezTo>
                <a:cubicBezTo>
                  <a:pt x="442" y="392"/>
                  <a:pt x="442" y="392"/>
                  <a:pt x="442" y="392"/>
                </a:cubicBezTo>
                <a:cubicBezTo>
                  <a:pt x="471" y="342"/>
                  <a:pt x="471" y="342"/>
                  <a:pt x="471" y="342"/>
                </a:cubicBezTo>
                <a:cubicBezTo>
                  <a:pt x="442" y="309"/>
                  <a:pt x="442" y="309"/>
                  <a:pt x="442" y="309"/>
                </a:cubicBezTo>
                <a:cubicBezTo>
                  <a:pt x="444" y="302"/>
                  <a:pt x="446" y="295"/>
                  <a:pt x="448" y="287"/>
                </a:cubicBezTo>
                <a:cubicBezTo>
                  <a:pt x="489" y="274"/>
                  <a:pt x="489" y="274"/>
                  <a:pt x="489" y="274"/>
                </a:cubicBezTo>
                <a:cubicBezTo>
                  <a:pt x="489" y="244"/>
                  <a:pt x="489" y="244"/>
                  <a:pt x="489" y="244"/>
                </a:cubicBezTo>
                <a:cubicBezTo>
                  <a:pt x="489" y="215"/>
                  <a:pt x="489" y="215"/>
                  <a:pt x="489" y="215"/>
                </a:cubicBezTo>
                <a:lnTo>
                  <a:pt x="448" y="202"/>
                </a:lnTo>
                <a:close/>
                <a:moveTo>
                  <a:pt x="244" y="412"/>
                </a:moveTo>
                <a:cubicBezTo>
                  <a:pt x="152" y="412"/>
                  <a:pt x="77" y="337"/>
                  <a:pt x="77" y="244"/>
                </a:cubicBezTo>
                <a:cubicBezTo>
                  <a:pt x="77" y="152"/>
                  <a:pt x="152" y="77"/>
                  <a:pt x="244" y="77"/>
                </a:cubicBezTo>
                <a:cubicBezTo>
                  <a:pt x="337" y="77"/>
                  <a:pt x="412" y="152"/>
                  <a:pt x="412" y="244"/>
                </a:cubicBezTo>
                <a:cubicBezTo>
                  <a:pt x="412" y="337"/>
                  <a:pt x="337" y="412"/>
                  <a:pt x="244" y="412"/>
                </a:cubicBezTo>
                <a:close/>
              </a:path>
            </a:pathLst>
          </a:custGeom>
          <a:solidFill>
            <a:srgbClr val="8871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 name="Google Shape;203;p26"/>
          <p:cNvSpPr/>
          <p:nvPr/>
        </p:nvSpPr>
        <p:spPr>
          <a:xfrm>
            <a:off x="6112700" y="1378629"/>
            <a:ext cx="1639887" cy="1640397"/>
          </a:xfrm>
          <a:custGeom>
            <a:rect b="b" l="l" r="r" t="t"/>
            <a:pathLst>
              <a:path extrusionOk="0" h="531" w="531">
                <a:moveTo>
                  <a:pt x="492" y="276"/>
                </a:moveTo>
                <a:cubicBezTo>
                  <a:pt x="492" y="268"/>
                  <a:pt x="492" y="260"/>
                  <a:pt x="491" y="251"/>
                </a:cubicBezTo>
                <a:cubicBezTo>
                  <a:pt x="530" y="225"/>
                  <a:pt x="530" y="225"/>
                  <a:pt x="530" y="225"/>
                </a:cubicBezTo>
                <a:cubicBezTo>
                  <a:pt x="513" y="164"/>
                  <a:pt x="513" y="164"/>
                  <a:pt x="513" y="164"/>
                </a:cubicBezTo>
                <a:cubicBezTo>
                  <a:pt x="466" y="162"/>
                  <a:pt x="466" y="162"/>
                  <a:pt x="466" y="162"/>
                </a:cubicBezTo>
                <a:cubicBezTo>
                  <a:pt x="463" y="155"/>
                  <a:pt x="458" y="147"/>
                  <a:pt x="454" y="141"/>
                </a:cubicBezTo>
                <a:cubicBezTo>
                  <a:pt x="475" y="98"/>
                  <a:pt x="475" y="98"/>
                  <a:pt x="475" y="98"/>
                </a:cubicBezTo>
                <a:cubicBezTo>
                  <a:pt x="429" y="54"/>
                  <a:pt x="429" y="54"/>
                  <a:pt x="429" y="54"/>
                </a:cubicBezTo>
                <a:cubicBezTo>
                  <a:pt x="387" y="75"/>
                  <a:pt x="387" y="75"/>
                  <a:pt x="387" y="75"/>
                </a:cubicBezTo>
                <a:cubicBezTo>
                  <a:pt x="381" y="71"/>
                  <a:pt x="373" y="67"/>
                  <a:pt x="366" y="63"/>
                </a:cubicBezTo>
                <a:cubicBezTo>
                  <a:pt x="363" y="16"/>
                  <a:pt x="363" y="16"/>
                  <a:pt x="363" y="16"/>
                </a:cubicBezTo>
                <a:cubicBezTo>
                  <a:pt x="332" y="8"/>
                  <a:pt x="332" y="8"/>
                  <a:pt x="332" y="8"/>
                </a:cubicBezTo>
                <a:cubicBezTo>
                  <a:pt x="301" y="0"/>
                  <a:pt x="301" y="0"/>
                  <a:pt x="301" y="0"/>
                </a:cubicBezTo>
                <a:cubicBezTo>
                  <a:pt x="276" y="40"/>
                  <a:pt x="276" y="40"/>
                  <a:pt x="276" y="40"/>
                </a:cubicBezTo>
                <a:cubicBezTo>
                  <a:pt x="268" y="40"/>
                  <a:pt x="259" y="40"/>
                  <a:pt x="251" y="40"/>
                </a:cubicBezTo>
                <a:cubicBezTo>
                  <a:pt x="225" y="1"/>
                  <a:pt x="225" y="1"/>
                  <a:pt x="225" y="1"/>
                </a:cubicBezTo>
                <a:cubicBezTo>
                  <a:pt x="164" y="18"/>
                  <a:pt x="164" y="18"/>
                  <a:pt x="164" y="18"/>
                </a:cubicBezTo>
                <a:cubicBezTo>
                  <a:pt x="162" y="65"/>
                  <a:pt x="162" y="65"/>
                  <a:pt x="162" y="65"/>
                </a:cubicBezTo>
                <a:cubicBezTo>
                  <a:pt x="154" y="69"/>
                  <a:pt x="147" y="73"/>
                  <a:pt x="141" y="78"/>
                </a:cubicBezTo>
                <a:cubicBezTo>
                  <a:pt x="98" y="57"/>
                  <a:pt x="98" y="57"/>
                  <a:pt x="98" y="57"/>
                </a:cubicBezTo>
                <a:cubicBezTo>
                  <a:pt x="54" y="102"/>
                  <a:pt x="54" y="102"/>
                  <a:pt x="54" y="102"/>
                </a:cubicBezTo>
                <a:cubicBezTo>
                  <a:pt x="75" y="144"/>
                  <a:pt x="75" y="144"/>
                  <a:pt x="75" y="144"/>
                </a:cubicBezTo>
                <a:cubicBezTo>
                  <a:pt x="71" y="151"/>
                  <a:pt x="67" y="158"/>
                  <a:pt x="63" y="166"/>
                </a:cubicBezTo>
                <a:cubicBezTo>
                  <a:pt x="16" y="169"/>
                  <a:pt x="16" y="169"/>
                  <a:pt x="16" y="169"/>
                </a:cubicBezTo>
                <a:cubicBezTo>
                  <a:pt x="8" y="199"/>
                  <a:pt x="8" y="199"/>
                  <a:pt x="8" y="199"/>
                </a:cubicBezTo>
                <a:cubicBezTo>
                  <a:pt x="0" y="230"/>
                  <a:pt x="0" y="230"/>
                  <a:pt x="0" y="230"/>
                </a:cubicBezTo>
                <a:cubicBezTo>
                  <a:pt x="40" y="256"/>
                  <a:pt x="40" y="256"/>
                  <a:pt x="40" y="256"/>
                </a:cubicBezTo>
                <a:cubicBezTo>
                  <a:pt x="40" y="264"/>
                  <a:pt x="40" y="272"/>
                  <a:pt x="40" y="280"/>
                </a:cubicBezTo>
                <a:cubicBezTo>
                  <a:pt x="1" y="307"/>
                  <a:pt x="1" y="307"/>
                  <a:pt x="1" y="307"/>
                </a:cubicBezTo>
                <a:cubicBezTo>
                  <a:pt x="18" y="368"/>
                  <a:pt x="18" y="368"/>
                  <a:pt x="18" y="368"/>
                </a:cubicBezTo>
                <a:cubicBezTo>
                  <a:pt x="65" y="370"/>
                  <a:pt x="65" y="370"/>
                  <a:pt x="65" y="370"/>
                </a:cubicBezTo>
                <a:cubicBezTo>
                  <a:pt x="69" y="377"/>
                  <a:pt x="73" y="384"/>
                  <a:pt x="78" y="391"/>
                </a:cubicBezTo>
                <a:cubicBezTo>
                  <a:pt x="57" y="433"/>
                  <a:pt x="57" y="433"/>
                  <a:pt x="57" y="433"/>
                </a:cubicBezTo>
                <a:cubicBezTo>
                  <a:pt x="102" y="478"/>
                  <a:pt x="102" y="478"/>
                  <a:pt x="102" y="478"/>
                </a:cubicBezTo>
                <a:cubicBezTo>
                  <a:pt x="144" y="456"/>
                  <a:pt x="144" y="456"/>
                  <a:pt x="144" y="456"/>
                </a:cubicBezTo>
                <a:cubicBezTo>
                  <a:pt x="151" y="461"/>
                  <a:pt x="158" y="465"/>
                  <a:pt x="165" y="468"/>
                </a:cubicBezTo>
                <a:cubicBezTo>
                  <a:pt x="169" y="515"/>
                  <a:pt x="169" y="515"/>
                  <a:pt x="169" y="515"/>
                </a:cubicBezTo>
                <a:cubicBezTo>
                  <a:pt x="199" y="523"/>
                  <a:pt x="199" y="523"/>
                  <a:pt x="199" y="523"/>
                </a:cubicBezTo>
                <a:cubicBezTo>
                  <a:pt x="230" y="531"/>
                  <a:pt x="230" y="531"/>
                  <a:pt x="230" y="531"/>
                </a:cubicBezTo>
                <a:cubicBezTo>
                  <a:pt x="256" y="492"/>
                  <a:pt x="256" y="492"/>
                  <a:pt x="256" y="492"/>
                </a:cubicBezTo>
                <a:cubicBezTo>
                  <a:pt x="264" y="492"/>
                  <a:pt x="272" y="492"/>
                  <a:pt x="280" y="491"/>
                </a:cubicBezTo>
                <a:cubicBezTo>
                  <a:pt x="306" y="531"/>
                  <a:pt x="306" y="531"/>
                  <a:pt x="306" y="531"/>
                </a:cubicBezTo>
                <a:cubicBezTo>
                  <a:pt x="367" y="514"/>
                  <a:pt x="367" y="514"/>
                  <a:pt x="367" y="514"/>
                </a:cubicBezTo>
                <a:cubicBezTo>
                  <a:pt x="370" y="466"/>
                  <a:pt x="370" y="466"/>
                  <a:pt x="370" y="466"/>
                </a:cubicBezTo>
                <a:cubicBezTo>
                  <a:pt x="377" y="463"/>
                  <a:pt x="384" y="459"/>
                  <a:pt x="391" y="454"/>
                </a:cubicBezTo>
                <a:cubicBezTo>
                  <a:pt x="433" y="475"/>
                  <a:pt x="433" y="475"/>
                  <a:pt x="433" y="475"/>
                </a:cubicBezTo>
                <a:cubicBezTo>
                  <a:pt x="478" y="430"/>
                  <a:pt x="478" y="430"/>
                  <a:pt x="478" y="430"/>
                </a:cubicBezTo>
                <a:cubicBezTo>
                  <a:pt x="456" y="388"/>
                  <a:pt x="456" y="388"/>
                  <a:pt x="456" y="388"/>
                </a:cubicBezTo>
                <a:cubicBezTo>
                  <a:pt x="461" y="381"/>
                  <a:pt x="465" y="374"/>
                  <a:pt x="468" y="366"/>
                </a:cubicBezTo>
                <a:cubicBezTo>
                  <a:pt x="515" y="363"/>
                  <a:pt x="515" y="363"/>
                  <a:pt x="515" y="363"/>
                </a:cubicBezTo>
                <a:cubicBezTo>
                  <a:pt x="523" y="332"/>
                  <a:pt x="523" y="332"/>
                  <a:pt x="523" y="332"/>
                </a:cubicBezTo>
                <a:cubicBezTo>
                  <a:pt x="531" y="302"/>
                  <a:pt x="531" y="302"/>
                  <a:pt x="531" y="302"/>
                </a:cubicBezTo>
                <a:lnTo>
                  <a:pt x="492" y="276"/>
                </a:lnTo>
                <a:close/>
                <a:moveTo>
                  <a:pt x="220" y="442"/>
                </a:moveTo>
                <a:cubicBezTo>
                  <a:pt x="123" y="417"/>
                  <a:pt x="64" y="318"/>
                  <a:pt x="89" y="220"/>
                </a:cubicBezTo>
                <a:cubicBezTo>
                  <a:pt x="115" y="123"/>
                  <a:pt x="214" y="65"/>
                  <a:pt x="311" y="90"/>
                </a:cubicBezTo>
                <a:cubicBezTo>
                  <a:pt x="408" y="115"/>
                  <a:pt x="467" y="214"/>
                  <a:pt x="442" y="311"/>
                </a:cubicBezTo>
                <a:cubicBezTo>
                  <a:pt x="417" y="409"/>
                  <a:pt x="318" y="467"/>
                  <a:pt x="220" y="442"/>
                </a:cubicBezTo>
                <a:close/>
              </a:path>
            </a:pathLst>
          </a:custGeom>
          <a:solidFill>
            <a:srgbClr val="8871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26"/>
          <p:cNvSpPr/>
          <p:nvPr/>
        </p:nvSpPr>
        <p:spPr>
          <a:xfrm>
            <a:off x="6158737" y="179694"/>
            <a:ext cx="1041400" cy="1044900"/>
          </a:xfrm>
          <a:custGeom>
            <a:rect b="b" l="l" r="r" t="t"/>
            <a:pathLst>
              <a:path extrusionOk="0" h="338" w="337">
                <a:moveTo>
                  <a:pt x="312" y="175"/>
                </a:moveTo>
                <a:cubicBezTo>
                  <a:pt x="312" y="170"/>
                  <a:pt x="312" y="165"/>
                  <a:pt x="312" y="160"/>
                </a:cubicBezTo>
                <a:cubicBezTo>
                  <a:pt x="337" y="143"/>
                  <a:pt x="337" y="143"/>
                  <a:pt x="337" y="143"/>
                </a:cubicBezTo>
                <a:cubicBezTo>
                  <a:pt x="326" y="104"/>
                  <a:pt x="326" y="104"/>
                  <a:pt x="326" y="104"/>
                </a:cubicBezTo>
                <a:cubicBezTo>
                  <a:pt x="296" y="103"/>
                  <a:pt x="296" y="103"/>
                  <a:pt x="296" y="103"/>
                </a:cubicBezTo>
                <a:cubicBezTo>
                  <a:pt x="294" y="98"/>
                  <a:pt x="291" y="94"/>
                  <a:pt x="288" y="89"/>
                </a:cubicBezTo>
                <a:cubicBezTo>
                  <a:pt x="301" y="62"/>
                  <a:pt x="301" y="62"/>
                  <a:pt x="301" y="62"/>
                </a:cubicBezTo>
                <a:cubicBezTo>
                  <a:pt x="273" y="34"/>
                  <a:pt x="273" y="34"/>
                  <a:pt x="273" y="34"/>
                </a:cubicBezTo>
                <a:cubicBezTo>
                  <a:pt x="246" y="48"/>
                  <a:pt x="246" y="48"/>
                  <a:pt x="246" y="48"/>
                </a:cubicBezTo>
                <a:cubicBezTo>
                  <a:pt x="242" y="45"/>
                  <a:pt x="237" y="42"/>
                  <a:pt x="232" y="40"/>
                </a:cubicBezTo>
                <a:cubicBezTo>
                  <a:pt x="230" y="10"/>
                  <a:pt x="230" y="10"/>
                  <a:pt x="230" y="10"/>
                </a:cubicBezTo>
                <a:cubicBezTo>
                  <a:pt x="211" y="5"/>
                  <a:pt x="211" y="5"/>
                  <a:pt x="211" y="5"/>
                </a:cubicBezTo>
                <a:cubicBezTo>
                  <a:pt x="191" y="0"/>
                  <a:pt x="191" y="0"/>
                  <a:pt x="191" y="0"/>
                </a:cubicBezTo>
                <a:cubicBezTo>
                  <a:pt x="175" y="25"/>
                  <a:pt x="175" y="25"/>
                  <a:pt x="175" y="25"/>
                </a:cubicBezTo>
                <a:cubicBezTo>
                  <a:pt x="170" y="25"/>
                  <a:pt x="165" y="25"/>
                  <a:pt x="160" y="25"/>
                </a:cubicBezTo>
                <a:cubicBezTo>
                  <a:pt x="143" y="1"/>
                  <a:pt x="143" y="1"/>
                  <a:pt x="143" y="1"/>
                </a:cubicBezTo>
                <a:cubicBezTo>
                  <a:pt x="104" y="11"/>
                  <a:pt x="104" y="11"/>
                  <a:pt x="104" y="11"/>
                </a:cubicBezTo>
                <a:cubicBezTo>
                  <a:pt x="103" y="41"/>
                  <a:pt x="103" y="41"/>
                  <a:pt x="103" y="41"/>
                </a:cubicBezTo>
                <a:cubicBezTo>
                  <a:pt x="98" y="44"/>
                  <a:pt x="93" y="46"/>
                  <a:pt x="89" y="49"/>
                </a:cubicBezTo>
                <a:cubicBezTo>
                  <a:pt x="62" y="36"/>
                  <a:pt x="62" y="36"/>
                  <a:pt x="62" y="36"/>
                </a:cubicBezTo>
                <a:cubicBezTo>
                  <a:pt x="34" y="65"/>
                  <a:pt x="34" y="65"/>
                  <a:pt x="34" y="65"/>
                </a:cubicBezTo>
                <a:cubicBezTo>
                  <a:pt x="48" y="91"/>
                  <a:pt x="48" y="91"/>
                  <a:pt x="48" y="91"/>
                </a:cubicBezTo>
                <a:cubicBezTo>
                  <a:pt x="45" y="96"/>
                  <a:pt x="42" y="100"/>
                  <a:pt x="40" y="105"/>
                </a:cubicBezTo>
                <a:cubicBezTo>
                  <a:pt x="10" y="107"/>
                  <a:pt x="10" y="107"/>
                  <a:pt x="10" y="107"/>
                </a:cubicBezTo>
                <a:cubicBezTo>
                  <a:pt x="5" y="127"/>
                  <a:pt x="5" y="127"/>
                  <a:pt x="5" y="127"/>
                </a:cubicBezTo>
                <a:cubicBezTo>
                  <a:pt x="0" y="146"/>
                  <a:pt x="0" y="146"/>
                  <a:pt x="0" y="146"/>
                </a:cubicBezTo>
                <a:cubicBezTo>
                  <a:pt x="25" y="162"/>
                  <a:pt x="25" y="162"/>
                  <a:pt x="25" y="162"/>
                </a:cubicBezTo>
                <a:cubicBezTo>
                  <a:pt x="25" y="168"/>
                  <a:pt x="25" y="173"/>
                  <a:pt x="25" y="178"/>
                </a:cubicBezTo>
                <a:cubicBezTo>
                  <a:pt x="0" y="195"/>
                  <a:pt x="0" y="195"/>
                  <a:pt x="0" y="195"/>
                </a:cubicBezTo>
                <a:cubicBezTo>
                  <a:pt x="11" y="234"/>
                  <a:pt x="11" y="234"/>
                  <a:pt x="11" y="234"/>
                </a:cubicBezTo>
                <a:cubicBezTo>
                  <a:pt x="41" y="235"/>
                  <a:pt x="41" y="235"/>
                  <a:pt x="41" y="235"/>
                </a:cubicBezTo>
                <a:cubicBezTo>
                  <a:pt x="44" y="240"/>
                  <a:pt x="46" y="244"/>
                  <a:pt x="49" y="248"/>
                </a:cubicBezTo>
                <a:cubicBezTo>
                  <a:pt x="36" y="275"/>
                  <a:pt x="36" y="275"/>
                  <a:pt x="36" y="275"/>
                </a:cubicBezTo>
                <a:cubicBezTo>
                  <a:pt x="65" y="304"/>
                  <a:pt x="65" y="304"/>
                  <a:pt x="65" y="304"/>
                </a:cubicBezTo>
                <a:cubicBezTo>
                  <a:pt x="91" y="290"/>
                  <a:pt x="91" y="290"/>
                  <a:pt x="91" y="290"/>
                </a:cubicBezTo>
                <a:cubicBezTo>
                  <a:pt x="96" y="293"/>
                  <a:pt x="100" y="295"/>
                  <a:pt x="105" y="298"/>
                </a:cubicBezTo>
                <a:cubicBezTo>
                  <a:pt x="107" y="328"/>
                  <a:pt x="107" y="328"/>
                  <a:pt x="107" y="328"/>
                </a:cubicBezTo>
                <a:cubicBezTo>
                  <a:pt x="126" y="333"/>
                  <a:pt x="126" y="333"/>
                  <a:pt x="126" y="333"/>
                </a:cubicBezTo>
                <a:cubicBezTo>
                  <a:pt x="146" y="338"/>
                  <a:pt x="146" y="338"/>
                  <a:pt x="146" y="338"/>
                </a:cubicBezTo>
                <a:cubicBezTo>
                  <a:pt x="162" y="312"/>
                  <a:pt x="162" y="312"/>
                  <a:pt x="162" y="312"/>
                </a:cubicBezTo>
                <a:cubicBezTo>
                  <a:pt x="167" y="313"/>
                  <a:pt x="173" y="313"/>
                  <a:pt x="178" y="312"/>
                </a:cubicBezTo>
                <a:cubicBezTo>
                  <a:pt x="195" y="337"/>
                  <a:pt x="195" y="337"/>
                  <a:pt x="195" y="337"/>
                </a:cubicBezTo>
                <a:cubicBezTo>
                  <a:pt x="233" y="326"/>
                  <a:pt x="233" y="326"/>
                  <a:pt x="233" y="326"/>
                </a:cubicBezTo>
                <a:cubicBezTo>
                  <a:pt x="235" y="296"/>
                  <a:pt x="235" y="296"/>
                  <a:pt x="235" y="296"/>
                </a:cubicBezTo>
                <a:cubicBezTo>
                  <a:pt x="239" y="294"/>
                  <a:pt x="244" y="291"/>
                  <a:pt x="248" y="288"/>
                </a:cubicBezTo>
                <a:cubicBezTo>
                  <a:pt x="275" y="302"/>
                  <a:pt x="275" y="302"/>
                  <a:pt x="275" y="302"/>
                </a:cubicBezTo>
                <a:cubicBezTo>
                  <a:pt x="303" y="273"/>
                  <a:pt x="303" y="273"/>
                  <a:pt x="303" y="273"/>
                </a:cubicBezTo>
                <a:cubicBezTo>
                  <a:pt x="290" y="246"/>
                  <a:pt x="290" y="246"/>
                  <a:pt x="290" y="246"/>
                </a:cubicBezTo>
                <a:cubicBezTo>
                  <a:pt x="293" y="242"/>
                  <a:pt x="295" y="237"/>
                  <a:pt x="297" y="233"/>
                </a:cubicBezTo>
                <a:cubicBezTo>
                  <a:pt x="327" y="231"/>
                  <a:pt x="327" y="231"/>
                  <a:pt x="327" y="231"/>
                </a:cubicBezTo>
                <a:cubicBezTo>
                  <a:pt x="332" y="211"/>
                  <a:pt x="332" y="211"/>
                  <a:pt x="332" y="211"/>
                </a:cubicBezTo>
                <a:cubicBezTo>
                  <a:pt x="337" y="192"/>
                  <a:pt x="337" y="192"/>
                  <a:pt x="337" y="192"/>
                </a:cubicBezTo>
                <a:lnTo>
                  <a:pt x="312" y="175"/>
                </a:lnTo>
                <a:close/>
                <a:moveTo>
                  <a:pt x="140" y="281"/>
                </a:moveTo>
                <a:cubicBezTo>
                  <a:pt x="78" y="265"/>
                  <a:pt x="41" y="202"/>
                  <a:pt x="57" y="140"/>
                </a:cubicBezTo>
                <a:cubicBezTo>
                  <a:pt x="73" y="78"/>
                  <a:pt x="136" y="41"/>
                  <a:pt x="198" y="57"/>
                </a:cubicBezTo>
                <a:cubicBezTo>
                  <a:pt x="259" y="73"/>
                  <a:pt x="297" y="136"/>
                  <a:pt x="281" y="198"/>
                </a:cubicBezTo>
                <a:cubicBezTo>
                  <a:pt x="265" y="260"/>
                  <a:pt x="202" y="297"/>
                  <a:pt x="140" y="281"/>
                </a:cubicBezTo>
                <a:close/>
              </a:path>
            </a:pathLst>
          </a:custGeom>
          <a:solidFill>
            <a:srgbClr val="8871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26"/>
          <p:cNvSpPr/>
          <p:nvPr/>
        </p:nvSpPr>
        <p:spPr>
          <a:xfrm>
            <a:off x="7089012" y="1062619"/>
            <a:ext cx="258762" cy="263607"/>
          </a:xfrm>
          <a:custGeom>
            <a:rect b="b" l="l" r="r" t="t"/>
            <a:pathLst>
              <a:path extrusionOk="0" h="85" w="84">
                <a:moveTo>
                  <a:pt x="78" y="44"/>
                </a:moveTo>
                <a:cubicBezTo>
                  <a:pt x="78" y="43"/>
                  <a:pt x="78" y="42"/>
                  <a:pt x="78" y="40"/>
                </a:cubicBezTo>
                <a:cubicBezTo>
                  <a:pt x="84" y="36"/>
                  <a:pt x="84" y="36"/>
                  <a:pt x="84" y="36"/>
                </a:cubicBezTo>
                <a:cubicBezTo>
                  <a:pt x="82" y="26"/>
                  <a:pt x="82" y="26"/>
                  <a:pt x="82" y="26"/>
                </a:cubicBezTo>
                <a:cubicBezTo>
                  <a:pt x="74" y="26"/>
                  <a:pt x="74" y="26"/>
                  <a:pt x="74" y="26"/>
                </a:cubicBezTo>
                <a:cubicBezTo>
                  <a:pt x="73" y="25"/>
                  <a:pt x="73" y="24"/>
                  <a:pt x="72" y="23"/>
                </a:cubicBezTo>
                <a:cubicBezTo>
                  <a:pt x="75" y="16"/>
                  <a:pt x="75" y="16"/>
                  <a:pt x="75" y="16"/>
                </a:cubicBezTo>
                <a:cubicBezTo>
                  <a:pt x="68" y="9"/>
                  <a:pt x="68" y="9"/>
                  <a:pt x="68" y="9"/>
                </a:cubicBezTo>
                <a:cubicBezTo>
                  <a:pt x="61" y="12"/>
                  <a:pt x="61" y="12"/>
                  <a:pt x="61" y="12"/>
                </a:cubicBezTo>
                <a:cubicBezTo>
                  <a:pt x="60" y="11"/>
                  <a:pt x="59" y="11"/>
                  <a:pt x="58" y="10"/>
                </a:cubicBezTo>
                <a:cubicBezTo>
                  <a:pt x="57" y="3"/>
                  <a:pt x="57" y="3"/>
                  <a:pt x="57" y="3"/>
                </a:cubicBezTo>
                <a:cubicBezTo>
                  <a:pt x="53" y="1"/>
                  <a:pt x="53" y="1"/>
                  <a:pt x="53" y="1"/>
                </a:cubicBezTo>
                <a:cubicBezTo>
                  <a:pt x="48" y="0"/>
                  <a:pt x="48" y="0"/>
                  <a:pt x="48" y="0"/>
                </a:cubicBezTo>
                <a:cubicBezTo>
                  <a:pt x="44" y="6"/>
                  <a:pt x="44" y="6"/>
                  <a:pt x="44" y="6"/>
                </a:cubicBezTo>
                <a:cubicBezTo>
                  <a:pt x="42" y="6"/>
                  <a:pt x="41" y="6"/>
                  <a:pt x="40" y="7"/>
                </a:cubicBezTo>
                <a:cubicBezTo>
                  <a:pt x="35" y="0"/>
                  <a:pt x="35" y="0"/>
                  <a:pt x="35" y="0"/>
                </a:cubicBezTo>
                <a:cubicBezTo>
                  <a:pt x="26" y="3"/>
                  <a:pt x="26" y="3"/>
                  <a:pt x="26" y="3"/>
                </a:cubicBezTo>
                <a:cubicBezTo>
                  <a:pt x="25" y="11"/>
                  <a:pt x="25" y="11"/>
                  <a:pt x="25" y="11"/>
                </a:cubicBezTo>
                <a:cubicBezTo>
                  <a:pt x="24" y="11"/>
                  <a:pt x="23" y="12"/>
                  <a:pt x="22" y="13"/>
                </a:cubicBezTo>
                <a:cubicBezTo>
                  <a:pt x="15" y="9"/>
                  <a:pt x="15" y="9"/>
                  <a:pt x="15" y="9"/>
                </a:cubicBezTo>
                <a:cubicBezTo>
                  <a:pt x="8" y="16"/>
                  <a:pt x="8" y="16"/>
                  <a:pt x="8" y="16"/>
                </a:cubicBezTo>
                <a:cubicBezTo>
                  <a:pt x="12" y="23"/>
                  <a:pt x="12" y="23"/>
                  <a:pt x="12" y="23"/>
                </a:cubicBezTo>
                <a:cubicBezTo>
                  <a:pt x="11" y="24"/>
                  <a:pt x="10" y="25"/>
                  <a:pt x="10" y="27"/>
                </a:cubicBezTo>
                <a:cubicBezTo>
                  <a:pt x="2" y="27"/>
                  <a:pt x="2" y="27"/>
                  <a:pt x="2" y="27"/>
                </a:cubicBezTo>
                <a:cubicBezTo>
                  <a:pt x="1" y="32"/>
                  <a:pt x="1" y="32"/>
                  <a:pt x="1" y="32"/>
                </a:cubicBezTo>
                <a:cubicBezTo>
                  <a:pt x="0" y="37"/>
                  <a:pt x="0" y="37"/>
                  <a:pt x="0" y="37"/>
                </a:cubicBezTo>
                <a:cubicBezTo>
                  <a:pt x="6" y="41"/>
                  <a:pt x="6" y="41"/>
                  <a:pt x="6" y="41"/>
                </a:cubicBezTo>
                <a:cubicBezTo>
                  <a:pt x="6" y="42"/>
                  <a:pt x="6" y="44"/>
                  <a:pt x="6" y="45"/>
                </a:cubicBezTo>
                <a:cubicBezTo>
                  <a:pt x="0" y="49"/>
                  <a:pt x="0" y="49"/>
                  <a:pt x="0" y="49"/>
                </a:cubicBezTo>
                <a:cubicBezTo>
                  <a:pt x="2" y="59"/>
                  <a:pt x="2" y="59"/>
                  <a:pt x="2" y="59"/>
                </a:cubicBezTo>
                <a:cubicBezTo>
                  <a:pt x="10" y="59"/>
                  <a:pt x="10" y="59"/>
                  <a:pt x="10" y="59"/>
                </a:cubicBezTo>
                <a:cubicBezTo>
                  <a:pt x="11" y="60"/>
                  <a:pt x="11" y="61"/>
                  <a:pt x="12" y="63"/>
                </a:cubicBezTo>
                <a:cubicBezTo>
                  <a:pt x="9" y="69"/>
                  <a:pt x="9" y="69"/>
                  <a:pt x="9" y="69"/>
                </a:cubicBezTo>
                <a:cubicBezTo>
                  <a:pt x="16" y="76"/>
                  <a:pt x="16" y="76"/>
                  <a:pt x="16" y="76"/>
                </a:cubicBezTo>
                <a:cubicBezTo>
                  <a:pt x="23" y="73"/>
                  <a:pt x="23" y="73"/>
                  <a:pt x="23" y="73"/>
                </a:cubicBezTo>
                <a:cubicBezTo>
                  <a:pt x="24" y="74"/>
                  <a:pt x="25" y="74"/>
                  <a:pt x="26" y="75"/>
                </a:cubicBezTo>
                <a:cubicBezTo>
                  <a:pt x="26" y="82"/>
                  <a:pt x="26" y="82"/>
                  <a:pt x="26" y="82"/>
                </a:cubicBezTo>
                <a:cubicBezTo>
                  <a:pt x="31" y="84"/>
                  <a:pt x="31" y="84"/>
                  <a:pt x="31" y="84"/>
                </a:cubicBezTo>
                <a:cubicBezTo>
                  <a:pt x="36" y="85"/>
                  <a:pt x="36" y="85"/>
                  <a:pt x="36" y="85"/>
                </a:cubicBezTo>
                <a:cubicBezTo>
                  <a:pt x="40" y="79"/>
                  <a:pt x="40" y="79"/>
                  <a:pt x="40" y="79"/>
                </a:cubicBezTo>
                <a:cubicBezTo>
                  <a:pt x="42" y="79"/>
                  <a:pt x="43" y="79"/>
                  <a:pt x="44" y="79"/>
                </a:cubicBezTo>
                <a:cubicBezTo>
                  <a:pt x="48" y="85"/>
                  <a:pt x="48" y="85"/>
                  <a:pt x="48" y="85"/>
                </a:cubicBezTo>
                <a:cubicBezTo>
                  <a:pt x="58" y="82"/>
                  <a:pt x="58" y="82"/>
                  <a:pt x="58" y="82"/>
                </a:cubicBezTo>
                <a:cubicBezTo>
                  <a:pt x="59" y="75"/>
                  <a:pt x="59" y="75"/>
                  <a:pt x="59" y="75"/>
                </a:cubicBezTo>
                <a:cubicBezTo>
                  <a:pt x="60" y="74"/>
                  <a:pt x="61" y="73"/>
                  <a:pt x="62" y="73"/>
                </a:cubicBezTo>
                <a:cubicBezTo>
                  <a:pt x="69" y="76"/>
                  <a:pt x="69" y="76"/>
                  <a:pt x="69" y="76"/>
                </a:cubicBezTo>
                <a:cubicBezTo>
                  <a:pt x="76" y="69"/>
                  <a:pt x="76" y="69"/>
                  <a:pt x="76" y="69"/>
                </a:cubicBezTo>
                <a:cubicBezTo>
                  <a:pt x="72" y="62"/>
                  <a:pt x="72" y="62"/>
                  <a:pt x="72" y="62"/>
                </a:cubicBezTo>
                <a:cubicBezTo>
                  <a:pt x="73" y="61"/>
                  <a:pt x="74" y="60"/>
                  <a:pt x="74" y="59"/>
                </a:cubicBezTo>
                <a:cubicBezTo>
                  <a:pt x="82" y="58"/>
                  <a:pt x="82" y="58"/>
                  <a:pt x="82" y="58"/>
                </a:cubicBezTo>
                <a:cubicBezTo>
                  <a:pt x="83" y="53"/>
                  <a:pt x="83" y="53"/>
                  <a:pt x="83" y="53"/>
                </a:cubicBezTo>
                <a:cubicBezTo>
                  <a:pt x="84" y="48"/>
                  <a:pt x="84" y="48"/>
                  <a:pt x="84" y="48"/>
                </a:cubicBezTo>
                <a:lnTo>
                  <a:pt x="78" y="44"/>
                </a:lnTo>
                <a:close/>
                <a:moveTo>
                  <a:pt x="35" y="71"/>
                </a:moveTo>
                <a:cubicBezTo>
                  <a:pt x="19" y="67"/>
                  <a:pt x="10" y="51"/>
                  <a:pt x="14" y="35"/>
                </a:cubicBezTo>
                <a:cubicBezTo>
                  <a:pt x="18" y="20"/>
                  <a:pt x="34" y="10"/>
                  <a:pt x="49" y="14"/>
                </a:cubicBezTo>
                <a:cubicBezTo>
                  <a:pt x="65" y="18"/>
                  <a:pt x="74" y="34"/>
                  <a:pt x="70" y="50"/>
                </a:cubicBezTo>
                <a:cubicBezTo>
                  <a:pt x="66" y="65"/>
                  <a:pt x="50" y="75"/>
                  <a:pt x="35" y="71"/>
                </a:cubicBezTo>
                <a:close/>
              </a:path>
            </a:pathLst>
          </a:custGeom>
          <a:solidFill>
            <a:srgbClr val="000000">
              <a:alpha val="196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6" name="Google Shape;206;p26"/>
          <p:cNvSpPr/>
          <p:nvPr/>
        </p:nvSpPr>
        <p:spPr>
          <a:xfrm>
            <a:off x="7677975" y="1232533"/>
            <a:ext cx="528637" cy="528802"/>
          </a:xfrm>
          <a:custGeom>
            <a:rect b="b" l="l" r="r" t="t"/>
            <a:pathLst>
              <a:path extrusionOk="0" h="171" w="171">
                <a:moveTo>
                  <a:pt x="158" y="89"/>
                </a:moveTo>
                <a:cubicBezTo>
                  <a:pt x="158" y="86"/>
                  <a:pt x="158" y="83"/>
                  <a:pt x="158" y="81"/>
                </a:cubicBezTo>
                <a:cubicBezTo>
                  <a:pt x="170" y="72"/>
                  <a:pt x="170" y="72"/>
                  <a:pt x="170" y="72"/>
                </a:cubicBezTo>
                <a:cubicBezTo>
                  <a:pt x="165" y="53"/>
                  <a:pt x="165" y="53"/>
                  <a:pt x="165" y="53"/>
                </a:cubicBezTo>
                <a:cubicBezTo>
                  <a:pt x="150" y="52"/>
                  <a:pt x="150" y="52"/>
                  <a:pt x="150" y="52"/>
                </a:cubicBezTo>
                <a:cubicBezTo>
                  <a:pt x="149" y="49"/>
                  <a:pt x="147" y="47"/>
                  <a:pt x="146" y="45"/>
                </a:cubicBezTo>
                <a:cubicBezTo>
                  <a:pt x="152" y="31"/>
                  <a:pt x="152" y="31"/>
                  <a:pt x="152" y="31"/>
                </a:cubicBezTo>
                <a:cubicBezTo>
                  <a:pt x="138" y="17"/>
                  <a:pt x="138" y="17"/>
                  <a:pt x="138" y="17"/>
                </a:cubicBezTo>
                <a:cubicBezTo>
                  <a:pt x="124" y="24"/>
                  <a:pt x="124" y="24"/>
                  <a:pt x="124" y="24"/>
                </a:cubicBezTo>
                <a:cubicBezTo>
                  <a:pt x="122" y="22"/>
                  <a:pt x="120" y="21"/>
                  <a:pt x="117" y="20"/>
                </a:cubicBezTo>
                <a:cubicBezTo>
                  <a:pt x="116" y="5"/>
                  <a:pt x="116" y="5"/>
                  <a:pt x="116" y="5"/>
                </a:cubicBezTo>
                <a:cubicBezTo>
                  <a:pt x="107" y="2"/>
                  <a:pt x="107" y="2"/>
                  <a:pt x="107" y="2"/>
                </a:cubicBezTo>
                <a:cubicBezTo>
                  <a:pt x="97" y="0"/>
                  <a:pt x="97" y="0"/>
                  <a:pt x="97" y="0"/>
                </a:cubicBezTo>
                <a:cubicBezTo>
                  <a:pt x="88" y="13"/>
                  <a:pt x="88" y="13"/>
                  <a:pt x="88" y="13"/>
                </a:cubicBezTo>
                <a:cubicBezTo>
                  <a:pt x="86" y="12"/>
                  <a:pt x="83" y="12"/>
                  <a:pt x="80" y="13"/>
                </a:cubicBezTo>
                <a:cubicBezTo>
                  <a:pt x="72" y="0"/>
                  <a:pt x="72" y="0"/>
                  <a:pt x="72" y="0"/>
                </a:cubicBezTo>
                <a:cubicBezTo>
                  <a:pt x="52" y="5"/>
                  <a:pt x="52" y="5"/>
                  <a:pt x="52" y="5"/>
                </a:cubicBezTo>
                <a:cubicBezTo>
                  <a:pt x="52" y="21"/>
                  <a:pt x="52" y="21"/>
                  <a:pt x="52" y="21"/>
                </a:cubicBezTo>
                <a:cubicBezTo>
                  <a:pt x="49" y="22"/>
                  <a:pt x="47" y="23"/>
                  <a:pt x="45" y="25"/>
                </a:cubicBezTo>
                <a:cubicBezTo>
                  <a:pt x="31" y="18"/>
                  <a:pt x="31" y="18"/>
                  <a:pt x="31" y="18"/>
                </a:cubicBezTo>
                <a:cubicBezTo>
                  <a:pt x="17" y="33"/>
                  <a:pt x="17" y="33"/>
                  <a:pt x="17" y="33"/>
                </a:cubicBezTo>
                <a:cubicBezTo>
                  <a:pt x="24" y="46"/>
                  <a:pt x="24" y="46"/>
                  <a:pt x="24" y="46"/>
                </a:cubicBezTo>
                <a:cubicBezTo>
                  <a:pt x="22" y="48"/>
                  <a:pt x="21" y="51"/>
                  <a:pt x="20" y="53"/>
                </a:cubicBezTo>
                <a:cubicBezTo>
                  <a:pt x="5" y="54"/>
                  <a:pt x="5" y="54"/>
                  <a:pt x="5" y="54"/>
                </a:cubicBezTo>
                <a:cubicBezTo>
                  <a:pt x="2" y="64"/>
                  <a:pt x="2" y="64"/>
                  <a:pt x="2" y="64"/>
                </a:cubicBezTo>
                <a:cubicBezTo>
                  <a:pt x="0" y="74"/>
                  <a:pt x="0" y="74"/>
                  <a:pt x="0" y="74"/>
                </a:cubicBezTo>
                <a:cubicBezTo>
                  <a:pt x="12" y="82"/>
                  <a:pt x="12" y="82"/>
                  <a:pt x="12" y="82"/>
                </a:cubicBezTo>
                <a:cubicBezTo>
                  <a:pt x="12" y="85"/>
                  <a:pt x="12" y="87"/>
                  <a:pt x="12" y="90"/>
                </a:cubicBezTo>
                <a:cubicBezTo>
                  <a:pt x="0" y="98"/>
                  <a:pt x="0" y="98"/>
                  <a:pt x="0" y="98"/>
                </a:cubicBezTo>
                <a:cubicBezTo>
                  <a:pt x="5" y="118"/>
                  <a:pt x="5" y="118"/>
                  <a:pt x="5" y="118"/>
                </a:cubicBezTo>
                <a:cubicBezTo>
                  <a:pt x="20" y="119"/>
                  <a:pt x="20" y="119"/>
                  <a:pt x="20" y="119"/>
                </a:cubicBezTo>
                <a:cubicBezTo>
                  <a:pt x="22" y="121"/>
                  <a:pt x="23" y="123"/>
                  <a:pt x="24" y="126"/>
                </a:cubicBezTo>
                <a:cubicBezTo>
                  <a:pt x="18" y="139"/>
                  <a:pt x="18" y="139"/>
                  <a:pt x="18" y="139"/>
                </a:cubicBezTo>
                <a:cubicBezTo>
                  <a:pt x="32" y="154"/>
                  <a:pt x="32" y="154"/>
                  <a:pt x="32" y="154"/>
                </a:cubicBezTo>
                <a:cubicBezTo>
                  <a:pt x="46" y="147"/>
                  <a:pt x="46" y="147"/>
                  <a:pt x="46" y="147"/>
                </a:cubicBezTo>
                <a:cubicBezTo>
                  <a:pt x="48" y="148"/>
                  <a:pt x="50" y="149"/>
                  <a:pt x="53" y="151"/>
                </a:cubicBezTo>
                <a:cubicBezTo>
                  <a:pt x="54" y="166"/>
                  <a:pt x="54" y="166"/>
                  <a:pt x="54" y="166"/>
                </a:cubicBezTo>
                <a:cubicBezTo>
                  <a:pt x="64" y="168"/>
                  <a:pt x="64" y="168"/>
                  <a:pt x="64" y="168"/>
                </a:cubicBezTo>
                <a:cubicBezTo>
                  <a:pt x="74" y="171"/>
                  <a:pt x="74" y="171"/>
                  <a:pt x="74" y="171"/>
                </a:cubicBezTo>
                <a:cubicBezTo>
                  <a:pt x="82" y="158"/>
                  <a:pt x="82" y="158"/>
                  <a:pt x="82" y="158"/>
                </a:cubicBezTo>
                <a:cubicBezTo>
                  <a:pt x="84" y="158"/>
                  <a:pt x="87" y="158"/>
                  <a:pt x="90" y="158"/>
                </a:cubicBezTo>
                <a:cubicBezTo>
                  <a:pt x="98" y="171"/>
                  <a:pt x="98" y="171"/>
                  <a:pt x="98" y="171"/>
                </a:cubicBezTo>
                <a:cubicBezTo>
                  <a:pt x="118" y="165"/>
                  <a:pt x="118" y="165"/>
                  <a:pt x="118" y="165"/>
                </a:cubicBezTo>
                <a:cubicBezTo>
                  <a:pt x="119" y="150"/>
                  <a:pt x="119" y="150"/>
                  <a:pt x="119" y="150"/>
                </a:cubicBezTo>
                <a:cubicBezTo>
                  <a:pt x="121" y="149"/>
                  <a:pt x="123" y="147"/>
                  <a:pt x="125" y="146"/>
                </a:cubicBezTo>
                <a:cubicBezTo>
                  <a:pt x="139" y="153"/>
                  <a:pt x="139" y="153"/>
                  <a:pt x="139" y="153"/>
                </a:cubicBezTo>
                <a:cubicBezTo>
                  <a:pt x="153" y="138"/>
                  <a:pt x="153" y="138"/>
                  <a:pt x="153" y="138"/>
                </a:cubicBezTo>
                <a:cubicBezTo>
                  <a:pt x="147" y="125"/>
                  <a:pt x="147" y="125"/>
                  <a:pt x="147" y="125"/>
                </a:cubicBezTo>
                <a:cubicBezTo>
                  <a:pt x="148" y="122"/>
                  <a:pt x="149" y="120"/>
                  <a:pt x="150" y="118"/>
                </a:cubicBezTo>
                <a:cubicBezTo>
                  <a:pt x="166" y="117"/>
                  <a:pt x="166" y="117"/>
                  <a:pt x="166" y="117"/>
                </a:cubicBezTo>
                <a:cubicBezTo>
                  <a:pt x="168" y="107"/>
                  <a:pt x="168" y="107"/>
                  <a:pt x="168" y="107"/>
                </a:cubicBezTo>
                <a:cubicBezTo>
                  <a:pt x="171" y="97"/>
                  <a:pt x="171" y="97"/>
                  <a:pt x="171" y="97"/>
                </a:cubicBezTo>
                <a:lnTo>
                  <a:pt x="158" y="89"/>
                </a:lnTo>
                <a:close/>
                <a:moveTo>
                  <a:pt x="70" y="142"/>
                </a:moveTo>
                <a:cubicBezTo>
                  <a:pt x="39" y="134"/>
                  <a:pt x="20" y="102"/>
                  <a:pt x="28" y="71"/>
                </a:cubicBezTo>
                <a:cubicBezTo>
                  <a:pt x="36" y="39"/>
                  <a:pt x="68" y="20"/>
                  <a:pt x="100" y="28"/>
                </a:cubicBezTo>
                <a:cubicBezTo>
                  <a:pt x="131" y="37"/>
                  <a:pt x="150" y="69"/>
                  <a:pt x="142" y="100"/>
                </a:cubicBezTo>
                <a:cubicBezTo>
                  <a:pt x="134" y="131"/>
                  <a:pt x="102" y="150"/>
                  <a:pt x="70" y="142"/>
                </a:cubicBezTo>
                <a:close/>
              </a:path>
            </a:pathLst>
          </a:custGeom>
          <a:solidFill>
            <a:srgbClr val="000000">
              <a:alpha val="196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26"/>
          <p:cNvSpPr/>
          <p:nvPr/>
        </p:nvSpPr>
        <p:spPr>
          <a:xfrm>
            <a:off x="4861750" y="2215502"/>
            <a:ext cx="531812" cy="527214"/>
          </a:xfrm>
          <a:custGeom>
            <a:rect b="b" l="l" r="r" t="t"/>
            <a:pathLst>
              <a:path extrusionOk="0" h="171" w="172">
                <a:moveTo>
                  <a:pt x="159" y="89"/>
                </a:moveTo>
                <a:cubicBezTo>
                  <a:pt x="159" y="86"/>
                  <a:pt x="159" y="84"/>
                  <a:pt x="159" y="81"/>
                </a:cubicBezTo>
                <a:cubicBezTo>
                  <a:pt x="171" y="72"/>
                  <a:pt x="171" y="72"/>
                  <a:pt x="171" y="72"/>
                </a:cubicBezTo>
                <a:cubicBezTo>
                  <a:pt x="166" y="53"/>
                  <a:pt x="166" y="53"/>
                  <a:pt x="166" y="53"/>
                </a:cubicBezTo>
                <a:cubicBezTo>
                  <a:pt x="151" y="52"/>
                  <a:pt x="151" y="52"/>
                  <a:pt x="151" y="52"/>
                </a:cubicBezTo>
                <a:cubicBezTo>
                  <a:pt x="149" y="50"/>
                  <a:pt x="148" y="47"/>
                  <a:pt x="147" y="45"/>
                </a:cubicBezTo>
                <a:cubicBezTo>
                  <a:pt x="153" y="32"/>
                  <a:pt x="153" y="32"/>
                  <a:pt x="153" y="32"/>
                </a:cubicBezTo>
                <a:cubicBezTo>
                  <a:pt x="139" y="17"/>
                  <a:pt x="139" y="17"/>
                  <a:pt x="139" y="17"/>
                </a:cubicBezTo>
                <a:cubicBezTo>
                  <a:pt x="125" y="24"/>
                  <a:pt x="125" y="24"/>
                  <a:pt x="125" y="24"/>
                </a:cubicBezTo>
                <a:cubicBezTo>
                  <a:pt x="123" y="23"/>
                  <a:pt x="121" y="21"/>
                  <a:pt x="118" y="20"/>
                </a:cubicBezTo>
                <a:cubicBezTo>
                  <a:pt x="117" y="5"/>
                  <a:pt x="117" y="5"/>
                  <a:pt x="117" y="5"/>
                </a:cubicBezTo>
                <a:cubicBezTo>
                  <a:pt x="107" y="3"/>
                  <a:pt x="107" y="3"/>
                  <a:pt x="107" y="3"/>
                </a:cubicBezTo>
                <a:cubicBezTo>
                  <a:pt x="98" y="0"/>
                  <a:pt x="98" y="0"/>
                  <a:pt x="98" y="0"/>
                </a:cubicBezTo>
                <a:cubicBezTo>
                  <a:pt x="89" y="13"/>
                  <a:pt x="89" y="13"/>
                  <a:pt x="89" y="13"/>
                </a:cubicBezTo>
                <a:cubicBezTo>
                  <a:pt x="87" y="13"/>
                  <a:pt x="84" y="13"/>
                  <a:pt x="81" y="13"/>
                </a:cubicBezTo>
                <a:cubicBezTo>
                  <a:pt x="73" y="0"/>
                  <a:pt x="73" y="0"/>
                  <a:pt x="73" y="0"/>
                </a:cubicBezTo>
                <a:cubicBezTo>
                  <a:pt x="53" y="6"/>
                  <a:pt x="53" y="6"/>
                  <a:pt x="53" y="6"/>
                </a:cubicBezTo>
                <a:cubicBezTo>
                  <a:pt x="52" y="21"/>
                  <a:pt x="52" y="21"/>
                  <a:pt x="52" y="21"/>
                </a:cubicBezTo>
                <a:cubicBezTo>
                  <a:pt x="50" y="22"/>
                  <a:pt x="48" y="23"/>
                  <a:pt x="46" y="25"/>
                </a:cubicBezTo>
                <a:cubicBezTo>
                  <a:pt x="32" y="18"/>
                  <a:pt x="32" y="18"/>
                  <a:pt x="32" y="18"/>
                </a:cubicBezTo>
                <a:cubicBezTo>
                  <a:pt x="18" y="33"/>
                  <a:pt x="18" y="33"/>
                  <a:pt x="18" y="33"/>
                </a:cubicBezTo>
                <a:cubicBezTo>
                  <a:pt x="25" y="46"/>
                  <a:pt x="25" y="46"/>
                  <a:pt x="25" y="46"/>
                </a:cubicBezTo>
                <a:cubicBezTo>
                  <a:pt x="23" y="49"/>
                  <a:pt x="22" y="51"/>
                  <a:pt x="21" y="53"/>
                </a:cubicBezTo>
                <a:cubicBezTo>
                  <a:pt x="6" y="54"/>
                  <a:pt x="6" y="54"/>
                  <a:pt x="6" y="54"/>
                </a:cubicBezTo>
                <a:cubicBezTo>
                  <a:pt x="3" y="64"/>
                  <a:pt x="3" y="64"/>
                  <a:pt x="3" y="64"/>
                </a:cubicBezTo>
                <a:cubicBezTo>
                  <a:pt x="0" y="74"/>
                  <a:pt x="0" y="74"/>
                  <a:pt x="0" y="74"/>
                </a:cubicBezTo>
                <a:cubicBezTo>
                  <a:pt x="13" y="82"/>
                  <a:pt x="13" y="82"/>
                  <a:pt x="13" y="82"/>
                </a:cubicBezTo>
                <a:cubicBezTo>
                  <a:pt x="13" y="85"/>
                  <a:pt x="13" y="88"/>
                  <a:pt x="13" y="90"/>
                </a:cubicBezTo>
                <a:cubicBezTo>
                  <a:pt x="1" y="99"/>
                  <a:pt x="1" y="99"/>
                  <a:pt x="1" y="99"/>
                </a:cubicBezTo>
                <a:cubicBezTo>
                  <a:pt x="6" y="118"/>
                  <a:pt x="6" y="118"/>
                  <a:pt x="6" y="118"/>
                </a:cubicBezTo>
                <a:cubicBezTo>
                  <a:pt x="21" y="119"/>
                  <a:pt x="21" y="119"/>
                  <a:pt x="21" y="119"/>
                </a:cubicBezTo>
                <a:cubicBezTo>
                  <a:pt x="23" y="121"/>
                  <a:pt x="24" y="124"/>
                  <a:pt x="25" y="126"/>
                </a:cubicBezTo>
                <a:cubicBezTo>
                  <a:pt x="19" y="140"/>
                  <a:pt x="19" y="140"/>
                  <a:pt x="19" y="140"/>
                </a:cubicBezTo>
                <a:cubicBezTo>
                  <a:pt x="33" y="154"/>
                  <a:pt x="33" y="154"/>
                  <a:pt x="33" y="154"/>
                </a:cubicBezTo>
                <a:cubicBezTo>
                  <a:pt x="47" y="147"/>
                  <a:pt x="47" y="147"/>
                  <a:pt x="47" y="147"/>
                </a:cubicBezTo>
                <a:cubicBezTo>
                  <a:pt x="49" y="148"/>
                  <a:pt x="51" y="150"/>
                  <a:pt x="54" y="151"/>
                </a:cubicBezTo>
                <a:cubicBezTo>
                  <a:pt x="55" y="166"/>
                  <a:pt x="55" y="166"/>
                  <a:pt x="55" y="166"/>
                </a:cubicBezTo>
                <a:cubicBezTo>
                  <a:pt x="65" y="169"/>
                  <a:pt x="65" y="169"/>
                  <a:pt x="65" y="169"/>
                </a:cubicBezTo>
                <a:cubicBezTo>
                  <a:pt x="74" y="171"/>
                  <a:pt x="74" y="171"/>
                  <a:pt x="74" y="171"/>
                </a:cubicBezTo>
                <a:cubicBezTo>
                  <a:pt x="83" y="158"/>
                  <a:pt x="83" y="158"/>
                  <a:pt x="83" y="158"/>
                </a:cubicBezTo>
                <a:cubicBezTo>
                  <a:pt x="85" y="158"/>
                  <a:pt x="88" y="158"/>
                  <a:pt x="91" y="158"/>
                </a:cubicBezTo>
                <a:cubicBezTo>
                  <a:pt x="99" y="171"/>
                  <a:pt x="99" y="171"/>
                  <a:pt x="99" y="171"/>
                </a:cubicBezTo>
                <a:cubicBezTo>
                  <a:pt x="119" y="165"/>
                  <a:pt x="119" y="165"/>
                  <a:pt x="119" y="165"/>
                </a:cubicBezTo>
                <a:cubicBezTo>
                  <a:pt x="120" y="150"/>
                  <a:pt x="120" y="150"/>
                  <a:pt x="120" y="150"/>
                </a:cubicBezTo>
                <a:cubicBezTo>
                  <a:pt x="122" y="149"/>
                  <a:pt x="124" y="148"/>
                  <a:pt x="126" y="146"/>
                </a:cubicBezTo>
                <a:cubicBezTo>
                  <a:pt x="140" y="153"/>
                  <a:pt x="140" y="153"/>
                  <a:pt x="140" y="153"/>
                </a:cubicBezTo>
                <a:cubicBezTo>
                  <a:pt x="154" y="138"/>
                  <a:pt x="154" y="138"/>
                  <a:pt x="154" y="138"/>
                </a:cubicBezTo>
                <a:cubicBezTo>
                  <a:pt x="147" y="125"/>
                  <a:pt x="147" y="125"/>
                  <a:pt x="147" y="125"/>
                </a:cubicBezTo>
                <a:cubicBezTo>
                  <a:pt x="149" y="123"/>
                  <a:pt x="150" y="120"/>
                  <a:pt x="151" y="118"/>
                </a:cubicBezTo>
                <a:cubicBezTo>
                  <a:pt x="166" y="117"/>
                  <a:pt x="166" y="117"/>
                  <a:pt x="166" y="117"/>
                </a:cubicBezTo>
                <a:cubicBezTo>
                  <a:pt x="169" y="107"/>
                  <a:pt x="169" y="107"/>
                  <a:pt x="169" y="107"/>
                </a:cubicBezTo>
                <a:cubicBezTo>
                  <a:pt x="172" y="97"/>
                  <a:pt x="172" y="97"/>
                  <a:pt x="172" y="97"/>
                </a:cubicBezTo>
                <a:lnTo>
                  <a:pt x="159" y="89"/>
                </a:lnTo>
                <a:close/>
                <a:moveTo>
                  <a:pt x="71" y="142"/>
                </a:moveTo>
                <a:cubicBezTo>
                  <a:pt x="40" y="134"/>
                  <a:pt x="21" y="102"/>
                  <a:pt x="29" y="71"/>
                </a:cubicBezTo>
                <a:cubicBezTo>
                  <a:pt x="37" y="40"/>
                  <a:pt x="69" y="21"/>
                  <a:pt x="101" y="29"/>
                </a:cubicBezTo>
                <a:cubicBezTo>
                  <a:pt x="132" y="37"/>
                  <a:pt x="151" y="69"/>
                  <a:pt x="143" y="100"/>
                </a:cubicBezTo>
                <a:cubicBezTo>
                  <a:pt x="135" y="132"/>
                  <a:pt x="103" y="150"/>
                  <a:pt x="71" y="142"/>
                </a:cubicBezTo>
                <a:close/>
              </a:path>
            </a:pathLst>
          </a:custGeom>
          <a:solidFill>
            <a:srgbClr val="000000">
              <a:alpha val="196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26"/>
          <p:cNvSpPr/>
          <p:nvPr/>
        </p:nvSpPr>
        <p:spPr>
          <a:xfrm>
            <a:off x="5803137" y="367077"/>
            <a:ext cx="306387" cy="304895"/>
          </a:xfrm>
          <a:custGeom>
            <a:rect b="b" l="l" r="r" t="t"/>
            <a:pathLst>
              <a:path extrusionOk="0" h="99" w="99">
                <a:moveTo>
                  <a:pt x="91" y="51"/>
                </a:moveTo>
                <a:cubicBezTo>
                  <a:pt x="91" y="50"/>
                  <a:pt x="91" y="48"/>
                  <a:pt x="91" y="47"/>
                </a:cubicBezTo>
                <a:cubicBezTo>
                  <a:pt x="99" y="42"/>
                  <a:pt x="99" y="42"/>
                  <a:pt x="99" y="42"/>
                </a:cubicBezTo>
                <a:cubicBezTo>
                  <a:pt x="95" y="30"/>
                  <a:pt x="95" y="30"/>
                  <a:pt x="95" y="30"/>
                </a:cubicBezTo>
                <a:cubicBezTo>
                  <a:pt x="87" y="30"/>
                  <a:pt x="87" y="30"/>
                  <a:pt x="87" y="30"/>
                </a:cubicBezTo>
                <a:cubicBezTo>
                  <a:pt x="86" y="29"/>
                  <a:pt x="85" y="27"/>
                  <a:pt x="84" y="26"/>
                </a:cubicBezTo>
                <a:cubicBezTo>
                  <a:pt x="88" y="18"/>
                  <a:pt x="88" y="18"/>
                  <a:pt x="88" y="18"/>
                </a:cubicBezTo>
                <a:cubicBezTo>
                  <a:pt x="80" y="10"/>
                  <a:pt x="80" y="10"/>
                  <a:pt x="80" y="10"/>
                </a:cubicBezTo>
                <a:cubicBezTo>
                  <a:pt x="72" y="14"/>
                  <a:pt x="72" y="14"/>
                  <a:pt x="72" y="14"/>
                </a:cubicBezTo>
                <a:cubicBezTo>
                  <a:pt x="71" y="13"/>
                  <a:pt x="69" y="12"/>
                  <a:pt x="68" y="12"/>
                </a:cubicBezTo>
                <a:cubicBezTo>
                  <a:pt x="67" y="3"/>
                  <a:pt x="67" y="3"/>
                  <a:pt x="67" y="3"/>
                </a:cubicBezTo>
                <a:cubicBezTo>
                  <a:pt x="62" y="1"/>
                  <a:pt x="62" y="1"/>
                  <a:pt x="62" y="1"/>
                </a:cubicBezTo>
                <a:cubicBezTo>
                  <a:pt x="56" y="0"/>
                  <a:pt x="56" y="0"/>
                  <a:pt x="56" y="0"/>
                </a:cubicBezTo>
                <a:cubicBezTo>
                  <a:pt x="51" y="7"/>
                  <a:pt x="51" y="7"/>
                  <a:pt x="51" y="7"/>
                </a:cubicBezTo>
                <a:cubicBezTo>
                  <a:pt x="50" y="7"/>
                  <a:pt x="48" y="7"/>
                  <a:pt x="47" y="7"/>
                </a:cubicBezTo>
                <a:cubicBezTo>
                  <a:pt x="42" y="0"/>
                  <a:pt x="42" y="0"/>
                  <a:pt x="42" y="0"/>
                </a:cubicBezTo>
                <a:cubicBezTo>
                  <a:pt x="30" y="3"/>
                  <a:pt x="30" y="3"/>
                  <a:pt x="30" y="3"/>
                </a:cubicBezTo>
                <a:cubicBezTo>
                  <a:pt x="30" y="12"/>
                  <a:pt x="30" y="12"/>
                  <a:pt x="30" y="12"/>
                </a:cubicBezTo>
                <a:cubicBezTo>
                  <a:pt x="28" y="13"/>
                  <a:pt x="27" y="14"/>
                  <a:pt x="26" y="14"/>
                </a:cubicBezTo>
                <a:cubicBezTo>
                  <a:pt x="18" y="10"/>
                  <a:pt x="18" y="10"/>
                  <a:pt x="18" y="10"/>
                </a:cubicBezTo>
                <a:cubicBezTo>
                  <a:pt x="10" y="19"/>
                  <a:pt x="10" y="19"/>
                  <a:pt x="10" y="19"/>
                </a:cubicBezTo>
                <a:cubicBezTo>
                  <a:pt x="14" y="27"/>
                  <a:pt x="14" y="27"/>
                  <a:pt x="14" y="27"/>
                </a:cubicBezTo>
                <a:cubicBezTo>
                  <a:pt x="13" y="28"/>
                  <a:pt x="12" y="29"/>
                  <a:pt x="11" y="31"/>
                </a:cubicBezTo>
                <a:cubicBezTo>
                  <a:pt x="3" y="31"/>
                  <a:pt x="3" y="31"/>
                  <a:pt x="3" y="31"/>
                </a:cubicBezTo>
                <a:cubicBezTo>
                  <a:pt x="1" y="37"/>
                  <a:pt x="1" y="37"/>
                  <a:pt x="1" y="37"/>
                </a:cubicBezTo>
                <a:cubicBezTo>
                  <a:pt x="0" y="43"/>
                  <a:pt x="0" y="43"/>
                  <a:pt x="0" y="43"/>
                </a:cubicBezTo>
                <a:cubicBezTo>
                  <a:pt x="7" y="48"/>
                  <a:pt x="7" y="48"/>
                  <a:pt x="7" y="48"/>
                </a:cubicBezTo>
                <a:cubicBezTo>
                  <a:pt x="7" y="49"/>
                  <a:pt x="7" y="51"/>
                  <a:pt x="7" y="52"/>
                </a:cubicBezTo>
                <a:cubicBezTo>
                  <a:pt x="0" y="57"/>
                  <a:pt x="0" y="57"/>
                  <a:pt x="0" y="57"/>
                </a:cubicBezTo>
                <a:cubicBezTo>
                  <a:pt x="3" y="68"/>
                  <a:pt x="3" y="68"/>
                  <a:pt x="3" y="68"/>
                </a:cubicBezTo>
                <a:cubicBezTo>
                  <a:pt x="12" y="69"/>
                  <a:pt x="12" y="69"/>
                  <a:pt x="12" y="69"/>
                </a:cubicBezTo>
                <a:cubicBezTo>
                  <a:pt x="13" y="70"/>
                  <a:pt x="13" y="71"/>
                  <a:pt x="14" y="73"/>
                </a:cubicBezTo>
                <a:cubicBezTo>
                  <a:pt x="10" y="81"/>
                  <a:pt x="10" y="81"/>
                  <a:pt x="10" y="81"/>
                </a:cubicBezTo>
                <a:cubicBezTo>
                  <a:pt x="19" y="89"/>
                  <a:pt x="19" y="89"/>
                  <a:pt x="19" y="89"/>
                </a:cubicBezTo>
                <a:cubicBezTo>
                  <a:pt x="27" y="85"/>
                  <a:pt x="27" y="85"/>
                  <a:pt x="27" y="85"/>
                </a:cubicBezTo>
                <a:cubicBezTo>
                  <a:pt x="28" y="86"/>
                  <a:pt x="29" y="87"/>
                  <a:pt x="31" y="87"/>
                </a:cubicBezTo>
                <a:cubicBezTo>
                  <a:pt x="31" y="96"/>
                  <a:pt x="31" y="96"/>
                  <a:pt x="31" y="96"/>
                </a:cubicBezTo>
                <a:cubicBezTo>
                  <a:pt x="37" y="97"/>
                  <a:pt x="37" y="97"/>
                  <a:pt x="37" y="97"/>
                </a:cubicBezTo>
                <a:cubicBezTo>
                  <a:pt x="43" y="99"/>
                  <a:pt x="43" y="99"/>
                  <a:pt x="43" y="99"/>
                </a:cubicBezTo>
                <a:cubicBezTo>
                  <a:pt x="47" y="92"/>
                  <a:pt x="47" y="92"/>
                  <a:pt x="47" y="92"/>
                </a:cubicBezTo>
                <a:cubicBezTo>
                  <a:pt x="49" y="92"/>
                  <a:pt x="50" y="92"/>
                  <a:pt x="52" y="91"/>
                </a:cubicBezTo>
                <a:cubicBezTo>
                  <a:pt x="57" y="99"/>
                  <a:pt x="57" y="99"/>
                  <a:pt x="57" y="99"/>
                </a:cubicBezTo>
                <a:cubicBezTo>
                  <a:pt x="68" y="96"/>
                  <a:pt x="68" y="96"/>
                  <a:pt x="68" y="96"/>
                </a:cubicBezTo>
                <a:cubicBezTo>
                  <a:pt x="69" y="87"/>
                  <a:pt x="69" y="87"/>
                  <a:pt x="69" y="87"/>
                </a:cubicBezTo>
                <a:cubicBezTo>
                  <a:pt x="70" y="86"/>
                  <a:pt x="71" y="85"/>
                  <a:pt x="73" y="85"/>
                </a:cubicBezTo>
                <a:cubicBezTo>
                  <a:pt x="81" y="88"/>
                  <a:pt x="81" y="88"/>
                  <a:pt x="81" y="88"/>
                </a:cubicBezTo>
                <a:cubicBezTo>
                  <a:pt x="89" y="80"/>
                  <a:pt x="89" y="80"/>
                  <a:pt x="89" y="80"/>
                </a:cubicBezTo>
                <a:cubicBezTo>
                  <a:pt x="85" y="72"/>
                  <a:pt x="85" y="72"/>
                  <a:pt x="85" y="72"/>
                </a:cubicBezTo>
                <a:cubicBezTo>
                  <a:pt x="86" y="71"/>
                  <a:pt x="86" y="70"/>
                  <a:pt x="87" y="68"/>
                </a:cubicBezTo>
                <a:cubicBezTo>
                  <a:pt x="96" y="68"/>
                  <a:pt x="96" y="68"/>
                  <a:pt x="96" y="68"/>
                </a:cubicBezTo>
                <a:cubicBezTo>
                  <a:pt x="97" y="62"/>
                  <a:pt x="97" y="62"/>
                  <a:pt x="97" y="62"/>
                </a:cubicBezTo>
                <a:cubicBezTo>
                  <a:pt x="99" y="56"/>
                  <a:pt x="99" y="56"/>
                  <a:pt x="99" y="56"/>
                </a:cubicBezTo>
                <a:lnTo>
                  <a:pt x="91" y="51"/>
                </a:lnTo>
                <a:close/>
                <a:moveTo>
                  <a:pt x="41" y="82"/>
                </a:moveTo>
                <a:cubicBezTo>
                  <a:pt x="23" y="78"/>
                  <a:pt x="12" y="59"/>
                  <a:pt x="16" y="41"/>
                </a:cubicBezTo>
                <a:cubicBezTo>
                  <a:pt x="21" y="23"/>
                  <a:pt x="40" y="12"/>
                  <a:pt x="58" y="17"/>
                </a:cubicBezTo>
                <a:cubicBezTo>
                  <a:pt x="76" y="21"/>
                  <a:pt x="87" y="40"/>
                  <a:pt x="82" y="58"/>
                </a:cubicBezTo>
                <a:cubicBezTo>
                  <a:pt x="77" y="76"/>
                  <a:pt x="59" y="87"/>
                  <a:pt x="41" y="82"/>
                </a:cubicBezTo>
                <a:close/>
              </a:path>
            </a:pathLst>
          </a:custGeom>
          <a:solidFill>
            <a:srgbClr val="000000">
              <a:alpha val="196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26"/>
          <p:cNvSpPr/>
          <p:nvPr/>
        </p:nvSpPr>
        <p:spPr>
          <a:xfrm>
            <a:off x="5423725" y="2444173"/>
            <a:ext cx="842962" cy="843224"/>
          </a:xfrm>
          <a:custGeom>
            <a:rect b="b" l="l" r="r" t="t"/>
            <a:pathLst>
              <a:path extrusionOk="0" h="273" w="273">
                <a:moveTo>
                  <a:pt x="248" y="168"/>
                </a:moveTo>
                <a:cubicBezTo>
                  <a:pt x="249" y="164"/>
                  <a:pt x="250" y="160"/>
                  <a:pt x="250" y="156"/>
                </a:cubicBezTo>
                <a:cubicBezTo>
                  <a:pt x="273" y="147"/>
                  <a:pt x="273" y="147"/>
                  <a:pt x="273" y="147"/>
                </a:cubicBezTo>
                <a:cubicBezTo>
                  <a:pt x="272" y="115"/>
                  <a:pt x="272" y="115"/>
                  <a:pt x="272" y="115"/>
                </a:cubicBezTo>
                <a:cubicBezTo>
                  <a:pt x="248" y="108"/>
                  <a:pt x="248" y="108"/>
                  <a:pt x="248" y="108"/>
                </a:cubicBezTo>
                <a:cubicBezTo>
                  <a:pt x="247" y="104"/>
                  <a:pt x="246" y="100"/>
                  <a:pt x="245" y="96"/>
                </a:cubicBezTo>
                <a:cubicBezTo>
                  <a:pt x="260" y="78"/>
                  <a:pt x="260" y="78"/>
                  <a:pt x="260" y="78"/>
                </a:cubicBezTo>
                <a:cubicBezTo>
                  <a:pt x="243" y="50"/>
                  <a:pt x="243" y="50"/>
                  <a:pt x="243" y="50"/>
                </a:cubicBezTo>
                <a:cubicBezTo>
                  <a:pt x="219" y="56"/>
                  <a:pt x="219" y="56"/>
                  <a:pt x="219" y="56"/>
                </a:cubicBezTo>
                <a:cubicBezTo>
                  <a:pt x="216" y="53"/>
                  <a:pt x="213" y="50"/>
                  <a:pt x="210" y="47"/>
                </a:cubicBezTo>
                <a:cubicBezTo>
                  <a:pt x="214" y="24"/>
                  <a:pt x="214" y="24"/>
                  <a:pt x="214" y="24"/>
                </a:cubicBezTo>
                <a:cubicBezTo>
                  <a:pt x="200" y="16"/>
                  <a:pt x="200" y="16"/>
                  <a:pt x="200" y="16"/>
                </a:cubicBezTo>
                <a:cubicBezTo>
                  <a:pt x="185" y="9"/>
                  <a:pt x="185" y="9"/>
                  <a:pt x="185" y="9"/>
                </a:cubicBezTo>
                <a:cubicBezTo>
                  <a:pt x="168" y="25"/>
                  <a:pt x="168" y="25"/>
                  <a:pt x="168" y="25"/>
                </a:cubicBezTo>
                <a:cubicBezTo>
                  <a:pt x="164" y="24"/>
                  <a:pt x="160" y="23"/>
                  <a:pt x="156" y="23"/>
                </a:cubicBezTo>
                <a:cubicBezTo>
                  <a:pt x="147" y="0"/>
                  <a:pt x="147" y="0"/>
                  <a:pt x="147" y="0"/>
                </a:cubicBezTo>
                <a:cubicBezTo>
                  <a:pt x="115" y="1"/>
                  <a:pt x="115" y="1"/>
                  <a:pt x="115" y="1"/>
                </a:cubicBezTo>
                <a:cubicBezTo>
                  <a:pt x="108" y="24"/>
                  <a:pt x="108" y="24"/>
                  <a:pt x="108" y="24"/>
                </a:cubicBezTo>
                <a:cubicBezTo>
                  <a:pt x="104" y="25"/>
                  <a:pt x="100" y="27"/>
                  <a:pt x="96" y="28"/>
                </a:cubicBezTo>
                <a:cubicBezTo>
                  <a:pt x="77" y="13"/>
                  <a:pt x="77" y="13"/>
                  <a:pt x="77" y="13"/>
                </a:cubicBezTo>
                <a:cubicBezTo>
                  <a:pt x="50" y="30"/>
                  <a:pt x="50" y="30"/>
                  <a:pt x="50" y="30"/>
                </a:cubicBezTo>
                <a:cubicBezTo>
                  <a:pt x="56" y="54"/>
                  <a:pt x="56" y="54"/>
                  <a:pt x="56" y="54"/>
                </a:cubicBezTo>
                <a:cubicBezTo>
                  <a:pt x="53" y="57"/>
                  <a:pt x="50" y="60"/>
                  <a:pt x="47" y="63"/>
                </a:cubicBezTo>
                <a:cubicBezTo>
                  <a:pt x="23" y="59"/>
                  <a:pt x="23" y="59"/>
                  <a:pt x="23" y="59"/>
                </a:cubicBezTo>
                <a:cubicBezTo>
                  <a:pt x="16" y="73"/>
                  <a:pt x="16" y="73"/>
                  <a:pt x="16" y="73"/>
                </a:cubicBezTo>
                <a:cubicBezTo>
                  <a:pt x="8" y="88"/>
                  <a:pt x="8" y="88"/>
                  <a:pt x="8" y="88"/>
                </a:cubicBezTo>
                <a:cubicBezTo>
                  <a:pt x="25" y="105"/>
                  <a:pt x="25" y="105"/>
                  <a:pt x="25" y="105"/>
                </a:cubicBezTo>
                <a:cubicBezTo>
                  <a:pt x="24" y="109"/>
                  <a:pt x="23" y="113"/>
                  <a:pt x="22" y="117"/>
                </a:cubicBezTo>
                <a:cubicBezTo>
                  <a:pt x="0" y="126"/>
                  <a:pt x="0" y="126"/>
                  <a:pt x="0" y="126"/>
                </a:cubicBezTo>
                <a:cubicBezTo>
                  <a:pt x="1" y="158"/>
                  <a:pt x="1" y="158"/>
                  <a:pt x="1" y="158"/>
                </a:cubicBezTo>
                <a:cubicBezTo>
                  <a:pt x="24" y="165"/>
                  <a:pt x="24" y="165"/>
                  <a:pt x="24" y="165"/>
                </a:cubicBezTo>
                <a:cubicBezTo>
                  <a:pt x="25" y="169"/>
                  <a:pt x="26" y="173"/>
                  <a:pt x="28" y="177"/>
                </a:cubicBezTo>
                <a:cubicBezTo>
                  <a:pt x="13" y="196"/>
                  <a:pt x="13" y="196"/>
                  <a:pt x="13" y="196"/>
                </a:cubicBezTo>
                <a:cubicBezTo>
                  <a:pt x="30" y="223"/>
                  <a:pt x="30" y="223"/>
                  <a:pt x="30" y="223"/>
                </a:cubicBezTo>
                <a:cubicBezTo>
                  <a:pt x="53" y="217"/>
                  <a:pt x="53" y="217"/>
                  <a:pt x="53" y="217"/>
                </a:cubicBezTo>
                <a:cubicBezTo>
                  <a:pt x="56" y="220"/>
                  <a:pt x="59" y="223"/>
                  <a:pt x="63" y="226"/>
                </a:cubicBezTo>
                <a:cubicBezTo>
                  <a:pt x="59" y="250"/>
                  <a:pt x="59" y="250"/>
                  <a:pt x="59" y="250"/>
                </a:cubicBezTo>
                <a:cubicBezTo>
                  <a:pt x="73" y="257"/>
                  <a:pt x="73" y="257"/>
                  <a:pt x="73" y="257"/>
                </a:cubicBezTo>
                <a:cubicBezTo>
                  <a:pt x="87" y="265"/>
                  <a:pt x="87" y="265"/>
                  <a:pt x="87" y="265"/>
                </a:cubicBezTo>
                <a:cubicBezTo>
                  <a:pt x="105" y="248"/>
                  <a:pt x="105" y="248"/>
                  <a:pt x="105" y="248"/>
                </a:cubicBezTo>
                <a:cubicBezTo>
                  <a:pt x="109" y="249"/>
                  <a:pt x="113" y="250"/>
                  <a:pt x="117" y="251"/>
                </a:cubicBezTo>
                <a:cubicBezTo>
                  <a:pt x="125" y="273"/>
                  <a:pt x="125" y="273"/>
                  <a:pt x="125" y="273"/>
                </a:cubicBezTo>
                <a:cubicBezTo>
                  <a:pt x="158" y="272"/>
                  <a:pt x="158" y="272"/>
                  <a:pt x="158" y="272"/>
                </a:cubicBezTo>
                <a:cubicBezTo>
                  <a:pt x="165" y="249"/>
                  <a:pt x="165" y="249"/>
                  <a:pt x="165" y="249"/>
                </a:cubicBezTo>
                <a:cubicBezTo>
                  <a:pt x="169" y="248"/>
                  <a:pt x="173" y="246"/>
                  <a:pt x="177" y="245"/>
                </a:cubicBezTo>
                <a:cubicBezTo>
                  <a:pt x="195" y="260"/>
                  <a:pt x="195" y="260"/>
                  <a:pt x="195" y="260"/>
                </a:cubicBezTo>
                <a:cubicBezTo>
                  <a:pt x="223" y="243"/>
                  <a:pt x="223" y="243"/>
                  <a:pt x="223" y="243"/>
                </a:cubicBezTo>
                <a:cubicBezTo>
                  <a:pt x="217" y="220"/>
                  <a:pt x="217" y="220"/>
                  <a:pt x="217" y="220"/>
                </a:cubicBezTo>
                <a:cubicBezTo>
                  <a:pt x="220" y="217"/>
                  <a:pt x="223" y="214"/>
                  <a:pt x="225" y="210"/>
                </a:cubicBezTo>
                <a:cubicBezTo>
                  <a:pt x="249" y="214"/>
                  <a:pt x="249" y="214"/>
                  <a:pt x="249" y="214"/>
                </a:cubicBezTo>
                <a:cubicBezTo>
                  <a:pt x="257" y="200"/>
                  <a:pt x="257" y="200"/>
                  <a:pt x="257" y="200"/>
                </a:cubicBezTo>
                <a:cubicBezTo>
                  <a:pt x="264" y="186"/>
                  <a:pt x="264" y="186"/>
                  <a:pt x="264" y="186"/>
                </a:cubicBezTo>
                <a:lnTo>
                  <a:pt x="248" y="168"/>
                </a:lnTo>
                <a:close/>
                <a:moveTo>
                  <a:pt x="93" y="219"/>
                </a:moveTo>
                <a:cubicBezTo>
                  <a:pt x="47" y="195"/>
                  <a:pt x="30" y="139"/>
                  <a:pt x="54" y="93"/>
                </a:cubicBezTo>
                <a:cubicBezTo>
                  <a:pt x="78" y="48"/>
                  <a:pt x="134" y="30"/>
                  <a:pt x="180" y="54"/>
                </a:cubicBezTo>
                <a:cubicBezTo>
                  <a:pt x="225" y="78"/>
                  <a:pt x="243" y="134"/>
                  <a:pt x="219" y="180"/>
                </a:cubicBezTo>
                <a:cubicBezTo>
                  <a:pt x="195" y="225"/>
                  <a:pt x="138" y="243"/>
                  <a:pt x="93" y="219"/>
                </a:cubicBezTo>
                <a:close/>
              </a:path>
            </a:pathLst>
          </a:custGeom>
          <a:solidFill>
            <a:srgbClr val="8871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10" name="Google Shape;210;p26"/>
          <p:cNvPicPr preferRelativeResize="0"/>
          <p:nvPr/>
        </p:nvPicPr>
        <p:blipFill>
          <a:blip r:embed="rId3">
            <a:alphaModFix/>
          </a:blip>
          <a:stretch>
            <a:fillRect/>
          </a:stretch>
        </p:blipFill>
        <p:spPr>
          <a:xfrm>
            <a:off x="564524" y="2613188"/>
            <a:ext cx="3949801" cy="231475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214" name="Shape 214"/>
        <p:cNvGrpSpPr/>
        <p:nvPr/>
      </p:nvGrpSpPr>
      <p:grpSpPr>
        <a:xfrm>
          <a:off x="0" y="0"/>
          <a:ext cx="0" cy="0"/>
          <a:chOff x="0" y="0"/>
          <a:chExt cx="0" cy="0"/>
        </a:xfrm>
      </p:grpSpPr>
      <p:sp>
        <p:nvSpPr>
          <p:cNvPr id="215" name="Google Shape;215;p27"/>
          <p:cNvSpPr txBox="1"/>
          <p:nvPr/>
        </p:nvSpPr>
        <p:spPr>
          <a:xfrm>
            <a:off x="6025753" y="3255169"/>
            <a:ext cx="1732359" cy="138231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216" name="Google Shape;216;p27"/>
          <p:cNvPicPr preferRelativeResize="0"/>
          <p:nvPr/>
        </p:nvPicPr>
        <p:blipFill rotWithShape="1">
          <a:blip r:embed="rId3">
            <a:alphaModFix/>
          </a:blip>
          <a:srcRect b="0" l="0" r="0" t="0"/>
          <a:stretch/>
        </p:blipFill>
        <p:spPr>
          <a:xfrm>
            <a:off x="5866209" y="1614488"/>
            <a:ext cx="2381250" cy="3002756"/>
          </a:xfrm>
          <a:prstGeom prst="rect">
            <a:avLst/>
          </a:prstGeom>
          <a:noFill/>
          <a:ln>
            <a:noFill/>
          </a:ln>
        </p:spPr>
      </p:pic>
      <p:sp>
        <p:nvSpPr>
          <p:cNvPr id="217" name="Google Shape;217;p27"/>
          <p:cNvSpPr txBox="1"/>
          <p:nvPr/>
        </p:nvSpPr>
        <p:spPr>
          <a:xfrm>
            <a:off x="7808119" y="3465909"/>
            <a:ext cx="142875" cy="142875"/>
          </a:xfrm>
          <a:prstGeom prst="rect">
            <a:avLst/>
          </a:prstGeom>
          <a:solidFill>
            <a:srgbClr val="262626"/>
          </a:solid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218" name="Google Shape;218;p27"/>
          <p:cNvSpPr txBox="1"/>
          <p:nvPr/>
        </p:nvSpPr>
        <p:spPr>
          <a:xfrm>
            <a:off x="7950994" y="3604022"/>
            <a:ext cx="234553" cy="234553"/>
          </a:xfrm>
          <a:prstGeom prst="rect">
            <a:avLst/>
          </a:prstGeom>
          <a:solidFill>
            <a:srgbClr val="262626"/>
          </a:solid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219" name="Google Shape;219;p27"/>
          <p:cNvSpPr txBox="1"/>
          <p:nvPr/>
        </p:nvSpPr>
        <p:spPr>
          <a:xfrm>
            <a:off x="3221831" y="0"/>
            <a:ext cx="2700338" cy="141684"/>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220" name="Google Shape;220;p27"/>
          <p:cNvSpPr txBox="1"/>
          <p:nvPr/>
        </p:nvSpPr>
        <p:spPr>
          <a:xfrm>
            <a:off x="3293269" y="142875"/>
            <a:ext cx="2557462" cy="437856"/>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2400"/>
              <a:buFont typeface="Arial"/>
              <a:buNone/>
            </a:pPr>
            <a:r>
              <a:rPr lang="en" sz="2400">
                <a:solidFill>
                  <a:schemeClr val="dk1"/>
                </a:solidFill>
              </a:rPr>
              <a:t>PCA</a:t>
            </a:r>
            <a:endParaRPr sz="1100"/>
          </a:p>
        </p:txBody>
      </p:sp>
      <p:sp>
        <p:nvSpPr>
          <p:cNvPr id="221" name="Google Shape;221;p27"/>
          <p:cNvSpPr txBox="1"/>
          <p:nvPr/>
        </p:nvSpPr>
        <p:spPr>
          <a:xfrm>
            <a:off x="859450" y="2030959"/>
            <a:ext cx="4821000" cy="1382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We decided to use the principal component analysis method first to deal with the increase  as we could utilize this method for reducing dimension. However, after several times trying, we realized that using PCA to reduce dimensions is flawed as the binary variables and are not really a continuous variable, like those required for the  PCA to be fully valid. We also realize we have `r nrow(data)` for `r ncol(data)`, so we do not think this level of dimensionality would cause serious problems.</a:t>
            </a:r>
            <a:endParaRPr sz="1100">
              <a:solidFill>
                <a:schemeClr val="dk1"/>
              </a:solidFill>
            </a:endParaRPr>
          </a:p>
        </p:txBody>
      </p:sp>
      <p:cxnSp>
        <p:nvCxnSpPr>
          <p:cNvPr id="222" name="Google Shape;222;p27"/>
          <p:cNvCxnSpPr/>
          <p:nvPr/>
        </p:nvCxnSpPr>
        <p:spPr>
          <a:xfrm flipH="1" rot="10800000">
            <a:off x="473125" y="1547575"/>
            <a:ext cx="3019800" cy="8100"/>
          </a:xfrm>
          <a:prstGeom prst="straightConnector1">
            <a:avLst/>
          </a:prstGeom>
          <a:noFill/>
          <a:ln cap="flat" cmpd="sng" w="38100">
            <a:solidFill>
              <a:schemeClr val="dk2"/>
            </a:solidFill>
            <a:prstDash val="solid"/>
            <a:round/>
            <a:headEnd len="med" w="med" type="none"/>
            <a:tailEnd len="med" w="med" type="none"/>
          </a:ln>
        </p:spPr>
      </p:cxnSp>
      <p:cxnSp>
        <p:nvCxnSpPr>
          <p:cNvPr id="223" name="Google Shape;223;p27"/>
          <p:cNvCxnSpPr/>
          <p:nvPr/>
        </p:nvCxnSpPr>
        <p:spPr>
          <a:xfrm rot="10800000">
            <a:off x="661225" y="1464900"/>
            <a:ext cx="0" cy="1859100"/>
          </a:xfrm>
          <a:prstGeom prst="straightConnector1">
            <a:avLst/>
          </a:prstGeom>
          <a:noFill/>
          <a:ln cap="flat" cmpd="sng" w="38100">
            <a:solidFill>
              <a:schemeClr val="dk2"/>
            </a:solidFill>
            <a:prstDash val="solid"/>
            <a:round/>
            <a:headEnd len="med" w="med" type="none"/>
            <a:tailEnd len="med" w="med" type="none"/>
          </a:ln>
        </p:spPr>
      </p:cxnSp>
      <p:cxnSp>
        <p:nvCxnSpPr>
          <p:cNvPr id="224" name="Google Shape;224;p27"/>
          <p:cNvCxnSpPr/>
          <p:nvPr/>
        </p:nvCxnSpPr>
        <p:spPr>
          <a:xfrm flipH="1" rot="10800000">
            <a:off x="2846400" y="3761300"/>
            <a:ext cx="3019800" cy="8100"/>
          </a:xfrm>
          <a:prstGeom prst="straightConnector1">
            <a:avLst/>
          </a:prstGeom>
          <a:noFill/>
          <a:ln cap="flat" cmpd="sng" w="38100">
            <a:solidFill>
              <a:schemeClr val="dk2"/>
            </a:solidFill>
            <a:prstDash val="solid"/>
            <a:round/>
            <a:headEnd len="med" w="med" type="none"/>
            <a:tailEnd len="med" w="med" type="none"/>
          </a:ln>
        </p:spPr>
      </p:cxnSp>
      <p:cxnSp>
        <p:nvCxnSpPr>
          <p:cNvPr id="225" name="Google Shape;225;p27"/>
          <p:cNvCxnSpPr/>
          <p:nvPr/>
        </p:nvCxnSpPr>
        <p:spPr>
          <a:xfrm flipH="1" rot="10800000">
            <a:off x="60775" y="1674900"/>
            <a:ext cx="3019800" cy="8100"/>
          </a:xfrm>
          <a:prstGeom prst="straightConnector1">
            <a:avLst/>
          </a:prstGeom>
          <a:noFill/>
          <a:ln cap="flat" cmpd="sng" w="38100">
            <a:solidFill>
              <a:schemeClr val="dk2"/>
            </a:solidFill>
            <a:prstDash val="solid"/>
            <a:round/>
            <a:headEnd len="med" w="med" type="none"/>
            <a:tailEnd len="med" w="med" type="none"/>
          </a:ln>
        </p:spPr>
      </p:cxnSp>
      <p:cxnSp>
        <p:nvCxnSpPr>
          <p:cNvPr id="226" name="Google Shape;226;p27"/>
          <p:cNvCxnSpPr/>
          <p:nvPr/>
        </p:nvCxnSpPr>
        <p:spPr>
          <a:xfrm rot="10800000">
            <a:off x="5771425" y="2186325"/>
            <a:ext cx="0" cy="1859100"/>
          </a:xfrm>
          <a:prstGeom prst="straightConnector1">
            <a:avLst/>
          </a:prstGeom>
          <a:noFill/>
          <a:ln cap="flat" cmpd="sng" w="38100">
            <a:solidFill>
              <a:schemeClr val="dk2"/>
            </a:solidFill>
            <a:prstDash val="solid"/>
            <a:round/>
            <a:headEnd len="med" w="med" type="none"/>
            <a:tailEnd len="med" w="med" type="none"/>
          </a:ln>
        </p:spPr>
      </p:cxnSp>
      <p:cxnSp>
        <p:nvCxnSpPr>
          <p:cNvPr id="227" name="Google Shape;227;p27"/>
          <p:cNvCxnSpPr/>
          <p:nvPr/>
        </p:nvCxnSpPr>
        <p:spPr>
          <a:xfrm flipH="1" rot="10800000">
            <a:off x="2337325" y="3665300"/>
            <a:ext cx="3019800" cy="81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28"/>
          <p:cNvSpPr/>
          <p:nvPr/>
        </p:nvSpPr>
        <p:spPr>
          <a:xfrm>
            <a:off x="0" y="732065"/>
            <a:ext cx="4410075" cy="4411447"/>
          </a:xfrm>
          <a:custGeom>
            <a:rect b="b" l="l" r="r" t="t"/>
            <a:pathLst>
              <a:path extrusionOk="0" h="1386" w="1386">
                <a:moveTo>
                  <a:pt x="1106" y="1386"/>
                </a:moveTo>
                <a:cubicBezTo>
                  <a:pt x="1277" y="1242"/>
                  <a:pt x="1386" y="1026"/>
                  <a:pt x="1386" y="785"/>
                </a:cubicBezTo>
                <a:cubicBezTo>
                  <a:pt x="1386" y="351"/>
                  <a:pt x="1034" y="0"/>
                  <a:pt x="601" y="0"/>
                </a:cubicBezTo>
                <a:cubicBezTo>
                  <a:pt x="360" y="0"/>
                  <a:pt x="144" y="109"/>
                  <a:pt x="0" y="280"/>
                </a:cubicBezTo>
                <a:cubicBezTo>
                  <a:pt x="0" y="1290"/>
                  <a:pt x="0" y="1290"/>
                  <a:pt x="0" y="1290"/>
                </a:cubicBezTo>
                <a:cubicBezTo>
                  <a:pt x="0" y="1386"/>
                  <a:pt x="0" y="1386"/>
                  <a:pt x="0" y="1386"/>
                </a:cubicBezTo>
                <a:cubicBezTo>
                  <a:pt x="96" y="1386"/>
                  <a:pt x="96" y="1386"/>
                  <a:pt x="96" y="1386"/>
                </a:cubicBezTo>
                <a:lnTo>
                  <a:pt x="1106" y="1386"/>
                </a:lnTo>
                <a:close/>
              </a:path>
            </a:pathLst>
          </a:custGeom>
          <a:solidFill>
            <a:srgbClr val="5D5D5D">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28"/>
          <p:cNvSpPr/>
          <p:nvPr/>
        </p:nvSpPr>
        <p:spPr>
          <a:xfrm>
            <a:off x="0" y="1318035"/>
            <a:ext cx="3824286" cy="3825476"/>
          </a:xfrm>
          <a:custGeom>
            <a:rect b="b" l="l" r="r" t="t"/>
            <a:pathLst>
              <a:path extrusionOk="0" h="1202" w="1202">
                <a:moveTo>
                  <a:pt x="601" y="0"/>
                </a:moveTo>
                <a:cubicBezTo>
                  <a:pt x="269" y="0"/>
                  <a:pt x="0" y="269"/>
                  <a:pt x="0" y="601"/>
                </a:cubicBezTo>
                <a:cubicBezTo>
                  <a:pt x="0" y="1202"/>
                  <a:pt x="0" y="1202"/>
                  <a:pt x="0" y="1202"/>
                </a:cubicBezTo>
                <a:cubicBezTo>
                  <a:pt x="601" y="1202"/>
                  <a:pt x="601" y="1202"/>
                  <a:pt x="601" y="1202"/>
                </a:cubicBezTo>
                <a:cubicBezTo>
                  <a:pt x="933" y="1202"/>
                  <a:pt x="1202" y="933"/>
                  <a:pt x="1202" y="601"/>
                </a:cubicBezTo>
                <a:cubicBezTo>
                  <a:pt x="1202" y="269"/>
                  <a:pt x="933" y="0"/>
                  <a:pt x="601" y="0"/>
                </a:cubicBezTo>
                <a:close/>
              </a:path>
            </a:pathLst>
          </a:custGeom>
          <a:solidFill>
            <a:srgbClr val="000000">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28"/>
          <p:cNvSpPr/>
          <p:nvPr/>
        </p:nvSpPr>
        <p:spPr>
          <a:xfrm>
            <a:off x="2808287" y="1441899"/>
            <a:ext cx="476400" cy="476400"/>
          </a:xfrm>
          <a:prstGeom prst="ellipse">
            <a:avLst/>
          </a:prstGeom>
          <a:solidFill>
            <a:srgbClr val="8871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5" name="Google Shape;235;p28"/>
          <p:cNvSpPr txBox="1"/>
          <p:nvPr/>
        </p:nvSpPr>
        <p:spPr>
          <a:xfrm>
            <a:off x="1366738" y="2971863"/>
            <a:ext cx="1090800" cy="51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3600">
                <a:solidFill>
                  <a:srgbClr val="F3F3F3"/>
                </a:solidFill>
              </a:rPr>
              <a:t>EFA</a:t>
            </a:r>
            <a:endParaRPr sz="3600">
              <a:solidFill>
                <a:srgbClr val="F3F3F3"/>
              </a:solidFill>
            </a:endParaRPr>
          </a:p>
        </p:txBody>
      </p:sp>
      <p:sp>
        <p:nvSpPr>
          <p:cNvPr id="236" name="Google Shape;236;p28"/>
          <p:cNvSpPr/>
          <p:nvPr/>
        </p:nvSpPr>
        <p:spPr>
          <a:xfrm>
            <a:off x="5141900" y="1618169"/>
            <a:ext cx="235006" cy="260312"/>
          </a:xfrm>
          <a:custGeom>
            <a:rect b="b" l="l" r="r" t="t"/>
            <a:pathLst>
              <a:path extrusionOk="0" h="79" w="71">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28"/>
          <p:cNvSpPr/>
          <p:nvPr/>
        </p:nvSpPr>
        <p:spPr>
          <a:xfrm>
            <a:off x="2897200" y="1543463"/>
            <a:ext cx="257246" cy="257326"/>
          </a:xfrm>
          <a:custGeom>
            <a:rect b="b" l="l" r="r" t="t"/>
            <a:pathLst>
              <a:path extrusionOk="0" h="78" w="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241" name="Shape 241"/>
        <p:cNvGrpSpPr/>
        <p:nvPr/>
      </p:nvGrpSpPr>
      <p:grpSpPr>
        <a:xfrm>
          <a:off x="0" y="0"/>
          <a:ext cx="0" cy="0"/>
          <a:chOff x="0" y="0"/>
          <a:chExt cx="0" cy="0"/>
        </a:xfrm>
      </p:grpSpPr>
      <p:sp>
        <p:nvSpPr>
          <p:cNvPr id="242" name="Google Shape;242;p29"/>
          <p:cNvSpPr txBox="1"/>
          <p:nvPr/>
        </p:nvSpPr>
        <p:spPr>
          <a:xfrm>
            <a:off x="3221831" y="0"/>
            <a:ext cx="2700338" cy="141684"/>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243" name="Google Shape;243;p29"/>
          <p:cNvSpPr txBox="1"/>
          <p:nvPr/>
        </p:nvSpPr>
        <p:spPr>
          <a:xfrm>
            <a:off x="3293269" y="142875"/>
            <a:ext cx="2557462" cy="437856"/>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sz="2200">
                <a:solidFill>
                  <a:schemeClr val="dk1"/>
                </a:solidFill>
                <a:latin typeface="Calibri"/>
                <a:ea typeface="Calibri"/>
                <a:cs typeface="Calibri"/>
                <a:sym typeface="Calibri"/>
              </a:rPr>
              <a:t>EFA model</a:t>
            </a:r>
            <a:endParaRPr sz="1100"/>
          </a:p>
        </p:txBody>
      </p:sp>
      <p:sp>
        <p:nvSpPr>
          <p:cNvPr id="244" name="Google Shape;244;p29"/>
          <p:cNvSpPr txBox="1"/>
          <p:nvPr>
            <p:ph idx="1" type="body"/>
          </p:nvPr>
        </p:nvSpPr>
        <p:spPr>
          <a:xfrm>
            <a:off x="311700" y="987600"/>
            <a:ext cx="8520600" cy="3416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sz="1400"/>
              <a:t>Study the potential pattern behind variables, it’s helpful for designing  a good bank campaign. </a:t>
            </a:r>
            <a:endParaRPr sz="1400"/>
          </a:p>
          <a:p>
            <a:pPr indent="0" lvl="0" marL="0" rtl="0" algn="l">
              <a:spcBef>
                <a:spcPts val="800"/>
              </a:spcBef>
              <a:spcAft>
                <a:spcPts val="0"/>
              </a:spcAft>
              <a:buNone/>
            </a:pPr>
            <a:r>
              <a:t/>
            </a:r>
            <a:endParaRPr/>
          </a:p>
        </p:txBody>
      </p:sp>
      <p:pic>
        <p:nvPicPr>
          <p:cNvPr id="245" name="Google Shape;245;p29"/>
          <p:cNvPicPr preferRelativeResize="0"/>
          <p:nvPr/>
        </p:nvPicPr>
        <p:blipFill>
          <a:blip r:embed="rId3">
            <a:alphaModFix/>
          </a:blip>
          <a:stretch>
            <a:fillRect/>
          </a:stretch>
        </p:blipFill>
        <p:spPr>
          <a:xfrm>
            <a:off x="456149" y="1875475"/>
            <a:ext cx="5394925" cy="2806407"/>
          </a:xfrm>
          <a:prstGeom prst="rect">
            <a:avLst/>
          </a:prstGeom>
          <a:noFill/>
          <a:ln>
            <a:noFill/>
          </a:ln>
        </p:spPr>
      </p:pic>
      <p:grpSp>
        <p:nvGrpSpPr>
          <p:cNvPr id="246" name="Google Shape;246;p29"/>
          <p:cNvGrpSpPr/>
          <p:nvPr/>
        </p:nvGrpSpPr>
        <p:grpSpPr>
          <a:xfrm>
            <a:off x="5776049" y="2064725"/>
            <a:ext cx="3808651" cy="2609475"/>
            <a:chOff x="5776049" y="1988525"/>
            <a:chExt cx="3808651" cy="2609475"/>
          </a:xfrm>
        </p:grpSpPr>
        <p:pic>
          <p:nvPicPr>
            <p:cNvPr id="247" name="Google Shape;247;p29"/>
            <p:cNvPicPr preferRelativeResize="0"/>
            <p:nvPr/>
          </p:nvPicPr>
          <p:blipFill rotWithShape="1">
            <a:blip r:embed="rId4">
              <a:alphaModFix/>
            </a:blip>
            <a:srcRect b="0" l="0" r="36459" t="8197"/>
            <a:stretch/>
          </p:blipFill>
          <p:spPr>
            <a:xfrm>
              <a:off x="5776049" y="1988525"/>
              <a:ext cx="2673375" cy="2609475"/>
            </a:xfrm>
            <a:prstGeom prst="rect">
              <a:avLst/>
            </a:prstGeom>
            <a:noFill/>
            <a:ln>
              <a:noFill/>
            </a:ln>
          </p:spPr>
        </p:pic>
        <p:sp>
          <p:nvSpPr>
            <p:cNvPr id="248" name="Google Shape;248;p29"/>
            <p:cNvSpPr txBox="1"/>
            <p:nvPr/>
          </p:nvSpPr>
          <p:spPr>
            <a:xfrm>
              <a:off x="7551600" y="1988525"/>
              <a:ext cx="2033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“Phone call to clients”</a:t>
              </a:r>
              <a:endParaRPr sz="1200">
                <a:latin typeface="Calibri"/>
                <a:ea typeface="Calibri"/>
                <a:cs typeface="Calibri"/>
                <a:sym typeface="Calibri"/>
              </a:endParaRPr>
            </a:p>
          </p:txBody>
        </p:sp>
        <p:sp>
          <p:nvSpPr>
            <p:cNvPr id="249" name="Google Shape;249;p29"/>
            <p:cNvSpPr txBox="1"/>
            <p:nvPr/>
          </p:nvSpPr>
          <p:spPr>
            <a:xfrm>
              <a:off x="7551600" y="2447100"/>
              <a:ext cx="1820400" cy="2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“Personal background”</a:t>
              </a:r>
              <a:endParaRPr sz="1200">
                <a:latin typeface="Calibri"/>
                <a:ea typeface="Calibri"/>
                <a:cs typeface="Calibri"/>
                <a:sym typeface="Calibri"/>
              </a:endParaRPr>
            </a:p>
          </p:txBody>
        </p:sp>
        <p:sp>
          <p:nvSpPr>
            <p:cNvPr id="250" name="Google Shape;250;p29"/>
            <p:cNvSpPr txBox="1"/>
            <p:nvPr/>
          </p:nvSpPr>
          <p:spPr>
            <a:xfrm>
              <a:off x="7551600" y="2821200"/>
              <a:ext cx="2033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“History records”</a:t>
              </a:r>
              <a:endParaRPr sz="1200">
                <a:latin typeface="Calibri"/>
                <a:ea typeface="Calibri"/>
                <a:cs typeface="Calibri"/>
                <a:sym typeface="Calibri"/>
              </a:endParaRPr>
            </a:p>
          </p:txBody>
        </p:sp>
        <p:sp>
          <p:nvSpPr>
            <p:cNvPr id="251" name="Google Shape;251;p29"/>
            <p:cNvSpPr txBox="1"/>
            <p:nvPr/>
          </p:nvSpPr>
          <p:spPr>
            <a:xfrm>
              <a:off x="7551600" y="3263400"/>
              <a:ext cx="20331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“Financial background”</a:t>
              </a:r>
              <a:endParaRPr sz="1200">
                <a:latin typeface="Calibri"/>
                <a:ea typeface="Calibri"/>
                <a:cs typeface="Calibri"/>
                <a:sym typeface="Calibri"/>
              </a:endParaRPr>
            </a:p>
          </p:txBody>
        </p:sp>
      </p:gr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255" name="Shape 255"/>
        <p:cNvGrpSpPr/>
        <p:nvPr/>
      </p:nvGrpSpPr>
      <p:grpSpPr>
        <a:xfrm>
          <a:off x="0" y="0"/>
          <a:ext cx="0" cy="0"/>
          <a:chOff x="0" y="0"/>
          <a:chExt cx="0" cy="0"/>
        </a:xfrm>
      </p:grpSpPr>
      <p:sp>
        <p:nvSpPr>
          <p:cNvPr id="256" name="Google Shape;256;p30"/>
          <p:cNvSpPr txBox="1"/>
          <p:nvPr>
            <p:ph type="title"/>
          </p:nvPr>
        </p:nvSpPr>
        <p:spPr>
          <a:xfrm>
            <a:off x="311675" y="141600"/>
            <a:ext cx="8520600" cy="572700"/>
          </a:xfrm>
          <a:prstGeom prst="rect">
            <a:avLst/>
          </a:prstGeom>
        </p:spPr>
        <p:txBody>
          <a:bodyPr anchorCtr="0" anchor="ctr" bIns="22850" lIns="45725" spcFirstLastPara="1" rIns="45725" wrap="square" tIns="22850">
            <a:noAutofit/>
          </a:bodyPr>
          <a:lstStyle/>
          <a:p>
            <a:pPr indent="0" lvl="0" marL="0" rtl="0" algn="ctr">
              <a:spcBef>
                <a:spcPts val="0"/>
              </a:spcBef>
              <a:spcAft>
                <a:spcPts val="0"/>
              </a:spcAft>
              <a:buClr>
                <a:schemeClr val="dk1"/>
              </a:buClr>
              <a:buSzPts val="1100"/>
              <a:buFont typeface="Arial"/>
              <a:buNone/>
            </a:pPr>
            <a:r>
              <a:rPr lang="en"/>
              <a:t>EFA model</a:t>
            </a:r>
            <a:endParaRPr/>
          </a:p>
        </p:txBody>
      </p:sp>
      <p:pic>
        <p:nvPicPr>
          <p:cNvPr id="257" name="Google Shape;257;p30"/>
          <p:cNvPicPr preferRelativeResize="0"/>
          <p:nvPr/>
        </p:nvPicPr>
        <p:blipFill>
          <a:blip r:embed="rId3">
            <a:alphaModFix/>
          </a:blip>
          <a:stretch>
            <a:fillRect/>
          </a:stretch>
        </p:blipFill>
        <p:spPr>
          <a:xfrm>
            <a:off x="255938" y="1248175"/>
            <a:ext cx="6217920" cy="914400"/>
          </a:xfrm>
          <a:prstGeom prst="rect">
            <a:avLst/>
          </a:prstGeom>
          <a:noFill/>
          <a:ln>
            <a:noFill/>
          </a:ln>
        </p:spPr>
      </p:pic>
      <p:pic>
        <p:nvPicPr>
          <p:cNvPr id="258" name="Google Shape;258;p30"/>
          <p:cNvPicPr preferRelativeResize="0"/>
          <p:nvPr/>
        </p:nvPicPr>
        <p:blipFill>
          <a:blip r:embed="rId4">
            <a:alphaModFix/>
          </a:blip>
          <a:stretch>
            <a:fillRect/>
          </a:stretch>
        </p:blipFill>
        <p:spPr>
          <a:xfrm>
            <a:off x="255950" y="2039350"/>
            <a:ext cx="6310701" cy="914400"/>
          </a:xfrm>
          <a:prstGeom prst="rect">
            <a:avLst/>
          </a:prstGeom>
          <a:noFill/>
          <a:ln>
            <a:noFill/>
          </a:ln>
        </p:spPr>
      </p:pic>
      <p:pic>
        <p:nvPicPr>
          <p:cNvPr id="259" name="Google Shape;259;p30"/>
          <p:cNvPicPr preferRelativeResize="0"/>
          <p:nvPr/>
        </p:nvPicPr>
        <p:blipFill>
          <a:blip r:embed="rId5">
            <a:alphaModFix/>
          </a:blip>
          <a:stretch>
            <a:fillRect/>
          </a:stretch>
        </p:blipFill>
        <p:spPr>
          <a:xfrm>
            <a:off x="255937" y="2906725"/>
            <a:ext cx="6217921" cy="914400"/>
          </a:xfrm>
          <a:prstGeom prst="rect">
            <a:avLst/>
          </a:prstGeom>
          <a:noFill/>
          <a:ln>
            <a:noFill/>
          </a:ln>
        </p:spPr>
      </p:pic>
      <p:pic>
        <p:nvPicPr>
          <p:cNvPr id="260" name="Google Shape;260;p30"/>
          <p:cNvPicPr preferRelativeResize="0"/>
          <p:nvPr/>
        </p:nvPicPr>
        <p:blipFill>
          <a:blip r:embed="rId6">
            <a:alphaModFix/>
          </a:blip>
          <a:stretch>
            <a:fillRect/>
          </a:stretch>
        </p:blipFill>
        <p:spPr>
          <a:xfrm>
            <a:off x="255938" y="3763975"/>
            <a:ext cx="6217920" cy="914400"/>
          </a:xfrm>
          <a:prstGeom prst="rect">
            <a:avLst/>
          </a:prstGeom>
          <a:noFill/>
          <a:ln>
            <a:noFill/>
          </a:ln>
        </p:spPr>
      </p:pic>
      <p:sp>
        <p:nvSpPr>
          <p:cNvPr id="261" name="Google Shape;261;p30"/>
          <p:cNvSpPr txBox="1"/>
          <p:nvPr/>
        </p:nvSpPr>
        <p:spPr>
          <a:xfrm>
            <a:off x="6215725" y="1755400"/>
            <a:ext cx="2722500" cy="2087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alibri"/>
              <a:ea typeface="Calibri"/>
              <a:cs typeface="Calibri"/>
              <a:sym typeface="Calibri"/>
            </a:endParaRPr>
          </a:p>
        </p:txBody>
      </p:sp>
      <p:sp>
        <p:nvSpPr>
          <p:cNvPr id="262" name="Google Shape;262;p30"/>
          <p:cNvSpPr txBox="1"/>
          <p:nvPr/>
        </p:nvSpPr>
        <p:spPr>
          <a:xfrm>
            <a:off x="6712525" y="3761500"/>
            <a:ext cx="20118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Factor Analysis Failed </a:t>
            </a:r>
            <a:endParaRPr>
              <a:solidFill>
                <a:srgbClr val="FF0000"/>
              </a:solidFill>
              <a:latin typeface="Calibri"/>
              <a:ea typeface="Calibri"/>
              <a:cs typeface="Calibri"/>
              <a:sym typeface="Calibri"/>
            </a:endParaRPr>
          </a:p>
        </p:txBody>
      </p:sp>
      <p:sp>
        <p:nvSpPr>
          <p:cNvPr id="263" name="Google Shape;263;p30"/>
          <p:cNvSpPr/>
          <p:nvPr/>
        </p:nvSpPr>
        <p:spPr>
          <a:xfrm>
            <a:off x="6712525" y="3758500"/>
            <a:ext cx="1728900" cy="432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1037700" y="1312150"/>
            <a:ext cx="1098300" cy="3461700"/>
          </a:xfrm>
          <a:prstGeom prst="ellipse">
            <a:avLst/>
          </a:prstGeom>
          <a:noFill/>
          <a:ln cap="flat" cmpd="sng" w="1905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txBox="1"/>
          <p:nvPr/>
        </p:nvSpPr>
        <p:spPr>
          <a:xfrm>
            <a:off x="3221831" y="0"/>
            <a:ext cx="2700300" cy="1416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266" name="Google Shape;266;p30"/>
          <p:cNvSpPr/>
          <p:nvPr/>
        </p:nvSpPr>
        <p:spPr>
          <a:xfrm flipH="1" rot="10800000">
            <a:off x="6712525" y="1691247"/>
            <a:ext cx="2141700" cy="1761000"/>
          </a:xfrm>
          <a:prstGeom prst="wedgeRectCallout">
            <a:avLst>
              <a:gd fmla="val 10057" name="adj1"/>
              <a:gd fmla="val 24502" name="adj2"/>
            </a:avLst>
          </a:prstGeom>
          <a:solidFill>
            <a:srgbClr val="7F7F7F"/>
          </a:solidFill>
          <a:ln cap="flat" cmpd="sng" w="12700">
            <a:solidFill>
              <a:srgbClr val="41719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267" name="Google Shape;267;p30"/>
          <p:cNvSpPr txBox="1"/>
          <p:nvPr/>
        </p:nvSpPr>
        <p:spPr>
          <a:xfrm>
            <a:off x="6404725" y="2078125"/>
            <a:ext cx="2533500" cy="15708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However, the </a:t>
            </a:r>
            <a:r>
              <a:rPr b="1" lang="en" sz="1000">
                <a:solidFill>
                  <a:schemeClr val="dk1"/>
                </a:solidFill>
                <a:latin typeface="Calibri"/>
                <a:ea typeface="Calibri"/>
                <a:cs typeface="Calibri"/>
                <a:sym typeface="Calibri"/>
              </a:rPr>
              <a:t>Cronbachs alpha values for these factors all below 0.7</a:t>
            </a:r>
            <a:r>
              <a:rPr lang="en" sz="1000">
                <a:solidFill>
                  <a:schemeClr val="dk1"/>
                </a:solidFill>
                <a:latin typeface="Calibri"/>
                <a:ea typeface="Calibri"/>
                <a:cs typeface="Calibri"/>
                <a:sym typeface="Calibri"/>
              </a:rPr>
              <a:t>, which means we cannot accept the pattern which affects clients’ behavior. We cannot take them into consideration for bank campaign designing.  </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9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