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443" r:id="rId2"/>
    <p:sldId id="424" r:id="rId3"/>
    <p:sldId id="460" r:id="rId4"/>
    <p:sldId id="444" r:id="rId5"/>
    <p:sldId id="459" r:id="rId6"/>
    <p:sldId id="461" r:id="rId7"/>
    <p:sldId id="462" r:id="rId8"/>
    <p:sldId id="464" r:id="rId9"/>
    <p:sldId id="469" r:id="rId10"/>
    <p:sldId id="465" r:id="rId11"/>
    <p:sldId id="468" r:id="rId12"/>
    <p:sldId id="466" r:id="rId13"/>
    <p:sldId id="467" r:id="rId14"/>
    <p:sldId id="425" r:id="rId15"/>
    <p:sldId id="470" r:id="rId16"/>
    <p:sldId id="445" r:id="rId17"/>
    <p:sldId id="472" r:id="rId18"/>
    <p:sldId id="473" r:id="rId19"/>
    <p:sldId id="474" r:id="rId20"/>
    <p:sldId id="475" r:id="rId21"/>
    <p:sldId id="476" r:id="rId22"/>
    <p:sldId id="448" r:id="rId23"/>
    <p:sldId id="45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631" autoAdjust="0"/>
  </p:normalViewPr>
  <p:slideViewPr>
    <p:cSldViewPr snapToGrid="0">
      <p:cViewPr varScale="1">
        <p:scale>
          <a:sx n="74" d="100"/>
          <a:sy n="74" d="100"/>
        </p:scale>
        <p:origin x="576" y="78"/>
      </p:cViewPr>
      <p:guideLst/>
    </p:cSldViewPr>
  </p:slideViewPr>
  <p:outlineViewPr>
    <p:cViewPr>
      <p:scale>
        <a:sx n="33" d="100"/>
        <a:sy n="33" d="100"/>
      </p:scale>
      <p:origin x="0" y="-12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FAAFD-87AB-471A-9969-A0770F27B16E}" type="datetimeFigureOut">
              <a:rPr lang="zh-CN" altLang="en-US" smtClean="0"/>
              <a:t>2018/10/10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883E2-E013-4C1C-8C5C-77FB29E8EB4B}" type="slidenum">
              <a:rPr lang="zh-CN" altLang="en-US" smtClean="0"/>
              <a:t>‹#›</a:t>
            </a:fld>
            <a:endParaRPr lang="zh-CN" altLang="en-US"/>
          </a:p>
        </p:txBody>
      </p:sp>
    </p:spTree>
    <p:extLst>
      <p:ext uri="{BB962C8B-B14F-4D97-AF65-F5344CB8AC3E}">
        <p14:creationId xmlns:p14="http://schemas.microsoft.com/office/powerpoint/2010/main" val="3746142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4</a:t>
            </a:fld>
            <a:endParaRPr lang="zh-CN" altLang="en-US"/>
          </a:p>
        </p:txBody>
      </p:sp>
    </p:spTree>
    <p:extLst>
      <p:ext uri="{BB962C8B-B14F-4D97-AF65-F5344CB8AC3E}">
        <p14:creationId xmlns:p14="http://schemas.microsoft.com/office/powerpoint/2010/main" val="4253216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15</a:t>
            </a:fld>
            <a:endParaRPr lang="zh-CN" altLang="en-US"/>
          </a:p>
        </p:txBody>
      </p:sp>
    </p:spTree>
    <p:extLst>
      <p:ext uri="{BB962C8B-B14F-4D97-AF65-F5344CB8AC3E}">
        <p14:creationId xmlns:p14="http://schemas.microsoft.com/office/powerpoint/2010/main" val="874877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16</a:t>
            </a:fld>
            <a:endParaRPr lang="zh-CN" altLang="en-US"/>
          </a:p>
        </p:txBody>
      </p:sp>
    </p:spTree>
    <p:extLst>
      <p:ext uri="{BB962C8B-B14F-4D97-AF65-F5344CB8AC3E}">
        <p14:creationId xmlns:p14="http://schemas.microsoft.com/office/powerpoint/2010/main" val="3688632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17</a:t>
            </a:fld>
            <a:endParaRPr lang="zh-CN" altLang="en-US"/>
          </a:p>
        </p:txBody>
      </p:sp>
    </p:spTree>
    <p:extLst>
      <p:ext uri="{BB962C8B-B14F-4D97-AF65-F5344CB8AC3E}">
        <p14:creationId xmlns:p14="http://schemas.microsoft.com/office/powerpoint/2010/main" val="35598566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18</a:t>
            </a:fld>
            <a:endParaRPr lang="zh-CN" altLang="en-US"/>
          </a:p>
        </p:txBody>
      </p:sp>
    </p:spTree>
    <p:extLst>
      <p:ext uri="{BB962C8B-B14F-4D97-AF65-F5344CB8AC3E}">
        <p14:creationId xmlns:p14="http://schemas.microsoft.com/office/powerpoint/2010/main" val="1294446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19</a:t>
            </a:fld>
            <a:endParaRPr lang="zh-CN" altLang="en-US"/>
          </a:p>
        </p:txBody>
      </p:sp>
    </p:spTree>
    <p:extLst>
      <p:ext uri="{BB962C8B-B14F-4D97-AF65-F5344CB8AC3E}">
        <p14:creationId xmlns:p14="http://schemas.microsoft.com/office/powerpoint/2010/main" val="2039407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20</a:t>
            </a:fld>
            <a:endParaRPr lang="zh-CN" altLang="en-US"/>
          </a:p>
        </p:txBody>
      </p:sp>
    </p:spTree>
    <p:extLst>
      <p:ext uri="{BB962C8B-B14F-4D97-AF65-F5344CB8AC3E}">
        <p14:creationId xmlns:p14="http://schemas.microsoft.com/office/powerpoint/2010/main" val="123577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21</a:t>
            </a:fld>
            <a:endParaRPr lang="zh-CN" altLang="en-US"/>
          </a:p>
        </p:txBody>
      </p:sp>
    </p:spTree>
    <p:extLst>
      <p:ext uri="{BB962C8B-B14F-4D97-AF65-F5344CB8AC3E}">
        <p14:creationId xmlns:p14="http://schemas.microsoft.com/office/powerpoint/2010/main" val="208416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22</a:t>
            </a:fld>
            <a:endParaRPr lang="zh-CN" altLang="en-US"/>
          </a:p>
        </p:txBody>
      </p:sp>
    </p:spTree>
    <p:extLst>
      <p:ext uri="{BB962C8B-B14F-4D97-AF65-F5344CB8AC3E}">
        <p14:creationId xmlns:p14="http://schemas.microsoft.com/office/powerpoint/2010/main" val="2938511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5</a:t>
            </a:fld>
            <a:endParaRPr lang="zh-CN" altLang="en-US"/>
          </a:p>
        </p:txBody>
      </p:sp>
    </p:spTree>
    <p:extLst>
      <p:ext uri="{BB962C8B-B14F-4D97-AF65-F5344CB8AC3E}">
        <p14:creationId xmlns:p14="http://schemas.microsoft.com/office/powerpoint/2010/main" val="209228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7</a:t>
            </a:fld>
            <a:endParaRPr lang="zh-CN" altLang="en-US"/>
          </a:p>
        </p:txBody>
      </p:sp>
    </p:spTree>
    <p:extLst>
      <p:ext uri="{BB962C8B-B14F-4D97-AF65-F5344CB8AC3E}">
        <p14:creationId xmlns:p14="http://schemas.microsoft.com/office/powerpoint/2010/main" val="5822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8</a:t>
            </a:fld>
            <a:endParaRPr lang="zh-CN" altLang="en-US"/>
          </a:p>
        </p:txBody>
      </p:sp>
    </p:spTree>
    <p:extLst>
      <p:ext uri="{BB962C8B-B14F-4D97-AF65-F5344CB8AC3E}">
        <p14:creationId xmlns:p14="http://schemas.microsoft.com/office/powerpoint/2010/main" val="968879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9</a:t>
            </a:fld>
            <a:endParaRPr lang="zh-CN" altLang="en-US"/>
          </a:p>
        </p:txBody>
      </p:sp>
    </p:spTree>
    <p:extLst>
      <p:ext uri="{BB962C8B-B14F-4D97-AF65-F5344CB8AC3E}">
        <p14:creationId xmlns:p14="http://schemas.microsoft.com/office/powerpoint/2010/main" val="1247139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10</a:t>
            </a:fld>
            <a:endParaRPr lang="zh-CN" altLang="en-US"/>
          </a:p>
        </p:txBody>
      </p:sp>
    </p:spTree>
    <p:extLst>
      <p:ext uri="{BB962C8B-B14F-4D97-AF65-F5344CB8AC3E}">
        <p14:creationId xmlns:p14="http://schemas.microsoft.com/office/powerpoint/2010/main" val="3204375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11</a:t>
            </a:fld>
            <a:endParaRPr lang="zh-CN" altLang="en-US"/>
          </a:p>
        </p:txBody>
      </p:sp>
    </p:spTree>
    <p:extLst>
      <p:ext uri="{BB962C8B-B14F-4D97-AF65-F5344CB8AC3E}">
        <p14:creationId xmlns:p14="http://schemas.microsoft.com/office/powerpoint/2010/main" val="115718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12</a:t>
            </a:fld>
            <a:endParaRPr lang="zh-CN" altLang="en-US"/>
          </a:p>
        </p:txBody>
      </p:sp>
    </p:spTree>
    <p:extLst>
      <p:ext uri="{BB962C8B-B14F-4D97-AF65-F5344CB8AC3E}">
        <p14:creationId xmlns:p14="http://schemas.microsoft.com/office/powerpoint/2010/main" val="1499966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B5883E2-E013-4C1C-8C5C-77FB29E8EB4B}" type="slidenum">
              <a:rPr lang="zh-CN" altLang="en-US" smtClean="0"/>
              <a:t>14</a:t>
            </a:fld>
            <a:endParaRPr lang="zh-CN" altLang="en-US"/>
          </a:p>
        </p:txBody>
      </p:sp>
    </p:spTree>
    <p:extLst>
      <p:ext uri="{BB962C8B-B14F-4D97-AF65-F5344CB8AC3E}">
        <p14:creationId xmlns:p14="http://schemas.microsoft.com/office/powerpoint/2010/main" val="14844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5" name="Footer Placeholder 4"/>
          <p:cNvSpPr>
            <a:spLocks noGrp="1"/>
          </p:cNvSpPr>
          <p:nvPr>
            <p:ph type="ftr" sz="quarter" idx="11"/>
          </p:nvPr>
        </p:nvSpPr>
        <p:spPr>
          <a:xfrm>
            <a:off x="5332412" y="5883275"/>
            <a:ext cx="4324044" cy="365125"/>
          </a:xfrm>
        </p:spPr>
        <p:txBody>
          <a:bodyPr/>
          <a:lstStyle/>
          <a:p>
            <a:endParaRPr lang="zh-CN" altLang="en-US"/>
          </a:p>
        </p:txBody>
      </p:sp>
      <p:sp>
        <p:nvSpPr>
          <p:cNvPr id="6" name="Slide Number Placeholder 5"/>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170772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1936552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29647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1986396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4162534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146295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smtClean="0"/>
              <a:t>单击此处编辑母版文本样式</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3142849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2263754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181294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951856" y="5867131"/>
            <a:ext cx="551167" cy="365125"/>
          </a:xfrm>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24296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301359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153836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59942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215714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399934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353515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73DC00D2-C066-4FF0-ABCD-2790963A12BF}" type="datetimeFigureOut">
              <a:rPr lang="zh-CN" altLang="en-US" smtClean="0"/>
              <a:t>2018/10/10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3868632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3DC00D2-C066-4FF0-ABCD-2790963A12BF}" type="datetimeFigureOut">
              <a:rPr lang="zh-CN" altLang="en-US" smtClean="0"/>
              <a:t>2018/10/10</a:t>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0672D8-F470-4823-A745-3D14B169318E}" type="slidenum">
              <a:rPr lang="zh-CN" altLang="en-US" smtClean="0"/>
              <a:t>‹#›</a:t>
            </a:fld>
            <a:endParaRPr lang="zh-CN" altLang="en-US"/>
          </a:p>
        </p:txBody>
      </p:sp>
    </p:spTree>
    <p:extLst>
      <p:ext uri="{BB962C8B-B14F-4D97-AF65-F5344CB8AC3E}">
        <p14:creationId xmlns:p14="http://schemas.microsoft.com/office/powerpoint/2010/main" val="8633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2130" y="430235"/>
            <a:ext cx="10929870" cy="5964071"/>
          </a:xfrm>
        </p:spPr>
        <p:txBody>
          <a:bodyPr>
            <a:noAutofit/>
          </a:bodyPr>
          <a:lstStyle/>
          <a:p>
            <a:pPr algn="l"/>
            <a:r>
              <a:rPr lang="en-US" altLang="zh-CN" sz="5400" dirty="0" smtClean="0">
                <a:latin typeface="微软雅黑" panose="020B0503020204020204" pitchFamily="34" charset="-122"/>
                <a:ea typeface="微软雅黑" panose="020B0503020204020204" pitchFamily="34" charset="-122"/>
              </a:rPr>
              <a:t>  《</a:t>
            </a:r>
            <a:r>
              <a:rPr lang="zh-CN" altLang="en-US" sz="5400" dirty="0" smtClean="0">
                <a:latin typeface="微软雅黑" panose="020B0503020204020204" pitchFamily="34" charset="-122"/>
                <a:ea typeface="微软雅黑" panose="020B0503020204020204" pitchFamily="34" charset="-122"/>
              </a:rPr>
              <a:t>太吾绘卷</a:t>
            </a:r>
            <a:r>
              <a:rPr lang="en-US" altLang="zh-CN" sz="5400" dirty="0" smtClean="0">
                <a:latin typeface="微软雅黑" panose="020B0503020204020204" pitchFamily="34" charset="-122"/>
                <a:ea typeface="微软雅黑" panose="020B0503020204020204" pitchFamily="34" charset="-122"/>
              </a:rPr>
              <a:t>》</a:t>
            </a:r>
            <a:r>
              <a:rPr lang="zh-CN" altLang="en-US" sz="5400" dirty="0" smtClean="0">
                <a:latin typeface="微软雅黑" panose="020B0503020204020204" pitchFamily="34" charset="-122"/>
                <a:ea typeface="微软雅黑" panose="020B0503020204020204" pitchFamily="34" charset="-122"/>
              </a:rPr>
              <a:t>为什么会火</a:t>
            </a:r>
            <a:r>
              <a:rPr lang="en-US" altLang="zh-CN" sz="5400" dirty="0" smtClean="0">
                <a:latin typeface="微软雅黑" panose="020B0503020204020204" pitchFamily="34" charset="-122"/>
                <a:ea typeface="微软雅黑" panose="020B0503020204020204" pitchFamily="34" charset="-122"/>
              </a:rPr>
              <a:t/>
            </a:r>
            <a:br>
              <a:rPr lang="en-US" altLang="zh-CN" sz="5400" dirty="0" smtClean="0">
                <a:latin typeface="微软雅黑" panose="020B0503020204020204" pitchFamily="34" charset="-122"/>
                <a:ea typeface="微软雅黑" panose="020B0503020204020204" pitchFamily="34" charset="-122"/>
              </a:rPr>
            </a:br>
            <a:r>
              <a:rPr lang="en-US" altLang="zh-CN" sz="5400" dirty="0">
                <a:latin typeface="微软雅黑" panose="020B0503020204020204" pitchFamily="34" charset="-122"/>
                <a:ea typeface="微软雅黑" panose="020B0503020204020204" pitchFamily="34" charset="-122"/>
              </a:rPr>
              <a:t> </a:t>
            </a:r>
            <a:r>
              <a:rPr lang="en-US" altLang="zh-CN" sz="5400" dirty="0" smtClean="0">
                <a:latin typeface="微软雅黑" panose="020B0503020204020204" pitchFamily="34" charset="-122"/>
                <a:ea typeface="微软雅黑" panose="020B0503020204020204" pitchFamily="34" charset="-122"/>
              </a:rPr>
              <a:t>          </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5086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玩家眼中的太吾绘卷</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为什么会火</a:t>
            </a:r>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4" name="圆角矩形 13"/>
          <p:cNvSpPr/>
          <p:nvPr/>
        </p:nvSpPr>
        <p:spPr>
          <a:xfrm>
            <a:off x="1201322" y="3238359"/>
            <a:ext cx="2189408"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话题传播性</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4069018" y="692864"/>
            <a:ext cx="7839646" cy="2076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anose="020B0503020204020204" pitchFamily="34" charset="-122"/>
                <a:ea typeface="微软雅黑" panose="020B0503020204020204" pitchFamily="34" charset="-122"/>
              </a:rPr>
              <a:t>一定要有人引发话题：一个话题性的诞生一定有一个前提条件，这前提条件就是</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打动人心</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（喜悦</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突发</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悲伤</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宣泄</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达到一个极致）。而太吾绘卷拥有这个条件，因为上述所说这个游戏给了非常非常小一部分人的共鸣和感动（妈的，都间隔十多年了才有这样一款不感动才怪）</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而这部分人有稳定的经济基础，有丰富的互联网传播，他们为了宣泄自己的情感和压抑的感动，就在网络上各个论坛，评论中。大家百度</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知乎</a:t>
            </a:r>
            <a:endParaRPr lang="zh-CN" altLang="en-US" dirty="0">
              <a:latin typeface="微软雅黑" panose="020B0503020204020204" pitchFamily="34" charset="-122"/>
              <a:ea typeface="微软雅黑" panose="020B0503020204020204" pitchFamily="34" charset="-122"/>
            </a:endParaRPr>
          </a:p>
        </p:txBody>
      </p:sp>
      <p:sp>
        <p:nvSpPr>
          <p:cNvPr id="9" name="圆角矩形 8"/>
          <p:cNvSpPr/>
          <p:nvPr/>
        </p:nvSpPr>
        <p:spPr>
          <a:xfrm>
            <a:off x="4069018" y="3238358"/>
            <a:ext cx="7839646" cy="29306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anose="020B0503020204020204" pitchFamily="34" charset="-122"/>
                <a:ea typeface="微软雅黑" panose="020B0503020204020204" pitchFamily="34" charset="-122"/>
              </a:rPr>
              <a:t>（第一次传播）游戏主播：各大平台的主播目的是赚钱，他们为了流量和粉丝数一直在寻找能够体现出自己个性的游戏，他们首先选的就是有潜力的游戏，其次是知名游戏。而太吾绘卷被第一批硬核粉丝顶上去的游戏，是他们的首选这是其一。</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其二：太吾绘卷这种沙盒武侠玩法，能让不同的主播都玩出不同的个性和不同的内容，这是他们非常喜欢的，因为游戏内容不是流程化，不是固定模式化的，在直播过程中该游戏能够打造出他们自己的个性，而战斗策略和</a:t>
            </a:r>
            <a:r>
              <a:rPr lang="en-US" altLang="zh-CN" dirty="0" smtClean="0">
                <a:latin typeface="微软雅黑" panose="020B0503020204020204" pitchFamily="34" charset="-122"/>
                <a:ea typeface="微软雅黑" panose="020B0503020204020204" pitchFamily="34" charset="-122"/>
              </a:rPr>
              <a:t>RK</a:t>
            </a:r>
            <a:r>
              <a:rPr lang="zh-CN" altLang="en-US" dirty="0" smtClean="0">
                <a:latin typeface="微软雅黑" panose="020B0503020204020204" pitchFamily="34" charset="-122"/>
                <a:ea typeface="微软雅黑" panose="020B0503020204020204" pitchFamily="34" charset="-122"/>
              </a:rPr>
              <a:t>化也满足了他们和</a:t>
            </a:r>
            <a:r>
              <a:rPr lang="zh-CN" altLang="en-US" dirty="0">
                <a:latin typeface="微软雅黑" panose="020B0503020204020204" pitchFamily="34" charset="-122"/>
                <a:ea typeface="微软雅黑" panose="020B0503020204020204" pitchFamily="34" charset="-122"/>
              </a:rPr>
              <a:t>粉丝的</a:t>
            </a:r>
            <a:r>
              <a:rPr lang="zh-CN" altLang="en-US" dirty="0" smtClean="0">
                <a:latin typeface="微软雅黑" panose="020B0503020204020204" pitchFamily="34" charset="-122"/>
                <a:ea typeface="微软雅黑" panose="020B0503020204020204" pitchFamily="34" charset="-122"/>
              </a:rPr>
              <a:t>互动，在主播们的传播就导致了其游戏从硬核武侠扩散到了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武侠爱好者</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粉丝</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2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玩家眼中的太吾绘卷</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为什么会火</a:t>
            </a:r>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4" name="圆角矩形 13"/>
          <p:cNvSpPr/>
          <p:nvPr/>
        </p:nvSpPr>
        <p:spPr>
          <a:xfrm>
            <a:off x="1201322" y="3238359"/>
            <a:ext cx="2189408"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话题传播性</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4069018" y="587080"/>
            <a:ext cx="7839646" cy="30522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anose="020B0503020204020204" pitchFamily="34" charset="-122"/>
                <a:ea typeface="微软雅黑" panose="020B0503020204020204" pitchFamily="34" charset="-122"/>
              </a:rPr>
              <a:t>（第二次传播）自媒体的跟踪爆发：硬核</a:t>
            </a:r>
            <a:r>
              <a:rPr lang="en-US" altLang="zh-CN"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主</a:t>
            </a:r>
            <a:r>
              <a:rPr lang="zh-CN" altLang="en-US" dirty="0" smtClean="0">
                <a:latin typeface="微软雅黑" panose="020B0503020204020204" pitchFamily="34" charset="-122"/>
                <a:ea typeface="微软雅黑" panose="020B0503020204020204" pitchFamily="34" charset="-122"/>
              </a:rPr>
              <a:t>播</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粉丝，将该游戏推到了很高的分数，而自媒体经济核心经济价值观就是（抓曝点</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抓实时</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曝不同观点）又将该游戏</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粉了一波</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，而这波粉起到了</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个关键作用。</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让硬核粉丝</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主播更粉了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：自媒体们自游戏上线后在传播了</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个煽情的故事</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一个是开发历程</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（口述）；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一个是代码风波</a:t>
            </a:r>
            <a:r>
              <a:rPr lang="en-US" altLang="zh-CN" dirty="0" smtClean="0">
                <a:latin typeface="微软雅黑" panose="020B0503020204020204" pitchFamily="34" charset="-122"/>
                <a:ea typeface="微软雅黑" panose="020B0503020204020204" pitchFamily="34" charset="-122"/>
              </a:rPr>
              <a:t>IF-T-E】</a:t>
            </a:r>
            <a:r>
              <a:rPr lang="zh-CN" altLang="en-US" dirty="0" smtClean="0">
                <a:latin typeface="微软雅黑" panose="020B0503020204020204" pitchFamily="34" charset="-122"/>
                <a:ea typeface="微软雅黑" panose="020B0503020204020204" pitchFamily="34" charset="-122"/>
              </a:rPr>
              <a:t>（口述）这是</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个苦情的故事，而这</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个故事让本身已经是硬核粉丝和主播们更加有力去直播，去挖掘游戏内容，形成了媒体传播黏度。</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传统互联网媒体介入最终形成话题</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 在自媒体效益下，传统媒体同样也加入了，这下让太吾绘卷满互联网到处飞，最终形成了话题性。</a:t>
            </a:r>
            <a:endParaRPr lang="zh-CN" altLang="en-US" dirty="0">
              <a:latin typeface="微软雅黑" panose="020B0503020204020204" pitchFamily="34" charset="-122"/>
              <a:ea typeface="微软雅黑" panose="020B0503020204020204" pitchFamily="34" charset="-122"/>
            </a:endParaRPr>
          </a:p>
        </p:txBody>
      </p:sp>
      <p:sp>
        <p:nvSpPr>
          <p:cNvPr id="9" name="圆角矩形 8"/>
          <p:cNvSpPr/>
          <p:nvPr/>
        </p:nvSpPr>
        <p:spPr>
          <a:xfrm>
            <a:off x="4069018" y="3753514"/>
            <a:ext cx="7839646" cy="2660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anose="020B0503020204020204" pitchFamily="34" charset="-122"/>
                <a:ea typeface="微软雅黑" panose="020B0503020204020204" pitchFamily="34" charset="-122"/>
              </a:rPr>
              <a:t>（第三次传播）好奇玩家跟风：在硬核粉丝</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主播</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自媒体的推广下就导致了原本不知道这个游戏的玩家，或者不是这个游戏的玩家都好奇的去买了一份进行下载，而这类玩家是最多的，也最终让太吾火了起来。</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如下图：</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18607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玩家眼中的太吾绘卷</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为什么会火</a:t>
            </a:r>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8" name="圆角矩形 7"/>
          <p:cNvSpPr/>
          <p:nvPr/>
        </p:nvSpPr>
        <p:spPr>
          <a:xfrm>
            <a:off x="4503314" y="931766"/>
            <a:ext cx="4507605"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latin typeface="微软雅黑" panose="020B0503020204020204" pitchFamily="34" charset="-122"/>
                <a:ea typeface="微软雅黑" panose="020B0503020204020204" pitchFamily="34" charset="-122"/>
              </a:rPr>
              <a:t>150</a:t>
            </a:r>
            <a:r>
              <a:rPr lang="zh-CN" altLang="en-US" b="1" dirty="0" smtClean="0">
                <a:latin typeface="微软雅黑" panose="020B0503020204020204" pitchFamily="34" charset="-122"/>
                <a:ea typeface="微软雅黑" panose="020B0503020204020204" pitchFamily="34" charset="-122"/>
              </a:rPr>
              <a:t>万下载量大概分布</a:t>
            </a:r>
            <a:endParaRPr lang="zh-CN" altLang="en-US" b="1" dirty="0">
              <a:latin typeface="微软雅黑" panose="020B0503020204020204" pitchFamily="34" charset="-122"/>
              <a:ea typeface="微软雅黑" panose="020B0503020204020204" pitchFamily="34" charset="-122"/>
            </a:endParaRPr>
          </a:p>
        </p:txBody>
      </p:sp>
      <p:sp>
        <p:nvSpPr>
          <p:cNvPr id="17" name="椭圆 16"/>
          <p:cNvSpPr/>
          <p:nvPr/>
        </p:nvSpPr>
        <p:spPr>
          <a:xfrm>
            <a:off x="3825026" y="1889617"/>
            <a:ext cx="5185893" cy="452406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传统互联网媒体</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跟风传播</a:t>
            </a:r>
            <a:r>
              <a:rPr lang="en-US" altLang="zh-CN" dirty="0">
                <a:latin typeface="微软雅黑" panose="020B0503020204020204" pitchFamily="34" charset="-122"/>
                <a:ea typeface="微软雅黑" panose="020B0503020204020204" pitchFamily="34" charset="-122"/>
              </a:rPr>
              <a:t>4</a:t>
            </a:r>
            <a:r>
              <a:rPr lang="en-US" altLang="zh-CN" dirty="0" smtClean="0">
                <a:latin typeface="微软雅黑" panose="020B0503020204020204" pitchFamily="34" charset="-122"/>
                <a:ea typeface="微软雅黑" panose="020B0503020204020204" pitchFamily="34" charset="-122"/>
              </a:rPr>
              <a:t>0%</a:t>
            </a:r>
            <a:endParaRPr lang="en-US" altLang="zh-CN" dirty="0">
              <a:latin typeface="微软雅黑" panose="020B0503020204020204" pitchFamily="34" charset="-122"/>
              <a:ea typeface="微软雅黑" panose="020B0503020204020204" pitchFamily="34" charset="-122"/>
            </a:endParaRPr>
          </a:p>
        </p:txBody>
      </p:sp>
      <p:sp>
        <p:nvSpPr>
          <p:cNvPr id="18" name="椭圆 17"/>
          <p:cNvSpPr/>
          <p:nvPr/>
        </p:nvSpPr>
        <p:spPr>
          <a:xfrm>
            <a:off x="4290476" y="2005527"/>
            <a:ext cx="4275451" cy="370907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自媒体传播</a:t>
            </a:r>
            <a:r>
              <a:rPr lang="en-US" altLang="zh-CN" dirty="0" smtClean="0">
                <a:latin typeface="微软雅黑" panose="020B0503020204020204" pitchFamily="34" charset="-122"/>
                <a:ea typeface="微软雅黑" panose="020B0503020204020204" pitchFamily="34" charset="-122"/>
              </a:rPr>
              <a:t>30%</a:t>
            </a:r>
            <a:endParaRPr lang="en-US" altLang="zh-CN" dirty="0">
              <a:latin typeface="微软雅黑" panose="020B0503020204020204" pitchFamily="34" charset="-122"/>
              <a:ea typeface="微软雅黑" panose="020B0503020204020204" pitchFamily="34" charset="-122"/>
            </a:endParaRPr>
          </a:p>
        </p:txBody>
      </p:sp>
      <p:sp>
        <p:nvSpPr>
          <p:cNvPr id="19" name="椭圆 18"/>
          <p:cNvSpPr/>
          <p:nvPr/>
        </p:nvSpPr>
        <p:spPr>
          <a:xfrm>
            <a:off x="4743935" y="2233783"/>
            <a:ext cx="3359241" cy="296213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endParaRPr lang="en-US" altLang="zh-CN" dirty="0" smtClean="0">
              <a:latin typeface="微软雅黑" panose="020B0503020204020204" pitchFamily="34" charset="-122"/>
              <a:ea typeface="微软雅黑" panose="020B0503020204020204" pitchFamily="34" charset="-122"/>
            </a:endParaRPr>
          </a:p>
          <a:p>
            <a:pPr algn="ctr"/>
            <a:endParaRPr lang="en-US" altLang="zh-CN" dirty="0">
              <a:latin typeface="微软雅黑" panose="020B0503020204020204" pitchFamily="34" charset="-122"/>
              <a:ea typeface="微软雅黑" panose="020B0503020204020204" pitchFamily="34" charset="-122"/>
            </a:endParaRPr>
          </a:p>
          <a:p>
            <a:pPr algn="ctr"/>
            <a:r>
              <a:rPr lang="zh-CN" altLang="en-US" dirty="0" smtClean="0">
                <a:latin typeface="微软雅黑" panose="020B0503020204020204" pitchFamily="34" charset="-122"/>
                <a:ea typeface="微软雅黑" panose="020B0503020204020204" pitchFamily="34" charset="-122"/>
              </a:rPr>
              <a:t>主播粉丝</a:t>
            </a:r>
            <a:r>
              <a:rPr lang="en-US" altLang="zh-CN" dirty="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20" name="椭圆 19"/>
          <p:cNvSpPr/>
          <p:nvPr/>
        </p:nvSpPr>
        <p:spPr>
          <a:xfrm>
            <a:off x="5837566" y="3080165"/>
            <a:ext cx="1223493" cy="128788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硬核玩家</a:t>
            </a:r>
            <a:r>
              <a:rPr lang="en-US" altLang="zh-CN" dirty="0" smtClean="0">
                <a:latin typeface="微软雅黑" panose="020B0503020204020204" pitchFamily="34" charset="-122"/>
                <a:ea typeface="微软雅黑" panose="020B0503020204020204" pitchFamily="34" charset="-122"/>
              </a:rPr>
              <a:t>10%</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398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arn(inVertic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7"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23493" y="3105835"/>
            <a:ext cx="10766738" cy="1077218"/>
          </a:xfrm>
          <a:prstGeom prst="rect">
            <a:avLst/>
          </a:prstGeom>
        </p:spPr>
        <p:txBody>
          <a:bodyPr wrap="square">
            <a:spAutoFit/>
          </a:bodyPr>
          <a:lstStyle/>
          <a:p>
            <a:r>
              <a:rPr lang="zh-CN" altLang="en-US" sz="3200" dirty="0" smtClean="0">
                <a:latin typeface="微软雅黑" panose="020B0503020204020204" pitchFamily="34" charset="-122"/>
                <a:ea typeface="微软雅黑" panose="020B0503020204020204" pitchFamily="34" charset="-122"/>
              </a:rPr>
              <a:t>【游戏前期内容调优与游戏中后期调优的两种有效方法---提高DAU】</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第一期游戏前期</a:t>
            </a:r>
            <a:endParaRPr lang="zh-CN" altLang="en-US" sz="3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42636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前言</a:t>
            </a:r>
            <a:r>
              <a:rPr lang="en-US" altLang="zh-CN"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
        <p:nvSpPr>
          <p:cNvPr id="6" name="圆角矩形 5"/>
          <p:cNvSpPr/>
          <p:nvPr/>
        </p:nvSpPr>
        <p:spPr>
          <a:xfrm>
            <a:off x="2783982" y="594645"/>
            <a:ext cx="6679843"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研发期时是最幸福的时刻，运营期是最疼苦的事情</a:t>
            </a:r>
            <a:endParaRPr lang="zh-CN" altLang="en-US" b="1" dirty="0">
              <a:latin typeface="微软雅黑" panose="020B0503020204020204" pitchFamily="34" charset="-122"/>
              <a:ea typeface="微软雅黑" panose="020B0503020204020204" pitchFamily="34" charset="-122"/>
            </a:endParaRPr>
          </a:p>
        </p:txBody>
      </p:sp>
      <p:sp>
        <p:nvSpPr>
          <p:cNvPr id="7" name="圆角矩形 6"/>
          <p:cNvSpPr/>
          <p:nvPr/>
        </p:nvSpPr>
        <p:spPr>
          <a:xfrm>
            <a:off x="2783982" y="1227474"/>
            <a:ext cx="6679843"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调优前我们要做到</a:t>
            </a:r>
            <a:r>
              <a:rPr lang="en-US" altLang="zh-CN" b="1" dirty="0">
                <a:latin typeface="微软雅黑" panose="020B0503020204020204" pitchFamily="34" charset="-122"/>
                <a:ea typeface="微软雅黑" panose="020B0503020204020204" pitchFamily="34" charset="-122"/>
              </a:rPr>
              <a:t>4</a:t>
            </a:r>
            <a:r>
              <a:rPr lang="zh-CN" altLang="en-US" b="1" dirty="0" smtClean="0">
                <a:latin typeface="微软雅黑" panose="020B0503020204020204" pitchFamily="34" charset="-122"/>
                <a:ea typeface="微软雅黑" panose="020B0503020204020204" pitchFamily="34" charset="-122"/>
              </a:rPr>
              <a:t>件事情</a:t>
            </a:r>
            <a:endParaRPr lang="zh-CN" altLang="en-US" b="1" dirty="0">
              <a:latin typeface="微软雅黑" panose="020B0503020204020204" pitchFamily="34" charset="-122"/>
              <a:ea typeface="微软雅黑" panose="020B0503020204020204" pitchFamily="34" charset="-122"/>
            </a:endParaRPr>
          </a:p>
        </p:txBody>
      </p:sp>
      <p:sp>
        <p:nvSpPr>
          <p:cNvPr id="8" name="圆角矩形 7"/>
          <p:cNvSpPr/>
          <p:nvPr/>
        </p:nvSpPr>
        <p:spPr>
          <a:xfrm>
            <a:off x="1304354" y="1992912"/>
            <a:ext cx="2485624" cy="1468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latin typeface="微软雅黑" panose="020B0503020204020204" pitchFamily="34" charset="-122"/>
                <a:ea typeface="微软雅黑" panose="020B0503020204020204" pitchFamily="34" charset="-122"/>
              </a:rPr>
              <a:t>第一件事情：</a:t>
            </a:r>
            <a:endParaRPr lang="en-US" altLang="zh-CN" b="1" dirty="0" smtClean="0">
              <a:latin typeface="微软雅黑" panose="020B0503020204020204" pitchFamily="34" charset="-122"/>
              <a:ea typeface="微软雅黑" panose="020B0503020204020204" pitchFamily="34" charset="-122"/>
            </a:endParaRPr>
          </a:p>
          <a:p>
            <a:r>
              <a:rPr lang="zh-CN" altLang="en-US" b="1" dirty="0" smtClean="0">
                <a:latin typeface="微软雅黑" panose="020B0503020204020204" pitchFamily="34" charset="-122"/>
                <a:ea typeface="微软雅黑" panose="020B0503020204020204" pitchFamily="34" charset="-122"/>
              </a:rPr>
              <a:t>忘掉你立项时候定义的用户群，因为你即将要面对真实的用户</a:t>
            </a:r>
            <a:endParaRPr lang="zh-CN" altLang="en-US" b="1" dirty="0">
              <a:latin typeface="微软雅黑" panose="020B0503020204020204" pitchFamily="34" charset="-122"/>
              <a:ea typeface="微软雅黑" panose="020B0503020204020204" pitchFamily="34" charset="-122"/>
            </a:endParaRPr>
          </a:p>
        </p:txBody>
      </p:sp>
      <p:sp>
        <p:nvSpPr>
          <p:cNvPr id="9" name="圆角矩形 8"/>
          <p:cNvSpPr/>
          <p:nvPr/>
        </p:nvSpPr>
        <p:spPr>
          <a:xfrm>
            <a:off x="3889511" y="1985778"/>
            <a:ext cx="2485624" cy="1468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latin typeface="微软雅黑" panose="020B0503020204020204" pitchFamily="34" charset="-122"/>
                <a:ea typeface="微软雅黑" panose="020B0503020204020204" pitchFamily="34" charset="-122"/>
              </a:rPr>
              <a:t>第二件事情：清空你头脑中所有没有数据的想法，一切以数据来调整</a:t>
            </a:r>
            <a:endParaRPr lang="en-US" altLang="zh-CN" b="1" dirty="0" smtClean="0">
              <a:latin typeface="微软雅黑" panose="020B0503020204020204" pitchFamily="34" charset="-122"/>
              <a:ea typeface="微软雅黑" panose="020B0503020204020204" pitchFamily="34" charset="-122"/>
            </a:endParaRPr>
          </a:p>
        </p:txBody>
      </p:sp>
      <p:sp>
        <p:nvSpPr>
          <p:cNvPr id="10" name="圆角矩形 9"/>
          <p:cNvSpPr/>
          <p:nvPr/>
        </p:nvSpPr>
        <p:spPr>
          <a:xfrm>
            <a:off x="9423040" y="1985778"/>
            <a:ext cx="2485624" cy="1468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latin typeface="微软雅黑" panose="020B0503020204020204" pitchFamily="34" charset="-122"/>
                <a:ea typeface="微软雅黑" panose="020B0503020204020204" pitchFamily="34" charset="-122"/>
              </a:rPr>
              <a:t>第三件事情：永远不要怪运营导入的用户不对。（不要造成矛盾）</a:t>
            </a:r>
            <a:endParaRPr lang="en-US" altLang="zh-CN" b="1"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661433840"/>
              </p:ext>
            </p:extLst>
          </p:nvPr>
        </p:nvGraphicFramePr>
        <p:xfrm>
          <a:off x="2189409" y="4493175"/>
          <a:ext cx="8128000" cy="1381760"/>
        </p:xfrm>
        <a:graphic>
          <a:graphicData uri="http://schemas.openxmlformats.org/drawingml/2006/table">
            <a:tbl>
              <a:tblPr firstRow="1" bandRow="1">
                <a:tableStyleId>{5C22544A-7EE6-4342-B048-85BDC9FD1C3A}</a:tableStyleId>
              </a:tblPr>
              <a:tblGrid>
                <a:gridCol w="2537138"/>
                <a:gridCol w="5590862"/>
              </a:tblGrid>
              <a:tr h="370840">
                <a:tc>
                  <a:txBody>
                    <a:bodyPr/>
                    <a:lstStyle/>
                    <a:p>
                      <a:pPr algn="ctr"/>
                      <a:r>
                        <a:rPr lang="zh-CN" altLang="en-US" dirty="0" smtClean="0">
                          <a:latin typeface="微软雅黑" panose="020B0503020204020204" pitchFamily="34" charset="-122"/>
                          <a:ea typeface="微软雅黑" panose="020B0503020204020204" pitchFamily="34" charset="-122"/>
                        </a:rPr>
                        <a:t>调整阶段</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特性</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调整游戏前期</a:t>
                      </a:r>
                      <a:r>
                        <a:rPr lang="en-US" altLang="zh-CN" dirty="0" smtClean="0">
                          <a:latin typeface="微软雅黑" panose="020B0503020204020204" pitchFamily="34" charset="-122"/>
                          <a:ea typeface="微软雅黑" panose="020B0503020204020204" pitchFamily="34" charset="-122"/>
                        </a:rPr>
                        <a:t>DAU</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主要是指游戏主线任务结束之前，没有进入长线最求目标的调整方法。</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调整游戏中后期</a:t>
                      </a:r>
                      <a:r>
                        <a:rPr lang="en-US" altLang="zh-CN" dirty="0" smtClean="0">
                          <a:latin typeface="微软雅黑" panose="020B0503020204020204" pitchFamily="34" charset="-122"/>
                          <a:ea typeface="微软雅黑" panose="020B0503020204020204" pitchFamily="34" charset="-122"/>
                        </a:rPr>
                        <a:t>DAU</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主要是指游戏整体长线目标出现以后的调整。</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
        <p:nvSpPr>
          <p:cNvPr id="11" name="圆角矩形 10"/>
          <p:cNvSpPr/>
          <p:nvPr/>
        </p:nvSpPr>
        <p:spPr>
          <a:xfrm>
            <a:off x="2318198" y="3711714"/>
            <a:ext cx="7868991"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注意：本次分享的是调整</a:t>
            </a:r>
            <a:r>
              <a:rPr lang="en-US" altLang="zh-CN" b="1" dirty="0" smtClean="0">
                <a:latin typeface="微软雅黑" panose="020B0503020204020204" pitchFamily="34" charset="-122"/>
                <a:ea typeface="微软雅黑" panose="020B0503020204020204" pitchFamily="34" charset="-122"/>
              </a:rPr>
              <a:t>DAU</a:t>
            </a:r>
            <a:r>
              <a:rPr lang="zh-CN" altLang="en-US" b="1" dirty="0" smtClean="0">
                <a:latin typeface="微软雅黑" panose="020B0503020204020204" pitchFamily="34" charset="-122"/>
                <a:ea typeface="微软雅黑" panose="020B0503020204020204" pitchFamily="34" charset="-122"/>
              </a:rPr>
              <a:t>，调整</a:t>
            </a:r>
            <a:r>
              <a:rPr lang="en-US" altLang="zh-CN" b="1" dirty="0" smtClean="0">
                <a:latin typeface="微软雅黑" panose="020B0503020204020204" pitchFamily="34" charset="-122"/>
                <a:ea typeface="微软雅黑" panose="020B0503020204020204" pitchFamily="34" charset="-122"/>
              </a:rPr>
              <a:t>DAU</a:t>
            </a:r>
            <a:r>
              <a:rPr lang="zh-CN" altLang="en-US" b="1" dirty="0" smtClean="0">
                <a:latin typeface="微软雅黑" panose="020B0503020204020204" pitchFamily="34" charset="-122"/>
                <a:ea typeface="微软雅黑" panose="020B0503020204020204" pitchFamily="34" charset="-122"/>
              </a:rPr>
              <a:t>和提升</a:t>
            </a:r>
            <a:r>
              <a:rPr lang="en-US" altLang="zh-CN" b="1" dirty="0" smtClean="0">
                <a:latin typeface="微软雅黑" panose="020B0503020204020204" pitchFamily="34" charset="-122"/>
                <a:ea typeface="微软雅黑" panose="020B0503020204020204" pitchFamily="34" charset="-122"/>
              </a:rPr>
              <a:t>ARPU,ARPPU</a:t>
            </a:r>
            <a:r>
              <a:rPr lang="zh-CN" altLang="en-US" b="1" dirty="0" smtClean="0">
                <a:latin typeface="微软雅黑" panose="020B0503020204020204" pitchFamily="34" charset="-122"/>
                <a:ea typeface="微软雅黑" panose="020B0503020204020204" pitchFamily="34" charset="-122"/>
              </a:rPr>
              <a:t>是</a:t>
            </a:r>
            <a:r>
              <a:rPr lang="en-US" altLang="zh-CN" b="1" dirty="0" smtClean="0">
                <a:latin typeface="微软雅黑" panose="020B0503020204020204" pitchFamily="34" charset="-122"/>
                <a:ea typeface="微软雅黑" panose="020B0503020204020204" pitchFamily="34" charset="-122"/>
              </a:rPr>
              <a:t>2</a:t>
            </a:r>
            <a:r>
              <a:rPr lang="zh-CN" altLang="en-US" b="1" dirty="0" smtClean="0">
                <a:latin typeface="微软雅黑" panose="020B0503020204020204" pitchFamily="34" charset="-122"/>
                <a:ea typeface="微软雅黑" panose="020B0503020204020204" pitchFamily="34" charset="-122"/>
              </a:rPr>
              <a:t>个事情</a:t>
            </a:r>
            <a:endParaRPr lang="zh-CN" altLang="en-US" b="1" dirty="0">
              <a:latin typeface="微软雅黑" panose="020B0503020204020204" pitchFamily="34" charset="-122"/>
              <a:ea typeface="微软雅黑" panose="020B0503020204020204" pitchFamily="34" charset="-122"/>
            </a:endParaRPr>
          </a:p>
        </p:txBody>
      </p:sp>
      <p:sp>
        <p:nvSpPr>
          <p:cNvPr id="12" name="圆角矩形 11"/>
          <p:cNvSpPr/>
          <p:nvPr/>
        </p:nvSpPr>
        <p:spPr>
          <a:xfrm>
            <a:off x="6657577" y="2000047"/>
            <a:ext cx="2485624" cy="14685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latin typeface="微软雅黑" panose="020B0503020204020204" pitchFamily="34" charset="-122"/>
                <a:ea typeface="微软雅黑" panose="020B0503020204020204" pitchFamily="34" charset="-122"/>
              </a:rPr>
              <a:t>第三件事情：给游戏各个功能，步骤埋好点</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9193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arn(inVertic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前期调优</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方式方法</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前期</a:t>
            </a:r>
            <a:endParaRPr lang="zh-CN" altLang="en-US" sz="2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4129270196"/>
              </p:ext>
            </p:extLst>
          </p:nvPr>
        </p:nvGraphicFramePr>
        <p:xfrm>
          <a:off x="2109274" y="1131791"/>
          <a:ext cx="9095346" cy="5400040"/>
        </p:xfrm>
        <a:graphic>
          <a:graphicData uri="http://schemas.openxmlformats.org/drawingml/2006/table">
            <a:tbl>
              <a:tblPr firstRow="1" bandRow="1">
                <a:tableStyleId>{5C22544A-7EE6-4342-B048-85BDC9FD1C3A}</a:tableStyleId>
              </a:tblPr>
              <a:tblGrid>
                <a:gridCol w="1651358"/>
                <a:gridCol w="5550794"/>
                <a:gridCol w="1893194"/>
              </a:tblGrid>
              <a:tr h="370840">
                <a:tc>
                  <a:txBody>
                    <a:bodyPr/>
                    <a:lstStyle/>
                    <a:p>
                      <a:pPr algn="ctr"/>
                      <a:r>
                        <a:rPr lang="zh-CN" altLang="en-US" dirty="0" smtClean="0">
                          <a:latin typeface="微软雅黑" panose="020B0503020204020204" pitchFamily="34" charset="-122"/>
                          <a:ea typeface="微软雅黑" panose="020B0503020204020204" pitchFamily="34" charset="-122"/>
                        </a:rPr>
                        <a:t>步骤</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方法</a:t>
                      </a: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结果</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优化用户量导入渠道</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第一次测试需要在你公司的渠道都将游戏都投一遍，然后选出多个指标好的渠道。</a:t>
                      </a:r>
                      <a:endParaRPr lang="en-US" altLang="zh-CN" dirty="0" smtClean="0">
                        <a:latin typeface="微软雅黑" panose="020B0503020204020204" pitchFamily="34" charset="-122"/>
                        <a:ea typeface="微软雅黑" panose="020B0503020204020204" pitchFamily="34" charset="-122"/>
                      </a:endParaRPr>
                    </a:p>
                    <a:p>
                      <a:r>
                        <a:rPr lang="zh-CN" altLang="en-US" dirty="0" smtClean="0">
                          <a:solidFill>
                            <a:srgbClr val="FF0000"/>
                          </a:solidFill>
                          <a:latin typeface="微软雅黑" panose="020B0503020204020204" pitchFamily="34" charset="-122"/>
                          <a:ea typeface="微软雅黑" panose="020B0503020204020204" pitchFamily="34" charset="-122"/>
                        </a:rPr>
                        <a:t>数据指标：转化率</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（点击下载</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点击进入和创建角色的关系）一般</a:t>
                      </a:r>
                      <a:r>
                        <a:rPr lang="en-US" altLang="zh-CN" dirty="0" smtClean="0">
                          <a:solidFill>
                            <a:srgbClr val="FF0000"/>
                          </a:solidFill>
                          <a:latin typeface="微软雅黑" panose="020B0503020204020204" pitchFamily="34" charset="-122"/>
                          <a:ea typeface="微软雅黑" panose="020B0503020204020204" pitchFamily="34" charset="-122"/>
                        </a:rPr>
                        <a:t>50%</a:t>
                      </a:r>
                      <a:r>
                        <a:rPr lang="zh-CN" altLang="en-US" dirty="0" smtClean="0">
                          <a:solidFill>
                            <a:srgbClr val="FF0000"/>
                          </a:solidFill>
                          <a:latin typeface="微软雅黑" panose="020B0503020204020204" pitchFamily="34" charset="-122"/>
                          <a:ea typeface="微软雅黑" panose="020B0503020204020204" pitchFamily="34" charset="-122"/>
                        </a:rPr>
                        <a:t>是入门</a:t>
                      </a:r>
                      <a:endParaRPr lang="zh-CN" altLang="en-US" dirty="0">
                        <a:solidFill>
                          <a:srgbClr val="FF0000"/>
                        </a:solidFill>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能判断和筛选出你的游戏更适合什么样的渠道。</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smtClean="0">
                          <a:latin typeface="微软雅黑" panose="020B0503020204020204" pitchFamily="34" charset="-122"/>
                          <a:ea typeface="微软雅黑" panose="020B0503020204020204" pitchFamily="34" charset="-122"/>
                        </a:rPr>
                        <a:t>优化机型适配性</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smtClean="0">
                          <a:latin typeface="微软雅黑" panose="020B0503020204020204" pitchFamily="34" charset="-122"/>
                          <a:ea typeface="微软雅黑" panose="020B0503020204020204" pitchFamily="34" charset="-122"/>
                        </a:rPr>
                        <a:t>要打一个点：第一次登陆时间到创建角色画面时间，检查有多少用户超过了你所规定的加载时间，如果很多人（自定义数据指标），那么就是机型适配卡顿的问题。（前提是确定服务器是没问题的）</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能够解决初始化创角率。</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判断美术太丑</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检查创建角色用户</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新手动画演示</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第一次战斗的流失率，如果达到</a:t>
                      </a:r>
                      <a:r>
                        <a:rPr lang="en-US" altLang="zh-CN" dirty="0" smtClean="0">
                          <a:latin typeface="微软雅黑" panose="020B0503020204020204" pitchFamily="34" charset="-122"/>
                          <a:ea typeface="微软雅黑" panose="020B0503020204020204" pitchFamily="34" charset="-122"/>
                        </a:rPr>
                        <a:t>10%--15%</a:t>
                      </a:r>
                      <a:r>
                        <a:rPr lang="zh-CN" altLang="en-US" dirty="0" smtClean="0">
                          <a:latin typeface="微软雅黑" panose="020B0503020204020204" pitchFamily="34" charset="-122"/>
                          <a:ea typeface="微软雅黑" panose="020B0503020204020204" pitchFamily="34" charset="-122"/>
                        </a:rPr>
                        <a:t>以上，那么请修改美术吧你的用户喜欢。</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解决你的美术和用户不喜欢的问题。</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新手步骤流失分析方法</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首先你每一个步骤，每一个新手操作步骤都要打点。</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注意越细越好（不管是强制还是非强制的）</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建立一个新手流失率表格，将每个点都罗列在里面，</a:t>
                      </a:r>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然后将每点流失的用户数量（率）记录下来</a:t>
                      </a:r>
                      <a:r>
                        <a:rPr lang="zh-CN" altLang="en-US" dirty="0" smtClean="0">
                          <a:solidFill>
                            <a:srgbClr val="FF0000"/>
                          </a:solidFill>
                          <a:latin typeface="微软雅黑" panose="020B0503020204020204" pitchFamily="34" charset="-122"/>
                          <a:ea typeface="微软雅黑" panose="020B0503020204020204" pitchFamily="34" charset="-122"/>
                        </a:rPr>
                        <a:t>，（流失用户定义：从该点流失</a:t>
                      </a:r>
                      <a:r>
                        <a:rPr lang="en-US" altLang="zh-CN" dirty="0" smtClean="0">
                          <a:solidFill>
                            <a:srgbClr val="FF0000"/>
                          </a:solidFill>
                          <a:latin typeface="微软雅黑" panose="020B0503020204020204" pitchFamily="34" charset="-122"/>
                          <a:ea typeface="微软雅黑" panose="020B0503020204020204" pitchFamily="34" charset="-122"/>
                        </a:rPr>
                        <a:t>1</a:t>
                      </a:r>
                      <a:r>
                        <a:rPr lang="zh-CN" altLang="en-US" dirty="0" smtClean="0">
                          <a:solidFill>
                            <a:srgbClr val="FF0000"/>
                          </a:solidFill>
                          <a:latin typeface="微软雅黑" panose="020B0503020204020204" pitchFamily="34" charset="-122"/>
                          <a:ea typeface="微软雅黑" panose="020B0503020204020204" pitchFamily="34" charset="-122"/>
                        </a:rPr>
                        <a:t>天没有上线的玩家）然后根据自身游戏新手步骤中流失率比较高的步骤进行优化。</a:t>
                      </a:r>
                      <a:endParaRPr lang="zh-CN" altLang="en-US" dirty="0">
                        <a:solidFill>
                          <a:srgbClr val="FF0000"/>
                        </a:solidFill>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降低新手流失率的问题。</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
        <p:nvSpPr>
          <p:cNvPr id="19" name="圆角矩形 18"/>
          <p:cNvSpPr/>
          <p:nvPr/>
        </p:nvSpPr>
        <p:spPr>
          <a:xfrm>
            <a:off x="2762181" y="591118"/>
            <a:ext cx="6679843" cy="276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所有调优均发生在第一次测试数据产生以后</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433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前期调优</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方式方法</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前期</a:t>
            </a:r>
            <a:endParaRPr lang="zh-CN" altLang="en-US" sz="2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090946549"/>
              </p:ext>
            </p:extLst>
          </p:nvPr>
        </p:nvGraphicFramePr>
        <p:xfrm>
          <a:off x="2135032" y="681030"/>
          <a:ext cx="9095346" cy="3576320"/>
        </p:xfrm>
        <a:graphic>
          <a:graphicData uri="http://schemas.openxmlformats.org/drawingml/2006/table">
            <a:tbl>
              <a:tblPr firstRow="1" bandRow="1">
                <a:tableStyleId>{5C22544A-7EE6-4342-B048-85BDC9FD1C3A}</a:tableStyleId>
              </a:tblPr>
              <a:tblGrid>
                <a:gridCol w="1651358"/>
                <a:gridCol w="5550794"/>
                <a:gridCol w="1893194"/>
              </a:tblGrid>
              <a:tr h="370840">
                <a:tc>
                  <a:txBody>
                    <a:bodyPr/>
                    <a:lstStyle/>
                    <a:p>
                      <a:pPr algn="ctr"/>
                      <a:r>
                        <a:rPr lang="zh-CN" altLang="en-US" dirty="0" smtClean="0">
                          <a:latin typeface="微软雅黑" panose="020B0503020204020204" pitchFamily="34" charset="-122"/>
                          <a:ea typeface="微软雅黑" panose="020B0503020204020204" pitchFamily="34" charset="-122"/>
                        </a:rPr>
                        <a:t>步骤</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方法</a:t>
                      </a: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结果</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新手步骤流失分析方法</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rgbClr val="FF0000"/>
                          </a:solidFill>
                          <a:latin typeface="微软雅黑" panose="020B0503020204020204" pitchFamily="34" charset="-122"/>
                          <a:ea typeface="微软雅黑" panose="020B0503020204020204" pitchFamily="34" charset="-122"/>
                        </a:rPr>
                        <a:t>3.</a:t>
                      </a:r>
                      <a:r>
                        <a:rPr lang="zh-CN" altLang="en-US" dirty="0" smtClean="0">
                          <a:solidFill>
                            <a:srgbClr val="FF0000"/>
                          </a:solidFill>
                          <a:latin typeface="微软雅黑" panose="020B0503020204020204" pitchFamily="34" charset="-122"/>
                          <a:ea typeface="微软雅黑" panose="020B0503020204020204" pitchFamily="34" charset="-122"/>
                        </a:rPr>
                        <a:t>将每个步骤的流失用户统一按照步骤数单独整理出来，根据当前步骤打点检查他们每个人的断操作数据，然后抽取每个步骤中用户最多的断操作点，进行优化。</a:t>
                      </a:r>
                      <a:endParaRPr lang="en-US" altLang="zh-CN" dirty="0" smtClean="0">
                        <a:solidFill>
                          <a:srgbClr val="FF0000"/>
                        </a:solidFill>
                        <a:latin typeface="微软雅黑" panose="020B0503020204020204" pitchFamily="34" charset="-122"/>
                        <a:ea typeface="微软雅黑" panose="020B0503020204020204" pitchFamily="34" charset="-122"/>
                      </a:endParaRPr>
                    </a:p>
                    <a:p>
                      <a:endParaRPr lang="en-US" altLang="zh-CN" dirty="0" smtClean="0">
                        <a:solidFill>
                          <a:srgbClr val="FF0000"/>
                        </a:solidFill>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4.</a:t>
                      </a:r>
                      <a:r>
                        <a:rPr lang="zh-CN" altLang="en-US" dirty="0" smtClean="0">
                          <a:solidFill>
                            <a:srgbClr val="FF0000"/>
                          </a:solidFill>
                          <a:latin typeface="微软雅黑" panose="020B0503020204020204" pitchFamily="34" charset="-122"/>
                          <a:ea typeface="微软雅黑" panose="020B0503020204020204" pitchFamily="34" charset="-122"/>
                        </a:rPr>
                        <a:t>如果当前步骤流失用户操作断点都平均那么就证明这个步骤整体有问题，需要修改该步骤。</a:t>
                      </a:r>
                      <a:endParaRPr lang="en-US" altLang="zh-CN" dirty="0" smtClean="0">
                        <a:solidFill>
                          <a:srgbClr val="FF0000"/>
                        </a:solidFill>
                        <a:latin typeface="微软雅黑" panose="020B0503020204020204" pitchFamily="34" charset="-122"/>
                        <a:ea typeface="微软雅黑" panose="020B0503020204020204" pitchFamily="34" charset="-122"/>
                      </a:endParaRPr>
                    </a:p>
                    <a:p>
                      <a:endParaRPr lang="en-US" altLang="zh-CN" dirty="0" smtClean="0">
                        <a:solidFill>
                          <a:srgbClr val="FF0000"/>
                        </a:solidFill>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5.</a:t>
                      </a:r>
                      <a:r>
                        <a:rPr lang="zh-CN" altLang="en-US" dirty="0" smtClean="0">
                          <a:solidFill>
                            <a:srgbClr val="FF0000"/>
                          </a:solidFill>
                          <a:latin typeface="微软雅黑" panose="020B0503020204020204" pitchFamily="34" charset="-122"/>
                          <a:ea typeface="微软雅黑" panose="020B0503020204020204" pitchFamily="34" charset="-122"/>
                        </a:rPr>
                        <a:t>在分析时需要根据自身游戏的特性和竞品进行差异化对比然后做出结论，每个游戏不同，所以我只能告诉以上方法。</a:t>
                      </a:r>
                      <a:endParaRPr lang="zh-CN" altLang="en-US" dirty="0">
                        <a:solidFill>
                          <a:srgbClr val="FF0000"/>
                        </a:solidFill>
                        <a:latin typeface="微软雅黑" panose="020B0503020204020204" pitchFamily="34" charset="-122"/>
                        <a:ea typeface="微软雅黑" panose="020B0503020204020204" pitchFamily="34" charset="-122"/>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降低新手流失率的问题。</a:t>
                      </a:r>
                    </a:p>
                    <a:p>
                      <a:endParaRPr lang="zh-CN" altLang="en-US" dirty="0">
                        <a:latin typeface="微软雅黑" panose="020B0503020204020204" pitchFamily="34" charset="-122"/>
                        <a:ea typeface="微软雅黑" panose="020B0503020204020204" pitchFamily="34" charset="-122"/>
                      </a:endParaRPr>
                    </a:p>
                  </a:txBody>
                  <a:tcPr/>
                </a:tc>
              </a:tr>
              <a:tr h="370840">
                <a:tc gridSpan="3">
                  <a:txBody>
                    <a:bodyPr/>
                    <a:lstStyle/>
                    <a:p>
                      <a:pPr algn="ctr"/>
                      <a:r>
                        <a:rPr lang="zh-CN" altLang="en-US" dirty="0" smtClean="0">
                          <a:latin typeface="微软雅黑" panose="020B0503020204020204" pitchFamily="34" charset="-122"/>
                          <a:ea typeface="微软雅黑" panose="020B0503020204020204" pitchFamily="34" charset="-122"/>
                        </a:rPr>
                        <a:t>到此新手半小时调整结束。</a:t>
                      </a:r>
                      <a:endParaRPr lang="zh-CN" altLang="en-US" dirty="0">
                        <a:latin typeface="微软雅黑" panose="020B0503020204020204" pitchFamily="34" charset="-122"/>
                        <a:ea typeface="微软雅黑" panose="020B0503020204020204" pitchFamily="34" charset="-122"/>
                      </a:endParaRPr>
                    </a:p>
                  </a:txBody>
                  <a:tcPr/>
                </a:tc>
                <a:tc hMerge="1">
                  <a:txBody>
                    <a:bodyPr/>
                    <a:lstStyle/>
                    <a:p>
                      <a:endParaRPr lang="zh-CN" altLang="en-US" dirty="0">
                        <a:latin typeface="微软雅黑" panose="020B0503020204020204" pitchFamily="34" charset="-122"/>
                        <a:ea typeface="微软雅黑" panose="020B0503020204020204" pitchFamily="34" charset="-122"/>
                      </a:endParaRPr>
                    </a:p>
                  </a:txBody>
                  <a:tcPr/>
                </a:tc>
                <a:tc hMerge="1">
                  <a:txBody>
                    <a:bodyPr/>
                    <a:lstStyle/>
                    <a:p>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255469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前期调优</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方式方法</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前期</a:t>
            </a:r>
            <a:endParaRPr lang="zh-CN" altLang="en-US" sz="2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8227770"/>
              </p:ext>
            </p:extLst>
          </p:nvPr>
        </p:nvGraphicFramePr>
        <p:xfrm>
          <a:off x="1725770" y="1286337"/>
          <a:ext cx="9890976" cy="4759960"/>
        </p:xfrm>
        <a:graphic>
          <a:graphicData uri="http://schemas.openxmlformats.org/drawingml/2006/table">
            <a:tbl>
              <a:tblPr firstRow="1" bandRow="1">
                <a:tableStyleId>{5C22544A-7EE6-4342-B048-85BDC9FD1C3A}</a:tableStyleId>
              </a:tblPr>
              <a:tblGrid>
                <a:gridCol w="1795813"/>
                <a:gridCol w="6036359"/>
                <a:gridCol w="2058804"/>
              </a:tblGrid>
              <a:tr h="370840">
                <a:tc>
                  <a:txBody>
                    <a:bodyPr/>
                    <a:lstStyle/>
                    <a:p>
                      <a:pPr algn="ctr"/>
                      <a:r>
                        <a:rPr lang="zh-CN" altLang="en-US" dirty="0" smtClean="0">
                          <a:latin typeface="微软雅黑" panose="020B0503020204020204" pitchFamily="34" charset="-122"/>
                          <a:ea typeface="微软雅黑" panose="020B0503020204020204" pitchFamily="34" charset="-122"/>
                        </a:rPr>
                        <a:t>步骤</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方法</a:t>
                      </a: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结果</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新手过后</a:t>
                      </a:r>
                      <a:r>
                        <a:rPr lang="en-US" altLang="zh-CN" dirty="0" smtClean="0">
                          <a:solidFill>
                            <a:schemeClr val="tx1"/>
                          </a:solidFill>
                          <a:latin typeface="微软雅黑" panose="020B0503020204020204" pitchFamily="34" charset="-122"/>
                          <a:ea typeface="微软雅黑" panose="020B0503020204020204" pitchFamily="34" charset="-122"/>
                        </a:rPr>
                        <a:t>5</a:t>
                      </a:r>
                      <a:r>
                        <a:rPr lang="zh-CN" altLang="en-US" dirty="0" smtClean="0">
                          <a:solidFill>
                            <a:schemeClr val="tx1"/>
                          </a:solidFill>
                          <a:latin typeface="微软雅黑" panose="020B0503020204020204" pitchFamily="34" charset="-122"/>
                          <a:ea typeface="微软雅黑" panose="020B0503020204020204" pitchFamily="34" charset="-122"/>
                        </a:rPr>
                        <a:t>分钟类</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任务数）流失率高方法</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你的新手整体任务出现了问题，因为这表明玩家脱离新手后，不知道接下来的操作，需要修改你的新手整体引导方式方法。</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你的前期任务目标出现了问题，玩家虽然知道怎么玩游戏，但是给予的前期目标不足不够醒目或者不够吸引人，需要调整</a:t>
                      </a:r>
                      <a:r>
                        <a:rPr lang="en-US" altLang="zh-CN" dirty="0" smtClean="0">
                          <a:solidFill>
                            <a:schemeClr val="tx1"/>
                          </a:solidFill>
                          <a:latin typeface="微软雅黑" panose="020B0503020204020204" pitchFamily="34" charset="-122"/>
                          <a:ea typeface="微软雅黑" panose="020B0503020204020204" pitchFamily="34" charset="-122"/>
                        </a:rPr>
                        <a:t>UI</a:t>
                      </a:r>
                      <a:r>
                        <a:rPr lang="zh-CN" altLang="en-US" dirty="0" smtClean="0">
                          <a:solidFill>
                            <a:schemeClr val="tx1"/>
                          </a:solidFill>
                          <a:latin typeface="微软雅黑" panose="020B0503020204020204" pitchFamily="34" charset="-122"/>
                          <a:ea typeface="微软雅黑" panose="020B0503020204020204" pitchFamily="34" charset="-122"/>
                        </a:rPr>
                        <a:t>或者给予目标提示。（一般发生在</a:t>
                      </a:r>
                      <a:r>
                        <a:rPr lang="en-US" altLang="zh-CN" dirty="0" smtClean="0">
                          <a:solidFill>
                            <a:schemeClr val="tx1"/>
                          </a:solidFill>
                          <a:latin typeface="微软雅黑" panose="020B0503020204020204" pitchFamily="34" charset="-122"/>
                          <a:ea typeface="微软雅黑" panose="020B0503020204020204" pitchFamily="34" charset="-122"/>
                        </a:rPr>
                        <a:t>SLG</a:t>
                      </a:r>
                      <a:r>
                        <a:rPr lang="zh-CN" altLang="en-US" dirty="0" smtClean="0">
                          <a:solidFill>
                            <a:schemeClr val="tx1"/>
                          </a:solidFill>
                          <a:latin typeface="微软雅黑" panose="020B0503020204020204" pitchFamily="34" charset="-122"/>
                          <a:ea typeface="微软雅黑" panose="020B0503020204020204" pitchFamily="34" charset="-122"/>
                        </a:rPr>
                        <a:t>上面）</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解决新手任务后玩不明白游戏。</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半小时</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小时以后调整方法（一）</a:t>
                      </a:r>
                      <a:endParaRPr lang="en-US" altLang="zh-CN" dirty="0" smtClean="0">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统计游戏在线半小时</a:t>
                      </a:r>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小时后的流失户完成的任务数量，以及等级，以及相关货币或者英雄（装备数量）。</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将这些流失用户按照等级进行分组，统计他们的任务数量，分析他们操作步骤（需要详细的点），然后筛选出统一的流失点，然后进行讨论，得出结果。</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rowSpan="2">
                  <a:txBody>
                    <a:bodyPr/>
                    <a:lstStyle/>
                    <a:p>
                      <a:r>
                        <a:rPr lang="zh-CN" altLang="en-US" dirty="0" smtClean="0">
                          <a:latin typeface="微软雅黑" panose="020B0503020204020204" pitchFamily="34" charset="-122"/>
                          <a:ea typeface="微软雅黑" panose="020B0503020204020204" pitchFamily="34" charset="-122"/>
                        </a:rPr>
                        <a:t>解决半小时</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小时后的流失问题</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半小时</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小时以后调整方法（二）</a:t>
                      </a:r>
                    </a:p>
                    <a:p>
                      <a:endParaRPr lang="en-US" altLang="zh-CN" dirty="0" smtClean="0">
                        <a:latin typeface="微软雅黑" panose="020B0503020204020204" pitchFamily="34" charset="-122"/>
                        <a:ea typeface="微软雅黑" panose="020B0503020204020204" pitchFamily="34" charset="-122"/>
                      </a:endParaRPr>
                    </a:p>
                  </a:txBody>
                  <a:tcPr/>
                </a:tc>
                <a:tc>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这是很多人往往忘记的点，需要注意</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流失用户</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的每个场景或者需要</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加载</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资源</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重复登录次数</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的地方时常</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次数，很有可能是机型问题导致经常卡顿或者崩溃让玩家失去信心。</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vMerge="1">
                  <a:txBody>
                    <a:bodyPr/>
                    <a:lstStyle/>
                    <a:p>
                      <a:endParaRPr lang="zh-CN" altLang="en-US" dirty="0">
                        <a:latin typeface="微软雅黑" panose="020B0503020204020204" pitchFamily="34" charset="-122"/>
                        <a:ea typeface="微软雅黑" panose="020B0503020204020204" pitchFamily="34" charset="-122"/>
                      </a:endParaRPr>
                    </a:p>
                  </a:txBody>
                  <a:tcPr/>
                </a:tc>
              </a:tr>
            </a:tbl>
          </a:graphicData>
        </a:graphic>
      </p:graphicFrame>
      <p:sp>
        <p:nvSpPr>
          <p:cNvPr id="6" name="圆角矩形 5"/>
          <p:cNvSpPr/>
          <p:nvPr/>
        </p:nvSpPr>
        <p:spPr>
          <a:xfrm>
            <a:off x="2762181" y="591118"/>
            <a:ext cx="6679843" cy="276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前三天（前期）第一天游戏调优方法（大概在线时间</a:t>
            </a:r>
            <a:r>
              <a:rPr lang="en-US" altLang="zh-CN" b="1" dirty="0" smtClean="0">
                <a:latin typeface="微软雅黑" panose="020B0503020204020204" pitchFamily="34" charset="-122"/>
                <a:ea typeface="微软雅黑" panose="020B0503020204020204" pitchFamily="34" charset="-122"/>
              </a:rPr>
              <a:t>8</a:t>
            </a:r>
            <a:r>
              <a:rPr lang="zh-CN" altLang="en-US" b="1" dirty="0" smtClean="0">
                <a:latin typeface="微软雅黑" panose="020B0503020204020204" pitchFamily="34" charset="-122"/>
                <a:ea typeface="微软雅黑" panose="020B0503020204020204" pitchFamily="34" charset="-122"/>
              </a:rPr>
              <a:t>个小时）</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24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前期调优</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方式方法</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前期</a:t>
            </a:r>
            <a:endParaRPr lang="zh-CN" altLang="en-US" sz="2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403162217"/>
              </p:ext>
            </p:extLst>
          </p:nvPr>
        </p:nvGraphicFramePr>
        <p:xfrm>
          <a:off x="1700012" y="1118911"/>
          <a:ext cx="9890976" cy="5491480"/>
        </p:xfrm>
        <a:graphic>
          <a:graphicData uri="http://schemas.openxmlformats.org/drawingml/2006/table">
            <a:tbl>
              <a:tblPr firstRow="1" bandRow="1">
                <a:tableStyleId>{5C22544A-7EE6-4342-B048-85BDC9FD1C3A}</a:tableStyleId>
              </a:tblPr>
              <a:tblGrid>
                <a:gridCol w="1795813"/>
                <a:gridCol w="6036359"/>
                <a:gridCol w="2058804"/>
              </a:tblGrid>
              <a:tr h="370840">
                <a:tc>
                  <a:txBody>
                    <a:bodyPr/>
                    <a:lstStyle/>
                    <a:p>
                      <a:pPr algn="ctr"/>
                      <a:r>
                        <a:rPr lang="zh-CN" altLang="en-US" dirty="0" smtClean="0">
                          <a:latin typeface="微软雅黑" panose="020B0503020204020204" pitchFamily="34" charset="-122"/>
                          <a:ea typeface="微软雅黑" panose="020B0503020204020204" pitchFamily="34" charset="-122"/>
                        </a:rPr>
                        <a:t>步骤</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方法</a:t>
                      </a: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结果</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第一日流失方法</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统计自然日第二日没有上线的流失用户。</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以他们的在线时长按照（</a:t>
                      </a:r>
                      <a:r>
                        <a:rPr lang="zh-CN" altLang="en-US" dirty="0" smtClean="0">
                          <a:solidFill>
                            <a:srgbClr val="FF0000"/>
                          </a:solidFill>
                          <a:latin typeface="微软雅黑" panose="020B0503020204020204" pitchFamily="34" charset="-122"/>
                          <a:ea typeface="微软雅黑" panose="020B0503020204020204" pitchFamily="34" charset="-122"/>
                        </a:rPr>
                        <a:t>每</a:t>
                      </a:r>
                      <a:r>
                        <a:rPr lang="en-US" altLang="zh-CN" dirty="0" smtClean="0">
                          <a:solidFill>
                            <a:srgbClr val="FF0000"/>
                          </a:solidFill>
                          <a:latin typeface="微软雅黑" panose="020B0503020204020204" pitchFamily="34" charset="-122"/>
                          <a:ea typeface="微软雅黑" panose="020B0503020204020204" pitchFamily="34" charset="-122"/>
                        </a:rPr>
                        <a:t>30</a:t>
                      </a:r>
                      <a:r>
                        <a:rPr lang="zh-CN" altLang="en-US" dirty="0" smtClean="0">
                          <a:solidFill>
                            <a:srgbClr val="FF0000"/>
                          </a:solidFill>
                          <a:latin typeface="微软雅黑" panose="020B0503020204020204" pitchFamily="34" charset="-122"/>
                          <a:ea typeface="微软雅黑" panose="020B0503020204020204" pitchFamily="34" charset="-122"/>
                        </a:rPr>
                        <a:t>分钟，注意千万不要用等级</a:t>
                      </a:r>
                      <a:r>
                        <a:rPr lang="zh-CN" altLang="en-US" dirty="0" smtClean="0">
                          <a:solidFill>
                            <a:schemeClr val="tx1"/>
                          </a:solidFill>
                          <a:latin typeface="微软雅黑" panose="020B0503020204020204" pitchFamily="34" charset="-122"/>
                          <a:ea typeface="微软雅黑" panose="020B0503020204020204" pitchFamily="34" charset="-122"/>
                        </a:rPr>
                        <a:t>）来进行统计。</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3.</a:t>
                      </a:r>
                      <a:r>
                        <a:rPr lang="zh-CN" altLang="en-US" dirty="0" smtClean="0">
                          <a:solidFill>
                            <a:schemeClr val="tx1"/>
                          </a:solidFill>
                          <a:latin typeface="微软雅黑" panose="020B0503020204020204" pitchFamily="34" charset="-122"/>
                          <a:ea typeface="微软雅黑" panose="020B0503020204020204" pitchFamily="34" charset="-122"/>
                        </a:rPr>
                        <a:t>通过打点行为来记录完成的任务数，以及任务时长，抽取出相同流失点的地方，然后进行分析，得出结论进行优化。</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4.</a:t>
                      </a:r>
                      <a:r>
                        <a:rPr lang="zh-CN" altLang="en-US" dirty="0" smtClean="0">
                          <a:solidFill>
                            <a:schemeClr val="tx1"/>
                          </a:solidFill>
                          <a:latin typeface="微软雅黑" panose="020B0503020204020204" pitchFamily="34" charset="-122"/>
                          <a:ea typeface="微软雅黑" panose="020B0503020204020204" pitchFamily="34" charset="-122"/>
                        </a:rPr>
                        <a:t>如果说每</a:t>
                      </a:r>
                      <a:r>
                        <a:rPr lang="en-US" altLang="zh-CN" dirty="0" smtClean="0">
                          <a:solidFill>
                            <a:schemeClr val="tx1"/>
                          </a:solidFill>
                          <a:latin typeface="微软雅黑" panose="020B0503020204020204" pitchFamily="34" charset="-122"/>
                          <a:ea typeface="微软雅黑" panose="020B0503020204020204" pitchFamily="34" charset="-122"/>
                        </a:rPr>
                        <a:t>30</a:t>
                      </a:r>
                      <a:r>
                        <a:rPr lang="zh-CN" altLang="en-US" dirty="0" smtClean="0">
                          <a:solidFill>
                            <a:schemeClr val="tx1"/>
                          </a:solidFill>
                          <a:latin typeface="微软雅黑" panose="020B0503020204020204" pitchFamily="34" charset="-122"/>
                          <a:ea typeface="微软雅黑" panose="020B0503020204020204" pitchFamily="34" charset="-122"/>
                        </a:rPr>
                        <a:t>分钟用户流失点平均，那么是非常好改的，怕的就是不平均，那么这就涉及到整个游戏前期（</a:t>
                      </a:r>
                      <a:r>
                        <a:rPr lang="en-US" altLang="zh-CN" dirty="0" smtClean="0">
                          <a:solidFill>
                            <a:schemeClr val="tx1"/>
                          </a:solidFill>
                          <a:latin typeface="微软雅黑" panose="020B0503020204020204" pitchFamily="34" charset="-122"/>
                          <a:ea typeface="微软雅黑" panose="020B0503020204020204" pitchFamily="34" charset="-122"/>
                        </a:rPr>
                        <a:t>1-3</a:t>
                      </a:r>
                      <a:r>
                        <a:rPr lang="zh-CN" altLang="en-US" dirty="0" smtClean="0">
                          <a:solidFill>
                            <a:schemeClr val="tx1"/>
                          </a:solidFill>
                          <a:latin typeface="微软雅黑" panose="020B0503020204020204" pitchFamily="34" charset="-122"/>
                          <a:ea typeface="微软雅黑" panose="020B0503020204020204" pitchFamily="34" charset="-122"/>
                        </a:rPr>
                        <a:t>）是否合理，是否足够吸引人。</a:t>
                      </a:r>
                      <a:endParaRPr lang="en-US" altLang="zh-CN" dirty="0" smtClean="0">
                        <a:solidFill>
                          <a:schemeClr val="tx1"/>
                        </a:solidFill>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解决第一日流失用户的问题</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第二日</a:t>
                      </a:r>
                      <a:r>
                        <a:rPr lang="en-US" altLang="zh-CN" dirty="0" smtClean="0">
                          <a:solidFill>
                            <a:schemeClr val="tx1"/>
                          </a:solidFill>
                          <a:latin typeface="微软雅黑" panose="020B0503020204020204" pitchFamily="34" charset="-122"/>
                          <a:ea typeface="微软雅黑" panose="020B0503020204020204" pitchFamily="34" charset="-122"/>
                        </a:rPr>
                        <a:t>1/2</a:t>
                      </a:r>
                      <a:r>
                        <a:rPr lang="zh-CN" altLang="en-US" dirty="0" smtClean="0">
                          <a:solidFill>
                            <a:schemeClr val="tx1"/>
                          </a:solidFill>
                          <a:latin typeface="微软雅黑" panose="020B0503020204020204" pitchFamily="34" charset="-122"/>
                          <a:ea typeface="微软雅黑" panose="020B0503020204020204" pitchFamily="34" charset="-122"/>
                        </a:rPr>
                        <a:t>小时流失率方法（第二日流失方法）</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统计第二天游戏中</a:t>
                      </a:r>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个小时</a:t>
                      </a:r>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个小时用户流失。</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按照他们第二日的在线时长（</a:t>
                      </a:r>
                      <a:r>
                        <a:rPr lang="en-US" altLang="zh-CN" dirty="0" smtClean="0">
                          <a:solidFill>
                            <a:schemeClr val="tx1"/>
                          </a:solidFill>
                          <a:latin typeface="微软雅黑" panose="020B0503020204020204" pitchFamily="34" charset="-122"/>
                          <a:ea typeface="微软雅黑" panose="020B0503020204020204" pitchFamily="34" charset="-122"/>
                        </a:rPr>
                        <a:t>60</a:t>
                      </a:r>
                      <a:r>
                        <a:rPr lang="zh-CN" altLang="en-US" dirty="0" smtClean="0">
                          <a:solidFill>
                            <a:schemeClr val="tx1"/>
                          </a:solidFill>
                          <a:latin typeface="微软雅黑" panose="020B0503020204020204" pitchFamily="34" charset="-122"/>
                          <a:ea typeface="微软雅黑" panose="020B0503020204020204" pitchFamily="34" charset="-122"/>
                        </a:rPr>
                        <a:t>分钟）为一个档，通过同样任务打点来记录。</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3.</a:t>
                      </a:r>
                      <a:r>
                        <a:rPr lang="zh-CN" altLang="en-US" dirty="0" smtClean="0">
                          <a:solidFill>
                            <a:srgbClr val="FF0000"/>
                          </a:solidFill>
                          <a:latin typeface="微软雅黑" panose="020B0503020204020204" pitchFamily="34" charset="-122"/>
                          <a:ea typeface="微软雅黑" panose="020B0503020204020204" pitchFamily="34" charset="-122"/>
                        </a:rPr>
                        <a:t>然后根据任务来进行分段统计，看看这些用户在那个任务流失得多，然后以此为基础点检查第一天</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第二天的游戏内容，是否重复玩法过多，导致玩家疲惫感，没有新意。</a:t>
                      </a:r>
                      <a:endParaRPr lang="en-US" altLang="zh-CN" dirty="0" smtClean="0">
                        <a:solidFill>
                          <a:srgbClr val="FF0000"/>
                        </a:solidFill>
                        <a:latin typeface="微软雅黑" panose="020B0503020204020204" pitchFamily="34" charset="-122"/>
                        <a:ea typeface="微软雅黑" panose="020B0503020204020204" pitchFamily="34" charset="-122"/>
                      </a:endParaRPr>
                    </a:p>
                    <a:p>
                      <a:r>
                        <a:rPr lang="en-US" altLang="zh-CN" dirty="0" smtClean="0">
                          <a:solidFill>
                            <a:srgbClr val="FF0000"/>
                          </a:solidFill>
                          <a:latin typeface="微软雅黑" panose="020B0503020204020204" pitchFamily="34" charset="-122"/>
                          <a:ea typeface="微软雅黑" panose="020B0503020204020204" pitchFamily="34" charset="-122"/>
                        </a:rPr>
                        <a:t>4.</a:t>
                      </a:r>
                      <a:r>
                        <a:rPr lang="zh-CN" altLang="en-US" dirty="0" smtClean="0">
                          <a:solidFill>
                            <a:srgbClr val="FF0000"/>
                          </a:solidFill>
                          <a:latin typeface="微软雅黑" panose="020B0503020204020204" pitchFamily="34" charset="-122"/>
                          <a:ea typeface="微软雅黑" panose="020B0503020204020204" pitchFamily="34" charset="-122"/>
                        </a:rPr>
                        <a:t>检查该阶段游戏设计目标是否清晰，是否目标过程，一般来说这个过程用户流失就是：追求前期目标过长</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挫败感太强</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没有新的内容投放</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没有新的场景刺激心流而导致的。</a:t>
                      </a:r>
                      <a:endParaRPr lang="en-US" altLang="zh-CN" dirty="0" smtClean="0">
                        <a:solidFill>
                          <a:srgbClr val="FF0000"/>
                        </a:solidFill>
                        <a:latin typeface="微软雅黑" panose="020B0503020204020204" pitchFamily="34" charset="-122"/>
                        <a:ea typeface="微软雅黑" panose="020B0503020204020204" pitchFamily="34" charset="-122"/>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解决第二日流失用户的问题</a:t>
                      </a:r>
                    </a:p>
                    <a:p>
                      <a:endParaRPr lang="zh-CN" altLang="en-US" dirty="0">
                        <a:latin typeface="微软雅黑" panose="020B0503020204020204" pitchFamily="34" charset="-122"/>
                        <a:ea typeface="微软雅黑" panose="020B0503020204020204" pitchFamily="34" charset="-122"/>
                      </a:endParaRPr>
                    </a:p>
                  </a:txBody>
                  <a:tcPr/>
                </a:tc>
              </a:tr>
            </a:tbl>
          </a:graphicData>
        </a:graphic>
      </p:graphicFrame>
      <p:sp>
        <p:nvSpPr>
          <p:cNvPr id="6" name="圆角矩形 5"/>
          <p:cNvSpPr/>
          <p:nvPr/>
        </p:nvSpPr>
        <p:spPr>
          <a:xfrm>
            <a:off x="2762181" y="591118"/>
            <a:ext cx="6679843" cy="276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前三天（前期）第二天游戏调优方法（大概在线时间</a:t>
            </a:r>
            <a:r>
              <a:rPr lang="en-US" altLang="zh-CN" b="1" dirty="0" smtClean="0">
                <a:latin typeface="微软雅黑" panose="020B0503020204020204" pitchFamily="34" charset="-122"/>
                <a:ea typeface="微软雅黑" panose="020B0503020204020204" pitchFamily="34" charset="-122"/>
              </a:rPr>
              <a:t>8</a:t>
            </a:r>
            <a:r>
              <a:rPr lang="zh-CN" altLang="en-US" b="1" dirty="0" smtClean="0">
                <a:latin typeface="微软雅黑" panose="020B0503020204020204" pitchFamily="34" charset="-122"/>
                <a:ea typeface="微软雅黑" panose="020B0503020204020204" pitchFamily="34" charset="-122"/>
              </a:rPr>
              <a:t>个小时）</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3217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前期调优</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方式方法</a:t>
            </a:r>
            <a:r>
              <a:rPr lang="en-US" altLang="zh-CN"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前期</a:t>
            </a:r>
            <a:endParaRPr lang="zh-CN" altLang="en-US" sz="2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621503372"/>
              </p:ext>
            </p:extLst>
          </p:nvPr>
        </p:nvGraphicFramePr>
        <p:xfrm>
          <a:off x="1661376" y="1028759"/>
          <a:ext cx="9890976" cy="3143866"/>
        </p:xfrm>
        <a:graphic>
          <a:graphicData uri="http://schemas.openxmlformats.org/drawingml/2006/table">
            <a:tbl>
              <a:tblPr firstRow="1" bandRow="1">
                <a:tableStyleId>{5C22544A-7EE6-4342-B048-85BDC9FD1C3A}</a:tableStyleId>
              </a:tblPr>
              <a:tblGrid>
                <a:gridCol w="1795813"/>
                <a:gridCol w="6036359"/>
                <a:gridCol w="2058804"/>
              </a:tblGrid>
              <a:tr h="336402">
                <a:tc>
                  <a:txBody>
                    <a:bodyPr/>
                    <a:lstStyle/>
                    <a:p>
                      <a:pPr algn="ctr"/>
                      <a:r>
                        <a:rPr lang="zh-CN" altLang="en-US" dirty="0" smtClean="0">
                          <a:latin typeface="微软雅黑" panose="020B0503020204020204" pitchFamily="34" charset="-122"/>
                          <a:ea typeface="微软雅黑" panose="020B0503020204020204" pitchFamily="34" charset="-122"/>
                        </a:rPr>
                        <a:t>步骤</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方法</a:t>
                      </a: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结果</a:t>
                      </a:r>
                      <a:endParaRPr lang="zh-CN" altLang="en-US" dirty="0">
                        <a:latin typeface="微软雅黑" panose="020B0503020204020204" pitchFamily="34" charset="-122"/>
                        <a:ea typeface="微软雅黑" panose="020B0503020204020204" pitchFamily="34" charset="-122"/>
                      </a:endParaRPr>
                    </a:p>
                  </a:txBody>
                  <a:tcPr/>
                </a:tc>
              </a:tr>
              <a:tr h="615163">
                <a:tc rowSpan="3">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第三日</a:t>
                      </a:r>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小时</a:t>
                      </a:r>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小时流失用户判断方法</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统计第二天游戏中</a:t>
                      </a:r>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个小时</a:t>
                      </a:r>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个小时用户流失。</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按照他们第二日的在线时长（</a:t>
                      </a:r>
                      <a:r>
                        <a:rPr lang="en-US" altLang="zh-CN" dirty="0" smtClean="0">
                          <a:solidFill>
                            <a:schemeClr val="tx1"/>
                          </a:solidFill>
                          <a:latin typeface="微软雅黑" panose="020B0503020204020204" pitchFamily="34" charset="-122"/>
                          <a:ea typeface="微软雅黑" panose="020B0503020204020204" pitchFamily="34" charset="-122"/>
                        </a:rPr>
                        <a:t>60</a:t>
                      </a:r>
                      <a:r>
                        <a:rPr lang="zh-CN" altLang="en-US" dirty="0" smtClean="0">
                          <a:solidFill>
                            <a:schemeClr val="tx1"/>
                          </a:solidFill>
                          <a:latin typeface="微软雅黑" panose="020B0503020204020204" pitchFamily="34" charset="-122"/>
                          <a:ea typeface="微软雅黑" panose="020B0503020204020204" pitchFamily="34" charset="-122"/>
                        </a:rPr>
                        <a:t>分钟）为一个档，通过同样任务打点来记录。</a:t>
                      </a:r>
                      <a:endParaRPr lang="en-US" altLang="zh-CN" dirty="0" smtClean="0">
                        <a:solidFill>
                          <a:schemeClr val="tx1"/>
                        </a:solidFill>
                        <a:latin typeface="微软雅黑" panose="020B0503020204020204" pitchFamily="34" charset="-122"/>
                        <a:ea typeface="微软雅黑" panose="020B0503020204020204" pitchFamily="34" charset="-122"/>
                      </a:endParaRPr>
                    </a:p>
                  </a:txBody>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解决第三日流失用户的问题</a:t>
                      </a:r>
                    </a:p>
                    <a:p>
                      <a:endParaRPr lang="zh-CN" altLang="en-US" dirty="0">
                        <a:latin typeface="微软雅黑" panose="020B0503020204020204" pitchFamily="34" charset="-122"/>
                        <a:ea typeface="微软雅黑" panose="020B0503020204020204" pitchFamily="34" charset="-122"/>
                      </a:endParaRPr>
                    </a:p>
                  </a:txBody>
                  <a:tcPr/>
                </a:tc>
              </a:tr>
              <a:tr h="931853">
                <a:tc vMerge="1">
                  <a:txBody>
                    <a:bodyPr/>
                    <a:lstStyle/>
                    <a:p>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rgbClr val="FF0000"/>
                          </a:solidFill>
                          <a:latin typeface="微软雅黑" panose="020B0503020204020204" pitchFamily="34" charset="-122"/>
                          <a:ea typeface="微软雅黑" panose="020B0503020204020204" pitchFamily="34" charset="-122"/>
                        </a:rPr>
                        <a:t>1.</a:t>
                      </a:r>
                      <a:r>
                        <a:rPr lang="zh-CN" altLang="en-US" dirty="0" smtClean="0">
                          <a:solidFill>
                            <a:srgbClr val="FF0000"/>
                          </a:solidFill>
                          <a:latin typeface="微软雅黑" panose="020B0503020204020204" pitchFamily="34" charset="-122"/>
                          <a:ea typeface="微软雅黑" panose="020B0503020204020204" pitchFamily="34" charset="-122"/>
                        </a:rPr>
                        <a:t>将游戏第三天内容和竞品同期进行对比，然后对比</a:t>
                      </a:r>
                      <a:r>
                        <a:rPr lang="en-US" altLang="zh-CN" dirty="0" smtClean="0">
                          <a:solidFill>
                            <a:srgbClr val="FF0000"/>
                          </a:solidFill>
                          <a:latin typeface="微软雅黑" panose="020B0503020204020204" pitchFamily="34" charset="-122"/>
                          <a:ea typeface="微软雅黑" panose="020B0503020204020204" pitchFamily="34" charset="-122"/>
                        </a:rPr>
                        <a:t>2</a:t>
                      </a:r>
                      <a:r>
                        <a:rPr lang="zh-CN" altLang="en-US" dirty="0" smtClean="0">
                          <a:solidFill>
                            <a:srgbClr val="FF0000"/>
                          </a:solidFill>
                          <a:latin typeface="微软雅黑" panose="020B0503020204020204" pitchFamily="34" charset="-122"/>
                          <a:ea typeface="微软雅黑" panose="020B0503020204020204" pitchFamily="34" charset="-122"/>
                        </a:rPr>
                        <a:t>个游戏的内容差异化（时间</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界面布局</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游戏目标显示）</a:t>
                      </a:r>
                      <a:endParaRPr lang="en-US" altLang="zh-CN" dirty="0" smtClean="0">
                        <a:solidFill>
                          <a:srgbClr val="FF0000"/>
                        </a:solidFill>
                        <a:latin typeface="微软雅黑" panose="020B0503020204020204" pitchFamily="34" charset="-122"/>
                        <a:ea typeface="微软雅黑" panose="020B0503020204020204" pitchFamily="34" charset="-122"/>
                      </a:endParaRPr>
                    </a:p>
                  </a:txBody>
                  <a:tcPr/>
                </a:tc>
                <a:tc vMerge="1">
                  <a:txBody>
                    <a:bodyPr/>
                    <a:lstStyle/>
                    <a:p>
                      <a:endParaRPr lang="zh-CN" altLang="en-US" dirty="0">
                        <a:latin typeface="微软雅黑" panose="020B0503020204020204" pitchFamily="34" charset="-122"/>
                        <a:ea typeface="微软雅黑" panose="020B0503020204020204" pitchFamily="34" charset="-122"/>
                      </a:endParaRPr>
                    </a:p>
                  </a:txBody>
                  <a:tcPr/>
                </a:tc>
              </a:tr>
              <a:tr h="931853">
                <a:tc vMerge="1">
                  <a:txBody>
                    <a:bodyPr/>
                    <a:lstStyle/>
                    <a:p>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rgbClr val="FF0000"/>
                          </a:solidFill>
                          <a:latin typeface="微软雅黑" panose="020B0503020204020204" pitchFamily="34" charset="-122"/>
                          <a:ea typeface="微软雅黑" panose="020B0503020204020204" pitchFamily="34" charset="-122"/>
                        </a:rPr>
                        <a:t>2.</a:t>
                      </a:r>
                      <a:r>
                        <a:rPr lang="zh-CN" altLang="en-US" dirty="0" smtClean="0">
                          <a:solidFill>
                            <a:srgbClr val="FF0000"/>
                          </a:solidFill>
                          <a:latin typeface="微软雅黑" panose="020B0503020204020204" pitchFamily="34" charset="-122"/>
                          <a:ea typeface="微软雅黑" panose="020B0503020204020204" pitchFamily="34" charset="-122"/>
                        </a:rPr>
                        <a:t>通过各种渠道收集</a:t>
                      </a:r>
                      <a:endParaRPr lang="en-US" altLang="zh-CN" dirty="0" smtClean="0">
                        <a:solidFill>
                          <a:srgbClr val="FF0000"/>
                        </a:solidFill>
                        <a:latin typeface="微软雅黑" panose="020B0503020204020204" pitchFamily="34" charset="-122"/>
                        <a:ea typeface="微软雅黑" panose="020B0503020204020204" pitchFamily="34" charset="-122"/>
                      </a:endParaRPr>
                    </a:p>
                  </a:txBody>
                  <a:tcPr/>
                </a:tc>
                <a:tc vMerge="1">
                  <a:txBody>
                    <a:bodyPr/>
                    <a:lstStyle/>
                    <a:p>
                      <a:endParaRPr lang="zh-CN" altLang="en-US" dirty="0">
                        <a:latin typeface="微软雅黑" panose="020B0503020204020204" pitchFamily="34" charset="-122"/>
                        <a:ea typeface="微软雅黑" panose="020B0503020204020204" pitchFamily="34" charset="-122"/>
                      </a:endParaRPr>
                    </a:p>
                  </a:txBody>
                  <a:tcPr/>
                </a:tc>
              </a:tr>
            </a:tbl>
          </a:graphicData>
        </a:graphic>
      </p:graphicFrame>
      <p:sp>
        <p:nvSpPr>
          <p:cNvPr id="6" name="圆角矩形 5"/>
          <p:cNvSpPr/>
          <p:nvPr/>
        </p:nvSpPr>
        <p:spPr>
          <a:xfrm>
            <a:off x="2762181" y="591118"/>
            <a:ext cx="6679843" cy="276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前三天（前期）第三天游戏调优方法（大概在线时间</a:t>
            </a:r>
            <a:r>
              <a:rPr lang="en-US" altLang="zh-CN" b="1" dirty="0" smtClean="0">
                <a:latin typeface="微软雅黑" panose="020B0503020204020204" pitchFamily="34" charset="-122"/>
                <a:ea typeface="微软雅黑" panose="020B0503020204020204" pitchFamily="34" charset="-122"/>
              </a:rPr>
              <a:t>8</a:t>
            </a:r>
            <a:r>
              <a:rPr lang="zh-CN" altLang="en-US" b="1" dirty="0" smtClean="0">
                <a:latin typeface="微软雅黑" panose="020B0503020204020204" pitchFamily="34" charset="-122"/>
                <a:ea typeface="微软雅黑" panose="020B0503020204020204" pitchFamily="34" charset="-122"/>
              </a:rPr>
              <a:t>个小时）</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824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344" y="430235"/>
            <a:ext cx="10633656" cy="5964071"/>
          </a:xfrm>
        </p:spPr>
        <p:txBody>
          <a:bodyPr>
            <a:noAutofit/>
          </a:bodyPr>
          <a:lstStyle/>
          <a:p>
            <a:pPr algn="l"/>
            <a:r>
              <a:rPr lang="en-US" altLang="zh-CN" sz="5400" dirty="0" smtClean="0">
                <a:latin typeface="微软雅黑" panose="020B0503020204020204" pitchFamily="34" charset="-122"/>
                <a:ea typeface="微软雅黑" panose="020B0503020204020204" pitchFamily="34" charset="-122"/>
              </a:rPr>
              <a:t>  </a:t>
            </a:r>
            <a:r>
              <a:rPr lang="en-US" altLang="zh-CN" sz="3200" dirty="0" smtClean="0">
                <a:latin typeface="微软雅黑" panose="020B0503020204020204" pitchFamily="34" charset="-122"/>
                <a:ea typeface="微软雅黑" panose="020B0503020204020204" pitchFamily="34" charset="-122"/>
              </a:rPr>
              <a:t>1</a:t>
            </a:r>
            <a:r>
              <a:rPr lang="en-US" altLang="zh-CN" sz="3200" dirty="0">
                <a:latin typeface="微软雅黑" panose="020B0503020204020204" pitchFamily="34" charset="-122"/>
                <a:ea typeface="微软雅黑" panose="020B0503020204020204" pitchFamily="34" charset="-122"/>
              </a:rPr>
              <a:t>. 【</a:t>
            </a:r>
            <a:r>
              <a:rPr lang="zh-CN" altLang="en-US" sz="3200" dirty="0">
                <a:latin typeface="微软雅黑" panose="020B0503020204020204" pitchFamily="34" charset="-122"/>
                <a:ea typeface="微软雅黑" panose="020B0503020204020204" pitchFamily="34" charset="-122"/>
              </a:rPr>
              <a:t>太吾绘卷玩法介绍</a:t>
            </a:r>
            <a:r>
              <a:rPr lang="en-US" altLang="zh-CN" sz="3200" dirty="0">
                <a:latin typeface="微软雅黑" panose="020B0503020204020204" pitchFamily="34" charset="-122"/>
                <a:ea typeface="微软雅黑" panose="020B0503020204020204" pitchFamily="34" charset="-122"/>
              </a:rPr>
              <a:t> </a:t>
            </a:r>
            <a:r>
              <a:rPr lang="en-US" altLang="zh-CN"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
            </a:r>
            <a:br>
              <a:rPr lang="en-US" altLang="zh-CN" sz="3200" dirty="0" smtClean="0">
                <a:latin typeface="微软雅黑" panose="020B0503020204020204" pitchFamily="34" charset="-122"/>
                <a:ea typeface="微软雅黑" panose="020B0503020204020204" pitchFamily="34" charset="-122"/>
              </a:rPr>
            </a:br>
            <a:r>
              <a:rPr lang="en-US" altLang="zh-CN" sz="3200" dirty="0">
                <a:latin typeface="微软雅黑" panose="020B0503020204020204" pitchFamily="34" charset="-122"/>
                <a:ea typeface="微软雅黑" panose="020B0503020204020204" pitchFamily="34" charset="-122"/>
              </a:rPr>
              <a:t> </a:t>
            </a:r>
            <a:r>
              <a:rPr lang="en-US" altLang="zh-CN" sz="3200" dirty="0" smtClean="0">
                <a:latin typeface="微软雅黑" panose="020B0503020204020204" pitchFamily="34" charset="-122"/>
                <a:ea typeface="微软雅黑" panose="020B0503020204020204" pitchFamily="34" charset="-122"/>
              </a:rPr>
              <a:t>  2.【</a:t>
            </a:r>
            <a:r>
              <a:rPr lang="zh-CN" altLang="en-US" sz="3200" dirty="0" smtClean="0">
                <a:latin typeface="微软雅黑" panose="020B0503020204020204" pitchFamily="34" charset="-122"/>
                <a:ea typeface="微软雅黑" panose="020B0503020204020204" pitchFamily="34" charset="-122"/>
              </a:rPr>
              <a:t>玩家眼中的太吾绘卷</a:t>
            </a:r>
            <a:r>
              <a:rPr lang="en-US" altLang="zh-CN" sz="3200" dirty="0" smtClean="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
            </a:r>
            <a:br>
              <a:rPr lang="en-US" altLang="zh-CN" sz="3200" dirty="0">
                <a:latin typeface="微软雅黑" panose="020B0503020204020204" pitchFamily="34" charset="-122"/>
                <a:ea typeface="微软雅黑" panose="020B0503020204020204" pitchFamily="34" charset="-122"/>
              </a:rPr>
            </a:br>
            <a:r>
              <a:rPr lang="en-US" altLang="zh-CN" sz="3200" dirty="0">
                <a:latin typeface="微软雅黑" panose="020B0503020204020204" pitchFamily="34" charset="-122"/>
                <a:ea typeface="微软雅黑" panose="020B0503020204020204" pitchFamily="34" charset="-122"/>
              </a:rPr>
              <a:t>   3</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为什么会火</a:t>
            </a:r>
            <a:r>
              <a:rPr lang="en-US" altLang="zh-CN"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
            </a:r>
            <a:br>
              <a:rPr lang="en-US" altLang="zh-CN" sz="3200" dirty="0" smtClean="0">
                <a:latin typeface="微软雅黑" panose="020B0503020204020204" pitchFamily="34" charset="-122"/>
                <a:ea typeface="微软雅黑" panose="020B0503020204020204" pitchFamily="34" charset="-122"/>
              </a:rPr>
            </a:br>
            <a:r>
              <a:rPr lang="en-US" altLang="zh-CN" sz="5400" dirty="0">
                <a:latin typeface="微软雅黑" panose="020B0503020204020204" pitchFamily="34" charset="-122"/>
                <a:ea typeface="微软雅黑" panose="020B0503020204020204" pitchFamily="34" charset="-122"/>
              </a:rPr>
              <a:t> </a:t>
            </a:r>
            <a:r>
              <a:rPr lang="en-US" altLang="zh-CN" sz="5400" dirty="0" smtClean="0">
                <a:latin typeface="微软雅黑" panose="020B0503020204020204" pitchFamily="34" charset="-122"/>
                <a:ea typeface="微软雅黑" panose="020B0503020204020204" pitchFamily="34" charset="-122"/>
              </a:rPr>
              <a:t>          </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765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前期调优</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的一些误区</a:t>
            </a:r>
            <a:endParaRPr lang="zh-CN" altLang="en-US" sz="2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942063488"/>
              </p:ext>
            </p:extLst>
          </p:nvPr>
        </p:nvGraphicFramePr>
        <p:xfrm>
          <a:off x="1661376" y="1028759"/>
          <a:ext cx="9890976" cy="4498013"/>
        </p:xfrm>
        <a:graphic>
          <a:graphicData uri="http://schemas.openxmlformats.org/drawingml/2006/table">
            <a:tbl>
              <a:tblPr firstRow="1" bandRow="1">
                <a:tableStyleId>{5C22544A-7EE6-4342-B048-85BDC9FD1C3A}</a:tableStyleId>
              </a:tblPr>
              <a:tblGrid>
                <a:gridCol w="1795813"/>
                <a:gridCol w="6036359"/>
                <a:gridCol w="2058804"/>
              </a:tblGrid>
              <a:tr h="336402">
                <a:tc>
                  <a:txBody>
                    <a:bodyPr/>
                    <a:lstStyle/>
                    <a:p>
                      <a:pPr algn="ctr"/>
                      <a:r>
                        <a:rPr lang="zh-CN" altLang="en-US" dirty="0" smtClean="0">
                          <a:latin typeface="微软雅黑" panose="020B0503020204020204" pitchFamily="34" charset="-122"/>
                          <a:ea typeface="微软雅黑" panose="020B0503020204020204" pitchFamily="34" charset="-122"/>
                        </a:rPr>
                        <a:t>步骤</a:t>
                      </a:r>
                      <a:endParaRPr lang="zh-CN" altLang="en-US" dirty="0">
                        <a:latin typeface="微软雅黑" panose="020B0503020204020204" pitchFamily="34" charset="-122"/>
                        <a:ea typeface="微软雅黑" panose="020B0503020204020204" pitchFamily="34" charset="-122"/>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方法</a:t>
                      </a:r>
                    </a:p>
                  </a:txBody>
                  <a:tcPr/>
                </a:tc>
                <a:tc>
                  <a:txBody>
                    <a:bodyPr/>
                    <a:lstStyle/>
                    <a:p>
                      <a:pPr algn="ctr"/>
                      <a:r>
                        <a:rPr lang="zh-CN" altLang="en-US" dirty="0" smtClean="0">
                          <a:latin typeface="微软雅黑" panose="020B0503020204020204" pitchFamily="34" charset="-122"/>
                          <a:ea typeface="微软雅黑" panose="020B0503020204020204" pitchFamily="34" charset="-122"/>
                        </a:rPr>
                        <a:t>结果</a:t>
                      </a:r>
                      <a:endParaRPr lang="zh-CN" altLang="en-US" dirty="0">
                        <a:latin typeface="微软雅黑" panose="020B0503020204020204" pitchFamily="34" charset="-122"/>
                        <a:ea typeface="微软雅黑" panose="020B0503020204020204" pitchFamily="34" charset="-122"/>
                      </a:endParaRPr>
                    </a:p>
                  </a:txBody>
                  <a:tcPr/>
                </a:tc>
              </a:tr>
              <a:tr h="615163">
                <a:tc rowSpan="3">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第三日</a:t>
                      </a:r>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小时</a:t>
                      </a:r>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小时流失用户判断方法</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统计第二天游戏中</a:t>
                      </a:r>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个小时</a:t>
                      </a:r>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个小时用户流失。</a:t>
                      </a:r>
                      <a:endParaRPr lang="en-US" altLang="zh-CN" dirty="0" smtClean="0">
                        <a:solidFill>
                          <a:schemeClr val="tx1"/>
                        </a:solidFill>
                        <a:latin typeface="微软雅黑" panose="020B0503020204020204" pitchFamily="34" charset="-122"/>
                        <a:ea typeface="微软雅黑" panose="020B0503020204020204" pitchFamily="34" charset="-122"/>
                      </a:endParaRPr>
                    </a:p>
                    <a:p>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按照他们第二日的在线时长（</a:t>
                      </a:r>
                      <a:r>
                        <a:rPr lang="en-US" altLang="zh-CN" dirty="0" smtClean="0">
                          <a:solidFill>
                            <a:schemeClr val="tx1"/>
                          </a:solidFill>
                          <a:latin typeface="微软雅黑" panose="020B0503020204020204" pitchFamily="34" charset="-122"/>
                          <a:ea typeface="微软雅黑" panose="020B0503020204020204" pitchFamily="34" charset="-122"/>
                        </a:rPr>
                        <a:t>60</a:t>
                      </a:r>
                      <a:r>
                        <a:rPr lang="zh-CN" altLang="en-US" dirty="0" smtClean="0">
                          <a:solidFill>
                            <a:schemeClr val="tx1"/>
                          </a:solidFill>
                          <a:latin typeface="微软雅黑" panose="020B0503020204020204" pitchFamily="34" charset="-122"/>
                          <a:ea typeface="微软雅黑" panose="020B0503020204020204" pitchFamily="34" charset="-122"/>
                        </a:rPr>
                        <a:t>分钟）为一个档，通过同样任务打点来记录。</a:t>
                      </a:r>
                      <a:endParaRPr lang="en-US" altLang="zh-CN" dirty="0" smtClean="0">
                        <a:solidFill>
                          <a:schemeClr val="tx1"/>
                        </a:solidFill>
                        <a:latin typeface="微软雅黑" panose="020B0503020204020204" pitchFamily="34" charset="-122"/>
                        <a:ea typeface="微软雅黑" panose="020B0503020204020204" pitchFamily="34" charset="-122"/>
                      </a:endParaRPr>
                    </a:p>
                  </a:txBody>
                  <a:tcPr/>
                </a:tc>
                <a:tc rowSpan="3">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解决第三日流失用户的问题</a:t>
                      </a:r>
                    </a:p>
                    <a:p>
                      <a:endParaRPr lang="zh-CN" altLang="en-US" dirty="0">
                        <a:latin typeface="微软雅黑" panose="020B0503020204020204" pitchFamily="34" charset="-122"/>
                        <a:ea typeface="微软雅黑" panose="020B0503020204020204" pitchFamily="34" charset="-122"/>
                      </a:endParaRPr>
                    </a:p>
                  </a:txBody>
                  <a:tcPr/>
                </a:tc>
              </a:tr>
              <a:tr h="640343">
                <a:tc vMerge="1">
                  <a:txBody>
                    <a:bodyPr/>
                    <a:lstStyle/>
                    <a:p>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rgbClr val="FF0000"/>
                          </a:solidFill>
                          <a:latin typeface="微软雅黑" panose="020B0503020204020204" pitchFamily="34" charset="-122"/>
                          <a:ea typeface="微软雅黑" panose="020B0503020204020204" pitchFamily="34" charset="-122"/>
                        </a:rPr>
                        <a:t>1.</a:t>
                      </a:r>
                      <a:r>
                        <a:rPr lang="zh-CN" altLang="en-US" dirty="0" smtClean="0">
                          <a:solidFill>
                            <a:srgbClr val="FF0000"/>
                          </a:solidFill>
                          <a:latin typeface="微软雅黑" panose="020B0503020204020204" pitchFamily="34" charset="-122"/>
                          <a:ea typeface="微软雅黑" panose="020B0503020204020204" pitchFamily="34" charset="-122"/>
                        </a:rPr>
                        <a:t>将游戏第三天内容和竞品同期进行对比，然后对比</a:t>
                      </a:r>
                      <a:r>
                        <a:rPr lang="en-US" altLang="zh-CN" dirty="0" smtClean="0">
                          <a:solidFill>
                            <a:srgbClr val="FF0000"/>
                          </a:solidFill>
                          <a:latin typeface="微软雅黑" panose="020B0503020204020204" pitchFamily="34" charset="-122"/>
                          <a:ea typeface="微软雅黑" panose="020B0503020204020204" pitchFamily="34" charset="-122"/>
                        </a:rPr>
                        <a:t>2</a:t>
                      </a:r>
                      <a:r>
                        <a:rPr lang="zh-CN" altLang="en-US" dirty="0" smtClean="0">
                          <a:solidFill>
                            <a:srgbClr val="FF0000"/>
                          </a:solidFill>
                          <a:latin typeface="微软雅黑" panose="020B0503020204020204" pitchFamily="34" charset="-122"/>
                          <a:ea typeface="微软雅黑" panose="020B0503020204020204" pitchFamily="34" charset="-122"/>
                        </a:rPr>
                        <a:t>个游戏的内容差异化（时间</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界面布局</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游戏目标显示），如果游戏和竞品一致那么保持一致，如果竞品换了题材，那么需要确定用户群的游戏节奏习惯是否和第三天的节奏乃至整个游戏的匹配（找同用户群游戏来体验和感受），然后配合流失用户打点的</a:t>
                      </a:r>
                      <a:r>
                        <a:rPr lang="en-US" altLang="zh-CN" dirty="0" smtClean="0">
                          <a:solidFill>
                            <a:srgbClr val="FF0000"/>
                          </a:solidFill>
                          <a:latin typeface="微软雅黑" panose="020B0503020204020204" pitchFamily="34" charset="-122"/>
                          <a:ea typeface="微软雅黑" panose="020B0503020204020204" pitchFamily="34" charset="-122"/>
                        </a:rPr>
                        <a:t>60</a:t>
                      </a:r>
                      <a:r>
                        <a:rPr lang="zh-CN" altLang="en-US" dirty="0" smtClean="0">
                          <a:solidFill>
                            <a:srgbClr val="FF0000"/>
                          </a:solidFill>
                          <a:latin typeface="微软雅黑" panose="020B0503020204020204" pitchFamily="34" charset="-122"/>
                          <a:ea typeface="微软雅黑" panose="020B0503020204020204" pitchFamily="34" charset="-122"/>
                        </a:rPr>
                        <a:t>分钟为一个档的记录来进行分析。</a:t>
                      </a:r>
                      <a:endParaRPr lang="en-US" altLang="zh-CN" dirty="0" smtClean="0">
                        <a:solidFill>
                          <a:srgbClr val="FF0000"/>
                        </a:solidFill>
                        <a:latin typeface="微软雅黑" panose="020B0503020204020204" pitchFamily="34" charset="-122"/>
                        <a:ea typeface="微软雅黑" panose="020B0503020204020204" pitchFamily="34" charset="-122"/>
                      </a:endParaRPr>
                    </a:p>
                    <a:p>
                      <a:r>
                        <a:rPr lang="zh-CN" altLang="en-US" dirty="0" smtClean="0">
                          <a:solidFill>
                            <a:srgbClr val="FF0000"/>
                          </a:solidFill>
                          <a:latin typeface="微软雅黑" panose="020B0503020204020204" pitchFamily="34" charset="-122"/>
                          <a:ea typeface="微软雅黑" panose="020B0503020204020204" pitchFamily="34" charset="-122"/>
                        </a:rPr>
                        <a:t>在这个阶段以及不是用户爱不爱这个游戏的问题，而是活跃用户的流失，肯定是游戏性和用户群之间出了问题。</a:t>
                      </a:r>
                      <a:endParaRPr lang="en-US" altLang="zh-CN" dirty="0" smtClean="0">
                        <a:solidFill>
                          <a:srgbClr val="FF0000"/>
                        </a:solidFill>
                        <a:latin typeface="微软雅黑" panose="020B0503020204020204" pitchFamily="34" charset="-122"/>
                        <a:ea typeface="微软雅黑" panose="020B0503020204020204" pitchFamily="34" charset="-122"/>
                      </a:endParaRPr>
                    </a:p>
                  </a:txBody>
                  <a:tcPr/>
                </a:tc>
                <a:tc vMerge="1">
                  <a:txBody>
                    <a:bodyPr/>
                    <a:lstStyle/>
                    <a:p>
                      <a:endParaRPr lang="zh-CN" altLang="en-US" dirty="0">
                        <a:latin typeface="微软雅黑" panose="020B0503020204020204" pitchFamily="34" charset="-122"/>
                        <a:ea typeface="微软雅黑" panose="020B0503020204020204" pitchFamily="34" charset="-122"/>
                      </a:endParaRPr>
                    </a:p>
                  </a:txBody>
                  <a:tcPr/>
                </a:tc>
              </a:tr>
              <a:tr h="931853">
                <a:tc vMerge="1">
                  <a:txBody>
                    <a:bodyPr/>
                    <a:lstStyle/>
                    <a:p>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rgbClr val="FF0000"/>
                          </a:solidFill>
                          <a:latin typeface="微软雅黑" panose="020B0503020204020204" pitchFamily="34" charset="-122"/>
                          <a:ea typeface="微软雅黑" panose="020B0503020204020204" pitchFamily="34" charset="-122"/>
                        </a:rPr>
                        <a:t>2.</a:t>
                      </a:r>
                      <a:r>
                        <a:rPr lang="zh-CN" altLang="en-US" dirty="0" smtClean="0">
                          <a:solidFill>
                            <a:srgbClr val="FF0000"/>
                          </a:solidFill>
                          <a:latin typeface="微软雅黑" panose="020B0503020204020204" pitchFamily="34" charset="-122"/>
                          <a:ea typeface="微软雅黑" panose="020B0503020204020204" pitchFamily="34" charset="-122"/>
                        </a:rPr>
                        <a:t>通过各种渠道收集（</a:t>
                      </a:r>
                      <a:r>
                        <a:rPr lang="en-US" altLang="zh-CN" dirty="0" smtClean="0">
                          <a:solidFill>
                            <a:srgbClr val="FF0000"/>
                          </a:solidFill>
                          <a:latin typeface="微软雅黑" panose="020B0503020204020204" pitchFamily="34" charset="-122"/>
                          <a:ea typeface="微软雅黑" panose="020B0503020204020204" pitchFamily="34" charset="-122"/>
                        </a:rPr>
                        <a:t>QQ</a:t>
                      </a:r>
                      <a:r>
                        <a:rPr lang="zh-CN" altLang="en-US" dirty="0" smtClean="0">
                          <a:solidFill>
                            <a:srgbClr val="FF0000"/>
                          </a:solidFill>
                          <a:latin typeface="微软雅黑" panose="020B0503020204020204" pitchFamily="34" charset="-122"/>
                          <a:ea typeface="微软雅黑" panose="020B0503020204020204" pitchFamily="34" charset="-122"/>
                        </a:rPr>
                        <a:t>群，留言板，电话）来收集整理流失玩家的意见和建议，从这些建议中抽取出用用的信息，和流失用户进行对比，然后做出相关调整。</a:t>
                      </a:r>
                      <a:endParaRPr lang="en-US" altLang="zh-CN" dirty="0" smtClean="0">
                        <a:solidFill>
                          <a:srgbClr val="FF0000"/>
                        </a:solidFill>
                        <a:latin typeface="微软雅黑" panose="020B0503020204020204" pitchFamily="34" charset="-122"/>
                        <a:ea typeface="微软雅黑" panose="020B0503020204020204" pitchFamily="34" charset="-122"/>
                      </a:endParaRPr>
                    </a:p>
                  </a:txBody>
                  <a:tcPr/>
                </a:tc>
                <a:tc vMerge="1">
                  <a:txBody>
                    <a:bodyPr/>
                    <a:lstStyle/>
                    <a:p>
                      <a:endParaRPr lang="zh-CN" altLang="en-US" dirty="0">
                        <a:latin typeface="微软雅黑" panose="020B0503020204020204" pitchFamily="34" charset="-122"/>
                        <a:ea typeface="微软雅黑" panose="020B0503020204020204" pitchFamily="34" charset="-122"/>
                      </a:endParaRPr>
                    </a:p>
                  </a:txBody>
                  <a:tcPr/>
                </a:tc>
              </a:tr>
            </a:tbl>
          </a:graphicData>
        </a:graphic>
      </p:graphicFrame>
      <p:sp>
        <p:nvSpPr>
          <p:cNvPr id="6" name="圆角矩形 5"/>
          <p:cNvSpPr/>
          <p:nvPr/>
        </p:nvSpPr>
        <p:spPr>
          <a:xfrm>
            <a:off x="2762181" y="591118"/>
            <a:ext cx="6679843" cy="2762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前三天（前期）第三天游戏调优方法（大概在线时间</a:t>
            </a:r>
            <a:r>
              <a:rPr lang="en-US" altLang="zh-CN" b="1" dirty="0" smtClean="0">
                <a:latin typeface="微软雅黑" panose="020B0503020204020204" pitchFamily="34" charset="-122"/>
                <a:ea typeface="微软雅黑" panose="020B0503020204020204" pitchFamily="34" charset="-122"/>
              </a:rPr>
              <a:t>8</a:t>
            </a:r>
            <a:r>
              <a:rPr lang="zh-CN" altLang="en-US" b="1" dirty="0" smtClean="0">
                <a:latin typeface="微软雅黑" panose="020B0503020204020204" pitchFamily="34" charset="-122"/>
                <a:ea typeface="微软雅黑" panose="020B0503020204020204" pitchFamily="34" charset="-122"/>
              </a:rPr>
              <a:t>个小时）</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75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前期调优</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的一些容易忽视的地方</a:t>
            </a:r>
            <a:endParaRPr lang="zh-CN" altLang="en-US" sz="28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3229697034"/>
              </p:ext>
            </p:extLst>
          </p:nvPr>
        </p:nvGraphicFramePr>
        <p:xfrm>
          <a:off x="2073500" y="964364"/>
          <a:ext cx="7832172" cy="3840743"/>
        </p:xfrm>
        <a:graphic>
          <a:graphicData uri="http://schemas.openxmlformats.org/drawingml/2006/table">
            <a:tbl>
              <a:tblPr firstRow="1" bandRow="1">
                <a:tableStyleId>{5C22544A-7EE6-4342-B048-85BDC9FD1C3A}</a:tableStyleId>
              </a:tblPr>
              <a:tblGrid>
                <a:gridCol w="1795813"/>
                <a:gridCol w="6036359"/>
              </a:tblGrid>
              <a:tr h="117461">
                <a:tc rowSpan="6">
                  <a:txBody>
                    <a:bodyPr/>
                    <a:lstStyle/>
                    <a:p>
                      <a:r>
                        <a:rPr lang="zh-CN" altLang="en-US" dirty="0" smtClean="0">
                          <a:solidFill>
                            <a:schemeClr val="tx1"/>
                          </a:solidFill>
                          <a:latin typeface="微软雅黑" panose="020B0503020204020204" pitchFamily="34" charset="-122"/>
                          <a:ea typeface="微软雅黑" panose="020B0503020204020204" pitchFamily="34" charset="-122"/>
                        </a:rPr>
                        <a:t>        </a:t>
                      </a:r>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en-US" altLang="zh-CN" dirty="0" smtClean="0">
                        <a:solidFill>
                          <a:schemeClr val="tx1"/>
                        </a:solidFill>
                        <a:latin typeface="微软雅黑" panose="020B0503020204020204" pitchFamily="34" charset="-122"/>
                        <a:ea typeface="微软雅黑" panose="020B0503020204020204" pitchFamily="34" charset="-122"/>
                      </a:endParaRPr>
                    </a:p>
                    <a:p>
                      <a:endParaRPr lang="en-US" altLang="zh-CN" dirty="0" smtClean="0">
                        <a:solidFill>
                          <a:schemeClr val="tx1"/>
                        </a:solidFill>
                        <a:latin typeface="微软雅黑" panose="020B0503020204020204" pitchFamily="34" charset="-122"/>
                        <a:ea typeface="微软雅黑" panose="020B0503020204020204" pitchFamily="34" charset="-122"/>
                      </a:endParaRPr>
                    </a:p>
                    <a:p>
                      <a:r>
                        <a:rPr lang="zh-CN" altLang="en-US" dirty="0" smtClean="0">
                          <a:solidFill>
                            <a:schemeClr val="tx1"/>
                          </a:solidFill>
                          <a:latin typeface="微软雅黑" panose="020B0503020204020204" pitchFamily="34" charset="-122"/>
                          <a:ea typeface="微软雅黑" panose="020B0503020204020204" pitchFamily="34" charset="-122"/>
                        </a:rPr>
                        <a:t>容易忽视的地方</a:t>
                      </a:r>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zh-CN" altLang="en-US" dirty="0" smtClean="0">
                          <a:latin typeface="微软雅黑" panose="020B0503020204020204" pitchFamily="34" charset="-122"/>
                          <a:ea typeface="微软雅黑" panose="020B0503020204020204" pitchFamily="34" charset="-122"/>
                        </a:rPr>
                        <a:t>说明</a:t>
                      </a:r>
                    </a:p>
                  </a:txBody>
                  <a:tcPr/>
                </a:tc>
              </a:tr>
              <a:tr h="266856">
                <a:tc vMerge="1">
                  <a:txBody>
                    <a:bodyPr/>
                    <a:lstStyle/>
                    <a:p>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chemeClr val="tx1"/>
                          </a:solidFill>
                          <a:latin typeface="微软雅黑" panose="020B0503020204020204" pitchFamily="34" charset="-122"/>
                          <a:ea typeface="微软雅黑" panose="020B0503020204020204" pitchFamily="34" charset="-122"/>
                        </a:rPr>
                        <a:t>1.</a:t>
                      </a:r>
                      <a:r>
                        <a:rPr lang="zh-CN" altLang="en-US" dirty="0" smtClean="0">
                          <a:solidFill>
                            <a:schemeClr val="tx1"/>
                          </a:solidFill>
                          <a:latin typeface="微软雅黑" panose="020B0503020204020204" pitchFamily="34" charset="-122"/>
                          <a:ea typeface="微软雅黑" panose="020B0503020204020204" pitchFamily="34" charset="-122"/>
                        </a:rPr>
                        <a:t>打点新手步骤要细，每个操作都要记录。</a:t>
                      </a:r>
                      <a:endParaRPr lang="en-US" altLang="zh-CN" dirty="0" smtClean="0">
                        <a:solidFill>
                          <a:schemeClr val="tx1"/>
                        </a:solidFill>
                        <a:latin typeface="微软雅黑" panose="020B0503020204020204" pitchFamily="34" charset="-122"/>
                        <a:ea typeface="微软雅黑" panose="020B0503020204020204" pitchFamily="34" charset="-122"/>
                      </a:endParaRPr>
                    </a:p>
                  </a:txBody>
                  <a:tcPr/>
                </a:tc>
              </a:tr>
              <a:tr h="640343">
                <a:tc vMerge="1">
                  <a:txBody>
                    <a:bodyPr/>
                    <a:lstStyle/>
                    <a:p>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chemeClr val="tx1"/>
                          </a:solidFill>
                          <a:latin typeface="微软雅黑" panose="020B0503020204020204" pitchFamily="34" charset="-122"/>
                          <a:ea typeface="微软雅黑" panose="020B0503020204020204" pitchFamily="34" charset="-122"/>
                        </a:rPr>
                        <a:t>2.</a:t>
                      </a:r>
                      <a:r>
                        <a:rPr lang="zh-CN" altLang="en-US" dirty="0" smtClean="0">
                          <a:solidFill>
                            <a:schemeClr val="tx1"/>
                          </a:solidFill>
                          <a:latin typeface="微软雅黑" panose="020B0503020204020204" pitchFamily="34" charset="-122"/>
                          <a:ea typeface="微软雅黑" panose="020B0503020204020204" pitchFamily="34" charset="-122"/>
                        </a:rPr>
                        <a:t>除新手期外的游戏打点，主要是以任务，和开启功能时间，等级为主，并且记录其这些核心功能点的操作行行为。</a:t>
                      </a:r>
                      <a:endParaRPr lang="en-US" altLang="zh-CN" dirty="0" smtClean="0">
                        <a:solidFill>
                          <a:schemeClr val="tx1"/>
                        </a:solidFill>
                        <a:latin typeface="微软雅黑" panose="020B0503020204020204" pitchFamily="34" charset="-122"/>
                        <a:ea typeface="微软雅黑" panose="020B0503020204020204" pitchFamily="34" charset="-122"/>
                      </a:endParaRPr>
                    </a:p>
                  </a:txBody>
                  <a:tcPr/>
                </a:tc>
              </a:tr>
              <a:tr h="594360">
                <a:tc vMerge="1">
                  <a:txBody>
                    <a:bodyPr/>
                    <a:lstStyle/>
                    <a:p>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chemeClr val="tx1"/>
                          </a:solidFill>
                          <a:latin typeface="微软雅黑" panose="020B0503020204020204" pitchFamily="34" charset="-122"/>
                          <a:ea typeface="微软雅黑" panose="020B0503020204020204" pitchFamily="34" charset="-122"/>
                        </a:rPr>
                        <a:t>3.</a:t>
                      </a:r>
                      <a:r>
                        <a:rPr lang="zh-CN" altLang="en-US" dirty="0" smtClean="0">
                          <a:solidFill>
                            <a:schemeClr val="tx1"/>
                          </a:solidFill>
                          <a:latin typeface="微软雅黑" panose="020B0503020204020204" pitchFamily="34" charset="-122"/>
                          <a:ea typeface="微软雅黑" panose="020B0503020204020204" pitchFamily="34" charset="-122"/>
                        </a:rPr>
                        <a:t>调优重点关注在已经流失用户的共同行为点上，而个别占比少的行为可以降低调优度。</a:t>
                      </a:r>
                      <a:endParaRPr lang="en-US" altLang="zh-CN" dirty="0" smtClean="0">
                        <a:solidFill>
                          <a:schemeClr val="tx1"/>
                        </a:solidFill>
                        <a:latin typeface="微软雅黑" panose="020B0503020204020204" pitchFamily="34" charset="-122"/>
                        <a:ea typeface="微软雅黑" panose="020B0503020204020204" pitchFamily="34" charset="-122"/>
                      </a:endParaRPr>
                    </a:p>
                  </a:txBody>
                  <a:tcPr>
                    <a:lnB w="12700" cap="flat" cmpd="sng" algn="ctr">
                      <a:solidFill>
                        <a:schemeClr val="tx1"/>
                      </a:solidFill>
                      <a:prstDash val="solid"/>
                      <a:round/>
                      <a:headEnd type="none" w="med" len="med"/>
                      <a:tailEnd type="none" w="med" len="med"/>
                    </a:lnB>
                  </a:tcPr>
                </a:tc>
              </a:tr>
              <a:tr h="594360">
                <a:tc vMerge="1">
                  <a:txBody>
                    <a:bodyPr/>
                    <a:lstStyle/>
                    <a:p>
                      <a:endParaRPr lang="zh-CN" altLang="en-US"/>
                    </a:p>
                  </a:txBody>
                  <a:tcPr/>
                </a:tc>
                <a:tc>
                  <a:txBody>
                    <a:bodyPr/>
                    <a:lstStyle/>
                    <a:p>
                      <a:r>
                        <a:rPr lang="en-US" altLang="zh-CN" dirty="0" smtClean="0">
                          <a:solidFill>
                            <a:schemeClr val="tx1"/>
                          </a:solidFill>
                          <a:latin typeface="微软雅黑" panose="020B0503020204020204" pitchFamily="34" charset="-122"/>
                          <a:ea typeface="微软雅黑" panose="020B0503020204020204" pitchFamily="34" charset="-122"/>
                        </a:rPr>
                        <a:t>4.</a:t>
                      </a:r>
                      <a:r>
                        <a:rPr lang="zh-CN" altLang="en-US" dirty="0" smtClean="0">
                          <a:solidFill>
                            <a:schemeClr val="tx1"/>
                          </a:solidFill>
                          <a:latin typeface="微软雅黑" panose="020B0503020204020204" pitchFamily="34" charset="-122"/>
                          <a:ea typeface="微软雅黑" panose="020B0503020204020204" pitchFamily="34" charset="-122"/>
                        </a:rPr>
                        <a:t>注意前期的流失用户越到后期其用户行为越来越复杂，无法通过打点来判断了，需要整合竞争</a:t>
                      </a:r>
                      <a:r>
                        <a:rPr lang="en-US" altLang="zh-CN" dirty="0" smtClean="0">
                          <a:solidFill>
                            <a:schemeClr val="tx1"/>
                          </a:solidFill>
                          <a:latin typeface="微软雅黑" panose="020B0503020204020204" pitchFamily="34" charset="-122"/>
                          <a:ea typeface="微软雅黑" panose="020B0503020204020204" pitchFamily="34" charset="-122"/>
                        </a:rPr>
                        <a:t>+</a:t>
                      </a:r>
                      <a:r>
                        <a:rPr lang="zh-CN" altLang="en-US" dirty="0" smtClean="0">
                          <a:solidFill>
                            <a:schemeClr val="tx1"/>
                          </a:solidFill>
                          <a:latin typeface="微软雅黑" panose="020B0503020204020204" pitchFamily="34" charset="-122"/>
                          <a:ea typeface="微软雅黑" panose="020B0503020204020204" pitchFamily="34" charset="-122"/>
                        </a:rPr>
                        <a:t>用户群来进行数据对比来判断，如果只是用所谓的打点，那几乎是不可能实现的因为工程量太大。</a:t>
                      </a:r>
                      <a:endParaRPr lang="en-US" altLang="zh-CN" dirty="0" smtClean="0">
                        <a:solidFill>
                          <a:schemeClr val="tx1"/>
                        </a:solidFill>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360">
                <a:tc vMerge="1">
                  <a:txBody>
                    <a:bodyPr/>
                    <a:lstStyle/>
                    <a:p>
                      <a:endParaRPr lang="zh-CN" altLang="en-US"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dirty="0" smtClean="0">
                          <a:solidFill>
                            <a:schemeClr val="tx1"/>
                          </a:solidFill>
                          <a:latin typeface="微软雅黑" panose="020B0503020204020204" pitchFamily="34" charset="-122"/>
                          <a:ea typeface="微软雅黑" panose="020B0503020204020204" pitchFamily="34" charset="-122"/>
                        </a:rPr>
                        <a:t>5.</a:t>
                      </a:r>
                      <a:r>
                        <a:rPr lang="zh-CN" altLang="en-US" dirty="0" smtClean="0">
                          <a:solidFill>
                            <a:schemeClr val="tx1"/>
                          </a:solidFill>
                          <a:latin typeface="微软雅黑" panose="020B0503020204020204" pitchFamily="34" charset="-122"/>
                          <a:ea typeface="微软雅黑" panose="020B0503020204020204" pitchFamily="34" charset="-122"/>
                        </a:rPr>
                        <a:t>一个项目组无法独立完成这些工作，因为需要公司其他运维和运营部门的配合，如果公司没有这些机制很难做到。</a:t>
                      </a:r>
                      <a:endParaRPr lang="en-US" altLang="zh-CN" dirty="0" smtClean="0">
                        <a:solidFill>
                          <a:schemeClr val="tx1"/>
                        </a:solidFill>
                        <a:latin typeface="微软雅黑" panose="020B0503020204020204" pitchFamily="34" charset="-122"/>
                        <a:ea typeface="微软雅黑" panose="020B0503020204020204" pitchFamily="34" charset="-122"/>
                      </a:endParaRPr>
                    </a:p>
                  </a:txBody>
                  <a:tcPr>
                    <a:lnT w="12700" cap="flat" cmpd="sng" algn="ctr">
                      <a:solidFill>
                        <a:schemeClr val="tx1"/>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3617005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心流</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的学术</a:t>
            </a:r>
            <a:r>
              <a:rPr lang="zh-CN" altLang="en-US" sz="2800" dirty="0" smtClean="0">
                <a:latin typeface="微软雅黑" panose="020B0503020204020204" pitchFamily="34" charset="-122"/>
                <a:ea typeface="微软雅黑" panose="020B0503020204020204" pitchFamily="34" charset="-122"/>
              </a:rPr>
              <a:t>解释</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52497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2130" y="430235"/>
            <a:ext cx="10929870" cy="5964071"/>
          </a:xfrm>
        </p:spPr>
        <p:txBody>
          <a:bodyPr>
            <a:noAutofit/>
          </a:bodyPr>
          <a:lstStyle/>
          <a:p>
            <a:pPr algn="l"/>
            <a:r>
              <a:rPr lang="en-US" altLang="zh-CN" sz="5400" dirty="0" smtClean="0">
                <a:latin typeface="微软雅黑" panose="020B0503020204020204" pitchFamily="34" charset="-122"/>
                <a:ea typeface="微软雅黑" panose="020B0503020204020204" pitchFamily="34" charset="-122"/>
              </a:rPr>
              <a:t> </a:t>
            </a:r>
            <a:r>
              <a:rPr lang="en-US" altLang="zh-CN" sz="3600" dirty="0" smtClean="0">
                <a:latin typeface="微软雅黑" panose="020B0503020204020204" pitchFamily="34" charset="-122"/>
                <a:ea typeface="微软雅黑" panose="020B0503020204020204" pitchFamily="34" charset="-122"/>
              </a:rPr>
              <a:t/>
            </a:r>
            <a:br>
              <a:rPr lang="en-US" altLang="zh-CN" sz="3600" dirty="0" smtClean="0">
                <a:latin typeface="微软雅黑" panose="020B0503020204020204" pitchFamily="34" charset="-122"/>
                <a:ea typeface="微软雅黑" panose="020B0503020204020204" pitchFamily="34" charset="-122"/>
              </a:rPr>
            </a:br>
            <a:r>
              <a:rPr lang="en-US" altLang="zh-CN" sz="3600" dirty="0">
                <a:latin typeface="微软雅黑" panose="020B0503020204020204" pitchFamily="34" charset="-122"/>
                <a:ea typeface="微软雅黑" panose="020B0503020204020204" pitchFamily="34" charset="-122"/>
              </a:rPr>
              <a:t> </a:t>
            </a:r>
            <a:r>
              <a:rPr lang="en-US" altLang="zh-CN" sz="3600" dirty="0" smtClean="0">
                <a:latin typeface="微软雅黑" panose="020B0503020204020204" pitchFamily="34" charset="-122"/>
                <a:ea typeface="微软雅黑" panose="020B0503020204020204" pitchFamily="34" charset="-122"/>
              </a:rPr>
              <a:t> </a:t>
            </a:r>
            <a:r>
              <a:rPr lang="en-US" altLang="zh-CN" sz="3600" dirty="0" smtClean="0">
                <a:latin typeface="微软雅黑" panose="020B0503020204020204" pitchFamily="34" charset="-122"/>
                <a:ea typeface="微软雅黑" panose="020B0503020204020204" pitchFamily="34" charset="-122"/>
              </a:rPr>
              <a:t>                  THE  END</a:t>
            </a:r>
            <a:r>
              <a:rPr lang="zh-CN" altLang="en-US" sz="3600" dirty="0" smtClean="0">
                <a:latin typeface="微软雅黑" panose="020B0503020204020204" pitchFamily="34" charset="-122"/>
                <a:ea typeface="微软雅黑" panose="020B0503020204020204" pitchFamily="34" charset="-122"/>
              </a:rPr>
              <a:t>请等待下期</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269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655941" y="2793573"/>
            <a:ext cx="5993949" cy="769441"/>
          </a:xfrm>
          <a:prstGeom prst="rect">
            <a:avLst/>
          </a:prstGeom>
        </p:spPr>
        <p:txBody>
          <a:bodyPr wrap="none">
            <a:spAutoFit/>
          </a:bodyPr>
          <a:lstStyle/>
          <a:p>
            <a:r>
              <a:rPr lang="en-US" altLang="zh-CN" sz="4400" dirty="0">
                <a:latin typeface="微软雅黑" panose="020B0503020204020204" pitchFamily="34" charset="-122"/>
                <a:ea typeface="微软雅黑" panose="020B0503020204020204" pitchFamily="34" charset="-122"/>
              </a:rPr>
              <a:t>【</a:t>
            </a:r>
            <a:r>
              <a:rPr lang="zh-CN" altLang="en-US" sz="4400" dirty="0">
                <a:latin typeface="微软雅黑" panose="020B0503020204020204" pitchFamily="34" charset="-122"/>
                <a:ea typeface="微软雅黑" panose="020B0503020204020204" pitchFamily="34" charset="-122"/>
              </a:rPr>
              <a:t>太吾绘卷玩法介绍</a:t>
            </a:r>
            <a:r>
              <a:rPr lang="en-US" altLang="zh-CN" sz="4400" dirty="0">
                <a:latin typeface="微软雅黑" panose="020B0503020204020204" pitchFamily="34" charset="-122"/>
                <a:ea typeface="微软雅黑" panose="020B0503020204020204" pitchFamily="34" charset="-122"/>
              </a:rPr>
              <a:t> 】</a:t>
            </a:r>
            <a:endParaRPr lang="zh-CN" altLang="en-US" sz="4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8768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太吾绘卷玩法介绍</a:t>
            </a:r>
            <a:r>
              <a:rPr lang="en-US" altLang="zh-CN" sz="2800" dirty="0">
                <a:latin typeface="微软雅黑" panose="020B0503020204020204" pitchFamily="34" charset="-122"/>
                <a:ea typeface="微软雅黑" panose="020B0503020204020204" pitchFamily="34" charset="-122"/>
              </a:rPr>
              <a:t> </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数据预览</a:t>
            </a:r>
            <a:endParaRPr lang="zh-CN" altLang="en-US" sz="28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505084781"/>
              </p:ext>
            </p:extLst>
          </p:nvPr>
        </p:nvGraphicFramePr>
        <p:xfrm>
          <a:off x="1587690" y="629515"/>
          <a:ext cx="3409314" cy="2595880"/>
        </p:xfrm>
        <a:graphic>
          <a:graphicData uri="http://schemas.openxmlformats.org/drawingml/2006/table">
            <a:tbl>
              <a:tblPr firstRow="1" bandRow="1">
                <a:tableStyleId>{5C22544A-7EE6-4342-B048-85BDC9FD1C3A}</a:tableStyleId>
              </a:tblPr>
              <a:tblGrid>
                <a:gridCol w="1155511"/>
                <a:gridCol w="2253803"/>
              </a:tblGrid>
              <a:tr h="370840">
                <a:tc>
                  <a:txBody>
                    <a:bodyPr/>
                    <a:lstStyle/>
                    <a:p>
                      <a:pPr algn="ctr"/>
                      <a:r>
                        <a:rPr lang="zh-CN" altLang="en-US" dirty="0" smtClean="0">
                          <a:latin typeface="微软雅黑" panose="020B0503020204020204" pitchFamily="34" charset="-122"/>
                          <a:ea typeface="微软雅黑" panose="020B0503020204020204" pitchFamily="34" charset="-122"/>
                        </a:rPr>
                        <a:t>类型</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上线时间</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2018</a:t>
                      </a:r>
                      <a:r>
                        <a:rPr lang="zh-CN" altLang="en-US" dirty="0" smtClean="0">
                          <a:latin typeface="微软雅黑" panose="020B0503020204020204" pitchFamily="34" charset="-122"/>
                          <a:ea typeface="微软雅黑" panose="020B0503020204020204" pitchFamily="34" charset="-122"/>
                        </a:rPr>
                        <a:t>年</a:t>
                      </a:r>
                      <a:r>
                        <a:rPr lang="en-US" altLang="zh-CN" dirty="0" smtClean="0">
                          <a:latin typeface="微软雅黑" panose="020B0503020204020204" pitchFamily="34" charset="-122"/>
                          <a:ea typeface="微软雅黑" panose="020B0503020204020204" pitchFamily="34" charset="-122"/>
                        </a:rPr>
                        <a:t>9</a:t>
                      </a:r>
                      <a:r>
                        <a:rPr lang="zh-CN" altLang="en-US" dirty="0" smtClean="0">
                          <a:latin typeface="微软雅黑" panose="020B0503020204020204" pitchFamily="34" charset="-122"/>
                          <a:ea typeface="微软雅黑" panose="020B0503020204020204" pitchFamily="34" charset="-122"/>
                        </a:rPr>
                        <a:t>月</a:t>
                      </a:r>
                      <a:r>
                        <a:rPr lang="en-US" altLang="zh-CN" dirty="0" smtClean="0">
                          <a:latin typeface="微软雅黑" panose="020B0503020204020204" pitchFamily="34" charset="-122"/>
                          <a:ea typeface="微软雅黑" panose="020B0503020204020204" pitchFamily="34" charset="-122"/>
                        </a:rPr>
                        <a:t>21</a:t>
                      </a:r>
                      <a:r>
                        <a:rPr lang="zh-CN" altLang="en-US" dirty="0" smtClean="0">
                          <a:latin typeface="微软雅黑" panose="020B0503020204020204" pitchFamily="34" charset="-122"/>
                          <a:ea typeface="微软雅黑" panose="020B0503020204020204" pitchFamily="34" charset="-122"/>
                        </a:rPr>
                        <a:t>日</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下载量</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58</a:t>
                      </a:r>
                      <a:r>
                        <a:rPr lang="zh-CN" altLang="en-US" dirty="0" smtClean="0">
                          <a:latin typeface="微软雅黑" panose="020B0503020204020204" pitchFamily="34" charset="-122"/>
                          <a:ea typeface="微软雅黑" panose="020B0503020204020204" pitchFamily="34" charset="-122"/>
                        </a:rPr>
                        <a:t>万（</a:t>
                      </a:r>
                      <a:r>
                        <a:rPr lang="en-US" altLang="zh-CN" dirty="0" smtClean="0">
                          <a:latin typeface="微软雅黑" panose="020B0503020204020204" pitchFamily="34" charset="-122"/>
                          <a:ea typeface="微软雅黑" panose="020B0503020204020204" pitchFamily="34" charset="-122"/>
                        </a:rPr>
                        <a:t>10.8</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营收额</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300</a:t>
                      </a:r>
                      <a:r>
                        <a:rPr lang="zh-CN" altLang="en-US" dirty="0" smtClean="0">
                          <a:latin typeface="微软雅黑" panose="020B0503020204020204" pitchFamily="34" charset="-122"/>
                          <a:ea typeface="微软雅黑" panose="020B0503020204020204" pitchFamily="34" charset="-122"/>
                        </a:rPr>
                        <a:t>多万</a:t>
                      </a:r>
                      <a:r>
                        <a:rPr lang="en-US" altLang="zh-CN" dirty="0" smtClean="0">
                          <a:latin typeface="微软雅黑" panose="020B0503020204020204" pitchFamily="34" charset="-122"/>
                          <a:ea typeface="微软雅黑" panose="020B0503020204020204" pitchFamily="34" charset="-122"/>
                        </a:rPr>
                        <a:t>RMB</a:t>
                      </a:r>
                      <a:r>
                        <a:rPr lang="zh-CN" altLang="en-US" dirty="0" smtClean="0">
                          <a:latin typeface="微软雅黑" panose="020B0503020204020204" pitchFamily="34" charset="-122"/>
                          <a:ea typeface="微软雅黑" panose="020B0503020204020204" pitchFamily="34" charset="-122"/>
                        </a:rPr>
                        <a:t>左右</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好评率</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95%</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特别好评</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9330</a:t>
                      </a:r>
                      <a:r>
                        <a:rPr lang="zh-CN" altLang="en-US" dirty="0" smtClean="0">
                          <a:latin typeface="微软雅黑" panose="020B0503020204020204" pitchFamily="34" charset="-122"/>
                          <a:ea typeface="微软雅黑" panose="020B0503020204020204" pitchFamily="34" charset="-122"/>
                        </a:rPr>
                        <a:t>条</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成绩</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畅销周榜</a:t>
                      </a:r>
                      <a:r>
                        <a:rPr lang="en-US" altLang="zh-CN" dirty="0" smtClean="0">
                          <a:latin typeface="微软雅黑" panose="020B0503020204020204" pitchFamily="34" charset="-122"/>
                          <a:ea typeface="微软雅黑" panose="020B0503020204020204" pitchFamily="34" charset="-122"/>
                        </a:rPr>
                        <a:t>N0.1</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424737898"/>
              </p:ext>
            </p:extLst>
          </p:nvPr>
        </p:nvGraphicFramePr>
        <p:xfrm>
          <a:off x="6520298" y="629515"/>
          <a:ext cx="4156288" cy="2595880"/>
        </p:xfrm>
        <a:graphic>
          <a:graphicData uri="http://schemas.openxmlformats.org/drawingml/2006/table">
            <a:tbl>
              <a:tblPr firstRow="1" bandRow="1">
                <a:tableStyleId>{5C22544A-7EE6-4342-B048-85BDC9FD1C3A}</a:tableStyleId>
              </a:tblPr>
              <a:tblGrid>
                <a:gridCol w="1408681"/>
                <a:gridCol w="2747607"/>
              </a:tblGrid>
              <a:tr h="370840">
                <a:tc>
                  <a:txBody>
                    <a:bodyPr/>
                    <a:lstStyle/>
                    <a:p>
                      <a:pPr algn="ctr"/>
                      <a:r>
                        <a:rPr lang="zh-CN" altLang="en-US" dirty="0" smtClean="0">
                          <a:latin typeface="微软雅黑" panose="020B0503020204020204" pitchFamily="34" charset="-122"/>
                          <a:ea typeface="微软雅黑" panose="020B0503020204020204" pitchFamily="34" charset="-122"/>
                        </a:rPr>
                        <a:t>平台</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smtClean="0">
                          <a:latin typeface="微软雅黑" panose="020B0503020204020204" pitchFamily="34" charset="-122"/>
                          <a:ea typeface="微软雅黑" panose="020B0503020204020204" pitchFamily="34" charset="-122"/>
                        </a:rPr>
                        <a:t>数量</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虎牙</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个专区，</a:t>
                      </a:r>
                      <a:r>
                        <a:rPr lang="en-US" altLang="zh-CN" dirty="0" smtClean="0">
                          <a:latin typeface="微软雅黑" panose="020B0503020204020204" pitchFamily="34" charset="-122"/>
                          <a:ea typeface="微软雅黑" panose="020B0503020204020204" pitchFamily="34" charset="-122"/>
                        </a:rPr>
                        <a:t>5</a:t>
                      </a:r>
                      <a:r>
                        <a:rPr lang="zh-CN" altLang="en-US" dirty="0" smtClean="0">
                          <a:latin typeface="微软雅黑" panose="020B0503020204020204" pitchFamily="34" charset="-122"/>
                          <a:ea typeface="微软雅黑" panose="020B0503020204020204" pitchFamily="34" charset="-122"/>
                        </a:rPr>
                        <a:t>个头部主播</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斗鱼</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个专区   </a:t>
                      </a:r>
                      <a:r>
                        <a:rPr lang="en-US" altLang="zh-CN" dirty="0" smtClean="0">
                          <a:latin typeface="微软雅黑" panose="020B0503020204020204" pitchFamily="34" charset="-122"/>
                          <a:ea typeface="微软雅黑" panose="020B0503020204020204" pitchFamily="34" charset="-122"/>
                        </a:rPr>
                        <a:t>4</a:t>
                      </a:r>
                      <a:r>
                        <a:rPr lang="zh-CN" altLang="en-US" dirty="0" smtClean="0">
                          <a:latin typeface="微软雅黑" panose="020B0503020204020204" pitchFamily="34" charset="-122"/>
                          <a:ea typeface="微软雅黑" panose="020B0503020204020204" pitchFamily="34" charset="-122"/>
                        </a:rPr>
                        <a:t>个头部主播</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熊猫</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zh-CN" altLang="en-US" dirty="0" smtClean="0">
                          <a:latin typeface="微软雅黑" panose="020B0503020204020204" pitchFamily="34" charset="-122"/>
                          <a:ea typeface="微软雅黑" panose="020B0503020204020204" pitchFamily="34" charset="-122"/>
                        </a:rPr>
                        <a:t>无专区，多个大</a:t>
                      </a:r>
                      <a:r>
                        <a:rPr lang="en-US" altLang="zh-CN" dirty="0" smtClean="0">
                          <a:latin typeface="微软雅黑" panose="020B0503020204020204" pitchFamily="34" charset="-122"/>
                          <a:ea typeface="微软雅黑" panose="020B0503020204020204" pitchFamily="34" charset="-122"/>
                        </a:rPr>
                        <a:t>V</a:t>
                      </a:r>
                      <a:r>
                        <a:rPr lang="zh-CN" altLang="en-US" dirty="0" smtClean="0">
                          <a:latin typeface="微软雅黑" panose="020B0503020204020204" pitchFamily="34" charset="-122"/>
                          <a:ea typeface="微软雅黑" panose="020B0503020204020204" pitchFamily="34" charset="-122"/>
                        </a:rPr>
                        <a:t>主播</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哔哩哔哩</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300</a:t>
                      </a:r>
                      <a:r>
                        <a:rPr lang="zh-CN" altLang="en-US" dirty="0" smtClean="0">
                          <a:latin typeface="微软雅黑" panose="020B0503020204020204" pitchFamily="34" charset="-122"/>
                          <a:ea typeface="微软雅黑" panose="020B0503020204020204" pitchFamily="34" charset="-122"/>
                        </a:rPr>
                        <a:t>多个视频</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zh-CN" altLang="en-US" dirty="0" smtClean="0">
                          <a:latin typeface="微软雅黑" panose="020B0503020204020204" pitchFamily="34" charset="-122"/>
                          <a:ea typeface="微软雅黑" panose="020B0503020204020204" pitchFamily="34" charset="-122"/>
                        </a:rPr>
                        <a:t>油管</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150</a:t>
                      </a:r>
                      <a:r>
                        <a:rPr lang="zh-CN" altLang="en-US" dirty="0" smtClean="0">
                          <a:latin typeface="微软雅黑" panose="020B0503020204020204" pitchFamily="34" charset="-122"/>
                          <a:ea typeface="微软雅黑" panose="020B0503020204020204" pitchFamily="34" charset="-122"/>
                        </a:rPr>
                        <a:t>个视频</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FB</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smtClean="0">
                          <a:latin typeface="微软雅黑" panose="020B0503020204020204" pitchFamily="34" charset="-122"/>
                          <a:ea typeface="微软雅黑" panose="020B0503020204020204" pitchFamily="34" charset="-122"/>
                        </a:rPr>
                        <a:t>1.6</a:t>
                      </a:r>
                      <a:r>
                        <a:rPr lang="zh-CN" altLang="en-US" dirty="0" smtClean="0">
                          <a:latin typeface="微软雅黑" panose="020B0503020204020204" pitchFamily="34" charset="-122"/>
                          <a:ea typeface="微软雅黑" panose="020B0503020204020204" pitchFamily="34" charset="-122"/>
                        </a:rPr>
                        <a:t>万条评论？？？我囧</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99455090"/>
              </p:ext>
            </p:extLst>
          </p:nvPr>
        </p:nvGraphicFramePr>
        <p:xfrm>
          <a:off x="4073313" y="4029537"/>
          <a:ext cx="3409314" cy="2595880"/>
        </p:xfrm>
        <a:graphic>
          <a:graphicData uri="http://schemas.openxmlformats.org/drawingml/2006/table">
            <a:tbl>
              <a:tblPr firstRow="1" bandRow="1">
                <a:tableStyleId>{5C22544A-7EE6-4342-B048-85BDC9FD1C3A}</a:tableStyleId>
              </a:tblPr>
              <a:tblGrid>
                <a:gridCol w="3409314"/>
              </a:tblGrid>
              <a:tr h="370840">
                <a:tc>
                  <a:txBody>
                    <a:bodyPr/>
                    <a:lstStyle/>
                    <a:p>
                      <a:pPr algn="ctr"/>
                      <a:r>
                        <a:rPr lang="zh-CN" altLang="en-US" dirty="0" smtClean="0">
                          <a:latin typeface="微软雅黑" panose="020B0503020204020204" pitchFamily="34" charset="-122"/>
                          <a:ea typeface="微软雅黑" panose="020B0503020204020204" pitchFamily="34" charset="-122"/>
                        </a:rPr>
                        <a:t>研发数据</a:t>
                      </a:r>
                      <a:endParaRPr lang="zh-CN" altLang="en-US" dirty="0">
                        <a:latin typeface="微软雅黑" panose="020B0503020204020204" pitchFamily="34" charset="-122"/>
                        <a:ea typeface="微软雅黑" panose="020B0503020204020204" pitchFamily="34" charset="-122"/>
                      </a:endParaRPr>
                    </a:p>
                  </a:txBody>
                  <a:tcPr/>
                </a:tc>
              </a:tr>
              <a:tr h="2225040">
                <a:tc>
                  <a:txBody>
                    <a:bodyPr/>
                    <a:lstStyle/>
                    <a:p>
                      <a:r>
                        <a:rPr lang="en-US" altLang="zh-CN" dirty="0" smtClean="0">
                          <a:latin typeface="微软雅黑" panose="020B0503020204020204" pitchFamily="34" charset="-122"/>
                          <a:ea typeface="微软雅黑" panose="020B0503020204020204" pitchFamily="34" charset="-122"/>
                        </a:rPr>
                        <a:t>       </a:t>
                      </a: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大写的</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穷</a:t>
                      </a:r>
                      <a:r>
                        <a:rPr lang="en-US" altLang="zh-CN" dirty="0" smtClean="0">
                          <a:latin typeface="微软雅黑" panose="020B0503020204020204" pitchFamily="34" charset="-122"/>
                          <a:ea typeface="微软雅黑" panose="020B0503020204020204" pitchFamily="34" charset="-122"/>
                        </a:rPr>
                        <a:t>】</a:t>
                      </a: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2-3</a:t>
                      </a:r>
                      <a:r>
                        <a:rPr lang="zh-CN" altLang="en-US" smtClean="0">
                          <a:latin typeface="微软雅黑" panose="020B0503020204020204" pitchFamily="34" charset="-122"/>
                          <a:ea typeface="微软雅黑" panose="020B0503020204020204" pitchFamily="34" charset="-122"/>
                        </a:rPr>
                        <a:t>个人</a:t>
                      </a:r>
                      <a:r>
                        <a:rPr lang="zh-CN" altLang="en-US" smtClean="0">
                          <a:latin typeface="微软雅黑" panose="020B0503020204020204" pitchFamily="34" charset="-122"/>
                          <a:ea typeface="微软雅黑" panose="020B0503020204020204" pitchFamily="34" charset="-122"/>
                        </a:rPr>
                        <a:t>（等会会讲到讲</a:t>
                      </a:r>
                      <a:r>
                        <a:rPr lang="zh-CN" altLang="en-US" dirty="0" smtClean="0">
                          <a:latin typeface="微软雅黑" panose="020B0503020204020204" pitchFamily="34" charset="-122"/>
                          <a:ea typeface="微软雅黑" panose="020B0503020204020204" pitchFamily="34" charset="-122"/>
                        </a:rPr>
                        <a:t>到）</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247812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太吾绘卷玩法大概介绍</a:t>
            </a:r>
            <a:r>
              <a:rPr lang="en-US" altLang="zh-CN" sz="2800" dirty="0" smtClean="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2" name="圆角矩形 1"/>
          <p:cNvSpPr/>
          <p:nvPr/>
        </p:nvSpPr>
        <p:spPr>
          <a:xfrm>
            <a:off x="1635616" y="746975"/>
            <a:ext cx="2021983"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神话的武侠游戏</a:t>
            </a:r>
            <a:endParaRPr lang="zh-CN" altLang="en-US" dirty="0">
              <a:latin typeface="微软雅黑" panose="020B0503020204020204" pitchFamily="34" charset="-122"/>
              <a:ea typeface="微软雅黑" panose="020B0503020204020204" pitchFamily="34" charset="-122"/>
            </a:endParaRPr>
          </a:p>
        </p:txBody>
      </p:sp>
      <p:sp>
        <p:nvSpPr>
          <p:cNvPr id="9" name="圆角矩形 8"/>
          <p:cNvSpPr/>
          <p:nvPr/>
        </p:nvSpPr>
        <p:spPr>
          <a:xfrm>
            <a:off x="4443211" y="746974"/>
            <a:ext cx="2768958"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你扮演的是</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太吾族人</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10" name="圆角矩形 9"/>
          <p:cNvSpPr/>
          <p:nvPr/>
        </p:nvSpPr>
        <p:spPr>
          <a:xfrm>
            <a:off x="8203842" y="746973"/>
            <a:ext cx="2768958"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游戏目标：振兴太吾族群</a:t>
            </a:r>
            <a:endParaRPr lang="zh-CN" altLang="en-US" dirty="0">
              <a:latin typeface="微软雅黑" panose="020B0503020204020204" pitchFamily="34" charset="-122"/>
              <a:ea typeface="微软雅黑" panose="020B0503020204020204" pitchFamily="34" charset="-122"/>
            </a:endParaRPr>
          </a:p>
        </p:txBody>
      </p:sp>
      <p:sp>
        <p:nvSpPr>
          <p:cNvPr id="12" name="圆角矩形 11"/>
          <p:cNvSpPr/>
          <p:nvPr/>
        </p:nvSpPr>
        <p:spPr>
          <a:xfrm>
            <a:off x="1674253" y="1880313"/>
            <a:ext cx="2768958"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游戏框架类型：沙盒</a:t>
            </a:r>
            <a:endParaRPr lang="zh-CN" altLang="en-US"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903824659"/>
              </p:ext>
            </p:extLst>
          </p:nvPr>
        </p:nvGraphicFramePr>
        <p:xfrm>
          <a:off x="1304354" y="2694292"/>
          <a:ext cx="3885832" cy="2931160"/>
        </p:xfrm>
        <a:graphic>
          <a:graphicData uri="http://schemas.openxmlformats.org/drawingml/2006/table">
            <a:tbl>
              <a:tblPr firstRow="1" bandRow="1">
                <a:tableStyleId>{5C22544A-7EE6-4342-B048-85BDC9FD1C3A}</a:tableStyleId>
              </a:tblPr>
              <a:tblGrid>
                <a:gridCol w="3885832"/>
              </a:tblGrid>
              <a:tr h="370840">
                <a:tc>
                  <a:txBody>
                    <a:bodyPr/>
                    <a:lstStyle/>
                    <a:p>
                      <a:pPr algn="ctr"/>
                      <a:r>
                        <a:rPr lang="zh-CN" altLang="en-US" dirty="0" smtClean="0">
                          <a:latin typeface="微软雅黑" panose="020B0503020204020204" pitchFamily="34" charset="-122"/>
                          <a:ea typeface="微软雅黑" panose="020B0503020204020204" pitchFamily="34" charset="-122"/>
                        </a:rPr>
                        <a:t>多元素玩法</a:t>
                      </a:r>
                      <a:endParaRPr lang="zh-CN" altLang="en-US" dirty="0">
                        <a:latin typeface="微软雅黑" panose="020B0503020204020204" pitchFamily="34" charset="-122"/>
                        <a:ea typeface="微软雅黑" panose="020B0503020204020204" pitchFamily="34" charset="-122"/>
                      </a:endParaRPr>
                    </a:p>
                  </a:txBody>
                  <a:tcPr/>
                </a:tc>
              </a:tr>
              <a:tr h="370840">
                <a:tc>
                  <a:txBody>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上千种传统武侠的武功。</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动态的世界观结构（</a:t>
                      </a:r>
                      <a:r>
                        <a:rPr lang="en-US" altLang="zh-CN" dirty="0" smtClean="0">
                          <a:latin typeface="微软雅黑" panose="020B0503020204020204" pitchFamily="34" charset="-122"/>
                          <a:ea typeface="微软雅黑" panose="020B0503020204020204" pitchFamily="34" charset="-122"/>
                        </a:rPr>
                        <a:t>NPC</a:t>
                      </a:r>
                      <a:r>
                        <a:rPr lang="zh-CN" altLang="en-US" dirty="0" smtClean="0">
                          <a:latin typeface="微软雅黑" panose="020B0503020204020204" pitchFamily="34" charset="-122"/>
                          <a:ea typeface="微软雅黑" panose="020B0503020204020204" pitchFamily="34" charset="-122"/>
                        </a:rPr>
                        <a:t>互动，情绪，年龄）</a:t>
                      </a:r>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3</a:t>
                      </a:r>
                      <a:r>
                        <a:rPr lang="en-US" altLang="zh-CN" dirty="0" smtClean="0">
                          <a:latin typeface="微软雅黑" panose="020B0503020204020204" pitchFamily="34" charset="-122"/>
                          <a:ea typeface="微软雅黑" panose="020B0503020204020204" pitchFamily="34" charset="-122"/>
                        </a:rPr>
                        <a:t>.</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模拟经营要素：建造、采集、扩建、经营、制造</a:t>
                      </a:r>
                      <a:endPar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endParaRPr>
                    </a:p>
                    <a:p>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4. </a:t>
                      </a:r>
                      <a:r>
                        <a:rPr lang="en-US" altLang="zh-CN" sz="1800" b="0" i="0" kern="1200" dirty="0" err="1" smtClean="0">
                          <a:solidFill>
                            <a:schemeClr val="dk1"/>
                          </a:solidFill>
                          <a:effectLst/>
                          <a:latin typeface="微软雅黑" panose="020B0503020204020204" pitchFamily="34" charset="-122"/>
                          <a:ea typeface="微软雅黑" panose="020B0503020204020204" pitchFamily="34" charset="-122"/>
                          <a:cs typeface="+mn-cs"/>
                        </a:rPr>
                        <a:t>Roguelike</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要素</a:t>
                      </a:r>
                      <a:endPar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endParaRPr>
                    </a:p>
                    <a:p>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5.</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各类伟随机事件</a:t>
                      </a:r>
                      <a:endPar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endParaRPr>
                    </a:p>
                    <a:p>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6.</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清晰的主线</a:t>
                      </a:r>
                      <a:endPar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endParaRPr>
                    </a:p>
                    <a:p>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7.</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自由随意的玩法。</a:t>
                      </a:r>
                      <a:endParaRPr lang="zh-CN" altLang="en-US" dirty="0">
                        <a:latin typeface="微软雅黑" panose="020B0503020204020204" pitchFamily="34" charset="-122"/>
                        <a:ea typeface="微软雅黑" panose="020B0503020204020204" pitchFamily="34" charset="-122"/>
                      </a:endParaRPr>
                    </a:p>
                  </a:txBody>
                  <a:tcPr/>
                </a:tc>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626718799"/>
              </p:ext>
            </p:extLst>
          </p:nvPr>
        </p:nvGraphicFramePr>
        <p:xfrm>
          <a:off x="6438731" y="2691752"/>
          <a:ext cx="5469933" cy="3511107"/>
        </p:xfrm>
        <a:graphic>
          <a:graphicData uri="http://schemas.openxmlformats.org/drawingml/2006/table">
            <a:tbl>
              <a:tblPr firstRow="1" bandRow="1">
                <a:tableStyleId>{5C22544A-7EE6-4342-B048-85BDC9FD1C3A}</a:tableStyleId>
              </a:tblPr>
              <a:tblGrid>
                <a:gridCol w="5469933"/>
              </a:tblGrid>
              <a:tr h="344760">
                <a:tc>
                  <a:txBody>
                    <a:bodyPr/>
                    <a:lstStyle/>
                    <a:p>
                      <a:pPr algn="ctr"/>
                      <a:r>
                        <a:rPr lang="zh-CN" altLang="en-US" dirty="0" smtClean="0"/>
                        <a:t>多变的核心策略</a:t>
                      </a:r>
                      <a:endParaRPr lang="zh-CN" altLang="en-US" dirty="0"/>
                    </a:p>
                  </a:txBody>
                  <a:tcPr/>
                </a:tc>
              </a:tr>
              <a:tr h="3145347">
                <a:tc>
                  <a:txBody>
                    <a:bodyP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武功随意搭配，人人不同。</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2.</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 </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NPC</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拥有各自人际关系、经历，会生老病死的数千名</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NPC</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，你可以与他们结成各种各样的关系，甚至直接决定他们的生死</a:t>
                      </a:r>
                      <a:endPar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endParaRPr>
                    </a:p>
                    <a:p>
                      <a:endParaRPr lang="en-US" altLang="zh-CN" dirty="0" smtClean="0">
                        <a:latin typeface="微软雅黑" panose="020B0503020204020204" pitchFamily="34" charset="-122"/>
                        <a:ea typeface="微软雅黑" panose="020B0503020204020204" pitchFamily="34" charset="-122"/>
                      </a:endParaRPr>
                    </a:p>
                    <a:p>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3.</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完全随机生成的地图、完全随机生成的</a:t>
                      </a:r>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NPC</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、敌人</a:t>
                      </a:r>
                      <a:endPar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endParaRPr>
                    </a:p>
                    <a:p>
                      <a:endPar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endParaRPr>
                    </a:p>
                    <a:p>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4.</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战斗策略丰富多变，处理机制多。</a:t>
                      </a:r>
                      <a:endPar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endParaRPr>
                    </a:p>
                    <a:p>
                      <a:endPar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endParaRPr>
                    </a:p>
                    <a:p>
                      <a:r>
                        <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rPr>
                        <a:t>5.</a:t>
                      </a:r>
                      <a:r>
                        <a:rPr lang="zh-CN" altLang="en-US" sz="1800" b="0" i="0" kern="1200" dirty="0" smtClean="0">
                          <a:solidFill>
                            <a:schemeClr val="dk1"/>
                          </a:solidFill>
                          <a:effectLst/>
                          <a:latin typeface="微软雅黑" panose="020B0503020204020204" pitchFamily="34" charset="-122"/>
                          <a:ea typeface="微软雅黑" panose="020B0503020204020204" pitchFamily="34" charset="-122"/>
                          <a:cs typeface="+mn-cs"/>
                        </a:rPr>
                        <a:t>个性的建设发展模式打造不一样的部落。</a:t>
                      </a:r>
                      <a:endParaRPr lang="en-US" altLang="zh-CN" sz="1800" b="0" i="0" kern="1200" dirty="0" smtClean="0">
                        <a:solidFill>
                          <a:schemeClr val="dk1"/>
                        </a:solidFill>
                        <a:effectLst/>
                        <a:latin typeface="微软雅黑" panose="020B0503020204020204" pitchFamily="34" charset="-122"/>
                        <a:ea typeface="微软雅黑" panose="020B0503020204020204" pitchFamily="34" charset="-122"/>
                        <a:cs typeface="+mn-cs"/>
                      </a:endParaRPr>
                    </a:p>
                  </a:txBody>
                  <a:tcPr/>
                </a:tc>
              </a:tr>
            </a:tbl>
          </a:graphicData>
        </a:graphic>
      </p:graphicFrame>
      <p:sp>
        <p:nvSpPr>
          <p:cNvPr id="15" name="圆角矩形 14"/>
          <p:cNvSpPr/>
          <p:nvPr/>
        </p:nvSpPr>
        <p:spPr>
          <a:xfrm>
            <a:off x="2816732" y="6342845"/>
            <a:ext cx="6748530"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anose="020B0503020204020204" pitchFamily="34" charset="-122"/>
                <a:ea typeface="微软雅黑" panose="020B0503020204020204" pitchFamily="34" charset="-122"/>
              </a:rPr>
              <a:t>一千人个人可以玩出一千个不同的太吾氏族传人。</a:t>
            </a:r>
            <a:endParaRPr lang="zh-CN" altLang="en-US" dirty="0">
              <a:latin typeface="微软雅黑" panose="020B0503020204020204" pitchFamily="34" charset="-122"/>
              <a:ea typeface="微软雅黑" panose="020B0503020204020204" pitchFamily="34" charset="-122"/>
            </a:endParaRPr>
          </a:p>
        </p:txBody>
      </p:sp>
      <p:sp>
        <p:nvSpPr>
          <p:cNvPr id="3" name="加号 2"/>
          <p:cNvSpPr/>
          <p:nvPr/>
        </p:nvSpPr>
        <p:spPr>
          <a:xfrm>
            <a:off x="5370490" y="3503053"/>
            <a:ext cx="914400" cy="91440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426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arn(inVertic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arn(inVertical)">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2" grpId="0" animBg="1"/>
      <p:bldP spid="15"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58344" y="430235"/>
            <a:ext cx="10633656" cy="5964071"/>
          </a:xfrm>
        </p:spPr>
        <p:txBody>
          <a:bodyPr>
            <a:noAutofit/>
          </a:bodyPr>
          <a:lstStyle/>
          <a:p>
            <a:pPr algn="l"/>
            <a:r>
              <a:rPr lang="en-US" altLang="zh-CN" sz="3200" dirty="0" smtClean="0">
                <a:latin typeface="微软雅黑" panose="020B0503020204020204" pitchFamily="34" charset="-122"/>
                <a:ea typeface="微软雅黑" panose="020B0503020204020204" pitchFamily="34" charset="-122"/>
              </a:rPr>
              <a:t/>
            </a:r>
            <a:br>
              <a:rPr lang="en-US" altLang="zh-CN" sz="3200" dirty="0" smtClean="0">
                <a:latin typeface="微软雅黑" panose="020B0503020204020204" pitchFamily="34" charset="-122"/>
                <a:ea typeface="微软雅黑" panose="020B0503020204020204" pitchFamily="34" charset="-122"/>
              </a:rPr>
            </a:br>
            <a:r>
              <a:rPr lang="en-US" altLang="zh-CN" sz="3200" dirty="0">
                <a:latin typeface="微软雅黑" panose="020B0503020204020204" pitchFamily="34" charset="-122"/>
                <a:ea typeface="微软雅黑" panose="020B0503020204020204" pitchFamily="34" charset="-122"/>
              </a:rPr>
              <a:t> </a:t>
            </a:r>
            <a:r>
              <a:rPr lang="en-US" altLang="zh-CN" sz="3200" dirty="0" smtClean="0">
                <a:latin typeface="微软雅黑" panose="020B0503020204020204" pitchFamily="34" charset="-122"/>
                <a:ea typeface="微软雅黑" panose="020B0503020204020204" pitchFamily="34" charset="-122"/>
              </a:rPr>
              <a:t>  2.【</a:t>
            </a:r>
            <a:r>
              <a:rPr lang="zh-CN" altLang="en-US" sz="3200" dirty="0" smtClean="0">
                <a:latin typeface="微软雅黑" panose="020B0503020204020204" pitchFamily="34" charset="-122"/>
                <a:ea typeface="微软雅黑" panose="020B0503020204020204" pitchFamily="34" charset="-122"/>
              </a:rPr>
              <a:t>玩家眼中的太吾绘卷</a:t>
            </a:r>
            <a:r>
              <a:rPr lang="en-US" altLang="zh-CN" sz="3200" dirty="0" smtClean="0">
                <a:latin typeface="微软雅黑" panose="020B0503020204020204" pitchFamily="34" charset="-122"/>
                <a:ea typeface="微软雅黑" panose="020B0503020204020204" pitchFamily="34" charset="-122"/>
              </a:rPr>
              <a:t>】</a:t>
            </a:r>
            <a:r>
              <a:rPr lang="en-US" altLang="zh-CN" sz="3200" dirty="0">
                <a:latin typeface="微软雅黑" panose="020B0503020204020204" pitchFamily="34" charset="-122"/>
                <a:ea typeface="微软雅黑" panose="020B0503020204020204" pitchFamily="34" charset="-122"/>
              </a:rPr>
              <a:t/>
            </a:r>
            <a:br>
              <a:rPr lang="en-US" altLang="zh-CN" sz="3200" dirty="0">
                <a:latin typeface="微软雅黑" panose="020B0503020204020204" pitchFamily="34" charset="-122"/>
                <a:ea typeface="微软雅黑" panose="020B0503020204020204" pitchFamily="34" charset="-122"/>
              </a:rPr>
            </a:br>
            <a:r>
              <a:rPr lang="en-US" altLang="zh-CN" sz="3200" dirty="0">
                <a:latin typeface="微软雅黑" panose="020B0503020204020204" pitchFamily="34" charset="-122"/>
                <a:ea typeface="微软雅黑" panose="020B0503020204020204" pitchFamily="34" charset="-122"/>
              </a:rPr>
              <a:t>   3</a:t>
            </a:r>
            <a:r>
              <a:rPr lang="en-US" altLang="zh-CN" sz="3200" dirty="0" smtClean="0">
                <a:latin typeface="微软雅黑" panose="020B0503020204020204" pitchFamily="34" charset="-122"/>
                <a:ea typeface="微软雅黑" panose="020B0503020204020204" pitchFamily="34" charset="-122"/>
              </a:rPr>
              <a:t>.【</a:t>
            </a:r>
            <a:r>
              <a:rPr lang="zh-CN" altLang="en-US" sz="3200" dirty="0" smtClean="0">
                <a:latin typeface="微软雅黑" panose="020B0503020204020204" pitchFamily="34" charset="-122"/>
                <a:ea typeface="微软雅黑" panose="020B0503020204020204" pitchFamily="34" charset="-122"/>
              </a:rPr>
              <a:t>为什么会火</a:t>
            </a:r>
            <a:r>
              <a:rPr lang="en-US" altLang="zh-CN" sz="3200" dirty="0" smtClean="0">
                <a:latin typeface="微软雅黑" panose="020B0503020204020204" pitchFamily="34" charset="-122"/>
                <a:ea typeface="微软雅黑" panose="020B0503020204020204" pitchFamily="34" charset="-122"/>
              </a:rPr>
              <a:t>】</a:t>
            </a:r>
            <a:r>
              <a:rPr lang="en-US" altLang="zh-CN" sz="3200" dirty="0" smtClean="0">
                <a:latin typeface="微软雅黑" panose="020B0503020204020204" pitchFamily="34" charset="-122"/>
                <a:ea typeface="微软雅黑" panose="020B0503020204020204" pitchFamily="34" charset="-122"/>
              </a:rPr>
              <a:t/>
            </a:r>
            <a:br>
              <a:rPr lang="en-US" altLang="zh-CN" sz="3200" dirty="0" smtClean="0">
                <a:latin typeface="微软雅黑" panose="020B0503020204020204" pitchFamily="34" charset="-122"/>
                <a:ea typeface="微软雅黑" panose="020B0503020204020204" pitchFamily="34" charset="-122"/>
              </a:rPr>
            </a:br>
            <a:r>
              <a:rPr lang="en-US" altLang="zh-CN" sz="5400" dirty="0">
                <a:latin typeface="微软雅黑" panose="020B0503020204020204" pitchFamily="34" charset="-122"/>
                <a:ea typeface="微软雅黑" panose="020B0503020204020204" pitchFamily="34" charset="-122"/>
              </a:rPr>
              <a:t> </a:t>
            </a:r>
            <a:r>
              <a:rPr lang="en-US" altLang="zh-CN" sz="5400" dirty="0" smtClean="0">
                <a:latin typeface="微软雅黑" panose="020B0503020204020204" pitchFamily="34" charset="-122"/>
                <a:ea typeface="微软雅黑" panose="020B0503020204020204" pitchFamily="34" charset="-122"/>
              </a:rPr>
              <a:t>          </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8531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玩家眼中的太吾绘卷</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为什么会火</a:t>
            </a:r>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0" name="圆角矩形 9"/>
          <p:cNvSpPr/>
          <p:nvPr/>
        </p:nvSpPr>
        <p:spPr>
          <a:xfrm>
            <a:off x="3657600" y="610940"/>
            <a:ext cx="4507605"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一个人画面渣到底的游戏为什么火？？？？</a:t>
            </a:r>
            <a:endParaRPr lang="zh-CN" altLang="en-US" b="1" dirty="0">
              <a:latin typeface="微软雅黑" panose="020B0503020204020204" pitchFamily="34" charset="-122"/>
              <a:ea typeface="微软雅黑" panose="020B0503020204020204" pitchFamily="34" charset="-122"/>
            </a:endParaRPr>
          </a:p>
        </p:txBody>
      </p:sp>
      <p:sp>
        <p:nvSpPr>
          <p:cNvPr id="13" name="圆角矩形 12"/>
          <p:cNvSpPr/>
          <p:nvPr/>
        </p:nvSpPr>
        <p:spPr>
          <a:xfrm>
            <a:off x="1536173" y="2225776"/>
            <a:ext cx="2669422"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latin typeface="微软雅黑" panose="020B0503020204020204" pitchFamily="34" charset="-122"/>
                <a:ea typeface="微软雅黑" panose="020B0503020204020204" pitchFamily="34" charset="-122"/>
              </a:rPr>
              <a:t>会火的独立游戏（单机）</a:t>
            </a:r>
            <a:endParaRPr lang="zh-CN" altLang="en-US" b="1" dirty="0">
              <a:latin typeface="微软雅黑" panose="020B0503020204020204" pitchFamily="34" charset="-122"/>
              <a:ea typeface="微软雅黑" panose="020B0503020204020204" pitchFamily="34" charset="-122"/>
            </a:endParaRPr>
          </a:p>
        </p:txBody>
      </p:sp>
      <p:sp>
        <p:nvSpPr>
          <p:cNvPr id="18" name="圆角矩形 17"/>
          <p:cNvSpPr/>
          <p:nvPr/>
        </p:nvSpPr>
        <p:spPr>
          <a:xfrm>
            <a:off x="4842457" y="1409266"/>
            <a:ext cx="2189408"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可玩性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粉丝</a:t>
            </a:r>
            <a:endParaRPr lang="zh-CN" altLang="en-US" dirty="0">
              <a:latin typeface="微软雅黑" panose="020B0503020204020204" pitchFamily="34" charset="-122"/>
              <a:ea typeface="微软雅黑" panose="020B0503020204020204" pitchFamily="34" charset="-122"/>
            </a:endParaRPr>
          </a:p>
        </p:txBody>
      </p:sp>
      <p:sp>
        <p:nvSpPr>
          <p:cNvPr id="19" name="圆角矩形 18"/>
          <p:cNvSpPr/>
          <p:nvPr/>
        </p:nvSpPr>
        <p:spPr>
          <a:xfrm>
            <a:off x="4842457" y="2109866"/>
            <a:ext cx="2189408"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话题传播性</a:t>
            </a:r>
            <a:endParaRPr lang="zh-CN" altLang="en-US" dirty="0">
              <a:latin typeface="微软雅黑" panose="020B0503020204020204" pitchFamily="34" charset="-122"/>
              <a:ea typeface="微软雅黑" panose="020B0503020204020204" pitchFamily="34" charset="-122"/>
            </a:endParaRPr>
          </a:p>
        </p:txBody>
      </p:sp>
      <p:sp>
        <p:nvSpPr>
          <p:cNvPr id="20" name="圆角矩形 19"/>
          <p:cNvSpPr/>
          <p:nvPr/>
        </p:nvSpPr>
        <p:spPr>
          <a:xfrm>
            <a:off x="4842457" y="2823345"/>
            <a:ext cx="2189408"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重复可玩性</a:t>
            </a:r>
            <a:endParaRPr lang="zh-CN" altLang="en-US" dirty="0">
              <a:latin typeface="微软雅黑" panose="020B0503020204020204" pitchFamily="34" charset="-122"/>
              <a:ea typeface="微软雅黑" panose="020B0503020204020204" pitchFamily="34" charset="-122"/>
            </a:endParaRPr>
          </a:p>
        </p:txBody>
      </p:sp>
      <p:sp>
        <p:nvSpPr>
          <p:cNvPr id="21" name="圆角矩形 20"/>
          <p:cNvSpPr/>
          <p:nvPr/>
        </p:nvSpPr>
        <p:spPr>
          <a:xfrm>
            <a:off x="1056068" y="5148005"/>
            <a:ext cx="2189408"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可玩性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粉丝</a:t>
            </a:r>
            <a:endParaRPr lang="zh-CN" altLang="en-US" dirty="0">
              <a:latin typeface="微软雅黑" panose="020B0503020204020204" pitchFamily="34" charset="-122"/>
              <a:ea typeface="微软雅黑" panose="020B0503020204020204" pitchFamily="34" charset="-122"/>
            </a:endParaRPr>
          </a:p>
        </p:txBody>
      </p:sp>
      <p:sp>
        <p:nvSpPr>
          <p:cNvPr id="22" name="圆角矩形 21"/>
          <p:cNvSpPr/>
          <p:nvPr/>
        </p:nvSpPr>
        <p:spPr>
          <a:xfrm>
            <a:off x="3657600" y="4089621"/>
            <a:ext cx="7521262" cy="964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推出时机优势：这是一款创新武侠游戏，在多年的固定职业</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技能模式下武侠单机</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网游游戏，因为有</a:t>
            </a:r>
            <a:r>
              <a:rPr lang="en-US" altLang="zh-CN" dirty="0" smtClean="0">
                <a:latin typeface="微软雅黑" panose="020B0503020204020204" pitchFamily="34" charset="-122"/>
                <a:ea typeface="微软雅黑" panose="020B0503020204020204" pitchFamily="34" charset="-122"/>
              </a:rPr>
              <a:t>7-8</a:t>
            </a:r>
            <a:r>
              <a:rPr lang="zh-CN" altLang="en-US" dirty="0" smtClean="0">
                <a:latin typeface="微软雅黑" panose="020B0503020204020204" pitchFamily="34" charset="-122"/>
                <a:ea typeface="微软雅黑" panose="020B0503020204020204" pitchFamily="34" charset="-122"/>
              </a:rPr>
              <a:t>年没有这类自由的图形沙盒自由武侠游戏了。</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创新</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没见过。</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23" name="圆角矩形 22"/>
          <p:cNvSpPr/>
          <p:nvPr/>
        </p:nvSpPr>
        <p:spPr>
          <a:xfrm>
            <a:off x="3657600" y="5285423"/>
            <a:ext cx="7521262" cy="15725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2</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真实的武侠江湖梦 ：该游戏自由度非常大，不同的人能玩出不同的个性和游戏目的；并且游戏中的还原了一个现在商业化游戏非常难做到的一点就是</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真实的传统小说武侠世界</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，游戏中的年龄</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角色性格</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武功体系</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战斗体系，无不在说明这是一款超级超级硬核的武侠江湖游戏，在里面可以你可以当大侠，你也可以当恶人，为所欲为。</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个性化随机性。</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7939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arn(inVertic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arn(inVertical)">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8" grpId="0" animBg="1"/>
      <p:bldP spid="19" grpId="0" animBg="1"/>
      <p:bldP spid="20" grpId="0" animBg="1"/>
      <p:bldP spid="21"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玩家眼中的太吾绘卷</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为什么会火</a:t>
            </a:r>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21" name="圆角矩形 20"/>
          <p:cNvSpPr/>
          <p:nvPr/>
        </p:nvSpPr>
        <p:spPr>
          <a:xfrm>
            <a:off x="1841678" y="1306527"/>
            <a:ext cx="1652083"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可玩性</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粉丝</a:t>
            </a:r>
            <a:endParaRPr lang="zh-CN" altLang="en-US" dirty="0">
              <a:latin typeface="微软雅黑" panose="020B0503020204020204" pitchFamily="34" charset="-122"/>
              <a:ea typeface="微软雅黑" panose="020B0503020204020204" pitchFamily="34" charset="-122"/>
            </a:endParaRPr>
          </a:p>
        </p:txBody>
      </p:sp>
      <p:sp>
        <p:nvSpPr>
          <p:cNvPr id="23" name="圆角矩形 22"/>
          <p:cNvSpPr/>
          <p:nvPr/>
        </p:nvSpPr>
        <p:spPr>
          <a:xfrm>
            <a:off x="3699824" y="777815"/>
            <a:ext cx="7521262" cy="22358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bg1"/>
                </a:solidFill>
                <a:latin typeface="微软雅黑" panose="020B0503020204020204" pitchFamily="34" charset="-122"/>
                <a:ea typeface="微软雅黑" panose="020B0503020204020204" pitchFamily="34" charset="-122"/>
              </a:rPr>
              <a:t>3.</a:t>
            </a:r>
            <a:r>
              <a:rPr lang="zh-CN" altLang="en-US" dirty="0" smtClean="0">
                <a:solidFill>
                  <a:schemeClr val="bg1"/>
                </a:solidFill>
                <a:latin typeface="微软雅黑" panose="020B0503020204020204" pitchFamily="34" charset="-122"/>
                <a:ea typeface="微软雅黑" panose="020B0503020204020204" pitchFamily="34" charset="-122"/>
              </a:rPr>
              <a:t>给了硬核武侠玩家唯一选择：该游戏是专门为硬核武侠玩家量身打造的一款产品，这批玩家对武侠游戏非常挑剔，他们心中的武侠游戏是</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自由的</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活的</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不受束缚的</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，而目前市面上没有一款游戏武侠游戏能够满足这帮人的需求，在他们眼中的武侠游戏就应该跟金庸</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古龙</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传统武侠小说一样是一个自由的浆糊，而不是被</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职业</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技能</a:t>
            </a:r>
            <a:r>
              <a:rPr lang="en-US" altLang="zh-CN" dirty="0" smtClean="0">
                <a:solidFill>
                  <a:schemeClr val="bg1"/>
                </a:solidFill>
                <a:latin typeface="微软雅黑" panose="020B0503020204020204" pitchFamily="34" charset="-122"/>
                <a:ea typeface="微软雅黑" panose="020B0503020204020204" pitchFamily="34" charset="-122"/>
              </a:rPr>
              <a:t>】</a:t>
            </a:r>
            <a:r>
              <a:rPr lang="zh-CN" altLang="en-US" dirty="0" smtClean="0">
                <a:solidFill>
                  <a:schemeClr val="bg1"/>
                </a:solidFill>
                <a:latin typeface="微软雅黑" panose="020B0503020204020204" pitchFamily="34" charset="-122"/>
                <a:ea typeface="微软雅黑" panose="020B0503020204020204" pitchFamily="34" charset="-122"/>
              </a:rPr>
              <a:t>所束缚，他们需要的是一个有血有肉的江湖，而这个游戏给了他们精准答案，满足了他们这帮老江湖的欲望。</a:t>
            </a:r>
            <a:endParaRPr lang="en-US" altLang="zh-CN" dirty="0" smtClean="0">
              <a:solidFill>
                <a:schemeClr val="bg1"/>
              </a:solidFill>
              <a:latin typeface="微软雅黑" panose="020B0503020204020204" pitchFamily="34" charset="-122"/>
              <a:ea typeface="微软雅黑" panose="020B0503020204020204" pitchFamily="34" charset="-122"/>
            </a:endParaRPr>
          </a:p>
          <a:p>
            <a:r>
              <a:rPr lang="en-US" altLang="zh-CN" dirty="0">
                <a:solidFill>
                  <a:schemeClr val="tx1"/>
                </a:solidFill>
                <a:latin typeface="微软雅黑" panose="020B0503020204020204" pitchFamily="34" charset="-122"/>
                <a:ea typeface="微软雅黑" panose="020B0503020204020204" pitchFamily="34" charset="-122"/>
              </a:rPr>
              <a:t> </a:t>
            </a:r>
            <a:r>
              <a:rPr lang="en-US" altLang="zh-CN" dirty="0" smtClean="0">
                <a:solidFill>
                  <a:schemeClr val="tx1"/>
                </a:solidFill>
                <a:latin typeface="微软雅黑" panose="020B0503020204020204" pitchFamily="34" charset="-122"/>
                <a:ea typeface="微软雅黑" panose="020B0503020204020204" pitchFamily="34" charset="-122"/>
              </a:rPr>
              <a:t>  </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精准的用户群定位，形成忠实的粉丝。（第一批用户）</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1033896" y="3611845"/>
            <a:ext cx="11158104" cy="18616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anose="020B0503020204020204" pitchFamily="34" charset="-122"/>
                <a:ea typeface="微软雅黑" panose="020B0503020204020204" pitchFamily="34" charset="-122"/>
              </a:rPr>
              <a:t>画外音：对于</a:t>
            </a:r>
            <a:r>
              <a:rPr lang="en-US" altLang="zh-CN" dirty="0" smtClean="0">
                <a:latin typeface="微软雅黑" panose="020B0503020204020204" pitchFamily="34" charset="-122"/>
                <a:ea typeface="微软雅黑" panose="020B0503020204020204" pitchFamily="34" charset="-122"/>
              </a:rPr>
              <a:t>35</a:t>
            </a:r>
            <a:r>
              <a:rPr lang="zh-CN" altLang="en-US" dirty="0" smtClean="0">
                <a:latin typeface="微软雅黑" panose="020B0503020204020204" pitchFamily="34" charset="-122"/>
                <a:ea typeface="微软雅黑" panose="020B0503020204020204" pitchFamily="34" charset="-122"/>
              </a:rPr>
              <a:t>岁以上的老玩家来说，他们学生时代玩的第一个武侠游戏是</a:t>
            </a:r>
            <a:r>
              <a:rPr lang="en-US" altLang="zh-CN" dirty="0" smtClean="0">
                <a:latin typeface="微软雅黑" panose="020B0503020204020204" pitchFamily="34" charset="-122"/>
                <a:ea typeface="微软雅黑" panose="020B0503020204020204" pitchFamily="34" charset="-122"/>
              </a:rPr>
              <a:t>MUD</a:t>
            </a:r>
            <a:r>
              <a:rPr lang="zh-CN" altLang="en-US" dirty="0" smtClean="0">
                <a:latin typeface="微软雅黑" panose="020B0503020204020204" pitchFamily="34" charset="-122"/>
                <a:ea typeface="微软雅黑" panose="020B0503020204020204" pitchFamily="34" charset="-122"/>
              </a:rPr>
              <a:t>类，那是一个非常自由非常完成有血有肉的世界。而随着商业化游戏来到</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职业</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技能</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组合逐渐将这种</a:t>
            </a:r>
            <a:r>
              <a:rPr lang="en-US" altLang="zh-CN" dirty="0" smtClean="0">
                <a:latin typeface="微软雅黑" panose="020B0503020204020204" pitchFamily="34" charset="-122"/>
                <a:ea typeface="微软雅黑" panose="020B0503020204020204" pitchFamily="34" charset="-122"/>
              </a:rPr>
              <a:t>MUD</a:t>
            </a:r>
            <a:r>
              <a:rPr lang="zh-CN" altLang="en-US" dirty="0" smtClean="0">
                <a:latin typeface="微软雅黑" panose="020B0503020204020204" pitchFamily="34" charset="-122"/>
                <a:ea typeface="微软雅黑" panose="020B0503020204020204" pitchFamily="34" charset="-122"/>
              </a:rPr>
              <a:t>游戏代替了，而</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太吾绘卷</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在传统玩家眼里是新的，而在他们眼里是老的，但是老得让他们感动，将他们心中的武侠梦重新唤醒，打开了尘封已久的回忆。</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第一批玩家，非常，非常少。</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226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arn(inVertical)">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304354" y="427221"/>
            <a:ext cx="10604310"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5" name="文本框 4"/>
          <p:cNvSpPr txBox="1"/>
          <p:nvPr/>
        </p:nvSpPr>
        <p:spPr>
          <a:xfrm>
            <a:off x="1458900" y="-31605"/>
            <a:ext cx="7313423"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玩家眼中的太吾绘卷</a:t>
            </a:r>
            <a:r>
              <a:rPr lang="en-US" altLang="zh-CN"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为什么会火</a:t>
            </a:r>
            <a:r>
              <a:rPr lang="en-US" altLang="zh-CN" sz="2800" dirty="0">
                <a:latin typeface="微软雅黑" panose="020B0503020204020204" pitchFamily="34" charset="-122"/>
                <a:ea typeface="微软雅黑" panose="020B0503020204020204" pitchFamily="34" charset="-122"/>
              </a:rPr>
              <a:t>】 </a:t>
            </a:r>
            <a:endParaRPr lang="zh-CN" altLang="en-US" sz="2800" dirty="0">
              <a:latin typeface="微软雅黑" panose="020B0503020204020204" pitchFamily="34" charset="-122"/>
              <a:ea typeface="微软雅黑" panose="020B0503020204020204" pitchFamily="34" charset="-122"/>
            </a:endParaRPr>
          </a:p>
        </p:txBody>
      </p:sp>
      <p:sp>
        <p:nvSpPr>
          <p:cNvPr id="14" name="圆角矩形 13"/>
          <p:cNvSpPr/>
          <p:nvPr/>
        </p:nvSpPr>
        <p:spPr>
          <a:xfrm>
            <a:off x="1201322" y="3238359"/>
            <a:ext cx="2189408" cy="5151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可重复性提高黏度</a:t>
            </a:r>
            <a:endParaRPr lang="zh-CN" altLang="en-US" dirty="0">
              <a:latin typeface="微软雅黑" panose="020B0503020204020204" pitchFamily="34" charset="-122"/>
              <a:ea typeface="微软雅黑" panose="020B0503020204020204" pitchFamily="34" charset="-122"/>
            </a:endParaRPr>
          </a:p>
        </p:txBody>
      </p:sp>
      <p:sp>
        <p:nvSpPr>
          <p:cNvPr id="15" name="圆角矩形 14"/>
          <p:cNvSpPr/>
          <p:nvPr/>
        </p:nvSpPr>
        <p:spPr>
          <a:xfrm>
            <a:off x="4069018" y="1591631"/>
            <a:ext cx="7839646" cy="42940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latin typeface="微软雅黑" panose="020B0503020204020204" pitchFamily="34" charset="-122"/>
                <a:ea typeface="微软雅黑" panose="020B0503020204020204" pitchFamily="34" charset="-122"/>
              </a:rPr>
              <a:t>强大的随机体系：游戏的各项随机性</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探索性，增加了游戏的时间，该游戏目前我玩法了累计</a:t>
            </a:r>
            <a:r>
              <a:rPr lang="en-US" altLang="zh-CN" dirty="0" smtClean="0">
                <a:latin typeface="微软雅黑" panose="020B0503020204020204" pitchFamily="34" charset="-122"/>
                <a:ea typeface="微软雅黑" panose="020B0503020204020204" pitchFamily="34" charset="-122"/>
              </a:rPr>
              <a:t>60</a:t>
            </a:r>
            <a:r>
              <a:rPr lang="zh-CN" altLang="en-US" dirty="0" smtClean="0">
                <a:latin typeface="微软雅黑" panose="020B0503020204020204" pitchFamily="34" charset="-122"/>
                <a:ea typeface="微软雅黑" panose="020B0503020204020204" pitchFamily="34" charset="-122"/>
              </a:rPr>
              <a:t>小时完成了所谓的通关，居然连整个游戏内容的</a:t>
            </a:r>
            <a:r>
              <a:rPr lang="en-US" altLang="zh-CN" dirty="0" smtClean="0">
                <a:latin typeface="微软雅黑" panose="020B0503020204020204" pitchFamily="34" charset="-122"/>
                <a:ea typeface="微软雅黑" panose="020B0503020204020204" pitchFamily="34" charset="-122"/>
              </a:rPr>
              <a:t>50%</a:t>
            </a:r>
            <a:r>
              <a:rPr lang="zh-CN" altLang="en-US" dirty="0" smtClean="0">
                <a:latin typeface="微软雅黑" panose="020B0503020204020204" pitchFamily="34" charset="-122"/>
                <a:ea typeface="微软雅黑" panose="020B0503020204020204" pitchFamily="34" charset="-122"/>
              </a:rPr>
              <a:t>都不到。</a:t>
            </a:r>
            <a:endParaRPr lang="en-US" altLang="zh-CN" dirty="0" smtClean="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该游戏是没有所谓</a:t>
            </a:r>
            <a:r>
              <a:rPr lang="en-US" altLang="zh-CN" dirty="0" smtClean="0">
                <a:latin typeface="微软雅黑" panose="020B0503020204020204" pitchFamily="34" charset="-122"/>
                <a:ea typeface="微软雅黑" panose="020B0503020204020204" pitchFamily="34" charset="-122"/>
              </a:rPr>
              <a:t>100%</a:t>
            </a:r>
            <a:r>
              <a:rPr lang="zh-CN" altLang="en-US" dirty="0" smtClean="0">
                <a:latin typeface="微软雅黑" panose="020B0503020204020204" pitchFamily="34" charset="-122"/>
                <a:ea typeface="微软雅黑" panose="020B0503020204020204" pitchFamily="34" charset="-122"/>
              </a:rPr>
              <a:t>进度的，所谓</a:t>
            </a:r>
            <a:r>
              <a:rPr lang="en-US" altLang="zh-CN" dirty="0" smtClean="0">
                <a:latin typeface="微软雅黑" panose="020B0503020204020204" pitchFamily="34" charset="-122"/>
                <a:ea typeface="微软雅黑" panose="020B0503020204020204" pitchFamily="34" charset="-122"/>
              </a:rPr>
              <a:t>100%</a:t>
            </a:r>
            <a:r>
              <a:rPr lang="zh-CN" altLang="en-US" dirty="0" smtClean="0">
                <a:latin typeface="微软雅黑" panose="020B0503020204020204" pitchFamily="34" charset="-122"/>
                <a:ea typeface="微软雅黑" panose="020B0503020204020204" pitchFamily="34" charset="-122"/>
              </a:rPr>
              <a:t>进度是玩家需要消耗大量的时间预算估计</a:t>
            </a:r>
            <a:r>
              <a:rPr lang="en-US" altLang="zh-CN" dirty="0" smtClean="0">
                <a:latin typeface="微软雅黑" panose="020B0503020204020204" pitchFamily="34" charset="-122"/>
                <a:ea typeface="微软雅黑" panose="020B0503020204020204" pitchFamily="34" charset="-122"/>
              </a:rPr>
              <a:t>100-200</a:t>
            </a:r>
            <a:r>
              <a:rPr lang="zh-CN" altLang="en-US" dirty="0" smtClean="0">
                <a:latin typeface="微软雅黑" panose="020B0503020204020204" pitchFamily="34" charset="-122"/>
                <a:ea typeface="微软雅黑" panose="020B0503020204020204" pitchFamily="34" charset="-122"/>
              </a:rPr>
              <a:t>小时才能将游戏的武侠体系全部体验变。</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而随机地图和</a:t>
            </a:r>
            <a:r>
              <a:rPr lang="en-US" altLang="zh-CN" dirty="0" smtClean="0">
                <a:latin typeface="微软雅黑" panose="020B0503020204020204" pitchFamily="34" charset="-122"/>
                <a:ea typeface="微软雅黑" panose="020B0503020204020204" pitchFamily="34" charset="-122"/>
              </a:rPr>
              <a:t>RK</a:t>
            </a:r>
            <a:r>
              <a:rPr lang="zh-CN" altLang="en-US" dirty="0" smtClean="0">
                <a:latin typeface="微软雅黑" panose="020B0503020204020204" pitchFamily="34" charset="-122"/>
                <a:ea typeface="微软雅黑" panose="020B0503020204020204" pitchFamily="34" charset="-122"/>
              </a:rPr>
              <a:t>机制更是提高了游戏整个游戏的探索程度；而在战斗策略部分有各种各样的解法，而每一个解法和武功组合发展建设有莫大的关系，不同的发展方向和选择不同的武功都是一个不同的解法风格。</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最有再加上，主角的性格和</a:t>
            </a:r>
            <a:r>
              <a:rPr lang="en-US" altLang="zh-CN" dirty="0" smtClean="0">
                <a:latin typeface="微软雅黑" panose="020B0503020204020204" pitchFamily="34" charset="-122"/>
                <a:ea typeface="微软雅黑" panose="020B0503020204020204" pitchFamily="34" charset="-122"/>
              </a:rPr>
              <a:t>NPC</a:t>
            </a:r>
            <a:r>
              <a:rPr lang="zh-CN" altLang="en-US" dirty="0" smtClean="0">
                <a:latin typeface="微软雅黑" panose="020B0503020204020204" pitchFamily="34" charset="-122"/>
                <a:ea typeface="微软雅黑" panose="020B0503020204020204" pitchFamily="34" charset="-122"/>
              </a:rPr>
              <a:t>交互体系，让这个游戏完全没有所谓一个</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固定</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套路所行，这样就导致了不同玩家可以玩出不同的结果，提高了整体游戏黏度。</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147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31900</TotalTime>
  <Words>3392</Words>
  <Application>Microsoft Office PowerPoint</Application>
  <PresentationFormat>宽屏</PresentationFormat>
  <Paragraphs>275</Paragraphs>
  <Slides>23</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华文楷体</vt:lpstr>
      <vt:lpstr>宋体</vt:lpstr>
      <vt:lpstr>微软雅黑</vt:lpstr>
      <vt:lpstr>Arial</vt:lpstr>
      <vt:lpstr>Calibri</vt:lpstr>
      <vt:lpstr>Corbel</vt:lpstr>
      <vt:lpstr>视差</vt:lpstr>
      <vt:lpstr>  《太吾绘卷》为什么会火            </vt:lpstr>
      <vt:lpstr>  1. 【太吾绘卷玩法介绍 】    2.【玩家眼中的太吾绘卷】    3.【为什么会火】            </vt:lpstr>
      <vt:lpstr>PowerPoint 演示文稿</vt:lpstr>
      <vt:lpstr>PowerPoint 演示文稿</vt:lpstr>
      <vt:lpstr>PowerPoint 演示文稿</vt:lpstr>
      <vt:lpstr>    2.【玩家眼中的太吾绘卷】    3.【为什么会火】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THE  END请等待下期</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1088</cp:revision>
  <dcterms:created xsi:type="dcterms:W3CDTF">2017-12-08T07:49:52Z</dcterms:created>
  <dcterms:modified xsi:type="dcterms:W3CDTF">2018-10-10T10:35:33Z</dcterms:modified>
</cp:coreProperties>
</file>