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rawing8.xml" ContentType="application/vnd.ms-office.drawingml.diagramDrawing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s/slide129.xml" ContentType="application/vnd.openxmlformats-officedocument.presentationml.slide+xml"/>
  <Override PartName="/ppt/diagrams/colors8.xml" ContentType="application/vnd.openxmlformats-officedocument.drawingml.diagramColors+xml"/>
  <Override PartName="/ppt/slides/slide118.xml" ContentType="application/vnd.openxmlformats-officedocument.presentationml.slide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284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477" r:id="rId12"/>
    <p:sldId id="478" r:id="rId13"/>
    <p:sldId id="318" r:id="rId14"/>
    <p:sldId id="320" r:id="rId15"/>
    <p:sldId id="321" r:id="rId16"/>
    <p:sldId id="322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7" r:id="rId66"/>
    <p:sldId id="376" r:id="rId67"/>
    <p:sldId id="378" r:id="rId68"/>
    <p:sldId id="379" r:id="rId69"/>
    <p:sldId id="380" r:id="rId70"/>
    <p:sldId id="381" r:id="rId71"/>
    <p:sldId id="385" r:id="rId72"/>
    <p:sldId id="384" r:id="rId73"/>
    <p:sldId id="383" r:id="rId74"/>
    <p:sldId id="388" r:id="rId75"/>
    <p:sldId id="387" r:id="rId76"/>
    <p:sldId id="386" r:id="rId77"/>
    <p:sldId id="382" r:id="rId78"/>
    <p:sldId id="389" r:id="rId79"/>
    <p:sldId id="390" r:id="rId80"/>
    <p:sldId id="391" r:id="rId81"/>
    <p:sldId id="392" r:id="rId82"/>
    <p:sldId id="393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  <p:sldId id="414" r:id="rId102"/>
    <p:sldId id="415" r:id="rId103"/>
    <p:sldId id="416" r:id="rId104"/>
    <p:sldId id="419" r:id="rId105"/>
    <p:sldId id="420" r:id="rId106"/>
    <p:sldId id="424" r:id="rId107"/>
    <p:sldId id="428" r:id="rId108"/>
    <p:sldId id="423" r:id="rId109"/>
    <p:sldId id="425" r:id="rId110"/>
    <p:sldId id="426" r:id="rId111"/>
    <p:sldId id="427" r:id="rId112"/>
    <p:sldId id="422" r:id="rId113"/>
    <p:sldId id="421" r:id="rId114"/>
    <p:sldId id="436" r:id="rId115"/>
    <p:sldId id="437" r:id="rId116"/>
    <p:sldId id="438" r:id="rId117"/>
    <p:sldId id="433" r:id="rId118"/>
    <p:sldId id="434" r:id="rId119"/>
    <p:sldId id="435" r:id="rId120"/>
    <p:sldId id="439" r:id="rId121"/>
    <p:sldId id="444" r:id="rId122"/>
    <p:sldId id="440" r:id="rId123"/>
    <p:sldId id="441" r:id="rId124"/>
    <p:sldId id="442" r:id="rId125"/>
    <p:sldId id="443" r:id="rId126"/>
    <p:sldId id="445" r:id="rId127"/>
    <p:sldId id="446" r:id="rId128"/>
    <p:sldId id="447" r:id="rId129"/>
    <p:sldId id="448" r:id="rId130"/>
    <p:sldId id="451" r:id="rId131"/>
    <p:sldId id="450" r:id="rId132"/>
    <p:sldId id="449" r:id="rId133"/>
    <p:sldId id="452" r:id="rId134"/>
    <p:sldId id="453" r:id="rId135"/>
    <p:sldId id="454" r:id="rId136"/>
    <p:sldId id="465" r:id="rId137"/>
    <p:sldId id="455" r:id="rId138"/>
    <p:sldId id="456" r:id="rId139"/>
    <p:sldId id="457" r:id="rId140"/>
    <p:sldId id="458" r:id="rId141"/>
    <p:sldId id="463" r:id="rId142"/>
    <p:sldId id="459" r:id="rId143"/>
    <p:sldId id="464" r:id="rId144"/>
    <p:sldId id="460" r:id="rId145"/>
    <p:sldId id="461" r:id="rId146"/>
    <p:sldId id="462" r:id="rId147"/>
    <p:sldId id="466" r:id="rId148"/>
    <p:sldId id="467" r:id="rId149"/>
    <p:sldId id="468" r:id="rId150"/>
    <p:sldId id="469" r:id="rId151"/>
    <p:sldId id="470" r:id="rId152"/>
    <p:sldId id="471" r:id="rId153"/>
    <p:sldId id="472" r:id="rId154"/>
    <p:sldId id="473" r:id="rId155"/>
    <p:sldId id="474" r:id="rId156"/>
    <p:sldId id="475" r:id="rId157"/>
    <p:sldId id="476" r:id="rId1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088" autoAdjust="0"/>
    <p:restoredTop sz="94660"/>
  </p:normalViewPr>
  <p:slideViewPr>
    <p:cSldViewPr>
      <p:cViewPr>
        <p:scale>
          <a:sx n="100" d="100"/>
          <a:sy n="100" d="100"/>
        </p:scale>
        <p:origin x="-14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编程基础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"/>
    <dgm:cxn modelId="{18389BEF-E2C9-4829-B674-96D456374CEE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消息和消息机制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"/>
    <dgm:cxn modelId="{F816C13E-8370-4EDA-852D-A8621F75CB0C}" type="presOf" srcId="{30B74406-1027-447D-AA23-BFB523D8697F}" destId="{645A8384-8515-416E-8847-CB8A205C0CEA}" srcOrd="0" destOrd="0" presId="urn:microsoft.com/office/officeart/2005/8/layout/vList2"/>
    <dgm:cxn modelId="{C51C172F-F5CC-486D-AAFE-59CDBCD4F500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绘图和字体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"/>
    <dgm:cxn modelId="{9D2570E2-F24A-4B08-99DA-92257350EF0B}" type="presOf" srcId="{02D07497-FEB6-4BB3-83A4-9BF045CDDEFD}" destId="{00521E10-775A-4E7A-B0FD-4E09105689E6}" srcOrd="0" destOrd="0" presId="urn:microsoft.com/office/officeart/2005/8/layout/vList2"/>
    <dgm:cxn modelId="{BB959739-C303-4360-9C5F-9001EF45373A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文件处理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1C2C1940-3DF6-438D-9EC8-4A6B0135D1CB}" type="presOf" srcId="{FF723A14-AAD1-43D9-9F9C-A16FFE5D04D9}" destId="{5EC1E5B3-7F72-4311-A4D9-FE2B75E1546F}" srcOrd="0" destOrd="0" presId="urn:microsoft.com/office/officeart/2005/8/layout/vList2"/>
    <dgm:cxn modelId="{8A4ECDF1-E311-4DC8-A970-803FD8BDD9E2}" type="presOf" srcId="{A97DD3F8-C5FA-4C82-BC8D-6D38A63FE022}" destId="{640577F4-9015-4327-B2E2-A809BABCA66E}" srcOrd="0" destOrd="0" presId="urn:microsoft.com/office/officeart/2005/8/layout/vList2"/>
    <dgm:cxn modelId="{8AA14A2E-C3A1-433C-B1B6-E329D1BC7A05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资源管理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X="13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"/>
    <dgm:cxn modelId="{9A192374-2E35-43B2-981C-E311CE07314D}" type="presOf" srcId="{4809DE1C-B978-4D81-A339-D9DF7054C7A2}" destId="{0A4750B8-F2ED-44A7-9398-45633A8A0E9F}" srcOrd="0" destOrd="0" presId="urn:microsoft.com/office/officeart/2005/8/layout/vList2"/>
    <dgm:cxn modelId="{783B884F-2D8E-4F48-B5A5-82AFE4F91EC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Windows</a:t>
          </a:r>
          <a:r>
            <a:rPr lang="zh-CN" altLang="en-US" b="1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 custLinFactNeighborY="-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24514-97F9-450A-848B-DC2FD4DA2888}" type="presOf" srcId="{F7E539CC-FE1E-4CBE-869A-D448E85B3994}" destId="{C9F048F4-79E7-4482-851C-62F8C5865BF2}" srcOrd="0" destOrd="0" presId="urn:microsoft.com/office/officeart/2005/8/layout/vList2"/>
    <dgm:cxn modelId="{F87EAE48-B969-443D-8F6E-508D3A0DA6B9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9509D2F-B14B-41B0-ACF9-2067797A4CE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的进程和线程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332001C0-621F-468D-8318-717A71FCC5B1}" type="presOf" srcId="{FF723A14-AAD1-43D9-9F9C-A16FFE5D04D9}" destId="{5EC1E5B3-7F72-4311-A4D9-FE2B75E1546F}" srcOrd="0" destOrd="0" presId="urn:microsoft.com/office/officeart/2005/8/layout/vList2"/>
    <dgm:cxn modelId="{283EF10B-3912-4C07-BA0D-A35ADD3FD5BE}" type="presOf" srcId="{A97DD3F8-C5FA-4C82-BC8D-6D38A63FE022}" destId="{640577F4-9015-4327-B2E2-A809BABCA66E}" srcOrd="0" destOrd="0" presId="urn:microsoft.com/office/officeart/2005/8/layout/vList2"/>
    <dgm:cxn modelId="{B7591A8C-089C-4E83-B1D2-C8C4F99B4762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内存管理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216D9501-2611-4783-9F53-4DDF79DBC290}" type="presOf" srcId="{FF723A14-AAD1-43D9-9F9C-A16FFE5D04D9}" destId="{5EC1E5B3-7F72-4311-A4D9-FE2B75E1546F}" srcOrd="0" destOrd="0" presId="urn:microsoft.com/office/officeart/2005/8/layout/vList2"/>
    <dgm:cxn modelId="{EA013429-0C8B-46DF-AEFC-A36D3E8CD038}" type="presOf" srcId="{A97DD3F8-C5FA-4C82-BC8D-6D38A63FE022}" destId="{640577F4-9015-4327-B2E2-A809BABCA66E}" srcOrd="0" destOrd="0" presId="urn:microsoft.com/office/officeart/2005/8/layout/vList2"/>
    <dgm:cxn modelId="{A90E669F-8B8E-4ECD-81A3-3B3F66286D96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4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编程基础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消息和消息机制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5379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绘图和字体</a:t>
          </a:r>
          <a:endParaRPr lang="en-US" sz="1800" b="1" kern="1200" dirty="0"/>
        </a:p>
      </dsp:txBody>
      <dsp:txXfrm>
        <a:off x="0" y="5379"/>
        <a:ext cx="5508625" cy="45279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文件处理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资源管理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Windows</a:t>
          </a:r>
          <a:r>
            <a:rPr lang="zh-CN" altLang="en-US" sz="1800" b="1" kern="1200" dirty="0" smtClean="0"/>
            <a:t>控件</a:t>
          </a:r>
          <a:endParaRPr lang="en-US" sz="1800" b="1" kern="1200" dirty="0"/>
        </a:p>
      </dsp:txBody>
      <dsp:txXfrm>
        <a:off x="0" y="0"/>
        <a:ext cx="5508625" cy="45279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的进程和线程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4585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内存管理</a:t>
          </a:r>
          <a:endParaRPr lang="en-US" sz="1800" b="1" kern="1200" dirty="0"/>
        </a:p>
      </dsp:txBody>
      <dsp:txXfrm>
        <a:off x="0" y="4585"/>
        <a:ext cx="5508625" cy="452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1F943-9D4A-4555-A6F9-4649EE2031D4}" type="datetimeFigureOut">
              <a:rPr lang="zh-CN" altLang="en-US" smtClean="0"/>
              <a:pPr/>
              <a:t>2014/6/5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CA33E-3326-4B6C-AB3B-10012ED56A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7BA283-DB6F-4A54-A8CE-F4BDCA3874B7}" type="datetimeFigureOut">
              <a:rPr lang="zh-CN" altLang="en-US"/>
              <a:pPr>
                <a:defRPr/>
              </a:pPr>
              <a:t>2014/6/5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549BC03-C6FA-4C95-B6B6-2E7A52AFC8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FE6597-A6DC-48D1-B454-8E135F8E19C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>
            <a:grpSpLocks/>
          </p:cNvGrpSpPr>
          <p:nvPr userDrawn="1"/>
        </p:nvGrpSpPr>
        <p:grpSpPr bwMode="auto">
          <a:xfrm>
            <a:off x="758303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25CC-E885-44AA-9BC0-2AE4A37512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37DEB-DFCD-4721-ABD0-6A3C3D4A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E38C-1635-459D-89FC-327F309266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06F7E-4B73-4B16-9F13-1DA925FCA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 cstate="print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A94A-7846-4C64-85E9-75DE4B68A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006F3-AE4B-476B-8919-2D78C55E5B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B02AC-C87B-4281-A66C-3E4D9BF2A69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-800-600.jpg"/>
          <p:cNvPicPr>
            <a:picLocks noChangeAspect="1"/>
          </p:cNvPicPr>
          <p:nvPr userDrawn="1"/>
        </p:nvPicPr>
        <p:blipFill>
          <a:blip r:embed="rId2" cstate="print"/>
          <a:srcRect b="1891"/>
          <a:stretch>
            <a:fillRect/>
          </a:stretch>
        </p:blipFill>
        <p:spPr>
          <a:xfrm>
            <a:off x="0" y="1"/>
            <a:ext cx="9144000" cy="68580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56A678-DDAE-475F-9A0A-6D4FFD7A71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26" Type="http://schemas.openxmlformats.org/officeDocument/2006/relationships/diagramColors" Target="../diagrams/colors6.xml"/><Relationship Id="rId39" Type="http://schemas.microsoft.com/office/2007/relationships/diagramDrawing" Target="../diagrams/drawing7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5.xml"/><Relationship Id="rId34" Type="http://schemas.openxmlformats.org/officeDocument/2006/relationships/diagramQuickStyle" Target="../diagrams/quickStyle8.xml"/><Relationship Id="rId42" Type="http://schemas.microsoft.com/office/2007/relationships/diagramDrawing" Target="../diagrams/drawing5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5" Type="http://schemas.openxmlformats.org/officeDocument/2006/relationships/diagramQuickStyle" Target="../diagrams/quickStyle6.xml"/><Relationship Id="rId33" Type="http://schemas.openxmlformats.org/officeDocument/2006/relationships/diagramLayout" Target="../diagrams/layout8.xml"/><Relationship Id="rId38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Layout" Target="../diagrams/layout4.xml"/><Relationship Id="rId20" Type="http://schemas.openxmlformats.org/officeDocument/2006/relationships/diagramLayout" Target="../diagrams/layout5.xml"/><Relationship Id="rId29" Type="http://schemas.openxmlformats.org/officeDocument/2006/relationships/diagramLayout" Target="../diagrams/layout7.xml"/><Relationship Id="rId4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Layout" Target="../diagrams/layout6.xml"/><Relationship Id="rId32" Type="http://schemas.openxmlformats.org/officeDocument/2006/relationships/diagramData" Target="../diagrams/data8.xml"/><Relationship Id="rId37" Type="http://schemas.microsoft.com/office/2007/relationships/diagramDrawing" Target="../diagrams/drawing2.xml"/><Relationship Id="rId40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microsoft.com/office/2007/relationships/diagramDrawing" Target="../diagrams/drawing1.xml"/><Relationship Id="rId10" Type="http://schemas.openxmlformats.org/officeDocument/2006/relationships/diagramColors" Target="../diagrams/colors2.xml"/><Relationship Id="rId19" Type="http://schemas.openxmlformats.org/officeDocument/2006/relationships/diagramData" Target="../diagrams/data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Colors" Target="../diagrams/colors5.xml"/><Relationship Id="rId27" Type="http://schemas.openxmlformats.org/officeDocument/2006/relationships/image" Target="../media/image10.png"/><Relationship Id="rId30" Type="http://schemas.openxmlformats.org/officeDocument/2006/relationships/diagramQuickStyle" Target="../diagrams/quickStyle7.xml"/><Relationship Id="rId35" Type="http://schemas.openxmlformats.org/officeDocument/2006/relationships/diagramColors" Target="../diagrams/colors8.xml"/><Relationship Id="rId43" Type="http://schemas.microsoft.com/office/2007/relationships/diagramDrawing" Target="../diagrams/drawin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r>
              <a:rPr lang="en-US" altLang="zh-CN" dirty="0" smtClean="0"/>
              <a:t>C/C++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Win32</a:t>
            </a:r>
            <a:r>
              <a:rPr lang="zh-CN" altLang="en-US" dirty="0" smtClean="0"/>
              <a:t>核心编程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编写资源的文件 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资源脚本文件</a:t>
            </a:r>
          </a:p>
          <a:p>
            <a:r>
              <a:rPr lang="zh-CN" altLang="en-US" dirty="0" smtClean="0"/>
              <a:t>编译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 － </a:t>
            </a:r>
            <a:r>
              <a:rPr lang="en-US" altLang="zh-CN" dirty="0" smtClean="0"/>
              <a:t>RC.EXE</a:t>
            </a:r>
          </a:p>
          <a:p>
            <a:r>
              <a:rPr lang="zh-CN" altLang="en-US" dirty="0" smtClean="0"/>
              <a:t>将资源链接到程序中 － </a:t>
            </a:r>
            <a:r>
              <a:rPr lang="en-US" altLang="zh-CN" dirty="0" smtClean="0"/>
              <a:t>LINK.EXE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编辑框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1 </a:t>
            </a:r>
            <a:r>
              <a:rPr lang="zh-CN" altLang="en-US" sz="3800" dirty="0" smtClean="0"/>
              <a:t>编辑框相关</a:t>
            </a:r>
          </a:p>
          <a:p>
            <a:pPr>
              <a:buNone/>
            </a:pPr>
            <a:r>
              <a:rPr lang="zh-CN" altLang="en-US" dirty="0" smtClean="0"/>
              <a:t>	从风格可以将编辑框分成几类：</a:t>
            </a:r>
          </a:p>
          <a:p>
            <a:pPr>
              <a:buNone/>
            </a:pPr>
            <a:r>
              <a:rPr lang="zh-CN" altLang="en-US" dirty="0" smtClean="0"/>
              <a:t>	单行编辑框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只能处理一行文字</a:t>
            </a:r>
          </a:p>
          <a:p>
            <a:pPr>
              <a:buNone/>
            </a:pPr>
            <a:r>
              <a:rPr lang="zh-CN" altLang="en-US" dirty="0" smtClean="0"/>
              <a:t>	多</a:t>
            </a:r>
            <a:r>
              <a:rPr lang="zh-CN" altLang="en-US" b="1" dirty="0" smtClean="0"/>
              <a:t>行</a:t>
            </a:r>
            <a:r>
              <a:rPr lang="zh-CN" altLang="en-US" dirty="0" smtClean="0"/>
              <a:t>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可以显示多行文字</a:t>
            </a:r>
          </a:p>
          <a:p>
            <a:pPr>
              <a:buNone/>
            </a:pPr>
            <a:r>
              <a:rPr lang="zh-CN" altLang="en-US" dirty="0" smtClean="0"/>
              <a:t>	密码编辑框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密码输入 </a:t>
            </a:r>
            <a:r>
              <a:rPr lang="en-US" altLang="zh-CN" dirty="0" smtClean="0"/>
              <a:t>ES_PASSWORD</a:t>
            </a:r>
          </a:p>
          <a:p>
            <a:pPr>
              <a:buNone/>
            </a:pPr>
            <a:r>
              <a:rPr lang="en-US" altLang="zh-CN" dirty="0" smtClean="0"/>
              <a:t>	...</a:t>
            </a:r>
          </a:p>
          <a:p>
            <a:r>
              <a:rPr lang="en-US" altLang="zh-CN" sz="3800" dirty="0" smtClean="0"/>
              <a:t>2 </a:t>
            </a:r>
            <a:r>
              <a:rPr lang="zh-CN" altLang="en-US" sz="3800" dirty="0" smtClean="0"/>
              <a:t>编辑框的使用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创建</a:t>
            </a:r>
          </a:p>
          <a:p>
            <a:pPr>
              <a:buNone/>
            </a:pPr>
            <a:r>
              <a:rPr lang="zh-CN" altLang="en-US" dirty="0" smtClean="0"/>
              <a:t>		窗口类名称 </a:t>
            </a:r>
            <a:r>
              <a:rPr lang="en-US" altLang="zh-CN" dirty="0" smtClean="0"/>
              <a:t>EDIT</a:t>
            </a:r>
          </a:p>
          <a:p>
            <a:pPr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窗口消息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WM_GETTEXT / WM_GETTEXTLENGTH / WM_SETTEXT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EN_CHANGE </a:t>
            </a:r>
            <a:r>
              <a:rPr lang="zh-CN" altLang="en-US" dirty="0" smtClean="0"/>
              <a:t>当编辑框内的文字被修改，通知父窗口。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组合框相关</a:t>
            </a:r>
            <a:endParaRPr lang="en-US" altLang="zh-CN" sz="4400" dirty="0" smtClean="0"/>
          </a:p>
          <a:p>
            <a:pPr>
              <a:buNone/>
            </a:pPr>
            <a:r>
              <a:rPr lang="zh-CN" altLang="en-US" sz="3600" dirty="0" smtClean="0"/>
              <a:t>组合框的分类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简单组合框	</a:t>
            </a:r>
            <a:r>
              <a:rPr lang="en-US" altLang="zh-CN" sz="3600" dirty="0" smtClean="0"/>
              <a:t>- CBS_SIMPLE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下拉式组合框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可以输入，</a:t>
            </a:r>
            <a:r>
              <a:rPr lang="en-US" altLang="zh-CN" sz="3600" dirty="0" smtClean="0"/>
              <a:t>CBS_DROPDOWN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下拉列表式组合框 </a:t>
            </a:r>
            <a:r>
              <a:rPr lang="en-US" altLang="zh-CN" sz="3600" dirty="0" smtClean="0"/>
              <a:t>- </a:t>
            </a:r>
            <a:r>
              <a:rPr lang="zh-CN" altLang="en-US" sz="3600" dirty="0" smtClean="0"/>
              <a:t>只能从选项中选择</a:t>
            </a:r>
          </a:p>
          <a:p>
            <a:pPr>
              <a:buNone/>
            </a:pPr>
            <a:r>
              <a:rPr lang="zh-CN" altLang="en-US" sz="3600" dirty="0" smtClean="0"/>
              <a:t>				</a:t>
            </a:r>
            <a:r>
              <a:rPr lang="en-US" altLang="zh-CN" sz="3600" dirty="0" smtClean="0"/>
              <a:t>CBS_DROPDOWNLIST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组合框窗口类 </a:t>
            </a:r>
            <a:r>
              <a:rPr lang="en-US" altLang="zh-CN" sz="3600" dirty="0" smtClean="0"/>
              <a:t>- COMBOBOX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组合框的使用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创建组合框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选项的添加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CB_ADDSTRING - WPARAM </a:t>
            </a:r>
            <a:r>
              <a:rPr lang="zh-CN" altLang="en-US" sz="3600" dirty="0" smtClean="0"/>
              <a:t>不使用</a:t>
            </a:r>
          </a:p>
          <a:p>
            <a:pPr>
              <a:buNone/>
            </a:pPr>
            <a:r>
              <a:rPr lang="zh-CN" altLang="en-US" sz="3600" dirty="0" smtClean="0"/>
              <a:t>		                             </a:t>
            </a:r>
            <a:r>
              <a:rPr lang="en-US" altLang="zh-CN" sz="3600" dirty="0" smtClean="0"/>
              <a:t>LPARAM </a:t>
            </a:r>
            <a:r>
              <a:rPr lang="zh-CN" altLang="en-US" sz="3600" dirty="0" smtClean="0"/>
              <a:t>字符串指针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CB_INSERTSTRING</a:t>
            </a:r>
          </a:p>
          <a:p>
            <a:pPr>
              <a:buNone/>
            </a:pPr>
            <a:r>
              <a:rPr lang="en-US" altLang="zh-CN" sz="3600" dirty="0" smtClean="0"/>
              <a:t>	2.3 </a:t>
            </a:r>
            <a:r>
              <a:rPr lang="zh-CN" altLang="en-US" sz="3600" dirty="0" smtClean="0"/>
              <a:t>选项的删除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CB_DELETESTRING - </a:t>
            </a:r>
            <a:r>
              <a:rPr lang="zh-CN" altLang="en-US" sz="3600" dirty="0" smtClean="0"/>
              <a:t>删除指定项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                       </a:t>
            </a:r>
            <a:r>
              <a:rPr lang="en-US" altLang="zh-CN" sz="3600" dirty="0" err="1" smtClean="0"/>
              <a:t>wParam</a:t>
            </a:r>
            <a:r>
              <a:rPr lang="en-US" altLang="zh-CN" sz="3600" dirty="0" smtClean="0"/>
              <a:t> – </a:t>
            </a:r>
            <a:r>
              <a:rPr lang="zh-CN" altLang="en-US" sz="3600" dirty="0" smtClean="0"/>
              <a:t>被删除选项索引 ，</a:t>
            </a:r>
            <a:r>
              <a:rPr lang="en-US" altLang="zh-CN" sz="3600" dirty="0" err="1" smtClean="0"/>
              <a:t>lParam</a:t>
            </a:r>
            <a:r>
              <a:rPr lang="en-US" altLang="zh-CN" sz="3600" dirty="0" smtClean="0"/>
              <a:t> – </a:t>
            </a:r>
            <a:r>
              <a:rPr lang="zh-CN" altLang="en-US" sz="3600" dirty="0" smtClean="0"/>
              <a:t>没用，必须为</a:t>
            </a:r>
            <a:r>
              <a:rPr lang="en-US" altLang="zh-CN" sz="3600" dirty="0" smtClean="0"/>
              <a:t>0</a:t>
            </a:r>
            <a:endParaRPr lang="zh-CN" altLang="en-US" sz="3600" dirty="0" smtClean="0"/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CB_RESETCONTENT - </a:t>
            </a:r>
            <a:r>
              <a:rPr lang="zh-CN" altLang="en-US" sz="3600" dirty="0" smtClean="0"/>
              <a:t>清除所有项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获取和设置选择项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CB_GETCURSEL - </a:t>
            </a:r>
            <a:r>
              <a:rPr lang="zh-CN" altLang="en-US" dirty="0" smtClean="0"/>
              <a:t>获取选择项索引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-</a:t>
            </a:r>
            <a:r>
              <a:rPr lang="zh-CN" altLang="en-US" dirty="0" smtClean="0"/>
              <a:t>都没用，选择项索引通过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函数的返回值获取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CB_SETCURSEL - </a:t>
            </a:r>
            <a:r>
              <a:rPr lang="zh-CN" altLang="en-US" dirty="0" smtClean="0"/>
              <a:t>设置当前被选择项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匹配查找选项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 - </a:t>
            </a:r>
            <a:r>
              <a:rPr lang="zh-CN" altLang="en-US" dirty="0" smtClean="0"/>
              <a:t>根据字符串，查找选择项，从选项的起始字符查找包含字符串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CB_FINDSTRINGEXACT - </a:t>
            </a:r>
            <a:r>
              <a:rPr lang="zh-CN" altLang="en-US" dirty="0" smtClean="0"/>
              <a:t>匹配查找的字符串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CB_SELECTSTRING - </a:t>
            </a:r>
            <a:r>
              <a:rPr lang="zh-CN" altLang="en-US" dirty="0" smtClean="0"/>
              <a:t>查找并设置成当前被选择项</a:t>
            </a:r>
          </a:p>
          <a:p>
            <a:pPr>
              <a:buNone/>
            </a:pPr>
            <a:r>
              <a:rPr lang="en-US" altLang="zh-CN" dirty="0" smtClean="0"/>
              <a:t>2.6 </a:t>
            </a:r>
            <a:r>
              <a:rPr lang="zh-CN" altLang="en-US" dirty="0" smtClean="0"/>
              <a:t>获取选项的字符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CB_GETLBTEXTLEN - </a:t>
            </a:r>
            <a:r>
              <a:rPr lang="zh-CN" altLang="en-US" dirty="0" smtClean="0"/>
              <a:t>获取选项的字符长度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 ，选项文本长度通过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返回值获取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CB_GETLBTEXT - </a:t>
            </a:r>
            <a:r>
              <a:rPr lang="zh-CN" altLang="en-US" dirty="0" smtClean="0"/>
              <a:t>获取选项的字符内容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接收选项文本内容的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的首地址</a:t>
            </a:r>
          </a:p>
          <a:p>
            <a:pPr>
              <a:buNone/>
            </a:pPr>
            <a:r>
              <a:rPr lang="zh-CN" altLang="en-US" dirty="0" smtClean="0"/>
              <a:t>	输入的字符串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WM_GETTEXT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2.8 </a:t>
            </a:r>
            <a:r>
              <a:rPr lang="zh-CN" altLang="en-US" dirty="0" smtClean="0"/>
              <a:t>选项的附加数据</a:t>
            </a:r>
          </a:p>
          <a:p>
            <a:pPr>
              <a:buNone/>
            </a:pPr>
            <a:r>
              <a:rPr lang="zh-CN" altLang="en-US" dirty="0" smtClean="0"/>
              <a:t>	在每个选项中，可以保存自定义的数据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CB_SETITEMDATA - </a:t>
            </a:r>
            <a:r>
              <a:rPr lang="zh-CN" altLang="en-US" dirty="0" smtClean="0"/>
              <a:t>将数据保存到指定选项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附加数据。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CB_GETITEMDATA - </a:t>
            </a:r>
            <a:r>
              <a:rPr lang="zh-CN" altLang="en-US" dirty="0" smtClean="0"/>
              <a:t>从指定选项获取数据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选项索引，附加数据通过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函数的返回值获取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CBN_SELCHANGE - </a:t>
            </a:r>
            <a:r>
              <a:rPr lang="zh-CN" altLang="en-US" dirty="0" smtClean="0"/>
              <a:t>当前被选择项发生变化后，通知父窗口。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CBN_EDITCHANGE - </a:t>
            </a:r>
            <a:r>
              <a:rPr lang="zh-CN" altLang="en-US" dirty="0" smtClean="0"/>
              <a:t>当输入发生变化后	</a:t>
            </a:r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800" dirty="0" smtClean="0"/>
              <a:t>静态库程序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运行时不存在，会被链接</a:t>
            </a:r>
          </a:p>
          <a:p>
            <a:pPr>
              <a:buNone/>
            </a:pPr>
            <a:r>
              <a:rPr lang="zh-CN" altLang="en-US" sz="2800" dirty="0" smtClean="0"/>
              <a:t>到可执行文件或者动态库中，目标程序的归档。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LIB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动态库程序 </a:t>
            </a:r>
            <a:r>
              <a:rPr lang="en-US" altLang="zh-CN" sz="2800" dirty="0" smtClean="0"/>
              <a:t>- </a:t>
            </a:r>
            <a:r>
              <a:rPr lang="zh-CN" altLang="en-US" sz="2800" dirty="0" smtClean="0"/>
              <a:t>运行时独立存在，不会被链接到可执行文件或其他动态库中。</a:t>
            </a:r>
          </a:p>
          <a:p>
            <a:pPr>
              <a:buNone/>
            </a:pPr>
            <a:r>
              <a:rPr lang="zh-CN" altLang="en-US" sz="2800" dirty="0" smtClean="0"/>
              <a:t>文件扩展名：</a:t>
            </a:r>
            <a:r>
              <a:rPr lang="en-US" altLang="zh-CN" sz="2800" dirty="0" smtClean="0"/>
              <a:t>DLL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静态库程序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静态库特点</a:t>
            </a:r>
          </a:p>
          <a:p>
            <a:pPr lvl="1"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）运行时不存在</a:t>
            </a:r>
          </a:p>
          <a:p>
            <a:pPr lvl="1"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）链接到可执行文件或者动态库中</a:t>
            </a:r>
          </a:p>
          <a:p>
            <a:pPr lvl="1"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）目标程序的归档</a:t>
            </a:r>
          </a:p>
          <a:p>
            <a:pPr lvl="1">
              <a:buNone/>
            </a:pPr>
            <a:r>
              <a:rPr lang="en-US" altLang="zh-CN" sz="3200" dirty="0" smtClean="0"/>
              <a:t>2 C</a:t>
            </a:r>
            <a:r>
              <a:rPr lang="zh-CN" altLang="en-US" sz="3200" dirty="0" smtClean="0"/>
              <a:t>语言静态库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2.1 </a:t>
            </a:r>
            <a:r>
              <a:rPr lang="zh-CN" altLang="en-US" sz="3200" dirty="0" smtClean="0"/>
              <a:t>静态库的使用</a:t>
            </a:r>
          </a:p>
          <a:p>
            <a:pPr lvl="1">
              <a:buNone/>
            </a:pPr>
            <a:r>
              <a:rPr lang="zh-CN" altLang="en-US" sz="3200" dirty="0" smtClean="0"/>
              <a:t>	建立一个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文件，可以在文件中直接使用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库函数，不需要头文件。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编译器只是根据库函数名称，在库中找到对应的函数代码，进行链接。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2.2 </a:t>
            </a:r>
            <a:r>
              <a:rPr lang="zh-CN" altLang="en-US" sz="3200" dirty="0" smtClean="0"/>
              <a:t>静态库的创建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）建项目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）添加库程序，源文件使用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文件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2.3 </a:t>
            </a:r>
            <a:r>
              <a:rPr lang="zh-CN" altLang="en-US" sz="3200" dirty="0" smtClean="0"/>
              <a:t>库的路径设置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）项目的“</a:t>
            </a:r>
            <a:r>
              <a:rPr lang="en-US" altLang="zh-CN" sz="3200" dirty="0" smtClean="0"/>
              <a:t>Settings”</a:t>
            </a:r>
            <a:r>
              <a:rPr lang="zh-CN" altLang="en-US" sz="3200" dirty="0" smtClean="0"/>
              <a:t>中设置库的路径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）可以使用 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关键字设置</a:t>
            </a:r>
            <a:r>
              <a:rPr lang="en-US" altLang="zh-CN" sz="3200" dirty="0" smtClean="0"/>
              <a:t>#</a:t>
            </a:r>
            <a:r>
              <a:rPr lang="en-US" altLang="zh-CN" sz="3200" dirty="0" err="1" smtClean="0"/>
              <a:t>pragma</a:t>
            </a:r>
            <a:r>
              <a:rPr lang="en-US" altLang="zh-CN" sz="3200" dirty="0" smtClean="0"/>
              <a:t> comment( lib, "..\\lib\\clib.lib")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3 C++</a:t>
            </a:r>
            <a:r>
              <a:rPr lang="zh-CN" altLang="en-US" dirty="0" smtClean="0"/>
              <a:t>语言的静态库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3.1 </a:t>
            </a:r>
            <a:r>
              <a:rPr lang="zh-CN" altLang="en-US" sz="2800" dirty="0" smtClean="0"/>
              <a:t>静态库的建立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）建立项目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）添加库程序，源文件使用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文件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3.2 </a:t>
            </a:r>
            <a:r>
              <a:rPr lang="zh-CN" altLang="en-US" sz="2800" dirty="0" smtClean="0"/>
              <a:t>库的导入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）项目的“</a:t>
            </a:r>
            <a:r>
              <a:rPr lang="en-US" altLang="zh-CN" sz="2800" dirty="0" smtClean="0"/>
              <a:t>Setting”</a:t>
            </a:r>
            <a:r>
              <a:rPr lang="zh-CN" altLang="en-US" sz="2800" dirty="0" smtClean="0"/>
              <a:t>中设置库的路径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）可以使用 </a:t>
            </a:r>
            <a:r>
              <a:rPr lang="en-US" altLang="zh-CN" sz="2800" dirty="0" err="1" smtClean="0"/>
              <a:t>pragma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关键字设置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3.3 </a:t>
            </a:r>
            <a:r>
              <a:rPr lang="zh-CN" altLang="en-US" sz="2800" dirty="0" smtClean="0"/>
              <a:t>注意</a:t>
            </a:r>
          </a:p>
          <a:p>
            <a:pPr>
              <a:buNone/>
            </a:pPr>
            <a:r>
              <a:rPr lang="zh-CN" altLang="en-US" sz="2800" dirty="0" smtClean="0"/>
              <a:t>		在</a:t>
            </a:r>
            <a:r>
              <a:rPr lang="en-US" altLang="zh-CN" sz="2800" dirty="0" smtClean="0"/>
              <a:t>CPP</a:t>
            </a:r>
            <a:r>
              <a:rPr lang="zh-CN" altLang="en-US" sz="2800" dirty="0" smtClean="0"/>
              <a:t>环境使用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静态库，库中函数原型定义要增加 </a:t>
            </a:r>
            <a:r>
              <a:rPr lang="en-US" altLang="zh-CN" sz="2800" dirty="0" smtClean="0"/>
              <a:t>extern “C”, </a:t>
            </a:r>
            <a:r>
              <a:rPr lang="zh-CN" altLang="en-US" sz="2800" dirty="0" smtClean="0"/>
              <a:t>例如：</a:t>
            </a:r>
            <a:r>
              <a:rPr lang="en-US" altLang="zh-CN" sz="2800" dirty="0" smtClean="0"/>
              <a:t>extern "C"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Add(... 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动态库程序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动态库特点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）运行时独立存在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）不会链接到执行程序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）使用时加载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使用动态库，必须使动态库执行起来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与静态库的比较：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的程序不需重新链接。	   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动态库的创建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1 ) </a:t>
            </a:r>
            <a:r>
              <a:rPr lang="zh-CN" altLang="en-US" dirty="0" smtClean="0"/>
              <a:t>建立项目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2 ) </a:t>
            </a:r>
            <a:r>
              <a:rPr lang="zh-CN" altLang="en-US" dirty="0" smtClean="0"/>
              <a:t>添加库程序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3 ) </a:t>
            </a:r>
            <a:r>
              <a:rPr lang="zh-CN" altLang="en-US" dirty="0" smtClean="0"/>
              <a:t>库程序导出 － 提供给使用者库中的函数等信息。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4400" dirty="0" smtClean="0"/>
              <a:t>3 </a:t>
            </a:r>
            <a:r>
              <a:rPr lang="zh-CN" altLang="en-US" sz="4400" dirty="0" smtClean="0"/>
              <a:t>动态库的使用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3.1 </a:t>
            </a:r>
            <a:r>
              <a:rPr lang="zh-CN" altLang="en-US" sz="3600" dirty="0" smtClean="0"/>
              <a:t>隐式链接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动态库执行过程不需要程序员负责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3.2 </a:t>
            </a:r>
            <a:r>
              <a:rPr lang="zh-CN" altLang="en-US" sz="3600" dirty="0" smtClean="0"/>
              <a:t>显式链接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动态库执行过程需要程序员自己负责</a:t>
            </a:r>
          </a:p>
          <a:p>
            <a:pPr>
              <a:buNone/>
            </a:pPr>
            <a:r>
              <a:rPr lang="en-US" altLang="zh-CN" sz="4400" dirty="0" smtClean="0"/>
              <a:t>4 </a:t>
            </a:r>
            <a:r>
              <a:rPr lang="zh-CN" altLang="en-US" sz="4400" dirty="0" smtClean="0"/>
              <a:t>动态库的函数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4.1 </a:t>
            </a:r>
            <a:r>
              <a:rPr lang="zh-CN" altLang="en-US" sz="3600" dirty="0" smtClean="0"/>
              <a:t>实现动态库的函数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4.2 </a:t>
            </a:r>
            <a:r>
              <a:rPr lang="zh-CN" altLang="en-US" sz="3600" dirty="0" smtClean="0"/>
              <a:t>库函数的导出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） 声明导出</a:t>
            </a:r>
          </a:p>
          <a:p>
            <a:pPr>
              <a:buNone/>
            </a:pPr>
            <a:r>
              <a:rPr lang="zh-CN" altLang="en-US" sz="3600" dirty="0" smtClean="0"/>
              <a:t>	使用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导出函数</a:t>
            </a:r>
          </a:p>
          <a:p>
            <a:pPr>
              <a:buNone/>
            </a:pPr>
            <a:r>
              <a:rPr lang="zh-CN" altLang="en-US" sz="3600" dirty="0" smtClean="0"/>
              <a:t>	注意：动态库编译链接后，也会有</a:t>
            </a:r>
            <a:r>
              <a:rPr lang="en-US" altLang="zh-CN" sz="3600" dirty="0" smtClean="0"/>
              <a:t>LIB</a:t>
            </a:r>
            <a:r>
              <a:rPr lang="zh-CN" altLang="en-US" sz="3600" dirty="0" smtClean="0"/>
              <a:t>文件，是作为动态库函数映射使用，与静态库不完全相同。</a:t>
            </a:r>
          </a:p>
          <a:p>
            <a:pPr>
              <a:buNone/>
            </a:pPr>
            <a:r>
              <a:rPr lang="en-US" altLang="zh-CN" sz="3600" dirty="0" smtClean="0"/>
              <a:t>	2</a:t>
            </a:r>
            <a:r>
              <a:rPr lang="zh-CN" altLang="en-US" sz="3600" dirty="0" smtClean="0"/>
              <a:t>）模块定义文件 </a:t>
            </a:r>
            <a:r>
              <a:rPr lang="en-US" altLang="zh-CN" sz="3600" dirty="0" smtClean="0"/>
              <a:t>.def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例如：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LIBRARY </a:t>
            </a:r>
            <a:r>
              <a:rPr lang="en-US" altLang="zh-CN" sz="3600" dirty="0" err="1" smtClean="0"/>
              <a:t>DLLFunc</a:t>
            </a:r>
            <a:r>
              <a:rPr lang="en-US" altLang="zh-CN" sz="3600" dirty="0" smtClean="0"/>
              <a:t> //</a:t>
            </a:r>
            <a:r>
              <a:rPr lang="zh-CN" altLang="en-US" sz="3600" dirty="0" smtClean="0"/>
              <a:t>库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EXPORTS         //</a:t>
            </a:r>
            <a:r>
              <a:rPr lang="zh-CN" altLang="en-US" sz="3600" dirty="0" smtClean="0"/>
              <a:t>库导出表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err="1" smtClean="0"/>
              <a:t>DLL_Mul</a:t>
            </a:r>
            <a:r>
              <a:rPr lang="en-US" altLang="zh-CN" sz="3600" dirty="0" smtClean="0"/>
              <a:t>	@1	//</a:t>
            </a:r>
            <a:r>
              <a:rPr lang="zh-CN" altLang="en-US" sz="3600" dirty="0" smtClean="0"/>
              <a:t>导出的函数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 </a:t>
            </a:r>
            <a:r>
              <a:rPr lang="zh-CN" altLang="en-US" sz="3800" dirty="0" smtClean="0"/>
              <a:t>库函数的使用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4.3.1 </a:t>
            </a:r>
            <a:r>
              <a:rPr lang="zh-CN" altLang="en-US" dirty="0" smtClean="0"/>
              <a:t>隐式链接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）头文件和函数原型</a:t>
            </a:r>
          </a:p>
          <a:p>
            <a:pPr>
              <a:buNone/>
            </a:pPr>
            <a:r>
              <a:rPr lang="zh-CN" altLang="en-US" dirty="0" smtClean="0"/>
              <a:t>	可以在函数原型的定义前，增加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例如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declspec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dllimport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DLL_Add</a:t>
            </a:r>
            <a:r>
              <a:rPr lang="en-US" altLang="zh-CN" dirty="0" smtClean="0"/>
              <a:t>( ... 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如果库函数使用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格式导出，需要在函数定义增加 </a:t>
            </a:r>
            <a:r>
              <a:rPr lang="en-US" altLang="zh-CN" dirty="0" smtClean="0"/>
              <a:t>extern “C”</a:t>
            </a:r>
          </a:p>
          <a:p>
            <a:pPr>
              <a:buNone/>
            </a:pPr>
            <a:r>
              <a:rPr lang="en-US" altLang="zh-CN" dirty="0" smtClean="0"/>
              <a:t>	2</a:t>
            </a:r>
            <a:r>
              <a:rPr lang="zh-CN" altLang="en-US" dirty="0" smtClean="0"/>
              <a:t>）导入动态库的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）在程序中使用函数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）隐式链接的情况，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可以存放的路径：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）与执行文件中同一个目录下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）当前工作目录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Windows/System32</a:t>
            </a:r>
            <a:r>
              <a:rPr lang="zh-CN" altLang="en-US" dirty="0" smtClean="0"/>
              <a:t>目录</a:t>
            </a:r>
          </a:p>
          <a:p>
            <a:pPr>
              <a:buNone/>
            </a:pPr>
            <a:r>
              <a:rPr lang="zh-CN" altLang="en-US" dirty="0" smtClean="0"/>
              <a:t>		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Windows/System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）环境变量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指定目录</a:t>
            </a:r>
          </a:p>
          <a:p>
            <a:pPr>
              <a:buNone/>
            </a:pPr>
            <a:r>
              <a:rPr lang="zh-CN" altLang="en-US" dirty="0" smtClean="0"/>
              <a:t>      注意：高版本</a:t>
            </a:r>
            <a:r>
              <a:rPr lang="en-US" altLang="zh-CN" dirty="0" smtClean="0"/>
              <a:t>VC</a:t>
            </a:r>
            <a:r>
              <a:rPr lang="zh-CN" altLang="en-US" dirty="0" smtClean="0"/>
              <a:t>的配置文件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NMAKE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NMAKE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Makefile</a:t>
            </a:r>
            <a:r>
              <a:rPr lang="zh-CN" altLang="en-US" dirty="0" smtClean="0"/>
              <a:t>的一个解释执行的工具，根据  </a:t>
            </a:r>
            <a:r>
              <a:rPr lang="en-US" altLang="zh-CN" dirty="0" smtClean="0"/>
              <a:t> </a:t>
            </a:r>
            <a:r>
              <a:rPr lang="en-US" dirty="0" err="1" smtClean="0"/>
              <a:t>Makefile</a:t>
            </a:r>
            <a:r>
              <a:rPr lang="zh-CN" altLang="en-US" dirty="0" smtClean="0"/>
              <a:t>文件中的定义，编译和链接程</a:t>
            </a:r>
            <a:r>
              <a:rPr lang="en-US" altLang="zh-CN" dirty="0" smtClean="0"/>
              <a:t>	</a:t>
            </a:r>
            <a:r>
              <a:rPr lang="zh-CN" altLang="en-US" dirty="0" smtClean="0"/>
              <a:t>序，最终生成文件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Makefile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mak</a:t>
            </a:r>
            <a:r>
              <a:rPr lang="zh-CN" altLang="en-US"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zh-CN" altLang="en-US" dirty="0" smtClean="0"/>
              <a:t>   定义编译和链接等操作的脚本文件（把项目的处理命令写入），一般对整个项目进行处理。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     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18457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4.3.2 </a:t>
            </a:r>
            <a:r>
              <a:rPr lang="zh-CN" altLang="en-US" sz="3800" dirty="0" smtClean="0"/>
              <a:t>显式链接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）定义函数指针类型   </a:t>
            </a:r>
            <a:r>
              <a:rPr lang="en-US" altLang="zh-CN" dirty="0" err="1" smtClean="0"/>
              <a:t>typedef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）加载动态库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使动态库执行起来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HMODULE </a:t>
            </a:r>
            <a:r>
              <a:rPr lang="en-US" altLang="zh-CN" b="1" dirty="0" err="1" smtClean="0"/>
              <a:t>LoadLibrary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动态库文件名或全路径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的实例句柄（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FARPROC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,    //DLL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LPCSTR </a:t>
            </a:r>
            <a:r>
              <a:rPr lang="en-US" altLang="zh-CN" dirty="0" err="1" smtClean="0"/>
              <a:t>lpProcName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函数名称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）卸载动态库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FreeLibrary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   //DLL</a:t>
            </a:r>
            <a:r>
              <a:rPr lang="zh-CN" altLang="en-US" dirty="0" smtClean="0"/>
              <a:t>的实例句柄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45693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4.3.3 </a:t>
            </a:r>
            <a:r>
              <a:rPr lang="zh-CN" altLang="en-US" dirty="0" smtClean="0"/>
              <a:t>两种链接方式对比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）在库函数的定义不变情况下：</a:t>
            </a:r>
          </a:p>
          <a:p>
            <a:pPr lvl="1">
              <a:buNone/>
            </a:pPr>
            <a:r>
              <a:rPr lang="zh-CN" altLang="en-US" dirty="0" smtClean="0"/>
              <a:t>隐式链接，由于库函数地址是在程序编译链接时设置，所以当动态库变化后，使用程序需要重新编译链接。</a:t>
            </a:r>
          </a:p>
          <a:p>
            <a:pPr lvl="1">
              <a:buNone/>
            </a:pPr>
            <a:r>
              <a:rPr lang="zh-CN" altLang="en-US" dirty="0" smtClean="0"/>
              <a:t>显式链接，由于库函数地址是在程序执行时，动态的从库中查询，所以库变化后，不需要重新编译链接。				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）动态库加载</a:t>
            </a:r>
          </a:p>
          <a:p>
            <a:pPr lvl="1">
              <a:buNone/>
            </a:pPr>
            <a:r>
              <a:rPr lang="zh-CN" altLang="en-US" dirty="0" smtClean="0"/>
              <a:t>隐式链接，动态库是在程序启动时就被加载，当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不存在，程序无法启动</a:t>
            </a:r>
          </a:p>
          <a:p>
            <a:pPr lvl="1">
              <a:buNone/>
            </a:pPr>
            <a:r>
              <a:rPr lang="zh-CN" altLang="en-US" dirty="0" smtClean="0"/>
              <a:t>显式链接，动态库只在使用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函数，才会被加载。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DLL</a:t>
            </a:r>
            <a:r>
              <a:rPr lang="zh-CN" altLang="en-US" sz="4400" dirty="0" smtClean="0"/>
              <a:t>中类的使用</a:t>
            </a:r>
            <a:endParaRPr lang="en-US" altLang="zh-CN" sz="4400" dirty="0" smtClean="0"/>
          </a:p>
          <a:p>
            <a:pPr>
              <a:buNone/>
            </a:pPr>
            <a:r>
              <a:rPr lang="en-US" altLang="zh-CN" sz="4000" dirty="0" smtClean="0"/>
              <a:t>DLL</a:t>
            </a:r>
            <a:r>
              <a:rPr lang="zh-CN" altLang="en-US" sz="4000" dirty="0" smtClean="0"/>
              <a:t>中类的导出</a:t>
            </a:r>
          </a:p>
          <a:p>
            <a:pPr>
              <a:buNone/>
            </a:pPr>
            <a:r>
              <a:rPr lang="zh-CN" altLang="en-US" sz="3600" dirty="0" smtClean="0"/>
              <a:t>在类名称前增加 </a:t>
            </a:r>
            <a:r>
              <a:rPr lang="en-US" altLang="zh-CN" sz="3600" dirty="0" smtClean="0"/>
              <a:t>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zh-CN" altLang="en-US" sz="3600" dirty="0" smtClean="0"/>
              <a:t>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 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</a:p>
          <a:p>
            <a:pPr>
              <a:buNone/>
            </a:pPr>
            <a:r>
              <a:rPr lang="zh-CN" altLang="en-US" sz="3600" dirty="0" smtClean="0"/>
              <a:t>通常使用预编译开关切换类的导入导出定义，例如：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ifdef</a:t>
            </a:r>
            <a:r>
              <a:rPr lang="en-US" altLang="zh-CN" sz="3600" dirty="0" smtClean="0"/>
              <a:t> DLLCLASS_EXPORTS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dllexport</a:t>
            </a:r>
            <a:r>
              <a:rPr lang="en-US" altLang="zh-CN" sz="3600" dirty="0" smtClean="0"/>
              <a:t>)//DLL</a:t>
            </a:r>
          </a:p>
          <a:p>
            <a:pPr>
              <a:buNone/>
            </a:pPr>
            <a:r>
              <a:rPr lang="en-US" altLang="zh-CN" sz="3600" dirty="0" smtClean="0"/>
              <a:t>	#else</a:t>
            </a:r>
          </a:p>
          <a:p>
            <a:pPr>
              <a:buNone/>
            </a:pPr>
            <a:r>
              <a:rPr lang="en-US" altLang="zh-CN" sz="3600" dirty="0" smtClean="0"/>
              <a:t>	#define EXT_CLASS _</a:t>
            </a:r>
            <a:r>
              <a:rPr lang="en-US" altLang="zh-CN" sz="3600" dirty="0" err="1" smtClean="0"/>
              <a:t>declspec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dllimport</a:t>
            </a:r>
            <a:r>
              <a:rPr lang="en-US" altLang="zh-CN" sz="3600" dirty="0" smtClean="0"/>
              <a:t>)//</a:t>
            </a:r>
            <a:r>
              <a:rPr lang="zh-CN" altLang="en-US" sz="3600" dirty="0" smtClean="0"/>
              <a:t>使用者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#</a:t>
            </a:r>
            <a:r>
              <a:rPr lang="en-US" altLang="zh-CN" sz="3600" dirty="0" err="1" smtClean="0"/>
              <a:t>endif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class EXT_CLASS </a:t>
            </a:r>
            <a:r>
              <a:rPr lang="en-US" altLang="zh-CN" sz="3600" dirty="0" err="1" smtClean="0"/>
              <a:t>CMath</a:t>
            </a:r>
            <a:r>
              <a:rPr lang="en-US" altLang="zh-CN" sz="3600" dirty="0" smtClean="0"/>
              <a:t>{</a:t>
            </a:r>
          </a:p>
          <a:p>
            <a:pPr>
              <a:buNone/>
            </a:pPr>
            <a:r>
              <a:rPr lang="en-US" altLang="zh-CN" sz="3600" dirty="0" smtClean="0"/>
              <a:t>	...</a:t>
            </a:r>
          </a:p>
          <a:p>
            <a:pPr>
              <a:buNone/>
            </a:pPr>
            <a:r>
              <a:rPr lang="en-US" altLang="zh-CN" sz="3600" dirty="0" smtClean="0"/>
              <a:t>	};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库程序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使用</a:t>
            </a:r>
            <a:r>
              <a:rPr lang="en-US" altLang="zh-CN" sz="3400" dirty="0" smtClean="0"/>
              <a:t>DLL</a:t>
            </a:r>
            <a:r>
              <a:rPr lang="zh-CN" altLang="en-US" sz="3400" dirty="0" smtClean="0"/>
              <a:t>中的类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LIb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类的定义    </a:t>
            </a:r>
            <a:r>
              <a:rPr lang="en-US" altLang="zh-CN" dirty="0" err="1" smtClean="0"/>
              <a:t>Cmath</a:t>
            </a:r>
            <a:r>
              <a:rPr lang="en-US" altLang="zh-CN" dirty="0" smtClean="0"/>
              <a:t> math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使用类</a:t>
            </a:r>
          </a:p>
          <a:p>
            <a:r>
              <a:rPr lang="zh-CN" altLang="en-US" sz="3400" dirty="0" smtClean="0"/>
              <a:t>动态库的程序入口</a:t>
            </a:r>
          </a:p>
          <a:p>
            <a:pPr>
              <a:buNone/>
            </a:pPr>
            <a:r>
              <a:rPr lang="zh-CN" altLang="en-US" dirty="0" smtClean="0"/>
              <a:t>	入口程序不是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必须的。常用于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内部初始化或善后处理。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WINAPI </a:t>
            </a:r>
            <a:r>
              <a:rPr lang="en-US" altLang="zh-CN" dirty="0" err="1" smtClean="0"/>
              <a:t>DllMain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HINSTANCE </a:t>
            </a:r>
            <a:r>
              <a:rPr lang="en-US" altLang="zh-CN" dirty="0" err="1" smtClean="0"/>
              <a:t>hinstDLL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动态库实例句柄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fdwReason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被调用的原因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lpvReserved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保留值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，表示动态库加载成功。</a:t>
            </a:r>
          </a:p>
          <a:p>
            <a:pPr>
              <a:buNone/>
            </a:pPr>
            <a:r>
              <a:rPr lang="zh-CN" altLang="en-US" dirty="0" smtClean="0"/>
              <a:t>	动态库的加载或卸载时会被调用。例如：使用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FreeLibrary</a:t>
            </a:r>
            <a:r>
              <a:rPr lang="zh-CN" altLang="en-US" dirty="0" smtClean="0"/>
              <a:t>时会被调用。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908"/>
            <a:ext cx="8229600" cy="48574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文件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创建或打开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CreateFile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文件名称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dwDesiredAccess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访问权限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dwShareMode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共享方式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lpSecurityAttributes</a:t>
            </a:r>
            <a:r>
              <a:rPr lang="en-US" altLang="zh-CN" dirty="0" smtClean="0"/>
              <a:t>, </a:t>
            </a:r>
          </a:p>
          <a:p>
            <a:pPr lvl="1"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安全属性，默认为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dwCreationDisposition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创建或打开方式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dwFlagsAndAttributes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文件属性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hTemplateFile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文件句柄模板，默认为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成功返回文件句柄。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写数据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WriteFile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nNumberOfBytesToWrite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准备写入的数据长度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lpNumberOfBytesWritten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返回实际写入的数据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 3 </a:t>
            </a:r>
            <a:r>
              <a:rPr lang="zh-CN" altLang="en-US" dirty="0" smtClean="0"/>
              <a:t>读数据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ReadFile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文件句柄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lpBuffer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nNumberOfBytesToRead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要读的字节数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lpNumberOfBytesRead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实际读到字节数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LPOVERLAPPED </a:t>
            </a:r>
            <a:r>
              <a:rPr lang="en-US" altLang="zh-CN" dirty="0" err="1" smtClean="0"/>
              <a:t>lpOverlapped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默认为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4 </a:t>
            </a:r>
            <a:r>
              <a:rPr lang="zh-CN" altLang="en-US" sz="2000" dirty="0" smtClean="0"/>
              <a:t>关闭文件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BOOL </a:t>
            </a:r>
            <a:r>
              <a:rPr lang="en-US" altLang="zh-CN" sz="2000" dirty="0" err="1" smtClean="0"/>
              <a:t>CloseHandle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hObject</a:t>
            </a:r>
            <a:r>
              <a:rPr lang="en-US" altLang="zh-CN" sz="2000" dirty="0" smtClean="0"/>
              <a:t>  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5 </a:t>
            </a:r>
            <a:r>
              <a:rPr lang="zh-CN" altLang="en-US" sz="2000" dirty="0" smtClean="0"/>
              <a:t>文件长度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GetFileSize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LPDWORD </a:t>
            </a:r>
            <a:r>
              <a:rPr lang="en-US" altLang="zh-CN" sz="2000" dirty="0" err="1" smtClean="0"/>
              <a:t>lpFileSizeHigh</a:t>
            </a:r>
            <a:r>
              <a:rPr lang="en-US" altLang="zh-CN" sz="2000" dirty="0" smtClean="0"/>
              <a:t>  //</a:t>
            </a:r>
            <a:r>
              <a:rPr lang="zh-CN" altLang="en-US" sz="2000" dirty="0" smtClean="0"/>
              <a:t>文件长度的高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返回值是文件长度的低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6 </a:t>
            </a:r>
            <a:r>
              <a:rPr lang="zh-CN" altLang="en-US" sz="2000" dirty="0" smtClean="0"/>
              <a:t>文件指针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SetFilePointer</a:t>
            </a:r>
            <a:r>
              <a:rPr lang="en-US" altLang="zh-CN" sz="2000" dirty="0" smtClean="0"/>
              <a:t>(</a:t>
            </a:r>
          </a:p>
          <a:p>
            <a:pPr>
              <a:lnSpc>
                <a:spcPts val="2000"/>
              </a:lnSpc>
              <a:buNone/>
            </a:pPr>
            <a:r>
              <a:rPr lang="en-US" altLang="zh-CN" sz="2000" dirty="0" smtClean="0"/>
              <a:t>	  HANDLE </a:t>
            </a:r>
            <a:r>
              <a:rPr lang="en-US" altLang="zh-CN" sz="2000" dirty="0" err="1" smtClean="0"/>
              <a:t>hFile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文件句柄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LONG </a:t>
            </a:r>
            <a:r>
              <a:rPr lang="en-US" altLang="zh-CN" sz="2000" dirty="0" err="1" smtClean="0"/>
              <a:t>lDistanceToMove</a:t>
            </a:r>
            <a:r>
              <a:rPr lang="en-US" altLang="zh-CN" sz="2000" dirty="0" smtClean="0"/>
              <a:t>, //</a:t>
            </a:r>
            <a:r>
              <a:rPr lang="zh-CN" altLang="en-US" sz="2000" dirty="0" smtClean="0"/>
              <a:t>偏移量的低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PLONG </a:t>
            </a:r>
            <a:r>
              <a:rPr lang="en-US" altLang="zh-CN" sz="2000" dirty="0" err="1" smtClean="0"/>
              <a:t>lpDistanceToMoveHigh</a:t>
            </a:r>
            <a:r>
              <a:rPr lang="en-US" altLang="zh-CN" sz="2000" dirty="0" smtClean="0"/>
              <a:t>,  //</a:t>
            </a:r>
            <a:r>
              <a:rPr lang="zh-CN" altLang="en-US" sz="2000" dirty="0" smtClean="0"/>
              <a:t>偏移量的高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  </a:t>
            </a: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dwMoveMethod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偏移的相对位置</a:t>
            </a:r>
          </a:p>
          <a:p>
            <a:pPr>
              <a:lnSpc>
                <a:spcPts val="2000"/>
              </a:lnSpc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);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600" dirty="0" err="1" smtClean="0"/>
              <a:t>SetFilePointer</a:t>
            </a:r>
            <a:r>
              <a:rPr lang="zh-CN" altLang="en-US" sz="2600" dirty="0" smtClean="0"/>
              <a:t>函数返回实际偏移量的低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位，</a:t>
            </a:r>
            <a:r>
              <a:rPr lang="en-US" altLang="zh-CN" sz="2600" dirty="0" err="1" smtClean="0"/>
              <a:t>lpDistanceToMoveHigh</a:t>
            </a:r>
            <a:r>
              <a:rPr lang="zh-CN" altLang="en-US" sz="2600" dirty="0" smtClean="0"/>
              <a:t>返回实际偏移量的高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7 </a:t>
            </a:r>
            <a:r>
              <a:rPr lang="zh-CN" altLang="en-US" sz="2600" dirty="0" smtClean="0"/>
              <a:t>文件相关操作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CopyFile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拷贝文件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DeleteFile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删除文件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MoveFile</a:t>
            </a:r>
            <a:r>
              <a:rPr lang="en-US" altLang="zh-CN" sz="2600" dirty="0" smtClean="0"/>
              <a:t> - </a:t>
            </a:r>
            <a:r>
              <a:rPr lang="zh-CN" altLang="en-US" sz="2600" dirty="0" smtClean="0"/>
              <a:t>移动文件（移动文件可以跨盘，移动目录不能跨盘）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文件遍历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查找文件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HANDLE </a:t>
            </a:r>
            <a:r>
              <a:rPr lang="en-US" altLang="zh-CN" dirty="0" err="1" smtClean="0"/>
              <a:t>FindFirstFile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查找路径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</a:t>
            </a:r>
            <a:r>
              <a:rPr lang="zh-CN" altLang="en-US" dirty="0" smtClean="0"/>
              <a:t>返回查找句柄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获取下一个文件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FindNextFile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LPWIN32_FIND_DATA </a:t>
            </a:r>
            <a:r>
              <a:rPr lang="en-US" altLang="zh-CN" dirty="0" err="1" smtClean="0"/>
              <a:t>lpFindFileData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查找的数据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找到返回</a:t>
            </a:r>
            <a:r>
              <a:rPr lang="en-US" altLang="zh-CN" dirty="0" smtClean="0"/>
              <a:t>TRUE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关闭查找</a:t>
            </a:r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FindClose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hFindFile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查找句柄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</a:t>
            </a:r>
            <a:r>
              <a:rPr lang="zh-CN" altLang="en-US" sz="3400" dirty="0" smtClean="0"/>
              <a:t>内存地址空间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地址空间</a:t>
            </a:r>
          </a:p>
          <a:p>
            <a:pPr lvl="1">
              <a:buNone/>
            </a:pPr>
            <a:r>
              <a:rPr lang="zh-CN" altLang="en-US" dirty="0" smtClean="0"/>
              <a:t>	程序中可以寻址的最大范围。对于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位操作系统，</a:t>
            </a:r>
          </a:p>
          <a:p>
            <a:pPr lvl="1">
              <a:buNone/>
            </a:pPr>
            <a:r>
              <a:rPr lang="zh-CN" altLang="en-US" dirty="0" smtClean="0"/>
              <a:t>	地址空间范围为</a:t>
            </a:r>
            <a:r>
              <a:rPr lang="en-US" altLang="zh-CN" dirty="0" smtClean="0"/>
              <a:t>0-4G(2^32)</a:t>
            </a:r>
            <a:r>
              <a:rPr lang="zh-CN" altLang="en-US" dirty="0" smtClean="0"/>
              <a:t>，地址空间越大，</a:t>
            </a:r>
          </a:p>
          <a:p>
            <a:pPr lvl="1">
              <a:buNone/>
            </a:pPr>
            <a:r>
              <a:rPr lang="zh-CN" altLang="en-US" dirty="0" smtClean="0"/>
              <a:t>	相对程序的编写就会容易。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地址空间的划分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用户地址空间 </a:t>
            </a:r>
            <a:r>
              <a:rPr lang="en-US" altLang="zh-CN" dirty="0" smtClean="0"/>
              <a:t>0 - 2G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7FFFFFFF 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zh-CN" altLang="en-US" dirty="0" smtClean="0"/>
              <a:t>	存放用户的程序和数据。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用户空间的代码是不能访问内核空间的数据和代码。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2.1.1 </a:t>
            </a:r>
            <a:r>
              <a:rPr lang="zh-CN" altLang="en-US" dirty="0" smtClean="0"/>
              <a:t>空指针区（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区，</a:t>
            </a:r>
            <a:r>
              <a:rPr lang="en-US" altLang="zh-CN" dirty="0" smtClean="0"/>
              <a:t>0-64K</a:t>
            </a:r>
            <a:r>
              <a:rPr lang="zh-CN" altLang="en-US" dirty="0" smtClean="0"/>
              <a:t>）系统将地址小于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指针，都认为是空指针。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2.1.2 </a:t>
            </a:r>
            <a:r>
              <a:rPr lang="zh-CN" altLang="en-US" dirty="0" smtClean="0"/>
              <a:t>用户区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2.1.3 64K</a:t>
            </a:r>
            <a:r>
              <a:rPr lang="zh-CN" altLang="en-US" dirty="0" smtClean="0"/>
              <a:t>禁入区（</a:t>
            </a:r>
            <a:r>
              <a:rPr lang="en-US" altLang="zh-CN" dirty="0" smtClean="0"/>
              <a:t>0x7FFEFFFF - 0x7FFFFFFF )</a:t>
            </a:r>
          </a:p>
          <a:p>
            <a:pPr lvl="1">
              <a:buNone/>
            </a:pPr>
            <a:r>
              <a:rPr lang="en-US" altLang="zh-CN" dirty="0" smtClean="0"/>
              <a:t>	2.2 </a:t>
            </a:r>
            <a:r>
              <a:rPr lang="zh-CN" altLang="en-US" dirty="0" smtClean="0"/>
              <a:t>内核地址空间 </a:t>
            </a:r>
            <a:r>
              <a:rPr lang="en-US" altLang="zh-CN" dirty="0" smtClean="0"/>
              <a:t>2G - 4G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存放内核的代码和数据，例如系统驱动。</a:t>
            </a:r>
          </a:p>
          <a:p>
            <a:pPr lvl="1">
              <a:buNone/>
            </a:pPr>
            <a:r>
              <a:rPr lang="zh-CN" altLang="en-US" dirty="0" smtClean="0"/>
              <a:t>	内核空间代码是可以访问用户空间。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Makefile</a:t>
            </a:r>
            <a:r>
              <a:rPr lang="zh-CN" altLang="en-US" smtClean="0"/>
              <a:t>的语法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HELLO:</a:t>
            </a:r>
            <a:r>
              <a:rPr lang="zh-CN" altLang="en-US" sz="2000" dirty="0" smtClean="0"/>
              <a:t>依赖行</a:t>
            </a:r>
            <a:endParaRPr lang="en-US" altLang="zh-CN" sz="2000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cl.exe </a:t>
            </a:r>
            <a:r>
              <a:rPr lang="en-US" sz="2000" dirty="0" err="1" smtClean="0"/>
              <a:t>hellownd.c</a:t>
            </a:r>
            <a:r>
              <a:rPr lang="en-US" sz="2000" dirty="0" smtClean="0"/>
              <a:t> /c//</a:t>
            </a:r>
            <a:r>
              <a:rPr lang="zh-CN" altLang="en-US" sz="2000" dirty="0" smtClean="0"/>
              <a:t>命令行</a:t>
            </a:r>
          </a:p>
          <a:p>
            <a:pPr>
              <a:buNone/>
            </a:pPr>
            <a:r>
              <a:rPr lang="en-US" sz="2000" dirty="0" smtClean="0"/>
              <a:t>  	  rc.exe </a:t>
            </a:r>
            <a:r>
              <a:rPr lang="en-US" sz="2000" dirty="0" err="1" smtClean="0"/>
              <a:t>hellownd.rc</a:t>
            </a:r>
            <a:r>
              <a:rPr lang="en-US" sz="2000" dirty="0" smtClean="0"/>
              <a:t>//</a:t>
            </a:r>
            <a:r>
              <a:rPr lang="zh-CN" altLang="en-US" sz="2000" dirty="0" smtClean="0"/>
              <a:t>命令行</a:t>
            </a:r>
          </a:p>
          <a:p>
            <a:pPr>
              <a:buNone/>
            </a:pPr>
            <a:r>
              <a:rPr lang="en-US" sz="2000" dirty="0" smtClean="0"/>
              <a:t> 	  link.exe hellownd.obj hellownd.res </a:t>
            </a:r>
            <a:r>
              <a:rPr lang="en-US" altLang="zh-CN" sz="2000" dirty="0" smtClean="0"/>
              <a:t> user32.lib //</a:t>
            </a:r>
            <a:r>
              <a:rPr lang="zh-CN" altLang="en-US" sz="2000" dirty="0" smtClean="0"/>
              <a:t>命令行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Makefile</a:t>
            </a:r>
            <a:r>
              <a:rPr lang="zh-CN" altLang="en-US" sz="2400" dirty="0" smtClean="0"/>
              <a:t>文件中可以有多个依赖行。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800" dirty="0" smtClean="0"/>
              <a:t>执行方式</a:t>
            </a:r>
            <a:endParaRPr lang="en-US" altLang="zh-CN" sz="2800" dirty="0" smtClean="0"/>
          </a:p>
          <a:p>
            <a:pPr>
              <a:buNone/>
            </a:pPr>
            <a:r>
              <a:rPr lang="en-US" sz="2000" dirty="0" smtClean="0"/>
              <a:t>NMAKE</a:t>
            </a:r>
            <a:r>
              <a:rPr lang="zh-CN" altLang="en-US" sz="2000" dirty="0" smtClean="0"/>
              <a:t>首先找到第一个依赖行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检查依赖行的依赖项，如果发现依赖项，首先执行依赖项命令行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执行完所有依赖项命令后，再执行自己的命令行。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Windows </a:t>
            </a:r>
            <a:r>
              <a:rPr lang="zh-CN" altLang="en-US" sz="3400" dirty="0" smtClean="0"/>
              <a:t>内存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区域</a:t>
            </a:r>
          </a:p>
          <a:p>
            <a:pPr>
              <a:buNone/>
            </a:pPr>
            <a:r>
              <a:rPr lang="zh-CN" altLang="en-US" dirty="0" smtClean="0"/>
              <a:t>	区域就是连续的一块内存。区域的大小一般为</a:t>
            </a:r>
            <a:r>
              <a:rPr lang="en-US" altLang="zh-CN" dirty="0" smtClean="0"/>
              <a:t>64K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倍数。每个区域都有自己的状态：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）空闲：没有被使用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）私有：被预定的区域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）映像：存放代码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）映射：存放数据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物理内存</a:t>
            </a:r>
          </a:p>
          <a:p>
            <a:pPr>
              <a:buNone/>
            </a:pPr>
            <a:r>
              <a:rPr lang="zh-CN" altLang="en-US" dirty="0" smtClean="0"/>
              <a:t>	系统可以使用的实际内存。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可以直接访问的内存。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虚拟内存（硬盘交换文件）</a:t>
            </a:r>
          </a:p>
          <a:p>
            <a:pPr>
              <a:buNone/>
            </a:pPr>
            <a:r>
              <a:rPr lang="zh-CN" altLang="en-US" dirty="0" smtClean="0"/>
              <a:t>	将硬盘文件虚拟成内存使用。（</a:t>
            </a:r>
            <a:r>
              <a:rPr lang="en-US" altLang="zh-CN" dirty="0" smtClean="0"/>
              <a:t>pagefile.sys </a:t>
            </a:r>
            <a:r>
              <a:rPr lang="zh-CN" altLang="en-US" dirty="0" smtClean="0"/>
              <a:t>文件）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如果要访问虚拟内存数据，必须将虚拟内存数据</a:t>
            </a:r>
          </a:p>
          <a:p>
            <a:pPr>
              <a:buNone/>
            </a:pPr>
            <a:r>
              <a:rPr lang="zh-CN" altLang="en-US" dirty="0" smtClean="0"/>
              <a:t>	放到物理内存。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内存页（针对地址概念）</a:t>
            </a:r>
          </a:p>
          <a:p>
            <a:pPr>
              <a:buNone/>
            </a:pPr>
            <a:r>
              <a:rPr lang="zh-CN" altLang="en-US" sz="2400" dirty="0" smtClean="0"/>
              <a:t>	系统管理内存的最小单位。内存页大小为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，每个</a:t>
            </a:r>
          </a:p>
          <a:p>
            <a:pPr>
              <a:buNone/>
            </a:pPr>
            <a:r>
              <a:rPr lang="zh-CN" altLang="en-US" sz="2400" dirty="0" smtClean="0"/>
              <a:t>	内存页有自己的权限。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页目表</a:t>
            </a:r>
          </a:p>
          <a:p>
            <a:pPr>
              <a:buNone/>
            </a:pPr>
            <a:r>
              <a:rPr lang="zh-CN" altLang="en-US" sz="2400" dirty="0" smtClean="0"/>
              <a:t>		指针地址</a:t>
            </a:r>
          </a:p>
          <a:p>
            <a:pPr>
              <a:buNone/>
            </a:pPr>
            <a:r>
              <a:rPr lang="zh-CN" altLang="en-US" sz="2400" dirty="0" smtClean="0"/>
              <a:t>	     </a:t>
            </a:r>
            <a:r>
              <a:rPr lang="en-US" altLang="zh-CN" sz="2400" dirty="0" smtClean="0"/>
              <a:t>31           22 21        12 11                 0</a:t>
            </a:r>
          </a:p>
          <a:p>
            <a:pPr>
              <a:buNone/>
            </a:pPr>
            <a:r>
              <a:rPr lang="en-US" altLang="zh-CN" sz="2400" dirty="0" smtClean="0"/>
              <a:t>		|-----------|------------|--------------|</a:t>
            </a:r>
          </a:p>
          <a:p>
            <a:pPr>
              <a:buNone/>
            </a:pPr>
            <a:r>
              <a:rPr lang="en-US" altLang="zh-CN" sz="2400" dirty="0" smtClean="0"/>
              <a:t>		    10</a:t>
            </a:r>
            <a:r>
              <a:rPr lang="zh-CN" altLang="en-US" sz="2400" dirty="0" smtClean="0"/>
              <a:t>位         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位            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位  </a:t>
            </a:r>
          </a:p>
          <a:p>
            <a:pPr>
              <a:buNone/>
            </a:pPr>
            <a:r>
              <a:rPr lang="zh-CN" altLang="en-US" sz="2400" dirty="0" smtClean="0"/>
              <a:t>		    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2^10=1024       1024           4K</a:t>
            </a:r>
          </a:p>
          <a:p>
            <a:pPr>
              <a:buNone/>
            </a:pPr>
            <a:r>
              <a:rPr lang="en-US" altLang="zh-CN" sz="2400" dirty="0" smtClean="0"/>
              <a:t>		 </a:t>
            </a:r>
            <a:r>
              <a:rPr lang="zh-CN" altLang="en-US" sz="2400" dirty="0" smtClean="0"/>
              <a:t>页目                  页表      页内偏移地址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100" dirty="0" smtClean="0"/>
              <a:t>6 </a:t>
            </a:r>
            <a:r>
              <a:rPr lang="zh-CN" altLang="en-US" sz="3100" dirty="0" smtClean="0"/>
              <a:t>从内存获取数据过程</a:t>
            </a:r>
          </a:p>
          <a:p>
            <a:pPr lvl="1">
              <a:buNone/>
            </a:pPr>
            <a:r>
              <a:rPr lang="en-US" altLang="zh-CN" dirty="0" smtClean="0"/>
              <a:t>6.1 </a:t>
            </a:r>
            <a:r>
              <a:rPr lang="zh-CN" altLang="en-US" dirty="0" smtClean="0"/>
              <a:t>根据地址在物理内存中查找相应的位置。如果找到物理内存，取回数据。如果未找到，执行</a:t>
            </a:r>
            <a:r>
              <a:rPr lang="en-US" altLang="zh-CN" dirty="0" smtClean="0"/>
              <a:t>6.2.</a:t>
            </a:r>
          </a:p>
          <a:p>
            <a:pPr lvl="1">
              <a:buNone/>
            </a:pPr>
            <a:r>
              <a:rPr lang="en-US" altLang="zh-CN" dirty="0" smtClean="0"/>
              <a:t>6.2 </a:t>
            </a:r>
            <a:r>
              <a:rPr lang="zh-CN" altLang="en-US" dirty="0" smtClean="0"/>
              <a:t>根据地址去虚拟内存中查找相应的位置。如果未找到，那么该地址没有内存空间，返回错误。如果找到，执行</a:t>
            </a:r>
            <a:r>
              <a:rPr lang="en-US" altLang="zh-CN" dirty="0" smtClean="0"/>
              <a:t>6.3.</a:t>
            </a:r>
          </a:p>
          <a:p>
            <a:pPr lvl="1">
              <a:buNone/>
            </a:pPr>
            <a:r>
              <a:rPr lang="en-US" altLang="zh-CN" dirty="0" smtClean="0"/>
              <a:t>6.3 </a:t>
            </a:r>
            <a:r>
              <a:rPr lang="zh-CN" altLang="en-US" dirty="0" smtClean="0"/>
              <a:t>将该地址所在内存页，置换到物理内存中，同时将原物理内存数据，存入到虚拟内存中。</a:t>
            </a:r>
          </a:p>
          <a:p>
            <a:pPr lvl="1">
              <a:buNone/>
            </a:pPr>
            <a:r>
              <a:rPr lang="en-US" altLang="zh-CN" dirty="0" smtClean="0"/>
              <a:t>6.4 </a:t>
            </a:r>
            <a:r>
              <a:rPr lang="zh-CN" altLang="en-US" dirty="0" smtClean="0"/>
              <a:t>将物理内存中的数据返回给使用者。		</a:t>
            </a:r>
          </a:p>
          <a:p>
            <a:pPr>
              <a:buNone/>
            </a:pPr>
            <a:r>
              <a:rPr lang="en-US" altLang="zh-CN" sz="3100" dirty="0" smtClean="0"/>
              <a:t>7 </a:t>
            </a:r>
            <a:r>
              <a:rPr lang="zh-CN" altLang="en-US" sz="3100" dirty="0" smtClean="0"/>
              <a:t>内存分配</a:t>
            </a:r>
          </a:p>
          <a:p>
            <a:pPr lvl="1">
              <a:buNone/>
            </a:pPr>
            <a:r>
              <a:rPr lang="en-US" altLang="zh-CN" dirty="0" smtClean="0"/>
              <a:t>7.1 </a:t>
            </a:r>
            <a:r>
              <a:rPr lang="zh-CN" altLang="en-US" dirty="0" smtClean="0"/>
              <a:t>虚拟内存分配－适合大内存分配，一般是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之上的内存。</a:t>
            </a:r>
          </a:p>
          <a:p>
            <a:pPr lvl="1">
              <a:buNone/>
            </a:pPr>
            <a:r>
              <a:rPr lang="en-US" altLang="zh-CN" dirty="0" smtClean="0"/>
              <a:t>7.2 </a:t>
            </a:r>
            <a:r>
              <a:rPr lang="zh-CN" altLang="en-US" dirty="0" smtClean="0"/>
              <a:t>堆内存分配－适合小内存分配，一般是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</a:p>
          <a:p>
            <a:pPr lvl="1">
              <a:buNone/>
            </a:pPr>
            <a:r>
              <a:rPr lang="en-US" altLang="zh-CN" dirty="0" err="1" smtClean="0"/>
              <a:t>malloc</a:t>
            </a:r>
            <a:r>
              <a:rPr lang="en-US" altLang="zh-CN" dirty="0" smtClean="0"/>
              <a:t>/new</a:t>
            </a:r>
          </a:p>
          <a:p>
            <a:pPr lvl="1">
              <a:buNone/>
            </a:pPr>
            <a:r>
              <a:rPr lang="en-US" altLang="zh-CN" dirty="0" smtClean="0"/>
              <a:t>7.3 </a:t>
            </a:r>
            <a:r>
              <a:rPr lang="zh-CN" altLang="en-US" dirty="0" smtClean="0"/>
              <a:t>栈内存分配－适合小内存分配，一般是</a:t>
            </a:r>
            <a:r>
              <a:rPr lang="en-US" altLang="zh-CN" dirty="0" smtClean="0"/>
              <a:t>1M</a:t>
            </a:r>
            <a:r>
              <a:rPr lang="zh-CN" altLang="en-US" dirty="0" smtClean="0"/>
              <a:t>以下的内存。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虚拟内存分配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虚拟内存分配</a:t>
            </a:r>
          </a:p>
          <a:p>
            <a:pPr lvl="1">
              <a:buNone/>
            </a:pPr>
            <a:r>
              <a:rPr lang="zh-CN" altLang="en-US" dirty="0" smtClean="0"/>
              <a:t>速度快，大内存效率高。将内存和地址分配分别执行，可以在需要的时候再提交内存。常用字大型电子表格等处理。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虚拟内存使用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申请地址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提交内存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VirtualAlloc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 NULL</a:t>
            </a:r>
            <a:r>
              <a:rPr lang="zh-CN" altLang="en-US" dirty="0" smtClean="0"/>
              <a:t>或提交地址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分配的大小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flAllocationType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分配方式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flProtect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内存访问方式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   </a:t>
            </a:r>
            <a:r>
              <a:rPr lang="zh-CN" altLang="en-US" dirty="0" smtClean="0"/>
              <a:t>分配成功返回地址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     分配方式：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MEM_COMMIT - </a:t>
            </a:r>
            <a:r>
              <a:rPr lang="zh-CN" altLang="en-US" dirty="0" smtClean="0"/>
              <a:t>提交内存，分配之后返回地址和内存空间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smtClean="0"/>
              <a:t>MEM_RESERVE- </a:t>
            </a:r>
            <a:r>
              <a:rPr lang="zh-CN" altLang="en-US" dirty="0" smtClean="0"/>
              <a:t>保留地址，分配之后只返回地址，内存空间不生成。要使用内存必须再次提交。			</a:t>
            </a:r>
          </a:p>
          <a:p>
            <a:pPr>
              <a:buNone/>
            </a:pPr>
            <a:r>
              <a:rPr lang="en-US" altLang="zh-CN" dirty="0" smtClean="0"/>
              <a:t>  2.2 </a:t>
            </a:r>
            <a:r>
              <a:rPr lang="zh-CN" altLang="en-US" dirty="0" smtClean="0"/>
              <a:t>使用</a:t>
            </a:r>
          </a:p>
          <a:p>
            <a:pPr>
              <a:buNone/>
            </a:pPr>
            <a:r>
              <a:rPr lang="en-US" altLang="zh-CN" dirty="0" smtClean="0"/>
              <a:t>  2.3 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VirtualFree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LPVOID </a:t>
            </a:r>
            <a:r>
              <a:rPr lang="en-US" altLang="zh-CN" dirty="0" err="1" smtClean="0"/>
              <a:t>lpAddress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dwSize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dwFreeType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释放方式：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MEM_DECOMMIT - </a:t>
            </a:r>
            <a:r>
              <a:rPr lang="zh-CN" altLang="en-US" dirty="0" smtClean="0"/>
              <a:t>只释放内存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不释放地址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MEM_RELEASE - </a:t>
            </a:r>
            <a:r>
              <a:rPr lang="zh-CN" altLang="en-US" dirty="0" smtClean="0"/>
              <a:t>地址和内存都释放</a:t>
            </a:r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堆内存 </a:t>
            </a:r>
            <a:r>
              <a:rPr lang="en-US" altLang="zh-CN" sz="3400" dirty="0" smtClean="0"/>
              <a:t>Heap</a:t>
            </a:r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堆内存分配</a:t>
            </a:r>
          </a:p>
          <a:p>
            <a:pPr lvl="1">
              <a:buNone/>
            </a:pPr>
            <a:r>
              <a:rPr lang="zh-CN" altLang="en-US" sz="3100" dirty="0" smtClean="0"/>
              <a:t>适合分配小内存，一般是小于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的内存。一般每个程序都有自己的堆，默认大小为</a:t>
            </a:r>
            <a:r>
              <a:rPr lang="en-US" altLang="zh-CN" sz="3100" dirty="0" smtClean="0"/>
              <a:t>1M</a:t>
            </a:r>
            <a:r>
              <a:rPr lang="zh-CN" altLang="en-US" sz="3100" dirty="0" smtClean="0"/>
              <a:t>，会根据使用情况进行调整。	</a:t>
            </a:r>
          </a:p>
          <a:p>
            <a:pPr lvl="1">
              <a:buNone/>
            </a:pPr>
            <a:r>
              <a:rPr lang="en-US" altLang="zh-CN" sz="3100" dirty="0" smtClean="0"/>
              <a:t>2 </a:t>
            </a:r>
            <a:r>
              <a:rPr lang="zh-CN" altLang="en-US" sz="3100" dirty="0" smtClean="0"/>
              <a:t>堆的使用</a:t>
            </a:r>
          </a:p>
          <a:p>
            <a:pPr lvl="1"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2.1 </a:t>
            </a:r>
            <a:r>
              <a:rPr lang="zh-CN" altLang="en-US" sz="3100" dirty="0" smtClean="0"/>
              <a:t>堆的信息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获得程序的第一个堆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GetProcessHeaps</a:t>
            </a:r>
            <a:r>
              <a:rPr lang="en-US" altLang="zh-CN" sz="3100" dirty="0" smtClean="0"/>
              <a:t> - </a:t>
            </a:r>
            <a:r>
              <a:rPr lang="zh-CN" altLang="en-US" sz="3100" dirty="0" smtClean="0"/>
              <a:t>获取程序中所有的堆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sz="3100" dirty="0" smtClean="0"/>
              <a:t>    2.2 </a:t>
            </a:r>
            <a:r>
              <a:rPr lang="zh-CN" altLang="en-US" sz="3100" dirty="0" smtClean="0"/>
              <a:t>创建堆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HANDLE </a:t>
            </a:r>
            <a:r>
              <a:rPr lang="en-US" altLang="zh-CN" sz="3100" dirty="0" err="1" smtClean="0"/>
              <a:t>HeapCreate</a:t>
            </a:r>
            <a:r>
              <a:rPr lang="en-US" altLang="zh-CN" sz="3100" dirty="0" smtClean="0"/>
              <a:t>(</a:t>
            </a:r>
          </a:p>
          <a:p>
            <a:pPr lvl="1">
              <a:buNone/>
            </a:pPr>
            <a:r>
              <a:rPr lang="en-US" altLang="zh-CN" sz="3100" dirty="0" smtClean="0"/>
              <a:t>			DWORD </a:t>
            </a:r>
            <a:r>
              <a:rPr lang="en-US" altLang="zh-CN" sz="3100" dirty="0" err="1" smtClean="0"/>
              <a:t>flOptions</a:t>
            </a:r>
            <a:r>
              <a:rPr lang="en-US" altLang="zh-CN" sz="3100" dirty="0" smtClean="0"/>
              <a:t>,//</a:t>
            </a:r>
            <a:r>
              <a:rPr lang="zh-CN" altLang="en-US" sz="3100" dirty="0" smtClean="0"/>
              <a:t>创建选项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dwInitialSize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初始化大小</a:t>
            </a:r>
          </a:p>
          <a:p>
            <a:pPr lvl="1">
              <a:buNone/>
            </a:pPr>
            <a:r>
              <a:rPr lang="zh-CN" altLang="en-US" sz="3100" dirty="0" smtClean="0"/>
              <a:t>			 </a:t>
            </a:r>
            <a:r>
              <a:rPr lang="en-US" altLang="zh-CN" sz="3100" dirty="0" smtClean="0"/>
              <a:t>SIZE_T </a:t>
            </a:r>
            <a:r>
              <a:rPr lang="en-US" altLang="zh-CN" sz="3100" dirty="0" err="1" smtClean="0"/>
              <a:t>dwMaximumSize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最大值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); </a:t>
            </a:r>
            <a:r>
              <a:rPr lang="zh-CN" altLang="en-US" sz="3100" dirty="0" smtClean="0"/>
              <a:t>成功返回堆句柄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2.3 </a:t>
            </a:r>
            <a:r>
              <a:rPr lang="zh-CN" altLang="en-US" dirty="0" smtClean="0"/>
              <a:t>获取堆中某部分内存地址（从堆中分内存）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HeapAlloc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分配方式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dwBytes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分配大小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成功返回地址</a:t>
            </a:r>
          </a:p>
          <a:p>
            <a:pPr>
              <a:buNone/>
            </a:pPr>
            <a:r>
              <a:rPr lang="en-US" altLang="zh-CN" dirty="0" smtClean="0"/>
              <a:t>2.4 </a:t>
            </a:r>
            <a:r>
              <a:rPr lang="zh-CN" altLang="en-US" dirty="0" smtClean="0"/>
              <a:t>使用内存   </a:t>
            </a:r>
          </a:p>
          <a:p>
            <a:pPr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释放内存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HeapFree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hHeap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堆句柄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dwFlags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释放方式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lpMem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释放地址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2.6 </a:t>
            </a:r>
            <a:r>
              <a:rPr lang="zh-CN" altLang="en-US" sz="2400" dirty="0" smtClean="0"/>
              <a:t>销毁堆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HeapDestroy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hHeap</a:t>
            </a:r>
            <a:r>
              <a:rPr lang="en-US" altLang="zh-CN" sz="2400" dirty="0" smtClean="0"/>
              <a:t>   //</a:t>
            </a:r>
            <a:r>
              <a:rPr lang="zh-CN" altLang="en-US" sz="2400" dirty="0" smtClean="0"/>
              <a:t>堆句柄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当堆被销毁后，使用该堆分配内存全都被销毁。</a:t>
            </a:r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en-US" altLang="zh-CN" sz="2400" dirty="0" err="1" smtClean="0"/>
              <a:t>VirtualAlloc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/new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平台上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函数调用关系：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new/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 -&gt; </a:t>
            </a:r>
            <a:r>
              <a:rPr lang="en-US" altLang="zh-CN" sz="2400" dirty="0" err="1" smtClean="0"/>
              <a:t>HeapAlloc</a:t>
            </a:r>
            <a:r>
              <a:rPr lang="en-US" altLang="zh-CN" sz="2400" dirty="0" smtClean="0"/>
              <a:t>….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栈内存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    栈内存－每个线程都具有自己的栈，默认大小</a:t>
            </a:r>
            <a:r>
              <a:rPr lang="en-US" altLang="zh-CN" sz="2400" dirty="0" smtClean="0"/>
              <a:t>1M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	一般是系统维护栈。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	Windows</a:t>
            </a:r>
            <a:r>
              <a:rPr lang="zh-CN" altLang="en-US" sz="2400" dirty="0" smtClean="0"/>
              <a:t>提供了 </a:t>
            </a:r>
            <a:r>
              <a:rPr lang="en-US" altLang="zh-CN" sz="2400" dirty="0" smtClean="0"/>
              <a:t>_</a:t>
            </a:r>
            <a:r>
              <a:rPr lang="en-US" altLang="zh-CN" sz="2400" dirty="0" err="1" smtClean="0"/>
              <a:t>alloca</a:t>
            </a:r>
            <a:r>
              <a:rPr lang="zh-CN" altLang="en-US" sz="2400" dirty="0" smtClean="0"/>
              <a:t>， 可以在栈上分配内存。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内存映射文件</a:t>
            </a:r>
            <a:endParaRPr lang="en-US" altLang="zh-CN" sz="38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将文件映射成内存来使用。当使用内存时，就是在使用文件。</a:t>
            </a:r>
            <a:endParaRPr lang="en-US" altLang="zh-CN" sz="3200" dirty="0" smtClean="0"/>
          </a:p>
          <a:p>
            <a:pPr marL="342900" lvl="1" indent="-342900">
              <a:buFont typeface="Arial" charset="0"/>
              <a:buChar char="•"/>
            </a:pPr>
            <a:r>
              <a:rPr lang="zh-CN" altLang="en-US" sz="3800" dirty="0" smtClean="0"/>
              <a:t>内存映射文件的使用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创建或打开文件</a:t>
            </a:r>
            <a:r>
              <a:rPr lang="en-US" altLang="zh-CN" sz="3200" dirty="0" err="1" smtClean="0"/>
              <a:t>CreateFile</a:t>
            </a:r>
            <a:endParaRPr lang="en-US" altLang="zh-CN" sz="32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创建内存映射文件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HANDLE </a:t>
            </a:r>
            <a:r>
              <a:rPr lang="en-US" altLang="zh-CN" sz="3200" dirty="0" err="1" smtClean="0"/>
              <a:t>CreateFileMapping</a:t>
            </a:r>
            <a:r>
              <a:rPr lang="en-US" altLang="zh-CN" sz="3200" dirty="0" smtClean="0"/>
              <a:t>(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HANDLE </a:t>
            </a:r>
            <a:r>
              <a:rPr lang="en-US" altLang="zh-CN" sz="3200" dirty="0" err="1" smtClean="0"/>
              <a:t>hFile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文件句柄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LPSECURITY_ATTRIBUTES </a:t>
            </a:r>
            <a:r>
              <a:rPr lang="en-US" altLang="zh-CN" sz="3200" dirty="0" err="1" smtClean="0"/>
              <a:t>lpAttributes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安全属性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flProtect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访问方式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sz="3200" dirty="0" smtClean="0"/>
              <a:t>		</a:t>
            </a:r>
            <a:r>
              <a:rPr lang="en-US" altLang="zh-CN" sz="3200" dirty="0" smtClean="0"/>
              <a:t>DWORD </a:t>
            </a:r>
            <a:r>
              <a:rPr lang="en-US" altLang="zh-CN" sz="3200" dirty="0" err="1" smtClean="0"/>
              <a:t>dwMaximumSizeHigh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内存映射文件大小的高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DWORD </a:t>
            </a:r>
            <a:r>
              <a:rPr lang="en-US" altLang="zh-CN" sz="3200" dirty="0" err="1" smtClean="0"/>
              <a:t>dwMaximumSizeLow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内存映射文件大小的低</a:t>
            </a:r>
            <a:r>
              <a:rPr lang="en-US" altLang="zh-CN" sz="3200" dirty="0" smtClean="0"/>
              <a:t>32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	 LPCTSTR </a:t>
            </a:r>
            <a:r>
              <a:rPr lang="en-US" altLang="zh-CN" sz="3200" dirty="0" err="1" smtClean="0"/>
              <a:t>lpName</a:t>
            </a:r>
            <a:r>
              <a:rPr lang="en-US" altLang="zh-CN" sz="3200" dirty="0" smtClean="0"/>
              <a:t> //</a:t>
            </a:r>
            <a:r>
              <a:rPr lang="zh-CN" altLang="en-US" sz="3200" dirty="0" smtClean="0"/>
              <a:t>命名，可以为</a:t>
            </a:r>
            <a:r>
              <a:rPr lang="en-US" altLang="zh-CN" sz="3200" dirty="0" smtClean="0"/>
              <a:t>NULL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sz="3200" dirty="0" smtClean="0"/>
              <a:t>	);    </a:t>
            </a:r>
            <a:r>
              <a:rPr lang="zh-CN" altLang="en-US" sz="3200" dirty="0" smtClean="0"/>
              <a:t>创建成功返回句柄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DBCS</a:t>
            </a:r>
            <a:r>
              <a:rPr lang="zh-CN" altLang="en-US" dirty="0" smtClean="0"/>
              <a:t>字符编码：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</a:t>
            </a:r>
            <a:r>
              <a:rPr lang="zh-CN" altLang="en-US" dirty="0" smtClean="0"/>
              <a:t>我       是       程      序      员</a:t>
            </a:r>
          </a:p>
          <a:p>
            <a:pPr>
              <a:buNone/>
            </a:pPr>
            <a:r>
              <a:rPr lang="en-US" altLang="zh-CN" dirty="0" smtClean="0"/>
              <a:t>  01 0203  0405  0607 0809 0A0B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但是解析时，可能为：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01     02030405060708090A0B</a:t>
            </a:r>
          </a:p>
          <a:p>
            <a:pPr>
              <a:buNone/>
            </a:pPr>
            <a:r>
              <a:rPr lang="en-US" altLang="zh-CN" dirty="0" smtClean="0"/>
              <a:t>  0102    030405060708090A0B</a:t>
            </a:r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编码：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     </a:t>
            </a:r>
            <a:r>
              <a:rPr lang="zh-CN" altLang="en-US" dirty="0" smtClean="0"/>
              <a:t>我       是       程      序     员</a:t>
            </a:r>
          </a:p>
          <a:p>
            <a:pPr>
              <a:buNone/>
            </a:pPr>
            <a:r>
              <a:rPr lang="en-US" altLang="zh-CN" dirty="0" smtClean="0"/>
              <a:t>0001 0203  0405  0607 0809 0A0B 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不存在解析的问题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获取内存映射文件某部分地址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LPVOID </a:t>
            </a:r>
            <a:r>
              <a:rPr lang="en-US" altLang="zh-CN" sz="2600" dirty="0" err="1" smtClean="0"/>
              <a:t>MapViewOfFile</a:t>
            </a:r>
            <a:r>
              <a:rPr lang="en-US" altLang="zh-CN" sz="2600" dirty="0" smtClean="0"/>
              <a:t>(</a:t>
            </a:r>
          </a:p>
          <a:p>
            <a:pPr>
              <a:buNone/>
            </a:pPr>
            <a:r>
              <a:rPr lang="en-US" altLang="zh-CN" sz="2600" dirty="0" smtClean="0"/>
              <a:t>		HANDLE </a:t>
            </a:r>
            <a:r>
              <a:rPr lang="en-US" altLang="zh-CN" sz="2600" dirty="0" err="1" smtClean="0"/>
              <a:t>hFileMappingObject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内存映射文件句柄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dwDesiredAccess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访问模式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dwFileOffsetHigh</a:t>
            </a:r>
            <a:r>
              <a:rPr lang="en-US" altLang="zh-CN" sz="2600" dirty="0" smtClean="0"/>
              <a:t>,  //</a:t>
            </a:r>
            <a:r>
              <a:rPr lang="zh-CN" altLang="en-US" sz="2600" dirty="0" smtClean="0"/>
              <a:t>偏移量的高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DWORD </a:t>
            </a:r>
            <a:r>
              <a:rPr lang="en-US" altLang="zh-CN" sz="2600" dirty="0" err="1" smtClean="0"/>
              <a:t>dwFileOffsetLow</a:t>
            </a:r>
            <a:r>
              <a:rPr lang="en-US" altLang="zh-CN" sz="2600" dirty="0" smtClean="0"/>
              <a:t>,       //</a:t>
            </a:r>
            <a:r>
              <a:rPr lang="zh-CN" altLang="en-US" sz="2600" dirty="0" smtClean="0"/>
              <a:t>偏移量的低</a:t>
            </a:r>
            <a:r>
              <a:rPr lang="en-US" altLang="zh-CN" sz="2600" dirty="0" smtClean="0"/>
              <a:t>32</a:t>
            </a:r>
            <a:r>
              <a:rPr lang="zh-CN" altLang="en-US" sz="2600" dirty="0" smtClean="0"/>
              <a:t>位</a:t>
            </a:r>
          </a:p>
          <a:p>
            <a:pPr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SIZE_T </a:t>
            </a:r>
            <a:r>
              <a:rPr lang="en-US" altLang="zh-CN" sz="2600" dirty="0" err="1" smtClean="0"/>
              <a:t>dwNumberOfBytesToMap</a:t>
            </a:r>
            <a:r>
              <a:rPr lang="en-US" altLang="zh-CN" sz="2600" dirty="0" smtClean="0"/>
              <a:t>  </a:t>
            </a:r>
          </a:p>
          <a:p>
            <a:pPr>
              <a:buNone/>
            </a:pPr>
            <a:r>
              <a:rPr lang="en-US" altLang="zh-CN" sz="2600" dirty="0" smtClean="0"/>
              <a:t>		 //</a:t>
            </a:r>
            <a:r>
              <a:rPr lang="zh-CN" altLang="en-US" sz="2600" dirty="0" smtClean="0"/>
              <a:t>映射的字节数量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成功返回地址</a:t>
            </a:r>
          </a:p>
          <a:p>
            <a:pPr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dwFileOffsetHigh</a:t>
            </a:r>
            <a:r>
              <a:rPr lang="zh-CN" altLang="en-US" sz="2600" dirty="0" smtClean="0"/>
              <a:t>和</a:t>
            </a:r>
            <a:r>
              <a:rPr lang="en-US" altLang="zh-CN" sz="2600" dirty="0" err="1" smtClean="0"/>
              <a:t>dwFileOffsetLow</a:t>
            </a:r>
            <a:r>
              <a:rPr lang="zh-CN" altLang="en-US" sz="2600" dirty="0" smtClean="0"/>
              <a:t>合成的偏移量，必须是区域粒度的整数倍</a:t>
            </a:r>
            <a:r>
              <a:rPr lang="en-US" altLang="zh-CN" sz="2600" dirty="0" smtClean="0"/>
              <a:t>(64K</a:t>
            </a:r>
            <a:r>
              <a:rPr lang="zh-CN" altLang="en-US" sz="2600" dirty="0" smtClean="0"/>
              <a:t>的整数倍</a:t>
            </a:r>
            <a:r>
              <a:rPr lang="en-US" altLang="zh-CN" sz="2600" dirty="0" smtClean="0"/>
              <a:t>)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使用内存</a:t>
            </a:r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将地址和内存映射文件某部分分开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BOOL </a:t>
            </a:r>
            <a:r>
              <a:rPr lang="en-US" altLang="zh-CN" sz="2400" dirty="0" err="1" smtClean="0"/>
              <a:t>UnmapViewOfFile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LPCVOID </a:t>
            </a:r>
            <a:r>
              <a:rPr lang="en-US" altLang="zh-CN" sz="2400" dirty="0" err="1" smtClean="0"/>
              <a:t>lpBaseAddress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卸载地址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6 </a:t>
            </a:r>
            <a:r>
              <a:rPr lang="zh-CN" altLang="en-US" sz="2400" dirty="0" smtClean="0"/>
              <a:t>关闭内存映射文件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一旦关闭就没了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7 </a:t>
            </a:r>
            <a:r>
              <a:rPr lang="zh-CN" altLang="en-US" sz="2400" dirty="0" smtClean="0"/>
              <a:t>关闭文件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Windows</a:t>
            </a:r>
            <a:r>
              <a:rPr lang="zh-CN" altLang="en-US" sz="2800" dirty="0" smtClean="0"/>
              <a:t>进程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400" dirty="0" smtClean="0"/>
              <a:t>进程是一个容器，包含程序执行需要的代码、数据、资源等等信息。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是多任务操作系统，可以</a:t>
            </a:r>
          </a:p>
          <a:p>
            <a:pPr>
              <a:buNone/>
            </a:pPr>
            <a:r>
              <a:rPr lang="zh-CN" altLang="en-US" sz="2400" dirty="0" smtClean="0"/>
              <a:t>	同时执行多个进程。</a:t>
            </a:r>
          </a:p>
          <a:p>
            <a:pPr>
              <a:buNone/>
            </a:pP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进程的特点：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）每个进程都有自己的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）每个进程都有自己的地址空间，进程之间无法访问对方的地址空间。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）每个进程都有自己的安全属性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）每个进程当中至少包含一个线程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sz="3400" dirty="0" smtClean="0"/>
              <a:t>进程环境信息（进程上下文）</a:t>
            </a:r>
            <a:endParaRPr lang="en-US" altLang="zh-CN" sz="340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获取和释放环境信息</a:t>
            </a:r>
          </a:p>
          <a:p>
            <a:pPr>
              <a:buNone/>
            </a:pPr>
            <a:r>
              <a:rPr lang="zh-CN" altLang="en-US" dirty="0" smtClean="0"/>
              <a:t>	获取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LPVOID </a:t>
            </a:r>
            <a:r>
              <a:rPr lang="en-US" altLang="zh-CN" dirty="0" err="1" smtClean="0"/>
              <a:t>GetEnvironmentStrings</a:t>
            </a:r>
            <a:r>
              <a:rPr lang="en-US" altLang="zh-CN" dirty="0" smtClean="0"/>
              <a:t>(VOID);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释放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FreeEnvironmentStrings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LPTSTR </a:t>
            </a:r>
            <a:r>
              <a:rPr lang="en-US" altLang="zh-CN" dirty="0" err="1" smtClean="0"/>
              <a:t>lpszEnvironmentBlock</a:t>
            </a: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    // environment strings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 </a:t>
            </a:r>
            <a:r>
              <a:rPr lang="zh-CN" altLang="en-US" sz="3400" dirty="0" smtClean="0"/>
              <a:t>获取和设置环境变量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GetEnvironmentVariable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SetEnvironmentVariable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进程的信息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ID</a:t>
            </a:r>
          </a:p>
          <a:p>
            <a:pPr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GetCurrentProcessId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2 </a:t>
            </a:r>
            <a:r>
              <a:rPr lang="zh-CN" altLang="en-US" sz="2800" dirty="0" smtClean="0"/>
              <a:t>进程句柄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err="1" smtClean="0"/>
              <a:t>GetCurrentProcess</a:t>
            </a:r>
            <a:r>
              <a:rPr lang="zh-CN" altLang="en-US" sz="2800" dirty="0" smtClean="0"/>
              <a:t>返回进程的伪句柄（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），可以使用该句柄访问该进程的所有操作。</a:t>
            </a:r>
          </a:p>
          <a:p>
            <a:r>
              <a:rPr lang="zh-CN" altLang="en-US" sz="3300" dirty="0" smtClean="0"/>
              <a:t>进程的使用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创建进程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WinExec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早期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位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ShellExecute</a:t>
            </a:r>
            <a:r>
              <a:rPr lang="en-US" altLang="zh-CN" sz="2800" dirty="0" smtClean="0"/>
              <a:t> - Shell</a:t>
            </a:r>
            <a:r>
              <a:rPr lang="zh-CN" altLang="en-US" sz="2800" dirty="0" smtClean="0"/>
              <a:t>操作</a:t>
            </a:r>
          </a:p>
          <a:p>
            <a:pPr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CreateProcess</a:t>
            </a:r>
            <a:r>
              <a:rPr lang="en-US" altLang="zh-CN" sz="2800" dirty="0" smtClean="0"/>
              <a:t> - </a:t>
            </a:r>
            <a:r>
              <a:rPr lang="zh-CN" altLang="en-US" sz="2800" dirty="0" smtClean="0"/>
              <a:t>目前最多使用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824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CreateProcess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LPCTSTR </a:t>
            </a:r>
            <a:r>
              <a:rPr lang="en-US" altLang="zh-CN" dirty="0" err="1" smtClean="0"/>
              <a:t>lpApplicationName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应用程序名称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LPTSTR </a:t>
            </a:r>
            <a:r>
              <a:rPr lang="en-US" altLang="zh-CN" dirty="0" err="1" smtClean="0"/>
              <a:t>lpCommandLine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命令行参数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LPSECURITY_ATTRIBUTES </a:t>
            </a:r>
            <a:r>
              <a:rPr lang="en-US" altLang="zh-CN" dirty="0" err="1" smtClean="0"/>
              <a:t>lpProcessAttributes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线程安全属性 </a:t>
            </a:r>
            <a:r>
              <a:rPr lang="en-US" altLang="zh-CN" dirty="0" smtClean="0"/>
              <a:t>SD</a:t>
            </a:r>
          </a:p>
          <a:p>
            <a:pPr>
              <a:buNone/>
            </a:pPr>
            <a:r>
              <a:rPr lang="en-US" altLang="zh-CN" dirty="0" smtClean="0"/>
              <a:t>	BOOL </a:t>
            </a:r>
            <a:r>
              <a:rPr lang="en-US" altLang="zh-CN" dirty="0" err="1" smtClean="0"/>
              <a:t>bInheritHandles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进程的句柄继承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创建方式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lpEnvironment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环境信息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lpCurrentDirectory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工作目录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LPSTARTUPINFO </a:t>
            </a:r>
            <a:r>
              <a:rPr lang="en-US" altLang="zh-CN" dirty="0" err="1" smtClean="0"/>
              <a:t>lpStartupInfo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起始信息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LPPROCESS_INFORMATION </a:t>
            </a:r>
            <a:r>
              <a:rPr lang="en-US" altLang="zh-CN" dirty="0" err="1" smtClean="0"/>
              <a:t>lpProcessInformation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返回进程和线程的句柄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结束进程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VOID </a:t>
            </a:r>
            <a:r>
              <a:rPr lang="en-US" altLang="zh-CN" sz="2900" dirty="0" err="1" smtClean="0"/>
              <a:t>ExitProcess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all threads</a:t>
            </a:r>
          </a:p>
          <a:p>
            <a:pPr>
              <a:buNone/>
            </a:pPr>
            <a:r>
              <a:rPr lang="en-US" altLang="zh-CN" sz="2900" dirty="0" smtClean="0"/>
              <a:t>	);	</a:t>
            </a:r>
          </a:p>
          <a:p>
            <a:pPr>
              <a:buNone/>
            </a:pPr>
            <a:r>
              <a:rPr lang="en-US" altLang="zh-CN" sz="2900" dirty="0" smtClean="0"/>
              <a:t>	BOOL </a:t>
            </a:r>
            <a:r>
              <a:rPr lang="en-US" altLang="zh-CN" sz="2900" dirty="0" err="1" smtClean="0"/>
              <a:t>TerminateProcess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 HANDLE </a:t>
            </a:r>
            <a:r>
              <a:rPr lang="en-US" altLang="zh-CN" sz="2900" dirty="0" err="1" smtClean="0"/>
              <a:t>hProcess</a:t>
            </a:r>
            <a:r>
              <a:rPr lang="en-US" altLang="zh-CN" sz="2900" dirty="0" smtClean="0"/>
              <a:t>, // handle to the process</a:t>
            </a:r>
          </a:p>
          <a:p>
            <a:pPr>
              <a:buNone/>
            </a:pPr>
            <a:r>
              <a:rPr lang="en-US" altLang="zh-CN" sz="2900" dirty="0" smtClean="0"/>
              <a:t>		 UINT </a:t>
            </a:r>
            <a:r>
              <a:rPr lang="en-US" altLang="zh-CN" sz="2900" dirty="0" err="1" smtClean="0"/>
              <a:t>uExitCode</a:t>
            </a:r>
            <a:r>
              <a:rPr lang="en-US" altLang="zh-CN" sz="2900" dirty="0" smtClean="0"/>
              <a:t>   // exit code for the process</a:t>
            </a:r>
          </a:p>
          <a:p>
            <a:pPr>
              <a:buNone/>
            </a:pPr>
            <a:r>
              <a:rPr lang="en-US" altLang="zh-CN" sz="2900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通过进程</a:t>
            </a:r>
            <a:r>
              <a:rPr lang="en-US" altLang="zh-CN" sz="3400" dirty="0" smtClean="0"/>
              <a:t>ID</a:t>
            </a:r>
            <a:r>
              <a:rPr lang="zh-CN" altLang="en-US" sz="3400" dirty="0" smtClean="0"/>
              <a:t>获取进程句柄</a:t>
            </a:r>
          </a:p>
          <a:p>
            <a:pPr>
              <a:buNone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HANDLE </a:t>
            </a:r>
            <a:r>
              <a:rPr lang="en-US" altLang="zh-CN" sz="2900" dirty="0" err="1" smtClean="0"/>
              <a:t>OpenProcess</a:t>
            </a:r>
            <a:r>
              <a:rPr lang="en-US" altLang="zh-CN" sz="2900" dirty="0" smtClean="0"/>
              <a:t>(</a:t>
            </a:r>
          </a:p>
          <a:p>
            <a:pPr>
              <a:buNone/>
            </a:pPr>
            <a:r>
              <a:rPr lang="en-US" altLang="zh-CN" sz="2900" dirty="0" smtClean="0"/>
              <a:t>		DWORD </a:t>
            </a:r>
            <a:r>
              <a:rPr lang="en-US" altLang="zh-CN" sz="2900" dirty="0" err="1" smtClean="0"/>
              <a:t>dwDesiredAccess</a:t>
            </a:r>
            <a:r>
              <a:rPr lang="en-US" altLang="zh-CN" sz="2900" dirty="0" smtClean="0"/>
              <a:t>,  //</a:t>
            </a:r>
            <a:r>
              <a:rPr lang="zh-CN" altLang="en-US" sz="2900" dirty="0" smtClean="0"/>
              <a:t>访问权限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BOOL </a:t>
            </a:r>
            <a:r>
              <a:rPr lang="en-US" altLang="zh-CN" sz="2900" dirty="0" err="1" smtClean="0"/>
              <a:t>bInheritHandle</a:t>
            </a:r>
            <a:r>
              <a:rPr lang="en-US" altLang="zh-CN" sz="2900" dirty="0" smtClean="0"/>
              <a:t>,    //</a:t>
            </a:r>
            <a:r>
              <a:rPr lang="zh-CN" altLang="en-US" sz="2900" dirty="0" smtClean="0"/>
              <a:t>继承标识</a:t>
            </a:r>
          </a:p>
          <a:p>
            <a:pPr>
              <a:buNone/>
            </a:pPr>
            <a:r>
              <a:rPr lang="zh-CN" altLang="en-US" sz="2900" dirty="0" smtClean="0"/>
              <a:t>		</a:t>
            </a:r>
            <a:r>
              <a:rPr lang="en-US" altLang="zh-CN" sz="2900" dirty="0" smtClean="0"/>
              <a:t>DWORD </a:t>
            </a:r>
            <a:r>
              <a:rPr lang="en-US" altLang="zh-CN" sz="2900" dirty="0" err="1" smtClean="0"/>
              <a:t>dwProcessId</a:t>
            </a:r>
            <a:r>
              <a:rPr lang="en-US" altLang="zh-CN" sz="2900" dirty="0" smtClean="0"/>
              <a:t>       //</a:t>
            </a:r>
            <a:r>
              <a:rPr lang="zh-CN" altLang="en-US" sz="2900" dirty="0" smtClean="0"/>
              <a:t>进程</a:t>
            </a:r>
            <a:r>
              <a:rPr lang="en-US" altLang="zh-CN" sz="2900" dirty="0" smtClean="0"/>
              <a:t>ID</a:t>
            </a:r>
          </a:p>
          <a:p>
            <a:pPr>
              <a:buNone/>
            </a:pPr>
            <a:r>
              <a:rPr lang="en-US" altLang="zh-CN" sz="2900" dirty="0" smtClean="0"/>
              <a:t>	); </a:t>
            </a:r>
            <a:r>
              <a:rPr lang="zh-CN" altLang="en-US" sz="2900" dirty="0" smtClean="0"/>
              <a:t>返回进程句柄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关闭进程句柄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进程间的等候</a:t>
            </a:r>
          </a:p>
          <a:p>
            <a:pPr>
              <a:buNone/>
            </a:pPr>
            <a:r>
              <a:rPr lang="zh-CN" altLang="en-US" sz="2400" dirty="0" smtClean="0"/>
              <a:t>	等候 可等候的句柄 有信号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WaitForSingleObject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hHandle</a:t>
            </a:r>
            <a:r>
              <a:rPr lang="en-US" altLang="zh-CN" sz="2400" dirty="0" smtClean="0"/>
              <a:t>, //</a:t>
            </a:r>
            <a:r>
              <a:rPr lang="zh-CN" altLang="en-US" sz="2400" dirty="0" smtClean="0"/>
              <a:t>句柄</a:t>
            </a:r>
          </a:p>
          <a:p>
            <a:pPr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dwMilliseconds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等候时间 </a:t>
            </a:r>
            <a:r>
              <a:rPr lang="en-US" altLang="zh-CN" sz="2400" dirty="0" smtClean="0"/>
              <a:t>INFINITE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zh-CN" altLang="en-US" sz="2400" dirty="0" smtClean="0"/>
              <a:t>    阻塞函数，等候句柄的信号，只在句柄有信号或超出等候时间，才会结束等候。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800" dirty="0" smtClean="0"/>
              <a:t>Windows</a:t>
            </a:r>
            <a:r>
              <a:rPr lang="zh-CN" altLang="en-US" sz="3800" dirty="0" smtClean="0"/>
              <a:t>线程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线程是可以执行的代码的实例。系统是以线程为单位调度程序。一个程序当中可以有多个线程，实现多任务的处理。</a:t>
            </a:r>
          </a:p>
          <a:p>
            <a:pPr lvl="1">
              <a:buNone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线程的特点：</a:t>
            </a:r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）线程都具有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）线程具有自己的安全属性</a:t>
            </a:r>
          </a:p>
          <a:p>
            <a:pPr lvl="1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）每个线程都具有自己的内存栈</a:t>
            </a:r>
          </a:p>
          <a:p>
            <a:pPr lvl="1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）每个线程都具有自己的寄存器信息</a:t>
            </a:r>
          </a:p>
          <a:p>
            <a:pPr lvl="1">
              <a:buNone/>
            </a:pPr>
            <a:r>
              <a:rPr lang="zh-CN" altLang="en-US" dirty="0" smtClean="0"/>
              <a:t>进程多任务和线程多任务：</a:t>
            </a:r>
          </a:p>
          <a:p>
            <a:pPr lvl="1">
              <a:buNone/>
            </a:pPr>
            <a:r>
              <a:rPr lang="zh-CN" altLang="en-US" dirty="0" smtClean="0"/>
              <a:t>	进程多任务是每个进程都使用私有地址空间，</a:t>
            </a:r>
          </a:p>
          <a:p>
            <a:pPr lvl="1">
              <a:buNone/>
            </a:pPr>
            <a:r>
              <a:rPr lang="zh-CN" altLang="en-US" dirty="0" smtClean="0"/>
              <a:t>	线程多任务是进程内的多个线程使用同一个地址空间。</a:t>
            </a:r>
          </a:p>
          <a:p>
            <a:pPr lvl="1">
              <a:buNone/>
            </a:pPr>
            <a:r>
              <a:rPr lang="zh-CN" altLang="en-US" dirty="0" smtClean="0"/>
              <a:t>线程的调度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的执行时间划分成时间片，依次根据时间片执行不同的线程。</a:t>
            </a:r>
          </a:p>
          <a:p>
            <a:pPr lvl="1">
              <a:buNone/>
            </a:pPr>
            <a:r>
              <a:rPr lang="zh-CN" altLang="en-US" dirty="0" smtClean="0"/>
              <a:t>	线程轮询：线程</a:t>
            </a:r>
            <a:r>
              <a:rPr lang="en-US" altLang="zh-CN" dirty="0" smtClean="0"/>
              <a:t>A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B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A......</a:t>
            </a:r>
            <a:endParaRPr lang="zh-CN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96855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线程的使用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定义线程处理函数</a:t>
            </a:r>
          </a:p>
          <a:p>
            <a:pPr>
              <a:buNone/>
            </a:pPr>
            <a:r>
              <a:rPr lang="en-US" altLang="zh-CN" dirty="0" smtClean="0"/>
              <a:t>DWORD WINAPI </a:t>
            </a:r>
            <a:r>
              <a:rPr lang="en-US" altLang="zh-CN" dirty="0" err="1" smtClean="0"/>
              <a:t>ThreadProc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创建线程时，传递给线程的参数</a:t>
            </a:r>
          </a:p>
          <a:p>
            <a:pPr>
              <a:buNone/>
            </a:pP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创建线程</a:t>
            </a:r>
          </a:p>
          <a:p>
            <a:pPr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lpThreadAttributes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安全属性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dwStackSize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线程栈的大小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LPTHREAD_START_ROUTINE </a:t>
            </a:r>
            <a:r>
              <a:rPr lang="en-US" altLang="zh-CN" dirty="0" err="1" smtClean="0"/>
              <a:t>lpStartAddress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线程处理的函数地址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,                       //</a:t>
            </a:r>
            <a:r>
              <a:rPr lang="zh-CN" altLang="en-US" dirty="0" smtClean="0"/>
              <a:t>传递给线程处理函数的参数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dwCreationFlags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线程的创建方式，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LPDWORD </a:t>
            </a:r>
            <a:r>
              <a:rPr lang="en-US" altLang="zh-CN" dirty="0" err="1" smtClean="0"/>
              <a:t>lpThreadId</a:t>
            </a:r>
            <a:r>
              <a:rPr lang="en-US" altLang="zh-CN" dirty="0" smtClean="0"/>
              <a:t>                       //</a:t>
            </a:r>
            <a:r>
              <a:rPr lang="zh-CN" altLang="en-US" dirty="0" smtClean="0"/>
              <a:t>创建成功，返回线程的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创建成功，返回线程句柄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宽字节字符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char  </a:t>
            </a:r>
            <a:r>
              <a:rPr lang="zh-CN" altLang="en-US" dirty="0" smtClean="0"/>
              <a:t>每个字符占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实际是 </a:t>
            </a:r>
            <a:r>
              <a:rPr lang="en-US" altLang="zh-CN" dirty="0" smtClean="0"/>
              <a:t>unsigned short </a:t>
            </a:r>
            <a:r>
              <a:rPr lang="zh-CN" altLang="en-US" dirty="0" smtClean="0"/>
              <a:t>类型，定义时，需要增加“</a:t>
            </a:r>
            <a:r>
              <a:rPr lang="en-US" altLang="zh-CN" dirty="0" smtClean="0"/>
              <a:t>L”</a:t>
            </a:r>
            <a:r>
              <a:rPr lang="zh-CN" altLang="en-US" dirty="0" smtClean="0"/>
              <a:t>，通知编译器按照双字节编译字符串，采用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</a:p>
          <a:p>
            <a:pPr>
              <a:buNone/>
            </a:pPr>
            <a:r>
              <a:rPr lang="zh-CN" altLang="en-US" dirty="0" smtClean="0"/>
              <a:t>	  需要使用支持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函数操作宽字节字符串。例如：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L"Hello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wchar</a:t>
            </a:r>
            <a:r>
              <a:rPr lang="en-US" altLang="zh-CN" dirty="0" smtClean="0"/>
              <a:t>";</a:t>
            </a:r>
          </a:p>
          <a:p>
            <a:pPr>
              <a:buNone/>
            </a:pPr>
            <a:r>
              <a:rPr lang="en-US" altLang="zh-CN" dirty="0" smtClean="0"/>
              <a:t>         </a:t>
            </a:r>
            <a:r>
              <a:rPr lang="en-US" altLang="zh-CN" dirty="0" err="1" smtClean="0"/>
              <a:t>wprintf</a:t>
            </a:r>
            <a:r>
              <a:rPr lang="en-US" altLang="zh-CN" dirty="0" smtClean="0"/>
              <a:t>( L"%s\n", </a:t>
            </a:r>
            <a:r>
              <a:rPr lang="en-US" altLang="zh-CN" dirty="0" err="1" smtClean="0"/>
              <a:t>pwszText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dwCreationFlags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0 - </a:t>
            </a:r>
            <a:r>
              <a:rPr lang="zh-CN" altLang="en-US" dirty="0" smtClean="0"/>
              <a:t>创建之后线程立刻执行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CREATE_SUSPENDED - </a:t>
            </a:r>
            <a:r>
              <a:rPr lang="zh-CN" altLang="en-US" dirty="0" smtClean="0"/>
              <a:t>创建之后线程处于挂起</a:t>
            </a:r>
            <a:r>
              <a:rPr lang="en-US" altLang="zh-CN" dirty="0" smtClean="0"/>
              <a:t>(</a:t>
            </a:r>
            <a:r>
              <a:rPr lang="zh-CN" altLang="en-US" dirty="0" smtClean="0"/>
              <a:t>休眠</a:t>
            </a:r>
            <a:r>
              <a:rPr lang="en-US" altLang="zh-CN" dirty="0" smtClean="0"/>
              <a:t>)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结束线程</a:t>
            </a:r>
          </a:p>
          <a:p>
            <a:pPr>
              <a:buNone/>
            </a:pPr>
            <a:r>
              <a:rPr lang="zh-CN" altLang="en-US" dirty="0" smtClean="0"/>
              <a:t>	结束指定线程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TerminateThread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hThread</a:t>
            </a:r>
            <a:r>
              <a:rPr lang="en-US" altLang="zh-CN" dirty="0" smtClean="0"/>
              <a:t>,    // handle to thread</a:t>
            </a:r>
          </a:p>
          <a:p>
            <a:pPr>
              <a:buNone/>
            </a:pPr>
            <a:r>
              <a:rPr lang="en-US" altLang="zh-CN" dirty="0" smtClean="0"/>
              <a:t>  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结束函数所在的线程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ExitThread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DWORD </a:t>
            </a:r>
            <a:r>
              <a:rPr lang="en-US" altLang="zh-CN" dirty="0" err="1" smtClean="0"/>
              <a:t>dwExitCode</a:t>
            </a:r>
            <a:r>
              <a:rPr lang="en-US" altLang="zh-CN" dirty="0" smtClean="0"/>
              <a:t>   // exit code for this thread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关闭线程句柄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线程的挂起和执行</a:t>
            </a:r>
          </a:p>
          <a:p>
            <a:pPr>
              <a:buNone/>
            </a:pPr>
            <a:r>
              <a:rPr lang="zh-CN" altLang="en-US" sz="2400" dirty="0" smtClean="0"/>
              <a:t>	挂起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SuspendThread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执行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DWORD </a:t>
            </a:r>
            <a:r>
              <a:rPr lang="en-US" altLang="zh-CN" sz="2400" dirty="0" err="1" smtClean="0"/>
              <a:t>ResumeThread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HANDLE </a:t>
            </a:r>
            <a:r>
              <a:rPr lang="en-US" altLang="zh-CN" sz="2400" dirty="0" err="1" smtClean="0"/>
              <a:t>hThread</a:t>
            </a:r>
            <a:r>
              <a:rPr lang="en-US" altLang="zh-CN" sz="2400" dirty="0" smtClean="0"/>
              <a:t>   // handle to thread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6 </a:t>
            </a:r>
            <a:r>
              <a:rPr lang="zh-CN" altLang="en-US" sz="2800" dirty="0" smtClean="0"/>
              <a:t>线程的信息</a:t>
            </a:r>
          </a:p>
          <a:p>
            <a:pPr>
              <a:buNone/>
            </a:pPr>
            <a:r>
              <a:rPr lang="zh-CN" altLang="en-US" sz="2800" dirty="0" smtClean="0"/>
              <a:t>	</a:t>
            </a:r>
            <a:r>
              <a:rPr lang="en-US" altLang="zh-CN" sz="2400" dirty="0" err="1" smtClean="0"/>
              <a:t>GetCurrentThreadId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</a:t>
            </a:r>
            <a:r>
              <a:rPr lang="en-US" altLang="zh-CN" sz="2400" dirty="0" smtClean="0"/>
              <a:t>ID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GetCurrentThread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获取当前线程的句柄</a:t>
            </a:r>
          </a:p>
          <a:p>
            <a:pPr>
              <a:buNone/>
            </a:pPr>
            <a:r>
              <a:rPr lang="zh-CN" altLang="en-US" sz="2400" dirty="0" smtClean="0"/>
              <a:t>	打开指定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的线程，获取其句柄</a:t>
            </a:r>
          </a:p>
          <a:p>
            <a:pPr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HANDLE </a:t>
            </a:r>
            <a:r>
              <a:rPr lang="en-US" altLang="zh-CN" sz="2400" dirty="0" err="1" smtClean="0"/>
              <a:t>OpenThread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dwDesiredAccess</a:t>
            </a:r>
            <a:r>
              <a:rPr lang="en-US" altLang="zh-CN" sz="2400" dirty="0" smtClean="0"/>
              <a:t>,  // access right</a:t>
            </a:r>
          </a:p>
          <a:p>
            <a:pPr>
              <a:buNone/>
            </a:pPr>
            <a:r>
              <a:rPr lang="en-US" altLang="zh-CN" sz="2400" dirty="0" smtClean="0"/>
              <a:t>		 BOOL </a:t>
            </a:r>
            <a:r>
              <a:rPr lang="en-US" altLang="zh-CN" sz="2400" dirty="0" err="1" smtClean="0"/>
              <a:t>bInheritHandle</a:t>
            </a:r>
            <a:r>
              <a:rPr lang="en-US" altLang="zh-CN" sz="2400" dirty="0" smtClean="0"/>
              <a:t>,    // handle inheritance option</a:t>
            </a:r>
          </a:p>
          <a:p>
            <a:pPr>
              <a:buNone/>
            </a:pPr>
            <a:r>
              <a:rPr lang="en-US" altLang="zh-CN" sz="2400" dirty="0" smtClean="0"/>
              <a:t>		 DWORD </a:t>
            </a:r>
            <a:r>
              <a:rPr lang="en-US" altLang="zh-CN" sz="2400" dirty="0" err="1" smtClean="0"/>
              <a:t>dwThreadId</a:t>
            </a:r>
            <a:r>
              <a:rPr lang="en-US" altLang="zh-CN" sz="2400" dirty="0" smtClean="0"/>
              <a:t>        // thread identifier</a:t>
            </a:r>
          </a:p>
          <a:p>
            <a:pPr>
              <a:buNone/>
            </a:pPr>
            <a:r>
              <a:rPr lang="en-US" altLang="zh-CN" sz="2400" dirty="0" smtClean="0"/>
              <a:t>	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多线程的问题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B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。。。。。</a:t>
            </a:r>
            <a:endParaRPr lang="en-US" altLang="zh-CN" sz="2400" dirty="0" smtClean="0"/>
          </a:p>
          <a:p>
            <a:pPr lvl="1">
              <a:buNone/>
            </a:pPr>
            <a:endParaRPr lang="zh-CN" altLang="en-US" sz="2400" dirty="0" smtClean="0"/>
          </a:p>
          <a:p>
            <a:pPr lvl="1">
              <a:buNone/>
            </a:pPr>
            <a:r>
              <a:rPr lang="zh-CN" altLang="en-US" sz="2400" dirty="0" smtClean="0"/>
              <a:t>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输出时，如果线程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的执行时间结束，系统会将线程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的相关信息（栈、寄存器）压栈保护，同时将线程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相关信息恢复，然后执行线程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继续输出字符。由于线程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正输出字符，线程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会继续输出，画面字符会产生混乱。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线程同步技术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2400" dirty="0" smtClean="0"/>
              <a:t>原子锁</a:t>
            </a:r>
          </a:p>
          <a:p>
            <a:pPr>
              <a:buNone/>
            </a:pPr>
            <a:r>
              <a:rPr lang="zh-CN" altLang="en-US" sz="2400" dirty="0" smtClean="0"/>
              <a:t>	临界区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)</a:t>
            </a:r>
          </a:p>
          <a:p>
            <a:pPr>
              <a:buNone/>
            </a:pPr>
            <a:r>
              <a:rPr lang="zh-CN" altLang="en-US" sz="2400" dirty="0" smtClean="0"/>
              <a:t>    互斥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事件</a:t>
            </a:r>
          </a:p>
          <a:p>
            <a:pPr>
              <a:buNone/>
            </a:pPr>
            <a:r>
              <a:rPr lang="zh-CN" altLang="en-US" sz="2400" dirty="0" smtClean="0"/>
              <a:t>	信号量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可等候定时器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100" dirty="0" smtClean="0"/>
              <a:t>等候函数</a:t>
            </a:r>
            <a:endParaRPr lang="en-US" altLang="zh-CN" sz="3100" dirty="0" smtClean="0"/>
          </a:p>
          <a:p>
            <a:pPr lvl="1">
              <a:buNone/>
            </a:pP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等候单个</a:t>
            </a:r>
          </a:p>
          <a:p>
            <a:pPr lvl="1">
              <a:buNone/>
            </a:pP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等候多个</a:t>
            </a:r>
          </a:p>
          <a:p>
            <a:pPr lvl="1">
              <a:buNone/>
            </a:pPr>
            <a:r>
              <a:rPr lang="en-US" altLang="zh-CN" dirty="0" smtClean="0"/>
              <a:t>DWORD </a:t>
            </a:r>
            <a:r>
              <a:rPr lang="en-US" altLang="zh-CN" dirty="0" err="1" smtClean="0"/>
              <a:t>WaitForMultipleObjects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  DWORD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句柄数量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CONST HANDLE *</a:t>
            </a:r>
            <a:r>
              <a:rPr lang="en-US" altLang="zh-CN" dirty="0" err="1" smtClean="0"/>
              <a:t>lpHandles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句柄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的地址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bWaitAll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dwMilliseconds</a:t>
            </a:r>
            <a:r>
              <a:rPr lang="en-US" altLang="zh-CN" dirty="0" smtClean="0"/>
              <a:t>      // </a:t>
            </a:r>
            <a:r>
              <a:rPr lang="zh-CN" altLang="en-US" dirty="0" smtClean="0"/>
              <a:t>等候时间 </a:t>
            </a:r>
            <a:r>
              <a:rPr lang="en-US" altLang="zh-CN" dirty="0" smtClean="0"/>
              <a:t>INFINITE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bWaitAll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等候方式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表示所有句柄都有信号，才结束等候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FASLE- </a:t>
            </a:r>
            <a:r>
              <a:rPr lang="zh-CN" altLang="en-US" dirty="0" smtClean="0"/>
              <a:t>表示句柄中只要有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个有信号，就结束等候。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原子锁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</a:t>
            </a:r>
            <a:r>
              <a:rPr lang="zh-CN" altLang="en-US" sz="2400" dirty="0" smtClean="0"/>
              <a:t>相关问题</a:t>
            </a:r>
          </a:p>
          <a:p>
            <a:pPr>
              <a:buNone/>
            </a:pPr>
            <a:r>
              <a:rPr lang="zh-CN" altLang="en-US" sz="2400" dirty="0" smtClean="0"/>
              <a:t>	多个线程对同一个数据进行原子操作，会产生结果</a:t>
            </a:r>
          </a:p>
          <a:p>
            <a:pPr>
              <a:buNone/>
            </a:pPr>
            <a:r>
              <a:rPr lang="zh-CN" altLang="en-US" sz="2400" dirty="0" smtClean="0"/>
              <a:t>	丢失。比如执行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运算时，</a:t>
            </a:r>
          </a:p>
          <a:p>
            <a:pPr>
              <a:buNone/>
            </a:pPr>
            <a:r>
              <a:rPr lang="zh-CN" altLang="en-US" sz="2400" dirty="0" smtClean="0"/>
              <a:t>	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g_nValue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时，如果线程切换时间</a:t>
            </a:r>
          </a:p>
          <a:p>
            <a:pPr>
              <a:buNone/>
            </a:pPr>
            <a:r>
              <a:rPr lang="zh-CN" altLang="en-US" sz="2400" dirty="0" smtClean="0"/>
              <a:t>	正好是在线程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将值保存到</a:t>
            </a:r>
            <a:r>
              <a:rPr lang="en-US" altLang="zh-CN" sz="2400" dirty="0" err="1" smtClean="0"/>
              <a:t>g_nValue</a:t>
            </a:r>
            <a:r>
              <a:rPr lang="zh-CN" altLang="en-US" sz="2400" dirty="0" smtClean="0"/>
              <a:t>之前，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继续执行</a:t>
            </a:r>
            <a:r>
              <a:rPr lang="en-US" altLang="zh-CN" sz="2400" dirty="0" err="1" smtClean="0"/>
              <a:t>g_nValue</a:t>
            </a:r>
            <a:r>
              <a:rPr lang="en-US" altLang="zh-CN" sz="2400" dirty="0" smtClean="0"/>
              <a:t>++</a:t>
            </a:r>
            <a:r>
              <a:rPr lang="zh-CN" altLang="en-US" sz="2400" dirty="0" smtClean="0"/>
              <a:t>，那么当线程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再次被切换回来之后，会将原来线程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保存的值保存到</a:t>
            </a:r>
            <a:r>
              <a:rPr lang="en-US" altLang="zh-CN" sz="2400" dirty="0" err="1" smtClean="0"/>
              <a:t>g_nValue</a:t>
            </a:r>
            <a:r>
              <a:rPr lang="zh-CN" altLang="en-US" sz="2400" dirty="0" smtClean="0"/>
              <a:t>上，线程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进行的加法操作被覆盖。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原子锁的使用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原子锁－对单条指令的操作。</a:t>
            </a:r>
          </a:p>
          <a:p>
            <a:pPr lvl="1">
              <a:buNone/>
            </a:pPr>
            <a:r>
              <a:rPr lang="en-US" altLang="zh-CN" sz="2600" dirty="0" smtClean="0"/>
              <a:t>API</a:t>
            </a:r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InterlockedIncrement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InterlockedDecrement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InterlockedCompareExchange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InterlockedExchange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sz="2600" dirty="0" smtClean="0"/>
              <a:t>	...</a:t>
            </a:r>
          </a:p>
          <a:p>
            <a:pPr lvl="1">
              <a:buNone/>
            </a:pPr>
            <a:r>
              <a:rPr lang="zh-CN" altLang="en-US" sz="2600" dirty="0" smtClean="0"/>
              <a:t>原子锁的实现：</a:t>
            </a:r>
          </a:p>
          <a:p>
            <a:pPr lvl="1">
              <a:buNone/>
            </a:pPr>
            <a:r>
              <a:rPr lang="zh-CN" altLang="en-US" sz="2600" dirty="0" smtClean="0"/>
              <a:t>	直接对数据所在的内存操作，并且在任何一个瞬间只能有一个线程访问。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临界区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相关问题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err="1" smtClean="0"/>
              <a:t>printf</a:t>
            </a:r>
            <a:r>
              <a:rPr lang="zh-CN" altLang="en-US" sz="2600" dirty="0" smtClean="0"/>
              <a:t>输出混乱，多线程情况下同时使用一段代码。</a:t>
            </a:r>
          </a:p>
          <a:p>
            <a:pPr lvl="1">
              <a:buNone/>
            </a:pPr>
            <a:r>
              <a:rPr lang="zh-CN" altLang="en-US" sz="2600" dirty="0" smtClean="0"/>
              <a:t>   临界区可以锁定一段代码，防止多个线程同时使用该段代码</a:t>
            </a:r>
          </a:p>
          <a:p>
            <a:pPr lvl="1">
              <a:buNone/>
            </a:pPr>
            <a:r>
              <a:rPr lang="zh-CN" altLang="en-US" sz="2600" dirty="0" smtClean="0"/>
              <a:t>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初始化一个临界区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VOID </a:t>
            </a:r>
            <a:r>
              <a:rPr lang="en-US" altLang="zh-CN" sz="2600" dirty="0" err="1" smtClean="0"/>
              <a:t>InitializeCriticalSection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  LPCRITICAL_SECTION </a:t>
            </a:r>
            <a:r>
              <a:rPr lang="en-US" altLang="zh-CN" sz="2600" dirty="0" err="1" smtClean="0"/>
              <a:t>lpCriticalSection</a:t>
            </a:r>
            <a:r>
              <a:rPr lang="en-US" altLang="zh-CN" sz="2600" dirty="0" smtClean="0"/>
              <a:t>  </a:t>
            </a:r>
          </a:p>
          <a:p>
            <a:pPr lvl="1">
              <a:buNone/>
            </a:pPr>
            <a:r>
              <a:rPr lang="en-US" altLang="zh-CN" sz="2600" dirty="0" smtClean="0"/>
              <a:t>	  	//</a:t>
            </a:r>
            <a:r>
              <a:rPr lang="zh-CN" altLang="en-US" sz="2600" dirty="0" smtClean="0"/>
              <a:t>临界区变量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进入临界区</a:t>
            </a:r>
          </a:p>
          <a:p>
            <a:pPr>
              <a:buNone/>
            </a:pPr>
            <a:r>
              <a:rPr lang="zh-CN" altLang="en-US" dirty="0" smtClean="0"/>
              <a:t>	添加到被锁定的代码之前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EnterCriticalSection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离开临界区</a:t>
            </a:r>
          </a:p>
          <a:p>
            <a:pPr>
              <a:buNone/>
            </a:pPr>
            <a:r>
              <a:rPr lang="zh-CN" altLang="en-US" dirty="0" smtClean="0"/>
              <a:t>	添加到被锁定的代码之后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LeaveCriticalSection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// critical section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删除临界区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 smtClean="0"/>
              <a:t>DeleteCriticalSection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LPCRITICAL_SECTION </a:t>
            </a:r>
            <a:r>
              <a:rPr lang="en-US" altLang="zh-CN" dirty="0" err="1" smtClean="0"/>
              <a:t>lpCriticalSection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临界区变量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字符集的应用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TCHAR</a:t>
            </a:r>
          </a:p>
          <a:p>
            <a:pPr>
              <a:buNone/>
            </a:pPr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en-US" altLang="zh-CN" dirty="0" smtClean="0"/>
              <a:t>  UNICODE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TCHAR;</a:t>
            </a:r>
          </a:p>
          <a:p>
            <a:pPr>
              <a:buNone/>
            </a:pPr>
            <a:r>
              <a:rPr lang="en-US" altLang="zh-CN" dirty="0" smtClean="0"/>
              <a:t>   #define __TEXT(quote) L##quote </a:t>
            </a:r>
          </a:p>
          <a:p>
            <a:pPr>
              <a:buNone/>
            </a:pPr>
            <a:r>
              <a:rPr lang="en-US" altLang="zh-CN" dirty="0" smtClean="0"/>
              <a:t> #else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char TCHAR;</a:t>
            </a:r>
          </a:p>
          <a:p>
            <a:pPr>
              <a:buNone/>
            </a:pPr>
            <a:r>
              <a:rPr lang="en-US" altLang="zh-CN" dirty="0" smtClean="0"/>
              <a:t>   #define __TEXT(quote) quote   </a:t>
            </a:r>
          </a:p>
          <a:p>
            <a:pPr>
              <a:buNone/>
            </a:pPr>
            <a:r>
              <a:rPr lang="en-US" altLang="zh-CN" dirty="0" smtClean="0"/>
              <a:t> #</a:t>
            </a:r>
            <a:r>
              <a:rPr lang="en-US" altLang="zh-CN" dirty="0" err="1" smtClean="0"/>
              <a:t>endif</a:t>
            </a:r>
            <a:endParaRPr lang="en-US" altLang="zh-CN" dirty="0" smtClean="0"/>
          </a:p>
          <a:p>
            <a:r>
              <a:rPr lang="en-US" altLang="zh-CN" sz="3100" dirty="0" smtClean="0"/>
              <a:t>UNICODE</a:t>
            </a:r>
            <a:r>
              <a:rPr lang="zh-CN" altLang="en-US" sz="3100" dirty="0" smtClean="0"/>
              <a:t>字符打印</a:t>
            </a:r>
          </a:p>
          <a:p>
            <a:pPr>
              <a:buNone/>
            </a:pPr>
            <a:r>
              <a:rPr lang="zh-CN" altLang="en-US" dirty="0" smtClean="0"/>
              <a:t>	 </a:t>
            </a:r>
            <a:r>
              <a:rPr lang="en-US" altLang="zh-CN" dirty="0" err="1" smtClean="0"/>
              <a:t>wprintf</a:t>
            </a:r>
            <a:r>
              <a:rPr lang="zh-CN" altLang="en-US" dirty="0" smtClean="0"/>
              <a:t>对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字符打印支持不完善。</a:t>
            </a:r>
          </a:p>
          <a:p>
            <a:pPr>
              <a:buNone/>
            </a:pPr>
            <a:r>
              <a:rPr lang="zh-CN" altLang="en-US" dirty="0" smtClean="0"/>
              <a:t>	 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下使用</a:t>
            </a:r>
            <a:r>
              <a:rPr lang="en-US" altLang="zh-CN" dirty="0" err="1" smtClean="0"/>
              <a:t>WriteConsole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原子锁和临界区</a:t>
            </a:r>
          </a:p>
          <a:p>
            <a:pPr lvl="1">
              <a:buNone/>
            </a:pPr>
            <a:r>
              <a:rPr lang="zh-CN" altLang="en-US" dirty="0" smtClean="0"/>
              <a:t>原子锁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单条指令。</a:t>
            </a:r>
          </a:p>
          <a:p>
            <a:pPr lvl="1">
              <a:buNone/>
            </a:pPr>
            <a:r>
              <a:rPr lang="zh-CN" altLang="en-US" dirty="0" smtClean="0"/>
              <a:t>临界区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单条或多行代码。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400" dirty="0" smtClean="0"/>
              <a:t>事件</a:t>
            </a:r>
            <a:endParaRPr lang="en-US" altLang="zh-CN" sz="3400" dirty="0" smtClean="0"/>
          </a:p>
          <a:p>
            <a:pPr lvl="1">
              <a:buNone/>
            </a:pPr>
            <a:r>
              <a:rPr lang="zh-CN" altLang="en-US" sz="3100" dirty="0" smtClean="0"/>
              <a:t>相关问题</a:t>
            </a:r>
          </a:p>
          <a:p>
            <a:pPr lvl="1">
              <a:buNone/>
            </a:pPr>
            <a:r>
              <a:rPr lang="zh-CN" altLang="en-US" dirty="0" smtClean="0"/>
              <a:t>	程序之间的通知的问题。</a:t>
            </a:r>
          </a:p>
          <a:p>
            <a:pPr lvl="1">
              <a:buNone/>
            </a:pPr>
            <a:r>
              <a:rPr lang="en-US" altLang="zh-CN" sz="3100" dirty="0" smtClean="0"/>
              <a:t> </a:t>
            </a:r>
            <a:r>
              <a:rPr lang="zh-CN" altLang="en-US" sz="3100" dirty="0" smtClean="0"/>
              <a:t>事件的使用</a:t>
            </a:r>
          </a:p>
          <a:p>
            <a:pPr lvl="2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创建事件</a:t>
            </a:r>
          </a:p>
          <a:p>
            <a:pPr lvl="2">
              <a:buNone/>
            </a:pPr>
            <a:r>
              <a:rPr lang="en-US" altLang="zh-CN" dirty="0" smtClean="0"/>
              <a:t>HANDLE </a:t>
            </a:r>
            <a:r>
              <a:rPr lang="en-US" altLang="zh-CN" dirty="0" err="1" smtClean="0"/>
              <a:t>CreateEvent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	LPSECURITY_ATTRIBUTES </a:t>
            </a:r>
            <a:r>
              <a:rPr lang="en-US" altLang="zh-CN" dirty="0" err="1" smtClean="0"/>
              <a:t>lpEventAttributes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安全属性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bManualReset</a:t>
            </a:r>
            <a:r>
              <a:rPr lang="en-US" altLang="zh-CN" dirty="0" smtClean="0"/>
              <a:t>,                       </a:t>
            </a:r>
          </a:p>
          <a:p>
            <a:pPr lvl="2">
              <a:buNone/>
            </a:pPr>
            <a:r>
              <a:rPr lang="en-US" altLang="zh-CN" dirty="0" smtClean="0"/>
              <a:t>		  	//</a:t>
            </a:r>
            <a:r>
              <a:rPr lang="zh-CN" altLang="en-US" dirty="0" smtClean="0"/>
              <a:t>事件复位方式，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手动，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自动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bInitialState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事件初始状态，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有信号</a:t>
            </a:r>
          </a:p>
          <a:p>
            <a:pPr lvl="2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事件命名</a:t>
            </a:r>
          </a:p>
          <a:p>
            <a:pPr lvl="2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创建成功返回 事件句柄</a:t>
            </a:r>
            <a:endParaRPr lang="zh-CN" alt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等候事件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/</a:t>
            </a:r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WaitForMultipleObjects</a:t>
            </a:r>
            <a:endParaRPr lang="en-US" altLang="zh-CN" dirty="0" smtClean="0"/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触发事件</a:t>
            </a:r>
          </a:p>
          <a:p>
            <a:pPr>
              <a:buNone/>
            </a:pPr>
            <a:r>
              <a:rPr lang="zh-CN" altLang="en-US" dirty="0" smtClean="0"/>
              <a:t>	将事件设置成有信号状态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将事件设置成无信号状态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ResetEvent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	HANDLE </a:t>
            </a:r>
            <a:r>
              <a:rPr lang="en-US" altLang="zh-CN" dirty="0" err="1" smtClean="0"/>
              <a:t>hEvent</a:t>
            </a:r>
            <a:r>
              <a:rPr lang="en-US" altLang="zh-CN" dirty="0" smtClean="0"/>
              <a:t>   // handle to event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关闭事件    </a:t>
            </a:r>
            <a:r>
              <a:rPr lang="en-US" altLang="zh-CN" sz="3800" dirty="0" err="1" smtClean="0"/>
              <a:t>CloseHandle</a:t>
            </a:r>
            <a:endParaRPr lang="en-US" altLang="zh-CN" sz="3800" dirty="0" smtClean="0"/>
          </a:p>
          <a:p>
            <a:pPr>
              <a:buNone/>
            </a:pPr>
            <a:endParaRPr lang="en-US" altLang="zh-CN" sz="3800" dirty="0" smtClean="0"/>
          </a:p>
          <a:p>
            <a:pPr>
              <a:buNone/>
            </a:pPr>
            <a:r>
              <a:rPr lang="zh-CN" altLang="en-US" sz="3800" dirty="0" smtClean="0"/>
              <a:t>小心事件的死锁。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互斥 </a:t>
            </a:r>
            <a:r>
              <a:rPr lang="en-US" altLang="zh-CN" sz="3000" dirty="0" err="1" smtClean="0"/>
              <a:t>Mutex</a:t>
            </a:r>
            <a:endParaRPr lang="en-US" altLang="zh-CN" sz="3000" dirty="0" smtClean="0"/>
          </a:p>
          <a:p>
            <a:pPr lvl="1">
              <a:buNone/>
            </a:pPr>
            <a:r>
              <a:rPr lang="zh-CN" altLang="en-US" sz="2600" dirty="0" smtClean="0"/>
              <a:t>相关的问题</a:t>
            </a:r>
          </a:p>
          <a:p>
            <a:pPr lvl="1">
              <a:buNone/>
            </a:pPr>
            <a:r>
              <a:rPr lang="zh-CN" altLang="en-US" sz="2600" dirty="0" smtClean="0"/>
              <a:t>	多线程下代码或资源的共享使用。</a:t>
            </a:r>
          </a:p>
          <a:p>
            <a:pPr lvl="1">
              <a:buNone/>
            </a:pPr>
            <a:r>
              <a:rPr lang="zh-CN" altLang="en-US" sz="2600" dirty="0" smtClean="0"/>
              <a:t>互斥的使用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1 </a:t>
            </a:r>
            <a:r>
              <a:rPr lang="zh-CN" altLang="en-US" sz="2600" dirty="0" smtClean="0"/>
              <a:t>创建互斥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HANDLE </a:t>
            </a:r>
            <a:r>
              <a:rPr lang="en-US" altLang="zh-CN" sz="2600" dirty="0" err="1" smtClean="0"/>
              <a:t>CreateMutex</a:t>
            </a:r>
            <a:r>
              <a:rPr lang="en-US" altLang="zh-CN" sz="2600" dirty="0" smtClean="0"/>
              <a:t>(</a:t>
            </a:r>
          </a:p>
          <a:p>
            <a:pPr lvl="1">
              <a:buNone/>
            </a:pPr>
            <a:r>
              <a:rPr lang="en-US" altLang="zh-CN" sz="2600" dirty="0" smtClean="0"/>
              <a:t>		 LPSECURITY_ATTRIBUTES </a:t>
            </a:r>
            <a:r>
              <a:rPr lang="en-US" altLang="zh-CN" sz="2600" dirty="0" err="1" smtClean="0"/>
              <a:t>lpMutexAttributes</a:t>
            </a:r>
            <a:r>
              <a:rPr lang="en-US" altLang="zh-CN" sz="2600" dirty="0" smtClean="0"/>
              <a:t>,</a:t>
            </a:r>
          </a:p>
          <a:p>
            <a:pPr lvl="1">
              <a:buNone/>
            </a:pPr>
            <a:r>
              <a:rPr lang="en-US" altLang="zh-CN" sz="2600" dirty="0" smtClean="0"/>
              <a:t>		   //</a:t>
            </a:r>
            <a:r>
              <a:rPr lang="zh-CN" altLang="en-US" sz="2600" dirty="0" smtClean="0"/>
              <a:t>安全属性</a:t>
            </a:r>
          </a:p>
          <a:p>
            <a:pPr lvl="1"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BOOL </a:t>
            </a:r>
            <a:r>
              <a:rPr lang="en-US" altLang="zh-CN" sz="2600" dirty="0" err="1" smtClean="0"/>
              <a:t>bInitialOwner</a:t>
            </a:r>
            <a:r>
              <a:rPr lang="en-US" altLang="zh-CN" sz="2600" dirty="0" smtClean="0"/>
              <a:t>,//</a:t>
            </a:r>
            <a:r>
              <a:rPr lang="zh-CN" altLang="en-US" sz="2600" dirty="0" smtClean="0"/>
              <a:t>初始的拥有者</a:t>
            </a:r>
          </a:p>
          <a:p>
            <a:pPr lvl="1">
              <a:buNone/>
            </a:pPr>
            <a:r>
              <a:rPr lang="zh-CN" altLang="en-US" sz="2600" dirty="0" smtClean="0"/>
              <a:t>		 </a:t>
            </a:r>
            <a:r>
              <a:rPr lang="en-US" altLang="zh-CN" sz="2600" dirty="0" smtClean="0"/>
              <a:t>LPCTSTR </a:t>
            </a:r>
            <a:r>
              <a:rPr lang="en-US" altLang="zh-CN" sz="2600" dirty="0" err="1" smtClean="0"/>
              <a:t>lpName</a:t>
            </a:r>
            <a:r>
              <a:rPr lang="en-US" altLang="zh-CN" sz="2600" dirty="0" smtClean="0"/>
              <a:t>    //</a:t>
            </a:r>
            <a:r>
              <a:rPr lang="zh-CN" altLang="en-US" sz="2600" dirty="0" smtClean="0"/>
              <a:t>命名</a:t>
            </a:r>
          </a:p>
          <a:p>
            <a:pPr lvl="1"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); </a:t>
            </a:r>
            <a:r>
              <a:rPr lang="zh-CN" altLang="en-US" sz="2600" dirty="0" smtClean="0"/>
              <a:t>创建成功返回互斥句柄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bInitialOwner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初始的拥有者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TRUE  - 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CreateMutex</a:t>
            </a:r>
            <a:r>
              <a:rPr lang="zh-CN" altLang="en-US" dirty="0" smtClean="0"/>
              <a:t>的线程拥有互斥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创建的时没有线程拥有互斥</a:t>
            </a:r>
          </a:p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互斥的等候遵循谁先等候谁先获取。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释放互斥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ReleaseMutex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HANDLE </a:t>
            </a:r>
            <a:r>
              <a:rPr lang="en-US" altLang="zh-CN" dirty="0" err="1" smtClean="0"/>
              <a:t>hMutex</a:t>
            </a:r>
            <a:r>
              <a:rPr lang="en-US" altLang="zh-CN" dirty="0" smtClean="0"/>
              <a:t>   // handle to </a:t>
            </a:r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关闭互斥句柄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互斥和临界区的区别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zh-CN" altLang="en-US" sz="2400" dirty="0" smtClean="0"/>
              <a:t>临界区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用户态，执行效率高，只能在同一个进程中使用。</a:t>
            </a:r>
          </a:p>
          <a:p>
            <a:pPr lvl="1">
              <a:buNone/>
            </a:pPr>
            <a:r>
              <a:rPr lang="zh-CN" altLang="en-US" sz="2400" dirty="0" smtClean="0"/>
              <a:t>互斥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内核态，执行效率低，可以通过命名的方式跨进程使用。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5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信号量</a:t>
            </a:r>
            <a:endParaRPr lang="en-US" altLang="zh-CN" sz="4000" dirty="0" smtClean="0"/>
          </a:p>
          <a:p>
            <a:pPr>
              <a:buNone/>
            </a:pPr>
            <a:r>
              <a:rPr lang="zh-CN" altLang="en-US" sz="3400" dirty="0" smtClean="0"/>
              <a:t>相关的问题</a:t>
            </a:r>
          </a:p>
          <a:p>
            <a:pPr>
              <a:buNone/>
            </a:pPr>
            <a:r>
              <a:rPr lang="zh-CN" altLang="en-US" sz="3400" dirty="0" smtClean="0"/>
              <a:t>	类似于事件，解决通知的相关问题。但是可以提供一个计数器，可以设置次数。</a:t>
            </a:r>
          </a:p>
          <a:p>
            <a:pPr>
              <a:buNone/>
            </a:pPr>
            <a:r>
              <a:rPr lang="zh-CN" altLang="en-US" sz="3400" dirty="0" smtClean="0"/>
              <a:t>信号量的使用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1 </a:t>
            </a:r>
            <a:r>
              <a:rPr lang="zh-CN" altLang="en-US" sz="3400" dirty="0" smtClean="0"/>
              <a:t>创建 信号量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HANDLE </a:t>
            </a:r>
            <a:r>
              <a:rPr lang="en-US" altLang="zh-CN" sz="3400" dirty="0" err="1" smtClean="0"/>
              <a:t>CreateSemaphore</a:t>
            </a:r>
            <a:r>
              <a:rPr lang="en-US" altLang="zh-CN" sz="3400" dirty="0" smtClean="0"/>
              <a:t>(</a:t>
            </a:r>
          </a:p>
          <a:p>
            <a:pPr>
              <a:buNone/>
            </a:pPr>
            <a:r>
              <a:rPr lang="en-US" altLang="zh-CN" sz="3400" dirty="0" smtClean="0"/>
              <a:t>	  LPSECURITY_ATTRIBUTES </a:t>
            </a:r>
            <a:r>
              <a:rPr lang="en-US" altLang="zh-CN" sz="3400" dirty="0" err="1" smtClean="0"/>
              <a:t>lpSemaphoreAttributes</a:t>
            </a:r>
            <a:r>
              <a:rPr lang="en-US" altLang="zh-CN" sz="3400" dirty="0" smtClean="0"/>
              <a:t>, </a:t>
            </a:r>
          </a:p>
          <a:p>
            <a:pPr>
              <a:buNone/>
            </a:pPr>
            <a:r>
              <a:rPr lang="en-US" altLang="zh-CN" sz="3400" dirty="0" smtClean="0"/>
              <a:t>	  	//</a:t>
            </a:r>
            <a:r>
              <a:rPr lang="zh-CN" altLang="en-US" sz="3400" dirty="0" smtClean="0"/>
              <a:t>安全属性</a:t>
            </a:r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lInitialCount</a:t>
            </a:r>
            <a:r>
              <a:rPr lang="en-US" altLang="zh-CN" sz="3400" dirty="0" smtClean="0"/>
              <a:t>,        //</a:t>
            </a:r>
            <a:r>
              <a:rPr lang="zh-CN" altLang="en-US" sz="3400" dirty="0" smtClean="0"/>
              <a:t>初始化信号量数量</a:t>
            </a:r>
            <a:r>
              <a:rPr lang="en-US" altLang="zh-CN" sz="3400" dirty="0" smtClean="0"/>
              <a:t>3</a:t>
            </a:r>
            <a:endParaRPr lang="zh-CN" altLang="en-US" sz="3400" dirty="0" smtClean="0"/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LONG </a:t>
            </a:r>
            <a:r>
              <a:rPr lang="en-US" altLang="zh-CN" sz="3400" dirty="0" err="1" smtClean="0"/>
              <a:t>lMaximumCount</a:t>
            </a:r>
            <a:r>
              <a:rPr lang="en-US" altLang="zh-CN" sz="3400" dirty="0" smtClean="0"/>
              <a:t>, //</a:t>
            </a:r>
            <a:r>
              <a:rPr lang="zh-CN" altLang="en-US" sz="3400" dirty="0" smtClean="0"/>
              <a:t>信号量的最大值</a:t>
            </a:r>
            <a:r>
              <a:rPr lang="en-US" altLang="zh-CN" sz="3400" dirty="0" smtClean="0"/>
              <a:t>10</a:t>
            </a:r>
            <a:endParaRPr lang="zh-CN" altLang="en-US" sz="3400" dirty="0" smtClean="0"/>
          </a:p>
          <a:p>
            <a:pPr>
              <a:buNone/>
            </a:pPr>
            <a:r>
              <a:rPr lang="zh-CN" altLang="en-US" sz="3400" dirty="0" smtClean="0"/>
              <a:t>	  </a:t>
            </a:r>
            <a:r>
              <a:rPr lang="en-US" altLang="zh-CN" sz="3400" dirty="0" smtClean="0"/>
              <a:t>LPCTSTR </a:t>
            </a:r>
            <a:r>
              <a:rPr lang="en-US" altLang="zh-CN" sz="3400" dirty="0" err="1" smtClean="0"/>
              <a:t>lpName</a:t>
            </a:r>
            <a:r>
              <a:rPr lang="en-US" altLang="zh-CN" sz="3400" dirty="0" smtClean="0"/>
              <a:t>           //</a:t>
            </a:r>
            <a:r>
              <a:rPr lang="zh-CN" altLang="en-US" sz="3400" dirty="0" smtClean="0"/>
              <a:t>命名</a:t>
            </a:r>
          </a:p>
          <a:p>
            <a:pPr>
              <a:buNone/>
            </a:pPr>
            <a:r>
              <a:rPr lang="zh-CN" altLang="en-US" sz="3400" dirty="0" smtClean="0"/>
              <a:t>	</a:t>
            </a:r>
            <a:r>
              <a:rPr lang="en-US" altLang="zh-CN" sz="3400" dirty="0" smtClean="0"/>
              <a:t>); </a:t>
            </a:r>
            <a:r>
              <a:rPr lang="zh-CN" altLang="en-US" sz="3400" dirty="0" smtClean="0"/>
              <a:t>创建成功返回信号量句柄</a:t>
            </a:r>
            <a:endParaRPr lang="zh-CN" altLang="en-US" sz="34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进程和线程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2 </a:t>
            </a:r>
            <a:r>
              <a:rPr lang="zh-CN" altLang="en-US" sz="3400" dirty="0" smtClean="0"/>
              <a:t>等候信号量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每等候通过一次，信号量的信号减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阻塞</a:t>
            </a:r>
          </a:p>
          <a:p>
            <a:pPr>
              <a:buNone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释放信号量（重新给信号量一个计数值）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ReleaseSemaphore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HANDLE </a:t>
            </a:r>
            <a:r>
              <a:rPr lang="en-US" altLang="zh-CN" dirty="0" err="1" smtClean="0"/>
              <a:t>hSemaphore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信号量句柄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lReleaseCount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释放数量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LPLONG </a:t>
            </a:r>
            <a:r>
              <a:rPr lang="en-US" altLang="zh-CN" dirty="0" err="1" smtClean="0"/>
              <a:t>lpPreviousCount</a:t>
            </a:r>
            <a:r>
              <a:rPr lang="en-US" altLang="zh-CN" dirty="0" smtClean="0"/>
              <a:t>   </a:t>
            </a:r>
          </a:p>
          <a:p>
            <a:pPr>
              <a:buNone/>
            </a:pPr>
            <a:r>
              <a:rPr lang="en-US" altLang="zh-CN" dirty="0" smtClean="0"/>
              <a:t>	  	//</a:t>
            </a:r>
            <a:r>
              <a:rPr lang="zh-CN" altLang="en-US" dirty="0" smtClean="0"/>
              <a:t>释放前原来信号量的数量，可以为</a:t>
            </a:r>
            <a:r>
              <a:rPr lang="en-US" altLang="zh-CN" dirty="0" smtClean="0"/>
              <a:t>NULL</a:t>
            </a:r>
          </a:p>
          <a:p>
            <a:pPr>
              <a:buNone/>
            </a:pPr>
            <a:r>
              <a:rPr lang="en-US" altLang="zh-CN" dirty="0" smtClean="0"/>
              <a:t>	);</a:t>
            </a:r>
          </a:p>
          <a:p>
            <a:pPr>
              <a:buNone/>
            </a:pPr>
            <a:r>
              <a:rPr lang="en-US" altLang="zh-CN" sz="3400" dirty="0" smtClean="0"/>
              <a:t>4 </a:t>
            </a:r>
            <a:r>
              <a:rPr lang="zh-CN" altLang="en-US" sz="3400" dirty="0" smtClean="0"/>
              <a:t>关闭句柄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窗口程序的创建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窗口程序的创建步骤：</a:t>
            </a:r>
          </a:p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入口函数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  <a:r>
              <a:rPr lang="zh-CN" altLang="en-US" dirty="0" smtClean="0"/>
              <a:t>处理消息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注册窗口类  </a:t>
            </a:r>
            <a:r>
              <a:rPr lang="en-US" altLang="zh-CN" dirty="0" err="1" smtClean="0"/>
              <a:t>RegisterClass</a:t>
            </a:r>
            <a:r>
              <a:rPr lang="zh-CN" altLang="en-US" dirty="0" smtClean="0"/>
              <a:t>（往</a:t>
            </a:r>
            <a:r>
              <a:rPr lang="en-US" altLang="zh-CN" dirty="0" smtClean="0"/>
              <a:t>XP</a:t>
            </a:r>
            <a:r>
              <a:rPr lang="zh-CN" altLang="en-US" dirty="0" smtClean="0"/>
              <a:t>系统写数据）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创建窗口  </a:t>
            </a:r>
            <a:r>
              <a:rPr lang="en-US" altLang="zh-CN" dirty="0" err="1" smtClean="0"/>
              <a:t>CreateWindow</a:t>
            </a:r>
            <a:r>
              <a:rPr lang="zh-CN" altLang="en-US" dirty="0" smtClean="0"/>
              <a:t>（在内存中将窗口创建出来）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显示窗口（将窗口绘制在显示器上）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ShowWindow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UpdateWindow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zh-CN" altLang="en-US" dirty="0" smtClean="0"/>
              <a:t>消息循环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GetMessage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TranslateMessage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DisptachMessage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7 </a:t>
            </a:r>
            <a:r>
              <a:rPr lang="zh-CN" altLang="en-US" dirty="0" smtClean="0"/>
              <a:t>消息处理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窗口类</a:t>
            </a:r>
          </a:p>
          <a:p>
            <a:pPr>
              <a:buNone/>
            </a:pPr>
            <a:r>
              <a:rPr lang="zh-CN" altLang="en-US" sz="2400" dirty="0" smtClean="0"/>
              <a:t>    窗口类包含了窗口的各种参数信息的数据结构。每个窗口都具有窗口类，基于窗口类创建窗口。每个窗口类都具有一个名称，使用前必须注册到系统。		</a:t>
            </a:r>
          </a:p>
          <a:p>
            <a:r>
              <a:rPr lang="zh-CN" altLang="en-US" sz="2400" dirty="0" smtClean="0"/>
              <a:t>窗口类的分类</a:t>
            </a:r>
          </a:p>
          <a:p>
            <a:pPr>
              <a:buNone/>
            </a:pPr>
            <a:r>
              <a:rPr lang="zh-CN" altLang="en-US" sz="2400" dirty="0" smtClean="0"/>
              <a:t>    －系统窗口类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系统已经定义好的窗口类，所有应用程序都可以直接使用。</a:t>
            </a:r>
          </a:p>
          <a:p>
            <a:pPr>
              <a:buNone/>
            </a:pPr>
            <a:r>
              <a:rPr lang="zh-CN" altLang="en-US" sz="2400" dirty="0" smtClean="0"/>
              <a:t>    －应用程序全局窗口类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由用户自己定义，当前应用程序所有模块都可以使用。</a:t>
            </a:r>
          </a:p>
          <a:p>
            <a:pPr>
              <a:buNone/>
            </a:pPr>
            <a:r>
              <a:rPr lang="zh-CN" altLang="en-US" sz="2400" dirty="0" smtClean="0"/>
              <a:t>    －应用程序局部窗口类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由用户自己定义，当前应用程序中本模块可以使用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不需要注册，直接使用窗口类即可。系统</a:t>
            </a:r>
          </a:p>
          <a:p>
            <a:pPr>
              <a:buNone/>
            </a:pPr>
            <a:r>
              <a:rPr lang="zh-CN" altLang="en-US" dirty="0" smtClean="0"/>
              <a:t>已经定义好相应名称，例如：</a:t>
            </a:r>
          </a:p>
          <a:p>
            <a:pPr>
              <a:buNone/>
            </a:pPr>
            <a:r>
              <a:rPr lang="zh-CN" altLang="en-US" dirty="0" smtClean="0"/>
              <a:t>    按钮   </a:t>
            </a:r>
            <a:r>
              <a:rPr lang="en-US" altLang="zh-CN" dirty="0" smtClean="0"/>
              <a:t>- BUTTON</a:t>
            </a:r>
          </a:p>
          <a:p>
            <a:pPr>
              <a:buNone/>
            </a:pPr>
            <a:r>
              <a:rPr lang="zh-CN" altLang="en-US" dirty="0" smtClean="0"/>
              <a:t>    编辑框 </a:t>
            </a:r>
            <a:r>
              <a:rPr lang="en-US" altLang="zh-CN" dirty="0" smtClean="0"/>
              <a:t>- EDIT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RegisterClassEx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	</a:t>
            </a:r>
          </a:p>
          <a:p>
            <a:pPr>
              <a:buNone/>
            </a:pPr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 *</a:t>
            </a:r>
            <a:r>
              <a:rPr lang="en-US" altLang="zh-CN" sz="2400" dirty="0" err="1" smtClean="0"/>
              <a:t>lpWndClass</a:t>
            </a:r>
            <a:r>
              <a:rPr lang="en-US" altLang="zh-CN" sz="2400" dirty="0" smtClean="0"/>
              <a:t> //</a:t>
            </a:r>
            <a:r>
              <a:rPr lang="zh-CN" altLang="en-US" sz="2400" dirty="0" smtClean="0"/>
              <a:t>窗口类的数据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); </a:t>
            </a:r>
            <a:r>
              <a:rPr lang="zh-CN" altLang="en-US" sz="2400" dirty="0" smtClean="0"/>
              <a:t>注册成功后，返回一个数字标识。</a:t>
            </a:r>
          </a:p>
          <a:p>
            <a:r>
              <a:rPr lang="en-US" altLang="zh-CN" sz="2400" dirty="0" smtClean="0"/>
              <a:t>ATOM </a:t>
            </a:r>
            <a:r>
              <a:rPr lang="en-US" altLang="zh-CN" sz="2400" dirty="0" err="1" smtClean="0"/>
              <a:t>RegisterClassEx</a:t>
            </a:r>
            <a:r>
              <a:rPr lang="en-US" altLang="zh-CN" sz="2400" dirty="0" smtClean="0"/>
              <a:t>(</a:t>
            </a:r>
          </a:p>
          <a:p>
            <a:pPr>
              <a:buNone/>
            </a:pPr>
            <a:r>
              <a:rPr lang="en-US" altLang="zh-CN" sz="2400" dirty="0" smtClean="0"/>
              <a:t>CONST WNDCLASSEX *</a:t>
            </a:r>
            <a:r>
              <a:rPr lang="en-US" altLang="zh-CN" sz="2400" dirty="0" err="1" smtClean="0"/>
              <a:t>lpwcx</a:t>
            </a:r>
            <a:r>
              <a:rPr lang="en-US" altLang="zh-CN" sz="2400" dirty="0" smtClean="0"/>
              <a:t>  //</a:t>
            </a:r>
            <a:r>
              <a:rPr lang="zh-CN" altLang="en-US" sz="2400" dirty="0" smtClean="0"/>
              <a:t>窗口类的数据</a:t>
            </a:r>
          </a:p>
          <a:p>
            <a:pPr>
              <a:buNone/>
            </a:pPr>
            <a:r>
              <a:rPr lang="en-US" altLang="zh-CN" sz="2400" dirty="0" smtClean="0"/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r>
              <a:rPr lang="en-US" altLang="zh-CN" dirty="0" smtClean="0"/>
              <a:t>Points</a:t>
            </a:r>
            <a:endParaRPr lang="zh-CN" altLang="en-US" dirty="0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116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05150" y="1340768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/>
        </p:nvGraphicFramePr>
        <p:xfrm>
          <a:off x="3168000" y="1484784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168000" y="2060848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168000" y="2636912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图示 19"/>
          <p:cNvGraphicFramePr/>
          <p:nvPr/>
        </p:nvGraphicFramePr>
        <p:xfrm>
          <a:off x="3168000" y="436510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9" name="图示 18"/>
          <p:cNvGraphicFramePr/>
          <p:nvPr/>
        </p:nvGraphicFramePr>
        <p:xfrm>
          <a:off x="3168000" y="378904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3168000" y="3212976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27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3" name="图示 12"/>
          <p:cNvGraphicFramePr/>
          <p:nvPr/>
        </p:nvGraphicFramePr>
        <p:xfrm>
          <a:off x="3203848" y="5517232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1" name="图示 20"/>
          <p:cNvGraphicFramePr/>
          <p:nvPr/>
        </p:nvGraphicFramePr>
        <p:xfrm>
          <a:off x="3203848" y="491125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">
                                            <p:graphicEl>
                                              <a:dgm id="{E7A34D22-BF8C-47AA-9008-5A69CA339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20" grpId="0">
        <p:bldAsOne/>
      </p:bldGraphic>
      <p:bldGraphic spid="19" grpId="0">
        <p:bldAsOne/>
      </p:bldGraphic>
      <p:bldGraphic spid="18" grpId="0">
        <p:bldSub>
          <a:bldDgm bld="one"/>
        </p:bldSub>
      </p:bldGraphic>
      <p:bldGraphic spid="13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_WNDCLASSEX { </a:t>
            </a:r>
          </a:p>
          <a:p>
            <a:r>
              <a:rPr lang="en-US" altLang="zh-CN" dirty="0" smtClean="0"/>
              <a:t>    UINT       </a:t>
            </a:r>
            <a:r>
              <a:rPr lang="en-US" altLang="zh-CN" dirty="0" err="1" smtClean="0"/>
              <a:t>cbSize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结构体的大小 </a:t>
            </a:r>
            <a:r>
              <a:rPr lang="en-US" altLang="zh-CN" dirty="0" err="1" smtClean="0"/>
              <a:t>sizeof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UINT       style;  //</a:t>
            </a:r>
            <a:r>
              <a:rPr lang="zh-CN" altLang="en-US" dirty="0" smtClean="0"/>
              <a:t>窗口类的风格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WNDPROC    </a:t>
            </a:r>
            <a:r>
              <a:rPr lang="en-US" altLang="zh-CN" dirty="0" err="1" smtClean="0"/>
              <a:t>lpfnWndProc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窗口处理函数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的大小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的大小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HINSTANCE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当前模块的实例句柄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窗口图标句柄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HCURSOR   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鼠标的句柄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HBRUSH     </a:t>
            </a:r>
            <a:r>
              <a:rPr lang="en-US" altLang="zh-CN" dirty="0" err="1" smtClean="0"/>
              <a:t>hbrBackground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绘制窗口背景的画刷句柄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lpszMenuName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窗口菜单的资源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字符串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LPCTSTR    </a:t>
            </a:r>
            <a:r>
              <a:rPr lang="en-US" altLang="zh-CN" dirty="0" err="1" smtClean="0"/>
              <a:t>lpszClassName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窗口类的名称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HICON      </a:t>
            </a:r>
            <a:r>
              <a:rPr lang="en-US" altLang="zh-CN" dirty="0" err="1" smtClean="0"/>
              <a:t>hIconSm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窗口的小图标句柄 </a:t>
            </a:r>
          </a:p>
          <a:p>
            <a:r>
              <a:rPr lang="en-US" altLang="zh-CN" dirty="0" smtClean="0"/>
              <a:t>} WNDCLASSEX, *PWNDCLASSEX;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应用程序全局窗口类的注册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应用程序全局窗口类的注册，需要在窗口类的风格中增加 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，例如：</a:t>
            </a:r>
          </a:p>
          <a:p>
            <a:pPr>
              <a:buNone/>
            </a:pPr>
            <a:r>
              <a:rPr lang="en-US" altLang="zh-CN" dirty="0" smtClean="0"/>
              <a:t>    WNDCLASSEX </a:t>
            </a:r>
            <a:r>
              <a:rPr lang="en-US" altLang="zh-CN" dirty="0" err="1" smtClean="0"/>
              <a:t>wce</a:t>
            </a:r>
            <a:r>
              <a:rPr lang="en-US" altLang="zh-CN" dirty="0" smtClean="0"/>
              <a:t> = {0};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wce.style</a:t>
            </a:r>
            <a:r>
              <a:rPr lang="en-US" altLang="zh-CN" dirty="0" smtClean="0"/>
              <a:t> = ….|CS_GLOBALCLASS;</a:t>
            </a:r>
          </a:p>
          <a:p>
            <a:r>
              <a:rPr lang="zh-CN" altLang="en-US" dirty="0" smtClean="0"/>
              <a:t>应用程序局部窗口类</a:t>
            </a:r>
          </a:p>
          <a:p>
            <a:pPr>
              <a:buNone/>
            </a:pPr>
            <a:r>
              <a:rPr lang="zh-CN" altLang="en-US" dirty="0" smtClean="0"/>
              <a:t>    在注册窗口类时，不添加</a:t>
            </a:r>
            <a:r>
              <a:rPr lang="en-US" altLang="zh-CN" dirty="0" smtClean="0"/>
              <a:t>CS_GLOBALCLASS</a:t>
            </a:r>
            <a:r>
              <a:rPr lang="zh-CN" altLang="en-US" dirty="0" smtClean="0"/>
              <a:t>风格。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窗口类的风格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CS_GLOBALCLASS - </a:t>
            </a:r>
            <a:r>
              <a:rPr lang="zh-CN" altLang="en-US" dirty="0" smtClean="0"/>
              <a:t>应用程序全局窗口类</a:t>
            </a:r>
          </a:p>
          <a:p>
            <a:pPr>
              <a:buNone/>
            </a:pPr>
            <a:r>
              <a:rPr lang="en-US" altLang="zh-CN" dirty="0" smtClean="0"/>
              <a:t>CS_BYTEALIGNCLIENT - </a:t>
            </a:r>
            <a:r>
              <a:rPr lang="zh-CN" altLang="en-US" dirty="0" smtClean="0"/>
              <a:t>窗口客户区的水平位置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CS_BYTEALIGNWINDOW - </a:t>
            </a:r>
            <a:r>
              <a:rPr lang="zh-CN" altLang="en-US" dirty="0" smtClean="0"/>
              <a:t>窗口的水平位置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倍数对齐</a:t>
            </a:r>
          </a:p>
          <a:p>
            <a:pPr>
              <a:buNone/>
            </a:pPr>
            <a:r>
              <a:rPr lang="en-US" altLang="zh-CN" dirty="0" smtClean="0"/>
              <a:t>CS_HREDRAW - </a:t>
            </a:r>
            <a:r>
              <a:rPr lang="zh-CN" altLang="en-US" dirty="0" smtClean="0"/>
              <a:t>当窗口水平变化时，窗口重新绘制</a:t>
            </a:r>
          </a:p>
          <a:p>
            <a:pPr>
              <a:buNone/>
            </a:pPr>
            <a:r>
              <a:rPr lang="en-US" altLang="zh-CN" dirty="0" smtClean="0"/>
              <a:t>CS_VREDRAW - </a:t>
            </a:r>
            <a:r>
              <a:rPr lang="zh-CN" altLang="en-US" dirty="0" smtClean="0"/>
              <a:t>当窗口垂直变化时，窗口重新绘制 </a:t>
            </a:r>
          </a:p>
          <a:p>
            <a:pPr>
              <a:buNone/>
            </a:pPr>
            <a:r>
              <a:rPr lang="en-US" altLang="zh-CN" dirty="0" smtClean="0"/>
              <a:t>CS_CLASSDC - </a:t>
            </a:r>
            <a:r>
              <a:rPr lang="zh-CN" altLang="en-US" dirty="0" smtClean="0"/>
              <a:t>该类型的窗口，都是有同一个绘图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 </a:t>
            </a:r>
          </a:p>
          <a:p>
            <a:pPr>
              <a:buNone/>
            </a:pPr>
            <a:r>
              <a:rPr lang="en-US" altLang="zh-CN" dirty="0" smtClean="0"/>
              <a:t>CS_PARENTDC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使用它的父窗口的绘图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CS_OWNDC - </a:t>
            </a:r>
            <a:r>
              <a:rPr lang="zh-CN" altLang="en-US" dirty="0" smtClean="0"/>
              <a:t>该类型的窗口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每个窗口都使用自己的绘图</a:t>
            </a:r>
            <a:r>
              <a:rPr lang="en-US" altLang="zh-CN" dirty="0" smtClean="0"/>
              <a:t>(DC)</a:t>
            </a:r>
            <a:r>
              <a:rPr lang="zh-CN" altLang="en-US" dirty="0" smtClean="0"/>
              <a:t>设备</a:t>
            </a:r>
          </a:p>
          <a:p>
            <a:pPr>
              <a:buNone/>
            </a:pPr>
            <a:r>
              <a:rPr lang="en-US" altLang="zh-CN" dirty="0" smtClean="0"/>
              <a:t>CS_SAVEBITS - </a:t>
            </a:r>
            <a:r>
              <a:rPr lang="zh-CN" altLang="en-US" dirty="0" smtClean="0"/>
              <a:t>允许窗口保存成图（位图），提高窗口的绘图效率，但是耗费内存资源</a:t>
            </a:r>
          </a:p>
          <a:p>
            <a:pPr>
              <a:buNone/>
            </a:pPr>
            <a:r>
              <a:rPr lang="en-US" altLang="zh-CN" dirty="0" smtClean="0"/>
              <a:t>CS_DBLCLKS - </a:t>
            </a:r>
            <a:r>
              <a:rPr lang="zh-CN" altLang="en-US" dirty="0" smtClean="0"/>
              <a:t>允许窗口接收鼠标双击</a:t>
            </a:r>
          </a:p>
          <a:p>
            <a:pPr>
              <a:buNone/>
            </a:pPr>
            <a:r>
              <a:rPr lang="en-US" altLang="zh-CN" dirty="0" smtClean="0"/>
              <a:t>CS_NOCLOSE - </a:t>
            </a:r>
            <a:r>
              <a:rPr lang="zh-CN" altLang="en-US" dirty="0" smtClean="0"/>
              <a:t>窗口没有关闭按钮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窗口类的查找过程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系统根据传入的窗口类名称，在应用程序局部窗口类中查找，如果找到执行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2	</a:t>
            </a:r>
            <a:r>
              <a:rPr lang="zh-CN" altLang="en-US" dirty="0" smtClean="0"/>
              <a:t>比较局部窗口类与创建窗口时传入的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变量。如果发现相等，创建和注册的窗口类在同一模块，创建窗口返回。如果不相等，继续执行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在应用程序全局窗口类，如果找到，执行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使用找到的窗口类的信息，创建窗口返回。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在系统窗口类中查找，如果找到创建窗口返回，否则创建窗口失败。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RegisterClass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RegisterClassEx</a:t>
            </a:r>
            <a:r>
              <a:rPr lang="en-US" altLang="zh-CN" dirty="0" smtClean="0"/>
              <a:t> </a:t>
            </a:r>
            <a:r>
              <a:rPr lang="zh-CN" altLang="en-US" dirty="0" smtClean="0"/>
              <a:t>注册</a:t>
            </a:r>
          </a:p>
          <a:p>
            <a:r>
              <a:rPr lang="en-US" altLang="zh-CN" dirty="0" err="1" smtClean="0"/>
              <a:t>GetClassInfo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获取信息</a:t>
            </a:r>
          </a:p>
          <a:p>
            <a:r>
              <a:rPr lang="en-US" altLang="zh-CN" dirty="0" err="1" smtClean="0"/>
              <a:t>UnregisterClass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CreateWindow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r>
              <a:rPr lang="en-US" altLang="zh-CN" dirty="0" smtClean="0"/>
              <a:t>HWND 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DWORD </a:t>
            </a:r>
            <a:r>
              <a:rPr lang="en-US" altLang="zh-CN" dirty="0" err="1" smtClean="0"/>
              <a:t>dwExStyle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窗口的扩展风格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lpClassName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已经注册的窗口类名称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lpWindowName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窗口标题栏的名字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dwStyle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窗口的基本风格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//</a:t>
            </a:r>
            <a:r>
              <a:rPr lang="zh-CN" altLang="en-US" dirty="0" smtClean="0"/>
              <a:t>窗口左上角水平坐标位置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//</a:t>
            </a:r>
            <a:r>
              <a:rPr lang="zh-CN" altLang="en-US" dirty="0" smtClean="0"/>
              <a:t>窗口左上角垂直坐标位置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窗口的宽度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窗口的高度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窗口的父窗口句柄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窗口菜单句柄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应用程序实例句柄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窗口创建时附加参数   </a:t>
            </a:r>
          </a:p>
          <a:p>
            <a:r>
              <a:rPr lang="en-US" altLang="zh-CN" dirty="0" smtClean="0"/>
              <a:t>); </a:t>
            </a:r>
            <a:r>
              <a:rPr lang="zh-CN" altLang="en-US" dirty="0" smtClean="0"/>
              <a:t>创建成功返回窗口句柄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子窗口的创建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创建时要设置父窗口句柄</a:t>
            </a:r>
            <a:endParaRPr lang="en-US" altLang="zh-CN" dirty="0" smtClean="0"/>
          </a:p>
          <a:p>
            <a:r>
              <a:rPr lang="zh-CN" altLang="en-US" dirty="0" smtClean="0"/>
              <a:t>创建风格要增加 </a:t>
            </a:r>
            <a:r>
              <a:rPr lang="en-US" altLang="zh-CN" dirty="0" smtClean="0"/>
              <a:t>WS_CHILD|WS_VISIBLE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窗口类和窗口的附加数据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 作用</a:t>
            </a:r>
          </a:p>
          <a:p>
            <a:pPr>
              <a:buNone/>
            </a:pPr>
            <a:r>
              <a:rPr lang="zh-CN" altLang="en-US" dirty="0" smtClean="0"/>
              <a:t>    注册窗口时，可以设置这两个数据内存空间 的大小。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cbClsExtra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窗口类的附加数据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大小</a:t>
            </a: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cbWndExtra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窗口的附加数据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大小</a:t>
            </a:r>
          </a:p>
          <a:p>
            <a:pPr>
              <a:buNone/>
            </a:pPr>
            <a:r>
              <a:rPr lang="zh-CN" altLang="en-US" dirty="0" smtClean="0"/>
              <a:t>     可以提供窗口类和窗口存放自己的数据的空间。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消息机制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程序执行机制</a:t>
            </a:r>
          </a:p>
          <a:p>
            <a:pPr>
              <a:buNone/>
            </a:pPr>
            <a:r>
              <a:rPr lang="zh-CN" altLang="en-US" dirty="0" smtClean="0"/>
              <a:t>   过程驱动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程序的执行过程是按照预定好的顺序执行。</a:t>
            </a:r>
          </a:p>
          <a:p>
            <a:pPr>
              <a:buNone/>
            </a:pPr>
            <a:r>
              <a:rPr lang="zh-CN" altLang="en-US" dirty="0" smtClean="0"/>
              <a:t>   事件驱动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程序的执行是无序，用户可以根据需要随机触发相应的事件。</a:t>
            </a:r>
          </a:p>
          <a:p>
            <a:r>
              <a:rPr lang="en-US" altLang="zh-CN" dirty="0" smtClean="0"/>
              <a:t>Win32</a:t>
            </a:r>
            <a:r>
              <a:rPr lang="zh-CN" altLang="en-US" dirty="0" smtClean="0"/>
              <a:t>窗口程序就是采用 事件驱动 方式执行，也就是 消息机制。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什么是消息？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当系统通知窗口工作时，就采用消息的方式派发给窗口。</a:t>
            </a:r>
            <a:endParaRPr lang="en-US" altLang="zh-CN" dirty="0" smtClean="0"/>
          </a:p>
          <a:p>
            <a:r>
              <a:rPr lang="zh-CN" altLang="en-US" dirty="0" smtClean="0"/>
              <a:t>消息组成</a:t>
            </a:r>
            <a:r>
              <a:rPr lang="en-US" altLang="zh-CN" dirty="0" smtClean="0">
                <a:sym typeface="Wingdings" pitchFamily="2" charset="2"/>
              </a:rPr>
              <a:t>(windows</a:t>
            </a:r>
            <a:r>
              <a:rPr lang="zh-CN" altLang="en-US" dirty="0" smtClean="0">
                <a:sym typeface="Wingdings" pitchFamily="2" charset="2"/>
              </a:rPr>
              <a:t>平台下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zh-CN" altLang="en-US" dirty="0" smtClean="0"/>
          </a:p>
          <a:p>
            <a:pPr lvl="1">
              <a:buNone/>
            </a:pP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zh-CN" altLang="en-US" dirty="0" smtClean="0"/>
              <a:t>消息的两个参数（附带信息）</a:t>
            </a:r>
          </a:p>
          <a:p>
            <a:pPr lvl="1">
              <a:buNone/>
            </a:pPr>
            <a:r>
              <a:rPr lang="zh-CN" altLang="en-US" dirty="0" smtClean="0"/>
              <a:t>消息产生的时间</a:t>
            </a:r>
          </a:p>
          <a:p>
            <a:pPr lvl="1">
              <a:buNone/>
            </a:pPr>
            <a:r>
              <a:rPr lang="zh-CN" altLang="en-US" dirty="0" smtClean="0"/>
              <a:t>消息产生时的鼠标位置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应用程序的类型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控制台程序 </a:t>
            </a:r>
            <a:r>
              <a:rPr lang="en-US" altLang="zh-CN" dirty="0" smtClean="0"/>
              <a:t>Console</a:t>
            </a:r>
          </a:p>
          <a:p>
            <a:pPr lvl="1"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程序，本身没有窗口，通过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窗口执行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窗口程序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</a:t>
            </a:r>
            <a:r>
              <a:rPr lang="zh-CN" altLang="en-US" sz="2400" dirty="0" smtClean="0"/>
              <a:t>拥有自己的窗口，可以与用户交互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600" dirty="0" smtClean="0"/>
              <a:t>存放代码、数据的程序，执行文件可以从中取出代码执行和获取数据</a:t>
            </a:r>
            <a:endParaRPr lang="en-US" altLang="zh-CN" sz="2600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－静态库程序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扩展名</a:t>
            </a:r>
            <a:r>
              <a:rPr lang="en-US" altLang="zh-CN" dirty="0" smtClean="0"/>
              <a:t>LIB</a:t>
            </a:r>
            <a:r>
              <a:rPr lang="zh-CN" altLang="en-US" dirty="0" smtClean="0"/>
              <a:t>，在执行文件执行时从中获取代码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－动态库程序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扩展名</a:t>
            </a:r>
            <a:r>
              <a:rPr lang="en-US" altLang="zh-CN" dirty="0" smtClean="0"/>
              <a:t>DLL</a:t>
            </a:r>
            <a:r>
              <a:rPr lang="zh-CN" altLang="en-US" dirty="0" smtClean="0"/>
              <a:t>，在编译链接程序时，将函数地址放入到执行文件中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窗口处理函数和消息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每个窗口都必须具有窗口处理函数。</a:t>
            </a:r>
          </a:p>
          <a:p>
            <a:pPr lvl="1">
              <a:buNone/>
            </a:pPr>
            <a:r>
              <a:rPr lang="en-US" altLang="zh-CN" dirty="0" smtClean="0"/>
              <a:t>LRESULT CALLBACK </a:t>
            </a:r>
            <a:r>
              <a:rPr lang="en-US" altLang="zh-CN" dirty="0" err="1" smtClean="0"/>
              <a:t>WindowProc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en-US" altLang="zh-CN" dirty="0" smtClean="0"/>
              <a:t>    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    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    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当系统通知窗口时，会调用窗口处理函数同时，将消息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和消息参数传递给窗口处理函数。</a:t>
            </a:r>
          </a:p>
          <a:p>
            <a:r>
              <a:rPr lang="zh-CN" altLang="en-US" dirty="0" smtClean="0"/>
              <a:t>在窗口处理函数中，不处理的消息，使用缺省窗口处理函数，例如</a:t>
            </a:r>
            <a:r>
              <a:rPr lang="en-US" altLang="zh-CN" dirty="0" err="1" smtClean="0"/>
              <a:t>DefWindowProc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GetMessage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获取本进程的消息。</a:t>
            </a:r>
          </a:p>
          <a:p>
            <a:pPr lvl="1">
              <a:buNone/>
            </a:pPr>
            <a:r>
              <a:rPr lang="en-US" altLang="zh-CN" sz="2200" dirty="0" smtClean="0"/>
              <a:t>BOOL </a:t>
            </a:r>
            <a:r>
              <a:rPr lang="en-US" altLang="zh-CN" sz="2200" dirty="0" err="1" smtClean="0"/>
              <a:t>GetMessage</a:t>
            </a:r>
            <a:r>
              <a:rPr lang="en-US" altLang="zh-CN" sz="2200" dirty="0" smtClean="0"/>
              <a:t>(</a:t>
            </a:r>
          </a:p>
          <a:p>
            <a:pPr lvl="1">
              <a:buNone/>
            </a:pPr>
            <a:r>
              <a:rPr lang="en-US" altLang="zh-CN" sz="2200" dirty="0" smtClean="0"/>
              <a:t>	LPMSG </a:t>
            </a: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存放获取到的消息</a:t>
            </a:r>
            <a:r>
              <a:rPr lang="en-US" altLang="zh-CN" sz="2200" dirty="0" smtClean="0"/>
              <a:t>BUFF</a:t>
            </a:r>
          </a:p>
          <a:p>
            <a:pPr lvl="1">
              <a:buNone/>
            </a:pPr>
            <a:r>
              <a:rPr lang="en-US" altLang="zh-CN" sz="2200" dirty="0" smtClean="0"/>
              <a:t>	HWND </a:t>
            </a: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, //</a:t>
            </a:r>
            <a:r>
              <a:rPr lang="zh-CN" altLang="en-US" sz="2200" dirty="0" smtClean="0"/>
              <a:t>窗口句柄</a:t>
            </a:r>
          </a:p>
          <a:p>
            <a:pPr lvl="1">
              <a:buNone/>
            </a:pPr>
            <a:r>
              <a:rPr lang="zh-CN" altLang="en-US" sz="2200" dirty="0" smtClean="0"/>
              <a:t>	 </a:t>
            </a:r>
            <a:r>
              <a:rPr lang="en-US" altLang="zh-CN" sz="2200" dirty="0" smtClean="0"/>
              <a:t>UINT </a:t>
            </a:r>
            <a:r>
              <a:rPr lang="en-US" altLang="zh-CN" sz="2200" dirty="0" err="1" smtClean="0"/>
              <a:t>wMsgFilterMin</a:t>
            </a:r>
            <a:r>
              <a:rPr lang="en-US" altLang="zh-CN" sz="2200" dirty="0" smtClean="0"/>
              <a:t>,//</a:t>
            </a:r>
            <a:r>
              <a:rPr lang="zh-CN" altLang="en-US" sz="2200" dirty="0" smtClean="0"/>
              <a:t>获取消息的最小</a:t>
            </a:r>
            <a:r>
              <a:rPr lang="en-US" altLang="zh-CN" sz="2200" dirty="0" smtClean="0"/>
              <a:t>ID</a:t>
            </a:r>
          </a:p>
          <a:p>
            <a:pPr lvl="1">
              <a:buNone/>
            </a:pPr>
            <a:r>
              <a:rPr lang="en-US" altLang="zh-CN" sz="2200" dirty="0" smtClean="0"/>
              <a:t>	UINT 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  //</a:t>
            </a:r>
            <a:r>
              <a:rPr lang="zh-CN" altLang="en-US" sz="2200" dirty="0" smtClean="0"/>
              <a:t>获取消息的最大</a:t>
            </a:r>
            <a:r>
              <a:rPr lang="en-US" altLang="zh-CN" sz="2200" smtClean="0"/>
              <a:t>ID</a:t>
            </a:r>
            <a:endParaRPr lang="en-US" altLang="zh-CN" sz="2200" dirty="0" smtClean="0"/>
          </a:p>
          <a:p>
            <a:pPr lvl="1">
              <a:buNone/>
            </a:pPr>
            <a:r>
              <a:rPr lang="en-US" altLang="zh-CN" sz="2200" dirty="0" smtClean="0"/>
              <a:t>);</a:t>
            </a:r>
          </a:p>
          <a:p>
            <a:pPr lvl="1">
              <a:buNone/>
            </a:pPr>
            <a:r>
              <a:rPr lang="en-US" altLang="zh-CN" sz="2200" dirty="0" err="1" smtClean="0"/>
              <a:t>lpMsg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当获取到消息后，将消息的参数存放到</a:t>
            </a:r>
            <a:r>
              <a:rPr lang="en-US" altLang="zh-CN" sz="2200" dirty="0" smtClean="0"/>
              <a:t>MSG</a:t>
            </a:r>
            <a:r>
              <a:rPr lang="zh-CN" altLang="en-US" sz="2200" dirty="0" smtClean="0"/>
              <a:t>结构中。</a:t>
            </a:r>
          </a:p>
          <a:p>
            <a:pPr lvl="1">
              <a:buNone/>
            </a:pPr>
            <a:r>
              <a:rPr lang="en-US" altLang="zh-CN" sz="2200" dirty="0" err="1" smtClean="0"/>
              <a:t>hWnd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获取到</a:t>
            </a:r>
            <a:r>
              <a:rPr lang="en-US" altLang="zh-CN" sz="2200" dirty="0" err="1" smtClean="0"/>
              <a:t>hWnd</a:t>
            </a:r>
            <a:r>
              <a:rPr lang="zh-CN" altLang="en-US" sz="2200" dirty="0" smtClean="0"/>
              <a:t>所指定窗口的消息。</a:t>
            </a:r>
          </a:p>
          <a:p>
            <a:pPr lvl="1">
              <a:buNone/>
            </a:pPr>
            <a:r>
              <a:rPr lang="en-US" altLang="zh-CN" sz="2200" dirty="0" err="1" smtClean="0"/>
              <a:t>wMsgFilterMin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wMsgFilterMax</a:t>
            </a:r>
            <a:r>
              <a:rPr lang="en-US" altLang="zh-CN" sz="2200" dirty="0" smtClean="0"/>
              <a:t> -</a:t>
            </a:r>
            <a:r>
              <a:rPr lang="zh-CN" altLang="en-US" sz="2200" dirty="0" smtClean="0"/>
              <a:t>只能获取到由它们指定的消息范围内的消息，如果都为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，表示没有范围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翻译消息。将按键消息，翻译成字符消息。</a:t>
            </a:r>
          </a:p>
          <a:p>
            <a:pPr>
              <a:buNone/>
            </a:pPr>
            <a:r>
              <a:rPr lang="en-US" altLang="zh-CN" dirty="0" smtClean="0"/>
              <a:t>    BOOL </a:t>
            </a:r>
            <a:r>
              <a:rPr lang="en-US" altLang="zh-CN" dirty="0" err="1" smtClean="0"/>
              <a:t>TranslateMessage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要翻译的消息地址</a:t>
            </a:r>
          </a:p>
          <a:p>
            <a:pPr>
              <a:buNone/>
            </a:pPr>
            <a:r>
              <a:rPr lang="en-US" altLang="zh-CN" dirty="0" smtClean="0"/>
              <a:t>    );</a:t>
            </a:r>
          </a:p>
          <a:p>
            <a:pPr>
              <a:buNone/>
            </a:pPr>
            <a:r>
              <a:rPr lang="zh-CN" altLang="en-US" dirty="0" smtClean="0"/>
              <a:t>    检查消息是否是按键的消息，如果不是按键消息，不做任何处理，继续执行。</a:t>
            </a:r>
          </a:p>
          <a:p>
            <a:r>
              <a:rPr lang="en-US" altLang="zh-CN" dirty="0" smtClean="0"/>
              <a:t>3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派发消息。将消息派发到该消息所属窗口的窗口处理函数上。</a:t>
            </a:r>
          </a:p>
          <a:p>
            <a:pPr>
              <a:buNone/>
            </a:pPr>
            <a:r>
              <a:rPr lang="en-US" altLang="zh-CN" dirty="0" smtClean="0"/>
              <a:t>    LRESULT </a:t>
            </a:r>
            <a:r>
              <a:rPr lang="en-US" altLang="zh-CN" dirty="0" err="1" smtClean="0"/>
              <a:t>DispatchMessage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  	CONST MSG *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要派发的消息</a:t>
            </a:r>
          </a:p>
          <a:p>
            <a:pPr>
              <a:buNone/>
            </a:pPr>
            <a:r>
              <a:rPr lang="en-US" altLang="zh-CN" dirty="0" smtClean="0"/>
              <a:t>	);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WM_DESTROY - </a:t>
            </a:r>
            <a:r>
              <a:rPr lang="zh-CN" altLang="en-US" dirty="0" smtClean="0"/>
              <a:t>窗口被销毁时的消息，无消息参数。常用于在窗口被销毁之前，做相应的善后处理，例如资源、内存等。</a:t>
            </a:r>
          </a:p>
          <a:p>
            <a:pPr>
              <a:buNone/>
            </a:pPr>
            <a:r>
              <a:rPr lang="en-US" altLang="zh-CN" dirty="0" smtClean="0"/>
              <a:t>WM_SYSCOMMAND - </a:t>
            </a:r>
            <a:r>
              <a:rPr lang="zh-CN" altLang="en-US" dirty="0" smtClean="0"/>
              <a:t>系统命令消息，当点击窗口的最大化、最小化、关闭等命令时，收到这个消息。</a:t>
            </a:r>
          </a:p>
          <a:p>
            <a:pPr>
              <a:buNone/>
            </a:pPr>
            <a:r>
              <a:rPr lang="zh-CN" altLang="en-US" dirty="0" smtClean="0"/>
              <a:t>	常用在窗口关闭时，提示用户处理。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具体点击位置，例如关闭</a:t>
            </a:r>
            <a:r>
              <a:rPr lang="en-US" altLang="zh-CN" dirty="0" smtClean="0"/>
              <a:t>SC_CLOSE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鼠标位置</a:t>
            </a:r>
          </a:p>
          <a:p>
            <a:pPr>
              <a:buNone/>
            </a:pPr>
            <a:r>
              <a:rPr lang="zh-CN" altLang="en-US" dirty="0" smtClean="0"/>
              <a:t>	     </a:t>
            </a:r>
            <a:r>
              <a:rPr lang="en-US" altLang="zh-CN" dirty="0" smtClean="0"/>
              <a:t>LOWORD </a:t>
            </a:r>
            <a:r>
              <a:rPr lang="zh-CN" altLang="en-US" dirty="0" smtClean="0"/>
              <a:t>低字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水平位置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</a:t>
            </a:r>
            <a:r>
              <a:rPr lang="zh-CN" altLang="en-US" dirty="0" smtClean="0"/>
              <a:t>高字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垂直位置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WM_CREATE - </a:t>
            </a:r>
            <a:r>
              <a:rPr lang="zh-CN" altLang="en-US" dirty="0" smtClean="0"/>
              <a:t>在窗口创建成功还未显示之前，收到这个消息。</a:t>
            </a:r>
          </a:p>
          <a:p>
            <a:pPr>
              <a:buNone/>
            </a:pPr>
            <a:r>
              <a:rPr lang="zh-CN" altLang="en-US" dirty="0" smtClean="0"/>
              <a:t>	常用于初始化窗口的参数、资源等等，包括创建子窗口等。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CREATESTRUCT</a:t>
            </a:r>
            <a:r>
              <a:rPr lang="zh-CN" altLang="en-US" dirty="0" smtClean="0"/>
              <a:t>结构的指针，保存了</a:t>
            </a:r>
            <a:r>
              <a:rPr lang="en-US" altLang="zh-CN" dirty="0" err="1" smtClean="0"/>
              <a:t>CreatWindowEx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个参数。</a:t>
            </a:r>
          </a:p>
          <a:p>
            <a:pPr>
              <a:buNone/>
            </a:pPr>
            <a:r>
              <a:rPr lang="en-US" altLang="zh-CN" dirty="0" smtClean="0"/>
              <a:t>WM_SIZE - </a:t>
            </a:r>
            <a:r>
              <a:rPr lang="zh-CN" altLang="en-US" dirty="0" smtClean="0"/>
              <a:t>在窗口的大小发生变化后，会收到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。</a:t>
            </a:r>
          </a:p>
          <a:p>
            <a:pPr>
              <a:buNone/>
            </a:pPr>
            <a:r>
              <a:rPr lang="zh-CN" altLang="en-US" dirty="0" smtClean="0"/>
              <a:t>	常用于窗口大小变化后，调整窗口内各个部分的布局。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窗口大小变化的原因。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变化窗口客户区的大小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变化后的宽度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HIWORD- </a:t>
            </a:r>
            <a:r>
              <a:rPr lang="zh-CN" altLang="en-US" dirty="0" smtClean="0"/>
              <a:t>变化后的高度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WM_QUIT - </a:t>
            </a:r>
            <a:r>
              <a:rPr lang="zh-CN" altLang="en-US" dirty="0" smtClean="0"/>
              <a:t>用于结束消息循环处理。</a:t>
            </a:r>
          </a:p>
          <a:p>
            <a:pPr lvl="1">
              <a:buNone/>
            </a:pP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PostQuitMessage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函数传递的参数。</a:t>
            </a:r>
          </a:p>
          <a:p>
            <a:pPr lvl="1">
              <a:buNone/>
            </a:pPr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不使用</a:t>
            </a:r>
          </a:p>
          <a:p>
            <a:pPr lvl="1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收到这个消息后，会返回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，结束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处理，退出消息循环。</a:t>
            </a:r>
          </a:p>
          <a:p>
            <a:pPr>
              <a:buNone/>
            </a:pPr>
            <a:r>
              <a:rPr lang="en-US" altLang="zh-CN" dirty="0" smtClean="0"/>
              <a:t>WM_PAINT - </a:t>
            </a:r>
            <a:r>
              <a:rPr lang="zh-CN" altLang="en-US" dirty="0" smtClean="0"/>
              <a:t>绘图消息</a:t>
            </a:r>
          </a:p>
          <a:p>
            <a:pPr>
              <a:buNone/>
            </a:pP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定时器消息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从系统获取消息，将消息从系统中移除，阻塞函数。当系统无消息时，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会等候下一条消息。</a:t>
            </a:r>
          </a:p>
          <a:p>
            <a:r>
              <a:rPr lang="en-US" altLang="zh-CN" dirty="0" err="1" smtClean="0"/>
              <a:t>PeekMessage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以查看的方式从系统获取消息，可以不将消息从系统移除，非阻塞函数。当系统无消息时，返回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，继续执行后续代码。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PeekMessage</a:t>
            </a:r>
            <a:r>
              <a:rPr lang="en-US" altLang="zh-CN" dirty="0" smtClean="0"/>
              <a:t>(</a:t>
            </a:r>
          </a:p>
          <a:p>
            <a:pPr lvl="2">
              <a:buNone/>
            </a:pPr>
            <a:r>
              <a:rPr lang="en-US" altLang="zh-CN" dirty="0" smtClean="0"/>
              <a:t>LPMSG 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,         // message information</a:t>
            </a:r>
          </a:p>
          <a:p>
            <a:pPr lvl="2">
              <a:buNone/>
            </a:pPr>
            <a:r>
              <a:rPr lang="en-US" altLang="zh-CN" dirty="0" smtClean="0"/>
              <a:t>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// handle to window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wMsgFilterMin</a:t>
            </a:r>
            <a:r>
              <a:rPr lang="en-US" altLang="zh-CN" dirty="0" smtClean="0"/>
              <a:t>,  // first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wMsgFilterMax</a:t>
            </a:r>
            <a:r>
              <a:rPr lang="en-US" altLang="zh-CN" dirty="0" smtClean="0"/>
              <a:t>,  // last message</a:t>
            </a:r>
          </a:p>
          <a:p>
            <a:pPr lvl="2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wRemoveMsg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移除标识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发送消息，会等候消息处理的结果。</a:t>
            </a:r>
          </a:p>
          <a:p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投递消息，消息发出后立刻返回，不等候消息执行结果。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000" dirty="0" smtClean="0"/>
              <a:t>BOOL </a:t>
            </a:r>
            <a:r>
              <a:rPr lang="en-US" altLang="zh-CN" sz="3000" dirty="0" err="1" smtClean="0"/>
              <a:t>SendMessage</a:t>
            </a:r>
            <a:r>
              <a:rPr lang="en-US" altLang="zh-CN" sz="3000" dirty="0" smtClean="0"/>
              <a:t>/</a:t>
            </a:r>
            <a:r>
              <a:rPr lang="en-US" altLang="zh-CN" sz="3000" dirty="0" err="1" smtClean="0"/>
              <a:t>PostMessage</a:t>
            </a:r>
            <a:r>
              <a:rPr lang="en-US" altLang="zh-CN" sz="3000" dirty="0" smtClean="0"/>
              <a:t>(</a:t>
            </a:r>
          </a:p>
          <a:p>
            <a:pPr>
              <a:buNone/>
            </a:pPr>
            <a:r>
              <a:rPr lang="en-US" altLang="zh-CN" sz="3000" dirty="0" smtClean="0"/>
              <a:t>		HWND </a:t>
            </a:r>
            <a:r>
              <a:rPr lang="en-US" altLang="zh-CN" sz="3000" dirty="0" err="1" smtClean="0"/>
              <a:t>hWnd</a:t>
            </a:r>
            <a:r>
              <a:rPr lang="en-US" altLang="zh-CN" sz="3000" dirty="0" smtClean="0"/>
              <a:t>,//</a:t>
            </a:r>
            <a:r>
              <a:rPr lang="zh-CN" altLang="en-US" sz="3000" dirty="0" smtClean="0"/>
              <a:t>消息发送的目的窗口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UINT </a:t>
            </a:r>
            <a:r>
              <a:rPr lang="en-US" altLang="zh-CN" sz="3000" dirty="0" err="1" smtClean="0"/>
              <a:t>Msg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</a:t>
            </a:r>
            <a:r>
              <a:rPr lang="en-US" altLang="zh-CN" sz="3000" dirty="0" smtClean="0"/>
              <a:t>ID</a:t>
            </a:r>
          </a:p>
          <a:p>
            <a:pPr>
              <a:buNone/>
            </a:pPr>
            <a:r>
              <a:rPr lang="en-US" altLang="zh-CN" sz="3000" dirty="0" smtClean="0"/>
              <a:t>		WPARAM </a:t>
            </a:r>
            <a:r>
              <a:rPr lang="en-US" altLang="zh-CN" sz="3000" dirty="0" err="1" smtClean="0"/>
              <a:t>wParam</a:t>
            </a:r>
            <a:r>
              <a:rPr lang="en-US" altLang="zh-CN" sz="3000" dirty="0" smtClean="0"/>
              <a:t>,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	</a:t>
            </a:r>
            <a:r>
              <a:rPr lang="en-US" altLang="zh-CN" sz="3000" dirty="0" smtClean="0"/>
              <a:t>LPARAM </a:t>
            </a:r>
            <a:r>
              <a:rPr lang="en-US" altLang="zh-CN" sz="3000" dirty="0" err="1" smtClean="0"/>
              <a:t>lParam</a:t>
            </a:r>
            <a:r>
              <a:rPr lang="en-US" altLang="zh-CN" sz="3000" dirty="0" smtClean="0"/>
              <a:t>  //</a:t>
            </a:r>
            <a:r>
              <a:rPr lang="zh-CN" altLang="en-US" sz="3000" dirty="0" smtClean="0"/>
              <a:t>消息参数</a:t>
            </a:r>
          </a:p>
          <a:p>
            <a:pPr>
              <a:buNone/>
            </a:pPr>
            <a:r>
              <a:rPr lang="zh-CN" altLang="en-US" sz="3000" dirty="0" smtClean="0"/>
              <a:t>	</a:t>
            </a:r>
            <a:r>
              <a:rPr lang="en-US" altLang="zh-CN" sz="3000" dirty="0" smtClean="0"/>
              <a:t>);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0 - 0x03FF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由系统定义好的消息，可以在程序中直接使用。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用户自定义消息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0x0400 - 0x7FFF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31743</a:t>
            </a:r>
          </a:p>
          <a:p>
            <a:pPr>
              <a:buNone/>
            </a:pPr>
            <a:r>
              <a:rPr lang="en-US" altLang="zh-CN" dirty="0" smtClean="0"/>
              <a:t>            #define WM_MYMESSAGE </a:t>
            </a:r>
            <a:r>
              <a:rPr lang="en-US" altLang="zh-CN" dirty="0" err="1" smtClean="0"/>
              <a:t>WM_USER+n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由用户自己定义，满足用户自己的需求。由用户自己发出消息，并响应处理。</a:t>
            </a:r>
          </a:p>
          <a:p>
            <a:pPr>
              <a:buNone/>
            </a:pPr>
            <a:r>
              <a:rPr lang="zh-CN" altLang="en-US" dirty="0" smtClean="0"/>
              <a:t>	自定义消息宏：</a:t>
            </a:r>
            <a:r>
              <a:rPr lang="en-US" altLang="zh-CN" dirty="0" smtClean="0"/>
              <a:t>WM_USER </a:t>
            </a:r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应用程序消息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0x8000 - 0xBFFF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程序之间通讯时使用的消息。</a:t>
            </a:r>
          </a:p>
          <a:p>
            <a:pPr>
              <a:buNone/>
            </a:pPr>
            <a:r>
              <a:rPr lang="zh-CN" altLang="en-US" dirty="0" smtClean="0"/>
              <a:t>	应用程序消息宏：</a:t>
            </a:r>
            <a:r>
              <a:rPr lang="en-US" altLang="zh-CN" dirty="0" smtClean="0"/>
              <a:t>WM_APP 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系统注册消息 </a:t>
            </a:r>
            <a:r>
              <a:rPr lang="en-US" altLang="zh-CN" dirty="0" smtClean="0"/>
              <a:t>- ID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0xC000 - 0xFFFF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在系统注册并生成相应消息，然后可以在各个程序中使用这个消息。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消息队列用于存放消息的一个队列，消息在队列中先入先出。所有窗口程序都具有消息队列。程序可以从队列中获取消息。</a:t>
            </a:r>
          </a:p>
          <a:p>
            <a:pPr>
              <a:buNone/>
            </a:pPr>
            <a:r>
              <a:rPr lang="zh-CN" altLang="en-US" dirty="0" smtClean="0"/>
              <a:t>消息队列的类型</a:t>
            </a:r>
          </a:p>
          <a:p>
            <a:pPr>
              <a:buNone/>
            </a:pPr>
            <a:r>
              <a:rPr lang="zh-CN" altLang="en-US" dirty="0" smtClean="0"/>
              <a:t>	系统消息队列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由系统维护的消息队列。存放系统产生的消息，例如鼠标、键盘等。</a:t>
            </a:r>
          </a:p>
          <a:p>
            <a:pPr>
              <a:buNone/>
            </a:pPr>
            <a:r>
              <a:rPr lang="zh-CN" altLang="en-US" dirty="0" smtClean="0"/>
              <a:t>	程序消息队列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属于每一个应用程序（线程）的消息队列。由应用程序（线程）维护。</a:t>
            </a:r>
          </a:p>
          <a:p>
            <a:pPr>
              <a:buNone/>
            </a:pPr>
            <a:r>
              <a:rPr lang="zh-CN" altLang="en-US" dirty="0" smtClean="0"/>
              <a:t>消息队列的关系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当鼠标、键盘产生消息时，会将消息存放到系统消息队列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系统会根据存放的消息，找到对应窗口的消息队列。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将消息投递到程序的消息队列中。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编程基础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三种应用程序的对比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－入口函数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main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窗口程序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WinMain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动态库程序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DllMain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无入口函数（根本无法执行）</a:t>
            </a:r>
          </a:p>
          <a:p>
            <a:pPr>
              <a:buNone/>
            </a:pPr>
            <a:r>
              <a:rPr lang="zh-CN" altLang="en-US" dirty="0" smtClean="0"/>
              <a:t>      －文件存在方式</a:t>
            </a:r>
          </a:p>
          <a:p>
            <a:pPr>
              <a:buNone/>
            </a:pPr>
            <a:r>
              <a:rPr lang="zh-CN" altLang="en-US" dirty="0" smtClean="0"/>
              <a:t>      控制台程序、窗口程序 </a:t>
            </a:r>
            <a:r>
              <a:rPr lang="en-US" altLang="zh-CN" dirty="0" smtClean="0"/>
              <a:t>- EXE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DLL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LIB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zh-CN" altLang="en-US" dirty="0" smtClean="0"/>
              <a:t>	－执行方式</a:t>
            </a:r>
          </a:p>
          <a:p>
            <a:pPr>
              <a:buNone/>
            </a:pPr>
            <a:r>
              <a:rPr lang="zh-CN" altLang="en-US" dirty="0" smtClean="0"/>
              <a:t>	控制台程序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窗口内执行。</a:t>
            </a:r>
          </a:p>
          <a:p>
            <a:pPr>
              <a:buNone/>
            </a:pPr>
            <a:r>
              <a:rPr lang="zh-CN" altLang="en-US" dirty="0" smtClean="0"/>
              <a:t>	窗口程序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拥有自己的窗口在自己的窗口内执行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	动态库程序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本身无法执行，由可执行程序或其他的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调用</a:t>
            </a:r>
          </a:p>
          <a:p>
            <a:pPr>
              <a:buNone/>
            </a:pPr>
            <a:r>
              <a:rPr lang="zh-CN" altLang="en-US" dirty="0" smtClean="0"/>
              <a:t>	静态库程序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执行不存在，代码会嵌入到可执行文件或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等中。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消息和消息队列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53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根据消息和消息队列之间使用关系，将消息分成两类：</a:t>
            </a:r>
          </a:p>
          <a:p>
            <a:pPr lvl="1">
              <a:buNone/>
            </a:pPr>
            <a:r>
              <a:rPr lang="zh-CN" altLang="en-US" dirty="0" smtClean="0"/>
              <a:t>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消息的发送和获取，都是通过消息队列完成。</a:t>
            </a:r>
          </a:p>
          <a:p>
            <a:pPr lvl="1">
              <a:buNone/>
            </a:pPr>
            <a:r>
              <a:rPr lang="zh-CN" altLang="en-US" dirty="0" smtClean="0"/>
              <a:t>非队列消息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消息的发送和获取，是直接调用消息的窗口处理完成。</a:t>
            </a:r>
          </a:p>
          <a:p>
            <a:r>
              <a:rPr lang="zh-CN" altLang="en-US" dirty="0" smtClean="0"/>
              <a:t>队列消息</a:t>
            </a:r>
            <a:r>
              <a:rPr lang="en-US" altLang="zh-CN" dirty="0" smtClean="0"/>
              <a:t>-</a:t>
            </a:r>
            <a:r>
              <a:rPr lang="zh-CN" altLang="en-US" dirty="0" smtClean="0"/>
              <a:t>消息发送后，首先放入队列，然后通过消息循环，从队列当中获取。</a:t>
            </a:r>
          </a:p>
          <a:p>
            <a:pPr lvl="1"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从消息队列中获取消息</a:t>
            </a:r>
            <a:r>
              <a:rPr lang="en-US" altLang="zh-CN" dirty="0" smtClean="0"/>
              <a:t>(</a:t>
            </a:r>
            <a:r>
              <a:rPr lang="zh-CN" altLang="en-US" dirty="0" smtClean="0"/>
              <a:t>永远只能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PostMessage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将消息投递到消息队列</a:t>
            </a:r>
          </a:p>
          <a:p>
            <a:pPr lvl="1">
              <a:buNone/>
            </a:pPr>
            <a:r>
              <a:rPr lang="zh-CN" altLang="en-US" dirty="0" smtClean="0"/>
              <a:t>常见队列消息：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、键盘、鼠标、定时器。</a:t>
            </a:r>
          </a:p>
          <a:p>
            <a:r>
              <a:rPr lang="zh-CN" altLang="en-US" dirty="0" smtClean="0"/>
              <a:t>非队列消息－消息发送时，首先查找消息接收窗口的窗口处理函数，直接调用处理函数，完成消息。</a:t>
            </a:r>
          </a:p>
          <a:p>
            <a:pPr lvl="1">
              <a:buNone/>
            </a:pPr>
            <a:r>
              <a:rPr lang="en-US" altLang="zh-CN" dirty="0" err="1" smtClean="0"/>
              <a:t>SendMessage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直接将消息发送给窗口的处理函数，并等候处理结果。</a:t>
            </a:r>
          </a:p>
          <a:p>
            <a:pPr lvl="1">
              <a:buNone/>
            </a:pPr>
            <a:r>
              <a:rPr lang="zh-CN" altLang="en-US" dirty="0" smtClean="0"/>
              <a:t>常见消息：</a:t>
            </a:r>
            <a:r>
              <a:rPr lang="en-US" altLang="zh-CN" dirty="0" smtClean="0"/>
              <a:t>WM_CREATE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WM_SIZE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GetMessage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从程序的消息队列当中，获取到消息。</a:t>
            </a:r>
          </a:p>
          <a:p>
            <a:pPr>
              <a:buNone/>
            </a:pPr>
            <a:r>
              <a:rPr lang="en-US" altLang="zh-CN" dirty="0" err="1" smtClean="0"/>
              <a:t>TranslateMessage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检查获取到的消息，如果发现是按键消息，产生一个字符消息（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），并放入程序的消息队列。</a:t>
            </a:r>
          </a:p>
          <a:p>
            <a:pPr>
              <a:buNone/>
            </a:pPr>
            <a:r>
              <a:rPr lang="en-US" altLang="zh-CN" dirty="0" err="1" smtClean="0"/>
              <a:t>DispatchMessage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根据消息，找到窗口处理函数，调用窗口处理函数，完成消息的处理。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GetMessage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在程序（线程）消息队列查找消息，如果队列有消息，检查消息是否满足指定条件</a:t>
            </a:r>
            <a:r>
              <a:rPr lang="en-US" altLang="zh-CN" dirty="0" smtClean="0"/>
              <a:t>(HWND,ID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，不满足条件就不会取出消息，否则从队列取出消息返回。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如果程序（线程）消息队列没有消息，向系统消息队列获取属于本程序的消息。如果系统队列的当前消息属于本程序，系统会将消息转发到程序消息队列。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如果系统消息队列也没有消息，检查所有窗口的需要重新绘制的区域，如果发现有需要绘制的区域，产生</a:t>
            </a:r>
            <a:r>
              <a:rPr lang="en-US" altLang="zh-CN" dirty="0" smtClean="0"/>
              <a:t>WM_PAINT</a:t>
            </a:r>
            <a:r>
              <a:rPr lang="zh-CN" altLang="en-US" dirty="0" smtClean="0"/>
              <a:t>消息，取得消息返回处理。</a:t>
            </a:r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如果没有重新绘制区域，检查定时器如果有到时的定时器，产生</a:t>
            </a:r>
            <a:r>
              <a:rPr lang="en-US" altLang="zh-CN" dirty="0" smtClean="0"/>
              <a:t>WM_TIMER,</a:t>
            </a:r>
            <a:r>
              <a:rPr lang="zh-CN" altLang="en-US" dirty="0" smtClean="0"/>
              <a:t>返回处理执行。</a:t>
            </a:r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如果没有到时的定时器，整理程序的资源、内存等等。</a:t>
            </a:r>
          </a:p>
          <a:p>
            <a:pPr>
              <a:buNone/>
            </a:pPr>
            <a:r>
              <a:rPr lang="en-US" altLang="zh-CN" dirty="0" smtClean="0"/>
              <a:t>6 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会继续等候下一条消息。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，交出程序的控制权。</a:t>
            </a:r>
          </a:p>
          <a:p>
            <a:pPr>
              <a:buNone/>
            </a:pPr>
            <a:r>
              <a:rPr lang="zh-CN" altLang="en-US" dirty="0" smtClean="0"/>
              <a:t>注意：</a:t>
            </a:r>
            <a:r>
              <a:rPr lang="en-US" altLang="zh-CN" dirty="0" err="1" smtClean="0"/>
              <a:t>GetMessage</a:t>
            </a:r>
            <a:r>
              <a:rPr lang="zh-CN" altLang="en-US" dirty="0" smtClean="0"/>
              <a:t>如果获取到是</a:t>
            </a:r>
            <a:r>
              <a:rPr lang="en-US" altLang="zh-CN" dirty="0" smtClean="0"/>
              <a:t>WM_QUIT,</a:t>
            </a:r>
            <a:r>
              <a:rPr lang="zh-CN" altLang="en-US" dirty="0" smtClean="0"/>
              <a:t>函数会返回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消息的发送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SendMessage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发送消息到指定的窗口，并等候对方将消息处理，然后消息执行结果，用于非队列消息的发送。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PostMessage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将消息放到消息队列中，立刻返回，用于队列消息的发送。</a:t>
            </a:r>
          </a:p>
          <a:p>
            <a:pPr>
              <a:buNone/>
            </a:pPr>
            <a:r>
              <a:rPr lang="zh-CN" altLang="en-US" dirty="0" smtClean="0"/>
              <a:t>	无法获知消息是否被对方处理。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WM_PAINT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当窗口需要绘制的时候，会发送窗口处理函数。</a:t>
            </a:r>
          </a:p>
          <a:p>
            <a:r>
              <a:rPr lang="zh-CN" altLang="en-US" dirty="0" smtClean="0"/>
              <a:t>窗口无效区域 </a:t>
            </a:r>
          </a:p>
          <a:p>
            <a:pPr>
              <a:buNone/>
            </a:pPr>
            <a:r>
              <a:rPr lang="zh-CN" altLang="en-US" dirty="0" smtClean="0"/>
              <a:t>    被声明成需要重新绘制的区域。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InvalidateRect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	   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区域的矩形坐标</a:t>
            </a:r>
          </a:p>
          <a:p>
            <a:pPr>
              <a:buNone/>
            </a:pPr>
            <a:r>
              <a:rPr lang="zh-CN" altLang="en-US" dirty="0" smtClean="0"/>
              <a:t>  	    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bErase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重绘前是否先擦除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在程序中，如果需要绘制窗口，调用函数声明窗口无效区域。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53135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WM_PAINT</a:t>
            </a:r>
            <a:r>
              <a:rPr lang="zh-CN" altLang="en-US" dirty="0" smtClean="0"/>
              <a:t>参数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不使用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不使用</a:t>
            </a:r>
          </a:p>
          <a:p>
            <a:r>
              <a:rPr lang="zh-CN" altLang="en-US" dirty="0" smtClean="0"/>
              <a:t>消息处理步骤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BeginPaint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LPPAINTSTRUCT 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绘图参数的</a:t>
            </a:r>
            <a:r>
              <a:rPr lang="en-US" altLang="zh-CN" dirty="0" smtClean="0"/>
              <a:t>BUFF</a:t>
            </a:r>
          </a:p>
          <a:p>
            <a:pPr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返回绘图设备句柄</a:t>
            </a:r>
            <a:r>
              <a:rPr lang="en-US" altLang="zh-CN" dirty="0" smtClean="0"/>
              <a:t>HDC</a:t>
            </a:r>
          </a:p>
          <a:p>
            <a:pPr>
              <a:buNone/>
            </a:pPr>
            <a:r>
              <a:rPr lang="en-US" altLang="zh-CN" dirty="0" smtClean="0"/>
              <a:t>	2 </a:t>
            </a:r>
            <a:r>
              <a:rPr lang="zh-CN" altLang="en-US" dirty="0" smtClean="0"/>
              <a:t>绘图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结束绘图处理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EndPaint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绘图窗口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CONST PAINTSTRUCT *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绘图参数的指针</a:t>
            </a:r>
            <a:r>
              <a:rPr lang="en-US" altLang="zh-CN" dirty="0" err="1" smtClean="0"/>
              <a:t>BeginPaint</a:t>
            </a:r>
            <a:r>
              <a:rPr lang="zh-CN" altLang="en-US" dirty="0" smtClean="0"/>
              <a:t>返回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键盘消息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WM_KEYDOWN - </a:t>
            </a:r>
            <a:r>
              <a:rPr lang="zh-CN" altLang="en-US" dirty="0" smtClean="0"/>
              <a:t>按键被按下时产生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WM_KEYUP - </a:t>
            </a:r>
            <a:r>
              <a:rPr lang="zh-CN" altLang="en-US" dirty="0" smtClean="0"/>
              <a:t>按键被放开时产生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WM_SYSKEYDOWN - </a:t>
            </a:r>
            <a:r>
              <a:rPr lang="zh-CN" altLang="en-US" dirty="0" smtClean="0"/>
              <a:t>系统键按下时产生  比如</a:t>
            </a:r>
            <a:r>
              <a:rPr lang="en-US" altLang="zh-CN" dirty="0" smtClean="0"/>
              <a:t>ALT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F10</a:t>
            </a:r>
          </a:p>
          <a:p>
            <a:pPr>
              <a:buNone/>
            </a:pPr>
            <a:r>
              <a:rPr lang="en-US" altLang="zh-CN" dirty="0" smtClean="0"/>
              <a:t>	WM_SYSKEYUP - </a:t>
            </a:r>
            <a:r>
              <a:rPr lang="zh-CN" altLang="en-US" dirty="0" smtClean="0"/>
              <a:t>系统键放开时产生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 - </a:t>
            </a:r>
            <a:r>
              <a:rPr lang="zh-CN" altLang="en-US" dirty="0" smtClean="0"/>
              <a:t>字符消息（</a:t>
            </a:r>
            <a:r>
              <a:rPr lang="en-US" altLang="zh-CN" dirty="0" err="1" smtClean="0"/>
              <a:t>TranslateMessage</a:t>
            </a:r>
            <a:r>
              <a:rPr lang="zh-CN" altLang="en-US" dirty="0" smtClean="0"/>
              <a:t>发送）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消息参数</a:t>
            </a:r>
          </a:p>
          <a:p>
            <a:pPr>
              <a:buNone/>
            </a:pPr>
            <a:r>
              <a:rPr lang="zh-CN" altLang="en-US" dirty="0" smtClean="0"/>
              <a:t>	按键消息：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按键的</a:t>
            </a:r>
            <a:r>
              <a:rPr lang="en-US" altLang="zh-CN" dirty="0" smtClean="0"/>
              <a:t>Virtual Key</a:t>
            </a:r>
            <a:r>
              <a:rPr lang="zh-CN" altLang="en-US" dirty="0" smtClean="0"/>
              <a:t>（虚拟键码）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按键的参数，例如按下次数	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消息：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WPARAM - </a:t>
            </a:r>
            <a:r>
              <a:rPr lang="zh-CN" altLang="en-US" dirty="0" smtClean="0"/>
              <a:t>输入的字符（</a:t>
            </a:r>
            <a:r>
              <a:rPr lang="en-US" altLang="zh-CN" dirty="0" smtClean="0"/>
              <a:t>ASC</a:t>
            </a:r>
            <a:r>
              <a:rPr lang="zh-CN" altLang="en-US" dirty="0" smtClean="0"/>
              <a:t>字符编码）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按键的相关参数</a:t>
            </a:r>
          </a:p>
          <a:p>
            <a:pPr>
              <a:buNone/>
            </a:pPr>
            <a:r>
              <a:rPr lang="zh-CN" altLang="en-US" dirty="0" smtClean="0"/>
              <a:t>						 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键盘消息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消息的使用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 KEYDOWN</a:t>
            </a:r>
            <a:r>
              <a:rPr lang="zh-CN" altLang="en-US" dirty="0" smtClean="0"/>
              <a:t>可以重复出现，</a:t>
            </a:r>
            <a:r>
              <a:rPr lang="en-US" altLang="zh-CN" dirty="0" smtClean="0"/>
              <a:t>KEYUP</a:t>
            </a:r>
            <a:r>
              <a:rPr lang="zh-CN" altLang="en-US" dirty="0" smtClean="0"/>
              <a:t>只能在按键松开时出现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en-US" altLang="zh-CN" dirty="0" err="1" smtClean="0"/>
              <a:t>TranslateMessage</a:t>
            </a:r>
            <a:r>
              <a:rPr lang="zh-CN" altLang="en-US" dirty="0" smtClean="0"/>
              <a:t>在转换</a:t>
            </a:r>
            <a:r>
              <a:rPr lang="en-US" altLang="zh-CN" dirty="0" smtClean="0"/>
              <a:t>WM_KEYDOWN</a:t>
            </a:r>
            <a:r>
              <a:rPr lang="zh-CN" altLang="en-US" dirty="0" smtClean="0"/>
              <a:t>消息时，对于可见字符可以产生</a:t>
            </a:r>
            <a:r>
              <a:rPr lang="en-US" altLang="zh-CN" dirty="0" smtClean="0"/>
              <a:t>WM_CHAR,</a:t>
            </a:r>
            <a:r>
              <a:rPr lang="zh-CN" altLang="en-US" dirty="0" smtClean="0"/>
              <a:t>不可见字符无此消息。</a:t>
            </a:r>
          </a:p>
          <a:p>
            <a:pPr lvl="1">
              <a:buNone/>
            </a:pPr>
            <a:r>
              <a:rPr lang="en-US" altLang="zh-CN" dirty="0" smtClean="0"/>
              <a:t>3 WM_KEYDOWN/UP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wParam</a:t>
            </a:r>
            <a:r>
              <a:rPr lang="zh-CN" altLang="en-US" dirty="0" smtClean="0"/>
              <a:t>是表示的按键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的虚拟键码值，</a:t>
            </a:r>
            <a:r>
              <a:rPr lang="en-US" altLang="zh-CN" dirty="0" smtClean="0"/>
              <a:t>WM_CHAR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wParam</a:t>
            </a:r>
            <a:r>
              <a:rPr lang="zh-CN" altLang="en-US" dirty="0" smtClean="0"/>
              <a:t>是表示输入的字符</a:t>
            </a:r>
            <a:r>
              <a:rPr lang="en-US" altLang="zh-CN" dirty="0" smtClean="0"/>
              <a:t>ASC</a:t>
            </a:r>
            <a:r>
              <a:rPr lang="zh-CN" altLang="en-US" dirty="0" smtClean="0"/>
              <a:t>字符编码。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鼠标消息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基本鼠标消息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WM_LBUTTONDOWN - </a:t>
            </a:r>
            <a:r>
              <a:rPr lang="zh-CN" altLang="en-US" dirty="0" smtClean="0"/>
              <a:t>鼠标左键按下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WM_LBUTTONUP - </a:t>
            </a:r>
            <a:r>
              <a:rPr lang="zh-CN" altLang="en-US" dirty="0" smtClean="0"/>
              <a:t>鼠标左键抬起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WM_RBUTTONDOWN - </a:t>
            </a:r>
            <a:r>
              <a:rPr lang="zh-CN" altLang="en-US" dirty="0" smtClean="0"/>
              <a:t>鼠标右键按下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WM_RBUTTONUP - </a:t>
            </a:r>
            <a:r>
              <a:rPr lang="zh-CN" altLang="en-US" dirty="0" smtClean="0"/>
              <a:t>鼠标右键抬起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WM_MOUSEMOVE - </a:t>
            </a:r>
            <a:r>
              <a:rPr lang="zh-CN" altLang="en-US" dirty="0" smtClean="0"/>
              <a:t>鼠标移动消息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双击消息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WM_LBUTTONDBLCLK - </a:t>
            </a:r>
            <a:r>
              <a:rPr lang="zh-CN" altLang="en-US" dirty="0" smtClean="0"/>
              <a:t>鼠标左键双击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WM_RBUTTONDBLCLK - </a:t>
            </a:r>
            <a:r>
              <a:rPr lang="zh-CN" altLang="en-US" dirty="0" smtClean="0"/>
              <a:t>鼠标右键双击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滚轮消息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WM_MOUSEWHEEL - </a:t>
            </a:r>
            <a:r>
              <a:rPr lang="zh-CN" altLang="en-US" dirty="0" smtClean="0"/>
              <a:t>鼠标滚轮消息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基本鼠标消息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鼠标消息使用</a:t>
            </a:r>
          </a:p>
          <a:p>
            <a:pPr lvl="1">
              <a:buNone/>
            </a:pPr>
            <a:r>
              <a:rPr lang="zh-CN" altLang="en-US" dirty="0" smtClean="0"/>
              <a:t>一般情况鼠标按下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抬起成对出现。在鼠标移动过程中，会根据移动速度产生一系列的</a:t>
            </a:r>
            <a:r>
              <a:rPr lang="en-US" altLang="zh-CN" dirty="0" smtClean="0"/>
              <a:t>WM_MOUSEMOVE</a:t>
            </a:r>
            <a:r>
              <a:rPr lang="zh-CN" altLang="en-US" dirty="0" smtClean="0"/>
              <a:t>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1"/>
            <a:ext cx="8820472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开发工具  </a:t>
            </a:r>
            <a:r>
              <a:rPr lang="en-US" altLang="zh-CN" dirty="0" smtClean="0"/>
              <a:t>Visual Studio C++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sz="2600" dirty="0" smtClean="0"/>
              <a:t>VC1.5 - VC6.0 – VC2005-VC2010( 10.0 )</a:t>
            </a:r>
          </a:p>
          <a:p>
            <a:pPr lvl="1"/>
            <a:r>
              <a:rPr lang="en-US" altLang="zh-CN" dirty="0" smtClean="0"/>
              <a:t>VC</a:t>
            </a:r>
            <a:r>
              <a:rPr lang="zh-CN" altLang="en-US" dirty="0" smtClean="0"/>
              <a:t>的编译工具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sz="2400" dirty="0" smtClean="0"/>
              <a:t>    </a:t>
            </a:r>
            <a:r>
              <a:rPr lang="zh-CN" altLang="en-US" sz="2600" dirty="0" smtClean="0"/>
              <a:t>编译器</a:t>
            </a:r>
            <a:r>
              <a:rPr lang="en-US" altLang="zh-CN" sz="2600" dirty="0" smtClean="0"/>
              <a:t>CL.EXE   </a:t>
            </a:r>
            <a:r>
              <a:rPr lang="zh-CN" altLang="en-US" sz="2600" dirty="0" smtClean="0"/>
              <a:t>将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cpp</a:t>
            </a:r>
            <a:r>
              <a:rPr lang="en-US" altLang="zh-CN" sz="2600" dirty="0" smtClean="0"/>
              <a:t>/.C</a:t>
            </a:r>
            <a:r>
              <a:rPr lang="zh-CN" altLang="en-US" sz="2600" dirty="0" smtClean="0"/>
              <a:t>源代码编译成目标代码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obj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链接器</a:t>
            </a:r>
            <a:r>
              <a:rPr lang="en-US" altLang="zh-CN" sz="2600" dirty="0" smtClean="0"/>
              <a:t>LINK.EXE   </a:t>
            </a:r>
            <a:r>
              <a:rPr lang="zh-CN" altLang="en-US" sz="2600" dirty="0" smtClean="0"/>
              <a:t>将目标代码、库链接生成最终文件</a:t>
            </a:r>
            <a:endParaRPr lang="en-US" altLang="zh-CN" sz="2600" dirty="0" smtClean="0"/>
          </a:p>
          <a:p>
            <a:pPr lvl="1">
              <a:buNone/>
            </a:pPr>
            <a:r>
              <a:rPr lang="zh-CN" altLang="en-US" sz="2600" dirty="0" smtClean="0"/>
              <a:t>    资源编译器</a:t>
            </a:r>
            <a:r>
              <a:rPr lang="en-US" altLang="zh-CN" sz="2600" dirty="0" smtClean="0"/>
              <a:t>RC.EXE   (.</a:t>
            </a:r>
            <a:r>
              <a:rPr lang="en-US" altLang="zh-CN" sz="2600" dirty="0" err="1" smtClean="0"/>
              <a:t>rc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将资源编译，最终通过链接器存入最终文件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双击鼠标消息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鼠标的位置，窗口客户区坐标系。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</a:p>
          <a:p>
            <a:pPr lvl="1">
              <a:buNone/>
            </a:pPr>
            <a:r>
              <a:rPr lang="zh-CN" altLang="en-US" dirty="0" smtClean="0"/>
              <a:t>使用时需要在注册窗口类的时候添加</a:t>
            </a:r>
            <a:r>
              <a:rPr lang="en-US" altLang="zh-CN" dirty="0" smtClean="0"/>
              <a:t>CS_DBLCLKS </a:t>
            </a:r>
            <a:r>
              <a:rPr lang="zh-CN" altLang="en-US" dirty="0" smtClean="0"/>
              <a:t>风格。</a:t>
            </a:r>
          </a:p>
          <a:p>
            <a:pPr lvl="1">
              <a:buNone/>
            </a:pPr>
            <a:r>
              <a:rPr lang="zh-CN" altLang="en-US" dirty="0" smtClean="0"/>
              <a:t>消息产生顺序</a:t>
            </a:r>
          </a:p>
          <a:p>
            <a:pPr lvl="1">
              <a:buNone/>
            </a:pPr>
            <a:r>
              <a:rPr lang="zh-CN" altLang="en-US" dirty="0" smtClean="0"/>
              <a:t>    以</a:t>
            </a:r>
            <a:r>
              <a:rPr lang="en-US" altLang="zh-CN" dirty="0" smtClean="0"/>
              <a:t>WM_LBUTTONDBLCLK</a:t>
            </a:r>
            <a:r>
              <a:rPr lang="zh-CN" altLang="en-US" dirty="0" smtClean="0"/>
              <a:t>为例：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WM_LBUTTONDOWN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</a:p>
          <a:p>
            <a:pPr lvl="1">
              <a:buNone/>
            </a:pPr>
            <a:r>
              <a:rPr lang="en-US" altLang="zh-CN" dirty="0" smtClean="0"/>
              <a:t>	WM_LBUTTONDBLCLK</a:t>
            </a:r>
          </a:p>
          <a:p>
            <a:pPr lvl="1">
              <a:buNone/>
            </a:pPr>
            <a:r>
              <a:rPr lang="en-US" altLang="zh-CN" dirty="0" smtClean="0"/>
              <a:t>	WM_LBUTTONUP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鼠标消息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 smtClean="0"/>
              <a:t>鼠标滚轮 </a:t>
            </a:r>
            <a:r>
              <a:rPr lang="en-US" altLang="zh-CN" sz="3300" dirty="0" smtClean="0"/>
              <a:t>WM_MOUSEWHEEL</a:t>
            </a:r>
          </a:p>
          <a:p>
            <a:pPr lvl="1">
              <a:buNone/>
            </a:pP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LOWORD - </a:t>
            </a:r>
            <a:r>
              <a:rPr lang="zh-CN" altLang="en-US" dirty="0" smtClean="0"/>
              <a:t>其他按键的状态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滚轮的偏移量，是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的倍数，通过正负值表示表示滚动方向。</a:t>
            </a:r>
          </a:p>
          <a:p>
            <a:pPr lvl="1">
              <a:buNone/>
            </a:pPr>
            <a:r>
              <a:rPr lang="zh-CN" altLang="en-US" dirty="0" smtClean="0"/>
              <a:t>	正：向前滚动</a:t>
            </a:r>
          </a:p>
          <a:p>
            <a:pPr lvl="1">
              <a:buNone/>
            </a:pPr>
            <a:r>
              <a:rPr lang="zh-CN" altLang="en-US" dirty="0" smtClean="0"/>
              <a:t>	负：向后滚动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</a:t>
            </a:r>
            <a:r>
              <a:rPr lang="zh-CN" altLang="en-US" dirty="0" smtClean="0"/>
              <a:t>：鼠标当前的位置，屏幕坐标系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LOWORD - 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HIWORD - 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使用</a:t>
            </a:r>
          </a:p>
          <a:p>
            <a:pPr lvl="1">
              <a:buNone/>
            </a:pPr>
            <a:r>
              <a:rPr lang="zh-CN" altLang="en-US" dirty="0" smtClean="0"/>
              <a:t>	通过偏移量，获取滚动的方向和倍数。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定时器消息</a:t>
            </a:r>
          </a:p>
          <a:p>
            <a:pPr>
              <a:buNone/>
            </a:pPr>
            <a:r>
              <a:rPr lang="zh-CN" altLang="en-US" dirty="0" smtClean="0"/>
              <a:t>		可以在程序中设置定时器，当到达时间</a:t>
            </a:r>
          </a:p>
          <a:p>
            <a:pPr>
              <a:buNone/>
            </a:pPr>
            <a:r>
              <a:rPr lang="zh-CN" altLang="en-US" dirty="0" smtClean="0"/>
              <a:t>		间隔时，定时器会向程序发送一个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消息。		</a:t>
            </a:r>
          </a:p>
          <a:p>
            <a:pPr>
              <a:buNone/>
            </a:pPr>
            <a:r>
              <a:rPr lang="zh-CN" altLang="en-US" dirty="0" smtClean="0"/>
              <a:t>		定时器的精度是毫秒，但是准确度很低。</a:t>
            </a:r>
          </a:p>
          <a:p>
            <a:pPr>
              <a:buNone/>
            </a:pPr>
            <a:r>
              <a:rPr lang="zh-CN" altLang="en-US" dirty="0" smtClean="0"/>
              <a:t>		例如设置时间间隔为</a:t>
            </a:r>
            <a:r>
              <a:rPr lang="en-US" altLang="zh-CN" dirty="0" smtClean="0"/>
              <a:t>1000ms</a:t>
            </a:r>
            <a:r>
              <a:rPr lang="zh-CN" altLang="en-US" dirty="0" smtClean="0"/>
              <a:t>，但是会在</a:t>
            </a:r>
          </a:p>
          <a:p>
            <a:pPr>
              <a:buNone/>
            </a:pPr>
            <a:r>
              <a:rPr lang="zh-CN" altLang="en-US" dirty="0" smtClean="0"/>
              <a:t>		非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毫秒到达。		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消息的参数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WPARAM - 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	LPARAM - </a:t>
            </a:r>
            <a:r>
              <a:rPr lang="zh-CN" altLang="en-US" dirty="0" smtClean="0"/>
              <a:t>定时器处理函数的指针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定时器消息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600" dirty="0" smtClean="0"/>
              <a:t>3 </a:t>
            </a:r>
            <a:r>
              <a:rPr lang="zh-CN" altLang="en-US" sz="3600" dirty="0" smtClean="0"/>
              <a:t>定时器使用</a:t>
            </a:r>
          </a:p>
          <a:p>
            <a:pPr lvl="1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创建定时器</a:t>
            </a:r>
          </a:p>
          <a:p>
            <a:pPr lvl="1">
              <a:buNone/>
            </a:pPr>
            <a:r>
              <a:rPr lang="en-US" altLang="zh-CN" dirty="0" smtClean="0"/>
              <a:t>UINT </a:t>
            </a:r>
            <a:r>
              <a:rPr lang="en-US" altLang="zh-CN" dirty="0" err="1" smtClean="0"/>
              <a:t>SetTimer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nIDEvent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UINT </a:t>
            </a:r>
            <a:r>
              <a:rPr lang="en-US" altLang="zh-CN" dirty="0" err="1" smtClean="0"/>
              <a:t>uElapse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时间间隔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TIMERPROC </a:t>
            </a:r>
            <a:r>
              <a:rPr lang="en-US" altLang="zh-CN" dirty="0" err="1" smtClean="0"/>
              <a:t>lpTimerFunc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定时器处理函数指针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r>
              <a:rPr lang="zh-CN" altLang="en-US" dirty="0" smtClean="0"/>
              <a:t>创建成功，返回非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使用窗口处理函数，做为定时器处理函数，</a:t>
            </a:r>
            <a:r>
              <a:rPr lang="en-US" altLang="zh-CN" dirty="0" err="1" smtClean="0"/>
              <a:t>lpTimerFunc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使用定时器处理函数处理定时器消息。</a:t>
            </a:r>
          </a:p>
          <a:p>
            <a:pPr lvl="1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消息处理  </a:t>
            </a:r>
            <a:r>
              <a:rPr lang="en-US" altLang="zh-CN" dirty="0" smtClean="0"/>
              <a:t>WM_TIMER</a:t>
            </a:r>
          </a:p>
          <a:p>
            <a:pPr lvl="1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关闭定时器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KillTimer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定时器窗口句柄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uIDEvent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附：</a:t>
            </a:r>
            <a:r>
              <a:rPr lang="en-US" altLang="zh-CN" dirty="0" err="1" smtClean="0"/>
              <a:t>GetClientRect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获取窗口客户区大小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菜单的分类</a:t>
            </a:r>
          </a:p>
          <a:p>
            <a:pPr lvl="1">
              <a:buNone/>
            </a:pPr>
            <a:r>
              <a:rPr lang="en-US" altLang="zh-CN" dirty="0" smtClean="0"/>
              <a:t>1.1 </a:t>
            </a:r>
            <a:r>
              <a:rPr lang="zh-CN" altLang="en-US" dirty="0" smtClean="0"/>
              <a:t>窗口的顶层菜单</a:t>
            </a:r>
          </a:p>
          <a:p>
            <a:pPr lvl="1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弹出式菜单</a:t>
            </a:r>
          </a:p>
          <a:p>
            <a:pPr lvl="1">
              <a:buNone/>
            </a:pPr>
            <a:r>
              <a:rPr lang="en-US" altLang="zh-CN" dirty="0" smtClean="0"/>
              <a:t>1.3 </a:t>
            </a:r>
            <a:r>
              <a:rPr lang="zh-CN" altLang="en-US" dirty="0" smtClean="0"/>
              <a:t>系统菜单</a:t>
            </a:r>
          </a:p>
          <a:p>
            <a:r>
              <a:rPr lang="en-US" altLang="zh-CN" dirty="0" smtClean="0"/>
              <a:t>HMENU</a:t>
            </a:r>
            <a:r>
              <a:rPr lang="zh-CN" altLang="en-US" dirty="0" smtClean="0"/>
              <a:t>类型表示菜单，菜单每一项有相应的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916"/>
            <a:ext cx="8229600" cy="485740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000" dirty="0" smtClean="0"/>
              <a:t>窗口的顶层菜单</a:t>
            </a:r>
            <a:endParaRPr lang="en-US" altLang="zh-CN" sz="4000" dirty="0" smtClean="0"/>
          </a:p>
          <a:p>
            <a:pPr lvl="1">
              <a:buNone/>
            </a:pPr>
            <a:r>
              <a:rPr lang="zh-CN" altLang="en-US" b="1" dirty="0" smtClean="0"/>
              <a:t>创建菜单  </a:t>
            </a:r>
            <a:endParaRPr lang="en-US" altLang="zh-CN" b="1" dirty="0" smtClean="0"/>
          </a:p>
          <a:p>
            <a:pPr lvl="1">
              <a:buNone/>
            </a:pPr>
            <a:r>
              <a:rPr lang="en-US" altLang="zh-CN" b="1" dirty="0" smtClean="0"/>
              <a:t>HMENU </a:t>
            </a:r>
            <a:r>
              <a:rPr lang="en-US" altLang="zh-CN" b="1" dirty="0" err="1" smtClean="0"/>
              <a:t>CreateMenu</a:t>
            </a:r>
            <a:r>
              <a:rPr lang="en-US" altLang="zh-CN" b="1" dirty="0" smtClean="0"/>
              <a:t>(VOID); //</a:t>
            </a:r>
            <a:r>
              <a:rPr lang="zh-CN" altLang="en-US" b="1" dirty="0" smtClean="0"/>
              <a:t>创建成功返回菜单句柄</a:t>
            </a:r>
          </a:p>
          <a:p>
            <a:pPr lvl="1">
              <a:buNone/>
            </a:pPr>
            <a:r>
              <a:rPr lang="zh-CN" altLang="en-US" b="1" dirty="0" smtClean="0"/>
              <a:t>增加菜单项   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InsertMenu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AppendMenu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uFlags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菜单项风格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UINT </a:t>
            </a:r>
            <a:r>
              <a:rPr lang="en-US" altLang="zh-CN" b="1" dirty="0" err="1" smtClean="0"/>
              <a:t>uIDNewItem</a:t>
            </a:r>
            <a:r>
              <a:rPr lang="en-US" altLang="zh-CN" b="1" dirty="0" smtClean="0"/>
              <a:t>, //</a:t>
            </a:r>
            <a:r>
              <a:rPr lang="zh-CN" altLang="en-US" b="1" dirty="0" smtClean="0"/>
              <a:t>菜单项</a:t>
            </a:r>
            <a:r>
              <a:rPr lang="en-US" altLang="zh-CN" b="1" dirty="0" smtClean="0"/>
              <a:t>ID</a:t>
            </a:r>
          </a:p>
          <a:p>
            <a:pPr lvl="1">
              <a:buNone/>
            </a:pPr>
            <a:r>
              <a:rPr lang="en-US" altLang="zh-CN" b="1" dirty="0" smtClean="0"/>
              <a:t>	LPCTSTR </a:t>
            </a:r>
            <a:r>
              <a:rPr lang="en-US" altLang="zh-CN" b="1" dirty="0" err="1" smtClean="0"/>
              <a:t>lpNewItem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菜单项的名称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</a:p>
          <a:p>
            <a:pPr lvl="1">
              <a:buNone/>
            </a:pPr>
            <a:r>
              <a:rPr lang="zh-CN" altLang="en-US" b="1" dirty="0" smtClean="0"/>
              <a:t>设置到窗口</a:t>
            </a:r>
          </a:p>
          <a:p>
            <a:pPr lvl="1">
              <a:buNone/>
            </a:pPr>
            <a:r>
              <a:rPr lang="en-US" altLang="zh-CN" b="1" dirty="0" smtClean="0"/>
              <a:t>BOOL </a:t>
            </a:r>
            <a:r>
              <a:rPr lang="en-US" altLang="zh-CN" b="1" dirty="0" err="1" smtClean="0"/>
              <a:t>SetMenu</a:t>
            </a:r>
            <a:r>
              <a:rPr lang="en-US" altLang="zh-CN" b="1" dirty="0" smtClean="0"/>
              <a:t>(</a:t>
            </a:r>
          </a:p>
          <a:p>
            <a:pPr lvl="1">
              <a:buNone/>
            </a:pPr>
            <a:r>
              <a:rPr lang="en-US" altLang="zh-CN" b="1" dirty="0" smtClean="0"/>
              <a:t>	HWND </a:t>
            </a:r>
            <a:r>
              <a:rPr lang="en-US" altLang="zh-CN" b="1" dirty="0" err="1" smtClean="0"/>
              <a:t>hWnd</a:t>
            </a:r>
            <a:r>
              <a:rPr lang="en-US" altLang="zh-CN" b="1" dirty="0" smtClean="0"/>
              <a:t>,  //</a:t>
            </a:r>
            <a:r>
              <a:rPr lang="zh-CN" altLang="en-US" b="1" dirty="0" smtClean="0"/>
              <a:t>窗口句柄</a:t>
            </a:r>
          </a:p>
          <a:p>
            <a:pPr lvl="1">
              <a:buNone/>
            </a:pPr>
            <a:r>
              <a:rPr lang="zh-CN" altLang="en-US" b="1" dirty="0" smtClean="0"/>
              <a:t>	</a:t>
            </a:r>
            <a:r>
              <a:rPr lang="en-US" altLang="zh-CN" b="1" dirty="0" smtClean="0"/>
              <a:t>HMENU </a:t>
            </a:r>
            <a:r>
              <a:rPr lang="en-US" altLang="zh-CN" b="1" dirty="0" err="1" smtClean="0"/>
              <a:t>hMenu</a:t>
            </a:r>
            <a:r>
              <a:rPr lang="en-US" altLang="zh-CN" b="1" dirty="0" smtClean="0"/>
              <a:t> //</a:t>
            </a:r>
            <a:r>
              <a:rPr lang="zh-CN" altLang="en-US" b="1" dirty="0" smtClean="0"/>
              <a:t>菜单句柄</a:t>
            </a:r>
          </a:p>
          <a:p>
            <a:pPr lvl="1">
              <a:buNone/>
            </a:pPr>
            <a:r>
              <a:rPr lang="en-US" altLang="zh-CN" b="1" dirty="0" smtClean="0"/>
              <a:t>);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弹出式菜单 </a:t>
            </a:r>
            <a:r>
              <a:rPr lang="en-US" altLang="zh-CN" dirty="0" smtClean="0"/>
              <a:t>Popup</a:t>
            </a:r>
          </a:p>
          <a:p>
            <a:pPr lvl="1">
              <a:buNone/>
            </a:pPr>
            <a:r>
              <a:rPr lang="zh-CN" altLang="en-US" dirty="0" smtClean="0"/>
              <a:t>菜单的创建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CreatePopupMenu</a:t>
            </a:r>
            <a:r>
              <a:rPr lang="en-US" altLang="zh-CN" dirty="0" smtClean="0"/>
              <a:t>(VOID);//</a:t>
            </a:r>
            <a:r>
              <a:rPr lang="zh-CN" altLang="en-US" dirty="0" smtClean="0"/>
              <a:t>创建成功返回菜单句柄</a:t>
            </a:r>
          </a:p>
          <a:p>
            <a:pPr lvl="1">
              <a:buNone/>
            </a:pPr>
            <a:r>
              <a:rPr lang="zh-CN" altLang="en-US" dirty="0" smtClean="0"/>
              <a:t>加入顶层菜单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AppendMenu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菜单项增加选项，</a:t>
            </a:r>
            <a:r>
              <a:rPr lang="en-US" altLang="zh-CN" dirty="0" smtClean="0"/>
              <a:t>MF_POPUP</a:t>
            </a:r>
          </a:p>
          <a:p>
            <a:pPr lvl="1">
              <a:buNone/>
            </a:pPr>
            <a:r>
              <a:rPr lang="en-US" altLang="zh-CN" dirty="0" smtClean="0"/>
              <a:t>	UINT_PTR </a:t>
            </a:r>
            <a:r>
              <a:rPr lang="en-US" altLang="zh-CN" dirty="0" err="1" smtClean="0"/>
              <a:t>uIDNewItem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弹出式菜单的句柄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lpNewItem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菜单项的名称</a:t>
            </a:r>
          </a:p>
          <a:p>
            <a:pPr lvl="1">
              <a:buNone/>
            </a:pPr>
            <a:r>
              <a:rPr lang="en-US" altLang="zh-CN" dirty="0" smtClean="0"/>
              <a:t>);	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菜单命令处理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WM_COMMAND 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HIWORD - </a:t>
            </a:r>
            <a:r>
              <a:rPr lang="zh-CN" altLang="en-US" dirty="0" smtClean="0"/>
              <a:t>对于菜单项为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LOWORD - </a:t>
            </a:r>
            <a:r>
              <a:rPr lang="zh-CN" altLang="en-US" dirty="0" smtClean="0"/>
              <a:t>菜单项的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NULL</a:t>
            </a:r>
          </a:p>
          <a:p>
            <a:pPr lvl="1">
              <a:buNone/>
            </a:pPr>
            <a:r>
              <a:rPr lang="zh-CN" altLang="en-US" dirty="0" smtClean="0"/>
              <a:t>命令处理过程</a:t>
            </a:r>
          </a:p>
          <a:p>
            <a:pPr lvl="1">
              <a:buNone/>
            </a:pPr>
            <a:r>
              <a:rPr lang="zh-CN" altLang="en-US" dirty="0" smtClean="0"/>
              <a:t>	获取</a:t>
            </a:r>
            <a:r>
              <a:rPr lang="en-US" altLang="zh-CN" dirty="0" smtClean="0"/>
              <a:t>WPARAM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64138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300" dirty="0" smtClean="0"/>
              <a:t>菜单项的状态</a:t>
            </a:r>
            <a:endParaRPr lang="en-US" altLang="zh-CN" sz="3300" dirty="0" smtClean="0"/>
          </a:p>
          <a:p>
            <a:pPr lvl="1">
              <a:buNone/>
            </a:pPr>
            <a:r>
              <a:rPr lang="zh-CN" altLang="en-US" dirty="0" smtClean="0"/>
              <a:t>在增加菜单项可以设置菜单项的状态。</a:t>
            </a:r>
          </a:p>
          <a:p>
            <a:pPr lvl="1">
              <a:buNone/>
            </a:pPr>
            <a:r>
              <a:rPr lang="zh-CN" altLang="en-US" dirty="0" smtClean="0"/>
              <a:t>可以使用菜单</a:t>
            </a:r>
            <a:r>
              <a:rPr lang="en-US" altLang="zh-CN" dirty="0" smtClean="0"/>
              <a:t>API	</a:t>
            </a:r>
            <a:r>
              <a:rPr lang="zh-CN" altLang="en-US" dirty="0" smtClean="0"/>
              <a:t>修改状态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CheckMenuItem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EnableMenuItem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函数使用时，需要通过设置</a:t>
            </a:r>
            <a:r>
              <a:rPr lang="en-US" altLang="zh-CN" dirty="0" smtClean="0"/>
              <a:t>MF_BYPOSITION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MF_BYCOMMAND</a:t>
            </a:r>
            <a:r>
              <a:rPr lang="zh-CN" altLang="en-US" dirty="0" smtClean="0"/>
              <a:t>，确定使用菜单索引或者菜单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 </a:t>
            </a:r>
          </a:p>
          <a:p>
            <a:pPr lvl="1">
              <a:buNone/>
            </a:pPr>
            <a:r>
              <a:rPr lang="en-US" altLang="zh-CN" dirty="0" smtClean="0"/>
              <a:t>WM_INITMENUPOPUP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在菜单被激活但是未显示，窗口会收到这个消息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WPARAM – </a:t>
            </a:r>
            <a:r>
              <a:rPr lang="zh-CN" altLang="en-US" dirty="0" smtClean="0"/>
              <a:t>即将显示菜单句柄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</a:t>
            </a:r>
            <a:r>
              <a:rPr lang="zh-CN" altLang="en-US" dirty="0" smtClean="0"/>
              <a:t>是被点击顶层菜单项索引（位置）</a:t>
            </a:r>
          </a:p>
          <a:p>
            <a:pPr lvl="1">
              <a:buNone/>
            </a:pPr>
            <a:r>
              <a:rPr lang="en-US" altLang="zh-CN" dirty="0" smtClean="0"/>
              <a:t>                     HIWORD</a:t>
            </a:r>
            <a:r>
              <a:rPr lang="zh-CN" altLang="en-US" dirty="0" smtClean="0"/>
              <a:t>即将显示菜单是否为窗口菜单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窗口菜单：顶层菜单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系统菜单 属于窗口菜单。弹出式菜单不属于窗口菜单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系统菜单的使用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91264" cy="50405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系统菜单的获取</a:t>
            </a:r>
          </a:p>
          <a:p>
            <a:pPr lvl="1">
              <a:buNone/>
            </a:pPr>
            <a:r>
              <a:rPr lang="en-US" altLang="zh-CN" dirty="0" smtClean="0"/>
              <a:t>HMENU </a:t>
            </a:r>
            <a:r>
              <a:rPr lang="en-US" altLang="zh-CN" dirty="0" err="1" smtClean="0"/>
              <a:t>GetSystemMenu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bRevert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重置选项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返回获取到的系统菜单句柄</a:t>
            </a:r>
          </a:p>
          <a:p>
            <a:pPr lvl="1">
              <a:buNone/>
            </a:pPr>
            <a:r>
              <a:rPr lang="en-US" altLang="zh-CN" dirty="0" err="1" smtClean="0"/>
              <a:t>bRevert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删除旧菜单，恢复到默认的系统菜单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FALSE - </a:t>
            </a:r>
            <a:r>
              <a:rPr lang="zh-CN" altLang="en-US" dirty="0" smtClean="0"/>
              <a:t>返回当前的系统菜单句柄。</a:t>
            </a:r>
          </a:p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系统菜单的修改</a:t>
            </a:r>
          </a:p>
          <a:p>
            <a:pPr lvl="1">
              <a:buNone/>
            </a:pPr>
            <a:r>
              <a:rPr lang="en-US" altLang="zh-CN" dirty="0" err="1" smtClean="0"/>
              <a:t>AppendMenu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DeleteMenu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系统菜单命令响应</a:t>
            </a:r>
          </a:p>
          <a:p>
            <a:pPr lvl="1"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WM_SYSCOMMAND</a:t>
            </a:r>
            <a:r>
              <a:rPr lang="zh-CN" altLang="en-US" dirty="0" smtClean="0"/>
              <a:t>响应菜单命令。</a:t>
            </a:r>
          </a:p>
          <a:p>
            <a:pPr lvl="1">
              <a:buNone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LOWORD</a:t>
            </a:r>
            <a:r>
              <a:rPr lang="zh-CN" altLang="en-US" dirty="0" smtClean="0"/>
              <a:t>是命令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库和头文件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－</a:t>
            </a:r>
            <a:r>
              <a:rPr lang="en-US" altLang="zh-CN" dirty="0" smtClean="0"/>
              <a:t> Windows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kernel32.dll - </a:t>
            </a:r>
            <a:r>
              <a:rPr lang="zh-CN" altLang="en-US" dirty="0" smtClean="0"/>
              <a:t>提供了核心的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，例如进程、线程、内存管理等。</a:t>
            </a:r>
          </a:p>
          <a:p>
            <a:pPr lvl="1">
              <a:buNone/>
            </a:pPr>
            <a:r>
              <a:rPr lang="zh-CN" altLang="en-US" dirty="0" smtClean="0"/>
              <a:t>  	</a:t>
            </a:r>
            <a:r>
              <a:rPr lang="en-US" altLang="zh-CN" dirty="0" smtClean="0"/>
              <a:t>user32.dll - </a:t>
            </a:r>
            <a:r>
              <a:rPr lang="zh-CN" altLang="en-US" dirty="0" smtClean="0"/>
              <a:t>提供了窗口、消息等</a:t>
            </a:r>
            <a:r>
              <a:rPr lang="en-US" altLang="zh-CN" dirty="0" smtClean="0"/>
              <a:t>API	</a:t>
            </a:r>
          </a:p>
          <a:p>
            <a:pPr lvl="1">
              <a:buNone/>
            </a:pPr>
            <a:r>
              <a:rPr lang="en-US" altLang="zh-CN" dirty="0" smtClean="0"/>
              <a:t>  	gdi32.dll  - </a:t>
            </a:r>
            <a:r>
              <a:rPr lang="zh-CN" altLang="en-US" dirty="0" smtClean="0"/>
              <a:t>绘图相关的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zh-CN" altLang="en-US" dirty="0" smtClean="0"/>
              <a:t>－头文件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windows.h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头文件的集合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windef.h</a:t>
            </a:r>
            <a:r>
              <a:rPr lang="en-US" altLang="zh-CN" dirty="0" smtClean="0"/>
              <a:t> - windows</a:t>
            </a:r>
            <a:r>
              <a:rPr lang="zh-CN" altLang="en-US" dirty="0" smtClean="0"/>
              <a:t>数据类型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winbase.h</a:t>
            </a:r>
            <a:r>
              <a:rPr lang="en-US" altLang="zh-CN" dirty="0" smtClean="0"/>
              <a:t> - kernel32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wingdi.h</a:t>
            </a:r>
            <a:r>
              <a:rPr lang="en-US" altLang="zh-CN" dirty="0" smtClean="0"/>
              <a:t> - gdi32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winuser.h</a:t>
            </a:r>
            <a:r>
              <a:rPr lang="en-US" altLang="zh-CN" dirty="0" smtClean="0"/>
              <a:t> - user32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winnt.h</a:t>
            </a:r>
            <a:r>
              <a:rPr lang="en-US" altLang="zh-CN" dirty="0" smtClean="0"/>
              <a:t> - UNICODE</a:t>
            </a:r>
            <a:r>
              <a:rPr lang="zh-CN" altLang="en-US" dirty="0" smtClean="0"/>
              <a:t>字符集支持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创建菜单</a:t>
            </a:r>
          </a:p>
          <a:p>
            <a:pPr lvl="1">
              <a:buNone/>
            </a:pPr>
            <a:r>
              <a:rPr lang="zh-CN" altLang="en-US" dirty="0" smtClean="0"/>
              <a:t>右键菜单是一个弹出式菜单，使用</a:t>
            </a:r>
            <a:r>
              <a:rPr lang="en-US" altLang="zh-CN" dirty="0" err="1" smtClean="0"/>
              <a:t>CreatePopupMenu</a:t>
            </a:r>
            <a:r>
              <a:rPr lang="zh-CN" altLang="en-US" dirty="0" smtClean="0"/>
              <a:t>创建。</a:t>
            </a: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显示弹出式菜单</a:t>
            </a:r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TrackPopupMenu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HMENU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弹出式菜单句柄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uFlags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显示方式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</a:t>
            </a:r>
            <a:r>
              <a:rPr lang="zh-CN" altLang="en-US" dirty="0" smtClean="0"/>
              <a:t>水平位置，屏幕坐标系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</a:t>
            </a:r>
            <a:r>
              <a:rPr lang="zh-CN" altLang="en-US" dirty="0" smtClean="0"/>
              <a:t>垂直位置，屏幕坐标系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nReserved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保留，必须</a:t>
            </a:r>
            <a:r>
              <a:rPr lang="en-US" altLang="zh-CN" dirty="0" smtClean="0"/>
              <a:t>0</a:t>
            </a:r>
          </a:p>
          <a:p>
            <a:pPr lvl="1">
              <a:buNone/>
            </a:pPr>
            <a:r>
              <a:rPr lang="en-US" altLang="zh-CN" dirty="0" smtClean="0"/>
              <a:t>	 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处理菜单消息的窗口句柄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CONST RECT *</a:t>
            </a:r>
            <a:r>
              <a:rPr lang="en-US" altLang="zh-CN" dirty="0" err="1" smtClean="0"/>
              <a:t>prcRect</a:t>
            </a:r>
            <a:r>
              <a:rPr lang="en-US" altLang="zh-CN" dirty="0" smtClean="0"/>
              <a:t> //NULL</a:t>
            </a:r>
            <a:r>
              <a:rPr lang="zh-CN" altLang="en-US" dirty="0" smtClean="0"/>
              <a:t>，忽略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en-US" altLang="zh-CN" dirty="0" err="1" smtClean="0"/>
              <a:t>TrackPopupMenu</a:t>
            </a:r>
            <a:r>
              <a:rPr lang="zh-CN" altLang="en-US" dirty="0" smtClean="0"/>
              <a:t>是阻塞函数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700" dirty="0" smtClean="0"/>
              <a:t>3 </a:t>
            </a:r>
            <a:r>
              <a:rPr lang="zh-CN" altLang="en-US" sz="2700" dirty="0" smtClean="0"/>
              <a:t>命令处理</a:t>
            </a:r>
          </a:p>
          <a:p>
            <a:pPr lvl="1">
              <a:buNone/>
            </a:pPr>
            <a:r>
              <a:rPr lang="en-US" altLang="zh-CN" dirty="0" smtClean="0"/>
              <a:t>WM_COMMAND,</a:t>
            </a:r>
            <a:r>
              <a:rPr lang="zh-CN" altLang="en-US" dirty="0" smtClean="0"/>
              <a:t>与窗口菜单一致</a:t>
            </a:r>
          </a:p>
          <a:p>
            <a:pPr lvl="1">
              <a:buNone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Track</a:t>
            </a:r>
            <a:r>
              <a:rPr lang="zh-CN" altLang="en-US" dirty="0" smtClean="0"/>
              <a:t>设置了</a:t>
            </a:r>
            <a:r>
              <a:rPr lang="en-US" altLang="zh-CN" dirty="0" smtClean="0"/>
              <a:t>TPM_RETURNCMD</a:t>
            </a:r>
            <a:r>
              <a:rPr lang="zh-CN" altLang="en-US" dirty="0" smtClean="0"/>
              <a:t>选项，那么点击的菜单项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通过函数的返回值获取。</a:t>
            </a:r>
          </a:p>
          <a:p>
            <a:pPr>
              <a:lnSpc>
                <a:spcPct val="80000"/>
              </a:lnSpc>
            </a:pPr>
            <a:r>
              <a:rPr lang="en-US" altLang="zh-CN" sz="2700" dirty="0" smtClean="0"/>
              <a:t>4 </a:t>
            </a:r>
            <a:r>
              <a:rPr lang="zh-CN" altLang="en-US" sz="2700" dirty="0" smtClean="0"/>
              <a:t>菜单项的状态</a:t>
            </a:r>
          </a:p>
          <a:p>
            <a:pPr lvl="1">
              <a:buNone/>
            </a:pPr>
            <a:r>
              <a:rPr lang="en-US" altLang="zh-CN" dirty="0" smtClean="0"/>
              <a:t>WM_INITMENUPOPUP,</a:t>
            </a:r>
            <a:r>
              <a:rPr lang="zh-CN" altLang="en-US" dirty="0" smtClean="0"/>
              <a:t>按照弹出菜单处理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 </a:t>
            </a:r>
            <a:r>
              <a:rPr lang="zh-CN" altLang="en-US" dirty="0" smtClean="0"/>
              <a:t>菜单处理位置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鼠标右键抬起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WM_RBUTTONUP </a:t>
            </a:r>
            <a:r>
              <a:rPr lang="zh-CN" altLang="en-US" dirty="0" smtClean="0"/>
              <a:t>鼠标右键消息窗口坐标系坐标，要使用需要转换成屏幕坐标系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ClientToScreen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ScreenToClient</a:t>
            </a:r>
            <a:endParaRPr lang="en-US" altLang="zh-CN" dirty="0" smtClean="0"/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2 WM_CONTEXTMENU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右键点击的窗口句柄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- LOWORD X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	                </a:t>
            </a:r>
            <a:r>
              <a:rPr lang="en-US" altLang="zh-CN" dirty="0" smtClean="0"/>
              <a:t>HIWORD Y</a:t>
            </a:r>
            <a:r>
              <a:rPr lang="zh-CN" altLang="en-US" dirty="0" smtClean="0"/>
              <a:t>坐标，屏幕坐标系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WM_CONTEXTMENU</a:t>
            </a:r>
            <a:r>
              <a:rPr lang="zh-CN" altLang="en-US" dirty="0" smtClean="0"/>
              <a:t>消息是在</a:t>
            </a:r>
            <a:r>
              <a:rPr lang="en-US" altLang="zh-CN" dirty="0" smtClean="0"/>
              <a:t>WM_RBUTTONUP</a:t>
            </a:r>
            <a:r>
              <a:rPr lang="zh-CN" altLang="en-US" dirty="0" smtClean="0"/>
              <a:t>消息之后产生。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78539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资源相关</a:t>
            </a:r>
            <a:endParaRPr lang="en-US" altLang="zh-CN" sz="3800" dirty="0" smtClean="0"/>
          </a:p>
          <a:p>
            <a:pPr lvl="1">
              <a:buNone/>
            </a:pPr>
            <a:r>
              <a:rPr lang="zh-CN" altLang="en-US" dirty="0" smtClean="0"/>
              <a:t>资源脚本文件：*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</a:t>
            </a:r>
          </a:p>
          <a:p>
            <a:pPr lvl="1">
              <a:buNone/>
            </a:pPr>
            <a:r>
              <a:rPr lang="zh-CN" altLang="en-US" dirty="0" smtClean="0"/>
              <a:t>编译器：</a:t>
            </a:r>
            <a:r>
              <a:rPr lang="en-US" altLang="zh-CN" dirty="0" smtClean="0"/>
              <a:t>RC.EXE</a:t>
            </a:r>
          </a:p>
          <a:p>
            <a:r>
              <a:rPr lang="zh-CN" altLang="en-US" sz="3800" dirty="0" smtClean="0"/>
              <a:t>菜单资源的使用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添加菜单资源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2.1 </a:t>
            </a:r>
            <a:r>
              <a:rPr lang="zh-CN" altLang="en-US" dirty="0" smtClean="0"/>
              <a:t>在注册时设置菜单资源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2.2 </a:t>
            </a:r>
            <a:r>
              <a:rPr lang="zh-CN" altLang="en-US" dirty="0" smtClean="0"/>
              <a:t>加载菜单资源，设置到窗口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HMENU </a:t>
            </a:r>
            <a:r>
              <a:rPr lang="en-US" altLang="zh-CN" dirty="0" err="1" smtClean="0"/>
              <a:t>LoadMenu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module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lpMenuName</a:t>
            </a:r>
            <a:r>
              <a:rPr lang="en-US" altLang="zh-CN" dirty="0" smtClean="0"/>
              <a:t>    // menu name or resource identifier</a:t>
            </a:r>
          </a:p>
          <a:p>
            <a:pPr lvl="1">
              <a:buNone/>
            </a:pPr>
            <a:r>
              <a:rPr lang="en-US" altLang="zh-CN" dirty="0" smtClean="0"/>
              <a:t>	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SetMenu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图标资源 </a:t>
            </a:r>
            <a:r>
              <a:rPr lang="en-US" altLang="zh-CN" sz="3800" dirty="0" smtClean="0"/>
              <a:t>ICON</a:t>
            </a:r>
            <a:r>
              <a:rPr lang="zh-CN" altLang="en-US" sz="3800" dirty="0" smtClean="0"/>
              <a:t>的使用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添加资源</a:t>
            </a:r>
          </a:p>
          <a:p>
            <a:pPr lvl="1">
              <a:buNone/>
            </a:pPr>
            <a:r>
              <a:rPr lang="zh-CN" altLang="en-US" dirty="0" smtClean="0"/>
              <a:t>	注意图标的大小，一个图标文件中，可以有多个不同大小的图标。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加载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HICON </a:t>
            </a:r>
            <a:r>
              <a:rPr lang="en-US" altLang="zh-CN" dirty="0" err="1" smtClean="0"/>
              <a:t>LoadIcon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lpIconName</a:t>
            </a:r>
            <a:r>
              <a:rPr lang="en-US" altLang="zh-CN" dirty="0" smtClean="0"/>
              <a:t>   // name string or resource identifier</a:t>
            </a:r>
          </a:p>
          <a:p>
            <a:pPr lvl="1">
              <a:buNone/>
            </a:pPr>
            <a:r>
              <a:rPr lang="en-US" altLang="zh-CN" dirty="0" smtClean="0"/>
              <a:t>	); </a:t>
            </a:r>
            <a:r>
              <a:rPr lang="zh-CN" altLang="en-US" dirty="0" smtClean="0"/>
              <a:t>成功返回</a:t>
            </a:r>
            <a:r>
              <a:rPr lang="en-US" altLang="zh-CN" dirty="0" smtClean="0"/>
              <a:t>HICON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设置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注册窗口类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3.2 WM_SETICON</a:t>
            </a:r>
            <a:r>
              <a:rPr lang="zh-CN" altLang="en-US" dirty="0" smtClean="0"/>
              <a:t>消息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绘制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DrawIcon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在窗口客户区中绘制 一个图标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84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100" dirty="0" smtClean="0"/>
              <a:t>光标资源的使用</a:t>
            </a:r>
            <a:endParaRPr lang="en-US" altLang="zh-CN" sz="41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添加光标的资源</a:t>
            </a:r>
          </a:p>
          <a:p>
            <a:pPr lvl="1">
              <a:buNone/>
            </a:pPr>
            <a:r>
              <a:rPr lang="zh-CN" altLang="en-US" dirty="0" smtClean="0"/>
              <a:t>光标的大小默认是</a:t>
            </a:r>
            <a:r>
              <a:rPr lang="en-US" altLang="zh-CN" dirty="0" smtClean="0"/>
              <a:t>32X32</a:t>
            </a:r>
            <a:r>
              <a:rPr lang="zh-CN" altLang="en-US" dirty="0" smtClean="0"/>
              <a:t>像素，每个光标有</a:t>
            </a:r>
            <a:r>
              <a:rPr lang="en-US" altLang="zh-CN" dirty="0" err="1" smtClean="0"/>
              <a:t>HotSpot</a:t>
            </a:r>
            <a:r>
              <a:rPr lang="zh-CN" altLang="en-US" dirty="0" smtClean="0"/>
              <a:t>，是当前鼠标的热点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使用资源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LoadCursor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 handle to application instance</a:t>
            </a:r>
          </a:p>
          <a:p>
            <a:pPr lvl="1">
              <a:buNone/>
            </a:pPr>
            <a:r>
              <a:rPr lang="en-US" altLang="zh-CN" dirty="0" smtClean="0"/>
              <a:t>     LPCTSTR </a:t>
            </a:r>
            <a:r>
              <a:rPr lang="en-US" altLang="zh-CN" dirty="0" err="1" smtClean="0"/>
              <a:t>lpCursorName</a:t>
            </a:r>
            <a:r>
              <a:rPr lang="en-US" altLang="zh-CN" dirty="0" smtClean="0"/>
              <a:t>  // name or resource identifier</a:t>
            </a:r>
          </a:p>
          <a:p>
            <a:pPr lvl="1">
              <a:buNone/>
            </a:pPr>
            <a:r>
              <a:rPr lang="en-US" altLang="zh-CN" dirty="0" smtClean="0"/>
              <a:t>); 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，获取系统默认的</a:t>
            </a:r>
            <a:r>
              <a:rPr lang="en-US" altLang="zh-CN" dirty="0" smtClean="0"/>
              <a:t>Cursor</a:t>
            </a:r>
          </a:p>
          <a:p>
            <a:pPr lvl="1">
              <a:buNone/>
            </a:pPr>
            <a:r>
              <a:rPr lang="en-US" altLang="zh-CN" dirty="0" smtClean="0"/>
              <a:t>2.1 </a:t>
            </a:r>
            <a:r>
              <a:rPr lang="zh-CN" altLang="en-US" dirty="0" smtClean="0"/>
              <a:t>在注册窗口时，设置光标</a:t>
            </a:r>
          </a:p>
          <a:p>
            <a:pPr lvl="1">
              <a:buNone/>
            </a:pPr>
            <a:r>
              <a:rPr lang="en-US" altLang="zh-CN" dirty="0" smtClean="0"/>
              <a:t>2.2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SetCursor</a:t>
            </a:r>
            <a:r>
              <a:rPr lang="zh-CN" altLang="en-US" dirty="0" smtClean="0"/>
              <a:t>设置光标</a:t>
            </a:r>
          </a:p>
          <a:p>
            <a:pPr lvl="1">
              <a:buNone/>
            </a:pPr>
            <a:r>
              <a:rPr lang="en-US" altLang="zh-CN" dirty="0" smtClean="0"/>
              <a:t>HCURSOR </a:t>
            </a:r>
            <a:r>
              <a:rPr lang="en-US" altLang="zh-CN" dirty="0" err="1" smtClean="0"/>
              <a:t>SetCursor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  	HCURSOR </a:t>
            </a:r>
            <a:r>
              <a:rPr lang="en-US" altLang="zh-CN" dirty="0" err="1" smtClean="0"/>
              <a:t>hCursor</a:t>
            </a:r>
            <a:r>
              <a:rPr lang="en-US" altLang="zh-CN" dirty="0" smtClean="0"/>
              <a:t>   // handle to cursor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800" dirty="0" smtClean="0"/>
              <a:t>光标资源的使用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2400" dirty="0" smtClean="0"/>
              <a:t>   </a:t>
            </a:r>
            <a:r>
              <a:rPr lang="en-US" altLang="zh-CN" sz="3300" dirty="0" smtClean="0"/>
              <a:t> 3 WM_SETCURSOR </a:t>
            </a:r>
            <a:r>
              <a:rPr lang="zh-CN" altLang="en-US" sz="3300" dirty="0" smtClean="0"/>
              <a:t>消息参数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WPARAM - </a:t>
            </a:r>
            <a:r>
              <a:rPr lang="zh-CN" altLang="en-US" sz="3300" dirty="0" smtClean="0"/>
              <a:t>当前使用的光标句柄</a:t>
            </a:r>
          </a:p>
          <a:p>
            <a:pPr lvl="2">
              <a:buNone/>
            </a:pPr>
            <a:r>
              <a:rPr lang="zh-CN" altLang="en-US" sz="3300" dirty="0" smtClean="0"/>
              <a:t>	</a:t>
            </a:r>
            <a:r>
              <a:rPr lang="en-US" altLang="zh-CN" sz="3300" dirty="0" smtClean="0"/>
              <a:t>LPARAM - LOWORD </a:t>
            </a:r>
            <a:r>
              <a:rPr lang="zh-CN" altLang="en-US" sz="3300" dirty="0" smtClean="0"/>
              <a:t>光标活动区域（</a:t>
            </a:r>
            <a:r>
              <a:rPr lang="en-US" altLang="zh-CN" sz="3300" dirty="0" smtClean="0"/>
              <a:t>Hit-Test code )</a:t>
            </a:r>
          </a:p>
          <a:p>
            <a:pPr lvl="2">
              <a:buNone/>
            </a:pPr>
            <a:r>
              <a:rPr lang="en-US" altLang="zh-CN" sz="3300" dirty="0" smtClean="0"/>
              <a:t>                           HTCLIENT/HTCAPTION</a:t>
            </a:r>
          </a:p>
          <a:p>
            <a:pPr lvl="2">
              <a:buNone/>
            </a:pPr>
            <a:r>
              <a:rPr lang="en-US" altLang="zh-CN" sz="3300" dirty="0" smtClean="0"/>
              <a:t>		        HIWORD - </a:t>
            </a:r>
            <a:r>
              <a:rPr lang="zh-CN" altLang="en-US" sz="3300" dirty="0" smtClean="0"/>
              <a:t>当前鼠标消息</a:t>
            </a:r>
            <a:r>
              <a:rPr lang="en-US" altLang="zh-CN" sz="3300" dirty="0" smtClean="0"/>
              <a:t>ID</a:t>
            </a:r>
          </a:p>
          <a:p>
            <a:pPr marL="342900" lvl="2" indent="-342900"/>
            <a:r>
              <a:rPr lang="zh-CN" altLang="en-US" sz="3800" dirty="0" smtClean="0"/>
              <a:t>字符串资源</a:t>
            </a:r>
            <a:endParaRPr lang="en-US" altLang="zh-CN" sz="3800" dirty="0" smtClean="0"/>
          </a:p>
          <a:p>
            <a:pPr marL="800100" lvl="3" indent="-342900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添加字符串资源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添加字符串表，在表中增加字符串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2 </a:t>
            </a:r>
            <a:r>
              <a:rPr lang="zh-CN" altLang="en-US" sz="3200" dirty="0" smtClean="0"/>
              <a:t>字符串资源的使用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LoadString</a:t>
            </a:r>
            <a:r>
              <a:rPr lang="en-US" altLang="zh-CN" sz="3200" dirty="0" smtClean="0"/>
              <a:t>(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HINSTANCE </a:t>
            </a:r>
            <a:r>
              <a:rPr lang="en-US" altLang="zh-CN" sz="3200" dirty="0" err="1" smtClean="0"/>
              <a:t>hInstance</a:t>
            </a:r>
            <a:r>
              <a:rPr lang="en-US" altLang="zh-CN" sz="3200" dirty="0" smtClean="0"/>
              <a:t>,  // handle to resource module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UINT </a:t>
            </a:r>
            <a:r>
              <a:rPr lang="en-US" altLang="zh-CN" sz="3200" dirty="0" err="1" smtClean="0"/>
              <a:t>uID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ID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LPTSTR </a:t>
            </a:r>
            <a:r>
              <a:rPr lang="en-US" altLang="zh-CN" sz="3200" dirty="0" err="1" smtClean="0"/>
              <a:t>lpBuffer</a:t>
            </a:r>
            <a:r>
              <a:rPr lang="en-US" altLang="zh-CN" sz="3200" dirty="0" smtClean="0"/>
              <a:t>, //</a:t>
            </a:r>
            <a:r>
              <a:rPr lang="zh-CN" altLang="en-US" sz="3200" dirty="0" smtClean="0"/>
              <a:t>存放字符串</a:t>
            </a:r>
            <a:r>
              <a:rPr lang="en-US" altLang="zh-CN" sz="3200" dirty="0" smtClean="0"/>
              <a:t>BUFF</a:t>
            </a:r>
          </a:p>
          <a:p>
            <a:pPr marL="800100" lvl="3" indent="-342900">
              <a:buNone/>
            </a:pPr>
            <a:r>
              <a:rPr lang="en-US" altLang="zh-CN" sz="3200" dirty="0" smtClean="0"/>
              <a:t>		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nBufferMax</a:t>
            </a:r>
            <a:r>
              <a:rPr lang="en-US" altLang="zh-CN" sz="3200" dirty="0" smtClean="0"/>
              <a:t> // </a:t>
            </a:r>
            <a:r>
              <a:rPr lang="zh-CN" altLang="en-US" sz="3200" dirty="0" smtClean="0"/>
              <a:t>字符串</a:t>
            </a:r>
            <a:r>
              <a:rPr lang="en-US" altLang="zh-CN" sz="3200" dirty="0" smtClean="0"/>
              <a:t>BUFF</a:t>
            </a:r>
            <a:r>
              <a:rPr lang="zh-CN" altLang="en-US" sz="3200" dirty="0" smtClean="0"/>
              <a:t>长度</a:t>
            </a:r>
          </a:p>
          <a:p>
            <a:pPr marL="800100" lvl="3" indent="-342900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); </a:t>
            </a:r>
            <a:r>
              <a:rPr lang="zh-CN" altLang="en-US" sz="3200" dirty="0" smtClean="0"/>
              <a:t>成功返回字符串长度，失败</a:t>
            </a:r>
            <a:r>
              <a:rPr lang="en-US" altLang="zh-CN" sz="3200" dirty="0" smtClean="0"/>
              <a:t>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5100" dirty="0" smtClean="0"/>
              <a:t>加速键资源的使用</a:t>
            </a:r>
            <a:endParaRPr lang="en-US" altLang="zh-CN" sz="5100" dirty="0" smtClean="0"/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添加    资源添加加速键表，增加命令</a:t>
            </a:r>
            <a:r>
              <a:rPr lang="en-US" altLang="zh-CN" sz="3800" dirty="0" smtClean="0"/>
              <a:t>ID</a:t>
            </a:r>
            <a:r>
              <a:rPr lang="zh-CN" altLang="en-US" sz="3800" dirty="0" smtClean="0"/>
              <a:t>对应的加速键。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使用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2.1 </a:t>
            </a:r>
            <a:r>
              <a:rPr lang="zh-CN" altLang="en-US" sz="3800" dirty="0" smtClean="0"/>
              <a:t>加载加速键表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LoadAccelerators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HINSTANCE </a:t>
            </a:r>
            <a:r>
              <a:rPr lang="en-US" altLang="zh-CN" sz="3800" dirty="0" err="1" smtClean="0"/>
              <a:t>hInstance</a:t>
            </a:r>
            <a:r>
              <a:rPr lang="en-US" altLang="zh-CN" sz="3800" dirty="0" smtClean="0"/>
              <a:t>,  // handle to module</a:t>
            </a:r>
          </a:p>
          <a:p>
            <a:pPr lvl="1">
              <a:buNone/>
            </a:pPr>
            <a:r>
              <a:rPr lang="en-US" altLang="zh-CN" sz="3800" dirty="0" smtClean="0"/>
              <a:t>	    LPCTSTR </a:t>
            </a:r>
            <a:r>
              <a:rPr lang="en-US" altLang="zh-CN" sz="3800" dirty="0" err="1" smtClean="0"/>
              <a:t>lpTableName</a:t>
            </a:r>
            <a:r>
              <a:rPr lang="en-US" altLang="zh-CN" sz="3800" dirty="0" smtClean="0"/>
              <a:t>   // accelerator table name</a:t>
            </a:r>
          </a:p>
          <a:p>
            <a:pPr lvl="1">
              <a:buNone/>
            </a:pPr>
            <a:r>
              <a:rPr lang="en-US" altLang="zh-CN" sz="3800" dirty="0" smtClean="0"/>
              <a:t>    ); </a:t>
            </a:r>
            <a:r>
              <a:rPr lang="zh-CN" altLang="en-US" sz="3800" dirty="0" smtClean="0"/>
              <a:t>返回加速键表句柄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2.2 </a:t>
            </a:r>
            <a:r>
              <a:rPr lang="zh-CN" altLang="en-US" sz="3800" dirty="0" smtClean="0"/>
              <a:t>处理加速键消息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err="1" smtClean="0"/>
              <a:t>int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TranslateAccelerator</a:t>
            </a:r>
            <a:r>
              <a:rPr lang="en-US" altLang="zh-CN" sz="3800" dirty="0" smtClean="0"/>
              <a:t>(</a:t>
            </a:r>
          </a:p>
          <a:p>
            <a:pPr lvl="1">
              <a:buNone/>
            </a:pPr>
            <a:r>
              <a:rPr lang="en-US" altLang="zh-CN" sz="3800" dirty="0" smtClean="0"/>
              <a:t>	    HWND </a:t>
            </a:r>
            <a:r>
              <a:rPr lang="en-US" altLang="zh-CN" sz="3800" dirty="0" err="1" smtClean="0"/>
              <a:t>hWnd</a:t>
            </a:r>
            <a:r>
              <a:rPr lang="en-US" altLang="zh-CN" sz="3800" dirty="0" smtClean="0"/>
              <a:t>,//</a:t>
            </a:r>
            <a:r>
              <a:rPr lang="zh-CN" altLang="en-US" sz="3800" dirty="0" smtClean="0"/>
              <a:t>处理消息的窗口句柄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HACCEL </a:t>
            </a:r>
            <a:r>
              <a:rPr lang="en-US" altLang="zh-CN" sz="3800" dirty="0" err="1" smtClean="0"/>
              <a:t>hAccTable</a:t>
            </a:r>
            <a:r>
              <a:rPr lang="en-US" altLang="zh-CN" sz="3800" dirty="0" smtClean="0"/>
              <a:t>,  //</a:t>
            </a:r>
            <a:r>
              <a:rPr lang="zh-CN" altLang="en-US" sz="3800" dirty="0" smtClean="0"/>
              <a:t>加速键表句柄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LPMSG </a:t>
            </a:r>
            <a:r>
              <a:rPr lang="en-US" altLang="zh-CN" sz="3800" dirty="0" err="1" smtClean="0"/>
              <a:t>lpMsg</a:t>
            </a:r>
            <a:r>
              <a:rPr lang="en-US" altLang="zh-CN" sz="3800" dirty="0" smtClean="0"/>
              <a:t> //</a:t>
            </a:r>
            <a:r>
              <a:rPr lang="zh-CN" altLang="en-US" sz="3800" dirty="0" smtClean="0"/>
              <a:t>消息</a:t>
            </a:r>
          </a:p>
          <a:p>
            <a:pPr lvl="1">
              <a:buNone/>
            </a:pPr>
            <a:r>
              <a:rPr lang="zh-CN" altLang="en-US" sz="3800" dirty="0" smtClean="0"/>
              <a:t>    </a:t>
            </a:r>
            <a:r>
              <a:rPr lang="en-US" altLang="zh-CN" sz="3800" dirty="0" smtClean="0"/>
              <a:t>); </a:t>
            </a:r>
            <a:r>
              <a:rPr lang="zh-CN" altLang="en-US" sz="3800" dirty="0" smtClean="0"/>
              <a:t>如果是加速键，返回非零。</a:t>
            </a:r>
          </a:p>
          <a:p>
            <a:pPr lvl="1">
              <a:buNone/>
            </a:pPr>
            <a:r>
              <a:rPr lang="zh-CN" altLang="en-US" sz="3800" dirty="0" smtClean="0"/>
              <a:t>     </a:t>
            </a:r>
            <a:r>
              <a:rPr lang="en-US" altLang="zh-CN" sz="3800" dirty="0" smtClean="0"/>
              <a:t>2.3 </a:t>
            </a:r>
            <a:r>
              <a:rPr lang="zh-CN" altLang="en-US" sz="3800" dirty="0" smtClean="0"/>
              <a:t>在</a:t>
            </a:r>
            <a:r>
              <a:rPr lang="en-US" altLang="zh-CN" sz="3800" dirty="0" smtClean="0"/>
              <a:t>WM_COMMAND</a:t>
            </a:r>
            <a:r>
              <a:rPr lang="zh-CN" altLang="en-US" sz="3800" dirty="0" smtClean="0"/>
              <a:t>中相应消息，消息参数</a:t>
            </a:r>
          </a:p>
          <a:p>
            <a:pPr lvl="1">
              <a:buNone/>
            </a:pPr>
            <a:r>
              <a:rPr lang="zh-CN" altLang="en-US" sz="3800" dirty="0" smtClean="0"/>
              <a:t>	    </a:t>
            </a:r>
            <a:r>
              <a:rPr lang="en-US" altLang="zh-CN" sz="3800" dirty="0" smtClean="0"/>
              <a:t>WPARAM - HIWORD 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1</a:t>
            </a:r>
            <a:r>
              <a:rPr lang="zh-CN" altLang="en-US" sz="3800" dirty="0" smtClean="0"/>
              <a:t>，表示加速键          为</a:t>
            </a:r>
            <a:r>
              <a:rPr lang="en-US" altLang="zh-CN" sz="3800" dirty="0" smtClean="0"/>
              <a:t>0</a:t>
            </a:r>
            <a:r>
              <a:rPr lang="zh-CN" altLang="en-US" sz="3800" dirty="0" smtClean="0"/>
              <a:t>，表示菜单</a:t>
            </a:r>
          </a:p>
          <a:p>
            <a:pPr lvl="1">
              <a:buNone/>
            </a:pPr>
            <a:r>
              <a:rPr lang="zh-CN" altLang="en-US" sz="3800" dirty="0" smtClean="0"/>
              <a:t>	                      </a:t>
            </a:r>
            <a:r>
              <a:rPr lang="en-US" altLang="zh-CN" sz="3800" dirty="0" smtClean="0"/>
              <a:t>LOWORD  </a:t>
            </a:r>
            <a:r>
              <a:rPr lang="zh-CN" altLang="en-US" sz="3800" dirty="0" smtClean="0"/>
              <a:t>为命令</a:t>
            </a:r>
            <a:r>
              <a:rPr lang="en-US" altLang="zh-CN" sz="3800" dirty="0" smtClean="0"/>
              <a:t>ID</a:t>
            </a:r>
          </a:p>
          <a:p>
            <a:pPr lvl="1">
              <a:buNone/>
            </a:pPr>
            <a:r>
              <a:rPr lang="en-US" altLang="zh-CN" sz="3800" dirty="0" smtClean="0"/>
              <a:t>         LPARAM – </a:t>
            </a:r>
            <a:r>
              <a:rPr lang="zh-CN" altLang="en-US" sz="3800" dirty="0" smtClean="0"/>
              <a:t>为</a:t>
            </a:r>
            <a:r>
              <a:rPr lang="en-US" altLang="zh-CN" sz="3800" dirty="0" smtClean="0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资源的使用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加速键资源的使用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TranslateAccelerator</a:t>
            </a:r>
            <a:r>
              <a:rPr lang="zh-CN" altLang="en-US" dirty="0" smtClean="0"/>
              <a:t>处理过程</a:t>
            </a:r>
          </a:p>
          <a:p>
            <a:pPr lvl="2"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检测消息是否是</a:t>
            </a:r>
            <a:r>
              <a:rPr lang="en-US" altLang="zh-CN" dirty="0" smtClean="0"/>
              <a:t>WM_KEYDOWN\WM_SYSKEYDOW,</a:t>
            </a:r>
            <a:r>
              <a:rPr lang="zh-CN" altLang="en-US" dirty="0" smtClean="0"/>
              <a:t>获取按键状态</a:t>
            </a:r>
          </a:p>
          <a:p>
            <a:pPr lvl="2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根据按键状态，从</a:t>
            </a:r>
            <a:r>
              <a:rPr lang="en-US" altLang="zh-CN" dirty="0" smtClean="0"/>
              <a:t>HACCEL</a:t>
            </a:r>
            <a:r>
              <a:rPr lang="zh-CN" altLang="en-US" dirty="0" smtClean="0"/>
              <a:t>中查找对应命令</a:t>
            </a:r>
            <a:r>
              <a:rPr lang="en-US" altLang="zh-CN" dirty="0" smtClean="0"/>
              <a:t>ID</a:t>
            </a:r>
          </a:p>
          <a:p>
            <a:pPr lvl="2"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，发送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消息，处理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所对应的命令。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496944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绘图相关</a:t>
            </a:r>
          </a:p>
          <a:p>
            <a:pPr>
              <a:buNone/>
            </a:pPr>
            <a:r>
              <a:rPr lang="zh-CN" altLang="en-US" dirty="0" smtClean="0"/>
              <a:t>	绘图设备 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Device Context</a:t>
            </a:r>
            <a:r>
              <a:rPr lang="zh-CN" altLang="en-US" dirty="0" smtClean="0"/>
              <a:t>），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- DC</a:t>
            </a:r>
            <a:r>
              <a:rPr lang="zh-CN" altLang="en-US" dirty="0" smtClean="0"/>
              <a:t>句柄，表示绘图设备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GDI - Windows graphics device interface</a:t>
            </a:r>
          </a:p>
          <a:p>
            <a:pPr>
              <a:buNone/>
            </a:pPr>
            <a:r>
              <a:rPr lang="en-US" altLang="zh-CN" dirty="0" smtClean="0"/>
              <a:t>		Win32</a:t>
            </a:r>
            <a:r>
              <a:rPr lang="zh-CN" altLang="en-US" dirty="0" smtClean="0"/>
              <a:t>提供的绘图</a:t>
            </a:r>
            <a:r>
              <a:rPr lang="en-US" altLang="zh-CN" dirty="0" smtClean="0"/>
              <a:t>API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颜色</a:t>
            </a:r>
          </a:p>
          <a:p>
            <a:pPr>
              <a:buNone/>
            </a:pPr>
            <a:r>
              <a:rPr lang="zh-CN" altLang="en-US" dirty="0" smtClean="0"/>
              <a:t>	 颜色的表示</a:t>
            </a:r>
          </a:p>
          <a:p>
            <a:pPr>
              <a:buNone/>
            </a:pPr>
            <a:r>
              <a:rPr lang="zh-CN" altLang="en-US" dirty="0" smtClean="0"/>
              <a:t>	    计算机使用红、绿、蓝，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G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	B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>
              <a:buNone/>
            </a:pPr>
            <a:r>
              <a:rPr lang="en-US" altLang="zh-CN" dirty="0" smtClean="0"/>
              <a:t>	    </a:t>
            </a:r>
            <a:r>
              <a:rPr lang="zh-CN" altLang="en-US" dirty="0" smtClean="0"/>
              <a:t>每一个点颜色是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位保存 </a:t>
            </a:r>
            <a:r>
              <a:rPr lang="en-US" altLang="zh-CN" dirty="0" smtClean="0"/>
              <a:t>0-2^24-1</a:t>
            </a:r>
          </a:p>
          <a:p>
            <a:pPr>
              <a:buNone/>
            </a:pPr>
            <a:r>
              <a:rPr lang="en-US" altLang="zh-CN" dirty="0" smtClean="0"/>
              <a:t>		16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>
              <a:buNone/>
            </a:pPr>
            <a:r>
              <a:rPr lang="en-US" altLang="zh-CN" dirty="0" smtClean="0"/>
              <a:t>		32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绘图或透明度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HelloWorld</a:t>
            </a:r>
            <a:r>
              <a:rPr lang="zh-CN" altLang="en-US" dirty="0" smtClean="0"/>
              <a:t>程序的相关函数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WINAPI </a:t>
            </a:r>
            <a:r>
              <a:rPr lang="en-US" altLang="zh-CN" dirty="0" err="1" smtClean="0"/>
              <a:t>WinMain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    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当前程序的实例句柄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HINSTANCE 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当前程序前一个实例句柄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LPSTR </a:t>
            </a:r>
            <a:r>
              <a:rPr lang="en-US" altLang="zh-CN" dirty="0" err="1" smtClean="0"/>
              <a:t>lpCmdLine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命令行参数字符串</a:t>
            </a:r>
          </a:p>
          <a:p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nCmdShow</a:t>
            </a:r>
            <a:r>
              <a:rPr lang="en-US" altLang="zh-CN" dirty="0" smtClean="0"/>
              <a:t> //</a:t>
            </a:r>
            <a:r>
              <a:rPr lang="zh-CN" altLang="en-US" dirty="0" smtClean="0"/>
              <a:t>窗口的显示方式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 - Win32</a:t>
            </a:r>
            <a:r>
              <a:rPr lang="zh-CN" altLang="en-US" dirty="0" smtClean="0"/>
              <a:t>下，一般为</a:t>
            </a:r>
            <a:r>
              <a:rPr lang="en-US" altLang="zh-CN" dirty="0" smtClean="0"/>
              <a:t>NULL	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MessageBox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HWND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,//</a:t>
            </a:r>
            <a:r>
              <a:rPr lang="zh-CN" altLang="en-US" dirty="0" smtClean="0"/>
              <a:t>父窗口句柄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lpText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显示在提示框中的文字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lpCaption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显示在标题栏中的文字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uType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提示框中的按钮、图标显示类型</a:t>
            </a:r>
          </a:p>
          <a:p>
            <a:r>
              <a:rPr lang="zh-CN" altLang="en-US" dirty="0" smtClean="0"/>
              <a:t>	</a:t>
            </a:r>
            <a:r>
              <a:rPr lang="en-US" altLang="zh-CN" dirty="0" smtClean="0"/>
              <a:t>);// </a:t>
            </a:r>
            <a:r>
              <a:rPr lang="zh-CN" altLang="en-US" dirty="0" smtClean="0"/>
              <a:t>返回点击的按钮</a:t>
            </a:r>
            <a:r>
              <a:rPr lang="en-US" altLang="zh-CN" dirty="0" smtClean="0"/>
              <a:t>ID	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颜色的使用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COLORREF -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DWORD</a:t>
            </a:r>
            <a:r>
              <a:rPr lang="zh-CN" altLang="en-US" dirty="0" smtClean="0"/>
              <a:t>，例如：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= 0;</a:t>
            </a:r>
          </a:p>
          <a:p>
            <a:pPr lvl="1">
              <a:buNone/>
            </a:pPr>
            <a:r>
              <a:rPr lang="zh-CN" altLang="en-US" dirty="0" smtClean="0"/>
              <a:t>赋值使用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宏，例如</a:t>
            </a:r>
            <a:r>
              <a:rPr lang="en-US" altLang="zh-CN" dirty="0" smtClean="0"/>
              <a:t>:RGBA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nColor</a:t>
            </a:r>
            <a:r>
              <a:rPr lang="en-US" altLang="zh-CN" dirty="0" smtClean="0"/>
              <a:t> = RGB( 0, 0, 0);</a:t>
            </a:r>
          </a:p>
          <a:p>
            <a:pPr lvl="1">
              <a:buNone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值，</a:t>
            </a:r>
          </a:p>
          <a:p>
            <a:pPr lvl="1">
              <a:buNone/>
            </a:pPr>
            <a:r>
              <a:rPr lang="en-US" altLang="zh-CN" dirty="0" err="1" smtClean="0"/>
              <a:t>GetRValue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GetGValue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GetBValue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例如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 smtClean="0"/>
              <a:t>BYTE </a:t>
            </a:r>
            <a:r>
              <a:rPr lang="en-US" altLang="zh-CN" dirty="0" err="1" smtClean="0"/>
              <a:t>nRed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GetRValue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nColor</a:t>
            </a:r>
            <a:r>
              <a:rPr lang="en-US" altLang="zh-CN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400" dirty="0" smtClean="0"/>
              <a:t>点的使用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err="1" smtClean="0"/>
              <a:t>GetPixel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GetPixel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// handle to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nXPos</a:t>
            </a:r>
            <a:r>
              <a:rPr lang="en-US" altLang="zh-CN" dirty="0" smtClean="0"/>
              <a:t>,  // x-coordinate of pixel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nYPos</a:t>
            </a:r>
            <a:r>
              <a:rPr lang="en-US" altLang="zh-CN" dirty="0" smtClean="0"/>
              <a:t>   // y-coordinate of pixel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err="1" smtClean="0"/>
              <a:t>SetPixel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设置指定点的颜色</a:t>
            </a:r>
          </a:p>
          <a:p>
            <a:pPr lvl="1">
              <a:buNone/>
            </a:pPr>
            <a:r>
              <a:rPr lang="en-US" altLang="zh-CN" dirty="0" smtClean="0"/>
              <a:t>COLORREF </a:t>
            </a:r>
            <a:r>
              <a:rPr lang="en-US" altLang="zh-CN" dirty="0" err="1" smtClean="0"/>
              <a:t>SetPixel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X,//X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Y,//Y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COLORREF </a:t>
            </a:r>
            <a:r>
              <a:rPr lang="en-US" altLang="zh-CN" dirty="0" err="1" smtClean="0"/>
              <a:t>crColor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设置的颜色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线的使用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直线、弧线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err="1" smtClean="0"/>
              <a:t>MoveToEx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移动 当前点 到 指定点</a:t>
            </a:r>
          </a:p>
          <a:p>
            <a:pPr lvl="1">
              <a:buNone/>
            </a:pPr>
            <a:r>
              <a:rPr lang="en-US" altLang="zh-CN" dirty="0" err="1" smtClean="0"/>
              <a:t>LineTo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从当前点到指定点绘制一条直线</a:t>
            </a:r>
          </a:p>
          <a:p>
            <a:pPr lvl="1">
              <a:buNone/>
            </a:pPr>
            <a:r>
              <a:rPr lang="zh-CN" altLang="en-US" dirty="0" smtClean="0"/>
              <a:t>当前点：上一次绘图时的最后一点，初始为（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）点。</a:t>
            </a:r>
            <a:endParaRPr lang="en-US" altLang="zh-CN" dirty="0" smtClean="0"/>
          </a:p>
          <a:p>
            <a:r>
              <a:rPr lang="zh-CN" altLang="en-US" dirty="0" smtClean="0"/>
              <a:t>封闭图形：能够画刷填充的图形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Rectangle/</a:t>
            </a:r>
            <a:r>
              <a:rPr lang="en-US" altLang="zh-CN" dirty="0" err="1" smtClean="0"/>
              <a:t>RoundRect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Ellipse 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71338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dirty="0" smtClean="0"/>
              <a:t>画笔的作用</a:t>
            </a:r>
            <a:endParaRPr lang="en-US" altLang="zh-CN" sz="3600" dirty="0" smtClean="0"/>
          </a:p>
          <a:p>
            <a:pPr lvl="1">
              <a:buNone/>
            </a:pPr>
            <a:r>
              <a:rPr lang="zh-CN" altLang="en-US" dirty="0" smtClean="0"/>
              <a:t>线的颜色、线型、线粗。</a:t>
            </a:r>
          </a:p>
          <a:p>
            <a:pPr lvl="1">
              <a:buNone/>
            </a:pPr>
            <a:r>
              <a:rPr lang="en-US" altLang="zh-CN" dirty="0" smtClean="0"/>
              <a:t>HPEN - </a:t>
            </a:r>
            <a:r>
              <a:rPr lang="zh-CN" altLang="en-US" dirty="0" smtClean="0"/>
              <a:t>画笔句柄</a:t>
            </a:r>
          </a:p>
          <a:p>
            <a:r>
              <a:rPr lang="en-US" altLang="zh-CN" sz="3600" dirty="0" smtClean="0"/>
              <a:t> </a:t>
            </a:r>
            <a:r>
              <a:rPr lang="zh-CN" altLang="en-US" sz="3600" dirty="0" smtClean="0"/>
              <a:t>画笔的使用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100" dirty="0" smtClean="0"/>
              <a:t>1 </a:t>
            </a:r>
            <a:r>
              <a:rPr lang="zh-CN" altLang="en-US" sz="3100" dirty="0" smtClean="0"/>
              <a:t>创建画笔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HPEN </a:t>
            </a:r>
            <a:r>
              <a:rPr lang="en-US" altLang="zh-CN" sz="3100" dirty="0" err="1" smtClean="0"/>
              <a:t>CreatePen</a:t>
            </a:r>
            <a:r>
              <a:rPr lang="en-US" altLang="zh-CN" sz="3100" dirty="0" smtClean="0"/>
              <a:t>(</a:t>
            </a:r>
          </a:p>
          <a:p>
            <a:pPr>
              <a:buNone/>
            </a:pPr>
            <a:r>
              <a:rPr lang="en-US" altLang="zh-CN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fnPenStyle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画笔的样式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nWidth</a:t>
            </a:r>
            <a:r>
              <a:rPr lang="en-US" altLang="zh-CN" sz="3100" dirty="0" smtClean="0"/>
              <a:t>, //</a:t>
            </a:r>
            <a:r>
              <a:rPr lang="zh-CN" altLang="en-US" sz="3100" dirty="0" smtClean="0"/>
              <a:t>画笔的粗细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COLORREF </a:t>
            </a:r>
            <a:r>
              <a:rPr lang="en-US" altLang="zh-CN" sz="3100" dirty="0" err="1" smtClean="0"/>
              <a:t>crColor</a:t>
            </a:r>
            <a:r>
              <a:rPr lang="en-US" altLang="zh-CN" sz="3100" dirty="0" smtClean="0"/>
              <a:t> //</a:t>
            </a:r>
            <a:r>
              <a:rPr lang="zh-CN" altLang="en-US" sz="3100" dirty="0" smtClean="0"/>
              <a:t>画笔的颜色</a:t>
            </a:r>
          </a:p>
          <a:p>
            <a:pPr>
              <a:buNone/>
            </a:pPr>
            <a:r>
              <a:rPr lang="zh-CN" altLang="en-US" sz="3100" dirty="0" smtClean="0"/>
              <a:t>	</a:t>
            </a:r>
            <a:r>
              <a:rPr lang="en-US" altLang="zh-CN" sz="3100" dirty="0" smtClean="0"/>
              <a:t>);</a:t>
            </a:r>
            <a:r>
              <a:rPr lang="zh-CN" altLang="en-US" sz="3100" dirty="0" smtClean="0"/>
              <a:t>创建成功返回句柄</a:t>
            </a:r>
          </a:p>
          <a:p>
            <a:pPr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smtClean="0"/>
              <a:t>PS_SOILD - </a:t>
            </a:r>
            <a:r>
              <a:rPr lang="zh-CN" altLang="en-US" sz="3100" dirty="0" smtClean="0"/>
              <a:t>实心线，可以支持多个像素宽</a:t>
            </a:r>
          </a:p>
          <a:p>
            <a:pPr>
              <a:buNone/>
            </a:pPr>
            <a:r>
              <a:rPr lang="zh-CN" altLang="en-US" sz="3100" dirty="0" smtClean="0"/>
              <a:t>		其他线型只能是一个像素宽。</a:t>
            </a:r>
            <a:endParaRPr lang="zh-CN" altLang="en-US" sz="31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51125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将画笔应用到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</a:t>
            </a:r>
          </a:p>
          <a:p>
            <a:pPr lvl="1">
              <a:buNone/>
            </a:pP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SelectObject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HDC </a:t>
            </a:r>
            <a:r>
              <a:rPr lang="en-US" altLang="zh-CN" sz="3200" dirty="0" err="1" smtClean="0"/>
              <a:t>hdc</a:t>
            </a:r>
            <a:r>
              <a:rPr lang="en-US" altLang="zh-CN" sz="3200" dirty="0" smtClean="0"/>
              <a:t>,//</a:t>
            </a:r>
            <a:r>
              <a:rPr lang="zh-CN" altLang="en-US" sz="3200" dirty="0" smtClean="0"/>
              <a:t>绘图设备句柄</a:t>
            </a:r>
          </a:p>
          <a:p>
            <a:pPr lvl="1">
              <a:buNone/>
            </a:pPr>
            <a:r>
              <a:rPr lang="zh-CN" altLang="en-US" sz="3200" dirty="0" smtClean="0"/>
              <a:t>	</a:t>
            </a:r>
            <a:r>
              <a:rPr lang="en-US" altLang="zh-CN" sz="3200" dirty="0" smtClean="0"/>
              <a:t>HGDIOBJ </a:t>
            </a:r>
            <a:r>
              <a:rPr lang="en-US" altLang="zh-CN" sz="3200" dirty="0" err="1" smtClean="0"/>
              <a:t>hgdiobj</a:t>
            </a:r>
            <a:r>
              <a:rPr lang="en-US" altLang="zh-CN" sz="3200" dirty="0" smtClean="0"/>
              <a:t>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  <a:r>
              <a:rPr lang="zh-CN" altLang="en-US" sz="3200" dirty="0" smtClean="0"/>
              <a:t>返回原来的</a:t>
            </a:r>
            <a:r>
              <a:rPr lang="en-US" altLang="zh-CN" sz="3200" dirty="0" smtClean="0"/>
              <a:t>GDI</a:t>
            </a:r>
            <a:r>
              <a:rPr lang="zh-CN" altLang="en-US" sz="3200" dirty="0" smtClean="0"/>
              <a:t>绘图对象句柄</a:t>
            </a:r>
          </a:p>
          <a:p>
            <a:pPr lvl="1">
              <a:buNone/>
            </a:pPr>
            <a:r>
              <a:rPr lang="zh-CN" altLang="en-US" sz="3200" dirty="0" smtClean="0"/>
              <a:t>	注意保存原来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当中画笔。</a:t>
            </a:r>
          </a:p>
          <a:p>
            <a:pPr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绘图</a:t>
            </a:r>
          </a:p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取出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中的画笔</a:t>
            </a:r>
          </a:p>
          <a:p>
            <a:pPr lvl="1">
              <a:buNone/>
            </a:pPr>
            <a:r>
              <a:rPr lang="zh-CN" altLang="en-US" sz="3200" dirty="0" smtClean="0"/>
              <a:t>将原来的画笔，使用</a:t>
            </a:r>
            <a:r>
              <a:rPr lang="en-US" altLang="zh-CN" sz="3200" dirty="0" err="1" smtClean="0"/>
              <a:t>SelectObject</a:t>
            </a:r>
            <a:r>
              <a:rPr lang="zh-CN" altLang="en-US" sz="3200" dirty="0" smtClean="0"/>
              <a:t>函数，放入到设备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中，就会将我们创建的画笔取出。</a:t>
            </a:r>
          </a:p>
          <a:p>
            <a:pPr>
              <a:buNone/>
            </a:pPr>
            <a:r>
              <a:rPr lang="en-US" altLang="zh-CN" sz="3800" dirty="0" smtClean="0"/>
              <a:t>5 </a:t>
            </a:r>
            <a:r>
              <a:rPr lang="zh-CN" altLang="en-US" sz="3800" dirty="0" smtClean="0"/>
              <a:t>释放画笔</a:t>
            </a:r>
          </a:p>
          <a:p>
            <a:pPr lvl="1">
              <a:buNone/>
            </a:pPr>
            <a:r>
              <a:rPr lang="en-US" altLang="zh-CN" sz="3200" dirty="0" smtClean="0"/>
              <a:t>BOOL </a:t>
            </a:r>
            <a:r>
              <a:rPr lang="en-US" altLang="zh-CN" sz="3200" dirty="0" err="1" smtClean="0"/>
              <a:t>DeleteObject</a:t>
            </a:r>
            <a:r>
              <a:rPr lang="en-US" altLang="zh-CN" sz="3200" dirty="0" smtClean="0"/>
              <a:t>(</a:t>
            </a:r>
          </a:p>
          <a:p>
            <a:pPr lvl="1">
              <a:buNone/>
            </a:pPr>
            <a:r>
              <a:rPr lang="en-US" altLang="zh-CN" sz="3200" dirty="0" smtClean="0"/>
              <a:t>	HGDIOBJ </a:t>
            </a:r>
            <a:r>
              <a:rPr lang="en-US" altLang="zh-CN" sz="3200" dirty="0" err="1" smtClean="0"/>
              <a:t>hObject</a:t>
            </a:r>
            <a:r>
              <a:rPr lang="en-US" altLang="zh-CN" sz="3200" dirty="0" smtClean="0"/>
              <a:t>   //GDI</a:t>
            </a:r>
            <a:r>
              <a:rPr lang="zh-CN" altLang="en-US" sz="3200" dirty="0" smtClean="0"/>
              <a:t>绘图对象句柄，画笔句柄</a:t>
            </a:r>
          </a:p>
          <a:p>
            <a:pPr lvl="1">
              <a:buNone/>
            </a:pPr>
            <a:r>
              <a:rPr lang="en-US" altLang="zh-CN" sz="3200" dirty="0" smtClean="0"/>
              <a:t>);</a:t>
            </a:r>
          </a:p>
          <a:p>
            <a:pPr lvl="1">
              <a:buNone/>
            </a:pPr>
            <a:r>
              <a:rPr lang="zh-CN" altLang="en-US" sz="3200" dirty="0" smtClean="0"/>
              <a:t>只能删除不被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使用的画笔，所以在释放前，必须将画笔从</a:t>
            </a:r>
            <a:r>
              <a:rPr lang="en-US" altLang="zh-CN" sz="3200" dirty="0" smtClean="0"/>
              <a:t>DC</a:t>
            </a:r>
            <a:r>
              <a:rPr lang="zh-CN" altLang="en-US" sz="3200" dirty="0" smtClean="0"/>
              <a:t>中取出。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dirty="0" smtClean="0"/>
              <a:t>画刷相关</a:t>
            </a:r>
          </a:p>
          <a:p>
            <a:pPr lvl="1">
              <a:buNone/>
            </a:pPr>
            <a:r>
              <a:rPr lang="zh-CN" altLang="en-US" dirty="0" smtClean="0"/>
              <a:t>	画刷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封闭图形的填充的颜色、图案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HBRUSH - </a:t>
            </a:r>
            <a:r>
              <a:rPr lang="zh-CN" altLang="en-US" dirty="0" smtClean="0"/>
              <a:t>画刷句柄	</a:t>
            </a:r>
          </a:p>
          <a:p>
            <a:r>
              <a:rPr lang="zh-CN" altLang="en-US" sz="3600" dirty="0" smtClean="0"/>
              <a:t>画刷的使用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CreateSolidBrush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创建实心画刷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CreateHatchBrush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创建阴影画刷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CreatePatternBrush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创建位图画刷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将画刷应用到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绘图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将画刷从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中取出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删除画刷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DeleteObject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可以使用 </a:t>
            </a:r>
            <a:r>
              <a:rPr lang="en-US" altLang="zh-CN" dirty="0" err="1" smtClean="0"/>
              <a:t>GetStockObject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函数获取系统维护的画刷、画笔等。</a:t>
            </a:r>
          </a:p>
          <a:p>
            <a:pPr lvl="1">
              <a:buNone/>
            </a:pPr>
            <a:r>
              <a:rPr lang="zh-CN" altLang="en-US" dirty="0" smtClean="0"/>
              <a:t>如果不使用画刷填充，需要使用</a:t>
            </a:r>
            <a:r>
              <a:rPr lang="en-US" altLang="zh-CN" dirty="0" smtClean="0"/>
              <a:t>NULL_BRUSH</a:t>
            </a:r>
            <a:r>
              <a:rPr lang="zh-CN" altLang="en-US" dirty="0" smtClean="0"/>
              <a:t>参数，获取不填充的画刷。</a:t>
            </a:r>
          </a:p>
          <a:p>
            <a:pPr lvl="1">
              <a:buNone/>
            </a:pPr>
            <a:r>
              <a:rPr lang="en-US" altLang="zh-CN" dirty="0" err="1" smtClean="0"/>
              <a:t>GetStockObject</a:t>
            </a:r>
            <a:r>
              <a:rPr lang="zh-CN" altLang="en-US" dirty="0" smtClean="0"/>
              <a:t>返回的画刷不需要</a:t>
            </a:r>
            <a:r>
              <a:rPr lang="en-US" altLang="zh-CN" dirty="0" err="1" smtClean="0"/>
              <a:t>DeleteObject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68051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位图相关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光栅图形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记录图像中每一点的颜色等信息。</a:t>
            </a:r>
          </a:p>
          <a:p>
            <a:pPr lvl="1">
              <a:buNone/>
            </a:pPr>
            <a:r>
              <a:rPr lang="zh-CN" altLang="en-US" dirty="0" smtClean="0"/>
              <a:t>矢量图形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记录图像算法、绘图指令等。</a:t>
            </a:r>
          </a:p>
          <a:p>
            <a:pPr>
              <a:buNone/>
            </a:pPr>
            <a:r>
              <a:rPr lang="en-US" altLang="zh-CN" dirty="0" smtClean="0"/>
              <a:t>HBITMAP - </a:t>
            </a:r>
            <a:r>
              <a:rPr lang="zh-CN" altLang="en-US" dirty="0" smtClean="0"/>
              <a:t>位图句柄</a:t>
            </a:r>
          </a:p>
          <a:p>
            <a:r>
              <a:rPr lang="zh-CN" altLang="en-US" sz="3300" dirty="0" smtClean="0"/>
              <a:t>位图的使用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在资源中添加位图资源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从资源中加载位图</a:t>
            </a:r>
            <a:r>
              <a:rPr lang="en-US" altLang="zh-CN" dirty="0" err="1" smtClean="0"/>
              <a:t>LoadBitmap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创建一个与当前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相匹配的</a:t>
            </a:r>
            <a:r>
              <a:rPr lang="en-US" altLang="zh-CN" dirty="0" smtClean="0"/>
              <a:t>DC(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DC)</a:t>
            </a:r>
          </a:p>
          <a:p>
            <a:pPr lvl="1">
              <a:buNone/>
            </a:pPr>
            <a:r>
              <a:rPr lang="en-US" altLang="zh-CN" dirty="0" smtClean="0"/>
              <a:t>HDC </a:t>
            </a:r>
            <a:r>
              <a:rPr lang="en-US" altLang="zh-CN" dirty="0" err="1" smtClean="0"/>
              <a:t>CreateCompatibleDC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当前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句柄，可以为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（使用屏幕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）</a:t>
            </a:r>
          </a:p>
          <a:p>
            <a:pPr lvl="1">
              <a:buNone/>
            </a:pPr>
            <a:r>
              <a:rPr lang="en-US" altLang="zh-CN" dirty="0" smtClean="0"/>
              <a:t>); </a:t>
            </a:r>
            <a:r>
              <a:rPr lang="zh-CN" altLang="en-US" dirty="0" smtClean="0"/>
              <a:t>返回创建好的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将位图放入匹配的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  </a:t>
            </a:r>
            <a:r>
              <a:rPr lang="en-US" altLang="zh-CN" dirty="0" err="1" smtClean="0"/>
              <a:t>SelectObject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成像（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BitBlt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目的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nYDest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</a:t>
            </a:r>
            <a:r>
              <a:rPr lang="en-US" altLang="zh-CN" dirty="0" smtClean="0"/>
              <a:t>,  // </a:t>
            </a:r>
            <a:r>
              <a:rPr lang="zh-CN" altLang="en-US" dirty="0" smtClean="0"/>
              <a:t>目的宽度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 // </a:t>
            </a:r>
            <a:r>
              <a:rPr lang="zh-CN" altLang="en-US" dirty="0" smtClean="0"/>
              <a:t>目的高度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X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源左上</a:t>
            </a:r>
            <a:r>
              <a:rPr lang="en-US" altLang="zh-CN" dirty="0" smtClean="0"/>
              <a:t>Y</a:t>
            </a:r>
            <a:r>
              <a:rPr lang="zh-CN" altLang="en-US" dirty="0" smtClean="0"/>
              <a:t>坐标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成像方法 </a:t>
            </a:r>
            <a:r>
              <a:rPr lang="en-US" altLang="zh-CN" dirty="0" smtClean="0"/>
              <a:t>SRCCOPY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800" dirty="0" smtClean="0"/>
              <a:t>缩放成像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StretchBlt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hdcDest</a:t>
            </a:r>
            <a:r>
              <a:rPr lang="en-US" altLang="zh-CN" dirty="0" smtClean="0"/>
              <a:t>,      // handle to destination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nXOriginDest</a:t>
            </a:r>
            <a:r>
              <a:rPr lang="en-US" altLang="zh-CN" dirty="0" smtClean="0"/>
              <a:t>,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nYOriginDest</a:t>
            </a:r>
            <a:r>
              <a:rPr lang="en-US" altLang="zh-CN" dirty="0" smtClean="0"/>
              <a:t>,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destination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nWidthDest</a:t>
            </a:r>
            <a:r>
              <a:rPr lang="en-US" altLang="zh-CN" dirty="0" smtClean="0"/>
              <a:t>,   // width of destination rectangle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nHeightDest</a:t>
            </a:r>
            <a:r>
              <a:rPr lang="en-US" altLang="zh-CN" dirty="0" smtClean="0"/>
              <a:t>,  // height of destination rectangle</a:t>
            </a:r>
          </a:p>
          <a:p>
            <a:pPr lvl="1">
              <a:buNone/>
            </a:pPr>
            <a:r>
              <a:rPr lang="en-US" altLang="zh-CN" dirty="0" smtClean="0"/>
              <a:t>	HDC </a:t>
            </a:r>
            <a:r>
              <a:rPr lang="en-US" altLang="zh-CN" dirty="0" err="1" smtClean="0"/>
              <a:t>hdcSrc</a:t>
            </a:r>
            <a:r>
              <a:rPr lang="en-US" altLang="zh-CN" dirty="0" smtClean="0"/>
              <a:t>,       // handle to source DC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nXOriginSrc</a:t>
            </a:r>
            <a:r>
              <a:rPr lang="en-US" altLang="zh-CN" dirty="0" smtClean="0"/>
              <a:t>,  // x-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nYOriginSrc</a:t>
            </a:r>
            <a:r>
              <a:rPr lang="en-US" altLang="zh-CN" dirty="0" smtClean="0"/>
              <a:t>,  // y-</a:t>
            </a:r>
            <a:r>
              <a:rPr lang="en-US" altLang="zh-CN" dirty="0" err="1" smtClean="0"/>
              <a:t>coord</a:t>
            </a:r>
            <a:r>
              <a:rPr lang="en-US" altLang="zh-CN" dirty="0" smtClean="0"/>
              <a:t> of source upper-left corner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nWidthSrc</a:t>
            </a:r>
            <a:r>
              <a:rPr lang="en-US" altLang="zh-CN" dirty="0" smtClean="0"/>
              <a:t>, 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宽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nHeightSrc</a:t>
            </a:r>
            <a:r>
              <a:rPr lang="en-US" altLang="zh-CN" dirty="0" smtClean="0"/>
              <a:t>,   // </a:t>
            </a:r>
            <a:r>
              <a:rPr lang="zh-CN" altLang="en-US" dirty="0" smtClean="0"/>
              <a:t>源</a:t>
            </a:r>
            <a:r>
              <a:rPr lang="en-US" altLang="zh-CN" dirty="0" smtClean="0"/>
              <a:t>DC</a:t>
            </a:r>
            <a:r>
              <a:rPr lang="zh-CN" altLang="en-US" dirty="0" smtClean="0"/>
              <a:t>高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DWORD </a:t>
            </a:r>
            <a:r>
              <a:rPr lang="en-US" altLang="zh-CN" dirty="0" err="1" smtClean="0"/>
              <a:t>dwRop</a:t>
            </a:r>
            <a:r>
              <a:rPr lang="en-US" altLang="zh-CN" dirty="0" smtClean="0"/>
              <a:t>       // raster operation code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编译、链接和执行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编译环境准备</a:t>
            </a:r>
          </a:p>
          <a:p>
            <a:pPr>
              <a:buNone/>
            </a:pPr>
            <a:r>
              <a:rPr lang="en-US" altLang="zh-CN" dirty="0" smtClean="0"/>
              <a:t>   VC98\BIN\VCVARS32.BAT</a:t>
            </a:r>
          </a:p>
          <a:p>
            <a:r>
              <a:rPr lang="zh-CN" altLang="en-US" dirty="0" smtClean="0"/>
              <a:t>编译程序 </a:t>
            </a:r>
            <a:r>
              <a:rPr lang="en-US" altLang="zh-CN" dirty="0" smtClean="0"/>
              <a:t>- CL</a:t>
            </a:r>
          </a:p>
          <a:p>
            <a:pPr>
              <a:buNone/>
            </a:pPr>
            <a:r>
              <a:rPr lang="en-US" altLang="zh-CN" dirty="0" smtClean="0"/>
              <a:t>    CL.EXE -?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CL</a:t>
            </a:r>
            <a:r>
              <a:rPr lang="zh-CN" altLang="en-US" dirty="0" smtClean="0"/>
              <a:t>的帮助</a:t>
            </a:r>
          </a:p>
          <a:p>
            <a:pPr>
              <a:buNone/>
            </a:pPr>
            <a:r>
              <a:rPr lang="en-US" altLang="zh-CN" dirty="0" smtClean="0"/>
              <a:t>     /c  </a:t>
            </a:r>
            <a:r>
              <a:rPr lang="zh-CN" altLang="en-US" dirty="0" smtClean="0"/>
              <a:t>只编译不链接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r>
              <a:rPr lang="en-US" altLang="zh-CN" dirty="0" smtClean="0"/>
              <a:t>    /</a:t>
            </a:r>
            <a:r>
              <a:rPr lang="en-US" altLang="zh-CN" dirty="0" err="1" smtClean="0"/>
              <a:t>Tp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文件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链接程序 </a:t>
            </a:r>
            <a:r>
              <a:rPr lang="en-US" altLang="zh-CN" dirty="0" smtClean="0"/>
              <a:t>- LINK</a:t>
            </a:r>
          </a:p>
          <a:p>
            <a:pPr>
              <a:buNone/>
            </a:pPr>
            <a:r>
              <a:rPr lang="en-US" altLang="zh-CN" dirty="0" smtClean="0"/>
              <a:t>     LINK.EXE xxx.obj xxx.lib </a:t>
            </a:r>
          </a:p>
          <a:p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取出位图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r>
              <a:rPr lang="en-US" altLang="zh-CN" dirty="0" smtClean="0"/>
              <a:t>7 </a:t>
            </a:r>
            <a:r>
              <a:rPr lang="zh-CN" altLang="en-US" dirty="0" smtClean="0"/>
              <a:t>释放位图</a:t>
            </a:r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en-US" altLang="zh-CN" dirty="0" smtClean="0"/>
          </a:p>
          <a:p>
            <a:r>
              <a:rPr lang="en-US" altLang="zh-CN" dirty="0" smtClean="0"/>
              <a:t>8 </a:t>
            </a:r>
            <a:r>
              <a:rPr lang="zh-CN" altLang="en-US" dirty="0" smtClean="0"/>
              <a:t>释放匹配的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DeleteDC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</a:p>
          <a:p>
            <a:pPr lvl="1">
              <a:buNone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GetObject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获取位图信息。	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坐标系分类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设备坐标系（以显示器为例）</a:t>
            </a:r>
          </a:p>
          <a:p>
            <a:pPr lvl="1">
              <a:buNone/>
            </a:pPr>
            <a:r>
              <a:rPr lang="zh-CN" altLang="en-US" dirty="0" smtClean="0"/>
              <a:t>	以像素为单位，以设备左上角为原点，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右为正，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下为正的坐标系。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屏幕坐标系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以当前屏幕左上角为原点坐标系。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窗口坐标系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以窗口左上角为原点坐标系。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客户区坐标系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以窗口的客户区左上角为原点的坐标系。</a:t>
            </a:r>
          </a:p>
          <a:p>
            <a:pPr lvl="1">
              <a:buNone/>
            </a:pPr>
            <a:r>
              <a:rPr lang="zh-CN" altLang="en-US" dirty="0" smtClean="0"/>
              <a:t>逻辑坐标系</a:t>
            </a:r>
          </a:p>
          <a:p>
            <a:pPr lvl="1">
              <a:buNone/>
            </a:pPr>
            <a:r>
              <a:rPr lang="zh-CN" altLang="en-US" dirty="0" smtClean="0"/>
              <a:t>	在</a:t>
            </a:r>
            <a:r>
              <a:rPr lang="en-US" altLang="zh-CN" dirty="0" smtClean="0"/>
              <a:t>GDI</a:t>
            </a:r>
            <a:r>
              <a:rPr lang="zh-CN" altLang="en-US" dirty="0" smtClean="0"/>
              <a:t>绘图中，都是使用逻辑坐标绘图。</a:t>
            </a:r>
          </a:p>
          <a:p>
            <a:pPr lvl="1">
              <a:buNone/>
            </a:pPr>
            <a:r>
              <a:rPr lang="zh-CN" altLang="en-US" dirty="0" smtClean="0"/>
              <a:t>	逻辑坐标系可以设置坐标系单位。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坐标系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坐标系映射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逻辑坐标系和设备坐标系单位之间映射关系。</a:t>
            </a:r>
          </a:p>
          <a:p>
            <a:pPr lvl="1">
              <a:buNone/>
            </a:pPr>
            <a:r>
              <a:rPr lang="zh-CN" altLang="en-US" dirty="0" smtClean="0"/>
              <a:t>	设备坐标系的单位是由设备决定，大小固定。</a:t>
            </a:r>
          </a:p>
          <a:p>
            <a:pPr lvl="1">
              <a:buNone/>
            </a:pPr>
            <a:r>
              <a:rPr lang="zh-CN" altLang="en-US" dirty="0" smtClean="0"/>
              <a:t>	逻辑坐标系的单位，可以通过程序设置，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SetMapMode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	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//DC</a:t>
            </a:r>
            <a:r>
              <a:rPr lang="zh-CN" altLang="en-US" dirty="0" smtClean="0"/>
              <a:t>句柄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//</a:t>
            </a:r>
            <a:r>
              <a:rPr lang="zh-CN" altLang="en-US" dirty="0" smtClean="0"/>
              <a:t>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返回旧的映射模式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fnMapMode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映射模式如下：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TextOut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将文字绘制在指定坐标位置。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DrawText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nCount</a:t>
            </a:r>
            <a:r>
              <a:rPr lang="en-US" altLang="zh-CN" dirty="0" smtClean="0"/>
              <a:t>,  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LPRECT </a:t>
            </a:r>
            <a:r>
              <a:rPr lang="en-US" altLang="zh-CN" dirty="0" err="1" smtClean="0"/>
              <a:t>lpRect</a:t>
            </a:r>
            <a:r>
              <a:rPr lang="en-US" altLang="zh-CN" dirty="0" smtClean="0"/>
              <a:t>,    //</a:t>
            </a:r>
            <a:r>
              <a:rPr lang="zh-CN" altLang="en-US" dirty="0" smtClean="0"/>
              <a:t>绘制文字的矩形框</a:t>
            </a:r>
          </a:p>
          <a:p>
            <a:pPr>
              <a:buNone/>
            </a:pPr>
            <a:r>
              <a:rPr lang="zh-CN" altLang="en-US" dirty="0" smtClean="0"/>
              <a:t>	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uFormat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绘制的方式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文字的绘制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BOOL </a:t>
            </a:r>
            <a:r>
              <a:rPr lang="en-US" altLang="zh-CN" dirty="0" err="1" smtClean="0"/>
              <a:t>ExtTextOut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          //DC</a:t>
            </a:r>
            <a:r>
              <a:rPr lang="zh-CN" altLang="en-US" dirty="0" smtClean="0"/>
              <a:t>句柄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X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Y,            //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位置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fuOptions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输出选项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RECT* </a:t>
            </a:r>
            <a:r>
              <a:rPr lang="en-US" altLang="zh-CN" dirty="0" err="1" smtClean="0"/>
              <a:t>lprc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输出的矩形框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lpString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字符串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cbCount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字符数量</a:t>
            </a:r>
          </a:p>
          <a:p>
            <a:pPr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CONST INT* </a:t>
            </a:r>
            <a:r>
              <a:rPr lang="en-US" altLang="zh-CN" dirty="0" err="1" smtClean="0"/>
              <a:t>lpDx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字符间距的数组</a:t>
            </a:r>
          </a:p>
          <a:p>
            <a:pPr>
              <a:buNone/>
            </a:pPr>
            <a:r>
              <a:rPr lang="en-US" altLang="zh-CN" dirty="0" smtClean="0"/>
              <a:t>); 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文字颜色和背景</a:t>
            </a:r>
          </a:p>
          <a:p>
            <a:pPr lvl="1">
              <a:buNone/>
            </a:pPr>
            <a:r>
              <a:rPr lang="zh-CN" altLang="en-US" dirty="0" smtClean="0"/>
              <a:t>文字颜色 </a:t>
            </a:r>
          </a:p>
          <a:p>
            <a:pPr lvl="1">
              <a:buNone/>
            </a:pPr>
            <a:r>
              <a:rPr lang="en-US" altLang="zh-CN" dirty="0" err="1" smtClean="0"/>
              <a:t>SetTextColor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文字背景色</a:t>
            </a:r>
          </a:p>
          <a:p>
            <a:pPr lvl="1">
              <a:buNone/>
            </a:pPr>
            <a:r>
              <a:rPr lang="en-US" altLang="zh-CN" dirty="0" err="1" smtClean="0"/>
              <a:t>SetBkColor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文字背景模式</a:t>
            </a:r>
          </a:p>
          <a:p>
            <a:pPr lvl="1">
              <a:buNone/>
            </a:pPr>
            <a:r>
              <a:rPr lang="en-US" altLang="zh-CN" dirty="0" err="1" smtClean="0"/>
              <a:t>SetBkMode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……..</a:t>
            </a:r>
          </a:p>
          <a:p>
            <a:r>
              <a:rPr lang="zh-CN" altLang="en-US" dirty="0" smtClean="0"/>
              <a:t>字体相关</a:t>
            </a:r>
          </a:p>
          <a:p>
            <a:pPr lvl="1">
              <a:buNone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常用的字体格式为 </a:t>
            </a:r>
            <a:r>
              <a:rPr lang="en-US" altLang="zh-CN" dirty="0" err="1" smtClean="0"/>
              <a:t>TureType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字体</a:t>
            </a:r>
          </a:p>
          <a:p>
            <a:pPr lvl="1">
              <a:buNone/>
            </a:pPr>
            <a:r>
              <a:rPr lang="zh-CN" altLang="en-US" dirty="0" smtClean="0"/>
              <a:t>		字体名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标识字体类型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HFONT - </a:t>
            </a:r>
            <a:r>
              <a:rPr lang="zh-CN" altLang="en-US" dirty="0" smtClean="0"/>
              <a:t>字体句柄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07900"/>
            <a:ext cx="8229600" cy="51454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4400" dirty="0" smtClean="0"/>
              <a:t>字体的使用</a:t>
            </a:r>
          </a:p>
          <a:p>
            <a:pPr lvl="1">
              <a:buNone/>
            </a:pPr>
            <a:r>
              <a:rPr lang="en-US" altLang="zh-CN" sz="3300" dirty="0" smtClean="0"/>
              <a:t>1 </a:t>
            </a:r>
            <a:r>
              <a:rPr lang="zh-CN" altLang="en-US" sz="3300" dirty="0" smtClean="0"/>
              <a:t>创建字体</a:t>
            </a:r>
            <a:endParaRPr lang="en-US" altLang="zh-CN" sz="3300" dirty="0" smtClean="0"/>
          </a:p>
          <a:p>
            <a:pPr lvl="1">
              <a:buNone/>
            </a:pPr>
            <a:r>
              <a:rPr lang="en-US" altLang="zh-CN" sz="3300" dirty="0" smtClean="0"/>
              <a:t>HFONT </a:t>
            </a:r>
            <a:r>
              <a:rPr lang="en-US" altLang="zh-CN" sz="3300" dirty="0" err="1" smtClean="0"/>
              <a:t>CreateFont</a:t>
            </a:r>
            <a:r>
              <a:rPr lang="en-US" altLang="zh-CN" sz="3300" dirty="0" smtClean="0"/>
              <a:t>(</a:t>
            </a:r>
          </a:p>
          <a:p>
            <a:pPr lvl="1">
              <a:buNone/>
            </a:pPr>
            <a:r>
              <a:rPr lang="en-US" altLang="zh-CN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nHeight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字体高度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nWidth</a:t>
            </a:r>
            <a:r>
              <a:rPr lang="en-US" altLang="zh-CN" sz="3300" dirty="0" smtClean="0"/>
              <a:t>,  //</a:t>
            </a:r>
            <a:r>
              <a:rPr lang="zh-CN" altLang="en-US" sz="3300" dirty="0" smtClean="0"/>
              <a:t>字体宽度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nEscapement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字符串倾斜角度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nOrientation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字符旋转角度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fnWeight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字体的粗细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fdwItalic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斜体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fdwUnderline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字符下划线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fdwStrikeOut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删除线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fdwCharSet</a:t>
            </a:r>
            <a:r>
              <a:rPr lang="en-US" altLang="zh-CN" sz="3300" dirty="0" smtClean="0"/>
              <a:t>, //</a:t>
            </a:r>
            <a:r>
              <a:rPr lang="zh-CN" altLang="en-US" sz="3300" dirty="0" smtClean="0"/>
              <a:t>字符集（</a:t>
            </a:r>
            <a:r>
              <a:rPr lang="en-US" altLang="zh-CN" sz="3300" dirty="0" smtClean="0"/>
              <a:t>GB2312_CHARSET</a:t>
            </a:r>
            <a:r>
              <a:rPr lang="zh-CN" altLang="en-US" sz="3300" dirty="0" smtClean="0"/>
              <a:t>）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fdwOutputPrecision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fdwClipPrecision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剪切精度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fdwQuality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输出质量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fdwPitchAndFamily</a:t>
            </a:r>
            <a:r>
              <a:rPr lang="en-US" altLang="zh-CN" sz="3300" dirty="0" smtClean="0"/>
              <a:t>,//</a:t>
            </a:r>
            <a:r>
              <a:rPr lang="zh-CN" altLang="en-US" sz="3300" dirty="0" smtClean="0"/>
              <a:t>匹配字体</a:t>
            </a:r>
          </a:p>
          <a:p>
            <a:pPr lvl="1">
              <a:buNone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LPCTSTR </a:t>
            </a:r>
            <a:r>
              <a:rPr lang="en-US" altLang="zh-CN" sz="3300" dirty="0" err="1" smtClean="0"/>
              <a:t>lpszFace</a:t>
            </a:r>
            <a:r>
              <a:rPr lang="en-US" altLang="zh-CN" sz="3300" dirty="0" smtClean="0"/>
              <a:t> //</a:t>
            </a:r>
            <a:r>
              <a:rPr lang="zh-CN" altLang="en-US" sz="3300" dirty="0" smtClean="0"/>
              <a:t>字体名称</a:t>
            </a:r>
          </a:p>
          <a:p>
            <a:pPr lvl="1">
              <a:buNone/>
            </a:pPr>
            <a:r>
              <a:rPr lang="en-US" altLang="zh-CN" sz="3300" dirty="0" smtClean="0"/>
              <a:t>);	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文字和字体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应用字体到</a:t>
            </a:r>
            <a:r>
              <a:rPr lang="en-US" altLang="zh-CN" dirty="0" smtClean="0"/>
              <a:t>DC</a:t>
            </a:r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DrawText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TextOut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ExtTextOut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取出字体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SelectObject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删除字体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DeleteObject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对话框的分类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当对话框显示时，会禁止本进程其他窗口的输入等用户交互操作。</a:t>
            </a:r>
          </a:p>
          <a:p>
            <a:pPr lvl="1">
              <a:buNone/>
            </a:pPr>
            <a:r>
              <a:rPr lang="zh-CN" altLang="en-US" dirty="0" smtClean="0"/>
              <a:t>	无模式对话框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在对话框显示后，其他窗口同样可以接收输入等用户交互操作。</a:t>
            </a:r>
            <a:endParaRPr lang="en-US" altLang="zh-CN" dirty="0" smtClean="0"/>
          </a:p>
          <a:p>
            <a:r>
              <a:rPr lang="zh-CN" altLang="en-US" dirty="0" smtClean="0"/>
              <a:t>对话框基本使用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</a:t>
            </a:r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注册窗口类（可选，基本不使用）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对话框的关闭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模式对话框的使用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sz="3100" dirty="0" smtClean="0"/>
              <a:t>1 </a:t>
            </a:r>
            <a:r>
              <a:rPr lang="zh-CN" altLang="en-US" sz="3100" dirty="0" smtClean="0"/>
              <a:t>对话框窗口处理函数（并非真正对话框处理函数）</a:t>
            </a:r>
          </a:p>
          <a:p>
            <a:pPr lvl="1">
              <a:buNone/>
            </a:pPr>
            <a:r>
              <a:rPr lang="en-US" altLang="zh-CN" dirty="0" smtClean="0"/>
              <a:t>INT CALLBACK </a:t>
            </a:r>
            <a:r>
              <a:rPr lang="en-US" altLang="zh-CN" dirty="0" err="1" smtClean="0"/>
              <a:t>DialogProc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HWND </a:t>
            </a:r>
            <a:r>
              <a:rPr lang="en-US" altLang="zh-CN" dirty="0" err="1" smtClean="0"/>
              <a:t>hwndDlg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窗口句柄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UINT </a:t>
            </a:r>
            <a:r>
              <a:rPr lang="en-US" altLang="zh-CN" dirty="0" err="1" smtClean="0"/>
              <a:t>uMsg</a:t>
            </a:r>
            <a:r>
              <a:rPr lang="en-US" altLang="zh-CN" dirty="0" smtClean="0"/>
              <a:t>,     //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WPARAM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LPARAM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消息参数</a:t>
            </a:r>
          </a:p>
          <a:p>
            <a:pPr lvl="1">
              <a:buNone/>
            </a:pP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TRUE 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函数中处理了这个消息，缺省处理函数不需要处理。</a:t>
            </a:r>
          </a:p>
          <a:p>
            <a:pPr lvl="1">
              <a:buNone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FALSE- 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DialogProc</a:t>
            </a:r>
            <a:r>
              <a:rPr lang="zh-CN" altLang="en-US" dirty="0" smtClean="0"/>
              <a:t>函数未处理这个消息，交给缺省处理函数处理。</a:t>
            </a:r>
          </a:p>
          <a:p>
            <a:pPr lvl="1">
              <a:buNone/>
            </a:pPr>
            <a:r>
              <a:rPr lang="zh-CN" altLang="en-US" dirty="0" smtClean="0"/>
              <a:t>不需要调用缺省对话框窗口处理函数。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编写第一个窗口程序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编写窗口程序的步骤：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1 </a:t>
            </a: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2 </a:t>
            </a:r>
            <a:r>
              <a:rPr lang="zh-CN" altLang="en-US" dirty="0" smtClean="0"/>
              <a:t>定义窗口处理函数 （自己定义，处理消息）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注册窗口类（向</a:t>
            </a:r>
            <a:r>
              <a:rPr lang="en-US" altLang="zh-CN" dirty="0" smtClean="0"/>
              <a:t>XP</a:t>
            </a:r>
            <a:r>
              <a:rPr lang="zh-CN" altLang="en-US" dirty="0" smtClean="0"/>
              <a:t>里边写入数据）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4 </a:t>
            </a:r>
            <a:r>
              <a:rPr lang="zh-CN" altLang="en-US" dirty="0" smtClean="0"/>
              <a:t>创建窗口 （在内存中创建窗口）	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5 </a:t>
            </a:r>
            <a:r>
              <a:rPr lang="zh-CN" altLang="en-US" dirty="0" smtClean="0"/>
              <a:t>显示窗口（根据内存数据，在显示器中绘制出来）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6 </a:t>
            </a:r>
            <a:r>
              <a:rPr lang="zh-CN" altLang="en-US" dirty="0" smtClean="0"/>
              <a:t>消息循环（ 提取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翻译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派发消息）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7 </a:t>
            </a:r>
            <a:r>
              <a:rPr lang="zh-CN" altLang="en-US" dirty="0" smtClean="0"/>
              <a:t>消息处理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3400" dirty="0" smtClean="0"/>
              <a:t>    2 </a:t>
            </a:r>
            <a:r>
              <a:rPr lang="zh-CN" altLang="en-US" sz="3400" dirty="0" smtClean="0"/>
              <a:t>创建对话框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INT </a:t>
            </a:r>
            <a:r>
              <a:rPr lang="en-US" altLang="zh-CN" dirty="0" err="1" smtClean="0"/>
              <a:t>DialogBox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   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应用程序实例句柄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对话框模板资源</a:t>
            </a:r>
            <a:r>
              <a:rPr lang="en-US" altLang="zh-CN" dirty="0" smtClean="0"/>
              <a:t>ID</a:t>
            </a:r>
          </a:p>
          <a:p>
            <a:pPr>
              <a:buNone/>
            </a:pPr>
            <a:r>
              <a:rPr lang="en-US" altLang="zh-CN" dirty="0" smtClean="0"/>
              <a:t>	   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对话框父窗口</a:t>
            </a:r>
          </a:p>
          <a:p>
            <a:pPr>
              <a:buNone/>
            </a:pPr>
            <a:r>
              <a:rPr lang="zh-CN" altLang="en-US" dirty="0" smtClean="0"/>
              <a:t>	   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//</a:t>
            </a:r>
            <a:r>
              <a:rPr lang="zh-CN" altLang="en-US" dirty="0" smtClean="0"/>
              <a:t>自定义函数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	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需要添加对话框资源。	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是一个阻塞函数，只有当对话框关闭后，</a:t>
            </a:r>
          </a:p>
          <a:p>
            <a:pPr>
              <a:buNone/>
            </a:pPr>
            <a:r>
              <a:rPr lang="zh-CN" altLang="en-US" dirty="0" smtClean="0"/>
              <a:t>	才会返回，继续执行后续代码。</a:t>
            </a:r>
          </a:p>
          <a:p>
            <a:pPr>
              <a:buNone/>
            </a:pPr>
            <a:r>
              <a:rPr lang="zh-CN" altLang="en-US" dirty="0" smtClean="0"/>
              <a:t>	返回值是通过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设置。</a:t>
            </a:r>
          </a:p>
          <a:p>
            <a:pPr>
              <a:buNone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sz="3600" dirty="0" smtClean="0"/>
              <a:t>3 </a:t>
            </a:r>
            <a:r>
              <a:rPr lang="zh-CN" altLang="en-US" sz="3600" dirty="0" smtClean="0"/>
              <a:t>对话框的关闭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EndDialog</a:t>
            </a:r>
            <a:r>
              <a:rPr lang="en-US" altLang="zh-CN" dirty="0" smtClean="0"/>
              <a:t>(</a:t>
            </a:r>
          </a:p>
          <a:p>
            <a:pPr>
              <a:buNone/>
            </a:pPr>
            <a:r>
              <a:rPr lang="en-US" altLang="zh-CN" dirty="0" smtClean="0"/>
              <a:t>		  HWND </a:t>
            </a:r>
            <a:r>
              <a:rPr lang="en-US" altLang="zh-CN" dirty="0" err="1" smtClean="0"/>
              <a:t>hDlg</a:t>
            </a:r>
            <a:r>
              <a:rPr lang="en-US" altLang="zh-CN" dirty="0" smtClean="0"/>
              <a:t>,//</a:t>
            </a:r>
            <a:r>
              <a:rPr lang="zh-CN" altLang="en-US" dirty="0" smtClean="0"/>
              <a:t>关闭的对话框窗口句柄</a:t>
            </a:r>
          </a:p>
          <a:p>
            <a:pPr>
              <a:buNone/>
            </a:pPr>
            <a:r>
              <a:rPr lang="zh-CN" altLang="en-US" dirty="0" smtClean="0"/>
              <a:t>		  </a:t>
            </a:r>
            <a:r>
              <a:rPr lang="en-US" altLang="zh-CN" dirty="0" smtClean="0"/>
              <a:t>INT </a:t>
            </a:r>
            <a:r>
              <a:rPr lang="en-US" altLang="zh-CN" dirty="0" err="1" smtClean="0"/>
              <a:t>nResult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关闭的返回值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关闭模式对话框，只能使用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等函数。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nResult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函数退出时的返回值。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4 </a:t>
            </a:r>
            <a:r>
              <a:rPr lang="zh-CN" altLang="en-US" sz="36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WM_INITDIALOG - </a:t>
            </a:r>
            <a:r>
              <a:rPr lang="zh-CN" altLang="en-US" dirty="0" smtClean="0"/>
              <a:t>对话框创建之后显示之前，通知对话框窗口处理函数，可以完成自己的初始化相关的操作。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400" dirty="0" smtClean="0"/>
              <a:t>无模式对话框</a:t>
            </a:r>
            <a:endParaRPr lang="en-US" altLang="zh-CN" sz="3400" dirty="0" smtClean="0"/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  </a:t>
            </a:r>
            <a:r>
              <a:rPr lang="en-US" altLang="zh-CN" dirty="0" err="1" smtClean="0"/>
              <a:t>DialogProc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创建对话框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HWND </a:t>
            </a:r>
            <a:r>
              <a:rPr lang="en-US" altLang="zh-CN" dirty="0" err="1" smtClean="0"/>
              <a:t>CreateDialog</a:t>
            </a:r>
            <a:r>
              <a:rPr lang="en-US" altLang="zh-CN" dirty="0" smtClean="0"/>
              <a:t>(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mtClean="0"/>
              <a:t>	 HINSTANCE </a:t>
            </a:r>
            <a:r>
              <a:rPr lang="en-US" altLang="zh-CN" dirty="0" err="1" smtClean="0"/>
              <a:t>hInstance</a:t>
            </a:r>
            <a:r>
              <a:rPr lang="en-US" altLang="zh-CN" dirty="0" smtClean="0"/>
              <a:t>,  //</a:t>
            </a:r>
            <a:r>
              <a:rPr lang="zh-CN" altLang="en-US" dirty="0" smtClean="0"/>
              <a:t>应用程序实例句柄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LPCTSTR </a:t>
            </a:r>
            <a:r>
              <a:rPr lang="en-US" altLang="zh-CN" dirty="0" err="1" smtClean="0"/>
              <a:t>lpTemplate</a:t>
            </a:r>
            <a:r>
              <a:rPr lang="en-US" altLang="zh-CN" dirty="0" smtClean="0"/>
              <a:t>,   //</a:t>
            </a:r>
            <a:r>
              <a:rPr lang="zh-CN" altLang="en-US" dirty="0" smtClean="0"/>
              <a:t>模板资源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	 HWND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      //</a:t>
            </a:r>
            <a:r>
              <a:rPr lang="zh-CN" altLang="en-US" dirty="0" smtClean="0"/>
              <a:t>父窗口</a:t>
            </a:r>
          </a:p>
          <a:p>
            <a:pPr lvl="1">
              <a:buNone/>
            </a:pPr>
            <a:r>
              <a:rPr lang="zh-CN" altLang="en-US" dirty="0" smtClean="0"/>
              <a:t>		 </a:t>
            </a:r>
            <a:r>
              <a:rPr lang="en-US" altLang="zh-CN" dirty="0" smtClean="0"/>
              <a:t>DLGPROC </a:t>
            </a:r>
            <a:r>
              <a:rPr lang="en-US" altLang="zh-CN" dirty="0" err="1" smtClean="0"/>
              <a:t>lpDialogFunc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自定义函数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非阻塞函数，创建成功返回窗口句柄，需要使用</a:t>
            </a:r>
            <a:r>
              <a:rPr lang="en-US" altLang="zh-CN" dirty="0" err="1" smtClean="0"/>
              <a:t>ShowWindow</a:t>
            </a:r>
            <a:r>
              <a:rPr lang="zh-CN" altLang="en-US" dirty="0" smtClean="0"/>
              <a:t>函数显示对话框。</a:t>
            </a:r>
          </a:p>
          <a:p>
            <a:pPr lvl="1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对话框的关闭</a:t>
            </a:r>
          </a:p>
          <a:p>
            <a:pPr lvl="1">
              <a:buNone/>
            </a:pPr>
            <a:r>
              <a:rPr lang="zh-CN" altLang="en-US" dirty="0" smtClean="0"/>
              <a:t>	关闭时使用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销毁窗口，不能使用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关闭对话框。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对话框窗口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对话框的消息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800" dirty="0" smtClean="0"/>
              <a:t>WM_INITDIALOG - </a:t>
            </a:r>
            <a:r>
              <a:rPr lang="zh-CN" altLang="en-US" sz="3800" dirty="0" smtClean="0"/>
              <a:t>对话框创建之后显示之前，通知对话框窗口处理函数，可以完成自己的初始化相关的操作。</a:t>
            </a:r>
          </a:p>
          <a:p>
            <a:r>
              <a:rPr lang="zh-CN" altLang="en-US" sz="5500" dirty="0" smtClean="0"/>
              <a:t>对话框</a:t>
            </a:r>
            <a:r>
              <a:rPr lang="en-US" altLang="zh-CN" sz="5500" dirty="0" smtClean="0"/>
              <a:t>VS</a:t>
            </a:r>
            <a:r>
              <a:rPr lang="zh-CN" altLang="en-US" sz="5500" dirty="0" smtClean="0"/>
              <a:t>普通窗口</a:t>
            </a:r>
          </a:p>
          <a:p>
            <a:pPr lvl="1">
              <a:buNone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创建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DialogBox</a:t>
            </a:r>
            <a:r>
              <a:rPr lang="en-US" altLang="zh-CN" sz="3800" dirty="0" smtClean="0"/>
              <a:t>,</a:t>
            </a:r>
            <a:r>
              <a:rPr lang="zh-CN" altLang="en-US" sz="3800" dirty="0" smtClean="0"/>
              <a:t>阻塞函数</a:t>
            </a:r>
          </a:p>
          <a:p>
            <a:pPr lvl="1">
              <a:buNone/>
            </a:pPr>
            <a:r>
              <a:rPr lang="zh-CN" altLang="en-US" sz="3800" dirty="0" smtClean="0"/>
              <a:t>	无模式对话框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CreateWindow</a:t>
            </a:r>
            <a:r>
              <a:rPr lang="en-US" altLang="zh-CN" sz="3800" dirty="0" smtClean="0"/>
              <a:t>/Ex</a:t>
            </a:r>
          </a:p>
          <a:p>
            <a:pPr lvl="1">
              <a:buNone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窗口处理函数</a:t>
            </a:r>
          </a:p>
          <a:p>
            <a:pPr lvl="1">
              <a:buNone/>
            </a:pPr>
            <a:r>
              <a:rPr lang="zh-CN" altLang="en-US" sz="3800" dirty="0" smtClean="0"/>
              <a:t>	对话框 </a:t>
            </a:r>
            <a:r>
              <a:rPr lang="en-US" altLang="zh-CN" sz="3800" dirty="0" smtClean="0"/>
              <a:t>– </a:t>
            </a:r>
            <a:r>
              <a:rPr lang="en-US" altLang="zh-CN" sz="3800" dirty="0" err="1" smtClean="0"/>
              <a:t>DialogProc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并非真正的对话框窗口处理函数</a:t>
            </a:r>
            <a:r>
              <a:rPr lang="en-US" altLang="zh-CN" sz="3800" dirty="0" smtClean="0"/>
              <a:t>)</a:t>
            </a:r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WindowProc</a:t>
            </a:r>
            <a:r>
              <a:rPr lang="zh-CN" altLang="en-US" sz="3800" dirty="0" smtClean="0"/>
              <a:t>，需要调用缺省窗口处理函数</a:t>
            </a:r>
          </a:p>
          <a:p>
            <a:pPr lvl="1">
              <a:buNone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窗口消息</a:t>
            </a:r>
          </a:p>
          <a:p>
            <a:pPr lvl="1">
              <a:buNone/>
            </a:pPr>
            <a:r>
              <a:rPr lang="zh-CN" altLang="en-US" sz="3800" dirty="0" smtClean="0"/>
              <a:t>	普通窗口 </a:t>
            </a:r>
            <a:r>
              <a:rPr lang="en-US" altLang="zh-CN" sz="3800" dirty="0" smtClean="0"/>
              <a:t>- WM_CREATE</a:t>
            </a:r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对话框   </a:t>
            </a:r>
            <a:r>
              <a:rPr lang="en-US" altLang="zh-CN" sz="3800" dirty="0" smtClean="0"/>
              <a:t>- WM_INITDIALOG</a:t>
            </a:r>
          </a:p>
          <a:p>
            <a:pPr lvl="1">
              <a:buNone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窗口关闭</a:t>
            </a:r>
          </a:p>
          <a:p>
            <a:pPr lvl="1">
              <a:buNone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EndDialog</a:t>
            </a:r>
            <a:endParaRPr lang="en-US" altLang="zh-CN" sz="3800" dirty="0" smtClean="0"/>
          </a:p>
          <a:p>
            <a:pPr lvl="1">
              <a:buNone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无模式对话框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DestroyWindow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子控件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子控件</a:t>
            </a:r>
          </a:p>
          <a:p>
            <a:pPr lvl="1">
              <a:buNone/>
            </a:pPr>
            <a:r>
              <a:rPr lang="zh-CN" altLang="en-US" dirty="0" smtClean="0"/>
              <a:t>系统已经定义窗口类型，相应窗口的处理函数等</a:t>
            </a:r>
          </a:p>
          <a:p>
            <a:pPr lvl="1">
              <a:buNone/>
            </a:pPr>
            <a:r>
              <a:rPr lang="zh-CN" altLang="en-US" dirty="0" smtClean="0"/>
              <a:t>都已经由系统完成。例如 编辑框、按钮等等。	</a:t>
            </a:r>
          </a:p>
          <a:p>
            <a:pPr>
              <a:buNone/>
            </a:pPr>
            <a:r>
              <a:rPr lang="zh-CN" altLang="en-US" dirty="0" smtClean="0"/>
              <a:t>子控件的创建</a:t>
            </a:r>
          </a:p>
          <a:p>
            <a:pPr lvl="1">
              <a:buNone/>
            </a:pPr>
            <a:r>
              <a:rPr lang="zh-CN" altLang="en-US" dirty="0" smtClean="0"/>
              <a:t>不需要注册，直接使用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/Ex</a:t>
            </a:r>
          </a:p>
          <a:p>
            <a:pPr lvl="1">
              <a:buNone/>
            </a:pPr>
            <a:r>
              <a:rPr lang="zh-CN" altLang="en-US" dirty="0" smtClean="0"/>
              <a:t>创建该类的窗口。子控件创建时，每个控件</a:t>
            </a:r>
          </a:p>
          <a:p>
            <a:pPr lvl="1">
              <a:buNone/>
            </a:pPr>
            <a:r>
              <a:rPr lang="zh-CN" altLang="en-US" dirty="0" smtClean="0"/>
              <a:t>都具有一个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号。</a:t>
            </a:r>
          </a:p>
          <a:p>
            <a:pPr>
              <a:buNone/>
            </a:pPr>
            <a:r>
              <a:rPr lang="zh-CN" altLang="en-US" dirty="0" smtClean="0"/>
              <a:t>控件的消息</a:t>
            </a:r>
          </a:p>
          <a:p>
            <a:pPr lvl="1">
              <a:buNone/>
            </a:pPr>
            <a:r>
              <a:rPr lang="zh-CN" altLang="en-US" dirty="0" smtClean="0"/>
              <a:t>程序和子控件之间交互，都是通过消息完成。</a:t>
            </a:r>
          </a:p>
          <a:p>
            <a:pPr lvl="1">
              <a:buNone/>
            </a:pPr>
            <a:r>
              <a:rPr lang="zh-CN" altLang="en-US" dirty="0" smtClean="0"/>
              <a:t>   控件的窗口消息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程序可以使用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向控件发送消息，获取控件的信息或设置控件状态。</a:t>
            </a:r>
          </a:p>
          <a:p>
            <a:pPr lvl="1">
              <a:buNone/>
            </a:pPr>
            <a:r>
              <a:rPr lang="zh-CN" altLang="en-US" dirty="0" smtClean="0"/>
              <a:t>   控件的通知消息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控件有相应的事件发生后，会向所在的父窗口发送通知消息（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），父窗口可以根据通知消息的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，做相应的处理。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静态框相关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常用于显示文字和图标等。窗口类名称“</a:t>
            </a:r>
            <a:r>
              <a:rPr lang="en-US" altLang="zh-CN" dirty="0" smtClean="0"/>
              <a:t>STATIC”</a:t>
            </a:r>
            <a:r>
              <a:rPr lang="zh-CN" altLang="en-US" dirty="0" smtClean="0"/>
              <a:t>。</a:t>
            </a:r>
          </a:p>
          <a:p>
            <a:pPr lvl="1">
              <a:buNone/>
            </a:pPr>
            <a:r>
              <a:rPr lang="zh-CN" altLang="en-US" dirty="0" smtClean="0"/>
              <a:t>	文字静态框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显示文字</a:t>
            </a:r>
          </a:p>
          <a:p>
            <a:pPr lvl="1">
              <a:buNone/>
            </a:pPr>
            <a:r>
              <a:rPr lang="zh-CN" altLang="en-US" dirty="0" smtClean="0"/>
              <a:t>	图标静态框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显示图标，设置</a:t>
            </a:r>
            <a:r>
              <a:rPr lang="en-US" altLang="zh-CN" dirty="0" smtClean="0"/>
              <a:t>SS_ICON/SS_BITMAP</a:t>
            </a:r>
          </a:p>
          <a:p>
            <a:r>
              <a:rPr lang="zh-CN" altLang="en-US" sz="3100" dirty="0" smtClean="0"/>
              <a:t>静态框的使用</a:t>
            </a:r>
          </a:p>
          <a:p>
            <a:pPr lvl="1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CreateWindow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CreateWindowEx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图标静态框 使用 </a:t>
            </a:r>
            <a:r>
              <a:rPr lang="en-US" altLang="zh-CN" dirty="0" smtClean="0"/>
              <a:t>SS_ICON/SS_BITMAP </a:t>
            </a:r>
            <a:r>
              <a:rPr lang="zh-CN" altLang="en-US" dirty="0" smtClean="0"/>
              <a:t>风格</a:t>
            </a:r>
          </a:p>
          <a:p>
            <a:pPr lvl="1">
              <a:buNone/>
            </a:pPr>
            <a:r>
              <a:rPr lang="zh-CN" altLang="en-US" dirty="0" smtClean="0"/>
              <a:t>	如果创建 图标静态框，那么窗口的名称要设置成 图标</a:t>
            </a:r>
            <a:r>
              <a:rPr lang="en-US" altLang="zh-CN" dirty="0" smtClean="0"/>
              <a:t>ID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例如：</a:t>
            </a:r>
            <a:r>
              <a:rPr lang="en-US" altLang="zh-CN" dirty="0" err="1" smtClean="0"/>
              <a:t>CreateWindowEx</a:t>
            </a:r>
            <a:r>
              <a:rPr lang="en-US" altLang="zh-CN" dirty="0" smtClean="0"/>
              <a:t>( 0, "STATIC", "#101"...... );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9"/>
            <a:ext cx="8363272" cy="47853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窗口消息</a:t>
            </a:r>
          </a:p>
          <a:p>
            <a:pPr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err="1" smtClean="0"/>
              <a:t>SendMessage</a:t>
            </a:r>
            <a:r>
              <a:rPr lang="zh-CN" altLang="en-US" sz="2000" dirty="0" smtClean="0"/>
              <a:t>发送到控件即可。例如：</a:t>
            </a:r>
            <a:r>
              <a:rPr lang="en-US" altLang="zh-CN" sz="2000" dirty="0" smtClean="0"/>
              <a:t>STM_SETICON</a:t>
            </a:r>
          </a:p>
          <a:p>
            <a:pPr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通知消息  </a:t>
            </a:r>
            <a:r>
              <a:rPr lang="en-US" altLang="zh-CN" sz="2400" dirty="0" smtClean="0"/>
              <a:t>(STN_CLICKED / STN_DBLCLK)</a:t>
            </a:r>
            <a:endParaRPr lang="zh-CN" altLang="en-US" sz="2400" dirty="0" smtClean="0"/>
          </a:p>
          <a:p>
            <a:pPr>
              <a:buNone/>
            </a:pPr>
            <a:r>
              <a:rPr lang="zh-CN" altLang="en-US" sz="2000" dirty="0" smtClean="0"/>
              <a:t>	需要在创建时增加</a:t>
            </a:r>
            <a:r>
              <a:rPr lang="en-US" altLang="zh-CN" sz="2000" dirty="0" smtClean="0"/>
              <a:t>SS_NOTIFY</a:t>
            </a:r>
            <a:r>
              <a:rPr lang="zh-CN" altLang="en-US" sz="2000" dirty="0" smtClean="0"/>
              <a:t>风格。</a:t>
            </a:r>
          </a:p>
          <a:p>
            <a:pPr>
              <a:buNone/>
            </a:pPr>
            <a:r>
              <a:rPr lang="zh-CN" altLang="en-US" sz="2000" dirty="0" smtClean="0"/>
              <a:t>	通知消息通过</a:t>
            </a:r>
            <a:r>
              <a:rPr lang="en-US" altLang="zh-CN" sz="2000" dirty="0" smtClean="0"/>
              <a:t>WM_COMMAND </a:t>
            </a:r>
            <a:r>
              <a:rPr lang="zh-CN" altLang="en-US" sz="2000" dirty="0" smtClean="0"/>
              <a:t>消息传递</a:t>
            </a:r>
          </a:p>
          <a:p>
            <a:pPr>
              <a:buNone/>
            </a:pPr>
            <a:r>
              <a:rPr lang="zh-CN" altLang="en-US" sz="2000" dirty="0" smtClean="0"/>
              <a:t>	附：</a:t>
            </a:r>
            <a:r>
              <a:rPr lang="en-US" altLang="zh-CN" sz="2000" dirty="0" smtClean="0"/>
              <a:t>WM_COMMAND</a:t>
            </a:r>
          </a:p>
          <a:p>
            <a:pPr>
              <a:buNone/>
            </a:pPr>
            <a:r>
              <a:rPr lang="en-US" altLang="zh-CN" sz="2000" dirty="0" smtClean="0"/>
              <a:t>	       WPARAM:</a:t>
            </a:r>
          </a:p>
          <a:p>
            <a:pPr>
              <a:buNone/>
            </a:pPr>
            <a:r>
              <a:rPr lang="en-US" altLang="zh-CN" sz="2000" dirty="0" smtClean="0"/>
              <a:t>			LOWORD - </a:t>
            </a:r>
            <a:r>
              <a:rPr lang="zh-CN" altLang="en-US" sz="2000" dirty="0" smtClean="0"/>
              <a:t>菜单项、加速键、控件的</a:t>
            </a:r>
            <a:r>
              <a:rPr lang="en-US" altLang="zh-CN" sz="2000" dirty="0" smtClean="0"/>
              <a:t>ID</a:t>
            </a:r>
          </a:p>
          <a:p>
            <a:pPr>
              <a:buNone/>
            </a:pPr>
            <a:r>
              <a:rPr lang="en-US" altLang="zh-CN" sz="2000" dirty="0" smtClean="0"/>
              <a:t>			HIWORD - </a:t>
            </a:r>
            <a:r>
              <a:rPr lang="zh-CN" altLang="en-US" sz="2000" dirty="0" smtClean="0"/>
              <a:t>对于菜单项，为</a:t>
            </a:r>
            <a:r>
              <a:rPr lang="en-US" altLang="zh-CN" sz="2000" dirty="0" smtClean="0"/>
              <a:t>0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对于加速键，为</a:t>
            </a:r>
            <a:r>
              <a:rPr lang="en-US" altLang="zh-CN" sz="2000" dirty="0" smtClean="0"/>
              <a:t>1</a:t>
            </a:r>
          </a:p>
          <a:p>
            <a:pPr>
              <a:buNone/>
            </a:pPr>
            <a:r>
              <a:rPr lang="en-US" altLang="zh-CN" sz="2000" dirty="0" smtClean="0"/>
              <a:t>				      </a:t>
            </a:r>
            <a:r>
              <a:rPr lang="zh-CN" altLang="en-US" sz="2000" dirty="0" smtClean="0"/>
              <a:t>对于控件，是</a:t>
            </a:r>
            <a:r>
              <a:rPr lang="en-US" altLang="zh-CN" sz="2000" dirty="0" smtClean="0"/>
              <a:t>Notify-Code</a:t>
            </a:r>
          </a:p>
          <a:p>
            <a:pPr>
              <a:buNone/>
            </a:pPr>
            <a:r>
              <a:rPr lang="en-US" altLang="zh-CN" sz="2000" dirty="0" smtClean="0"/>
              <a:t>		LPARAM</a:t>
            </a:r>
            <a:r>
              <a:rPr lang="zh-CN" altLang="en-US" sz="2000" dirty="0" smtClean="0"/>
              <a:t>：</a:t>
            </a:r>
          </a:p>
          <a:p>
            <a:pPr>
              <a:buNone/>
            </a:pPr>
            <a:r>
              <a:rPr lang="zh-CN" altLang="en-US" sz="2000" dirty="0" smtClean="0"/>
              <a:t>			对于菜单项、加速键为</a:t>
            </a:r>
            <a:r>
              <a:rPr lang="en-US" altLang="zh-CN" sz="2000" dirty="0" smtClean="0"/>
              <a:t>NULL</a:t>
            </a:r>
          </a:p>
          <a:p>
            <a:pPr>
              <a:buNone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对于控件，为控件窗口句柄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4400" dirty="0" smtClean="0"/>
              <a:t>1 </a:t>
            </a:r>
            <a:r>
              <a:rPr lang="zh-CN" altLang="en-US" sz="4400" dirty="0" smtClean="0"/>
              <a:t>按钮相关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根据按钮的风格，将按钮分成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类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1.1 </a:t>
            </a:r>
            <a:r>
              <a:rPr lang="zh-CN" altLang="en-US" sz="3600" dirty="0" smtClean="0"/>
              <a:t>下压式按钮：</a:t>
            </a:r>
            <a:r>
              <a:rPr lang="en-US" altLang="zh-CN" sz="3600" dirty="0" smtClean="0"/>
              <a:t>BS_PUSHBUTTON/BS_DEFPUSHBUTTON</a:t>
            </a:r>
          </a:p>
          <a:p>
            <a:pPr>
              <a:buNone/>
            </a:pPr>
            <a:r>
              <a:rPr lang="en-US" altLang="zh-CN" sz="3600" dirty="0" smtClean="0"/>
              <a:t>	1.2 </a:t>
            </a:r>
            <a:r>
              <a:rPr lang="zh-CN" altLang="en-US" sz="3600" dirty="0" smtClean="0"/>
              <a:t>分组框：</a:t>
            </a:r>
            <a:r>
              <a:rPr lang="en-US" altLang="zh-CN" sz="3600" dirty="0" smtClean="0"/>
              <a:t>BS_GROUPBOX</a:t>
            </a:r>
          </a:p>
          <a:p>
            <a:pPr>
              <a:buNone/>
            </a:pPr>
            <a:r>
              <a:rPr lang="en-US" altLang="zh-CN" sz="3600" dirty="0" smtClean="0"/>
              <a:t>	1.3 </a:t>
            </a:r>
            <a:r>
              <a:rPr lang="zh-CN" altLang="en-US" sz="3600" dirty="0" smtClean="0"/>
              <a:t>复选框：</a:t>
            </a:r>
          </a:p>
          <a:p>
            <a:pPr>
              <a:buNone/>
            </a:pPr>
            <a:r>
              <a:rPr lang="zh-CN" altLang="en-US" sz="3600" dirty="0" smtClean="0"/>
              <a:t>		</a:t>
            </a:r>
            <a:r>
              <a:rPr lang="en-US" altLang="zh-CN" sz="3600" dirty="0" smtClean="0"/>
              <a:t>BS_CHECKBOX/BS_AUTOCHECKBOX</a:t>
            </a:r>
          </a:p>
          <a:p>
            <a:pPr>
              <a:buNone/>
            </a:pPr>
            <a:r>
              <a:rPr lang="en-US" altLang="zh-CN" sz="3600" dirty="0" smtClean="0"/>
              <a:t>		BS_3STATE/BS_AUTO3STATE</a:t>
            </a:r>
          </a:p>
          <a:p>
            <a:pPr>
              <a:buNone/>
            </a:pPr>
            <a:r>
              <a:rPr lang="en-US" altLang="zh-CN" sz="3600" dirty="0" smtClean="0"/>
              <a:t>	1.4 </a:t>
            </a:r>
            <a:r>
              <a:rPr lang="zh-CN" altLang="en-US" sz="3600" dirty="0" smtClean="0"/>
              <a:t>单选框：</a:t>
            </a:r>
            <a:r>
              <a:rPr lang="en-US" altLang="zh-CN" sz="3600" dirty="0" smtClean="0"/>
              <a:t>BS_RADIOBUTTON/BS_AUTORADIOBUTTON	</a:t>
            </a: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窗口类名称 </a:t>
            </a:r>
            <a:r>
              <a:rPr lang="en-US" altLang="zh-CN" sz="3600" dirty="0" smtClean="0"/>
              <a:t>BUTTON</a:t>
            </a:r>
          </a:p>
          <a:p>
            <a:r>
              <a:rPr lang="en-US" altLang="zh-CN" sz="4400" dirty="0" smtClean="0"/>
              <a:t>2 </a:t>
            </a:r>
            <a:r>
              <a:rPr lang="zh-CN" altLang="en-US" sz="4400" dirty="0" smtClean="0"/>
              <a:t>下压式按钮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sz="3600" dirty="0" smtClean="0"/>
              <a:t>2.1 </a:t>
            </a:r>
            <a:r>
              <a:rPr lang="zh-CN" altLang="en-US" sz="3600" dirty="0" smtClean="0"/>
              <a:t>创建按钮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2.2 </a:t>
            </a:r>
            <a:r>
              <a:rPr lang="zh-CN" altLang="en-US" sz="3600" dirty="0" smtClean="0"/>
              <a:t>窗口消息</a:t>
            </a:r>
          </a:p>
          <a:p>
            <a:pPr>
              <a:buNone/>
            </a:pPr>
            <a:r>
              <a:rPr lang="zh-CN" altLang="en-US" sz="3600" dirty="0" smtClean="0"/>
              <a:t>	</a:t>
            </a:r>
            <a:r>
              <a:rPr lang="en-US" altLang="zh-CN" sz="3600" dirty="0" smtClean="0"/>
              <a:t>2.3 </a:t>
            </a:r>
            <a:r>
              <a:rPr lang="zh-CN" altLang="en-US" sz="3600" dirty="0" smtClean="0"/>
              <a:t>通知消息     </a:t>
            </a:r>
            <a:r>
              <a:rPr lang="en-US" altLang="zh-CN" sz="3600" dirty="0" smtClean="0"/>
              <a:t>BN_CLICKED(</a:t>
            </a:r>
            <a:r>
              <a:rPr lang="zh-CN" altLang="en-US" sz="3600" dirty="0" smtClean="0"/>
              <a:t>通知码</a:t>
            </a:r>
            <a:r>
              <a:rPr lang="en-US" altLang="zh-CN" sz="3600" dirty="0" smtClean="0"/>
              <a:t>)</a:t>
            </a:r>
            <a:endParaRPr lang="zh-CN" altLang="en-US" sz="3600" dirty="0" smtClean="0"/>
          </a:p>
          <a:p>
            <a:r>
              <a:rPr lang="en-US" altLang="zh-CN" sz="4400" dirty="0" smtClean="0"/>
              <a:t>3 </a:t>
            </a:r>
            <a:r>
              <a:rPr lang="zh-CN" altLang="en-US" sz="4400" dirty="0" smtClean="0"/>
              <a:t>分组框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zh-CN" altLang="en-US" sz="3600" dirty="0" smtClean="0"/>
              <a:t>常用于界面上的控件分组显示，提高界面友好性。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4 </a:t>
            </a:r>
            <a:r>
              <a:rPr lang="zh-CN" altLang="en-US" sz="2400" dirty="0" smtClean="0"/>
              <a:t>复选框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200" dirty="0" smtClean="0"/>
              <a:t>4.1 </a:t>
            </a:r>
            <a:r>
              <a:rPr lang="zh-CN" altLang="en-US" sz="2200" dirty="0" smtClean="0"/>
              <a:t>风格和创建</a:t>
            </a:r>
          </a:p>
          <a:p>
            <a:pPr lvl="1">
              <a:buNone/>
            </a:pPr>
            <a:r>
              <a:rPr lang="en-US" altLang="zh-CN" sz="2000" dirty="0" smtClean="0"/>
              <a:t>BS_CHECKBOX - </a:t>
            </a:r>
            <a:r>
              <a:rPr lang="zh-CN" altLang="en-US" sz="2000" dirty="0" smtClean="0"/>
              <a:t>点击选择时，需要自己维护选择状态</a:t>
            </a:r>
          </a:p>
          <a:p>
            <a:pPr lvl="1">
              <a:buNone/>
            </a:pPr>
            <a:r>
              <a:rPr lang="en-US" altLang="zh-CN" sz="2000" dirty="0" smtClean="0"/>
              <a:t>BS_AUTOCHECKBOX - </a:t>
            </a:r>
            <a:r>
              <a:rPr lang="zh-CN" altLang="en-US" sz="2000" dirty="0" smtClean="0"/>
              <a:t>点击选择时，系统自动维护选择状态</a:t>
            </a:r>
          </a:p>
          <a:p>
            <a:pPr lvl="1">
              <a:buNone/>
            </a:pPr>
            <a:r>
              <a:rPr lang="en-US" altLang="zh-CN" sz="2200" dirty="0" smtClean="0"/>
              <a:t>4.2 </a:t>
            </a:r>
            <a:r>
              <a:rPr lang="zh-CN" altLang="en-US" sz="2200" dirty="0" smtClean="0"/>
              <a:t>窗口消息</a:t>
            </a:r>
          </a:p>
          <a:p>
            <a:pPr lvl="1">
              <a:buNone/>
            </a:pPr>
            <a:r>
              <a:rPr lang="zh-CN" altLang="en-US" sz="2000" dirty="0" smtClean="0"/>
              <a:t>获取和设置选择状态</a:t>
            </a:r>
          </a:p>
          <a:p>
            <a:pPr lvl="1">
              <a:buNone/>
            </a:pPr>
            <a:r>
              <a:rPr lang="en-US" altLang="zh-CN" sz="2000" dirty="0" smtClean="0"/>
              <a:t>BM_SETCHECK</a:t>
            </a:r>
          </a:p>
          <a:p>
            <a:pPr lvl="1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具体状态  </a:t>
            </a:r>
            <a:r>
              <a:rPr lang="en-US" altLang="zh-CN" sz="2000" dirty="0" err="1" smtClean="0"/>
              <a:t>lParam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没用，必须为</a:t>
            </a:r>
            <a:r>
              <a:rPr lang="en-US" altLang="zh-CN" sz="2000" dirty="0" smtClean="0"/>
              <a:t>0</a:t>
            </a:r>
          </a:p>
          <a:p>
            <a:pPr lvl="1">
              <a:buNone/>
            </a:pPr>
            <a:r>
              <a:rPr lang="en-US" altLang="zh-CN" sz="2000" dirty="0" smtClean="0"/>
              <a:t>BM_GETCHECK</a:t>
            </a:r>
          </a:p>
          <a:p>
            <a:pPr lvl="1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wParam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lParam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都没用，复选框当前状态通过</a:t>
            </a:r>
            <a:r>
              <a:rPr lang="en-US" altLang="zh-CN" sz="2000" dirty="0" err="1" smtClean="0"/>
              <a:t>SendMessage</a:t>
            </a:r>
            <a:r>
              <a:rPr lang="zh-CN" altLang="en-US" sz="2000" dirty="0" smtClean="0"/>
              <a:t>函数返回值获取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200" dirty="0" smtClean="0"/>
              <a:t>4.3 </a:t>
            </a:r>
            <a:r>
              <a:rPr lang="zh-CN" altLang="en-US" sz="2200" dirty="0" smtClean="0"/>
              <a:t>通知消息</a:t>
            </a:r>
          </a:p>
          <a:p>
            <a:pPr lvl="1">
              <a:buNone/>
            </a:pPr>
            <a:r>
              <a:rPr lang="en-US" altLang="zh-CN" sz="2000" dirty="0" smtClean="0"/>
              <a:t>BN_CLICKED </a:t>
            </a:r>
            <a:r>
              <a:rPr lang="zh-CN" altLang="en-US" sz="2000" dirty="0" smtClean="0"/>
              <a:t>按钮被点击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800" dirty="0" smtClean="0"/>
              <a:t>5 </a:t>
            </a:r>
            <a:r>
              <a:rPr lang="zh-CN" altLang="en-US" sz="3800" dirty="0" smtClean="0"/>
              <a:t>单选按钮</a:t>
            </a:r>
            <a:endParaRPr lang="en-US" altLang="zh-CN" sz="3800" dirty="0" smtClean="0"/>
          </a:p>
          <a:p>
            <a:pPr>
              <a:buNone/>
            </a:pPr>
            <a:r>
              <a:rPr lang="en-US" altLang="zh-CN" sz="3500" dirty="0" smtClean="0"/>
              <a:t>5.1 </a:t>
            </a:r>
            <a:r>
              <a:rPr lang="zh-CN" altLang="en-US" sz="3500" dirty="0" smtClean="0"/>
              <a:t>风格和创建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BS_RADIOBUTTON - </a:t>
            </a:r>
            <a:r>
              <a:rPr lang="zh-CN" altLang="en-US" dirty="0" smtClean="0"/>
              <a:t>自己维护状态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BS_AUTORADIOBUTTON - </a:t>
            </a:r>
            <a:r>
              <a:rPr lang="zh-CN" altLang="en-US" dirty="0" smtClean="0"/>
              <a:t>系统自动维护状态</a:t>
            </a:r>
          </a:p>
          <a:p>
            <a:pPr>
              <a:buNone/>
            </a:pPr>
            <a:r>
              <a:rPr lang="en-US" altLang="zh-CN" sz="3500" dirty="0" smtClean="0"/>
              <a:t>5.2 </a:t>
            </a:r>
            <a:r>
              <a:rPr lang="zh-CN" altLang="en-US" sz="3500" dirty="0" smtClean="0"/>
              <a:t>窗口消息</a:t>
            </a:r>
          </a:p>
          <a:p>
            <a:pPr>
              <a:buNone/>
            </a:pPr>
            <a:r>
              <a:rPr lang="zh-CN" altLang="en-US" dirty="0" smtClean="0"/>
              <a:t>	获取和设置选择状态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BM_SETCHECK</a:t>
            </a:r>
          </a:p>
          <a:p>
            <a:pPr>
              <a:buNone/>
            </a:pPr>
            <a:r>
              <a:rPr lang="en-US" altLang="zh-CN" dirty="0" smtClean="0"/>
              <a:t>	BM_GETCHECK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每组单选框中只能同时有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个被选择。</a:t>
            </a:r>
          </a:p>
          <a:p>
            <a:pPr>
              <a:buNone/>
            </a:pPr>
            <a:r>
              <a:rPr lang="en-US" altLang="zh-CN" sz="3500" dirty="0" smtClean="0"/>
              <a:t>5.3 </a:t>
            </a:r>
            <a:r>
              <a:rPr lang="zh-CN" altLang="en-US" sz="3500" dirty="0" smtClean="0"/>
              <a:t>通知消息</a:t>
            </a:r>
          </a:p>
          <a:p>
            <a:pPr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BN_CLICKED</a:t>
            </a:r>
          </a:p>
          <a:p>
            <a:pPr>
              <a:buNone/>
            </a:pPr>
            <a:r>
              <a:rPr lang="en-US" altLang="zh-CN" sz="3500" dirty="0" smtClean="0"/>
              <a:t>5.4 </a:t>
            </a:r>
            <a:r>
              <a:rPr lang="zh-CN" altLang="en-US" sz="3500" dirty="0" smtClean="0"/>
              <a:t>其他</a:t>
            </a:r>
          </a:p>
          <a:p>
            <a:pPr>
              <a:buNone/>
            </a:pPr>
            <a:r>
              <a:rPr lang="zh-CN" altLang="en-US" dirty="0" smtClean="0"/>
              <a:t>	单选框分组，可以使用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风格分组。</a:t>
            </a:r>
          </a:p>
          <a:p>
            <a:pPr>
              <a:buNone/>
            </a:pPr>
            <a:r>
              <a:rPr lang="zh-CN" altLang="en-US" dirty="0" smtClean="0"/>
              <a:t>	从当前具有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风格的单选框，到下一个</a:t>
            </a:r>
            <a:r>
              <a:rPr lang="en-US" altLang="zh-CN" dirty="0" smtClean="0"/>
              <a:t>WS_GROUP</a:t>
            </a:r>
            <a:r>
              <a:rPr lang="zh-CN" altLang="en-US" dirty="0" smtClean="0"/>
              <a:t>风格单选框之前，为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组单选框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13737</TotalTime>
  <Words>4561</Words>
  <Application>Microsoft Office PowerPoint</Application>
  <PresentationFormat>全屏显示(4:3)</PresentationFormat>
  <Paragraphs>1810</Paragraphs>
  <Slides>157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157</vt:i4>
      </vt:variant>
    </vt:vector>
  </HeadingPairs>
  <TitlesOfParts>
    <vt:vector size="158" baseType="lpstr">
      <vt:lpstr>Office 主题</vt:lpstr>
      <vt:lpstr>C/C++教学课程</vt:lpstr>
      <vt:lpstr>Points</vt:lpstr>
      <vt:lpstr>Windows编程基础</vt:lpstr>
      <vt:lpstr>Windows编程基础</vt:lpstr>
      <vt:lpstr>Windows开发环境</vt:lpstr>
      <vt:lpstr>Windows开发环境</vt:lpstr>
      <vt:lpstr>HelloWorld程序的相关函数</vt:lpstr>
      <vt:lpstr>编译、链接和执行</vt:lpstr>
      <vt:lpstr>编写第一个窗口程序(HelloWorld版)</vt:lpstr>
      <vt:lpstr>资源的使用</vt:lpstr>
      <vt:lpstr>NMAKE 和 Makefile</vt:lpstr>
      <vt:lpstr>Makefile的语法</vt:lpstr>
      <vt:lpstr>DBCS和UNICODE编码的区别</vt:lpstr>
      <vt:lpstr>字符集的应用</vt:lpstr>
      <vt:lpstr>字符集的应用</vt:lpstr>
      <vt:lpstr>窗口程序的创建</vt:lpstr>
      <vt:lpstr>窗口的注册</vt:lpstr>
      <vt:lpstr>系统窗口类的注册</vt:lpstr>
      <vt:lpstr>应用程序全局窗口类的注册</vt:lpstr>
      <vt:lpstr>应用程序全局窗口类的注册</vt:lpstr>
      <vt:lpstr>应用程序全局窗口类的注册</vt:lpstr>
      <vt:lpstr>窗口类的风格</vt:lpstr>
      <vt:lpstr>窗口类的查找过程</vt:lpstr>
      <vt:lpstr>相关API</vt:lpstr>
      <vt:lpstr>窗口的创建</vt:lpstr>
      <vt:lpstr>子窗口的创建</vt:lpstr>
      <vt:lpstr>窗口类和窗口的附加数据</vt:lpstr>
      <vt:lpstr>Windows消息机制</vt:lpstr>
      <vt:lpstr>什么是消息？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消息的获取</vt:lpstr>
      <vt:lpstr>GetMessage/PeekMessage次序</vt:lpstr>
      <vt:lpstr>消息的发送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菜单的使用</vt:lpstr>
      <vt:lpstr>菜单的使用</vt:lpstr>
      <vt:lpstr>菜单的使用</vt:lpstr>
      <vt:lpstr>菜单的使用</vt:lpstr>
      <vt:lpstr>菜单的使用</vt:lpstr>
      <vt:lpstr>系统菜单的使用</vt:lpstr>
      <vt:lpstr>右键菜单 Context Menu的使用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坐标系</vt:lpstr>
      <vt:lpstr>坐标系</vt:lpstr>
      <vt:lpstr>文字和字体</vt:lpstr>
      <vt:lpstr>文字和字体</vt:lpstr>
      <vt:lpstr>文字和字体</vt:lpstr>
      <vt:lpstr>文字和字体</vt:lpstr>
      <vt:lpstr>文字和字体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静态框</vt:lpstr>
      <vt:lpstr>静态框</vt:lpstr>
      <vt:lpstr>按钮</vt:lpstr>
      <vt:lpstr>按钮</vt:lpstr>
      <vt:lpstr>按钮</vt:lpstr>
      <vt:lpstr>编辑框</vt:lpstr>
      <vt:lpstr>组合框</vt:lpstr>
      <vt:lpstr>组合框</vt:lpstr>
      <vt:lpstr>组合框</vt:lpstr>
      <vt:lpstr> 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Windows文件系统</vt:lpstr>
      <vt:lpstr>Windows文件系统</vt:lpstr>
      <vt:lpstr>Windows文件系统</vt:lpstr>
      <vt:lpstr>Windows文件系统</vt:lpstr>
      <vt:lpstr>Windows文件系统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Windows内存管理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  <vt:lpstr>Windows进程和线程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admin</cp:lastModifiedBy>
  <cp:revision>1035</cp:revision>
  <dcterms:modified xsi:type="dcterms:W3CDTF">2014-06-05T00:42:31Z</dcterms:modified>
</cp:coreProperties>
</file>