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9" r:id="rId4"/>
    <p:sldMasterId id="2147483690" r:id="rId5"/>
    <p:sldMasterId id="214748369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</p:sldIdLst>
  <p:sldSz cy="5143500" cx="9144000"/>
  <p:notesSz cx="6858000" cy="9144000"/>
  <p:embeddedFontLst>
    <p:embeddedFont>
      <p:font typeface="Montserrat SemiBold"/>
      <p:regular r:id="rId107"/>
      <p:bold r:id="rId108"/>
      <p:italic r:id="rId109"/>
      <p:boldItalic r:id="rId110"/>
    </p:embeddedFont>
    <p:embeddedFont>
      <p:font typeface="Montserrat"/>
      <p:regular r:id="rId111"/>
      <p:bold r:id="rId112"/>
      <p:italic r:id="rId113"/>
      <p:boldItalic r:id="rId114"/>
    </p:embeddedFont>
    <p:embeddedFont>
      <p:font typeface="Montserrat ExtraBold"/>
      <p:bold r:id="rId115"/>
      <p:boldItalic r:id="rId116"/>
    </p:embeddedFont>
    <p:embeddedFont>
      <p:font typeface="Merriweather"/>
      <p:regular r:id="rId117"/>
      <p:bold r:id="rId118"/>
      <p:italic r:id="rId119"/>
      <p:boldItalic r:id="rId1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MontserratSemiBold-regular.fntdata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font" Target="fonts/MontserratSemiBold-italic.fntdata"/><Relationship Id="rId108" Type="http://schemas.openxmlformats.org/officeDocument/2006/relationships/font" Target="fonts/MontserratSemiBold-bold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120" Type="http://schemas.openxmlformats.org/officeDocument/2006/relationships/font" Target="fonts/Merriweather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font" Target="fonts/Merriweather-bold.fntdata"/><Relationship Id="rId117" Type="http://schemas.openxmlformats.org/officeDocument/2006/relationships/font" Target="fonts/Merriweather-regular.fntdata"/><Relationship Id="rId116" Type="http://schemas.openxmlformats.org/officeDocument/2006/relationships/font" Target="fonts/MontserratExtraBold-boldItalic.fntdata"/><Relationship Id="rId115" Type="http://schemas.openxmlformats.org/officeDocument/2006/relationships/font" Target="fonts/MontserratExtraBold-bold.fntdata"/><Relationship Id="rId119" Type="http://schemas.openxmlformats.org/officeDocument/2006/relationships/font" Target="fonts/Merriweather-italic.fntdata"/><Relationship Id="rId15" Type="http://schemas.openxmlformats.org/officeDocument/2006/relationships/slide" Target="slides/slide8.xml"/><Relationship Id="rId110" Type="http://schemas.openxmlformats.org/officeDocument/2006/relationships/font" Target="fonts/MontserratSemiBold-boldItalic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font" Target="fonts/Montserrat-boldItalic.fntdata"/><Relationship Id="rId18" Type="http://schemas.openxmlformats.org/officeDocument/2006/relationships/slide" Target="slides/slide11.xml"/><Relationship Id="rId113" Type="http://schemas.openxmlformats.org/officeDocument/2006/relationships/font" Target="fonts/Montserrat-italic.fntdata"/><Relationship Id="rId112" Type="http://schemas.openxmlformats.org/officeDocument/2006/relationships/font" Target="fonts/Montserrat-bold.fntdata"/><Relationship Id="rId111" Type="http://schemas.openxmlformats.org/officeDocument/2006/relationships/font" Target="fonts/Montserrat-regular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deb592d81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deb592d81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deb592d81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deb592d81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deb592d81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deb592d81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deb592d81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deb592d81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deb592d81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deb592d81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deb592d81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deb592d81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ea5e5889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ea5e5889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ea5e5889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ea5e588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ea5e588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ea5e588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ea5e5889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ea5e5889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ea5e58894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ea5e58894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ea5e5889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ea5e5889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fbe8198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fbe8198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a5e5889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a5e5889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ea5e5889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ea5e5889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ea5e58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ea5e58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ea5e5889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ea5e5889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ea5e5889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ea5e5889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ea5e5889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ea5e5889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ea5e5889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ea5e5889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ea5e5889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ea5e5889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ea5e58894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ea5e58894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ea5e5889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ea5e5889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ea5e5889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ea5e5889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ea5e5889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ea5e5889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ea5e5889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ea5e5889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ea5e5889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ea5e5889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ea5e5889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ea5e5889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ea5e5889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ea5e5889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eb592d81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eb592d81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ea5e5889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ea5e5889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ea5e5889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ea5e5889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deb592d8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deb592d8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ea5e58894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ea5e5889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ea5e5889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ea5e5889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ea5e58894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ea5e58894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ea5e58894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ea5e58894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ea5e58894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ea5e58894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ea5e58894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ea5e5889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ea5e58894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ea5e58894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ea5e58894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ea5e58894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ea5e58894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ea5e58894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ea5e58894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ea5e58894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df551a239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df551a239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ea5e58894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ea5e58894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ea5e58894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ea5e58894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ea5e58894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ea5e58894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ea5e58894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ea5e58894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ea5e58894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ea5e58894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ea5e58894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ea5e58894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ea5e58894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ea5e58894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ea5e58894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ea5e58894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deb592d8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deb592d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deb592d8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3deb592d8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8650b37b6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8650b37b6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ea5e58894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ea5e5889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ea5e58894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3ea5e58894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ea5e58894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ea5e58894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3ea5e58894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3ea5e58894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3ea5e58894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3ea5e58894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ea5e58894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ea5e58894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ea5e58894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ea5e58894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3ea5e58894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3ea5e58894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3ea5e58894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3ea5e58894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3ea5e5889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3ea5e5889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deb592d81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deb592d81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3ea5e58894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3ea5e58894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ea5e58894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ea5e58894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ea5e58894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3ea5e58894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3ea5e58894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3ea5e58894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ea5e58894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3ea5e58894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3deb592d8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3deb592d8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3deb592d8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3deb592d8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3ea5e58894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3ea5e58894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3ea5e58894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3ea5e58894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3ea5e58894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3ea5e58894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deb592d81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deb592d81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3ea5e58894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3ea5e58894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3ea5e58894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3ea5e58894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ea5e58894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3ea5e58894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ea5e58894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ea5e58894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3ea5e58894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3ea5e58894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3ea5e58894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3ea5e58894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3ea5e58894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3ea5e58894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3fbe8198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3fbe8198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3fbe8198a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3fbe8198a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3fbe8198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3fbe8198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deb592d81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deb592d81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3fbe8198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3fbe8198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3fbe8198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3fbe8198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3ea5e58894_0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3ea5e58894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3ea5e58894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3ea5e58894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3ea5e58894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3ea5e58894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3ea5e58894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3ea5e58894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3ea5e58894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3ea5e58894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3df551a239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3df551a239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3fff3eb8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3fff3eb8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48650b37b6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48650b37b6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00" y="3623603"/>
            <a:ext cx="9143814" cy="1519820"/>
          </a:xfrm>
          <a:custGeom>
            <a:rect b="b" l="l" r="r" t="t"/>
            <a:pathLst>
              <a:path extrusionOk="0" h="97895" w="365716">
                <a:moveTo>
                  <a:pt x="0" y="58498"/>
                </a:moveTo>
                <a:lnTo>
                  <a:pt x="0" y="97895"/>
                </a:lnTo>
                <a:lnTo>
                  <a:pt x="365716" y="97895"/>
                </a:lnTo>
                <a:lnTo>
                  <a:pt x="365716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  <a:effectLst>
            <a:outerShdw blurRad="42863" rotWithShape="0" algn="bl" dir="16200000" dist="38100">
              <a:srgbClr val="000000">
                <a:alpha val="35000"/>
              </a:srgbClr>
            </a:outerShdw>
          </a:effectLst>
        </p:spPr>
      </p:sp>
      <p:sp>
        <p:nvSpPr>
          <p:cNvPr id="14" name="Google Shape;14;p2"/>
          <p:cNvSpPr txBox="1"/>
          <p:nvPr/>
        </p:nvSpPr>
        <p:spPr>
          <a:xfrm>
            <a:off x="417024" y="116250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24" y="142795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3017900" y="4205725"/>
            <a:ext cx="5710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741794" y="3956603"/>
            <a:ext cx="796650" cy="854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/>
        </p:nvSpPr>
        <p:spPr>
          <a:xfrm>
            <a:off x="478225" y="391425"/>
            <a:ext cx="11373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0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 b="1" sz="15000">
              <a:solidFill>
                <a:srgbClr val="0000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7732475" y="2302275"/>
            <a:ext cx="11373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0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b="1" sz="15000">
              <a:solidFill>
                <a:srgbClr val="0000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659750" y="871800"/>
            <a:ext cx="8109000" cy="25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i="1" sz="4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3747125" y="3548600"/>
            <a:ext cx="39138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/>
        </p:nvSpPr>
        <p:spPr>
          <a:xfrm>
            <a:off x="417024" y="465814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24" y="4684691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-575" y="2714025"/>
            <a:ext cx="9143814" cy="2429509"/>
          </a:xfrm>
          <a:custGeom>
            <a:rect b="b" l="l" r="r" t="t"/>
            <a:pathLst>
              <a:path extrusionOk="0" h="97895" w="365716">
                <a:moveTo>
                  <a:pt x="0" y="58498"/>
                </a:moveTo>
                <a:lnTo>
                  <a:pt x="0" y="97895"/>
                </a:lnTo>
                <a:lnTo>
                  <a:pt x="365716" y="97895"/>
                </a:lnTo>
                <a:lnTo>
                  <a:pt x="365716" y="0"/>
                </a:lnTo>
                <a:close/>
              </a:path>
            </a:pathLst>
          </a:custGeom>
          <a:solidFill>
            <a:srgbClr val="0088CC"/>
          </a:solidFill>
          <a:ln>
            <a:noFill/>
          </a:ln>
          <a:effectLst>
            <a:outerShdw blurRad="114300" rotWithShape="0" algn="bl" dir="16200000" dist="28575">
              <a:srgbClr val="000000">
                <a:alpha val="18000"/>
              </a:srgbClr>
            </a:outerShdw>
          </a:effectLst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490250" y="450150"/>
            <a:ext cx="8179800" cy="23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FF"/>
                </a:solidFill>
              </a:defRPr>
            </a:lvl1pPr>
            <a:lvl2pPr lvl="1" rtl="0">
              <a:buNone/>
              <a:defRPr>
                <a:solidFill>
                  <a:srgbClr val="0000FF"/>
                </a:solidFill>
              </a:defRPr>
            </a:lvl2pPr>
            <a:lvl3pPr lvl="2" rtl="0">
              <a:buNone/>
              <a:defRPr>
                <a:solidFill>
                  <a:srgbClr val="0000FF"/>
                </a:solidFill>
              </a:defRPr>
            </a:lvl3pPr>
            <a:lvl4pPr lvl="3" rtl="0">
              <a:buNone/>
              <a:defRPr>
                <a:solidFill>
                  <a:srgbClr val="0000FF"/>
                </a:solidFill>
              </a:defRPr>
            </a:lvl4pPr>
            <a:lvl5pPr lvl="4" rtl="0">
              <a:buNone/>
              <a:defRPr>
                <a:solidFill>
                  <a:srgbClr val="0000FF"/>
                </a:solidFill>
              </a:defRPr>
            </a:lvl5pPr>
            <a:lvl6pPr lvl="5" rtl="0">
              <a:buNone/>
              <a:defRPr>
                <a:solidFill>
                  <a:srgbClr val="0000FF"/>
                </a:solidFill>
              </a:defRPr>
            </a:lvl6pPr>
            <a:lvl7pPr lvl="6" rtl="0">
              <a:buNone/>
              <a:defRPr>
                <a:solidFill>
                  <a:srgbClr val="0000FF"/>
                </a:solidFill>
              </a:defRPr>
            </a:lvl7pPr>
            <a:lvl8pPr lvl="7" rtl="0">
              <a:buNone/>
              <a:defRPr>
                <a:solidFill>
                  <a:srgbClr val="0000FF"/>
                </a:solidFill>
              </a:defRPr>
            </a:lvl8pPr>
            <a:lvl9pPr lvl="8" rtl="0">
              <a:buNone/>
              <a:defRPr>
                <a:solidFill>
                  <a:srgbClr val="0000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417024" y="465814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24" y="4684691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00006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-2" y="0"/>
            <a:ext cx="4572000" cy="5143500"/>
          </a:xfrm>
          <a:prstGeom prst="rect">
            <a:avLst/>
          </a:prstGeom>
          <a:gradFill>
            <a:gsLst>
              <a:gs pos="0">
                <a:srgbClr val="006699"/>
              </a:gs>
              <a:gs pos="60000">
                <a:srgbClr val="0071AA"/>
              </a:gs>
              <a:gs pos="100000">
                <a:srgbClr val="0088CC"/>
              </a:gs>
            </a:gsLst>
            <a:lin ang="5400700" scaled="0"/>
          </a:gradFill>
          <a:ln>
            <a:noFill/>
          </a:ln>
          <a:effectLst>
            <a:outerShdw blurRad="142875" rotWithShape="0" algn="bl" dist="28575">
              <a:srgbClr val="000000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4826200" y="5754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2" type="body"/>
          </p:nvPr>
        </p:nvSpPr>
        <p:spPr>
          <a:xfrm>
            <a:off x="367500" y="1785125"/>
            <a:ext cx="38370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3" type="subTitle"/>
          </p:nvPr>
        </p:nvSpPr>
        <p:spPr>
          <a:xfrm>
            <a:off x="261726" y="1944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3"/>
          <p:cNvSpPr txBox="1"/>
          <p:nvPr/>
        </p:nvSpPr>
        <p:spPr>
          <a:xfrm>
            <a:off x="417024" y="4618635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24" y="4645180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3962720" y="4493817"/>
            <a:ext cx="382775" cy="410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417024" y="116250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24" y="142795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417024" y="465814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24" y="4684691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17024" y="465814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24" y="4684691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00" y="3623603"/>
            <a:ext cx="9143814" cy="1519820"/>
          </a:xfrm>
          <a:custGeom>
            <a:rect b="b" l="l" r="r" t="t"/>
            <a:pathLst>
              <a:path extrusionOk="0" h="97895" w="365716">
                <a:moveTo>
                  <a:pt x="0" y="58498"/>
                </a:moveTo>
                <a:lnTo>
                  <a:pt x="0" y="97895"/>
                </a:lnTo>
                <a:lnTo>
                  <a:pt x="365716" y="97895"/>
                </a:lnTo>
                <a:lnTo>
                  <a:pt x="365716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  <a:effectLst>
            <a:outerShdw blurRad="42863" rotWithShape="0" algn="bl" dir="12660000" dist="57150">
              <a:srgbClr val="000000">
                <a:alpha val="33000"/>
              </a:srgbClr>
            </a:outerShdw>
          </a:effectLst>
        </p:spPr>
      </p:sp>
      <p:sp>
        <p:nvSpPr>
          <p:cNvPr id="125" name="Google Shape;125;p18"/>
          <p:cNvSpPr txBox="1"/>
          <p:nvPr/>
        </p:nvSpPr>
        <p:spPr>
          <a:xfrm>
            <a:off x="417024" y="116250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104223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00" y="3769275"/>
            <a:ext cx="1286175" cy="10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100" y="3623603"/>
            <a:ext cx="9143814" cy="1519820"/>
          </a:xfrm>
          <a:custGeom>
            <a:rect b="b" l="l" r="r" t="t"/>
            <a:pathLst>
              <a:path extrusionOk="0" h="97895" w="365716">
                <a:moveTo>
                  <a:pt x="0" y="58498"/>
                </a:moveTo>
                <a:lnTo>
                  <a:pt x="0" y="97895"/>
                </a:lnTo>
                <a:lnTo>
                  <a:pt x="365716" y="97895"/>
                </a:lnTo>
                <a:lnTo>
                  <a:pt x="365716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  <a:effectLst>
            <a:outerShdw blurRad="114300" rotWithShape="0" algn="bl" dir="12540000" dist="19050">
              <a:srgbClr val="000000">
                <a:alpha val="27000"/>
              </a:srgbClr>
            </a:outerShdw>
          </a:effectLst>
        </p:spPr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1670225"/>
            <a:ext cx="8520600" cy="19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17024" y="4644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4632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600" y="4351699"/>
            <a:ext cx="603725" cy="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417024" y="4644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4632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600" y="4351699"/>
            <a:ext cx="603725" cy="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417024" y="4644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4632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600" y="4351699"/>
            <a:ext cx="603725" cy="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100" y="3623603"/>
            <a:ext cx="9143814" cy="1519820"/>
          </a:xfrm>
          <a:custGeom>
            <a:rect b="b" l="l" r="r" t="t"/>
            <a:pathLst>
              <a:path extrusionOk="0" h="97895" w="365716">
                <a:moveTo>
                  <a:pt x="0" y="58498"/>
                </a:moveTo>
                <a:lnTo>
                  <a:pt x="0" y="97895"/>
                </a:lnTo>
                <a:lnTo>
                  <a:pt x="365716" y="97895"/>
                </a:lnTo>
                <a:lnTo>
                  <a:pt x="365716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  <a:effectLst>
            <a:outerShdw blurRad="42863" rotWithShape="0" algn="bl" dir="16200000" dist="38100">
              <a:srgbClr val="000000">
                <a:alpha val="35000"/>
              </a:srgbClr>
            </a:outerShdw>
          </a:effectLst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1670225"/>
            <a:ext cx="8520600" cy="19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417024" y="465814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24" y="4684691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417024" y="4644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4632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600" y="4351699"/>
            <a:ext cx="603725" cy="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top">
  <p:cSld name="TITLE_ONLY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7046424" y="72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11022" y="60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umb">
  <p:cSld name="TITLE_ONLY_2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7046424" y="72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11022" y="60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802" y="1479050"/>
            <a:ext cx="3151025" cy="303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00" y="4351699"/>
            <a:ext cx="603725" cy="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417024" y="4644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4632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600" y="4351699"/>
            <a:ext cx="603725" cy="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417024" y="4644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4632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600" y="4351699"/>
            <a:ext cx="603725" cy="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478225" y="391425"/>
            <a:ext cx="11373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0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 b="1" sz="15000">
              <a:solidFill>
                <a:srgbClr val="0000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7732475" y="2302275"/>
            <a:ext cx="11373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0">
                <a:solidFill>
                  <a:srgbClr val="000066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b="1" sz="15000">
              <a:solidFill>
                <a:srgbClr val="0000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659750" y="871800"/>
            <a:ext cx="8109000" cy="25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i="1" sz="4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" type="subTitle"/>
          </p:nvPr>
        </p:nvSpPr>
        <p:spPr>
          <a:xfrm>
            <a:off x="3747125" y="3548600"/>
            <a:ext cx="39138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/>
        </p:nvSpPr>
        <p:spPr>
          <a:xfrm>
            <a:off x="417024" y="4644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4632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000" y="4427899"/>
            <a:ext cx="603725" cy="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-575" y="2714025"/>
            <a:ext cx="9143814" cy="2429509"/>
          </a:xfrm>
          <a:custGeom>
            <a:rect b="b" l="l" r="r" t="t"/>
            <a:pathLst>
              <a:path extrusionOk="0" h="97895" w="365716">
                <a:moveTo>
                  <a:pt x="0" y="58498"/>
                </a:moveTo>
                <a:lnTo>
                  <a:pt x="0" y="97895"/>
                </a:lnTo>
                <a:lnTo>
                  <a:pt x="365716" y="97895"/>
                </a:lnTo>
                <a:lnTo>
                  <a:pt x="365716" y="0"/>
                </a:lnTo>
                <a:close/>
              </a:path>
            </a:pathLst>
          </a:custGeom>
          <a:solidFill>
            <a:srgbClr val="0088CC"/>
          </a:solidFill>
          <a:ln>
            <a:noFill/>
          </a:ln>
          <a:effectLst>
            <a:outerShdw blurRad="114300" rotWithShape="0" algn="bl" dir="12540000" dist="19050">
              <a:srgbClr val="000000">
                <a:alpha val="15000"/>
              </a:srgbClr>
            </a:outerShdw>
          </a:effectLst>
        </p:spPr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490250" y="450150"/>
            <a:ext cx="8179800" cy="23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FF"/>
                </a:solidFill>
              </a:defRPr>
            </a:lvl1pPr>
            <a:lvl2pPr lvl="1" rtl="0">
              <a:buNone/>
              <a:defRPr>
                <a:solidFill>
                  <a:srgbClr val="0000FF"/>
                </a:solidFill>
              </a:defRPr>
            </a:lvl2pPr>
            <a:lvl3pPr lvl="2" rtl="0">
              <a:buNone/>
              <a:defRPr>
                <a:solidFill>
                  <a:srgbClr val="0000FF"/>
                </a:solidFill>
              </a:defRPr>
            </a:lvl3pPr>
            <a:lvl4pPr lvl="3" rtl="0">
              <a:buNone/>
              <a:defRPr>
                <a:solidFill>
                  <a:srgbClr val="0000FF"/>
                </a:solidFill>
              </a:defRPr>
            </a:lvl4pPr>
            <a:lvl5pPr lvl="4" rtl="0">
              <a:buNone/>
              <a:defRPr>
                <a:solidFill>
                  <a:srgbClr val="0000FF"/>
                </a:solidFill>
              </a:defRPr>
            </a:lvl5pPr>
            <a:lvl6pPr lvl="5" rtl="0">
              <a:buNone/>
              <a:defRPr>
                <a:solidFill>
                  <a:srgbClr val="0000FF"/>
                </a:solidFill>
              </a:defRPr>
            </a:lvl6pPr>
            <a:lvl7pPr lvl="6" rtl="0">
              <a:buNone/>
              <a:defRPr>
                <a:solidFill>
                  <a:srgbClr val="0000FF"/>
                </a:solidFill>
              </a:defRPr>
            </a:lvl7pPr>
            <a:lvl8pPr lvl="7" rtl="0">
              <a:buNone/>
              <a:defRPr>
                <a:solidFill>
                  <a:srgbClr val="0000FF"/>
                </a:solidFill>
              </a:defRPr>
            </a:lvl8pPr>
            <a:lvl9pPr lvl="8" rtl="0">
              <a:buNone/>
              <a:defRPr>
                <a:solidFill>
                  <a:srgbClr val="0000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17024" y="464342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463140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417024" y="4644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4632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417024" y="72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60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600" y="4351699"/>
            <a:ext cx="603725" cy="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417024" y="4644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4632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417024" y="465814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24" y="4684691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417024" y="464406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2" y="4632040"/>
            <a:ext cx="435052" cy="43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600" y="4351699"/>
            <a:ext cx="603725" cy="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6" name="Google Shape;256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7" name="Google Shape;257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61" name="Google Shape;26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417024" y="465814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24" y="4684691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5" name="Google Shape;26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6"/>
          <p:cNvSpPr txBox="1"/>
          <p:nvPr/>
        </p:nvSpPr>
        <p:spPr>
          <a:xfrm>
            <a:off x="417024" y="465814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24" y="4684691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top">
  <p:cSld name="TITLE_ONLY_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7467875" y="72075"/>
            <a:ext cx="1558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08674" y="98616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228598" y="4337113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umb">
  <p:cSld name="TITLE_ONLY_2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56328" y="1479050"/>
            <a:ext cx="3151025" cy="30344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/>
        </p:nvSpPr>
        <p:spPr>
          <a:xfrm>
            <a:off x="7467875" y="72075"/>
            <a:ext cx="1558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674" y="98616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4">
            <a:alphaModFix/>
          </a:blip>
          <a:srcRect b="34738" l="0" r="0" t="0"/>
          <a:stretch/>
        </p:blipFill>
        <p:spPr>
          <a:xfrm>
            <a:off x="228598" y="4337113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417024" y="465814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24" y="4684691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417024" y="465814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24" y="4684691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gradFill>
          <a:gsLst>
            <a:gs pos="0">
              <a:srgbClr val="006699"/>
            </a:gs>
            <a:gs pos="60000">
              <a:srgbClr val="0071AA"/>
            </a:gs>
            <a:gs pos="100000">
              <a:srgbClr val="0088CC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0669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F3F3F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417024" y="465814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7824" y="4684691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3.jpg"/><Relationship Id="rId8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9.xml"/><Relationship Id="rId3" Type="http://schemas.openxmlformats.org/officeDocument/2006/relationships/hyperlink" Target="mailto:michael@hladky.at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5" Type="http://schemas.openxmlformats.org/officeDocument/2006/relationships/image" Target="../media/image15.jpg"/><Relationship Id="rId6" Type="http://schemas.openxmlformats.org/officeDocument/2006/relationships/image" Target="../media/image1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idx="2" type="subTitle"/>
          </p:nvPr>
        </p:nvSpPr>
        <p:spPr>
          <a:xfrm>
            <a:off x="3017900" y="4205725"/>
            <a:ext cx="5710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principle based architecture</a:t>
            </a:r>
            <a:endParaRPr/>
          </a:p>
        </p:txBody>
      </p:sp>
      <p:sp>
        <p:nvSpPr>
          <p:cNvPr id="273" name="Google Shape;273;p45"/>
          <p:cNvSpPr txBox="1"/>
          <p:nvPr>
            <p:ph type="ctrTitle"/>
          </p:nvPr>
        </p:nvSpPr>
        <p:spPr>
          <a:xfrm>
            <a:off x="597622" y="879675"/>
            <a:ext cx="8238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00">
                <a:latin typeface="Montserrat"/>
                <a:ea typeface="Montserrat"/>
                <a:cs typeface="Montserrat"/>
                <a:sym typeface="Montserrat"/>
              </a:rPr>
              <a:t>CRAFTING</a:t>
            </a:r>
            <a:br>
              <a:rPr lang="en-GB" sz="6600">
                <a:latin typeface="Montserrat"/>
                <a:ea typeface="Montserrat"/>
                <a:cs typeface="Montserrat"/>
                <a:sym typeface="Montserrat"/>
              </a:rPr>
            </a:br>
            <a:endParaRPr sz="6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591030" y="2690725"/>
            <a:ext cx="87771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600">
                <a:solidFill>
                  <a:srgbClr val="0000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management</a:t>
            </a:r>
            <a:endParaRPr sz="8600">
              <a:solidFill>
                <a:srgbClr val="000066"/>
              </a:solidFill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616905" y="1889425"/>
            <a:ext cx="8475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3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SOLID</a:t>
            </a:r>
            <a:r>
              <a:rPr lang="en-GB" sz="660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GB" sz="7200">
                <a:solidFill>
                  <a:srgbClr val="0000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state</a:t>
            </a:r>
            <a:endParaRPr sz="7200">
              <a:solidFill>
                <a:srgbClr val="000066"/>
              </a:solidFill>
            </a:endParaRPr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 rot="-6472812">
            <a:off x="6365511" y="-60365"/>
            <a:ext cx="2514723" cy="26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490250" y="450150"/>
            <a:ext cx="8179800" cy="23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Care About</a:t>
            </a:r>
            <a:br>
              <a:rPr lang="en-GB"/>
            </a:br>
            <a:r>
              <a:rPr lang="en-GB"/>
              <a:t>State Management?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何时需要关注状态管理？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care about state management?</a:t>
            </a:r>
            <a:endParaRPr/>
          </a:p>
        </p:txBody>
      </p:sp>
      <p:sp>
        <p:nvSpPr>
          <p:cNvPr id="339" name="Google Shape;33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Globally accessible data (</a:t>
            </a:r>
            <a:r>
              <a:rPr lang="en-GB"/>
              <a:t>Multiple Consumers)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Long living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 to cached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from remote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Reproducible state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490250" y="450150"/>
            <a:ext cx="8179800" cy="23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Management Principles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状态管理原则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 in state management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关于状态管理的话题</a:t>
            </a:r>
            <a:endParaRPr/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521025" y="1522850"/>
            <a:ext cx="8158800" cy="3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Storage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State Transformation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State </a:t>
            </a:r>
            <a:r>
              <a:rPr lang="en-GB"/>
              <a:t>Update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State Management Architecture</a:t>
            </a:r>
            <a:endParaRPr/>
          </a:p>
        </p:txBody>
      </p:sp>
      <p:pic>
        <p:nvPicPr>
          <p:cNvPr id="351" name="Google Shape;35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50" y="2145127"/>
            <a:ext cx="442525" cy="44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50" y="1551625"/>
            <a:ext cx="442525" cy="44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50" y="2800353"/>
            <a:ext cx="442525" cy="44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7"/>
          <p:cNvPicPr preferRelativeResize="0"/>
          <p:nvPr/>
        </p:nvPicPr>
        <p:blipFill rotWithShape="1">
          <a:blip r:embed="rId6">
            <a:alphaModFix/>
          </a:blip>
          <a:srcRect b="0" l="29325" r="31358" t="0"/>
          <a:stretch/>
        </p:blipFill>
        <p:spPr>
          <a:xfrm>
            <a:off x="441250" y="3332130"/>
            <a:ext cx="442524" cy="59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670225"/>
            <a:ext cx="8520600" cy="19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Storage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状态储存</a:t>
            </a:r>
            <a:endParaRPr/>
          </a:p>
        </p:txBody>
      </p:sp>
      <p:pic>
        <p:nvPicPr>
          <p:cNvPr id="360" name="Google Shape;3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451" y="1096600"/>
            <a:ext cx="749100" cy="7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Storage</a:t>
            </a:r>
            <a:endParaRPr/>
          </a:p>
        </p:txBody>
      </p:sp>
      <p:sp>
        <p:nvSpPr>
          <p:cNvPr id="366" name="Google Shape;36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separate layer for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 state as one single piece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 data normalized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is serializable</a:t>
            </a:r>
            <a:endParaRPr/>
          </a:p>
        </p:txBody>
      </p:sp>
      <p:pic>
        <p:nvPicPr>
          <p:cNvPr id="367" name="Google Shape;3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535" y="2270875"/>
            <a:ext cx="2188000" cy="21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separate </a:t>
            </a:r>
            <a:br>
              <a:rPr lang="en-GB"/>
            </a:br>
            <a:r>
              <a:rPr lang="en-GB"/>
              <a:t>Layer for state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一个单独的状态层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 separate layer for state</a:t>
            </a:r>
            <a:endParaRPr/>
          </a:p>
        </p:txBody>
      </p:sp>
      <p:sp>
        <p:nvSpPr>
          <p:cNvPr id="378" name="Google Shape;378;p61"/>
          <p:cNvSpPr/>
          <p:nvPr/>
        </p:nvSpPr>
        <p:spPr>
          <a:xfrm>
            <a:off x="1986276" y="2861725"/>
            <a:ext cx="2395200" cy="141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Consumer</a:t>
            </a:r>
            <a:br>
              <a:rPr b="1" lang="en-GB" sz="2400">
                <a:latin typeface="Calibri"/>
                <a:ea typeface="Calibri"/>
                <a:cs typeface="Calibri"/>
                <a:sym typeface="Calibri"/>
              </a:rPr>
            </a:b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State1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State2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61"/>
          <p:cNvSpPr/>
          <p:nvPr/>
        </p:nvSpPr>
        <p:spPr>
          <a:xfrm>
            <a:off x="4805676" y="2861725"/>
            <a:ext cx="2395200" cy="141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Consumer</a:t>
            </a:r>
            <a:br>
              <a:rPr b="1" lang="en-GB" sz="2400">
                <a:latin typeface="Calibri"/>
                <a:ea typeface="Calibri"/>
                <a:cs typeface="Calibri"/>
                <a:sym typeface="Calibri"/>
              </a:rPr>
            </a:b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State1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61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 separate layer for state</a:t>
            </a:r>
            <a:endParaRPr/>
          </a:p>
        </p:txBody>
      </p:sp>
      <p:sp>
        <p:nvSpPr>
          <p:cNvPr id="386" name="Google Shape;386;p62"/>
          <p:cNvSpPr/>
          <p:nvPr/>
        </p:nvSpPr>
        <p:spPr>
          <a:xfrm>
            <a:off x="1681476" y="3166525"/>
            <a:ext cx="2395200" cy="141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62"/>
          <p:cNvSpPr/>
          <p:nvPr/>
        </p:nvSpPr>
        <p:spPr>
          <a:xfrm>
            <a:off x="2879075" y="1711075"/>
            <a:ext cx="1350000" cy="5634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State2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62"/>
          <p:cNvSpPr/>
          <p:nvPr/>
        </p:nvSpPr>
        <p:spPr>
          <a:xfrm>
            <a:off x="4424675" y="1711075"/>
            <a:ext cx="1273800" cy="5634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State1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62"/>
          <p:cNvSpPr/>
          <p:nvPr/>
        </p:nvSpPr>
        <p:spPr>
          <a:xfrm>
            <a:off x="4500876" y="3166525"/>
            <a:ext cx="2395200" cy="141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62"/>
          <p:cNvCxnSpPr>
            <a:stCxn id="387" idx="2"/>
            <a:endCxn id="386" idx="0"/>
          </p:cNvCxnSpPr>
          <p:nvPr/>
        </p:nvCxnSpPr>
        <p:spPr>
          <a:xfrm rot="5400000">
            <a:off x="2770475" y="2383075"/>
            <a:ext cx="892200" cy="6750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62"/>
          <p:cNvCxnSpPr>
            <a:stCxn id="388" idx="2"/>
            <a:endCxn id="389" idx="0"/>
          </p:cNvCxnSpPr>
          <p:nvPr/>
        </p:nvCxnSpPr>
        <p:spPr>
          <a:xfrm flipH="1" rot="-5400000">
            <a:off x="4933925" y="2402125"/>
            <a:ext cx="892200" cy="6369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62"/>
          <p:cNvCxnSpPr>
            <a:stCxn id="388" idx="2"/>
            <a:endCxn id="386" idx="0"/>
          </p:cNvCxnSpPr>
          <p:nvPr/>
        </p:nvCxnSpPr>
        <p:spPr>
          <a:xfrm rot="5400000">
            <a:off x="3524225" y="1629325"/>
            <a:ext cx="892200" cy="21825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62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 separate layer for state</a:t>
            </a:r>
            <a:endParaRPr/>
          </a:p>
        </p:txBody>
      </p:sp>
      <p:grpSp>
        <p:nvGrpSpPr>
          <p:cNvPr id="399" name="Google Shape;399;p63"/>
          <p:cNvGrpSpPr/>
          <p:nvPr/>
        </p:nvGrpSpPr>
        <p:grpSpPr>
          <a:xfrm>
            <a:off x="751566" y="2911977"/>
            <a:ext cx="3350247" cy="906096"/>
            <a:chOff x="386075" y="1537274"/>
            <a:chExt cx="3913383" cy="1058400"/>
          </a:xfrm>
        </p:grpSpPr>
        <p:sp>
          <p:nvSpPr>
            <p:cNvPr id="400" name="Google Shape;400;p63"/>
            <p:cNvSpPr/>
            <p:nvPr/>
          </p:nvSpPr>
          <p:spPr>
            <a:xfrm>
              <a:off x="386075" y="1537274"/>
              <a:ext cx="1797600" cy="1058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Consumer</a:t>
              </a:r>
              <a:br>
                <a:rPr b="1" lang="en-GB"/>
              </a:br>
              <a:r>
                <a:rPr b="1" lang="en-GB"/>
                <a:t>State1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State2</a:t>
              </a:r>
              <a:endParaRPr b="1"/>
            </a:p>
          </p:txBody>
        </p:sp>
        <p:sp>
          <p:nvSpPr>
            <p:cNvPr id="401" name="Google Shape;401;p63"/>
            <p:cNvSpPr/>
            <p:nvPr/>
          </p:nvSpPr>
          <p:spPr>
            <a:xfrm>
              <a:off x="2501858" y="1537274"/>
              <a:ext cx="1797600" cy="1058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Consumer</a:t>
              </a:r>
              <a:br>
                <a:rPr b="1" lang="en-GB"/>
              </a:br>
              <a:r>
                <a:rPr b="1" lang="en-GB"/>
                <a:t>State1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402" name="Google Shape;402;p63"/>
          <p:cNvGrpSpPr/>
          <p:nvPr/>
        </p:nvGrpSpPr>
        <p:grpSpPr>
          <a:xfrm>
            <a:off x="5231823" y="2638485"/>
            <a:ext cx="3349859" cy="1840956"/>
            <a:chOff x="1986276" y="1330078"/>
            <a:chExt cx="5214600" cy="2865747"/>
          </a:xfrm>
        </p:grpSpPr>
        <p:sp>
          <p:nvSpPr>
            <p:cNvPr id="403" name="Google Shape;403;p63"/>
            <p:cNvSpPr/>
            <p:nvPr/>
          </p:nvSpPr>
          <p:spPr>
            <a:xfrm>
              <a:off x="1986276" y="2785525"/>
              <a:ext cx="2395200" cy="1410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Consumer</a:t>
              </a:r>
              <a:endParaRPr b="1"/>
            </a:p>
          </p:txBody>
        </p:sp>
        <p:sp>
          <p:nvSpPr>
            <p:cNvPr id="404" name="Google Shape;404;p63"/>
            <p:cNvSpPr/>
            <p:nvPr/>
          </p:nvSpPr>
          <p:spPr>
            <a:xfrm>
              <a:off x="3183568" y="1330078"/>
              <a:ext cx="13503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State2</a:t>
              </a:r>
              <a:endParaRPr/>
            </a:p>
          </p:txBody>
        </p:sp>
        <p:sp>
          <p:nvSpPr>
            <p:cNvPr id="405" name="Google Shape;405;p63"/>
            <p:cNvSpPr/>
            <p:nvPr/>
          </p:nvSpPr>
          <p:spPr>
            <a:xfrm>
              <a:off x="4729479" y="1330078"/>
              <a:ext cx="12738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State1</a:t>
              </a:r>
              <a:endParaRPr/>
            </a:p>
          </p:txBody>
        </p:sp>
        <p:sp>
          <p:nvSpPr>
            <p:cNvPr id="406" name="Google Shape;406;p63"/>
            <p:cNvSpPr/>
            <p:nvPr/>
          </p:nvSpPr>
          <p:spPr>
            <a:xfrm>
              <a:off x="4805676" y="2785525"/>
              <a:ext cx="2395200" cy="1410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Consumer</a:t>
              </a:r>
              <a:endParaRPr b="1"/>
            </a:p>
          </p:txBody>
        </p:sp>
        <p:cxnSp>
          <p:nvCxnSpPr>
            <p:cNvPr id="407" name="Google Shape;407;p63"/>
            <p:cNvCxnSpPr>
              <a:stCxn id="404" idx="2"/>
              <a:endCxn id="403" idx="0"/>
            </p:cNvCxnSpPr>
            <p:nvPr/>
          </p:nvCxnSpPr>
          <p:spPr>
            <a:xfrm rot="5400000">
              <a:off x="3075418" y="2002078"/>
              <a:ext cx="891900" cy="674700"/>
            </a:xfrm>
            <a:prstGeom prst="bentConnector3">
              <a:avLst>
                <a:gd fmla="val 33652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8" name="Google Shape;408;p63"/>
            <p:cNvCxnSpPr>
              <a:stCxn id="405" idx="2"/>
              <a:endCxn id="406" idx="0"/>
            </p:cNvCxnSpPr>
            <p:nvPr/>
          </p:nvCxnSpPr>
          <p:spPr>
            <a:xfrm flipH="1" rot="-5400000">
              <a:off x="5238879" y="2020978"/>
              <a:ext cx="891900" cy="636900"/>
            </a:xfrm>
            <a:prstGeom prst="bentConnector3">
              <a:avLst>
                <a:gd fmla="val 33652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9" name="Google Shape;409;p63"/>
            <p:cNvCxnSpPr>
              <a:stCxn id="405" idx="2"/>
              <a:endCxn id="403" idx="0"/>
            </p:cNvCxnSpPr>
            <p:nvPr/>
          </p:nvCxnSpPr>
          <p:spPr>
            <a:xfrm rot="5400000">
              <a:off x="3829329" y="1248328"/>
              <a:ext cx="891900" cy="2182200"/>
            </a:xfrm>
            <a:prstGeom prst="bentConnector3">
              <a:avLst>
                <a:gd fmla="val 33652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10" name="Google Shape;410;p63"/>
          <p:cNvSpPr txBox="1"/>
          <p:nvPr/>
        </p:nvSpPr>
        <p:spPr>
          <a:xfrm>
            <a:off x="4219797" y="1952692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411" name="Google Shape;411;p63"/>
          <p:cNvSpPr txBox="1"/>
          <p:nvPr/>
        </p:nvSpPr>
        <p:spPr>
          <a:xfrm>
            <a:off x="227777" y="11952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412" name="Google Shape;412;p63"/>
          <p:cNvSpPr txBox="1"/>
          <p:nvPr/>
        </p:nvSpPr>
        <p:spPr>
          <a:xfrm>
            <a:off x="8106900" y="107190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State Management: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状态管理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Can’t be that </a:t>
            </a:r>
            <a:r>
              <a:rPr lang="en-GB" sz="3600" u="sng"/>
              <a:t>hard</a:t>
            </a:r>
            <a:r>
              <a:rPr lang="en-GB" sz="3600"/>
              <a:t>… Right?</a:t>
            </a:r>
            <a:br>
              <a:rPr lang="en-GB" sz="3600"/>
            </a:br>
            <a:r>
              <a:rPr lang="en-GB" sz="3600"/>
              <a:t>But we all felt the </a:t>
            </a:r>
            <a:r>
              <a:rPr lang="en-GB" sz="3600" u="sng"/>
              <a:t>pain</a:t>
            </a:r>
            <a:r>
              <a:rPr lang="en-GB" sz="3600"/>
              <a:t>!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 separate layer for state</a:t>
            </a:r>
            <a:endParaRPr/>
          </a:p>
        </p:txBody>
      </p:sp>
      <p:sp>
        <p:nvSpPr>
          <p:cNvPr id="418" name="Google Shape;41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coupling / Separation of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Logic is reusable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Share state with application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5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 state as</a:t>
            </a:r>
            <a:br>
              <a:rPr lang="en-GB"/>
            </a:br>
            <a:r>
              <a:rPr lang="en-GB"/>
              <a:t>one single piece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将</a:t>
            </a:r>
            <a:r>
              <a:rPr lang="en-GB"/>
              <a:t>状态储存在一个单元里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Store state as one single piece</a:t>
            </a:r>
            <a:endParaRPr/>
          </a:p>
        </p:txBody>
      </p:sp>
      <p:sp>
        <p:nvSpPr>
          <p:cNvPr id="429" name="Google Shape;429;p66"/>
          <p:cNvSpPr/>
          <p:nvPr/>
        </p:nvSpPr>
        <p:spPr>
          <a:xfrm>
            <a:off x="2208625" y="3433425"/>
            <a:ext cx="1372500" cy="5634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State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0" name="Google Shape;430;p66"/>
          <p:cNvCxnSpPr/>
          <p:nvPr/>
        </p:nvCxnSpPr>
        <p:spPr>
          <a:xfrm flipH="1">
            <a:off x="3635050" y="2608640"/>
            <a:ext cx="656700" cy="606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1" name="Google Shape;431;p66"/>
          <p:cNvCxnSpPr/>
          <p:nvPr/>
        </p:nvCxnSpPr>
        <p:spPr>
          <a:xfrm>
            <a:off x="5260150" y="2585350"/>
            <a:ext cx="457800" cy="597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2" name="Google Shape;432;p66"/>
          <p:cNvCxnSpPr/>
          <p:nvPr/>
        </p:nvCxnSpPr>
        <p:spPr>
          <a:xfrm flipH="1">
            <a:off x="3787775" y="3693050"/>
            <a:ext cx="1293300" cy="9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3" name="Google Shape;433;p66"/>
          <p:cNvCxnSpPr/>
          <p:nvPr/>
        </p:nvCxnSpPr>
        <p:spPr>
          <a:xfrm flipH="1" rot="10800000">
            <a:off x="3787750" y="2515725"/>
            <a:ext cx="1124100" cy="984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4" name="Google Shape;434;p66"/>
          <p:cNvCxnSpPr/>
          <p:nvPr/>
        </p:nvCxnSpPr>
        <p:spPr>
          <a:xfrm rot="10800000">
            <a:off x="5664250" y="2540825"/>
            <a:ext cx="557100" cy="627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5" name="Google Shape;435;p66"/>
          <p:cNvSpPr/>
          <p:nvPr/>
        </p:nvSpPr>
        <p:spPr>
          <a:xfrm>
            <a:off x="5375475" y="3433425"/>
            <a:ext cx="1372500" cy="5634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State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66"/>
          <p:cNvSpPr/>
          <p:nvPr/>
        </p:nvSpPr>
        <p:spPr>
          <a:xfrm>
            <a:off x="4244475" y="1759900"/>
            <a:ext cx="1372500" cy="5634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State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66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Store state as one single piece</a:t>
            </a:r>
            <a:endParaRPr/>
          </a:p>
        </p:txBody>
      </p:sp>
      <p:sp>
        <p:nvSpPr>
          <p:cNvPr id="443" name="Google Shape;443;p67"/>
          <p:cNvSpPr/>
          <p:nvPr/>
        </p:nvSpPr>
        <p:spPr>
          <a:xfrm>
            <a:off x="3763500" y="2369100"/>
            <a:ext cx="1617000" cy="10149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State 1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State 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State 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67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Store state as one single piece</a:t>
            </a:r>
            <a:endParaRPr/>
          </a:p>
        </p:txBody>
      </p:sp>
      <p:grpSp>
        <p:nvGrpSpPr>
          <p:cNvPr id="450" name="Google Shape;450;p68"/>
          <p:cNvGrpSpPr/>
          <p:nvPr/>
        </p:nvGrpSpPr>
        <p:grpSpPr>
          <a:xfrm>
            <a:off x="635050" y="2241330"/>
            <a:ext cx="3513457" cy="1731380"/>
            <a:chOff x="2208625" y="1226500"/>
            <a:chExt cx="4539350" cy="2236925"/>
          </a:xfrm>
        </p:grpSpPr>
        <p:sp>
          <p:nvSpPr>
            <p:cNvPr id="451" name="Google Shape;451;p68"/>
            <p:cNvSpPr/>
            <p:nvPr/>
          </p:nvSpPr>
          <p:spPr>
            <a:xfrm>
              <a:off x="2208625" y="2900025"/>
              <a:ext cx="13725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State 1</a:t>
              </a:r>
              <a:endParaRPr sz="1800"/>
            </a:p>
          </p:txBody>
        </p:sp>
        <p:cxnSp>
          <p:nvCxnSpPr>
            <p:cNvPr id="452" name="Google Shape;452;p68"/>
            <p:cNvCxnSpPr/>
            <p:nvPr/>
          </p:nvCxnSpPr>
          <p:spPr>
            <a:xfrm flipH="1">
              <a:off x="3635050" y="2075240"/>
              <a:ext cx="656700" cy="6069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53" name="Google Shape;453;p68"/>
            <p:cNvCxnSpPr/>
            <p:nvPr/>
          </p:nvCxnSpPr>
          <p:spPr>
            <a:xfrm>
              <a:off x="5260150" y="2051950"/>
              <a:ext cx="457800" cy="597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54" name="Google Shape;454;p68"/>
            <p:cNvCxnSpPr/>
            <p:nvPr/>
          </p:nvCxnSpPr>
          <p:spPr>
            <a:xfrm flipH="1">
              <a:off x="3787775" y="3159650"/>
              <a:ext cx="1293300" cy="99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55" name="Google Shape;455;p68"/>
            <p:cNvCxnSpPr/>
            <p:nvPr/>
          </p:nvCxnSpPr>
          <p:spPr>
            <a:xfrm flipH="1" rot="10800000">
              <a:off x="3787750" y="1982325"/>
              <a:ext cx="1124100" cy="9849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56" name="Google Shape;456;p68"/>
            <p:cNvCxnSpPr/>
            <p:nvPr/>
          </p:nvCxnSpPr>
          <p:spPr>
            <a:xfrm rot="10800000">
              <a:off x="5664250" y="2007425"/>
              <a:ext cx="557100" cy="627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57" name="Google Shape;457;p68"/>
            <p:cNvSpPr/>
            <p:nvPr/>
          </p:nvSpPr>
          <p:spPr>
            <a:xfrm>
              <a:off x="5375475" y="2900025"/>
              <a:ext cx="13725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State 3</a:t>
              </a:r>
              <a:endParaRPr sz="1800"/>
            </a:p>
          </p:txBody>
        </p:sp>
        <p:sp>
          <p:nvSpPr>
            <p:cNvPr id="458" name="Google Shape;458;p68"/>
            <p:cNvSpPr/>
            <p:nvPr/>
          </p:nvSpPr>
          <p:spPr>
            <a:xfrm>
              <a:off x="4244475" y="1226500"/>
              <a:ext cx="13725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State 2</a:t>
              </a:r>
              <a:endParaRPr sz="1800"/>
            </a:p>
          </p:txBody>
        </p:sp>
      </p:grpSp>
      <p:sp>
        <p:nvSpPr>
          <p:cNvPr id="459" name="Google Shape;459;p68"/>
          <p:cNvSpPr/>
          <p:nvPr/>
        </p:nvSpPr>
        <p:spPr>
          <a:xfrm>
            <a:off x="5951050" y="2546125"/>
            <a:ext cx="1617000" cy="10149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State 1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State 2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State 3</a:t>
            </a:r>
            <a:endParaRPr sz="1800"/>
          </a:p>
        </p:txBody>
      </p:sp>
      <p:sp>
        <p:nvSpPr>
          <p:cNvPr id="460" name="Google Shape;460;p68"/>
          <p:cNvSpPr txBox="1"/>
          <p:nvPr/>
        </p:nvSpPr>
        <p:spPr>
          <a:xfrm>
            <a:off x="4100397" y="2311928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461" name="Google Shape;461;p68"/>
          <p:cNvSpPr txBox="1"/>
          <p:nvPr/>
        </p:nvSpPr>
        <p:spPr>
          <a:xfrm>
            <a:off x="227777" y="11952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462" name="Google Shape;462;p68"/>
          <p:cNvSpPr txBox="1"/>
          <p:nvPr/>
        </p:nvSpPr>
        <p:spPr>
          <a:xfrm>
            <a:off x="8106900" y="107190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Store state as one single piece</a:t>
            </a:r>
            <a:endParaRPr/>
          </a:p>
        </p:txBody>
      </p:sp>
      <p:sp>
        <p:nvSpPr>
          <p:cNvPr id="468" name="Google Shape;46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Single point of truth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redundant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 cyclic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find (one file)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0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 data</a:t>
            </a:r>
            <a:br>
              <a:rPr lang="en-GB"/>
            </a:br>
            <a:r>
              <a:rPr lang="en-GB"/>
              <a:t>Normalized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规范化数据存储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Store data normalized</a:t>
            </a:r>
            <a:endParaRPr/>
          </a:p>
        </p:txBody>
      </p:sp>
      <p:sp>
        <p:nvSpPr>
          <p:cNvPr id="479" name="Google Shape;479;p71"/>
          <p:cNvSpPr/>
          <p:nvPr/>
        </p:nvSpPr>
        <p:spPr>
          <a:xfrm>
            <a:off x="3602625" y="1645900"/>
            <a:ext cx="2114707" cy="2242486"/>
          </a:xfrm>
          <a:prstGeom prst="flowChartInternalStorage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List name 1, Todo 1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List name 1, Todo 2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List name 1, Todo 3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List name 2, Todo 1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List name 2, Todo 2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List name 2, Todo 4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71"/>
          <p:cNvSpPr txBox="1"/>
          <p:nvPr/>
        </p:nvSpPr>
        <p:spPr>
          <a:xfrm>
            <a:off x="3891143" y="1684048"/>
            <a:ext cx="13194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Todolists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71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Store data normalized</a:t>
            </a:r>
            <a:endParaRPr/>
          </a:p>
        </p:txBody>
      </p:sp>
      <p:grpSp>
        <p:nvGrpSpPr>
          <p:cNvPr id="487" name="Google Shape;487;p72"/>
          <p:cNvGrpSpPr/>
          <p:nvPr/>
        </p:nvGrpSpPr>
        <p:grpSpPr>
          <a:xfrm>
            <a:off x="1459745" y="1455059"/>
            <a:ext cx="5586784" cy="3190164"/>
            <a:chOff x="887475" y="1204443"/>
            <a:chExt cx="6158950" cy="3516882"/>
          </a:xfrm>
        </p:grpSpPr>
        <p:sp>
          <p:nvSpPr>
            <p:cNvPr id="488" name="Google Shape;488;p72"/>
            <p:cNvSpPr/>
            <p:nvPr/>
          </p:nvSpPr>
          <p:spPr>
            <a:xfrm>
              <a:off x="887475" y="1204443"/>
              <a:ext cx="1731741" cy="1756584"/>
            </a:xfrm>
            <a:prstGeom prst="flowChartInternalStorage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List 1 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List 2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72"/>
            <p:cNvSpPr txBox="1"/>
            <p:nvPr/>
          </p:nvSpPr>
          <p:spPr>
            <a:xfrm>
              <a:off x="1125778" y="1204443"/>
              <a:ext cx="14934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List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72"/>
            <p:cNvSpPr/>
            <p:nvPr/>
          </p:nvSpPr>
          <p:spPr>
            <a:xfrm>
              <a:off x="5314684" y="1204443"/>
              <a:ext cx="1731741" cy="1756584"/>
            </a:xfrm>
            <a:prstGeom prst="flowChartInternalStorage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Todo 1 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Todo 2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Todo 3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Todo 4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72"/>
            <p:cNvSpPr txBox="1"/>
            <p:nvPr/>
          </p:nvSpPr>
          <p:spPr>
            <a:xfrm>
              <a:off x="5552986" y="1204443"/>
              <a:ext cx="14934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Todo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72"/>
            <p:cNvSpPr/>
            <p:nvPr/>
          </p:nvSpPr>
          <p:spPr>
            <a:xfrm>
              <a:off x="3038877" y="2884951"/>
              <a:ext cx="1731740" cy="1836374"/>
            </a:xfrm>
            <a:prstGeom prst="flowChartInternalStorage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1, 1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1, 2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1, 3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2, 1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2, 2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2, 4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72"/>
            <p:cNvSpPr txBox="1"/>
            <p:nvPr/>
          </p:nvSpPr>
          <p:spPr>
            <a:xfrm>
              <a:off x="3315871" y="2884951"/>
              <a:ext cx="14544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Todolists</a:t>
              </a:r>
              <a:endPara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4" name="Google Shape;494;p72"/>
            <p:cNvCxnSpPr>
              <a:stCxn id="488" idx="3"/>
              <a:endCxn id="493" idx="0"/>
            </p:cNvCxnSpPr>
            <p:nvPr/>
          </p:nvCxnSpPr>
          <p:spPr>
            <a:xfrm>
              <a:off x="2619216" y="2082735"/>
              <a:ext cx="1423800" cy="802200"/>
            </a:xfrm>
            <a:prstGeom prst="bentConnector2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5" name="Google Shape;495;p72"/>
            <p:cNvCxnSpPr>
              <a:stCxn id="490" idx="1"/>
              <a:endCxn id="493" idx="0"/>
            </p:cNvCxnSpPr>
            <p:nvPr/>
          </p:nvCxnSpPr>
          <p:spPr>
            <a:xfrm flipH="1">
              <a:off x="4042984" y="2082735"/>
              <a:ext cx="1271700" cy="802200"/>
            </a:xfrm>
            <a:prstGeom prst="bentConnector2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96" name="Google Shape;496;p72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Store data normalized</a:t>
            </a:r>
            <a:endParaRPr/>
          </a:p>
        </p:txBody>
      </p:sp>
      <p:grpSp>
        <p:nvGrpSpPr>
          <p:cNvPr id="502" name="Google Shape;502;p73"/>
          <p:cNvGrpSpPr/>
          <p:nvPr/>
        </p:nvGrpSpPr>
        <p:grpSpPr>
          <a:xfrm>
            <a:off x="415550" y="2316071"/>
            <a:ext cx="1893925" cy="1440504"/>
            <a:chOff x="1025150" y="2925671"/>
            <a:chExt cx="1893925" cy="1440504"/>
          </a:xfrm>
        </p:grpSpPr>
        <p:sp>
          <p:nvSpPr>
            <p:cNvPr id="503" name="Google Shape;503;p73"/>
            <p:cNvSpPr/>
            <p:nvPr/>
          </p:nvSpPr>
          <p:spPr>
            <a:xfrm>
              <a:off x="1025150" y="2929900"/>
              <a:ext cx="1893925" cy="1436275"/>
            </a:xfrm>
            <a:prstGeom prst="flowChartInternalStorage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List name 1, Todo 1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List name 1, Todo 2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List name 1, Todo 3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List name 2, Todo 1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List name 2, Todo 2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List name 2, Todo 4</a:t>
              </a:r>
              <a:endParaRPr sz="1200">
                <a:solidFill>
                  <a:srgbClr val="F3F3F3"/>
                </a:solidFill>
              </a:endParaRPr>
            </a:p>
          </p:txBody>
        </p:sp>
        <p:sp>
          <p:nvSpPr>
            <p:cNvPr id="504" name="Google Shape;504;p73"/>
            <p:cNvSpPr txBox="1"/>
            <p:nvPr/>
          </p:nvSpPr>
          <p:spPr>
            <a:xfrm>
              <a:off x="1266161" y="2925671"/>
              <a:ext cx="1590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Todolists</a:t>
              </a:r>
              <a:endParaRPr sz="1200">
                <a:solidFill>
                  <a:srgbClr val="F3F3F3"/>
                </a:solidFill>
              </a:endParaRPr>
            </a:p>
          </p:txBody>
        </p:sp>
      </p:grpSp>
      <p:grpSp>
        <p:nvGrpSpPr>
          <p:cNvPr id="505" name="Google Shape;505;p73"/>
          <p:cNvGrpSpPr/>
          <p:nvPr/>
        </p:nvGrpSpPr>
        <p:grpSpPr>
          <a:xfrm>
            <a:off x="3657350" y="1631475"/>
            <a:ext cx="4267450" cy="3104175"/>
            <a:chOff x="683000" y="1330950"/>
            <a:chExt cx="4267450" cy="3104175"/>
          </a:xfrm>
        </p:grpSpPr>
        <p:sp>
          <p:nvSpPr>
            <p:cNvPr id="506" name="Google Shape;506;p73"/>
            <p:cNvSpPr/>
            <p:nvPr/>
          </p:nvSpPr>
          <p:spPr>
            <a:xfrm>
              <a:off x="683000" y="1330950"/>
              <a:ext cx="1328452" cy="1436269"/>
            </a:xfrm>
            <a:prstGeom prst="flowChartInternalStorage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List name 1 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List name 2</a:t>
              </a:r>
              <a:endParaRPr sz="1200">
                <a:solidFill>
                  <a:srgbClr val="F3F3F3"/>
                </a:solidFill>
              </a:endParaRPr>
            </a:p>
          </p:txBody>
        </p:sp>
        <p:sp>
          <p:nvSpPr>
            <p:cNvPr id="507" name="Google Shape;507;p73"/>
            <p:cNvSpPr txBox="1"/>
            <p:nvPr/>
          </p:nvSpPr>
          <p:spPr>
            <a:xfrm>
              <a:off x="865807" y="1330950"/>
              <a:ext cx="11454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List</a:t>
              </a:r>
              <a:endParaRPr sz="1200">
                <a:solidFill>
                  <a:srgbClr val="F3F3F3"/>
                </a:solidFill>
              </a:endParaRPr>
            </a:p>
          </p:txBody>
        </p:sp>
        <p:sp>
          <p:nvSpPr>
            <p:cNvPr id="508" name="Google Shape;508;p73"/>
            <p:cNvSpPr/>
            <p:nvPr/>
          </p:nvSpPr>
          <p:spPr>
            <a:xfrm>
              <a:off x="3621998" y="1330950"/>
              <a:ext cx="1328452" cy="1436269"/>
            </a:xfrm>
            <a:prstGeom prst="flowChartInternalStorage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Todo 1 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Todo 2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Todo 3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Todo 4</a:t>
              </a:r>
              <a:endParaRPr sz="1200">
                <a:solidFill>
                  <a:srgbClr val="F3F3F3"/>
                </a:solidFill>
              </a:endParaRPr>
            </a:p>
          </p:txBody>
        </p:sp>
        <p:sp>
          <p:nvSpPr>
            <p:cNvPr id="509" name="Google Shape;509;p73"/>
            <p:cNvSpPr txBox="1"/>
            <p:nvPr/>
          </p:nvSpPr>
          <p:spPr>
            <a:xfrm>
              <a:off x="3804804" y="1330950"/>
              <a:ext cx="11454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Todo</a:t>
              </a:r>
              <a:endParaRPr sz="1200">
                <a:solidFill>
                  <a:srgbClr val="F3F3F3"/>
                </a:solidFill>
              </a:endParaRPr>
            </a:p>
          </p:txBody>
        </p:sp>
        <p:sp>
          <p:nvSpPr>
            <p:cNvPr id="510" name="Google Shape;510;p73"/>
            <p:cNvSpPr/>
            <p:nvPr/>
          </p:nvSpPr>
          <p:spPr>
            <a:xfrm>
              <a:off x="2155329" y="2933615"/>
              <a:ext cx="1328451" cy="1501509"/>
            </a:xfrm>
            <a:prstGeom prst="flowChartInternalStorage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1, 1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1, 2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1, 3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2, 1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2, 2</a:t>
              </a:r>
              <a:endParaRPr sz="12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2, 4</a:t>
              </a:r>
              <a:endParaRPr sz="1200">
                <a:solidFill>
                  <a:srgbClr val="F3F3F3"/>
                </a:solidFill>
              </a:endParaRPr>
            </a:p>
          </p:txBody>
        </p:sp>
        <p:sp>
          <p:nvSpPr>
            <p:cNvPr id="511" name="Google Shape;511;p73"/>
            <p:cNvSpPr txBox="1"/>
            <p:nvPr/>
          </p:nvSpPr>
          <p:spPr>
            <a:xfrm>
              <a:off x="2367816" y="2933615"/>
              <a:ext cx="11160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3F3F3"/>
                  </a:solidFill>
                </a:rPr>
                <a:t>Todolists</a:t>
              </a:r>
              <a:endParaRPr sz="1200">
                <a:solidFill>
                  <a:srgbClr val="F3F3F3"/>
                </a:solidFill>
              </a:endParaRPr>
            </a:p>
          </p:txBody>
        </p:sp>
        <p:cxnSp>
          <p:nvCxnSpPr>
            <p:cNvPr id="512" name="Google Shape;512;p73"/>
            <p:cNvCxnSpPr>
              <a:stCxn id="506" idx="3"/>
              <a:endCxn id="511" idx="0"/>
            </p:cNvCxnSpPr>
            <p:nvPr/>
          </p:nvCxnSpPr>
          <p:spPr>
            <a:xfrm>
              <a:off x="2011452" y="2049084"/>
              <a:ext cx="914400" cy="884400"/>
            </a:xfrm>
            <a:prstGeom prst="bentConnector2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3" name="Google Shape;513;p73"/>
            <p:cNvCxnSpPr>
              <a:stCxn id="508" idx="1"/>
              <a:endCxn id="511" idx="0"/>
            </p:cNvCxnSpPr>
            <p:nvPr/>
          </p:nvCxnSpPr>
          <p:spPr>
            <a:xfrm flipH="1">
              <a:off x="2925698" y="2049084"/>
              <a:ext cx="696300" cy="884400"/>
            </a:xfrm>
            <a:prstGeom prst="bentConnector2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14" name="Google Shape;514;p73"/>
          <p:cNvSpPr txBox="1"/>
          <p:nvPr/>
        </p:nvSpPr>
        <p:spPr>
          <a:xfrm>
            <a:off x="2518575" y="2743425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515" name="Google Shape;515;p73"/>
          <p:cNvSpPr txBox="1"/>
          <p:nvPr/>
        </p:nvSpPr>
        <p:spPr>
          <a:xfrm>
            <a:off x="227777" y="11952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516" name="Google Shape;516;p73"/>
          <p:cNvSpPr txBox="1"/>
          <p:nvPr/>
        </p:nvSpPr>
        <p:spPr>
          <a:xfrm>
            <a:off x="8106900" y="107190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191050" y="1231575"/>
            <a:ext cx="87732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You will: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/>
              <a:t>Understand </a:t>
            </a:r>
            <a:r>
              <a:rPr lang="en-GB" sz="3600"/>
              <a:t>the </a:t>
            </a:r>
            <a:r>
              <a:rPr lang="en-GB" sz="3600" u="sng"/>
              <a:t>principles</a:t>
            </a:r>
            <a:r>
              <a:rPr lang="en-GB" sz="3600"/>
              <a:t> behind it</a:t>
            </a:r>
            <a:endParaRPr sz="3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/>
              <a:t>Implement</a:t>
            </a:r>
            <a:r>
              <a:rPr lang="en-GB" sz="3600"/>
              <a:t> based on a </a:t>
            </a:r>
            <a:r>
              <a:rPr lang="en-GB" sz="3600" u="sng"/>
              <a:t>meta</a:t>
            </a:r>
            <a:r>
              <a:rPr lang="en-GB" sz="3600" u="sng"/>
              <a:t>-model</a:t>
            </a:r>
            <a:endParaRPr b="1" sz="3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Store data normalized</a:t>
            </a:r>
            <a:endParaRPr/>
          </a:p>
        </p:txBody>
      </p:sp>
      <p:sp>
        <p:nvSpPr>
          <p:cNvPr id="522" name="Google Shape;522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redundant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store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Move complexity into derivation layer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5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is serializable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状态是可序列化的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State is serializable</a:t>
            </a:r>
            <a:endParaRPr/>
          </a:p>
        </p:txBody>
      </p:sp>
      <p:grpSp>
        <p:nvGrpSpPr>
          <p:cNvPr id="533" name="Google Shape;533;p76"/>
          <p:cNvGrpSpPr/>
          <p:nvPr/>
        </p:nvGrpSpPr>
        <p:grpSpPr>
          <a:xfrm>
            <a:off x="1476222" y="1738993"/>
            <a:ext cx="4405575" cy="1803025"/>
            <a:chOff x="663675" y="2857100"/>
            <a:chExt cx="4405575" cy="1803025"/>
          </a:xfrm>
        </p:grpSpPr>
        <p:cxnSp>
          <p:nvCxnSpPr>
            <p:cNvPr id="534" name="Google Shape;534;p76"/>
            <p:cNvCxnSpPr>
              <a:stCxn id="535" idx="1"/>
              <a:endCxn id="536" idx="2"/>
            </p:cNvCxnSpPr>
            <p:nvPr/>
          </p:nvCxnSpPr>
          <p:spPr>
            <a:xfrm>
              <a:off x="1748175" y="3758600"/>
              <a:ext cx="20385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5" name="Google Shape;535;p76"/>
            <p:cNvSpPr/>
            <p:nvPr/>
          </p:nvSpPr>
          <p:spPr>
            <a:xfrm flipH="1">
              <a:off x="663675" y="2857100"/>
              <a:ext cx="1084500" cy="1803000"/>
            </a:xfrm>
            <a:prstGeom prst="rect">
              <a:avLst/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76"/>
            <p:cNvSpPr/>
            <p:nvPr/>
          </p:nvSpPr>
          <p:spPr>
            <a:xfrm>
              <a:off x="850731" y="30005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76"/>
            <p:cNvSpPr/>
            <p:nvPr/>
          </p:nvSpPr>
          <p:spPr>
            <a:xfrm>
              <a:off x="859475" y="3844000"/>
              <a:ext cx="706200" cy="7062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76"/>
            <p:cNvSpPr/>
            <p:nvPr/>
          </p:nvSpPr>
          <p:spPr>
            <a:xfrm>
              <a:off x="3786750" y="2857125"/>
              <a:ext cx="1282500" cy="1803000"/>
            </a:xfrm>
            <a:prstGeom prst="can">
              <a:avLst>
                <a:gd fmla="val 25000" name="adj"/>
              </a:avLst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76"/>
            <p:cNvSpPr txBox="1"/>
            <p:nvPr/>
          </p:nvSpPr>
          <p:spPr>
            <a:xfrm>
              <a:off x="3949350" y="3426947"/>
              <a:ext cx="9573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solidFill>
                    <a:srgbClr val="B7B7B7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1" lang="en-GB" sz="3000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,?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540" name="Google Shape;540;p76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State is serializable</a:t>
            </a:r>
            <a:endParaRPr/>
          </a:p>
        </p:txBody>
      </p:sp>
      <p:grpSp>
        <p:nvGrpSpPr>
          <p:cNvPr id="546" name="Google Shape;546;p77"/>
          <p:cNvGrpSpPr/>
          <p:nvPr/>
        </p:nvGrpSpPr>
        <p:grpSpPr>
          <a:xfrm>
            <a:off x="1470650" y="1739750"/>
            <a:ext cx="4405575" cy="1803025"/>
            <a:chOff x="663675" y="418700"/>
            <a:chExt cx="4405575" cy="1803025"/>
          </a:xfrm>
        </p:grpSpPr>
        <p:cxnSp>
          <p:nvCxnSpPr>
            <p:cNvPr id="547" name="Google Shape;547;p77"/>
            <p:cNvCxnSpPr>
              <a:stCxn id="548" idx="1"/>
              <a:endCxn id="549" idx="2"/>
            </p:cNvCxnSpPr>
            <p:nvPr/>
          </p:nvCxnSpPr>
          <p:spPr>
            <a:xfrm>
              <a:off x="1748175" y="1320200"/>
              <a:ext cx="20385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8" name="Google Shape;548;p77"/>
            <p:cNvSpPr/>
            <p:nvPr/>
          </p:nvSpPr>
          <p:spPr>
            <a:xfrm flipH="1">
              <a:off x="663675" y="418700"/>
              <a:ext cx="1084500" cy="1803000"/>
            </a:xfrm>
            <a:prstGeom prst="rect">
              <a:avLst/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77"/>
            <p:cNvSpPr/>
            <p:nvPr/>
          </p:nvSpPr>
          <p:spPr>
            <a:xfrm>
              <a:off x="850731" y="5621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77"/>
            <p:cNvSpPr/>
            <p:nvPr/>
          </p:nvSpPr>
          <p:spPr>
            <a:xfrm>
              <a:off x="3786750" y="418725"/>
              <a:ext cx="1282500" cy="1803000"/>
            </a:xfrm>
            <a:prstGeom prst="can">
              <a:avLst>
                <a:gd fmla="val 25000" name="adj"/>
              </a:avLst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77"/>
            <p:cNvSpPr txBox="1"/>
            <p:nvPr/>
          </p:nvSpPr>
          <p:spPr>
            <a:xfrm>
              <a:off x="3949350" y="988547"/>
              <a:ext cx="9573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solidFill>
                    <a:srgbClr val="B7B7B7"/>
                  </a:solidFill>
                  <a:latin typeface="Calibri"/>
                  <a:ea typeface="Calibri"/>
                  <a:cs typeface="Calibri"/>
                  <a:sym typeface="Calibri"/>
                </a:rPr>
                <a:t>A,B</a:t>
              </a:r>
              <a:endParaRPr>
                <a:solidFill>
                  <a:srgbClr val="B7B7B7"/>
                </a:solidFill>
              </a:endParaRPr>
            </a:p>
          </p:txBody>
        </p:sp>
        <p:sp>
          <p:nvSpPr>
            <p:cNvPr id="552" name="Google Shape;552;p77"/>
            <p:cNvSpPr/>
            <p:nvPr/>
          </p:nvSpPr>
          <p:spPr>
            <a:xfrm>
              <a:off x="850731" y="14003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3" name="Google Shape;553;p77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State is serializable</a:t>
            </a:r>
            <a:endParaRPr/>
          </a:p>
        </p:txBody>
      </p:sp>
      <p:sp>
        <p:nvSpPr>
          <p:cNvPr id="559" name="Google Shape;559;p78"/>
          <p:cNvSpPr txBox="1"/>
          <p:nvPr/>
        </p:nvSpPr>
        <p:spPr>
          <a:xfrm>
            <a:off x="4062472" y="2952128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grpSp>
        <p:nvGrpSpPr>
          <p:cNvPr id="560" name="Google Shape;560;p78"/>
          <p:cNvGrpSpPr/>
          <p:nvPr/>
        </p:nvGrpSpPr>
        <p:grpSpPr>
          <a:xfrm>
            <a:off x="459316" y="2577329"/>
            <a:ext cx="3264972" cy="1336222"/>
            <a:chOff x="663675" y="2857100"/>
            <a:chExt cx="4405575" cy="1803025"/>
          </a:xfrm>
        </p:grpSpPr>
        <p:cxnSp>
          <p:nvCxnSpPr>
            <p:cNvPr id="561" name="Google Shape;561;p78"/>
            <p:cNvCxnSpPr>
              <a:stCxn id="562" idx="1"/>
              <a:endCxn id="563" idx="2"/>
            </p:cNvCxnSpPr>
            <p:nvPr/>
          </p:nvCxnSpPr>
          <p:spPr>
            <a:xfrm>
              <a:off x="1748175" y="3758600"/>
              <a:ext cx="20385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2" name="Google Shape;562;p78"/>
            <p:cNvSpPr/>
            <p:nvPr/>
          </p:nvSpPr>
          <p:spPr>
            <a:xfrm flipH="1">
              <a:off x="663675" y="2857100"/>
              <a:ext cx="1084500" cy="1803000"/>
            </a:xfrm>
            <a:prstGeom prst="rect">
              <a:avLst/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78"/>
            <p:cNvSpPr/>
            <p:nvPr/>
          </p:nvSpPr>
          <p:spPr>
            <a:xfrm>
              <a:off x="850731" y="30005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78"/>
            <p:cNvSpPr/>
            <p:nvPr/>
          </p:nvSpPr>
          <p:spPr>
            <a:xfrm>
              <a:off x="859475" y="3844000"/>
              <a:ext cx="706200" cy="7062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78"/>
            <p:cNvSpPr/>
            <p:nvPr/>
          </p:nvSpPr>
          <p:spPr>
            <a:xfrm>
              <a:off x="3786750" y="2857125"/>
              <a:ext cx="1282500" cy="1803000"/>
            </a:xfrm>
            <a:prstGeom prst="can">
              <a:avLst>
                <a:gd fmla="val 25000" name="adj"/>
              </a:avLst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78"/>
            <p:cNvSpPr txBox="1"/>
            <p:nvPr/>
          </p:nvSpPr>
          <p:spPr>
            <a:xfrm>
              <a:off x="3949350" y="3426947"/>
              <a:ext cx="9573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solidFill>
                    <a:srgbClr val="B7B7B7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1" lang="en-GB" sz="3000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,?</a:t>
              </a:r>
              <a:endParaRPr>
                <a:solidFill>
                  <a:srgbClr val="F3F3F3"/>
                </a:solidFill>
              </a:endParaRPr>
            </a:p>
          </p:txBody>
        </p:sp>
      </p:grpSp>
      <p:grpSp>
        <p:nvGrpSpPr>
          <p:cNvPr id="567" name="Google Shape;567;p78"/>
          <p:cNvGrpSpPr/>
          <p:nvPr/>
        </p:nvGrpSpPr>
        <p:grpSpPr>
          <a:xfrm>
            <a:off x="5338405" y="2577328"/>
            <a:ext cx="3264972" cy="1336222"/>
            <a:chOff x="663675" y="418700"/>
            <a:chExt cx="4405575" cy="1803025"/>
          </a:xfrm>
        </p:grpSpPr>
        <p:cxnSp>
          <p:nvCxnSpPr>
            <p:cNvPr id="568" name="Google Shape;568;p78"/>
            <p:cNvCxnSpPr>
              <a:stCxn id="569" idx="1"/>
              <a:endCxn id="570" idx="2"/>
            </p:cNvCxnSpPr>
            <p:nvPr/>
          </p:nvCxnSpPr>
          <p:spPr>
            <a:xfrm>
              <a:off x="1748175" y="1320200"/>
              <a:ext cx="20385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9" name="Google Shape;569;p78"/>
            <p:cNvSpPr/>
            <p:nvPr/>
          </p:nvSpPr>
          <p:spPr>
            <a:xfrm flipH="1">
              <a:off x="663675" y="418700"/>
              <a:ext cx="1084500" cy="1803000"/>
            </a:xfrm>
            <a:prstGeom prst="rect">
              <a:avLst/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78"/>
            <p:cNvSpPr/>
            <p:nvPr/>
          </p:nvSpPr>
          <p:spPr>
            <a:xfrm>
              <a:off x="850731" y="5621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78"/>
            <p:cNvSpPr/>
            <p:nvPr/>
          </p:nvSpPr>
          <p:spPr>
            <a:xfrm>
              <a:off x="3786750" y="418725"/>
              <a:ext cx="1282500" cy="1803000"/>
            </a:xfrm>
            <a:prstGeom prst="can">
              <a:avLst>
                <a:gd fmla="val 25000" name="adj"/>
              </a:avLst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78"/>
            <p:cNvSpPr txBox="1"/>
            <p:nvPr/>
          </p:nvSpPr>
          <p:spPr>
            <a:xfrm>
              <a:off x="3907115" y="988558"/>
              <a:ext cx="10206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solidFill>
                    <a:srgbClr val="B7B7B7"/>
                  </a:solidFill>
                  <a:latin typeface="Calibri"/>
                  <a:ea typeface="Calibri"/>
                  <a:cs typeface="Calibri"/>
                  <a:sym typeface="Calibri"/>
                </a:rPr>
                <a:t>A,B</a:t>
              </a:r>
              <a:endParaRPr>
                <a:solidFill>
                  <a:srgbClr val="B7B7B7"/>
                </a:solidFill>
              </a:endParaRPr>
            </a:p>
          </p:txBody>
        </p:sp>
        <p:sp>
          <p:nvSpPr>
            <p:cNvPr id="573" name="Google Shape;573;p78"/>
            <p:cNvSpPr/>
            <p:nvPr/>
          </p:nvSpPr>
          <p:spPr>
            <a:xfrm>
              <a:off x="850731" y="14003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4" name="Google Shape;574;p78"/>
          <p:cNvSpPr txBox="1"/>
          <p:nvPr/>
        </p:nvSpPr>
        <p:spPr>
          <a:xfrm>
            <a:off x="227777" y="11952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575" name="Google Shape;575;p78"/>
          <p:cNvSpPr txBox="1"/>
          <p:nvPr/>
        </p:nvSpPr>
        <p:spPr>
          <a:xfrm>
            <a:off x="8106900" y="107190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State is serializable</a:t>
            </a:r>
            <a:endParaRPr/>
          </a:p>
        </p:txBody>
      </p:sp>
      <p:sp>
        <p:nvSpPr>
          <p:cNvPr id="581" name="Google Shape;581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is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is reproducible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is persistent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0"/>
          <p:cNvSpPr txBox="1"/>
          <p:nvPr>
            <p:ph type="title"/>
          </p:nvPr>
        </p:nvSpPr>
        <p:spPr>
          <a:xfrm>
            <a:off x="311700" y="1670225"/>
            <a:ext cx="8520600" cy="19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Transformation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状态转换</a:t>
            </a:r>
            <a:endParaRPr/>
          </a:p>
        </p:txBody>
      </p:sp>
      <p:pic>
        <p:nvPicPr>
          <p:cNvPr id="587" name="Google Shape;58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213" y="1008001"/>
            <a:ext cx="741575" cy="7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Transformation</a:t>
            </a:r>
            <a:endParaRPr/>
          </a:p>
        </p:txBody>
      </p:sp>
      <p:sp>
        <p:nvSpPr>
          <p:cNvPr id="593" name="Google Shape;593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tate is immutable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Functions are pure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Restrict concurrent state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is reproducible</a:t>
            </a:r>
            <a:endParaRPr/>
          </a:p>
        </p:txBody>
      </p:sp>
      <p:pic>
        <p:nvPicPr>
          <p:cNvPr id="594" name="Google Shape;59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125" y="2139100"/>
            <a:ext cx="1937600" cy="19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2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is immutable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状态是不可更改的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State is immutable</a:t>
            </a:r>
            <a:endParaRPr/>
          </a:p>
        </p:txBody>
      </p:sp>
      <p:grpSp>
        <p:nvGrpSpPr>
          <p:cNvPr id="605" name="Google Shape;605;p83"/>
          <p:cNvGrpSpPr/>
          <p:nvPr/>
        </p:nvGrpSpPr>
        <p:grpSpPr>
          <a:xfrm>
            <a:off x="3531825" y="1095523"/>
            <a:ext cx="2022000" cy="3562054"/>
            <a:chOff x="3531825" y="790723"/>
            <a:chExt cx="2022000" cy="3562054"/>
          </a:xfrm>
        </p:grpSpPr>
        <p:sp>
          <p:nvSpPr>
            <p:cNvPr id="606" name="Google Shape;606;p83"/>
            <p:cNvSpPr/>
            <p:nvPr/>
          </p:nvSpPr>
          <p:spPr>
            <a:xfrm>
              <a:off x="4767656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83"/>
            <p:cNvSpPr/>
            <p:nvPr/>
          </p:nvSpPr>
          <p:spPr>
            <a:xfrm>
              <a:off x="3670131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83"/>
            <p:cNvSpPr/>
            <p:nvPr/>
          </p:nvSpPr>
          <p:spPr>
            <a:xfrm flipH="1">
              <a:off x="3531825" y="2218650"/>
              <a:ext cx="2022000" cy="706200"/>
            </a:xfrm>
            <a:prstGeom prst="rect">
              <a:avLst/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Transformation</a:t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83"/>
            <p:cNvSpPr/>
            <p:nvPr/>
          </p:nvSpPr>
          <p:spPr>
            <a:xfrm>
              <a:off x="4218893" y="3656477"/>
              <a:ext cx="706200" cy="696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0" name="Google Shape;610;p83"/>
            <p:cNvCxnSpPr/>
            <p:nvPr/>
          </p:nvCxnSpPr>
          <p:spPr>
            <a:xfrm>
              <a:off x="4020681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1" name="Google Shape;611;p83"/>
            <p:cNvCxnSpPr/>
            <p:nvPr/>
          </p:nvCxnSpPr>
          <p:spPr>
            <a:xfrm>
              <a:off x="5117327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2" name="Google Shape;612;p83"/>
            <p:cNvCxnSpPr/>
            <p:nvPr/>
          </p:nvCxnSpPr>
          <p:spPr>
            <a:xfrm>
              <a:off x="4554081" y="29500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13" name="Google Shape;613;p83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3000" y="892725"/>
            <a:ext cx="8508300" cy="24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If you cannot explain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something in simple terms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you don’t know it yourself.</a:t>
            </a:r>
            <a:endParaRPr/>
          </a:p>
        </p:txBody>
      </p:sp>
      <p:sp>
        <p:nvSpPr>
          <p:cNvPr id="292" name="Google Shape;292;p48"/>
          <p:cNvSpPr txBox="1"/>
          <p:nvPr>
            <p:ph idx="1" type="subTitle"/>
          </p:nvPr>
        </p:nvSpPr>
        <p:spPr>
          <a:xfrm>
            <a:off x="3747125" y="3548600"/>
            <a:ext cx="39138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Richard Feynman</a:t>
            </a:r>
            <a:endParaRPr sz="2000"/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3">
            <a:alphaModFix/>
          </a:blip>
          <a:srcRect b="20934" l="0" r="0" t="5379"/>
          <a:stretch/>
        </p:blipFill>
        <p:spPr>
          <a:xfrm>
            <a:off x="4480750" y="3422400"/>
            <a:ext cx="721500" cy="751800"/>
          </a:xfrm>
          <a:prstGeom prst="ellipse">
            <a:avLst/>
          </a:prstGeom>
          <a:noFill/>
          <a:ln cap="flat" cmpd="sng" w="9525">
            <a:solidFill>
              <a:srgbClr val="0000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State is immutable</a:t>
            </a:r>
            <a:endParaRPr/>
          </a:p>
        </p:txBody>
      </p:sp>
      <p:grpSp>
        <p:nvGrpSpPr>
          <p:cNvPr id="619" name="Google Shape;619;p84"/>
          <p:cNvGrpSpPr/>
          <p:nvPr/>
        </p:nvGrpSpPr>
        <p:grpSpPr>
          <a:xfrm>
            <a:off x="3531825" y="1095523"/>
            <a:ext cx="2022000" cy="3562054"/>
            <a:chOff x="3531825" y="790723"/>
            <a:chExt cx="2022000" cy="3562054"/>
          </a:xfrm>
        </p:grpSpPr>
        <p:sp>
          <p:nvSpPr>
            <p:cNvPr id="620" name="Google Shape;620;p84"/>
            <p:cNvSpPr/>
            <p:nvPr/>
          </p:nvSpPr>
          <p:spPr>
            <a:xfrm>
              <a:off x="4767656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84"/>
            <p:cNvSpPr/>
            <p:nvPr/>
          </p:nvSpPr>
          <p:spPr>
            <a:xfrm>
              <a:off x="3670131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84"/>
            <p:cNvSpPr/>
            <p:nvPr/>
          </p:nvSpPr>
          <p:spPr>
            <a:xfrm flipH="1">
              <a:off x="3531825" y="2218650"/>
              <a:ext cx="2022000" cy="706200"/>
            </a:xfrm>
            <a:prstGeom prst="rect">
              <a:avLst/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Transformation</a:t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84"/>
            <p:cNvSpPr/>
            <p:nvPr/>
          </p:nvSpPr>
          <p:spPr>
            <a:xfrm>
              <a:off x="4218893" y="3656477"/>
              <a:ext cx="706200" cy="696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sz="3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" name="Google Shape;624;p84"/>
            <p:cNvCxnSpPr/>
            <p:nvPr/>
          </p:nvCxnSpPr>
          <p:spPr>
            <a:xfrm>
              <a:off x="4020681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5" name="Google Shape;625;p84"/>
            <p:cNvCxnSpPr/>
            <p:nvPr/>
          </p:nvCxnSpPr>
          <p:spPr>
            <a:xfrm>
              <a:off x="5117327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6" name="Google Shape;626;p84"/>
            <p:cNvCxnSpPr/>
            <p:nvPr/>
          </p:nvCxnSpPr>
          <p:spPr>
            <a:xfrm>
              <a:off x="4554081" y="29500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27" name="Google Shape;627;p84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State is immutable</a:t>
            </a:r>
            <a:endParaRPr/>
          </a:p>
        </p:txBody>
      </p:sp>
      <p:grpSp>
        <p:nvGrpSpPr>
          <p:cNvPr id="633" name="Google Shape;633;p85"/>
          <p:cNvGrpSpPr/>
          <p:nvPr/>
        </p:nvGrpSpPr>
        <p:grpSpPr>
          <a:xfrm>
            <a:off x="1706983" y="1538761"/>
            <a:ext cx="1864688" cy="3284926"/>
            <a:chOff x="1931625" y="790723"/>
            <a:chExt cx="2022000" cy="3562054"/>
          </a:xfrm>
        </p:grpSpPr>
        <p:sp>
          <p:nvSpPr>
            <p:cNvPr id="634" name="Google Shape;634;p85"/>
            <p:cNvSpPr/>
            <p:nvPr/>
          </p:nvSpPr>
          <p:spPr>
            <a:xfrm>
              <a:off x="3167456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B</a:t>
              </a:r>
              <a:endParaRPr b="1" sz="3000"/>
            </a:p>
          </p:txBody>
        </p:sp>
        <p:sp>
          <p:nvSpPr>
            <p:cNvPr id="635" name="Google Shape;635;p85"/>
            <p:cNvSpPr/>
            <p:nvPr/>
          </p:nvSpPr>
          <p:spPr>
            <a:xfrm>
              <a:off x="2069931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A</a:t>
              </a:r>
              <a:endParaRPr b="1" sz="3000"/>
            </a:p>
          </p:txBody>
        </p:sp>
        <p:sp>
          <p:nvSpPr>
            <p:cNvPr id="636" name="Google Shape;636;p85"/>
            <p:cNvSpPr/>
            <p:nvPr/>
          </p:nvSpPr>
          <p:spPr>
            <a:xfrm flipH="1">
              <a:off x="1931625" y="2218650"/>
              <a:ext cx="2022000" cy="706200"/>
            </a:xfrm>
            <a:prstGeom prst="rect">
              <a:avLst/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3F3F3"/>
                  </a:solidFill>
                </a:rPr>
                <a:t>Transformation</a:t>
              </a:r>
              <a:endParaRPr b="1" sz="1800">
                <a:solidFill>
                  <a:srgbClr val="F3F3F3"/>
                </a:solidFill>
              </a:endParaRPr>
            </a:p>
          </p:txBody>
        </p:sp>
        <p:sp>
          <p:nvSpPr>
            <p:cNvPr id="637" name="Google Shape;637;p85"/>
            <p:cNvSpPr/>
            <p:nvPr/>
          </p:nvSpPr>
          <p:spPr>
            <a:xfrm>
              <a:off x="2618693" y="3656477"/>
              <a:ext cx="706200" cy="696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A</a:t>
              </a:r>
              <a:endParaRPr b="1" sz="3000"/>
            </a:p>
          </p:txBody>
        </p:sp>
        <p:cxnSp>
          <p:nvCxnSpPr>
            <p:cNvPr id="638" name="Google Shape;638;p85"/>
            <p:cNvCxnSpPr/>
            <p:nvPr/>
          </p:nvCxnSpPr>
          <p:spPr>
            <a:xfrm>
              <a:off x="2420481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9" name="Google Shape;639;p85"/>
            <p:cNvCxnSpPr/>
            <p:nvPr/>
          </p:nvCxnSpPr>
          <p:spPr>
            <a:xfrm>
              <a:off x="3517127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0" name="Google Shape;640;p85"/>
            <p:cNvCxnSpPr/>
            <p:nvPr/>
          </p:nvCxnSpPr>
          <p:spPr>
            <a:xfrm>
              <a:off x="2953881" y="29500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41" name="Google Shape;641;p85"/>
          <p:cNvGrpSpPr/>
          <p:nvPr/>
        </p:nvGrpSpPr>
        <p:grpSpPr>
          <a:xfrm>
            <a:off x="5513508" y="1538761"/>
            <a:ext cx="1864688" cy="3284926"/>
            <a:chOff x="5894025" y="790723"/>
            <a:chExt cx="2022000" cy="3562054"/>
          </a:xfrm>
        </p:grpSpPr>
        <p:sp>
          <p:nvSpPr>
            <p:cNvPr id="642" name="Google Shape;642;p85"/>
            <p:cNvSpPr/>
            <p:nvPr/>
          </p:nvSpPr>
          <p:spPr>
            <a:xfrm>
              <a:off x="7129856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B</a:t>
              </a:r>
              <a:endParaRPr b="1" sz="3000"/>
            </a:p>
          </p:txBody>
        </p:sp>
        <p:sp>
          <p:nvSpPr>
            <p:cNvPr id="643" name="Google Shape;643;p85"/>
            <p:cNvSpPr/>
            <p:nvPr/>
          </p:nvSpPr>
          <p:spPr>
            <a:xfrm>
              <a:off x="6032331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A</a:t>
              </a:r>
              <a:endParaRPr b="1" sz="3000"/>
            </a:p>
          </p:txBody>
        </p:sp>
        <p:sp>
          <p:nvSpPr>
            <p:cNvPr id="644" name="Google Shape;644;p85"/>
            <p:cNvSpPr/>
            <p:nvPr/>
          </p:nvSpPr>
          <p:spPr>
            <a:xfrm flipH="1">
              <a:off x="5894025" y="2218650"/>
              <a:ext cx="2022000" cy="706200"/>
            </a:xfrm>
            <a:prstGeom prst="rect">
              <a:avLst/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3F3F3"/>
                  </a:solidFill>
                </a:rPr>
                <a:t>Transformation</a:t>
              </a:r>
              <a:endParaRPr b="1" sz="1800">
                <a:solidFill>
                  <a:srgbClr val="F3F3F3"/>
                </a:solidFill>
              </a:endParaRPr>
            </a:p>
          </p:txBody>
        </p:sp>
        <p:sp>
          <p:nvSpPr>
            <p:cNvPr id="645" name="Google Shape;645;p85"/>
            <p:cNvSpPr/>
            <p:nvPr/>
          </p:nvSpPr>
          <p:spPr>
            <a:xfrm>
              <a:off x="6581093" y="3656477"/>
              <a:ext cx="706200" cy="696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C</a:t>
              </a:r>
              <a:endParaRPr b="1" sz="3000"/>
            </a:p>
          </p:txBody>
        </p:sp>
        <p:cxnSp>
          <p:nvCxnSpPr>
            <p:cNvPr id="646" name="Google Shape;646;p85"/>
            <p:cNvCxnSpPr/>
            <p:nvPr/>
          </p:nvCxnSpPr>
          <p:spPr>
            <a:xfrm>
              <a:off x="6382881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7" name="Google Shape;647;p85"/>
            <p:cNvCxnSpPr/>
            <p:nvPr/>
          </p:nvCxnSpPr>
          <p:spPr>
            <a:xfrm>
              <a:off x="7479527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8" name="Google Shape;648;p85"/>
            <p:cNvCxnSpPr/>
            <p:nvPr/>
          </p:nvCxnSpPr>
          <p:spPr>
            <a:xfrm>
              <a:off x="6916281" y="29500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49" name="Google Shape;649;p85"/>
          <p:cNvSpPr txBox="1"/>
          <p:nvPr/>
        </p:nvSpPr>
        <p:spPr>
          <a:xfrm>
            <a:off x="4062472" y="2723528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650" name="Google Shape;650;p85"/>
          <p:cNvSpPr txBox="1"/>
          <p:nvPr/>
        </p:nvSpPr>
        <p:spPr>
          <a:xfrm>
            <a:off x="227777" y="11952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651" name="Google Shape;651;p85"/>
          <p:cNvSpPr txBox="1"/>
          <p:nvPr/>
        </p:nvSpPr>
        <p:spPr>
          <a:xfrm>
            <a:off x="8106900" y="107190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State is immutable</a:t>
            </a:r>
            <a:endParaRPr/>
          </a:p>
        </p:txBody>
      </p:sp>
      <p:sp>
        <p:nvSpPr>
          <p:cNvPr id="657" name="Google Shape;657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Produce clean state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is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is reproducible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7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are pure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功能是纯粹的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Functions are pure</a:t>
            </a:r>
            <a:endParaRPr/>
          </a:p>
        </p:txBody>
      </p:sp>
      <p:grpSp>
        <p:nvGrpSpPr>
          <p:cNvPr id="668" name="Google Shape;668;p88"/>
          <p:cNvGrpSpPr/>
          <p:nvPr/>
        </p:nvGrpSpPr>
        <p:grpSpPr>
          <a:xfrm>
            <a:off x="2586564" y="1171723"/>
            <a:ext cx="3208867" cy="3562054"/>
            <a:chOff x="2586564" y="790723"/>
            <a:chExt cx="3208867" cy="3562054"/>
          </a:xfrm>
        </p:grpSpPr>
        <p:sp>
          <p:nvSpPr>
            <p:cNvPr id="669" name="Google Shape;669;p88"/>
            <p:cNvSpPr/>
            <p:nvPr/>
          </p:nvSpPr>
          <p:spPr>
            <a:xfrm>
              <a:off x="5089231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88"/>
            <p:cNvSpPr/>
            <p:nvPr/>
          </p:nvSpPr>
          <p:spPr>
            <a:xfrm>
              <a:off x="3991706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88"/>
            <p:cNvSpPr/>
            <p:nvPr/>
          </p:nvSpPr>
          <p:spPr>
            <a:xfrm>
              <a:off x="4540468" y="3656477"/>
              <a:ext cx="706200" cy="696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" name="Google Shape;672;p88"/>
            <p:cNvCxnSpPr/>
            <p:nvPr/>
          </p:nvCxnSpPr>
          <p:spPr>
            <a:xfrm>
              <a:off x="4342256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3" name="Google Shape;673;p88"/>
            <p:cNvCxnSpPr/>
            <p:nvPr/>
          </p:nvCxnSpPr>
          <p:spPr>
            <a:xfrm>
              <a:off x="5438902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4" name="Google Shape;674;p88"/>
            <p:cNvCxnSpPr/>
            <p:nvPr/>
          </p:nvCxnSpPr>
          <p:spPr>
            <a:xfrm>
              <a:off x="4875656" y="29500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5" name="Google Shape;675;p88"/>
            <p:cNvCxnSpPr/>
            <p:nvPr/>
          </p:nvCxnSpPr>
          <p:spPr>
            <a:xfrm>
              <a:off x="3288138" y="2570225"/>
              <a:ext cx="708600" cy="15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6" name="Google Shape;676;p88"/>
            <p:cNvSpPr/>
            <p:nvPr/>
          </p:nvSpPr>
          <p:spPr>
            <a:xfrm>
              <a:off x="2586564" y="2217318"/>
              <a:ext cx="696300" cy="696300"/>
            </a:xfrm>
            <a:prstGeom prst="ellipse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88"/>
            <p:cNvSpPr/>
            <p:nvPr/>
          </p:nvSpPr>
          <p:spPr>
            <a:xfrm flipH="1">
              <a:off x="4002025" y="2218650"/>
              <a:ext cx="1793400" cy="706200"/>
            </a:xfrm>
            <a:prstGeom prst="rect">
              <a:avLst/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Function</a:t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8" name="Google Shape;678;p88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Functions are pure</a:t>
            </a:r>
            <a:endParaRPr/>
          </a:p>
        </p:txBody>
      </p:sp>
      <p:grpSp>
        <p:nvGrpSpPr>
          <p:cNvPr id="684" name="Google Shape;684;p89"/>
          <p:cNvGrpSpPr/>
          <p:nvPr/>
        </p:nvGrpSpPr>
        <p:grpSpPr>
          <a:xfrm>
            <a:off x="3991706" y="1171723"/>
            <a:ext cx="1803725" cy="3562054"/>
            <a:chOff x="3991706" y="790723"/>
            <a:chExt cx="1803725" cy="3562054"/>
          </a:xfrm>
        </p:grpSpPr>
        <p:sp>
          <p:nvSpPr>
            <p:cNvPr id="685" name="Google Shape;685;p89"/>
            <p:cNvSpPr/>
            <p:nvPr/>
          </p:nvSpPr>
          <p:spPr>
            <a:xfrm>
              <a:off x="5089231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89"/>
            <p:cNvSpPr/>
            <p:nvPr/>
          </p:nvSpPr>
          <p:spPr>
            <a:xfrm>
              <a:off x="3991706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89"/>
            <p:cNvSpPr/>
            <p:nvPr/>
          </p:nvSpPr>
          <p:spPr>
            <a:xfrm>
              <a:off x="4540468" y="3656477"/>
              <a:ext cx="706200" cy="696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" name="Google Shape;688;p89"/>
            <p:cNvCxnSpPr/>
            <p:nvPr/>
          </p:nvCxnSpPr>
          <p:spPr>
            <a:xfrm>
              <a:off x="4342256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9" name="Google Shape;689;p89"/>
            <p:cNvCxnSpPr/>
            <p:nvPr/>
          </p:nvCxnSpPr>
          <p:spPr>
            <a:xfrm>
              <a:off x="5438902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0" name="Google Shape;690;p89"/>
            <p:cNvCxnSpPr/>
            <p:nvPr/>
          </p:nvCxnSpPr>
          <p:spPr>
            <a:xfrm>
              <a:off x="4875656" y="29500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1" name="Google Shape;691;p89"/>
            <p:cNvSpPr/>
            <p:nvPr/>
          </p:nvSpPr>
          <p:spPr>
            <a:xfrm flipH="1">
              <a:off x="4002025" y="2218650"/>
              <a:ext cx="1793400" cy="706200"/>
            </a:xfrm>
            <a:prstGeom prst="rect">
              <a:avLst/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Function</a:t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89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Functions are pure</a:t>
            </a:r>
            <a:endParaRPr/>
          </a:p>
        </p:txBody>
      </p:sp>
      <p:grpSp>
        <p:nvGrpSpPr>
          <p:cNvPr id="698" name="Google Shape;698;p90"/>
          <p:cNvGrpSpPr/>
          <p:nvPr/>
        </p:nvGrpSpPr>
        <p:grpSpPr>
          <a:xfrm>
            <a:off x="941858" y="1460746"/>
            <a:ext cx="2931300" cy="3253936"/>
            <a:chOff x="2586564" y="790723"/>
            <a:chExt cx="3208867" cy="3562054"/>
          </a:xfrm>
        </p:grpSpPr>
        <p:sp>
          <p:nvSpPr>
            <p:cNvPr id="699" name="Google Shape;699;p90"/>
            <p:cNvSpPr/>
            <p:nvPr/>
          </p:nvSpPr>
          <p:spPr>
            <a:xfrm>
              <a:off x="5089231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B</a:t>
              </a:r>
              <a:endParaRPr b="1" sz="3000"/>
            </a:p>
          </p:txBody>
        </p:sp>
        <p:sp>
          <p:nvSpPr>
            <p:cNvPr id="700" name="Google Shape;700;p90"/>
            <p:cNvSpPr/>
            <p:nvPr/>
          </p:nvSpPr>
          <p:spPr>
            <a:xfrm>
              <a:off x="3991706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A</a:t>
              </a:r>
              <a:endParaRPr b="1" sz="3000"/>
            </a:p>
          </p:txBody>
        </p:sp>
        <p:sp>
          <p:nvSpPr>
            <p:cNvPr id="701" name="Google Shape;701;p90"/>
            <p:cNvSpPr/>
            <p:nvPr/>
          </p:nvSpPr>
          <p:spPr>
            <a:xfrm>
              <a:off x="4540468" y="3656477"/>
              <a:ext cx="706200" cy="696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C</a:t>
              </a:r>
              <a:endParaRPr b="1" sz="3000"/>
            </a:p>
          </p:txBody>
        </p:sp>
        <p:cxnSp>
          <p:nvCxnSpPr>
            <p:cNvPr id="702" name="Google Shape;702;p90"/>
            <p:cNvCxnSpPr/>
            <p:nvPr/>
          </p:nvCxnSpPr>
          <p:spPr>
            <a:xfrm>
              <a:off x="4342256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3" name="Google Shape;703;p90"/>
            <p:cNvCxnSpPr/>
            <p:nvPr/>
          </p:nvCxnSpPr>
          <p:spPr>
            <a:xfrm>
              <a:off x="5438902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4" name="Google Shape;704;p90"/>
            <p:cNvCxnSpPr/>
            <p:nvPr/>
          </p:nvCxnSpPr>
          <p:spPr>
            <a:xfrm>
              <a:off x="4875656" y="29500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5" name="Google Shape;705;p90"/>
            <p:cNvCxnSpPr/>
            <p:nvPr/>
          </p:nvCxnSpPr>
          <p:spPr>
            <a:xfrm>
              <a:off x="3288138" y="2570225"/>
              <a:ext cx="708600" cy="15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6" name="Google Shape;706;p90"/>
            <p:cNvSpPr/>
            <p:nvPr/>
          </p:nvSpPr>
          <p:spPr>
            <a:xfrm>
              <a:off x="2586564" y="2217318"/>
              <a:ext cx="696300" cy="696300"/>
            </a:xfrm>
            <a:prstGeom prst="ellipse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?</a:t>
              </a:r>
              <a:endParaRPr sz="3000"/>
            </a:p>
          </p:txBody>
        </p:sp>
        <p:sp>
          <p:nvSpPr>
            <p:cNvPr id="707" name="Google Shape;707;p90"/>
            <p:cNvSpPr/>
            <p:nvPr/>
          </p:nvSpPr>
          <p:spPr>
            <a:xfrm flipH="1">
              <a:off x="4002025" y="2218650"/>
              <a:ext cx="1793400" cy="706200"/>
            </a:xfrm>
            <a:prstGeom prst="rect">
              <a:avLst/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3F3F3"/>
                  </a:solidFill>
                </a:rPr>
                <a:t>Function</a:t>
              </a:r>
              <a:endParaRPr b="1" sz="1800">
                <a:solidFill>
                  <a:srgbClr val="F3F3F3"/>
                </a:solidFill>
              </a:endParaRPr>
            </a:p>
          </p:txBody>
        </p:sp>
      </p:grpSp>
      <p:grpSp>
        <p:nvGrpSpPr>
          <p:cNvPr id="708" name="Google Shape;708;p90"/>
          <p:cNvGrpSpPr/>
          <p:nvPr/>
        </p:nvGrpSpPr>
        <p:grpSpPr>
          <a:xfrm>
            <a:off x="6012940" y="1460746"/>
            <a:ext cx="1647703" cy="3253936"/>
            <a:chOff x="3991706" y="790723"/>
            <a:chExt cx="1803725" cy="3562054"/>
          </a:xfrm>
        </p:grpSpPr>
        <p:sp>
          <p:nvSpPr>
            <p:cNvPr id="709" name="Google Shape;709;p90"/>
            <p:cNvSpPr/>
            <p:nvPr/>
          </p:nvSpPr>
          <p:spPr>
            <a:xfrm>
              <a:off x="5089231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B</a:t>
              </a:r>
              <a:endParaRPr b="1" sz="3000"/>
            </a:p>
          </p:txBody>
        </p:sp>
        <p:sp>
          <p:nvSpPr>
            <p:cNvPr id="710" name="Google Shape;710;p90"/>
            <p:cNvSpPr/>
            <p:nvPr/>
          </p:nvSpPr>
          <p:spPr>
            <a:xfrm>
              <a:off x="3991706" y="790723"/>
              <a:ext cx="706200" cy="6963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A</a:t>
              </a:r>
              <a:endParaRPr b="1" sz="3000"/>
            </a:p>
          </p:txBody>
        </p:sp>
        <p:sp>
          <p:nvSpPr>
            <p:cNvPr id="711" name="Google Shape;711;p90"/>
            <p:cNvSpPr/>
            <p:nvPr/>
          </p:nvSpPr>
          <p:spPr>
            <a:xfrm>
              <a:off x="4540468" y="3656477"/>
              <a:ext cx="706200" cy="696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/>
                <a:t>C</a:t>
              </a:r>
              <a:endParaRPr b="1" sz="3000"/>
            </a:p>
          </p:txBody>
        </p:sp>
        <p:cxnSp>
          <p:nvCxnSpPr>
            <p:cNvPr id="712" name="Google Shape;712;p90"/>
            <p:cNvCxnSpPr/>
            <p:nvPr/>
          </p:nvCxnSpPr>
          <p:spPr>
            <a:xfrm>
              <a:off x="4342256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3" name="Google Shape;713;p90"/>
            <p:cNvCxnSpPr/>
            <p:nvPr/>
          </p:nvCxnSpPr>
          <p:spPr>
            <a:xfrm>
              <a:off x="5438902" y="15022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4" name="Google Shape;714;p90"/>
            <p:cNvCxnSpPr/>
            <p:nvPr/>
          </p:nvCxnSpPr>
          <p:spPr>
            <a:xfrm>
              <a:off x="4875656" y="2950023"/>
              <a:ext cx="5100" cy="706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5" name="Google Shape;715;p90"/>
            <p:cNvSpPr/>
            <p:nvPr/>
          </p:nvSpPr>
          <p:spPr>
            <a:xfrm flipH="1">
              <a:off x="4002025" y="2218650"/>
              <a:ext cx="1793400" cy="706200"/>
            </a:xfrm>
            <a:prstGeom prst="rect">
              <a:avLst/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3F3F3"/>
                  </a:solidFill>
                </a:rPr>
                <a:t>Function</a:t>
              </a:r>
              <a:endParaRPr b="1" sz="1800">
                <a:solidFill>
                  <a:srgbClr val="F3F3F3"/>
                </a:solidFill>
              </a:endParaRPr>
            </a:p>
          </p:txBody>
        </p:sp>
      </p:grpSp>
      <p:sp>
        <p:nvSpPr>
          <p:cNvPr id="716" name="Google Shape;716;p90"/>
          <p:cNvSpPr txBox="1"/>
          <p:nvPr/>
        </p:nvSpPr>
        <p:spPr>
          <a:xfrm>
            <a:off x="4443472" y="2723528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717" name="Google Shape;717;p90"/>
          <p:cNvSpPr txBox="1"/>
          <p:nvPr/>
        </p:nvSpPr>
        <p:spPr>
          <a:xfrm>
            <a:off x="227777" y="11952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718" name="Google Shape;718;p90"/>
          <p:cNvSpPr txBox="1"/>
          <p:nvPr/>
        </p:nvSpPr>
        <p:spPr>
          <a:xfrm>
            <a:off x="8106900" y="107190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Functions are pure</a:t>
            </a:r>
            <a:endParaRPr/>
          </a:p>
        </p:txBody>
      </p:sp>
      <p:sp>
        <p:nvSpPr>
          <p:cNvPr id="724" name="Google Shape;724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Side-effect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is reproducible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Performance / Caching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2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Restrict concurrent</a:t>
            </a:r>
            <a:br>
              <a:rPr lang="en-GB"/>
            </a:br>
            <a:r>
              <a:rPr lang="en-GB"/>
              <a:t>state changes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限制并发的状态更改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Restrict concurrent state changes</a:t>
            </a:r>
            <a:endParaRPr/>
          </a:p>
        </p:txBody>
      </p:sp>
      <p:sp>
        <p:nvSpPr>
          <p:cNvPr id="735" name="Google Shape;735;p93"/>
          <p:cNvSpPr/>
          <p:nvPr/>
        </p:nvSpPr>
        <p:spPr>
          <a:xfrm>
            <a:off x="2319075" y="3550798"/>
            <a:ext cx="498000" cy="4980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93"/>
          <p:cNvSpPr/>
          <p:nvPr/>
        </p:nvSpPr>
        <p:spPr>
          <a:xfrm>
            <a:off x="6326925" y="3550798"/>
            <a:ext cx="498000" cy="4980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7" name="Google Shape;737;p93"/>
          <p:cNvCxnSpPr>
            <a:stCxn id="735" idx="0"/>
            <a:endCxn id="736" idx="0"/>
          </p:cNvCxnSpPr>
          <p:nvPr/>
        </p:nvCxnSpPr>
        <p:spPr>
          <a:xfrm flipH="1" rot="-5400000">
            <a:off x="4571775" y="1547098"/>
            <a:ext cx="600" cy="4008000"/>
          </a:xfrm>
          <a:prstGeom prst="bentConnector3">
            <a:avLst>
              <a:gd fmla="val -346499680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p93"/>
          <p:cNvSpPr/>
          <p:nvPr/>
        </p:nvSpPr>
        <p:spPr>
          <a:xfrm>
            <a:off x="3614475" y="3550798"/>
            <a:ext cx="498000" cy="4980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93"/>
          <p:cNvSpPr/>
          <p:nvPr/>
        </p:nvSpPr>
        <p:spPr>
          <a:xfrm>
            <a:off x="5031525" y="3550798"/>
            <a:ext cx="498000" cy="4980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0" name="Google Shape;740;p93"/>
          <p:cNvCxnSpPr>
            <a:stCxn id="738" idx="0"/>
            <a:endCxn id="739" idx="0"/>
          </p:cNvCxnSpPr>
          <p:nvPr/>
        </p:nvCxnSpPr>
        <p:spPr>
          <a:xfrm flipH="1" rot="-5400000">
            <a:off x="4571775" y="2842498"/>
            <a:ext cx="600" cy="1417200"/>
          </a:xfrm>
          <a:prstGeom prst="bentConnector3">
            <a:avLst>
              <a:gd fmla="val -234287180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93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 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日程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49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State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to care about state management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management principles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management meta-model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Restrict concurrent state changes</a:t>
            </a:r>
            <a:endParaRPr/>
          </a:p>
        </p:txBody>
      </p:sp>
      <p:sp>
        <p:nvSpPr>
          <p:cNvPr id="747" name="Google Shape;747;p94"/>
          <p:cNvSpPr/>
          <p:nvPr/>
        </p:nvSpPr>
        <p:spPr>
          <a:xfrm>
            <a:off x="2319075" y="3550576"/>
            <a:ext cx="498000" cy="4980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94"/>
          <p:cNvSpPr/>
          <p:nvPr/>
        </p:nvSpPr>
        <p:spPr>
          <a:xfrm>
            <a:off x="5031525" y="3550576"/>
            <a:ext cx="498000" cy="4980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9" name="Google Shape;749;p94"/>
          <p:cNvCxnSpPr>
            <a:stCxn id="747" idx="0"/>
            <a:endCxn id="748" idx="0"/>
          </p:cNvCxnSpPr>
          <p:nvPr/>
        </p:nvCxnSpPr>
        <p:spPr>
          <a:xfrm flipH="1" rot="-5400000">
            <a:off x="3924075" y="2194576"/>
            <a:ext cx="600" cy="2712600"/>
          </a:xfrm>
          <a:prstGeom prst="bentConnector3">
            <a:avLst>
              <a:gd fmla="val -349070933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0" name="Google Shape;750;p94"/>
          <p:cNvSpPr/>
          <p:nvPr/>
        </p:nvSpPr>
        <p:spPr>
          <a:xfrm>
            <a:off x="3614475" y="3550576"/>
            <a:ext cx="498000" cy="4980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94"/>
          <p:cNvSpPr/>
          <p:nvPr/>
        </p:nvSpPr>
        <p:spPr>
          <a:xfrm>
            <a:off x="6326925" y="3550576"/>
            <a:ext cx="498000" cy="4980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2" name="Google Shape;752;p94"/>
          <p:cNvCxnSpPr>
            <a:stCxn id="750" idx="0"/>
            <a:endCxn id="751" idx="0"/>
          </p:cNvCxnSpPr>
          <p:nvPr/>
        </p:nvCxnSpPr>
        <p:spPr>
          <a:xfrm flipH="1" rot="-5400000">
            <a:off x="5219475" y="2194576"/>
            <a:ext cx="600" cy="2712600"/>
          </a:xfrm>
          <a:prstGeom prst="bentConnector3">
            <a:avLst>
              <a:gd fmla="val -239466766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94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Restrict concurrent state changes</a:t>
            </a:r>
            <a:endParaRPr/>
          </a:p>
        </p:txBody>
      </p:sp>
      <p:sp>
        <p:nvSpPr>
          <p:cNvPr id="759" name="Google Shape;759;p95"/>
          <p:cNvSpPr txBox="1"/>
          <p:nvPr/>
        </p:nvSpPr>
        <p:spPr>
          <a:xfrm>
            <a:off x="4222972" y="2744003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grpSp>
        <p:nvGrpSpPr>
          <p:cNvPr id="760" name="Google Shape;760;p95"/>
          <p:cNvGrpSpPr/>
          <p:nvPr/>
        </p:nvGrpSpPr>
        <p:grpSpPr>
          <a:xfrm>
            <a:off x="637680" y="3739639"/>
            <a:ext cx="3268237" cy="411746"/>
            <a:chOff x="2872050" y="3322198"/>
            <a:chExt cx="3952875" cy="498000"/>
          </a:xfrm>
        </p:grpSpPr>
        <p:sp>
          <p:nvSpPr>
            <p:cNvPr id="761" name="Google Shape;761;p95"/>
            <p:cNvSpPr/>
            <p:nvPr/>
          </p:nvSpPr>
          <p:spPr>
            <a:xfrm>
              <a:off x="2872050" y="3322198"/>
              <a:ext cx="498000" cy="4980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1</a:t>
              </a:r>
              <a:endParaRPr b="1" sz="1800"/>
            </a:p>
          </p:txBody>
        </p:sp>
        <p:sp>
          <p:nvSpPr>
            <p:cNvPr id="762" name="Google Shape;762;p95"/>
            <p:cNvSpPr/>
            <p:nvPr/>
          </p:nvSpPr>
          <p:spPr>
            <a:xfrm>
              <a:off x="6326925" y="3322198"/>
              <a:ext cx="498000" cy="4980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1</a:t>
              </a:r>
              <a:endParaRPr b="1" sz="1800"/>
            </a:p>
          </p:txBody>
        </p:sp>
        <p:cxnSp>
          <p:nvCxnSpPr>
            <p:cNvPr id="763" name="Google Shape;763;p95"/>
            <p:cNvCxnSpPr>
              <a:stCxn id="761" idx="0"/>
              <a:endCxn id="762" idx="0"/>
            </p:cNvCxnSpPr>
            <p:nvPr/>
          </p:nvCxnSpPr>
          <p:spPr>
            <a:xfrm flipH="1" rot="-5400000">
              <a:off x="4848300" y="1594948"/>
              <a:ext cx="600" cy="3455100"/>
            </a:xfrm>
            <a:prstGeom prst="bentConnector3">
              <a:avLst>
                <a:gd fmla="val -313646878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4" name="Google Shape;764;p95"/>
            <p:cNvSpPr/>
            <p:nvPr/>
          </p:nvSpPr>
          <p:spPr>
            <a:xfrm>
              <a:off x="3983125" y="3322198"/>
              <a:ext cx="498000" cy="4980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2</a:t>
              </a:r>
              <a:endParaRPr b="1" sz="1800"/>
            </a:p>
          </p:txBody>
        </p:sp>
        <p:sp>
          <p:nvSpPr>
            <p:cNvPr id="765" name="Google Shape;765;p95"/>
            <p:cNvSpPr/>
            <p:nvPr/>
          </p:nvSpPr>
          <p:spPr>
            <a:xfrm>
              <a:off x="5215850" y="3322198"/>
              <a:ext cx="498000" cy="4980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2</a:t>
              </a:r>
              <a:endParaRPr b="1" sz="1800"/>
            </a:p>
          </p:txBody>
        </p:sp>
        <p:cxnSp>
          <p:nvCxnSpPr>
            <p:cNvPr id="766" name="Google Shape;766;p95"/>
            <p:cNvCxnSpPr>
              <a:stCxn id="764" idx="0"/>
              <a:endCxn id="765" idx="0"/>
            </p:cNvCxnSpPr>
            <p:nvPr/>
          </p:nvCxnSpPr>
          <p:spPr>
            <a:xfrm flipH="1" rot="-5400000">
              <a:off x="4848175" y="2706148"/>
              <a:ext cx="600" cy="1232700"/>
            </a:xfrm>
            <a:prstGeom prst="bentConnector3">
              <a:avLst>
                <a:gd fmla="val -212645023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67" name="Google Shape;767;p95"/>
          <p:cNvGrpSpPr/>
          <p:nvPr/>
        </p:nvGrpSpPr>
        <p:grpSpPr>
          <a:xfrm>
            <a:off x="5385355" y="3721910"/>
            <a:ext cx="3268237" cy="411746"/>
            <a:chOff x="2595563" y="3321976"/>
            <a:chExt cx="3952875" cy="498000"/>
          </a:xfrm>
        </p:grpSpPr>
        <p:sp>
          <p:nvSpPr>
            <p:cNvPr id="768" name="Google Shape;768;p95"/>
            <p:cNvSpPr/>
            <p:nvPr/>
          </p:nvSpPr>
          <p:spPr>
            <a:xfrm>
              <a:off x="2595563" y="3321976"/>
              <a:ext cx="498000" cy="4980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1</a:t>
              </a:r>
              <a:endParaRPr b="1" sz="1800"/>
            </a:p>
          </p:txBody>
        </p:sp>
        <p:sp>
          <p:nvSpPr>
            <p:cNvPr id="769" name="Google Shape;769;p95"/>
            <p:cNvSpPr/>
            <p:nvPr/>
          </p:nvSpPr>
          <p:spPr>
            <a:xfrm>
              <a:off x="4939362" y="3321976"/>
              <a:ext cx="498000" cy="4980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1</a:t>
              </a:r>
              <a:endParaRPr b="1" sz="1800"/>
            </a:p>
          </p:txBody>
        </p:sp>
        <p:cxnSp>
          <p:nvCxnSpPr>
            <p:cNvPr id="770" name="Google Shape;770;p95"/>
            <p:cNvCxnSpPr>
              <a:stCxn id="768" idx="0"/>
              <a:endCxn id="769" idx="0"/>
            </p:cNvCxnSpPr>
            <p:nvPr/>
          </p:nvCxnSpPr>
          <p:spPr>
            <a:xfrm flipH="1" rot="-5400000">
              <a:off x="4016213" y="2150326"/>
              <a:ext cx="600" cy="2343900"/>
            </a:xfrm>
            <a:prstGeom prst="bentConnector3">
              <a:avLst>
                <a:gd fmla="val -214130726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1" name="Google Shape;771;p95"/>
            <p:cNvSpPr/>
            <p:nvPr/>
          </p:nvSpPr>
          <p:spPr>
            <a:xfrm>
              <a:off x="3706638" y="3321976"/>
              <a:ext cx="498000" cy="4980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2</a:t>
              </a:r>
              <a:endParaRPr b="1" sz="1800"/>
            </a:p>
          </p:txBody>
        </p:sp>
        <p:sp>
          <p:nvSpPr>
            <p:cNvPr id="772" name="Google Shape;772;p95"/>
            <p:cNvSpPr/>
            <p:nvPr/>
          </p:nvSpPr>
          <p:spPr>
            <a:xfrm>
              <a:off x="6050437" y="3321976"/>
              <a:ext cx="498000" cy="4980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2</a:t>
              </a:r>
              <a:endParaRPr b="1" sz="1800"/>
            </a:p>
          </p:txBody>
        </p:sp>
        <p:cxnSp>
          <p:nvCxnSpPr>
            <p:cNvPr id="773" name="Google Shape;773;p95"/>
            <p:cNvCxnSpPr>
              <a:stCxn id="771" idx="0"/>
              <a:endCxn id="772" idx="0"/>
            </p:cNvCxnSpPr>
            <p:nvPr/>
          </p:nvCxnSpPr>
          <p:spPr>
            <a:xfrm flipH="1" rot="-5400000">
              <a:off x="5127288" y="2150326"/>
              <a:ext cx="600" cy="2343900"/>
            </a:xfrm>
            <a:prstGeom prst="bentConnector3">
              <a:avLst>
                <a:gd fmla="val -316145522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74" name="Google Shape;774;p95"/>
          <p:cNvSpPr txBox="1"/>
          <p:nvPr/>
        </p:nvSpPr>
        <p:spPr>
          <a:xfrm>
            <a:off x="227777" y="11952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775" name="Google Shape;775;p95"/>
          <p:cNvSpPr txBox="1"/>
          <p:nvPr/>
        </p:nvSpPr>
        <p:spPr>
          <a:xfrm>
            <a:off x="8106900" y="107190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Restrict concurrent state changes</a:t>
            </a:r>
            <a:endParaRPr/>
          </a:p>
        </p:txBody>
      </p:sp>
      <p:sp>
        <p:nvSpPr>
          <p:cNvPr id="781" name="Google Shape;781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is reproducible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is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Debugging is possible ;-)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97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Reproducible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状态是可重现的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State is reproducible</a:t>
            </a:r>
            <a:endParaRPr/>
          </a:p>
        </p:txBody>
      </p:sp>
      <p:grpSp>
        <p:nvGrpSpPr>
          <p:cNvPr id="792" name="Google Shape;792;p98"/>
          <p:cNvGrpSpPr/>
          <p:nvPr/>
        </p:nvGrpSpPr>
        <p:grpSpPr>
          <a:xfrm>
            <a:off x="1601644" y="2594728"/>
            <a:ext cx="5442175" cy="564000"/>
            <a:chOff x="1850900" y="2289928"/>
            <a:chExt cx="5442175" cy="564000"/>
          </a:xfrm>
        </p:grpSpPr>
        <p:sp>
          <p:nvSpPr>
            <p:cNvPr id="793" name="Google Shape;793;p98"/>
            <p:cNvSpPr/>
            <p:nvPr/>
          </p:nvSpPr>
          <p:spPr>
            <a:xfrm>
              <a:off x="1850900" y="2289928"/>
              <a:ext cx="1337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98"/>
            <p:cNvSpPr/>
            <p:nvPr/>
          </p:nvSpPr>
          <p:spPr>
            <a:xfrm>
              <a:off x="3903288" y="2289928"/>
              <a:ext cx="1337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98"/>
            <p:cNvSpPr/>
            <p:nvPr/>
          </p:nvSpPr>
          <p:spPr>
            <a:xfrm>
              <a:off x="5955675" y="2289928"/>
              <a:ext cx="1337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6" name="Google Shape;796;p98"/>
            <p:cNvCxnSpPr>
              <a:stCxn id="794" idx="2"/>
              <a:endCxn id="795" idx="2"/>
            </p:cNvCxnSpPr>
            <p:nvPr/>
          </p:nvCxnSpPr>
          <p:spPr>
            <a:xfrm flipH="1" rot="-5400000">
              <a:off x="5597838" y="1827478"/>
              <a:ext cx="600" cy="2052300"/>
            </a:xfrm>
            <a:prstGeom prst="bentConnector3">
              <a:avLst>
                <a:gd fmla="val 95945394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7" name="Google Shape;797;p98"/>
            <p:cNvCxnSpPr>
              <a:stCxn id="794" idx="2"/>
              <a:endCxn id="793" idx="2"/>
            </p:cNvCxnSpPr>
            <p:nvPr/>
          </p:nvCxnSpPr>
          <p:spPr>
            <a:xfrm rot="5400000">
              <a:off x="3545538" y="1827478"/>
              <a:ext cx="600" cy="2052300"/>
            </a:xfrm>
            <a:prstGeom prst="bentConnector3">
              <a:avLst>
                <a:gd fmla="val 95945394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8" name="Google Shape;798;p98"/>
            <p:cNvCxnSpPr>
              <a:stCxn id="793" idx="0"/>
              <a:endCxn id="795" idx="0"/>
            </p:cNvCxnSpPr>
            <p:nvPr/>
          </p:nvCxnSpPr>
          <p:spPr>
            <a:xfrm flipH="1" rot="-5400000">
              <a:off x="4571750" y="237778"/>
              <a:ext cx="600" cy="4104900"/>
            </a:xfrm>
            <a:prstGeom prst="bentConnector3">
              <a:avLst>
                <a:gd fmla="val -95904606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9" name="Google Shape;799;p98"/>
            <p:cNvCxnSpPr>
              <a:stCxn id="794" idx="0"/>
              <a:endCxn id="795" idx="0"/>
            </p:cNvCxnSpPr>
            <p:nvPr/>
          </p:nvCxnSpPr>
          <p:spPr>
            <a:xfrm flipH="1" rot="-5400000">
              <a:off x="5597838" y="1264078"/>
              <a:ext cx="600" cy="2052300"/>
            </a:xfrm>
            <a:prstGeom prst="bentConnector3">
              <a:avLst>
                <a:gd fmla="val -95904606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00" name="Google Shape;800;p98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State is reproducible</a:t>
            </a:r>
            <a:endParaRPr/>
          </a:p>
        </p:txBody>
      </p:sp>
      <p:sp>
        <p:nvSpPr>
          <p:cNvPr id="806" name="Google Shape;806;p99"/>
          <p:cNvSpPr/>
          <p:nvPr/>
        </p:nvSpPr>
        <p:spPr>
          <a:xfrm>
            <a:off x="1601644" y="2594850"/>
            <a:ext cx="1337400" cy="5634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State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99"/>
          <p:cNvSpPr/>
          <p:nvPr/>
        </p:nvSpPr>
        <p:spPr>
          <a:xfrm>
            <a:off x="3654031" y="2594850"/>
            <a:ext cx="1337400" cy="5634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State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99"/>
          <p:cNvSpPr/>
          <p:nvPr/>
        </p:nvSpPr>
        <p:spPr>
          <a:xfrm>
            <a:off x="5706419" y="2594850"/>
            <a:ext cx="1337400" cy="5634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State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9" name="Google Shape;809;p99"/>
          <p:cNvCxnSpPr>
            <a:stCxn id="806" idx="3"/>
            <a:endCxn id="807" idx="1"/>
          </p:cNvCxnSpPr>
          <p:nvPr/>
        </p:nvCxnSpPr>
        <p:spPr>
          <a:xfrm>
            <a:off x="2939044" y="2876550"/>
            <a:ext cx="7149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99"/>
          <p:cNvCxnSpPr>
            <a:endCxn id="808" idx="1"/>
          </p:cNvCxnSpPr>
          <p:nvPr/>
        </p:nvCxnSpPr>
        <p:spPr>
          <a:xfrm>
            <a:off x="4991519" y="2876550"/>
            <a:ext cx="7149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99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State is reproducible</a:t>
            </a:r>
            <a:endParaRPr/>
          </a:p>
        </p:txBody>
      </p:sp>
      <p:sp>
        <p:nvSpPr>
          <p:cNvPr id="817" name="Google Shape;817;p100"/>
          <p:cNvSpPr txBox="1"/>
          <p:nvPr/>
        </p:nvSpPr>
        <p:spPr>
          <a:xfrm>
            <a:off x="1003175" y="13476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grpSp>
        <p:nvGrpSpPr>
          <p:cNvPr id="818" name="Google Shape;818;p100"/>
          <p:cNvGrpSpPr/>
          <p:nvPr/>
        </p:nvGrpSpPr>
        <p:grpSpPr>
          <a:xfrm>
            <a:off x="2917700" y="1928825"/>
            <a:ext cx="5442175" cy="564000"/>
            <a:chOff x="2612900" y="2081225"/>
            <a:chExt cx="5442175" cy="564000"/>
          </a:xfrm>
        </p:grpSpPr>
        <p:sp>
          <p:nvSpPr>
            <p:cNvPr id="819" name="Google Shape;819;p100"/>
            <p:cNvSpPr/>
            <p:nvPr/>
          </p:nvSpPr>
          <p:spPr>
            <a:xfrm>
              <a:off x="2612900" y="2081225"/>
              <a:ext cx="1337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State</a:t>
              </a:r>
              <a:endParaRPr b="1" sz="1800"/>
            </a:p>
          </p:txBody>
        </p:sp>
        <p:sp>
          <p:nvSpPr>
            <p:cNvPr id="820" name="Google Shape;820;p100"/>
            <p:cNvSpPr/>
            <p:nvPr/>
          </p:nvSpPr>
          <p:spPr>
            <a:xfrm>
              <a:off x="4665288" y="2081225"/>
              <a:ext cx="1337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State</a:t>
              </a:r>
              <a:endParaRPr b="1" sz="1800"/>
            </a:p>
          </p:txBody>
        </p:sp>
        <p:sp>
          <p:nvSpPr>
            <p:cNvPr id="821" name="Google Shape;821;p100"/>
            <p:cNvSpPr/>
            <p:nvPr/>
          </p:nvSpPr>
          <p:spPr>
            <a:xfrm>
              <a:off x="6717675" y="2081225"/>
              <a:ext cx="1337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State</a:t>
              </a:r>
              <a:endParaRPr b="1" sz="1800"/>
            </a:p>
          </p:txBody>
        </p:sp>
        <p:cxnSp>
          <p:nvCxnSpPr>
            <p:cNvPr id="822" name="Google Shape;822;p100"/>
            <p:cNvCxnSpPr>
              <a:stCxn id="820" idx="2"/>
              <a:endCxn id="821" idx="2"/>
            </p:cNvCxnSpPr>
            <p:nvPr/>
          </p:nvCxnSpPr>
          <p:spPr>
            <a:xfrm flipH="1" rot="-5400000">
              <a:off x="6359838" y="1618775"/>
              <a:ext cx="600" cy="2052300"/>
            </a:xfrm>
            <a:prstGeom prst="bentConnector3">
              <a:avLst>
                <a:gd fmla="val 74154146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3" name="Google Shape;823;p100"/>
            <p:cNvCxnSpPr>
              <a:stCxn id="820" idx="2"/>
              <a:endCxn id="819" idx="2"/>
            </p:cNvCxnSpPr>
            <p:nvPr/>
          </p:nvCxnSpPr>
          <p:spPr>
            <a:xfrm rot="5400000">
              <a:off x="4307538" y="1618775"/>
              <a:ext cx="600" cy="2052300"/>
            </a:xfrm>
            <a:prstGeom prst="bentConnector3">
              <a:avLst>
                <a:gd fmla="val 74154146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4" name="Google Shape;824;p100"/>
            <p:cNvCxnSpPr>
              <a:stCxn id="819" idx="0"/>
              <a:endCxn id="821" idx="0"/>
            </p:cNvCxnSpPr>
            <p:nvPr/>
          </p:nvCxnSpPr>
          <p:spPr>
            <a:xfrm flipH="1" rot="-5400000">
              <a:off x="5333750" y="29075"/>
              <a:ext cx="600" cy="4104900"/>
            </a:xfrm>
            <a:prstGeom prst="bentConnector3">
              <a:avLst>
                <a:gd fmla="val -72941687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5" name="Google Shape;825;p100"/>
            <p:cNvCxnSpPr>
              <a:stCxn id="820" idx="0"/>
              <a:endCxn id="821" idx="0"/>
            </p:cNvCxnSpPr>
            <p:nvPr/>
          </p:nvCxnSpPr>
          <p:spPr>
            <a:xfrm flipH="1" rot="-5400000">
              <a:off x="6359838" y="1055375"/>
              <a:ext cx="600" cy="2052300"/>
            </a:xfrm>
            <a:prstGeom prst="bentConnector3">
              <a:avLst>
                <a:gd fmla="val -72941687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26" name="Google Shape;826;p100"/>
          <p:cNvGrpSpPr/>
          <p:nvPr/>
        </p:nvGrpSpPr>
        <p:grpSpPr>
          <a:xfrm>
            <a:off x="2917700" y="3814050"/>
            <a:ext cx="5442175" cy="563400"/>
            <a:chOff x="2612900" y="3890250"/>
            <a:chExt cx="5442175" cy="563400"/>
          </a:xfrm>
        </p:grpSpPr>
        <p:sp>
          <p:nvSpPr>
            <p:cNvPr id="827" name="Google Shape;827;p100"/>
            <p:cNvSpPr/>
            <p:nvPr/>
          </p:nvSpPr>
          <p:spPr>
            <a:xfrm>
              <a:off x="2612900" y="3890250"/>
              <a:ext cx="1337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State</a:t>
              </a:r>
              <a:endParaRPr b="1" sz="1800"/>
            </a:p>
          </p:txBody>
        </p:sp>
        <p:sp>
          <p:nvSpPr>
            <p:cNvPr id="828" name="Google Shape;828;p100"/>
            <p:cNvSpPr/>
            <p:nvPr/>
          </p:nvSpPr>
          <p:spPr>
            <a:xfrm>
              <a:off x="4665288" y="3890250"/>
              <a:ext cx="1337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State</a:t>
              </a:r>
              <a:endParaRPr b="1" sz="1800"/>
            </a:p>
          </p:txBody>
        </p:sp>
        <p:sp>
          <p:nvSpPr>
            <p:cNvPr id="829" name="Google Shape;829;p100"/>
            <p:cNvSpPr/>
            <p:nvPr/>
          </p:nvSpPr>
          <p:spPr>
            <a:xfrm>
              <a:off x="6717675" y="3890250"/>
              <a:ext cx="1337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State</a:t>
              </a:r>
              <a:endParaRPr b="1" sz="1800"/>
            </a:p>
          </p:txBody>
        </p:sp>
        <p:cxnSp>
          <p:nvCxnSpPr>
            <p:cNvPr id="830" name="Google Shape;830;p100"/>
            <p:cNvCxnSpPr>
              <a:stCxn id="827" idx="3"/>
              <a:endCxn id="828" idx="1"/>
            </p:cNvCxnSpPr>
            <p:nvPr/>
          </p:nvCxnSpPr>
          <p:spPr>
            <a:xfrm>
              <a:off x="3950300" y="4171950"/>
              <a:ext cx="7149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1" name="Google Shape;831;p100"/>
            <p:cNvCxnSpPr>
              <a:endCxn id="829" idx="1"/>
            </p:cNvCxnSpPr>
            <p:nvPr/>
          </p:nvCxnSpPr>
          <p:spPr>
            <a:xfrm>
              <a:off x="6002775" y="4171950"/>
              <a:ext cx="7149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32" name="Google Shape;832;p100"/>
          <p:cNvSpPr txBox="1"/>
          <p:nvPr/>
        </p:nvSpPr>
        <p:spPr>
          <a:xfrm>
            <a:off x="1146975" y="2591025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833" name="Google Shape;833;p100"/>
          <p:cNvSpPr txBox="1"/>
          <p:nvPr/>
        </p:nvSpPr>
        <p:spPr>
          <a:xfrm>
            <a:off x="1043675" y="407435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State is reproducible</a:t>
            </a:r>
            <a:endParaRPr/>
          </a:p>
        </p:txBody>
      </p:sp>
      <p:sp>
        <p:nvSpPr>
          <p:cNvPr id="839" name="Google Shape;839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Foundation for time-travel Debugging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Foundation for </a:t>
            </a:r>
            <a:r>
              <a:rPr lang="en-GB"/>
              <a:t>Redo/Undo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Foundation for optimistic updates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2"/>
          <p:cNvSpPr txBox="1"/>
          <p:nvPr>
            <p:ph type="title"/>
          </p:nvPr>
        </p:nvSpPr>
        <p:spPr>
          <a:xfrm>
            <a:off x="311700" y="1670225"/>
            <a:ext cx="8520600" cy="19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</a:t>
            </a:r>
            <a:r>
              <a:rPr lang="en-GB"/>
              <a:t>Update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状态更新</a:t>
            </a:r>
            <a:endParaRPr/>
          </a:p>
        </p:txBody>
      </p:sp>
      <p:pic>
        <p:nvPicPr>
          <p:cNvPr id="845" name="Google Shape;84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650" y="1058357"/>
            <a:ext cx="714700" cy="7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Update</a:t>
            </a:r>
            <a:endParaRPr/>
          </a:p>
        </p:txBody>
      </p:sp>
      <p:sp>
        <p:nvSpPr>
          <p:cNvPr id="851" name="Google Shape;851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push based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one direction for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separate layer for state derivation</a:t>
            </a:r>
            <a:endParaRPr/>
          </a:p>
        </p:txBody>
      </p:sp>
      <p:pic>
        <p:nvPicPr>
          <p:cNvPr id="852" name="Google Shape;852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775" y="2268325"/>
            <a:ext cx="2265575" cy="22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/>
        </p:nvSpPr>
        <p:spPr>
          <a:xfrm>
            <a:off x="166075" y="693420"/>
            <a:ext cx="62292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Angular by heart and code</a:t>
            </a:r>
            <a:endParaRPr b="1" sz="34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Development, Workshops, Community</a:t>
            </a:r>
            <a:endParaRPr sz="2200"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开发，研讨，社区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50"/>
          <p:cNvPicPr preferRelativeResize="0"/>
          <p:nvPr/>
        </p:nvPicPr>
        <p:blipFill rotWithShape="1">
          <a:blip r:embed="rId3">
            <a:alphaModFix/>
          </a:blip>
          <a:srcRect b="0" l="0" r="62174" t="0"/>
          <a:stretch/>
        </p:blipFill>
        <p:spPr>
          <a:xfrm>
            <a:off x="728200" y="2539670"/>
            <a:ext cx="1088578" cy="112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6" name="Google Shape;306;p50"/>
          <p:cNvPicPr preferRelativeResize="0"/>
          <p:nvPr/>
        </p:nvPicPr>
        <p:blipFill rotWithShape="1">
          <a:blip r:embed="rId4">
            <a:alphaModFix/>
          </a:blip>
          <a:srcRect b="40950" l="0" r="0" t="0"/>
          <a:stretch/>
        </p:blipFill>
        <p:spPr>
          <a:xfrm>
            <a:off x="2072132" y="2539670"/>
            <a:ext cx="1131047" cy="11287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angular vienna" id="307" name="Google Shape;30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9908" y="2539670"/>
            <a:ext cx="1061017" cy="112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8" name="Google Shape;30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8535" y="2539670"/>
            <a:ext cx="1016020" cy="1128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9" name="Google Shape;309;p50"/>
          <p:cNvSpPr/>
          <p:nvPr/>
        </p:nvSpPr>
        <p:spPr>
          <a:xfrm>
            <a:off x="6243946" y="2275921"/>
            <a:ext cx="2349000" cy="2431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 rotWithShape="1">
          <a:blip r:embed="rId7">
            <a:alphaModFix/>
          </a:blip>
          <a:srcRect b="0" l="26714" r="4239" t="0"/>
          <a:stretch/>
        </p:blipFill>
        <p:spPr>
          <a:xfrm rot="-5400000">
            <a:off x="6395583" y="2525033"/>
            <a:ext cx="2011851" cy="19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9596" y="3958596"/>
            <a:ext cx="874850" cy="9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4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based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基于推送的架构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Push based architecture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3" name="Google Shape;863;p105"/>
          <p:cNvGrpSpPr/>
          <p:nvPr/>
        </p:nvGrpSpPr>
        <p:grpSpPr>
          <a:xfrm>
            <a:off x="2895435" y="1340818"/>
            <a:ext cx="3353132" cy="3223863"/>
            <a:chOff x="2895435" y="959818"/>
            <a:chExt cx="3353132" cy="3223863"/>
          </a:xfrm>
        </p:grpSpPr>
        <p:sp>
          <p:nvSpPr>
            <p:cNvPr id="864" name="Google Shape;864;p105"/>
            <p:cNvSpPr/>
            <p:nvPr/>
          </p:nvSpPr>
          <p:spPr>
            <a:xfrm>
              <a:off x="3331825" y="959818"/>
              <a:ext cx="2233500" cy="6567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Calibri"/>
                  <a:ea typeface="Calibri"/>
                  <a:cs typeface="Calibri"/>
                  <a:sym typeface="Calibri"/>
                </a:rPr>
                <a:t>Producer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05"/>
            <p:cNvSpPr/>
            <p:nvPr/>
          </p:nvSpPr>
          <p:spPr>
            <a:xfrm>
              <a:off x="3331775" y="3526982"/>
              <a:ext cx="2233500" cy="6567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05"/>
            <p:cNvSpPr/>
            <p:nvPr/>
          </p:nvSpPr>
          <p:spPr>
            <a:xfrm flipH="1" rot="10800000">
              <a:off x="4642300" y="1598825"/>
              <a:ext cx="314784" cy="1946093"/>
            </a:xfrm>
            <a:custGeom>
              <a:rect b="b" l="l" r="r" t="t"/>
              <a:pathLst>
                <a:path extrusionOk="0" h="25866" w="12734">
                  <a:moveTo>
                    <a:pt x="0" y="0"/>
                  </a:moveTo>
                  <a:cubicBezTo>
                    <a:pt x="2122" y="2189"/>
                    <a:pt x="12734" y="8821"/>
                    <a:pt x="12734" y="13132"/>
                  </a:cubicBezTo>
                  <a:cubicBezTo>
                    <a:pt x="12734" y="17443"/>
                    <a:pt x="2122" y="23744"/>
                    <a:pt x="0" y="25866"/>
                  </a:cubicBezTo>
                </a:path>
              </a:pathLst>
            </a:cu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867" name="Google Shape;867;p105"/>
            <p:cNvSpPr/>
            <p:nvPr/>
          </p:nvSpPr>
          <p:spPr>
            <a:xfrm flipH="1">
              <a:off x="4032700" y="1598825"/>
              <a:ext cx="314784" cy="1946093"/>
            </a:xfrm>
            <a:custGeom>
              <a:rect b="b" l="l" r="r" t="t"/>
              <a:pathLst>
                <a:path extrusionOk="0" h="25866" w="12734">
                  <a:moveTo>
                    <a:pt x="0" y="0"/>
                  </a:moveTo>
                  <a:cubicBezTo>
                    <a:pt x="2122" y="2189"/>
                    <a:pt x="12734" y="8821"/>
                    <a:pt x="12734" y="13132"/>
                  </a:cubicBezTo>
                  <a:cubicBezTo>
                    <a:pt x="12734" y="17443"/>
                    <a:pt x="2122" y="23744"/>
                    <a:pt x="0" y="25866"/>
                  </a:cubicBezTo>
                </a:path>
              </a:pathLst>
            </a:custGeom>
            <a:noFill/>
            <a:ln cap="flat" cmpd="sng" w="38100">
              <a:solidFill>
                <a:srgbClr val="F3F3F3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868" name="Google Shape;868;p105"/>
            <p:cNvSpPr txBox="1"/>
            <p:nvPr/>
          </p:nvSpPr>
          <p:spPr>
            <a:xfrm>
              <a:off x="2895435" y="2944517"/>
              <a:ext cx="10545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Request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05"/>
            <p:cNvSpPr txBox="1"/>
            <p:nvPr/>
          </p:nvSpPr>
          <p:spPr>
            <a:xfrm>
              <a:off x="5016767" y="1715369"/>
              <a:ext cx="12318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B7B7B7"/>
                  </a:solidFill>
                  <a:latin typeface="Calibri"/>
                  <a:ea typeface="Calibri"/>
                  <a:cs typeface="Calibri"/>
                  <a:sym typeface="Calibri"/>
                </a:rPr>
                <a:t>Response</a:t>
              </a:r>
              <a:endParaRPr sz="18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0" name="Google Shape;870;p105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Push based architecture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Google Shape;876;p106"/>
          <p:cNvGrpSpPr/>
          <p:nvPr/>
        </p:nvGrpSpPr>
        <p:grpSpPr>
          <a:xfrm>
            <a:off x="2819235" y="1340818"/>
            <a:ext cx="3353132" cy="3223863"/>
            <a:chOff x="2819235" y="959818"/>
            <a:chExt cx="3353132" cy="3223863"/>
          </a:xfrm>
        </p:grpSpPr>
        <p:sp>
          <p:nvSpPr>
            <p:cNvPr id="877" name="Google Shape;877;p106"/>
            <p:cNvSpPr/>
            <p:nvPr/>
          </p:nvSpPr>
          <p:spPr>
            <a:xfrm>
              <a:off x="3331825" y="959818"/>
              <a:ext cx="2233500" cy="6567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Calibri"/>
                  <a:ea typeface="Calibri"/>
                  <a:cs typeface="Calibri"/>
                  <a:sym typeface="Calibri"/>
                </a:rPr>
                <a:t>Producer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06"/>
            <p:cNvSpPr/>
            <p:nvPr/>
          </p:nvSpPr>
          <p:spPr>
            <a:xfrm>
              <a:off x="3331775" y="3526982"/>
              <a:ext cx="2233500" cy="6567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06"/>
            <p:cNvSpPr txBox="1"/>
            <p:nvPr/>
          </p:nvSpPr>
          <p:spPr>
            <a:xfrm>
              <a:off x="2819235" y="2944517"/>
              <a:ext cx="10545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B7B7B7"/>
                  </a:solidFill>
                  <a:latin typeface="Calibri"/>
                  <a:ea typeface="Calibri"/>
                  <a:cs typeface="Calibri"/>
                  <a:sym typeface="Calibri"/>
                </a:rPr>
                <a:t>Publish</a:t>
              </a:r>
              <a:endParaRPr sz="18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06"/>
            <p:cNvSpPr txBox="1"/>
            <p:nvPr/>
          </p:nvSpPr>
          <p:spPr>
            <a:xfrm>
              <a:off x="4940567" y="1715369"/>
              <a:ext cx="12318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Subscribe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06"/>
            <p:cNvSpPr/>
            <p:nvPr/>
          </p:nvSpPr>
          <p:spPr>
            <a:xfrm rot="10800000">
              <a:off x="4032700" y="1598825"/>
              <a:ext cx="314784" cy="1946093"/>
            </a:xfrm>
            <a:custGeom>
              <a:rect b="b" l="l" r="r" t="t"/>
              <a:pathLst>
                <a:path extrusionOk="0" h="25866" w="12734">
                  <a:moveTo>
                    <a:pt x="0" y="0"/>
                  </a:moveTo>
                  <a:cubicBezTo>
                    <a:pt x="2122" y="2189"/>
                    <a:pt x="12734" y="8821"/>
                    <a:pt x="12734" y="13132"/>
                  </a:cubicBezTo>
                  <a:cubicBezTo>
                    <a:pt x="12734" y="17443"/>
                    <a:pt x="2122" y="23744"/>
                    <a:pt x="0" y="25866"/>
                  </a:cubicBezTo>
                </a:path>
              </a:pathLst>
            </a:cu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882" name="Google Shape;882;p106"/>
            <p:cNvSpPr/>
            <p:nvPr/>
          </p:nvSpPr>
          <p:spPr>
            <a:xfrm>
              <a:off x="4642300" y="1598825"/>
              <a:ext cx="314784" cy="1946093"/>
            </a:xfrm>
            <a:custGeom>
              <a:rect b="b" l="l" r="r" t="t"/>
              <a:pathLst>
                <a:path extrusionOk="0" h="25866" w="12734">
                  <a:moveTo>
                    <a:pt x="0" y="0"/>
                  </a:moveTo>
                  <a:cubicBezTo>
                    <a:pt x="2122" y="2189"/>
                    <a:pt x="12734" y="8821"/>
                    <a:pt x="12734" y="13132"/>
                  </a:cubicBezTo>
                  <a:cubicBezTo>
                    <a:pt x="12734" y="17443"/>
                    <a:pt x="2122" y="23744"/>
                    <a:pt x="0" y="25866"/>
                  </a:cubicBezTo>
                </a:path>
              </a:pathLst>
            </a:custGeom>
            <a:noFill/>
            <a:ln cap="flat" cmpd="sng" w="38100">
              <a:solidFill>
                <a:srgbClr val="F3F3F3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883" name="Google Shape;883;p106"/>
            <p:cNvSpPr/>
            <p:nvPr/>
          </p:nvSpPr>
          <p:spPr>
            <a:xfrm>
              <a:off x="3331825" y="2228125"/>
              <a:ext cx="2233500" cy="6567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Calibri"/>
                  <a:ea typeface="Calibri"/>
                  <a:cs typeface="Calibri"/>
                  <a:sym typeface="Calibri"/>
                </a:rPr>
                <a:t>Broker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4" name="Google Shape;884;p106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Push based architecture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07"/>
          <p:cNvSpPr txBox="1"/>
          <p:nvPr/>
        </p:nvSpPr>
        <p:spPr>
          <a:xfrm>
            <a:off x="227777" y="11952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891" name="Google Shape;891;p107"/>
          <p:cNvSpPr txBox="1"/>
          <p:nvPr/>
        </p:nvSpPr>
        <p:spPr>
          <a:xfrm>
            <a:off x="8106900" y="107190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2" name="Google Shape;892;p107"/>
          <p:cNvGrpSpPr/>
          <p:nvPr/>
        </p:nvGrpSpPr>
        <p:grpSpPr>
          <a:xfrm>
            <a:off x="5125458" y="2026640"/>
            <a:ext cx="3115581" cy="2614696"/>
            <a:chOff x="4643350" y="1343838"/>
            <a:chExt cx="3206649" cy="2691124"/>
          </a:xfrm>
        </p:grpSpPr>
        <p:sp>
          <p:nvSpPr>
            <p:cNvPr id="893" name="Google Shape;893;p107"/>
            <p:cNvSpPr/>
            <p:nvPr/>
          </p:nvSpPr>
          <p:spPr>
            <a:xfrm>
              <a:off x="5188980" y="1343838"/>
              <a:ext cx="1890600" cy="5559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Producer</a:t>
              </a:r>
              <a:endParaRPr sz="1800"/>
            </a:p>
          </p:txBody>
        </p:sp>
        <p:sp>
          <p:nvSpPr>
            <p:cNvPr id="894" name="Google Shape;894;p107"/>
            <p:cNvSpPr/>
            <p:nvPr/>
          </p:nvSpPr>
          <p:spPr>
            <a:xfrm>
              <a:off x="5188937" y="3479062"/>
              <a:ext cx="1890600" cy="555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Consumer</a:t>
              </a:r>
              <a:endParaRPr sz="1800"/>
            </a:p>
          </p:txBody>
        </p:sp>
        <p:sp>
          <p:nvSpPr>
            <p:cNvPr id="895" name="Google Shape;895;p107"/>
            <p:cNvSpPr txBox="1"/>
            <p:nvPr/>
          </p:nvSpPr>
          <p:spPr>
            <a:xfrm>
              <a:off x="4643350" y="2990973"/>
              <a:ext cx="10044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B7B7B7"/>
                  </a:solidFill>
                </a:rPr>
                <a:t>Publish</a:t>
              </a:r>
              <a:endParaRPr>
                <a:solidFill>
                  <a:srgbClr val="B7B7B7"/>
                </a:solidFill>
              </a:endParaRPr>
            </a:p>
          </p:txBody>
        </p:sp>
        <p:sp>
          <p:nvSpPr>
            <p:cNvPr id="896" name="Google Shape;896;p107"/>
            <p:cNvSpPr txBox="1"/>
            <p:nvPr/>
          </p:nvSpPr>
          <p:spPr>
            <a:xfrm>
              <a:off x="6550700" y="1978427"/>
              <a:ext cx="12993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Subscribe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107"/>
            <p:cNvSpPr/>
            <p:nvPr/>
          </p:nvSpPr>
          <p:spPr>
            <a:xfrm rot="10800000">
              <a:off x="5782232" y="1904923"/>
              <a:ext cx="266459" cy="1574140"/>
            </a:xfrm>
            <a:custGeom>
              <a:rect b="b" l="l" r="r" t="t"/>
              <a:pathLst>
                <a:path extrusionOk="0" h="25866" w="12734">
                  <a:moveTo>
                    <a:pt x="0" y="0"/>
                  </a:moveTo>
                  <a:cubicBezTo>
                    <a:pt x="2122" y="2189"/>
                    <a:pt x="12734" y="8821"/>
                    <a:pt x="12734" y="13132"/>
                  </a:cubicBezTo>
                  <a:cubicBezTo>
                    <a:pt x="12734" y="17443"/>
                    <a:pt x="2122" y="23744"/>
                    <a:pt x="0" y="25866"/>
                  </a:cubicBezTo>
                </a:path>
              </a:pathLst>
            </a:cu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898" name="Google Shape;898;p107"/>
            <p:cNvSpPr/>
            <p:nvPr/>
          </p:nvSpPr>
          <p:spPr>
            <a:xfrm>
              <a:off x="6298228" y="1904882"/>
              <a:ext cx="266459" cy="1574140"/>
            </a:xfrm>
            <a:custGeom>
              <a:rect b="b" l="l" r="r" t="t"/>
              <a:pathLst>
                <a:path extrusionOk="0" h="25866" w="12734">
                  <a:moveTo>
                    <a:pt x="0" y="0"/>
                  </a:moveTo>
                  <a:cubicBezTo>
                    <a:pt x="2122" y="2189"/>
                    <a:pt x="12734" y="8821"/>
                    <a:pt x="12734" y="13132"/>
                  </a:cubicBezTo>
                  <a:cubicBezTo>
                    <a:pt x="12734" y="17443"/>
                    <a:pt x="2122" y="23744"/>
                    <a:pt x="0" y="25866"/>
                  </a:cubicBezTo>
                </a:path>
              </a:pathLst>
            </a:custGeom>
            <a:noFill/>
            <a:ln cap="flat" cmpd="sng" w="38100">
              <a:solidFill>
                <a:srgbClr val="F3F3F3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899" name="Google Shape;899;p107"/>
            <p:cNvSpPr/>
            <p:nvPr/>
          </p:nvSpPr>
          <p:spPr>
            <a:xfrm>
              <a:off x="5188980" y="2398520"/>
              <a:ext cx="1890600" cy="5559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Broker</a:t>
              </a:r>
              <a:endParaRPr sz="1800"/>
            </a:p>
          </p:txBody>
        </p:sp>
      </p:grpSp>
      <p:grpSp>
        <p:nvGrpSpPr>
          <p:cNvPr id="900" name="Google Shape;900;p107"/>
          <p:cNvGrpSpPr/>
          <p:nvPr/>
        </p:nvGrpSpPr>
        <p:grpSpPr>
          <a:xfrm>
            <a:off x="992525" y="2026640"/>
            <a:ext cx="3161186" cy="2614696"/>
            <a:chOff x="154329" y="1343838"/>
            <a:chExt cx="3253587" cy="2691124"/>
          </a:xfrm>
        </p:grpSpPr>
        <p:sp>
          <p:nvSpPr>
            <p:cNvPr id="901" name="Google Shape;901;p107"/>
            <p:cNvSpPr/>
            <p:nvPr/>
          </p:nvSpPr>
          <p:spPr>
            <a:xfrm>
              <a:off x="674008" y="1343838"/>
              <a:ext cx="1890600" cy="5559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Producer</a:t>
              </a:r>
              <a:endParaRPr sz="1800"/>
            </a:p>
          </p:txBody>
        </p:sp>
        <p:sp>
          <p:nvSpPr>
            <p:cNvPr id="902" name="Google Shape;902;p107"/>
            <p:cNvSpPr/>
            <p:nvPr/>
          </p:nvSpPr>
          <p:spPr>
            <a:xfrm>
              <a:off x="673966" y="3479062"/>
              <a:ext cx="1890600" cy="555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/>
                <a:t>Consumer</a:t>
              </a:r>
              <a:endParaRPr sz="1800"/>
            </a:p>
          </p:txBody>
        </p:sp>
        <p:sp>
          <p:nvSpPr>
            <p:cNvPr id="903" name="Google Shape;903;p107"/>
            <p:cNvSpPr/>
            <p:nvPr/>
          </p:nvSpPr>
          <p:spPr>
            <a:xfrm flipH="1" rot="10800000">
              <a:off x="1783266" y="1897300"/>
              <a:ext cx="266427" cy="1573041"/>
            </a:xfrm>
            <a:custGeom>
              <a:rect b="b" l="l" r="r" t="t"/>
              <a:pathLst>
                <a:path extrusionOk="0" h="25866" w="12734">
                  <a:moveTo>
                    <a:pt x="0" y="0"/>
                  </a:moveTo>
                  <a:cubicBezTo>
                    <a:pt x="2122" y="2189"/>
                    <a:pt x="12734" y="8821"/>
                    <a:pt x="12734" y="13132"/>
                  </a:cubicBezTo>
                  <a:cubicBezTo>
                    <a:pt x="12734" y="17443"/>
                    <a:pt x="2122" y="23744"/>
                    <a:pt x="0" y="25866"/>
                  </a:cubicBezTo>
                </a:path>
              </a:pathLst>
            </a:cu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904" name="Google Shape;904;p107"/>
            <p:cNvSpPr/>
            <p:nvPr/>
          </p:nvSpPr>
          <p:spPr>
            <a:xfrm flipH="1">
              <a:off x="1267276" y="1904882"/>
              <a:ext cx="266427" cy="1573041"/>
            </a:xfrm>
            <a:custGeom>
              <a:rect b="b" l="l" r="r" t="t"/>
              <a:pathLst>
                <a:path extrusionOk="0" h="25866" w="12734">
                  <a:moveTo>
                    <a:pt x="0" y="0"/>
                  </a:moveTo>
                  <a:cubicBezTo>
                    <a:pt x="2122" y="2189"/>
                    <a:pt x="12734" y="8821"/>
                    <a:pt x="12734" y="13132"/>
                  </a:cubicBezTo>
                  <a:cubicBezTo>
                    <a:pt x="12734" y="17443"/>
                    <a:pt x="2122" y="23744"/>
                    <a:pt x="0" y="25866"/>
                  </a:cubicBezTo>
                </a:path>
              </a:pathLst>
            </a:custGeom>
            <a:noFill/>
            <a:ln cap="flat" cmpd="sng" w="38100">
              <a:solidFill>
                <a:srgbClr val="F3F3F3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905" name="Google Shape;905;p107"/>
            <p:cNvSpPr txBox="1"/>
            <p:nvPr/>
          </p:nvSpPr>
          <p:spPr>
            <a:xfrm>
              <a:off x="154329" y="2990977"/>
              <a:ext cx="11130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Request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107"/>
            <p:cNvSpPr txBox="1"/>
            <p:nvPr/>
          </p:nvSpPr>
          <p:spPr>
            <a:xfrm>
              <a:off x="2100216" y="1978420"/>
              <a:ext cx="13077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B7B7B7"/>
                  </a:solidFill>
                </a:rPr>
                <a:t>Response</a:t>
              </a:r>
              <a:endParaRPr>
                <a:solidFill>
                  <a:srgbClr val="B7B7B7"/>
                </a:solidFill>
              </a:endParaRPr>
            </a:p>
          </p:txBody>
        </p:sp>
      </p:grpSp>
      <p:sp>
        <p:nvSpPr>
          <p:cNvPr id="907" name="Google Shape;907;p107"/>
          <p:cNvSpPr txBox="1"/>
          <p:nvPr/>
        </p:nvSpPr>
        <p:spPr>
          <a:xfrm>
            <a:off x="3966375" y="2972025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Push based architecture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Convenient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freshness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Reduces complexity in state updates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9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direction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数据只有一个方向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One direction for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4" name="Google Shape;924;p110"/>
          <p:cNvGrpSpPr/>
          <p:nvPr/>
        </p:nvGrpSpPr>
        <p:grpSpPr>
          <a:xfrm>
            <a:off x="2479175" y="1952181"/>
            <a:ext cx="3573650" cy="2061621"/>
            <a:chOff x="2402975" y="2256981"/>
            <a:chExt cx="3573650" cy="2061621"/>
          </a:xfrm>
        </p:grpSpPr>
        <p:cxnSp>
          <p:nvCxnSpPr>
            <p:cNvPr id="925" name="Google Shape;925;p110"/>
            <p:cNvCxnSpPr>
              <a:stCxn id="926" idx="2"/>
              <a:endCxn id="927" idx="0"/>
            </p:cNvCxnSpPr>
            <p:nvPr/>
          </p:nvCxnSpPr>
          <p:spPr>
            <a:xfrm>
              <a:off x="3184175" y="2895681"/>
              <a:ext cx="0" cy="7842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28" name="Google Shape;928;p110"/>
            <p:cNvCxnSpPr>
              <a:stCxn id="927" idx="0"/>
              <a:endCxn id="926" idx="2"/>
            </p:cNvCxnSpPr>
            <p:nvPr/>
          </p:nvCxnSpPr>
          <p:spPr>
            <a:xfrm rot="10800000">
              <a:off x="3184175" y="2895703"/>
              <a:ext cx="0" cy="7842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29" name="Google Shape;929;p110"/>
            <p:cNvCxnSpPr>
              <a:stCxn id="930" idx="2"/>
              <a:endCxn id="931" idx="0"/>
            </p:cNvCxnSpPr>
            <p:nvPr/>
          </p:nvCxnSpPr>
          <p:spPr>
            <a:xfrm flipH="1">
              <a:off x="5217625" y="2895681"/>
              <a:ext cx="900" cy="7842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32" name="Google Shape;932;p110"/>
            <p:cNvCxnSpPr>
              <a:stCxn id="931" idx="0"/>
              <a:endCxn id="930" idx="2"/>
            </p:cNvCxnSpPr>
            <p:nvPr/>
          </p:nvCxnSpPr>
          <p:spPr>
            <a:xfrm flipH="1" rot="10800000">
              <a:off x="5217475" y="2895675"/>
              <a:ext cx="1200" cy="7842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33" name="Google Shape;933;p110"/>
            <p:cNvCxnSpPr>
              <a:stCxn id="926" idx="2"/>
              <a:endCxn id="931" idx="0"/>
            </p:cNvCxnSpPr>
            <p:nvPr/>
          </p:nvCxnSpPr>
          <p:spPr>
            <a:xfrm>
              <a:off x="3184175" y="2895681"/>
              <a:ext cx="2033400" cy="7842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34" name="Google Shape;934;p110"/>
            <p:cNvCxnSpPr>
              <a:stCxn id="927" idx="0"/>
              <a:endCxn id="930" idx="2"/>
            </p:cNvCxnSpPr>
            <p:nvPr/>
          </p:nvCxnSpPr>
          <p:spPr>
            <a:xfrm flipH="1" rot="10800000">
              <a:off x="3184175" y="2895703"/>
              <a:ext cx="2034300" cy="7842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35" name="Google Shape;935;p110"/>
            <p:cNvCxnSpPr>
              <a:stCxn id="931" idx="0"/>
              <a:endCxn id="926" idx="2"/>
            </p:cNvCxnSpPr>
            <p:nvPr/>
          </p:nvCxnSpPr>
          <p:spPr>
            <a:xfrm rot="10800000">
              <a:off x="3184075" y="2895675"/>
              <a:ext cx="2033400" cy="7842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926" name="Google Shape;926;p110"/>
            <p:cNvSpPr/>
            <p:nvPr/>
          </p:nvSpPr>
          <p:spPr>
            <a:xfrm>
              <a:off x="2402975" y="2256981"/>
              <a:ext cx="1562400" cy="6387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10"/>
            <p:cNvSpPr/>
            <p:nvPr/>
          </p:nvSpPr>
          <p:spPr>
            <a:xfrm>
              <a:off x="4460425" y="2256981"/>
              <a:ext cx="1516200" cy="6387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10"/>
            <p:cNvSpPr/>
            <p:nvPr/>
          </p:nvSpPr>
          <p:spPr>
            <a:xfrm>
              <a:off x="2402975" y="3679903"/>
              <a:ext cx="1562400" cy="6387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10"/>
            <p:cNvSpPr/>
            <p:nvPr/>
          </p:nvSpPr>
          <p:spPr>
            <a:xfrm>
              <a:off x="4460425" y="3679875"/>
              <a:ext cx="1514100" cy="6387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110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One direction for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2" name="Google Shape;942;p111"/>
          <p:cNvCxnSpPr>
            <a:stCxn id="943" idx="2"/>
            <a:endCxn id="944" idx="0"/>
          </p:cNvCxnSpPr>
          <p:nvPr/>
        </p:nvCxnSpPr>
        <p:spPr>
          <a:xfrm>
            <a:off x="3260375" y="3124281"/>
            <a:ext cx="0" cy="784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3" name="Google Shape;943;p111"/>
          <p:cNvSpPr/>
          <p:nvPr/>
        </p:nvSpPr>
        <p:spPr>
          <a:xfrm>
            <a:off x="2479175" y="2485581"/>
            <a:ext cx="1562400" cy="6387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111"/>
          <p:cNvSpPr/>
          <p:nvPr/>
        </p:nvSpPr>
        <p:spPr>
          <a:xfrm>
            <a:off x="4536625" y="2485581"/>
            <a:ext cx="1516200" cy="6387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111"/>
          <p:cNvSpPr/>
          <p:nvPr/>
        </p:nvSpPr>
        <p:spPr>
          <a:xfrm>
            <a:off x="2479175" y="3908503"/>
            <a:ext cx="1562400" cy="63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111"/>
          <p:cNvSpPr/>
          <p:nvPr/>
        </p:nvSpPr>
        <p:spPr>
          <a:xfrm>
            <a:off x="4536625" y="3908475"/>
            <a:ext cx="1514100" cy="63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7" name="Google Shape;947;p111"/>
          <p:cNvCxnSpPr>
            <a:stCxn id="944" idx="0"/>
            <a:endCxn id="945" idx="2"/>
          </p:cNvCxnSpPr>
          <p:nvPr/>
        </p:nvCxnSpPr>
        <p:spPr>
          <a:xfrm flipH="1" rot="10800000">
            <a:off x="3260375" y="3124303"/>
            <a:ext cx="2034300" cy="784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48" name="Google Shape;948;p111"/>
          <p:cNvCxnSpPr>
            <a:stCxn id="946" idx="0"/>
            <a:endCxn id="945" idx="2"/>
          </p:cNvCxnSpPr>
          <p:nvPr/>
        </p:nvCxnSpPr>
        <p:spPr>
          <a:xfrm flipH="1" rot="10800000">
            <a:off x="5293675" y="3124275"/>
            <a:ext cx="1200" cy="784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49" name="Google Shape;949;p111"/>
          <p:cNvCxnSpPr>
            <a:stCxn id="944" idx="2"/>
            <a:endCxn id="950" idx="3"/>
          </p:cNvCxnSpPr>
          <p:nvPr/>
        </p:nvCxnSpPr>
        <p:spPr>
          <a:xfrm rot="-5400000">
            <a:off x="3219275" y="1715803"/>
            <a:ext cx="2872500" cy="2790300"/>
          </a:xfrm>
          <a:prstGeom prst="bentConnector4">
            <a:avLst>
              <a:gd fmla="val -8290" name="adj1"/>
              <a:gd fmla="val 112791" name="adj2"/>
            </a:avLst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111"/>
          <p:cNvCxnSpPr>
            <a:stCxn id="946" idx="2"/>
            <a:endCxn id="950" idx="3"/>
          </p:cNvCxnSpPr>
          <p:nvPr/>
        </p:nvCxnSpPr>
        <p:spPr>
          <a:xfrm rot="-5400000">
            <a:off x="4235875" y="2732475"/>
            <a:ext cx="2872500" cy="756900"/>
          </a:xfrm>
          <a:prstGeom prst="bentConnector4">
            <a:avLst>
              <a:gd fmla="val -8290" name="adj1"/>
              <a:gd fmla="val 147166" name="adj2"/>
            </a:avLst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111"/>
          <p:cNvSpPr/>
          <p:nvPr/>
        </p:nvSpPr>
        <p:spPr>
          <a:xfrm>
            <a:off x="2479175" y="1355261"/>
            <a:ext cx="3571500" cy="6387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Mediator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2" name="Google Shape;952;p111"/>
          <p:cNvCxnSpPr>
            <a:endCxn id="943" idx="0"/>
          </p:cNvCxnSpPr>
          <p:nvPr/>
        </p:nvCxnSpPr>
        <p:spPr>
          <a:xfrm>
            <a:off x="3260375" y="2011581"/>
            <a:ext cx="0" cy="474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3" name="Google Shape;953;p111"/>
          <p:cNvCxnSpPr>
            <a:endCxn id="945" idx="0"/>
          </p:cNvCxnSpPr>
          <p:nvPr/>
        </p:nvCxnSpPr>
        <p:spPr>
          <a:xfrm>
            <a:off x="5294725" y="2001381"/>
            <a:ext cx="0" cy="484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111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One direction for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112"/>
          <p:cNvSpPr txBox="1"/>
          <p:nvPr/>
        </p:nvSpPr>
        <p:spPr>
          <a:xfrm>
            <a:off x="3914997" y="2799853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grpSp>
        <p:nvGrpSpPr>
          <p:cNvPr id="961" name="Google Shape;961;p112"/>
          <p:cNvGrpSpPr/>
          <p:nvPr/>
        </p:nvGrpSpPr>
        <p:grpSpPr>
          <a:xfrm>
            <a:off x="1077275" y="2210250"/>
            <a:ext cx="2485483" cy="2254800"/>
            <a:chOff x="2984072" y="1131174"/>
            <a:chExt cx="3175930" cy="2881165"/>
          </a:xfrm>
        </p:grpSpPr>
        <p:cxnSp>
          <p:nvCxnSpPr>
            <p:cNvPr id="962" name="Google Shape;962;p112"/>
            <p:cNvCxnSpPr>
              <a:stCxn id="963" idx="2"/>
              <a:endCxn id="964" idx="0"/>
            </p:cNvCxnSpPr>
            <p:nvPr/>
          </p:nvCxnSpPr>
          <p:spPr>
            <a:xfrm>
              <a:off x="3694322" y="1908774"/>
              <a:ext cx="3000" cy="1326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65" name="Google Shape;965;p112"/>
            <p:cNvCxnSpPr/>
            <p:nvPr/>
          </p:nvCxnSpPr>
          <p:spPr>
            <a:xfrm rot="10800000">
              <a:off x="3694299" y="1908725"/>
              <a:ext cx="0" cy="1326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963" name="Google Shape;963;p112"/>
            <p:cNvSpPr/>
            <p:nvPr/>
          </p:nvSpPr>
          <p:spPr>
            <a:xfrm>
              <a:off x="2984072" y="1131174"/>
              <a:ext cx="1420500" cy="7776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State</a:t>
              </a:r>
              <a:endParaRPr/>
            </a:p>
          </p:txBody>
        </p:sp>
        <p:sp>
          <p:nvSpPr>
            <p:cNvPr id="966" name="Google Shape;966;p112"/>
            <p:cNvSpPr/>
            <p:nvPr/>
          </p:nvSpPr>
          <p:spPr>
            <a:xfrm>
              <a:off x="4739501" y="1131174"/>
              <a:ext cx="1420500" cy="7776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State</a:t>
              </a:r>
              <a:endParaRPr b="1"/>
            </a:p>
          </p:txBody>
        </p:sp>
        <p:sp>
          <p:nvSpPr>
            <p:cNvPr id="964" name="Google Shape;964;p112"/>
            <p:cNvSpPr/>
            <p:nvPr/>
          </p:nvSpPr>
          <p:spPr>
            <a:xfrm>
              <a:off x="2987136" y="3234740"/>
              <a:ext cx="1420500" cy="7776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Consumer</a:t>
              </a:r>
              <a:endParaRPr/>
            </a:p>
          </p:txBody>
        </p:sp>
        <p:cxnSp>
          <p:nvCxnSpPr>
            <p:cNvPr id="967" name="Google Shape;967;p112"/>
            <p:cNvCxnSpPr>
              <a:stCxn id="966" idx="2"/>
            </p:cNvCxnSpPr>
            <p:nvPr/>
          </p:nvCxnSpPr>
          <p:spPr>
            <a:xfrm>
              <a:off x="5449751" y="1908774"/>
              <a:ext cx="0" cy="1326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68" name="Google Shape;968;p112"/>
            <p:cNvCxnSpPr/>
            <p:nvPr/>
          </p:nvCxnSpPr>
          <p:spPr>
            <a:xfrm flipH="1" rot="10800000">
              <a:off x="3694299" y="1908775"/>
              <a:ext cx="1755300" cy="1326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69" name="Google Shape;969;p112"/>
            <p:cNvCxnSpPr>
              <a:endCxn id="966" idx="2"/>
            </p:cNvCxnSpPr>
            <p:nvPr/>
          </p:nvCxnSpPr>
          <p:spPr>
            <a:xfrm rot="10800000">
              <a:off x="5449751" y="1908774"/>
              <a:ext cx="0" cy="1326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70" name="Google Shape;970;p112"/>
            <p:cNvCxnSpPr/>
            <p:nvPr/>
          </p:nvCxnSpPr>
          <p:spPr>
            <a:xfrm>
              <a:off x="3694299" y="1908775"/>
              <a:ext cx="1755300" cy="1326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71" name="Google Shape;971;p112"/>
            <p:cNvCxnSpPr/>
            <p:nvPr/>
          </p:nvCxnSpPr>
          <p:spPr>
            <a:xfrm flipH="1" rot="10800000">
              <a:off x="3694299" y="1908775"/>
              <a:ext cx="1755300" cy="1326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72" name="Google Shape;972;p112"/>
            <p:cNvCxnSpPr>
              <a:endCxn id="963" idx="2"/>
            </p:cNvCxnSpPr>
            <p:nvPr/>
          </p:nvCxnSpPr>
          <p:spPr>
            <a:xfrm rot="10800000">
              <a:off x="3694322" y="1908774"/>
              <a:ext cx="1755300" cy="1326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973" name="Google Shape;973;p112"/>
          <p:cNvSpPr/>
          <p:nvPr/>
        </p:nvSpPr>
        <p:spPr>
          <a:xfrm>
            <a:off x="2298874" y="3856500"/>
            <a:ext cx="1111800" cy="60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Consumer</a:t>
            </a:r>
            <a:endParaRPr/>
          </a:p>
        </p:txBody>
      </p:sp>
      <p:grpSp>
        <p:nvGrpSpPr>
          <p:cNvPr id="974" name="Google Shape;974;p112"/>
          <p:cNvGrpSpPr/>
          <p:nvPr/>
        </p:nvGrpSpPr>
        <p:grpSpPr>
          <a:xfrm>
            <a:off x="5221340" y="1456650"/>
            <a:ext cx="2397462" cy="3058875"/>
            <a:chOff x="2864920" y="638570"/>
            <a:chExt cx="3063458" cy="3908606"/>
          </a:xfrm>
        </p:grpSpPr>
        <p:cxnSp>
          <p:nvCxnSpPr>
            <p:cNvPr id="975" name="Google Shape;975;p112"/>
            <p:cNvCxnSpPr>
              <a:stCxn id="976" idx="2"/>
              <a:endCxn id="977" idx="0"/>
            </p:cNvCxnSpPr>
            <p:nvPr/>
          </p:nvCxnSpPr>
          <p:spPr>
            <a:xfrm>
              <a:off x="3552083" y="2443610"/>
              <a:ext cx="0" cy="1326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76" name="Google Shape;976;p112"/>
            <p:cNvSpPr/>
            <p:nvPr/>
          </p:nvSpPr>
          <p:spPr>
            <a:xfrm>
              <a:off x="2864933" y="1666010"/>
              <a:ext cx="1374300" cy="7776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State</a:t>
              </a:r>
              <a:endParaRPr/>
            </a:p>
          </p:txBody>
        </p:sp>
        <p:sp>
          <p:nvSpPr>
            <p:cNvPr id="978" name="Google Shape;978;p112"/>
            <p:cNvSpPr/>
            <p:nvPr/>
          </p:nvSpPr>
          <p:spPr>
            <a:xfrm>
              <a:off x="4554078" y="1666010"/>
              <a:ext cx="1374300" cy="7776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State</a:t>
              </a:r>
              <a:endParaRPr/>
            </a:p>
          </p:txBody>
        </p:sp>
        <p:sp>
          <p:nvSpPr>
            <p:cNvPr id="979" name="Google Shape;979;p112"/>
            <p:cNvSpPr/>
            <p:nvPr/>
          </p:nvSpPr>
          <p:spPr>
            <a:xfrm>
              <a:off x="4554078" y="3769575"/>
              <a:ext cx="1374300" cy="7776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Consumer</a:t>
              </a:r>
              <a:endParaRPr/>
            </a:p>
          </p:txBody>
        </p:sp>
        <p:cxnSp>
          <p:nvCxnSpPr>
            <p:cNvPr id="980" name="Google Shape;980;p112"/>
            <p:cNvCxnSpPr>
              <a:stCxn id="977" idx="0"/>
              <a:endCxn id="978" idx="2"/>
            </p:cNvCxnSpPr>
            <p:nvPr/>
          </p:nvCxnSpPr>
          <p:spPr>
            <a:xfrm flipH="1" rot="10800000">
              <a:off x="3552070" y="2443575"/>
              <a:ext cx="1689000" cy="1326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81" name="Google Shape;981;p112"/>
            <p:cNvCxnSpPr>
              <a:stCxn id="979" idx="0"/>
              <a:endCxn id="978" idx="2"/>
            </p:cNvCxnSpPr>
            <p:nvPr/>
          </p:nvCxnSpPr>
          <p:spPr>
            <a:xfrm rot="10800000">
              <a:off x="5241228" y="2443575"/>
              <a:ext cx="0" cy="13260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82" name="Google Shape;982;p112"/>
            <p:cNvCxnSpPr>
              <a:stCxn id="977" idx="2"/>
              <a:endCxn id="983" idx="3"/>
            </p:cNvCxnSpPr>
            <p:nvPr/>
          </p:nvCxnSpPr>
          <p:spPr>
            <a:xfrm rot="-5400000">
              <a:off x="2926870" y="1545675"/>
              <a:ext cx="3626700" cy="2376300"/>
            </a:xfrm>
            <a:prstGeom prst="bentConnector4">
              <a:avLst>
                <a:gd fmla="val -8390" name="adj1"/>
                <a:gd fmla="val 115855" name="adj2"/>
              </a:avLst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4" name="Google Shape;984;p112"/>
            <p:cNvCxnSpPr>
              <a:stCxn id="979" idx="2"/>
              <a:endCxn id="983" idx="3"/>
            </p:cNvCxnSpPr>
            <p:nvPr/>
          </p:nvCxnSpPr>
          <p:spPr>
            <a:xfrm rot="-5400000">
              <a:off x="3771378" y="2390325"/>
              <a:ext cx="3626700" cy="687000"/>
            </a:xfrm>
            <a:prstGeom prst="bentConnector4">
              <a:avLst>
                <a:gd fmla="val -8390" name="adj1"/>
                <a:gd fmla="val 154862" name="adj2"/>
              </a:avLst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83" name="Google Shape;983;p112"/>
            <p:cNvSpPr/>
            <p:nvPr/>
          </p:nvSpPr>
          <p:spPr>
            <a:xfrm>
              <a:off x="2864933" y="638570"/>
              <a:ext cx="30633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Mediator</a:t>
              </a:r>
              <a:endParaRPr b="1"/>
            </a:p>
          </p:txBody>
        </p:sp>
        <p:cxnSp>
          <p:nvCxnSpPr>
            <p:cNvPr id="985" name="Google Shape;985;p112"/>
            <p:cNvCxnSpPr>
              <a:endCxn id="976" idx="0"/>
            </p:cNvCxnSpPr>
            <p:nvPr/>
          </p:nvCxnSpPr>
          <p:spPr>
            <a:xfrm>
              <a:off x="3552083" y="1191710"/>
              <a:ext cx="0" cy="4743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6" name="Google Shape;986;p112"/>
            <p:cNvCxnSpPr>
              <a:endCxn id="978" idx="0"/>
            </p:cNvCxnSpPr>
            <p:nvPr/>
          </p:nvCxnSpPr>
          <p:spPr>
            <a:xfrm>
              <a:off x="5241228" y="1181810"/>
              <a:ext cx="0" cy="4842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77" name="Google Shape;977;p112"/>
            <p:cNvSpPr/>
            <p:nvPr/>
          </p:nvSpPr>
          <p:spPr>
            <a:xfrm>
              <a:off x="2864920" y="3769575"/>
              <a:ext cx="1374300" cy="7776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Consumer</a:t>
              </a:r>
              <a:endParaRPr b="1"/>
            </a:p>
          </p:txBody>
        </p:sp>
      </p:grpSp>
      <p:sp>
        <p:nvSpPr>
          <p:cNvPr id="987" name="Google Shape;987;p112"/>
          <p:cNvSpPr txBox="1"/>
          <p:nvPr/>
        </p:nvSpPr>
        <p:spPr>
          <a:xfrm>
            <a:off x="227777" y="11952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988" name="Google Shape;988;p112"/>
          <p:cNvSpPr txBox="1"/>
          <p:nvPr/>
        </p:nvSpPr>
        <p:spPr>
          <a:xfrm>
            <a:off x="8106900" y="107190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One direction for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Predictable data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Avoids loops in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Maintainable architecture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490250" y="450150"/>
            <a:ext cx="8179800" cy="23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State?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什么是状态？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14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separate layer for </a:t>
            </a:r>
            <a:br>
              <a:rPr lang="en-GB"/>
            </a:br>
            <a:r>
              <a:rPr lang="en-GB"/>
              <a:t>state derivation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状态推导的独立层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 separate layer for state derivation</a:t>
            </a:r>
            <a:endParaRPr/>
          </a:p>
        </p:txBody>
      </p:sp>
      <p:grpSp>
        <p:nvGrpSpPr>
          <p:cNvPr id="1005" name="Google Shape;1005;p115"/>
          <p:cNvGrpSpPr/>
          <p:nvPr/>
        </p:nvGrpSpPr>
        <p:grpSpPr>
          <a:xfrm>
            <a:off x="1092950" y="1779325"/>
            <a:ext cx="5347125" cy="1876800"/>
            <a:chOff x="1092950" y="1779325"/>
            <a:chExt cx="5347125" cy="1876800"/>
          </a:xfrm>
        </p:grpSpPr>
        <p:sp>
          <p:nvSpPr>
            <p:cNvPr id="1006" name="Google Shape;1006;p115"/>
            <p:cNvSpPr/>
            <p:nvPr/>
          </p:nvSpPr>
          <p:spPr>
            <a:xfrm>
              <a:off x="5102675" y="1779325"/>
              <a:ext cx="1337400" cy="18768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15"/>
            <p:cNvSpPr/>
            <p:nvPr/>
          </p:nvSpPr>
          <p:spPr>
            <a:xfrm>
              <a:off x="1092950" y="2426775"/>
              <a:ext cx="2064300" cy="563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Consumer + Query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8" name="Google Shape;1008;p115"/>
            <p:cNvCxnSpPr>
              <a:endCxn id="1007" idx="3"/>
            </p:cNvCxnSpPr>
            <p:nvPr/>
          </p:nvCxnSpPr>
          <p:spPr>
            <a:xfrm flipH="1">
              <a:off x="3157250" y="2041575"/>
              <a:ext cx="1955100" cy="6669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9" name="Google Shape;1009;p115"/>
            <p:cNvCxnSpPr>
              <a:endCxn id="1007" idx="3"/>
            </p:cNvCxnSpPr>
            <p:nvPr/>
          </p:nvCxnSpPr>
          <p:spPr>
            <a:xfrm rot="10800000">
              <a:off x="3157250" y="2708475"/>
              <a:ext cx="1955100" cy="6861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0" name="Google Shape;1010;p115"/>
            <p:cNvCxnSpPr>
              <a:stCxn id="1006" idx="1"/>
              <a:endCxn id="1007" idx="3"/>
            </p:cNvCxnSpPr>
            <p:nvPr/>
          </p:nvCxnSpPr>
          <p:spPr>
            <a:xfrm rot="10800000">
              <a:off x="3157175" y="2708425"/>
              <a:ext cx="1945500" cy="93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11" name="Google Shape;1011;p115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 separate layer for state derivation</a:t>
            </a:r>
            <a:endParaRPr/>
          </a:p>
        </p:txBody>
      </p:sp>
      <p:grpSp>
        <p:nvGrpSpPr>
          <p:cNvPr id="1017" name="Google Shape;1017;p116"/>
          <p:cNvGrpSpPr/>
          <p:nvPr/>
        </p:nvGrpSpPr>
        <p:grpSpPr>
          <a:xfrm>
            <a:off x="1098232" y="1719800"/>
            <a:ext cx="5341843" cy="2079300"/>
            <a:chOff x="3079432" y="1719800"/>
            <a:chExt cx="5341843" cy="2079300"/>
          </a:xfrm>
        </p:grpSpPr>
        <p:sp>
          <p:nvSpPr>
            <p:cNvPr id="1018" name="Google Shape;1018;p116"/>
            <p:cNvSpPr/>
            <p:nvPr/>
          </p:nvSpPr>
          <p:spPr>
            <a:xfrm>
              <a:off x="4825150" y="1719800"/>
              <a:ext cx="1953300" cy="2079300"/>
            </a:xfrm>
            <a:prstGeom prst="rect">
              <a:avLst/>
            </a:prstGeom>
            <a:noFill/>
            <a:ln cap="flat" cmpd="sng" w="3810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Derivation</a:t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116"/>
            <p:cNvSpPr/>
            <p:nvPr/>
          </p:nvSpPr>
          <p:spPr>
            <a:xfrm>
              <a:off x="5331475" y="2767629"/>
              <a:ext cx="922200" cy="5538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Query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16"/>
            <p:cNvSpPr/>
            <p:nvPr/>
          </p:nvSpPr>
          <p:spPr>
            <a:xfrm>
              <a:off x="5331475" y="2106213"/>
              <a:ext cx="922200" cy="5538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Query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1" name="Google Shape;1021;p116"/>
            <p:cNvCxnSpPr>
              <a:stCxn id="1019" idx="1"/>
              <a:endCxn id="1022" idx="3"/>
            </p:cNvCxnSpPr>
            <p:nvPr/>
          </p:nvCxnSpPr>
          <p:spPr>
            <a:xfrm rot="10800000">
              <a:off x="4320775" y="2719929"/>
              <a:ext cx="1010700" cy="324600"/>
            </a:xfrm>
            <a:prstGeom prst="bentConnector3">
              <a:avLst>
                <a:gd fmla="val 27978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3" name="Google Shape;1023;p116"/>
            <p:cNvCxnSpPr>
              <a:stCxn id="1020" idx="1"/>
              <a:endCxn id="1022" idx="3"/>
            </p:cNvCxnSpPr>
            <p:nvPr/>
          </p:nvCxnSpPr>
          <p:spPr>
            <a:xfrm flipH="1">
              <a:off x="4320775" y="2383113"/>
              <a:ext cx="1010700" cy="336900"/>
            </a:xfrm>
            <a:prstGeom prst="bentConnector3">
              <a:avLst>
                <a:gd fmla="val 27978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24" name="Google Shape;1024;p116"/>
            <p:cNvSpPr/>
            <p:nvPr/>
          </p:nvSpPr>
          <p:spPr>
            <a:xfrm>
              <a:off x="7083875" y="1779325"/>
              <a:ext cx="1337400" cy="18768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116"/>
            <p:cNvSpPr/>
            <p:nvPr/>
          </p:nvSpPr>
          <p:spPr>
            <a:xfrm>
              <a:off x="3079432" y="2438260"/>
              <a:ext cx="1241400" cy="563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5" name="Google Shape;1025;p116"/>
            <p:cNvCxnSpPr>
              <a:endCxn id="1020" idx="3"/>
            </p:cNvCxnSpPr>
            <p:nvPr/>
          </p:nvCxnSpPr>
          <p:spPr>
            <a:xfrm rot="10800000">
              <a:off x="6253675" y="2383113"/>
              <a:ext cx="8031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6" name="Google Shape;1026;p116"/>
            <p:cNvCxnSpPr>
              <a:endCxn id="1019" idx="3"/>
            </p:cNvCxnSpPr>
            <p:nvPr/>
          </p:nvCxnSpPr>
          <p:spPr>
            <a:xfrm rot="10800000">
              <a:off x="6253675" y="3044529"/>
              <a:ext cx="8430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27" name="Google Shape;1027;p116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 separate layer for state derivation</a:t>
            </a:r>
            <a:endParaRPr/>
          </a:p>
        </p:txBody>
      </p:sp>
      <p:sp>
        <p:nvSpPr>
          <p:cNvPr id="1033" name="Google Shape;1033;p117"/>
          <p:cNvSpPr txBox="1"/>
          <p:nvPr/>
        </p:nvSpPr>
        <p:spPr>
          <a:xfrm>
            <a:off x="1242648" y="1272225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1034" name="Google Shape;1034;p117"/>
          <p:cNvSpPr txBox="1"/>
          <p:nvPr/>
        </p:nvSpPr>
        <p:spPr>
          <a:xfrm>
            <a:off x="1358403" y="3983951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5" name="Google Shape;1035;p117"/>
          <p:cNvGrpSpPr/>
          <p:nvPr/>
        </p:nvGrpSpPr>
        <p:grpSpPr>
          <a:xfrm>
            <a:off x="3683025" y="3403580"/>
            <a:ext cx="4585563" cy="1054574"/>
            <a:chOff x="1049240" y="1411486"/>
            <a:chExt cx="7101693" cy="2016009"/>
          </a:xfrm>
        </p:grpSpPr>
        <p:sp>
          <p:nvSpPr>
            <p:cNvPr id="1036" name="Google Shape;1036;p117"/>
            <p:cNvSpPr/>
            <p:nvPr/>
          </p:nvSpPr>
          <p:spPr>
            <a:xfrm>
              <a:off x="3501578" y="1550694"/>
              <a:ext cx="3030300" cy="1876800"/>
            </a:xfrm>
            <a:prstGeom prst="rect">
              <a:avLst/>
            </a:prstGeom>
            <a:noFill/>
            <a:ln cap="flat" cmpd="sng" w="3810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3F3F3"/>
                  </a:solidFill>
                </a:rPr>
                <a:t>Derivation</a:t>
              </a:r>
              <a:endParaRPr b="1" sz="1200">
                <a:solidFill>
                  <a:srgbClr val="F3F3F3"/>
                </a:solidFill>
              </a:endParaRPr>
            </a:p>
          </p:txBody>
        </p:sp>
        <p:sp>
          <p:nvSpPr>
            <p:cNvPr id="1037" name="Google Shape;1037;p117"/>
            <p:cNvSpPr/>
            <p:nvPr/>
          </p:nvSpPr>
          <p:spPr>
            <a:xfrm>
              <a:off x="4949834" y="2531312"/>
              <a:ext cx="990600" cy="594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Query</a:t>
              </a:r>
              <a:endParaRPr b="1" sz="1200"/>
            </a:p>
          </p:txBody>
        </p:sp>
        <p:sp>
          <p:nvSpPr>
            <p:cNvPr id="1038" name="Google Shape;1038;p117"/>
            <p:cNvSpPr/>
            <p:nvPr/>
          </p:nvSpPr>
          <p:spPr>
            <a:xfrm>
              <a:off x="4949834" y="1820830"/>
              <a:ext cx="990600" cy="594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Query</a:t>
              </a:r>
              <a:endParaRPr b="1" sz="1200"/>
            </a:p>
          </p:txBody>
        </p:sp>
        <p:cxnSp>
          <p:nvCxnSpPr>
            <p:cNvPr id="1039" name="Google Shape;1039;p117"/>
            <p:cNvCxnSpPr>
              <a:stCxn id="1037" idx="1"/>
              <a:endCxn id="1040" idx="3"/>
            </p:cNvCxnSpPr>
            <p:nvPr/>
          </p:nvCxnSpPr>
          <p:spPr>
            <a:xfrm rot="10800000">
              <a:off x="2673134" y="2480762"/>
              <a:ext cx="2276700" cy="3480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1" name="Google Shape;1041;p117"/>
            <p:cNvCxnSpPr>
              <a:stCxn id="1038" idx="1"/>
              <a:endCxn id="1040" idx="3"/>
            </p:cNvCxnSpPr>
            <p:nvPr/>
          </p:nvCxnSpPr>
          <p:spPr>
            <a:xfrm flipH="1">
              <a:off x="2673134" y="2118280"/>
              <a:ext cx="2276700" cy="3624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2" name="Google Shape;1042;p117"/>
            <p:cNvSpPr/>
            <p:nvPr/>
          </p:nvSpPr>
          <p:spPr>
            <a:xfrm>
              <a:off x="6714233" y="1411486"/>
              <a:ext cx="1436700" cy="20160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State</a:t>
              </a:r>
              <a:endParaRPr b="1" sz="1200"/>
            </a:p>
          </p:txBody>
        </p:sp>
        <p:sp>
          <p:nvSpPr>
            <p:cNvPr id="1040" name="Google Shape;1040;p117"/>
            <p:cNvSpPr/>
            <p:nvPr/>
          </p:nvSpPr>
          <p:spPr>
            <a:xfrm>
              <a:off x="1049240" y="2178108"/>
              <a:ext cx="1623900" cy="605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Consumer</a:t>
              </a:r>
              <a:endParaRPr b="1" sz="1200"/>
            </a:p>
          </p:txBody>
        </p:sp>
        <p:cxnSp>
          <p:nvCxnSpPr>
            <p:cNvPr id="1043" name="Google Shape;1043;p117"/>
            <p:cNvCxnSpPr>
              <a:endCxn id="1038" idx="3"/>
            </p:cNvCxnSpPr>
            <p:nvPr/>
          </p:nvCxnSpPr>
          <p:spPr>
            <a:xfrm rot="10800000">
              <a:off x="5940434" y="2118280"/>
              <a:ext cx="8034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4" name="Google Shape;1044;p117"/>
            <p:cNvCxnSpPr>
              <a:endCxn id="1037" idx="3"/>
            </p:cNvCxnSpPr>
            <p:nvPr/>
          </p:nvCxnSpPr>
          <p:spPr>
            <a:xfrm rot="10800000">
              <a:off x="5940434" y="2828762"/>
              <a:ext cx="8427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45" name="Google Shape;1045;p117"/>
          <p:cNvSpPr txBox="1"/>
          <p:nvPr/>
        </p:nvSpPr>
        <p:spPr>
          <a:xfrm>
            <a:off x="2329770" y="2514825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grpSp>
        <p:nvGrpSpPr>
          <p:cNvPr id="1046" name="Google Shape;1046;p117"/>
          <p:cNvGrpSpPr/>
          <p:nvPr/>
        </p:nvGrpSpPr>
        <p:grpSpPr>
          <a:xfrm>
            <a:off x="3683037" y="1269980"/>
            <a:ext cx="4585475" cy="1054500"/>
            <a:chOff x="3683037" y="3403580"/>
            <a:chExt cx="4585475" cy="1054500"/>
          </a:xfrm>
        </p:grpSpPr>
        <p:sp>
          <p:nvSpPr>
            <p:cNvPr id="1047" name="Google Shape;1047;p117"/>
            <p:cNvSpPr/>
            <p:nvPr/>
          </p:nvSpPr>
          <p:spPr>
            <a:xfrm>
              <a:off x="3683037" y="3784620"/>
              <a:ext cx="1924500" cy="279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Consumer + Query</a:t>
              </a:r>
              <a:endParaRPr b="1" sz="1200"/>
            </a:p>
          </p:txBody>
        </p:sp>
        <p:cxnSp>
          <p:nvCxnSpPr>
            <p:cNvPr id="1048" name="Google Shape;1048;p117"/>
            <p:cNvCxnSpPr>
              <a:endCxn id="1047" idx="3"/>
            </p:cNvCxnSpPr>
            <p:nvPr/>
          </p:nvCxnSpPr>
          <p:spPr>
            <a:xfrm flipH="1">
              <a:off x="5607537" y="3601020"/>
              <a:ext cx="1797600" cy="3231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9" name="Google Shape;1049;p117"/>
            <p:cNvCxnSpPr>
              <a:endCxn id="1047" idx="3"/>
            </p:cNvCxnSpPr>
            <p:nvPr/>
          </p:nvCxnSpPr>
          <p:spPr>
            <a:xfrm rot="10800000">
              <a:off x="5607537" y="3924120"/>
              <a:ext cx="1797600" cy="3324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0" name="Google Shape;1050;p117"/>
            <p:cNvCxnSpPr>
              <a:stCxn id="1051" idx="1"/>
              <a:endCxn id="1047" idx="3"/>
            </p:cNvCxnSpPr>
            <p:nvPr/>
          </p:nvCxnSpPr>
          <p:spPr>
            <a:xfrm rot="10800000">
              <a:off x="5607512" y="3924230"/>
              <a:ext cx="1733400" cy="66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51" name="Google Shape;1051;p117"/>
            <p:cNvSpPr/>
            <p:nvPr/>
          </p:nvSpPr>
          <p:spPr>
            <a:xfrm>
              <a:off x="7340912" y="3403580"/>
              <a:ext cx="927600" cy="10545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State</a:t>
              </a:r>
              <a:endParaRPr b="1" sz="1200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 separate layer for state derivation</a:t>
            </a:r>
            <a:endParaRPr/>
          </a:p>
        </p:txBody>
      </p:sp>
      <p:sp>
        <p:nvSpPr>
          <p:cNvPr id="1057" name="Google Shape;1057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extend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complexity at consumer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Reusable derivation logic (DRY)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19"/>
          <p:cNvSpPr txBox="1"/>
          <p:nvPr>
            <p:ph type="title"/>
          </p:nvPr>
        </p:nvSpPr>
        <p:spPr>
          <a:xfrm>
            <a:off x="311700" y="1670225"/>
            <a:ext cx="8520600" cy="19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Management </a:t>
            </a:r>
            <a:br>
              <a:rPr lang="en-GB"/>
            </a:br>
            <a:r>
              <a:rPr lang="en-GB"/>
              <a:t>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状态管理架构</a:t>
            </a:r>
            <a:endParaRPr/>
          </a:p>
        </p:txBody>
      </p:sp>
      <p:pic>
        <p:nvPicPr>
          <p:cNvPr id="1063" name="Google Shape;1063;p119"/>
          <p:cNvPicPr preferRelativeResize="0"/>
          <p:nvPr/>
        </p:nvPicPr>
        <p:blipFill rotWithShape="1">
          <a:blip r:embed="rId3">
            <a:alphaModFix/>
          </a:blip>
          <a:srcRect b="0" l="29325" r="31358" t="0"/>
          <a:stretch/>
        </p:blipFill>
        <p:spPr>
          <a:xfrm>
            <a:off x="4205687" y="475775"/>
            <a:ext cx="732624" cy="9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Management Architecture</a:t>
            </a:r>
            <a:endParaRPr/>
          </a:p>
        </p:txBody>
      </p:sp>
      <p:sp>
        <p:nvSpPr>
          <p:cNvPr id="1069" name="Google Shape;1069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Encapsulate events into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events as one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Hide details behind a facade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Adopt and maintain state is simple</a:t>
            </a:r>
            <a:endParaRPr/>
          </a:p>
        </p:txBody>
      </p:sp>
      <p:pic>
        <p:nvPicPr>
          <p:cNvPr id="1070" name="Google Shape;1070;p120"/>
          <p:cNvPicPr preferRelativeResize="0"/>
          <p:nvPr/>
        </p:nvPicPr>
        <p:blipFill rotWithShape="1">
          <a:blip r:embed="rId3">
            <a:alphaModFix/>
          </a:blip>
          <a:srcRect b="0" l="29325" r="31358" t="0"/>
          <a:stretch/>
        </p:blipFill>
        <p:spPr>
          <a:xfrm>
            <a:off x="6628250" y="2137625"/>
            <a:ext cx="1857549" cy="24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21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Encapsulate</a:t>
            </a:r>
            <a:br>
              <a:rPr lang="en-GB"/>
            </a:br>
            <a:r>
              <a:rPr lang="en-GB"/>
              <a:t>events into objects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把</a:t>
            </a:r>
            <a:r>
              <a:rPr lang="en-GB"/>
              <a:t>事件封装到对象中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Encapsulate events into objects</a:t>
            </a:r>
            <a:endParaRPr/>
          </a:p>
        </p:txBody>
      </p:sp>
      <p:grpSp>
        <p:nvGrpSpPr>
          <p:cNvPr id="1081" name="Google Shape;1081;p122"/>
          <p:cNvGrpSpPr/>
          <p:nvPr/>
        </p:nvGrpSpPr>
        <p:grpSpPr>
          <a:xfrm>
            <a:off x="1388863" y="2523450"/>
            <a:ext cx="6366286" cy="553800"/>
            <a:chOff x="868475" y="2587300"/>
            <a:chExt cx="6366286" cy="553800"/>
          </a:xfrm>
        </p:grpSpPr>
        <p:sp>
          <p:nvSpPr>
            <p:cNvPr id="1082" name="Google Shape;1082;p122"/>
            <p:cNvSpPr/>
            <p:nvPr/>
          </p:nvSpPr>
          <p:spPr>
            <a:xfrm>
              <a:off x="1931250" y="2744925"/>
              <a:ext cx="578400" cy="258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Data</a:t>
              </a:r>
              <a:endParaRPr/>
            </a:p>
          </p:txBody>
        </p:sp>
        <p:sp>
          <p:nvSpPr>
            <p:cNvPr id="1083" name="Google Shape;1083;p122"/>
            <p:cNvSpPr/>
            <p:nvPr/>
          </p:nvSpPr>
          <p:spPr>
            <a:xfrm>
              <a:off x="4443250" y="2744925"/>
              <a:ext cx="1288800" cy="258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EventName</a:t>
              </a:r>
              <a:endParaRPr/>
            </a:p>
          </p:txBody>
        </p:sp>
        <p:sp>
          <p:nvSpPr>
            <p:cNvPr id="1084" name="Google Shape;1084;p122"/>
            <p:cNvSpPr/>
            <p:nvPr/>
          </p:nvSpPr>
          <p:spPr>
            <a:xfrm>
              <a:off x="868475" y="2587300"/>
              <a:ext cx="1062300" cy="5538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Source</a:t>
              </a:r>
              <a:endParaRPr b="1"/>
            </a:p>
          </p:txBody>
        </p:sp>
        <p:cxnSp>
          <p:nvCxnSpPr>
            <p:cNvPr id="1085" name="Google Shape;1085;p122"/>
            <p:cNvCxnSpPr>
              <a:stCxn id="1082" idx="3"/>
              <a:endCxn id="1083" idx="1"/>
            </p:cNvCxnSpPr>
            <p:nvPr/>
          </p:nvCxnSpPr>
          <p:spPr>
            <a:xfrm>
              <a:off x="2509650" y="2874375"/>
              <a:ext cx="19335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6" name="Google Shape;1086;p122"/>
            <p:cNvSpPr/>
            <p:nvPr/>
          </p:nvSpPr>
          <p:spPr>
            <a:xfrm>
              <a:off x="5732061" y="2587300"/>
              <a:ext cx="1502700" cy="5538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Consumer</a:t>
              </a:r>
              <a:endParaRPr/>
            </a:p>
          </p:txBody>
        </p:sp>
      </p:grpSp>
      <p:sp>
        <p:nvSpPr>
          <p:cNvPr id="1087" name="Google Shape;1087;p122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Encapsulate events into objects</a:t>
            </a:r>
            <a:endParaRPr/>
          </a:p>
        </p:txBody>
      </p:sp>
      <p:grpSp>
        <p:nvGrpSpPr>
          <p:cNvPr id="1093" name="Google Shape;1093;p123"/>
          <p:cNvGrpSpPr/>
          <p:nvPr/>
        </p:nvGrpSpPr>
        <p:grpSpPr>
          <a:xfrm>
            <a:off x="1388863" y="2456770"/>
            <a:ext cx="6366286" cy="851944"/>
            <a:chOff x="868475" y="2438995"/>
            <a:chExt cx="6366286" cy="851944"/>
          </a:xfrm>
        </p:grpSpPr>
        <p:sp>
          <p:nvSpPr>
            <p:cNvPr id="1094" name="Google Shape;1094;p123"/>
            <p:cNvSpPr/>
            <p:nvPr/>
          </p:nvSpPr>
          <p:spPr>
            <a:xfrm>
              <a:off x="868475" y="2587300"/>
              <a:ext cx="1062300" cy="5538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Source</a:t>
              </a:r>
              <a:endParaRPr b="1"/>
            </a:p>
          </p:txBody>
        </p:sp>
        <p:grpSp>
          <p:nvGrpSpPr>
            <p:cNvPr id="1095" name="Google Shape;1095;p123"/>
            <p:cNvGrpSpPr/>
            <p:nvPr/>
          </p:nvGrpSpPr>
          <p:grpSpPr>
            <a:xfrm>
              <a:off x="2912330" y="2438995"/>
              <a:ext cx="1914359" cy="851944"/>
              <a:chOff x="4002775" y="2405600"/>
              <a:chExt cx="1532100" cy="1193700"/>
            </a:xfrm>
          </p:grpSpPr>
          <p:sp>
            <p:nvSpPr>
              <p:cNvPr id="1096" name="Google Shape;1096;p123"/>
              <p:cNvSpPr/>
              <p:nvPr/>
            </p:nvSpPr>
            <p:spPr>
              <a:xfrm>
                <a:off x="4002775" y="2405600"/>
                <a:ext cx="1532100" cy="1193700"/>
              </a:xfrm>
              <a:prstGeom prst="rect">
                <a:avLst/>
              </a:prstGeom>
              <a:noFill/>
              <a:ln cap="flat" cmpd="sng" w="38100">
                <a:solidFill>
                  <a:srgbClr val="B7B7B7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23"/>
              <p:cNvSpPr/>
              <p:nvPr/>
            </p:nvSpPr>
            <p:spPr>
              <a:xfrm>
                <a:off x="4185725" y="2616014"/>
                <a:ext cx="1173900" cy="7776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/>
                  <a:t>Data</a:t>
                </a:r>
                <a:br>
                  <a:rPr b="1" lang="en-GB"/>
                </a:br>
                <a:r>
                  <a:rPr b="1" lang="en-GB"/>
                  <a:t>EventName</a:t>
                </a:r>
                <a:endParaRPr/>
              </a:p>
            </p:txBody>
          </p:sp>
        </p:grpSp>
        <p:cxnSp>
          <p:nvCxnSpPr>
            <p:cNvPr id="1098" name="Google Shape;1098;p123"/>
            <p:cNvCxnSpPr>
              <a:stCxn id="1094" idx="3"/>
              <a:endCxn id="1096" idx="1"/>
            </p:cNvCxnSpPr>
            <p:nvPr/>
          </p:nvCxnSpPr>
          <p:spPr>
            <a:xfrm>
              <a:off x="1930775" y="2864200"/>
              <a:ext cx="981600" cy="9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9" name="Google Shape;1099;p123"/>
            <p:cNvCxnSpPr>
              <a:stCxn id="1096" idx="3"/>
            </p:cNvCxnSpPr>
            <p:nvPr/>
          </p:nvCxnSpPr>
          <p:spPr>
            <a:xfrm flipH="1" rot="10800000">
              <a:off x="4826689" y="2864067"/>
              <a:ext cx="905400" cy="9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0" name="Google Shape;1100;p123"/>
            <p:cNvSpPr/>
            <p:nvPr/>
          </p:nvSpPr>
          <p:spPr>
            <a:xfrm>
              <a:off x="5732061" y="2587300"/>
              <a:ext cx="1502700" cy="5538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Consumer</a:t>
              </a:r>
              <a:endParaRPr/>
            </a:p>
          </p:txBody>
        </p:sp>
      </p:grpSp>
      <p:sp>
        <p:nvSpPr>
          <p:cNvPr id="1101" name="Google Shape;1101;p123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of these things is no state?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哪些东西不是状态呢？</a:t>
            </a:r>
            <a:endParaRPr/>
          </a:p>
        </p:txBody>
      </p:sp>
      <p:sp>
        <p:nvSpPr>
          <p:cNvPr id="322" name="Google Shape;322;p52"/>
          <p:cNvSpPr txBox="1"/>
          <p:nvPr>
            <p:ph idx="1" type="body"/>
          </p:nvPr>
        </p:nvSpPr>
        <p:spPr>
          <a:xfrm>
            <a:off x="311700" y="1533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Database on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browser cookie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Items in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 of HTTP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</a:t>
            </a:r>
            <a:r>
              <a:rPr lang="en-GB"/>
              <a:t>indow s</a:t>
            </a:r>
            <a:r>
              <a:rPr lang="en-GB"/>
              <a:t>croll position </a:t>
            </a:r>
            <a:endParaRPr/>
          </a:p>
        </p:txBody>
      </p:sp>
      <p:sp>
        <p:nvSpPr>
          <p:cNvPr id="323" name="Google Shape;323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Values in an input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Browser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Collapsed state div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CSS background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Cache in the browser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Encapsulate events into objects</a:t>
            </a:r>
            <a:endParaRPr/>
          </a:p>
        </p:txBody>
      </p:sp>
      <p:sp>
        <p:nvSpPr>
          <p:cNvPr id="1107" name="Google Shape;1107;p124"/>
          <p:cNvSpPr txBox="1"/>
          <p:nvPr/>
        </p:nvSpPr>
        <p:spPr>
          <a:xfrm>
            <a:off x="4585850" y="2932355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1108" name="Google Shape;1108;p124"/>
          <p:cNvSpPr txBox="1"/>
          <p:nvPr/>
        </p:nvSpPr>
        <p:spPr>
          <a:xfrm>
            <a:off x="1014048" y="1272225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1109" name="Google Shape;1109;p124"/>
          <p:cNvSpPr txBox="1"/>
          <p:nvPr/>
        </p:nvSpPr>
        <p:spPr>
          <a:xfrm>
            <a:off x="1129803" y="3983951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0" name="Google Shape;1110;p124"/>
          <p:cNvGrpSpPr/>
          <p:nvPr/>
        </p:nvGrpSpPr>
        <p:grpSpPr>
          <a:xfrm>
            <a:off x="2087675" y="4039272"/>
            <a:ext cx="6366286" cy="850273"/>
            <a:chOff x="2087675" y="3582072"/>
            <a:chExt cx="6366286" cy="850273"/>
          </a:xfrm>
        </p:grpSpPr>
        <p:sp>
          <p:nvSpPr>
            <p:cNvPr id="1111" name="Google Shape;1111;p124"/>
            <p:cNvSpPr/>
            <p:nvPr/>
          </p:nvSpPr>
          <p:spPr>
            <a:xfrm>
              <a:off x="2087675" y="3730300"/>
              <a:ext cx="1062300" cy="5538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Source</a:t>
              </a:r>
              <a:endParaRPr b="1"/>
            </a:p>
          </p:txBody>
        </p:sp>
        <p:sp>
          <p:nvSpPr>
            <p:cNvPr id="1112" name="Google Shape;1112;p124"/>
            <p:cNvSpPr/>
            <p:nvPr/>
          </p:nvSpPr>
          <p:spPr>
            <a:xfrm>
              <a:off x="6951261" y="3730300"/>
              <a:ext cx="1502700" cy="5538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Consumer</a:t>
              </a:r>
              <a:endParaRPr b="1"/>
            </a:p>
          </p:txBody>
        </p:sp>
        <p:grpSp>
          <p:nvGrpSpPr>
            <p:cNvPr id="1113" name="Google Shape;1113;p124"/>
            <p:cNvGrpSpPr/>
            <p:nvPr/>
          </p:nvGrpSpPr>
          <p:grpSpPr>
            <a:xfrm>
              <a:off x="4131530" y="3582072"/>
              <a:ext cx="1914359" cy="850273"/>
              <a:chOff x="4002775" y="2405600"/>
              <a:chExt cx="1532100" cy="1193700"/>
            </a:xfrm>
          </p:grpSpPr>
          <p:sp>
            <p:nvSpPr>
              <p:cNvPr id="1114" name="Google Shape;1114;p124"/>
              <p:cNvSpPr/>
              <p:nvPr/>
            </p:nvSpPr>
            <p:spPr>
              <a:xfrm>
                <a:off x="4002775" y="2405600"/>
                <a:ext cx="1532100" cy="1193700"/>
              </a:xfrm>
              <a:prstGeom prst="rect">
                <a:avLst/>
              </a:prstGeom>
              <a:noFill/>
              <a:ln cap="flat" cmpd="sng" w="38100">
                <a:solidFill>
                  <a:srgbClr val="B7B7B7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24"/>
              <p:cNvSpPr/>
              <p:nvPr/>
            </p:nvSpPr>
            <p:spPr>
              <a:xfrm>
                <a:off x="4185725" y="2616014"/>
                <a:ext cx="1173900" cy="7776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/>
                  <a:t>Data</a:t>
                </a:r>
                <a:br>
                  <a:rPr b="1" lang="en-GB"/>
                </a:br>
                <a:r>
                  <a:rPr b="1" lang="en-GB"/>
                  <a:t>EventName</a:t>
                </a:r>
                <a:endParaRPr/>
              </a:p>
            </p:txBody>
          </p:sp>
        </p:grpSp>
        <p:cxnSp>
          <p:nvCxnSpPr>
            <p:cNvPr id="1116" name="Google Shape;1116;p124"/>
            <p:cNvCxnSpPr>
              <a:stCxn id="1111" idx="3"/>
              <a:endCxn id="1114" idx="1"/>
            </p:cNvCxnSpPr>
            <p:nvPr/>
          </p:nvCxnSpPr>
          <p:spPr>
            <a:xfrm>
              <a:off x="3149975" y="4007200"/>
              <a:ext cx="9816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7" name="Google Shape;1117;p124"/>
            <p:cNvCxnSpPr>
              <a:stCxn id="1114" idx="3"/>
              <a:endCxn id="1112" idx="1"/>
            </p:cNvCxnSpPr>
            <p:nvPr/>
          </p:nvCxnSpPr>
          <p:spPr>
            <a:xfrm>
              <a:off x="6045889" y="4007209"/>
              <a:ext cx="9054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18" name="Google Shape;1118;p124"/>
          <p:cNvGrpSpPr/>
          <p:nvPr/>
        </p:nvGrpSpPr>
        <p:grpSpPr>
          <a:xfrm>
            <a:off x="2087675" y="1672900"/>
            <a:ext cx="6366286" cy="553800"/>
            <a:chOff x="2087675" y="1596700"/>
            <a:chExt cx="6366286" cy="553800"/>
          </a:xfrm>
        </p:grpSpPr>
        <p:sp>
          <p:nvSpPr>
            <p:cNvPr id="1119" name="Google Shape;1119;p124"/>
            <p:cNvSpPr/>
            <p:nvPr/>
          </p:nvSpPr>
          <p:spPr>
            <a:xfrm>
              <a:off x="3150450" y="1754325"/>
              <a:ext cx="578400" cy="258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Data</a:t>
              </a:r>
              <a:endParaRPr/>
            </a:p>
          </p:txBody>
        </p:sp>
        <p:sp>
          <p:nvSpPr>
            <p:cNvPr id="1120" name="Google Shape;1120;p124"/>
            <p:cNvSpPr/>
            <p:nvPr/>
          </p:nvSpPr>
          <p:spPr>
            <a:xfrm>
              <a:off x="5662450" y="1754325"/>
              <a:ext cx="1288800" cy="258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EventName</a:t>
              </a:r>
              <a:endParaRPr/>
            </a:p>
          </p:txBody>
        </p:sp>
        <p:sp>
          <p:nvSpPr>
            <p:cNvPr id="1121" name="Google Shape;1121;p124"/>
            <p:cNvSpPr/>
            <p:nvPr/>
          </p:nvSpPr>
          <p:spPr>
            <a:xfrm>
              <a:off x="2087675" y="1596700"/>
              <a:ext cx="1062300" cy="5538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Source</a:t>
              </a:r>
              <a:endParaRPr b="1"/>
            </a:p>
          </p:txBody>
        </p:sp>
        <p:cxnSp>
          <p:nvCxnSpPr>
            <p:cNvPr id="1122" name="Google Shape;1122;p124"/>
            <p:cNvCxnSpPr>
              <a:stCxn id="1119" idx="3"/>
              <a:endCxn id="1120" idx="1"/>
            </p:cNvCxnSpPr>
            <p:nvPr/>
          </p:nvCxnSpPr>
          <p:spPr>
            <a:xfrm>
              <a:off x="3728850" y="1883775"/>
              <a:ext cx="19335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3" name="Google Shape;1123;p124"/>
            <p:cNvSpPr/>
            <p:nvPr/>
          </p:nvSpPr>
          <p:spPr>
            <a:xfrm>
              <a:off x="6951261" y="1596700"/>
              <a:ext cx="1502700" cy="5538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Consumer</a:t>
              </a:r>
              <a:endParaRPr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Decouples sender from consumer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calable and </a:t>
            </a:r>
            <a:r>
              <a:rPr lang="en-GB"/>
              <a:t>distributed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Server/client architecture (s</a:t>
            </a:r>
            <a:r>
              <a:rPr lang="en-GB"/>
              <a:t>erializable</a:t>
            </a:r>
            <a:r>
              <a:rPr lang="en-GB"/>
              <a:t>)</a:t>
            </a:r>
            <a:endParaRPr/>
          </a:p>
        </p:txBody>
      </p:sp>
      <p:sp>
        <p:nvSpPr>
          <p:cNvPr id="1129" name="Google Shape;1129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Encapsulate events into objects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26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Provide events</a:t>
            </a:r>
            <a:br>
              <a:rPr lang="en-GB"/>
            </a:br>
            <a:r>
              <a:rPr lang="en-GB"/>
              <a:t>as one source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以</a:t>
            </a:r>
            <a:r>
              <a:rPr lang="en-GB"/>
              <a:t>单一来源的形式提供事件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Provide events as one source</a:t>
            </a:r>
            <a:endParaRPr/>
          </a:p>
        </p:txBody>
      </p:sp>
      <p:grpSp>
        <p:nvGrpSpPr>
          <p:cNvPr id="1140" name="Google Shape;1140;p127"/>
          <p:cNvGrpSpPr/>
          <p:nvPr/>
        </p:nvGrpSpPr>
        <p:grpSpPr>
          <a:xfrm>
            <a:off x="2396875" y="1278650"/>
            <a:ext cx="4438125" cy="3524975"/>
            <a:chOff x="949075" y="1050050"/>
            <a:chExt cx="4438125" cy="3524975"/>
          </a:xfrm>
        </p:grpSpPr>
        <p:sp>
          <p:nvSpPr>
            <p:cNvPr id="1141" name="Google Shape;1141;p127"/>
            <p:cNvSpPr/>
            <p:nvPr/>
          </p:nvSpPr>
          <p:spPr>
            <a:xfrm>
              <a:off x="2676975" y="2615650"/>
              <a:ext cx="10029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" name="Google Shape;1142;p127"/>
            <p:cNvCxnSpPr/>
            <p:nvPr/>
          </p:nvCxnSpPr>
          <p:spPr>
            <a:xfrm flipH="1" rot="10800000">
              <a:off x="2987400" y="1619088"/>
              <a:ext cx="11100" cy="10020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3" name="Google Shape;1143;p127"/>
            <p:cNvCxnSpPr/>
            <p:nvPr/>
          </p:nvCxnSpPr>
          <p:spPr>
            <a:xfrm>
              <a:off x="3368525" y="1625050"/>
              <a:ext cx="0" cy="9960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4" name="Google Shape;1144;p127"/>
            <p:cNvCxnSpPr>
              <a:stCxn id="1145" idx="2"/>
              <a:endCxn id="1141" idx="3"/>
            </p:cNvCxnSpPr>
            <p:nvPr/>
          </p:nvCxnSpPr>
          <p:spPr>
            <a:xfrm rot="5400000">
              <a:off x="3591700" y="1701650"/>
              <a:ext cx="1284000" cy="1107600"/>
            </a:xfrm>
            <a:prstGeom prst="bentConnector2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6" name="Google Shape;1146;p127"/>
            <p:cNvSpPr/>
            <p:nvPr/>
          </p:nvSpPr>
          <p:spPr>
            <a:xfrm>
              <a:off x="949075" y="1050050"/>
              <a:ext cx="1199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Middleware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" name="Google Shape;1147;p127"/>
            <p:cNvCxnSpPr>
              <a:stCxn id="1146" idx="2"/>
              <a:endCxn id="1141" idx="1"/>
            </p:cNvCxnSpPr>
            <p:nvPr/>
          </p:nvCxnSpPr>
          <p:spPr>
            <a:xfrm flipH="1" rot="-5400000">
              <a:off x="1470925" y="1691300"/>
              <a:ext cx="1284000" cy="1128300"/>
            </a:xfrm>
            <a:prstGeom prst="bentConnector2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8" name="Google Shape;1148;p127"/>
            <p:cNvSpPr/>
            <p:nvPr/>
          </p:nvSpPr>
          <p:spPr>
            <a:xfrm>
              <a:off x="2589775" y="4011625"/>
              <a:ext cx="1171800" cy="563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" name="Google Shape;1149;p127"/>
            <p:cNvCxnSpPr/>
            <p:nvPr/>
          </p:nvCxnSpPr>
          <p:spPr>
            <a:xfrm>
              <a:off x="2987400" y="3179054"/>
              <a:ext cx="9900" cy="8334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0" name="Google Shape;1150;p127"/>
            <p:cNvCxnSpPr/>
            <p:nvPr/>
          </p:nvCxnSpPr>
          <p:spPr>
            <a:xfrm rot="10800000">
              <a:off x="3368400" y="3179179"/>
              <a:ext cx="9900" cy="8334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1" name="Google Shape;1151;p127"/>
            <p:cNvSpPr txBox="1"/>
            <p:nvPr/>
          </p:nvSpPr>
          <p:spPr>
            <a:xfrm>
              <a:off x="1468800" y="2976075"/>
              <a:ext cx="875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B7B7B7"/>
                  </a:solidFill>
                  <a:latin typeface="Calibri"/>
                  <a:ea typeface="Calibri"/>
                  <a:cs typeface="Calibri"/>
                  <a:sym typeface="Calibri"/>
                </a:rPr>
                <a:t>Event</a:t>
              </a:r>
              <a:endParaRPr b="1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127"/>
            <p:cNvSpPr txBox="1"/>
            <p:nvPr/>
          </p:nvSpPr>
          <p:spPr>
            <a:xfrm>
              <a:off x="4312600" y="2912053"/>
              <a:ext cx="875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B7B7B7"/>
                  </a:solidFill>
                  <a:latin typeface="Calibri"/>
                  <a:ea typeface="Calibri"/>
                  <a:cs typeface="Calibri"/>
                  <a:sym typeface="Calibri"/>
                </a:rPr>
                <a:t>Event</a:t>
              </a:r>
              <a:endParaRPr b="1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127"/>
            <p:cNvSpPr txBox="1"/>
            <p:nvPr/>
          </p:nvSpPr>
          <p:spPr>
            <a:xfrm>
              <a:off x="3565100" y="1748253"/>
              <a:ext cx="875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B7B7B7"/>
                  </a:solidFill>
                  <a:latin typeface="Calibri"/>
                  <a:ea typeface="Calibri"/>
                  <a:cs typeface="Calibri"/>
                  <a:sym typeface="Calibri"/>
                </a:rPr>
                <a:t>Event</a:t>
              </a:r>
              <a:endParaRPr b="1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127"/>
            <p:cNvSpPr txBox="1"/>
            <p:nvPr/>
          </p:nvSpPr>
          <p:spPr>
            <a:xfrm>
              <a:off x="3448175" y="3460178"/>
              <a:ext cx="875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B7B7B7"/>
                  </a:solidFill>
                  <a:latin typeface="Calibri"/>
                  <a:ea typeface="Calibri"/>
                  <a:cs typeface="Calibri"/>
                  <a:sym typeface="Calibri"/>
                </a:rPr>
                <a:t>Event</a:t>
              </a:r>
              <a:endParaRPr b="1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127"/>
            <p:cNvSpPr/>
            <p:nvPr/>
          </p:nvSpPr>
          <p:spPr>
            <a:xfrm>
              <a:off x="2549275" y="1050050"/>
              <a:ext cx="1199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Middleware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127"/>
            <p:cNvSpPr/>
            <p:nvPr/>
          </p:nvSpPr>
          <p:spPr>
            <a:xfrm>
              <a:off x="4187800" y="1050050"/>
              <a:ext cx="1199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Middleware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6" name="Google Shape;1156;p127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Provide events as one source</a:t>
            </a:r>
            <a:endParaRPr/>
          </a:p>
        </p:txBody>
      </p:sp>
      <p:sp>
        <p:nvSpPr>
          <p:cNvPr id="1162" name="Google Shape;1162;p128"/>
          <p:cNvSpPr/>
          <p:nvPr/>
        </p:nvSpPr>
        <p:spPr>
          <a:xfrm>
            <a:off x="797600" y="1579525"/>
            <a:ext cx="1462200" cy="5634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Effect</a:t>
            </a:r>
            <a:endParaRPr b="1" sz="1800"/>
          </a:p>
        </p:txBody>
      </p:sp>
      <p:sp>
        <p:nvSpPr>
          <p:cNvPr id="1163" name="Google Shape;1163;p128"/>
          <p:cNvSpPr/>
          <p:nvPr/>
        </p:nvSpPr>
        <p:spPr>
          <a:xfrm>
            <a:off x="2010750" y="2690275"/>
            <a:ext cx="4457100" cy="6651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Stream of events</a:t>
            </a:r>
            <a:endParaRPr b="1"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128"/>
          <p:cNvSpPr/>
          <p:nvPr/>
        </p:nvSpPr>
        <p:spPr>
          <a:xfrm>
            <a:off x="4036463" y="3902600"/>
            <a:ext cx="1337400" cy="5634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State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128"/>
          <p:cNvSpPr/>
          <p:nvPr/>
        </p:nvSpPr>
        <p:spPr>
          <a:xfrm>
            <a:off x="715224" y="3902625"/>
            <a:ext cx="1225200" cy="563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6" name="Google Shape;1166;p128"/>
          <p:cNvCxnSpPr>
            <a:stCxn id="1163" idx="3"/>
            <a:endCxn id="1167" idx="3"/>
          </p:cNvCxnSpPr>
          <p:nvPr/>
        </p:nvCxnSpPr>
        <p:spPr>
          <a:xfrm rot="10800000">
            <a:off x="2173650" y="1708825"/>
            <a:ext cx="4294200" cy="1314000"/>
          </a:xfrm>
          <a:prstGeom prst="bentConnector3">
            <a:avLst>
              <a:gd fmla="val -5545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8" name="Google Shape;1168;p128"/>
          <p:cNvCxnSpPr>
            <a:stCxn id="1167" idx="1"/>
            <a:endCxn id="1163" idx="1"/>
          </p:cNvCxnSpPr>
          <p:nvPr/>
        </p:nvCxnSpPr>
        <p:spPr>
          <a:xfrm>
            <a:off x="711450" y="1708825"/>
            <a:ext cx="1299300" cy="1314000"/>
          </a:xfrm>
          <a:prstGeom prst="bentConnector3">
            <a:avLst>
              <a:gd fmla="val -18327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128"/>
          <p:cNvCxnSpPr>
            <a:stCxn id="1163" idx="3"/>
            <a:endCxn id="1164" idx="3"/>
          </p:cNvCxnSpPr>
          <p:nvPr/>
        </p:nvCxnSpPr>
        <p:spPr>
          <a:xfrm flipH="1">
            <a:off x="5373750" y="3022825"/>
            <a:ext cx="1094100" cy="1161600"/>
          </a:xfrm>
          <a:prstGeom prst="bentConnector3">
            <a:avLst>
              <a:gd fmla="val -21764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128"/>
          <p:cNvCxnSpPr>
            <a:stCxn id="1165" idx="1"/>
            <a:endCxn id="1163" idx="1"/>
          </p:cNvCxnSpPr>
          <p:nvPr/>
        </p:nvCxnSpPr>
        <p:spPr>
          <a:xfrm flipH="1" rot="10800000">
            <a:off x="715224" y="3022725"/>
            <a:ext cx="1295400" cy="1161600"/>
          </a:xfrm>
          <a:prstGeom prst="bentConnector3">
            <a:avLst>
              <a:gd fmla="val -18382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1" name="Google Shape;1171;p128"/>
          <p:cNvCxnSpPr>
            <a:stCxn id="1164" idx="1"/>
            <a:endCxn id="1165" idx="3"/>
          </p:cNvCxnSpPr>
          <p:nvPr/>
        </p:nvCxnSpPr>
        <p:spPr>
          <a:xfrm rot="10800000">
            <a:off x="1940363" y="4184300"/>
            <a:ext cx="20961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2" name="Google Shape;1172;p128"/>
          <p:cNvCxnSpPr/>
          <p:nvPr/>
        </p:nvCxnSpPr>
        <p:spPr>
          <a:xfrm>
            <a:off x="4037625" y="3022800"/>
            <a:ext cx="2264700" cy="0"/>
          </a:xfrm>
          <a:prstGeom prst="straightConnector1">
            <a:avLst/>
          </a:prstGeom>
          <a:noFill/>
          <a:ln cap="flat" cmpd="sng" w="762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7" name="Google Shape;1167;p128"/>
          <p:cNvSpPr/>
          <p:nvPr/>
        </p:nvSpPr>
        <p:spPr>
          <a:xfrm>
            <a:off x="711450" y="1427125"/>
            <a:ext cx="1462200" cy="563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Middleware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128"/>
          <p:cNvSpPr txBox="1"/>
          <p:nvPr/>
        </p:nvSpPr>
        <p:spPr>
          <a:xfrm>
            <a:off x="5939975" y="1267721"/>
            <a:ext cx="875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endParaRPr b="1" sz="1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128"/>
          <p:cNvSpPr txBox="1"/>
          <p:nvPr/>
        </p:nvSpPr>
        <p:spPr>
          <a:xfrm>
            <a:off x="6086439" y="4191175"/>
            <a:ext cx="717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endParaRPr b="1" sz="1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128"/>
          <p:cNvSpPr txBox="1"/>
          <p:nvPr/>
        </p:nvSpPr>
        <p:spPr>
          <a:xfrm>
            <a:off x="711450" y="3028950"/>
            <a:ext cx="875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endParaRPr b="1" sz="1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128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Provide events as one source</a:t>
            </a:r>
            <a:endParaRPr/>
          </a:p>
        </p:txBody>
      </p:sp>
      <p:sp>
        <p:nvSpPr>
          <p:cNvPr id="1182" name="Google Shape;1182;p129"/>
          <p:cNvSpPr txBox="1"/>
          <p:nvPr/>
        </p:nvSpPr>
        <p:spPr>
          <a:xfrm>
            <a:off x="3552600" y="2424900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grpSp>
        <p:nvGrpSpPr>
          <p:cNvPr id="1183" name="Google Shape;1183;p129"/>
          <p:cNvGrpSpPr/>
          <p:nvPr/>
        </p:nvGrpSpPr>
        <p:grpSpPr>
          <a:xfrm>
            <a:off x="277438" y="1958100"/>
            <a:ext cx="3637221" cy="2534646"/>
            <a:chOff x="420403" y="745072"/>
            <a:chExt cx="5666336" cy="3948663"/>
          </a:xfrm>
        </p:grpSpPr>
        <p:sp>
          <p:nvSpPr>
            <p:cNvPr id="1184" name="Google Shape;1184;p129"/>
            <p:cNvSpPr/>
            <p:nvPr/>
          </p:nvSpPr>
          <p:spPr>
            <a:xfrm>
              <a:off x="2398631" y="745228"/>
              <a:ext cx="16503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Middleware</a:t>
              </a:r>
              <a:endParaRPr b="1" sz="1200"/>
            </a:p>
          </p:txBody>
        </p:sp>
        <p:sp>
          <p:nvSpPr>
            <p:cNvPr id="1185" name="Google Shape;1185;p129"/>
            <p:cNvSpPr/>
            <p:nvPr/>
          </p:nvSpPr>
          <p:spPr>
            <a:xfrm>
              <a:off x="2676975" y="2615650"/>
              <a:ext cx="10029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State</a:t>
              </a:r>
              <a:endParaRPr b="1" sz="1200"/>
            </a:p>
          </p:txBody>
        </p:sp>
        <p:cxnSp>
          <p:nvCxnSpPr>
            <p:cNvPr id="1186" name="Google Shape;1186;p129"/>
            <p:cNvCxnSpPr/>
            <p:nvPr/>
          </p:nvCxnSpPr>
          <p:spPr>
            <a:xfrm flipH="1" rot="10800000">
              <a:off x="2987400" y="1307688"/>
              <a:ext cx="9900" cy="13134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7" name="Google Shape;1187;p129"/>
            <p:cNvCxnSpPr/>
            <p:nvPr/>
          </p:nvCxnSpPr>
          <p:spPr>
            <a:xfrm flipH="1">
              <a:off x="3368400" y="1307688"/>
              <a:ext cx="9900" cy="13134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8" name="Google Shape;1188;p129"/>
            <p:cNvCxnSpPr>
              <a:stCxn id="1189" idx="2"/>
              <a:endCxn id="1185" idx="3"/>
            </p:cNvCxnSpPr>
            <p:nvPr/>
          </p:nvCxnSpPr>
          <p:spPr>
            <a:xfrm rot="5400000">
              <a:off x="3645639" y="1342822"/>
              <a:ext cx="1589100" cy="1520400"/>
            </a:xfrm>
            <a:prstGeom prst="bentConnector2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0" name="Google Shape;1190;p129"/>
            <p:cNvSpPr/>
            <p:nvPr/>
          </p:nvSpPr>
          <p:spPr>
            <a:xfrm>
              <a:off x="420403" y="745228"/>
              <a:ext cx="16971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Middleware</a:t>
              </a:r>
              <a:endParaRPr b="1" sz="1200"/>
            </a:p>
          </p:txBody>
        </p:sp>
        <p:cxnSp>
          <p:nvCxnSpPr>
            <p:cNvPr id="1191" name="Google Shape;1191;p129"/>
            <p:cNvCxnSpPr>
              <a:stCxn id="1190" idx="2"/>
              <a:endCxn id="1185" idx="1"/>
            </p:cNvCxnSpPr>
            <p:nvPr/>
          </p:nvCxnSpPr>
          <p:spPr>
            <a:xfrm flipH="1" rot="-5400000">
              <a:off x="1178803" y="1398778"/>
              <a:ext cx="1588500" cy="1408200"/>
            </a:xfrm>
            <a:prstGeom prst="bentConnector2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2" name="Google Shape;1192;p129"/>
            <p:cNvSpPr/>
            <p:nvPr/>
          </p:nvSpPr>
          <p:spPr>
            <a:xfrm>
              <a:off x="2433975" y="4130335"/>
              <a:ext cx="1469400" cy="563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Consumer</a:t>
              </a:r>
              <a:endParaRPr b="1" sz="1200"/>
            </a:p>
          </p:txBody>
        </p:sp>
        <p:cxnSp>
          <p:nvCxnSpPr>
            <p:cNvPr id="1193" name="Google Shape;1193;p129"/>
            <p:cNvCxnSpPr/>
            <p:nvPr/>
          </p:nvCxnSpPr>
          <p:spPr>
            <a:xfrm flipH="1">
              <a:off x="2974200" y="3179054"/>
              <a:ext cx="13200" cy="9552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4" name="Google Shape;1194;p129"/>
            <p:cNvCxnSpPr/>
            <p:nvPr/>
          </p:nvCxnSpPr>
          <p:spPr>
            <a:xfrm rot="10800000">
              <a:off x="3368388" y="3179138"/>
              <a:ext cx="0" cy="9459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5" name="Google Shape;1195;p129"/>
            <p:cNvSpPr txBox="1"/>
            <p:nvPr/>
          </p:nvSpPr>
          <p:spPr>
            <a:xfrm>
              <a:off x="1092223" y="2944870"/>
              <a:ext cx="1226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B7B7B7"/>
                  </a:solidFill>
                </a:rPr>
                <a:t>Event</a:t>
              </a:r>
              <a:endParaRPr b="1" sz="1200">
                <a:solidFill>
                  <a:srgbClr val="B7B7B7"/>
                </a:solidFill>
              </a:endParaRPr>
            </a:p>
          </p:txBody>
        </p:sp>
        <p:sp>
          <p:nvSpPr>
            <p:cNvPr id="1196" name="Google Shape;1196;p129"/>
            <p:cNvSpPr txBox="1"/>
            <p:nvPr/>
          </p:nvSpPr>
          <p:spPr>
            <a:xfrm>
              <a:off x="4481264" y="2944870"/>
              <a:ext cx="1226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B7B7B7"/>
                  </a:solidFill>
                </a:rPr>
                <a:t>Event</a:t>
              </a:r>
              <a:endParaRPr b="1" sz="1200">
                <a:solidFill>
                  <a:srgbClr val="B7B7B7"/>
                </a:solidFill>
              </a:endParaRPr>
            </a:p>
          </p:txBody>
        </p:sp>
        <p:sp>
          <p:nvSpPr>
            <p:cNvPr id="1197" name="Google Shape;1197;p129"/>
            <p:cNvSpPr txBox="1"/>
            <p:nvPr/>
          </p:nvSpPr>
          <p:spPr>
            <a:xfrm>
              <a:off x="3565109" y="1612718"/>
              <a:ext cx="1226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B7B7B7"/>
                  </a:solidFill>
                </a:rPr>
                <a:t>Event</a:t>
              </a:r>
              <a:endParaRPr b="1" sz="1200">
                <a:solidFill>
                  <a:srgbClr val="B7B7B7"/>
                </a:solidFill>
              </a:endParaRPr>
            </a:p>
          </p:txBody>
        </p:sp>
        <p:sp>
          <p:nvSpPr>
            <p:cNvPr id="1189" name="Google Shape;1189;p129"/>
            <p:cNvSpPr/>
            <p:nvPr/>
          </p:nvSpPr>
          <p:spPr>
            <a:xfrm>
              <a:off x="4314039" y="745072"/>
              <a:ext cx="17727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Middleware</a:t>
              </a:r>
              <a:endParaRPr b="1" sz="1200"/>
            </a:p>
          </p:txBody>
        </p:sp>
      </p:grpSp>
      <p:grpSp>
        <p:nvGrpSpPr>
          <p:cNvPr id="1198" name="Google Shape;1198;p129"/>
          <p:cNvGrpSpPr/>
          <p:nvPr/>
        </p:nvGrpSpPr>
        <p:grpSpPr>
          <a:xfrm>
            <a:off x="5097275" y="2217400"/>
            <a:ext cx="3636053" cy="2325180"/>
            <a:chOff x="1162631" y="1149029"/>
            <a:chExt cx="5664516" cy="3622340"/>
          </a:xfrm>
        </p:grpSpPr>
        <p:sp>
          <p:nvSpPr>
            <p:cNvPr id="1199" name="Google Shape;1199;p129"/>
            <p:cNvSpPr/>
            <p:nvPr/>
          </p:nvSpPr>
          <p:spPr>
            <a:xfrm>
              <a:off x="1651105" y="1579509"/>
              <a:ext cx="19557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1200" name="Google Shape;1200;p129"/>
            <p:cNvSpPr/>
            <p:nvPr/>
          </p:nvSpPr>
          <p:spPr>
            <a:xfrm>
              <a:off x="3119868" y="2690274"/>
              <a:ext cx="3306000" cy="665100"/>
            </a:xfrm>
            <a:prstGeom prst="rect">
              <a:avLst/>
            </a:prstGeom>
            <a:noFill/>
            <a:ln cap="flat" cmpd="sng" w="38100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3F3F3"/>
                  </a:solidFill>
                </a:rPr>
                <a:t>Stream of events</a:t>
              </a:r>
              <a:endParaRPr b="1" sz="1200">
                <a:solidFill>
                  <a:srgbClr val="F3F3F3"/>
                </a:solidFill>
              </a:endParaRPr>
            </a:p>
          </p:txBody>
        </p:sp>
        <p:sp>
          <p:nvSpPr>
            <p:cNvPr id="1201" name="Google Shape;1201;p129"/>
            <p:cNvSpPr/>
            <p:nvPr/>
          </p:nvSpPr>
          <p:spPr>
            <a:xfrm>
              <a:off x="4265063" y="4055000"/>
              <a:ext cx="1337400" cy="56340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State</a:t>
              </a:r>
              <a:endParaRPr b="1" sz="1200"/>
            </a:p>
          </p:txBody>
        </p:sp>
        <p:sp>
          <p:nvSpPr>
            <p:cNvPr id="1202" name="Google Shape;1202;p129"/>
            <p:cNvSpPr/>
            <p:nvPr/>
          </p:nvSpPr>
          <p:spPr>
            <a:xfrm>
              <a:off x="1537379" y="4055012"/>
              <a:ext cx="1469400" cy="563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Consumer</a:t>
              </a:r>
              <a:endParaRPr b="1" sz="1200"/>
            </a:p>
          </p:txBody>
        </p:sp>
        <p:cxnSp>
          <p:nvCxnSpPr>
            <p:cNvPr id="1203" name="Google Shape;1203;p129"/>
            <p:cNvCxnSpPr>
              <a:stCxn id="1200" idx="3"/>
              <a:endCxn id="1204" idx="3"/>
            </p:cNvCxnSpPr>
            <p:nvPr/>
          </p:nvCxnSpPr>
          <p:spPr>
            <a:xfrm rot="10800000">
              <a:off x="3489468" y="1708524"/>
              <a:ext cx="2936400" cy="1314300"/>
            </a:xfrm>
            <a:prstGeom prst="bentConnector3">
              <a:avLst>
                <a:gd fmla="val -12633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5" name="Google Shape;1205;p129"/>
            <p:cNvCxnSpPr>
              <a:stCxn id="1204" idx="1"/>
              <a:endCxn id="1200" idx="1"/>
            </p:cNvCxnSpPr>
            <p:nvPr/>
          </p:nvCxnSpPr>
          <p:spPr>
            <a:xfrm>
              <a:off x="1533602" y="1708810"/>
              <a:ext cx="1586100" cy="1314300"/>
            </a:xfrm>
            <a:prstGeom prst="bentConnector3">
              <a:avLst>
                <a:gd fmla="val -23389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6" name="Google Shape;1206;p129"/>
            <p:cNvCxnSpPr>
              <a:stCxn id="1200" idx="3"/>
              <a:endCxn id="1201" idx="3"/>
            </p:cNvCxnSpPr>
            <p:nvPr/>
          </p:nvCxnSpPr>
          <p:spPr>
            <a:xfrm flipH="1">
              <a:off x="5602368" y="3022824"/>
              <a:ext cx="823500" cy="1313700"/>
            </a:xfrm>
            <a:prstGeom prst="bentConnector3">
              <a:avLst>
                <a:gd fmla="val -45048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7" name="Google Shape;1207;p129"/>
            <p:cNvCxnSpPr>
              <a:stCxn id="1202" idx="1"/>
              <a:endCxn id="1200" idx="1"/>
            </p:cNvCxnSpPr>
            <p:nvPr/>
          </p:nvCxnSpPr>
          <p:spPr>
            <a:xfrm flipH="1" rot="10800000">
              <a:off x="1537379" y="3023012"/>
              <a:ext cx="1582500" cy="1313700"/>
            </a:xfrm>
            <a:prstGeom prst="bentConnector3">
              <a:avLst>
                <a:gd fmla="val -23442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8" name="Google Shape;1208;p129"/>
            <p:cNvCxnSpPr>
              <a:stCxn id="1201" idx="1"/>
              <a:endCxn id="1202" idx="3"/>
            </p:cNvCxnSpPr>
            <p:nvPr/>
          </p:nvCxnSpPr>
          <p:spPr>
            <a:xfrm rot="10800000">
              <a:off x="3006863" y="4336700"/>
              <a:ext cx="12582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9" name="Google Shape;1209;p129"/>
            <p:cNvCxnSpPr/>
            <p:nvPr/>
          </p:nvCxnSpPr>
          <p:spPr>
            <a:xfrm>
              <a:off x="5290066" y="3018557"/>
              <a:ext cx="7797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4" name="Google Shape;1204;p129"/>
            <p:cNvSpPr/>
            <p:nvPr/>
          </p:nvSpPr>
          <p:spPr>
            <a:xfrm>
              <a:off x="1533602" y="1427110"/>
              <a:ext cx="1955700" cy="563400"/>
            </a:xfrm>
            <a:prstGeom prst="rect">
              <a:avLst/>
            </a:prstGeom>
            <a:solidFill>
              <a:srgbClr val="ADADA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Middleware</a:t>
              </a:r>
              <a:endParaRPr b="1" sz="1200"/>
            </a:p>
          </p:txBody>
        </p:sp>
        <p:sp>
          <p:nvSpPr>
            <p:cNvPr id="1210" name="Google Shape;1210;p129"/>
            <p:cNvSpPr txBox="1"/>
            <p:nvPr/>
          </p:nvSpPr>
          <p:spPr>
            <a:xfrm>
              <a:off x="5519197" y="1149029"/>
              <a:ext cx="12582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B7B7B7"/>
                  </a:solidFill>
                </a:rPr>
                <a:t>Event</a:t>
              </a:r>
              <a:endParaRPr b="1" sz="1200">
                <a:solidFill>
                  <a:srgbClr val="B7B7B7"/>
                </a:solidFill>
              </a:endParaRPr>
            </a:p>
          </p:txBody>
        </p:sp>
        <p:sp>
          <p:nvSpPr>
            <p:cNvPr id="1211" name="Google Shape;1211;p129"/>
            <p:cNvSpPr txBox="1"/>
            <p:nvPr/>
          </p:nvSpPr>
          <p:spPr>
            <a:xfrm>
              <a:off x="5568948" y="4343569"/>
              <a:ext cx="12582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B7B7B7"/>
                  </a:solidFill>
                </a:rPr>
                <a:t>Event</a:t>
              </a:r>
              <a:endParaRPr b="1" sz="1200">
                <a:solidFill>
                  <a:srgbClr val="B7B7B7"/>
                </a:solidFill>
              </a:endParaRPr>
            </a:p>
          </p:txBody>
        </p:sp>
        <p:sp>
          <p:nvSpPr>
            <p:cNvPr id="1212" name="Google Shape;1212;p129"/>
            <p:cNvSpPr txBox="1"/>
            <p:nvPr/>
          </p:nvSpPr>
          <p:spPr>
            <a:xfrm>
              <a:off x="1162631" y="3018596"/>
              <a:ext cx="1337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B7B7B7"/>
                  </a:solidFill>
                </a:rPr>
                <a:t>Event</a:t>
              </a:r>
              <a:endParaRPr b="1" sz="1200">
                <a:solidFill>
                  <a:srgbClr val="B7B7B7"/>
                </a:solidFill>
              </a:endParaRPr>
            </a:p>
          </p:txBody>
        </p:sp>
      </p:grpSp>
      <p:sp>
        <p:nvSpPr>
          <p:cNvPr id="1213" name="Google Shape;1213;p129"/>
          <p:cNvSpPr txBox="1"/>
          <p:nvPr/>
        </p:nvSpPr>
        <p:spPr>
          <a:xfrm>
            <a:off x="456377" y="10428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1214" name="Google Shape;1214;p129"/>
          <p:cNvSpPr txBox="1"/>
          <p:nvPr/>
        </p:nvSpPr>
        <p:spPr>
          <a:xfrm>
            <a:off x="8106900" y="107190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keep one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Connect remote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Reduces complexity in architecture</a:t>
            </a:r>
            <a:endParaRPr/>
          </a:p>
        </p:txBody>
      </p:sp>
      <p:sp>
        <p:nvSpPr>
          <p:cNvPr id="1220" name="Google Shape;1220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Provide events as one source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31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Hide details </a:t>
            </a:r>
            <a:br>
              <a:rPr lang="en-GB"/>
            </a:br>
            <a:r>
              <a:rPr lang="en-GB"/>
              <a:t>behind a facade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隐藏外观后面的细节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Hide details behind a facade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132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  <p:grpSp>
        <p:nvGrpSpPr>
          <p:cNvPr id="1232" name="Google Shape;1232;p132"/>
          <p:cNvGrpSpPr/>
          <p:nvPr/>
        </p:nvGrpSpPr>
        <p:grpSpPr>
          <a:xfrm>
            <a:off x="1965907" y="1902282"/>
            <a:ext cx="4209568" cy="2095043"/>
            <a:chOff x="1965907" y="1902282"/>
            <a:chExt cx="4209568" cy="2095043"/>
          </a:xfrm>
        </p:grpSpPr>
        <p:sp>
          <p:nvSpPr>
            <p:cNvPr id="1233" name="Google Shape;1233;p132"/>
            <p:cNvSpPr/>
            <p:nvPr/>
          </p:nvSpPr>
          <p:spPr>
            <a:xfrm>
              <a:off x="4574975" y="3443525"/>
              <a:ext cx="1600500" cy="553800"/>
            </a:xfrm>
            <a:prstGeom prst="rect">
              <a:avLst/>
            </a:prstGeom>
            <a:noFill/>
            <a:ln cap="flat" cmpd="sng" w="3810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Derivation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32"/>
            <p:cNvSpPr/>
            <p:nvPr/>
          </p:nvSpPr>
          <p:spPr>
            <a:xfrm>
              <a:off x="4574975" y="2672904"/>
              <a:ext cx="1600500" cy="5538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Storage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32"/>
            <p:cNvSpPr/>
            <p:nvPr/>
          </p:nvSpPr>
          <p:spPr>
            <a:xfrm>
              <a:off x="4574975" y="1902282"/>
              <a:ext cx="1600500" cy="553800"/>
            </a:xfrm>
            <a:prstGeom prst="rect">
              <a:avLst/>
            </a:prstGeom>
            <a:noFill/>
            <a:ln cap="flat" cmpd="sng" w="3810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Computation</a:t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6" name="Google Shape;1236;p132"/>
            <p:cNvCxnSpPr>
              <a:endCxn id="1235" idx="1"/>
            </p:cNvCxnSpPr>
            <p:nvPr/>
          </p:nvCxnSpPr>
          <p:spPr>
            <a:xfrm flipH="1" rot="10800000">
              <a:off x="3212975" y="2179182"/>
              <a:ext cx="1362000" cy="6210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7" name="Google Shape;1237;p132"/>
            <p:cNvCxnSpPr>
              <a:endCxn id="1233" idx="1"/>
            </p:cNvCxnSpPr>
            <p:nvPr/>
          </p:nvCxnSpPr>
          <p:spPr>
            <a:xfrm>
              <a:off x="3212975" y="3087725"/>
              <a:ext cx="1362000" cy="6327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238" name="Google Shape;1238;p132"/>
            <p:cNvSpPr/>
            <p:nvPr/>
          </p:nvSpPr>
          <p:spPr>
            <a:xfrm>
              <a:off x="1973276" y="2660741"/>
              <a:ext cx="1241400" cy="563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32"/>
            <p:cNvSpPr/>
            <p:nvPr/>
          </p:nvSpPr>
          <p:spPr>
            <a:xfrm>
              <a:off x="1965907" y="2668110"/>
              <a:ext cx="1241400" cy="563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Hide details behind a facade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133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133"/>
          <p:cNvSpPr/>
          <p:nvPr/>
        </p:nvSpPr>
        <p:spPr>
          <a:xfrm>
            <a:off x="4611975" y="3443525"/>
            <a:ext cx="1600500" cy="553800"/>
          </a:xfrm>
          <a:prstGeom prst="rect">
            <a:avLst/>
          </a:prstGeom>
          <a:noFill/>
          <a:ln cap="flat" cmpd="sng" w="3810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Derivation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133"/>
          <p:cNvSpPr/>
          <p:nvPr/>
        </p:nvSpPr>
        <p:spPr>
          <a:xfrm>
            <a:off x="1965907" y="2668110"/>
            <a:ext cx="1241400" cy="563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133"/>
          <p:cNvSpPr/>
          <p:nvPr/>
        </p:nvSpPr>
        <p:spPr>
          <a:xfrm>
            <a:off x="4611975" y="2672904"/>
            <a:ext cx="1600500" cy="55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Storage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133"/>
          <p:cNvSpPr/>
          <p:nvPr/>
        </p:nvSpPr>
        <p:spPr>
          <a:xfrm>
            <a:off x="4611975" y="1902282"/>
            <a:ext cx="1600500" cy="553800"/>
          </a:xfrm>
          <a:prstGeom prst="rect">
            <a:avLst/>
          </a:prstGeom>
          <a:noFill/>
          <a:ln cap="flat" cmpd="sng" w="3810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Computation</a:t>
            </a:r>
            <a:endParaRPr b="1"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0" name="Google Shape;1250;p133"/>
          <p:cNvCxnSpPr/>
          <p:nvPr/>
        </p:nvCxnSpPr>
        <p:spPr>
          <a:xfrm flipH="1" rot="10800000">
            <a:off x="3207307" y="2792910"/>
            <a:ext cx="1195200" cy="4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133"/>
          <p:cNvCxnSpPr/>
          <p:nvPr/>
        </p:nvCxnSpPr>
        <p:spPr>
          <a:xfrm flipH="1" rot="10800000">
            <a:off x="3207307" y="3075603"/>
            <a:ext cx="1195200" cy="4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52" name="Google Shape;1252;p133"/>
          <p:cNvSpPr/>
          <p:nvPr/>
        </p:nvSpPr>
        <p:spPr>
          <a:xfrm>
            <a:off x="4402575" y="1719800"/>
            <a:ext cx="2019300" cy="28047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Facade</a:t>
            </a:r>
            <a:endParaRPr b="1"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can be </a:t>
            </a:r>
            <a:br>
              <a:rPr lang="en-GB"/>
            </a:br>
            <a:r>
              <a:rPr b="1" lang="en-GB"/>
              <a:t>ANYTHING!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状态可以是任何事物！</a:t>
            </a:r>
            <a:endParaRPr b="1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Hide details behind a facade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134"/>
          <p:cNvSpPr txBox="1"/>
          <p:nvPr/>
        </p:nvSpPr>
        <p:spPr>
          <a:xfrm>
            <a:off x="4328997" y="2007128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1259" name="Google Shape;1259;p134"/>
          <p:cNvSpPr txBox="1"/>
          <p:nvPr/>
        </p:nvSpPr>
        <p:spPr>
          <a:xfrm>
            <a:off x="227777" y="11952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1260" name="Google Shape;1260;p134"/>
          <p:cNvSpPr txBox="1"/>
          <p:nvPr/>
        </p:nvSpPr>
        <p:spPr>
          <a:xfrm>
            <a:off x="8097925" y="114810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1" name="Google Shape;1261;p134"/>
          <p:cNvGrpSpPr/>
          <p:nvPr/>
        </p:nvGrpSpPr>
        <p:grpSpPr>
          <a:xfrm>
            <a:off x="365667" y="1659700"/>
            <a:ext cx="3620229" cy="1801737"/>
            <a:chOff x="1965907" y="1902282"/>
            <a:chExt cx="4209568" cy="2095043"/>
          </a:xfrm>
        </p:grpSpPr>
        <p:sp>
          <p:nvSpPr>
            <p:cNvPr id="1262" name="Google Shape;1262;p134"/>
            <p:cNvSpPr/>
            <p:nvPr/>
          </p:nvSpPr>
          <p:spPr>
            <a:xfrm>
              <a:off x="4574975" y="3443525"/>
              <a:ext cx="1600500" cy="553800"/>
            </a:xfrm>
            <a:prstGeom prst="rect">
              <a:avLst/>
            </a:prstGeom>
            <a:noFill/>
            <a:ln cap="flat" cmpd="sng" w="3810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Derivation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34"/>
            <p:cNvSpPr/>
            <p:nvPr/>
          </p:nvSpPr>
          <p:spPr>
            <a:xfrm>
              <a:off x="4574975" y="2672904"/>
              <a:ext cx="1600500" cy="5538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Calibri"/>
                  <a:ea typeface="Calibri"/>
                  <a:cs typeface="Calibri"/>
                  <a:sym typeface="Calibri"/>
                </a:rPr>
                <a:t>Storage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34"/>
            <p:cNvSpPr/>
            <p:nvPr/>
          </p:nvSpPr>
          <p:spPr>
            <a:xfrm>
              <a:off x="4574975" y="1902282"/>
              <a:ext cx="1600500" cy="553800"/>
            </a:xfrm>
            <a:prstGeom prst="rect">
              <a:avLst/>
            </a:prstGeom>
            <a:noFill/>
            <a:ln cap="flat" cmpd="sng" w="3810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Computation</a:t>
              </a:r>
              <a:endParaRPr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5" name="Google Shape;1265;p134"/>
            <p:cNvCxnSpPr>
              <a:endCxn id="1264" idx="1"/>
            </p:cNvCxnSpPr>
            <p:nvPr/>
          </p:nvCxnSpPr>
          <p:spPr>
            <a:xfrm flipH="1" rot="10800000">
              <a:off x="3212975" y="2179182"/>
              <a:ext cx="1362000" cy="6210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6" name="Google Shape;1266;p134"/>
            <p:cNvCxnSpPr>
              <a:endCxn id="1262" idx="1"/>
            </p:cNvCxnSpPr>
            <p:nvPr/>
          </p:nvCxnSpPr>
          <p:spPr>
            <a:xfrm>
              <a:off x="3212975" y="3087725"/>
              <a:ext cx="1362000" cy="6327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267" name="Google Shape;1267;p134"/>
            <p:cNvSpPr/>
            <p:nvPr/>
          </p:nvSpPr>
          <p:spPr>
            <a:xfrm>
              <a:off x="1973276" y="2660741"/>
              <a:ext cx="1241400" cy="563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134"/>
            <p:cNvSpPr/>
            <p:nvPr/>
          </p:nvSpPr>
          <p:spPr>
            <a:xfrm>
              <a:off x="1965907" y="2668110"/>
              <a:ext cx="1241400" cy="563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9" name="Google Shape;1269;p134"/>
          <p:cNvGrpSpPr/>
          <p:nvPr/>
        </p:nvGrpSpPr>
        <p:grpSpPr>
          <a:xfrm>
            <a:off x="4797577" y="2264800"/>
            <a:ext cx="3831981" cy="2412000"/>
            <a:chOff x="3883177" y="2112400"/>
            <a:chExt cx="3831981" cy="2412000"/>
          </a:xfrm>
        </p:grpSpPr>
        <p:sp>
          <p:nvSpPr>
            <p:cNvPr id="1270" name="Google Shape;1270;p134"/>
            <p:cNvSpPr/>
            <p:nvPr/>
          </p:nvSpPr>
          <p:spPr>
            <a:xfrm>
              <a:off x="5978758" y="2112400"/>
              <a:ext cx="1736400" cy="2412000"/>
            </a:xfrm>
            <a:prstGeom prst="rect">
              <a:avLst/>
            </a:prstGeom>
            <a:noFill/>
            <a:ln cap="flat" cmpd="sng" w="38100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Facade</a:t>
              </a:r>
              <a:endParaRPr b="1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34"/>
            <p:cNvSpPr/>
            <p:nvPr/>
          </p:nvSpPr>
          <p:spPr>
            <a:xfrm>
              <a:off x="6158758" y="3594839"/>
              <a:ext cx="1376400" cy="476400"/>
            </a:xfrm>
            <a:prstGeom prst="rect">
              <a:avLst/>
            </a:prstGeom>
            <a:noFill/>
            <a:ln cap="flat" cmpd="sng" w="3810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Derivation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134"/>
            <p:cNvSpPr/>
            <p:nvPr/>
          </p:nvSpPr>
          <p:spPr>
            <a:xfrm>
              <a:off x="3883177" y="2927966"/>
              <a:ext cx="1067700" cy="484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134"/>
            <p:cNvSpPr/>
            <p:nvPr/>
          </p:nvSpPr>
          <p:spPr>
            <a:xfrm>
              <a:off x="6158758" y="2932089"/>
              <a:ext cx="1376400" cy="476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Calibri"/>
                  <a:ea typeface="Calibri"/>
                  <a:cs typeface="Calibri"/>
                  <a:sym typeface="Calibri"/>
                </a:rPr>
                <a:t>Storage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134"/>
            <p:cNvSpPr/>
            <p:nvPr/>
          </p:nvSpPr>
          <p:spPr>
            <a:xfrm>
              <a:off x="6158758" y="2269339"/>
              <a:ext cx="1376400" cy="476400"/>
            </a:xfrm>
            <a:prstGeom prst="rect">
              <a:avLst/>
            </a:prstGeom>
            <a:noFill/>
            <a:ln cap="flat" cmpd="sng" w="3810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Computation</a:t>
              </a:r>
              <a:endParaRPr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5" name="Google Shape;1275;p134"/>
            <p:cNvCxnSpPr/>
            <p:nvPr/>
          </p:nvCxnSpPr>
          <p:spPr>
            <a:xfrm flipH="1" rot="10800000">
              <a:off x="4950805" y="3035267"/>
              <a:ext cx="1028100" cy="39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6" name="Google Shape;1276;p134"/>
            <p:cNvCxnSpPr/>
            <p:nvPr/>
          </p:nvCxnSpPr>
          <p:spPr>
            <a:xfrm flipH="1" rot="10800000">
              <a:off x="4950805" y="3278389"/>
              <a:ext cx="1028100" cy="390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replace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Blackbox away implementation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Simplifies accessing and separating </a:t>
            </a:r>
            <a:br>
              <a:rPr lang="en-GB"/>
            </a:br>
            <a:r>
              <a:rPr lang="en-GB"/>
              <a:t>state management</a:t>
            </a:r>
            <a:endParaRPr/>
          </a:p>
        </p:txBody>
      </p:sp>
      <p:sp>
        <p:nvSpPr>
          <p:cNvPr id="1282" name="Google Shape;1282;p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Hide details behind a facade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36"/>
          <p:cNvSpPr txBox="1"/>
          <p:nvPr>
            <p:ph type="title"/>
          </p:nvPr>
        </p:nvSpPr>
        <p:spPr>
          <a:xfrm>
            <a:off x="311700" y="1231575"/>
            <a:ext cx="85206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Adopt and maintain</a:t>
            </a:r>
            <a:br>
              <a:rPr lang="en-GB"/>
            </a:br>
            <a:r>
              <a:rPr lang="en-GB"/>
              <a:t>state is simple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采用和维护状态很简单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Adopt and maintain state is simple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137"/>
          <p:cNvSpPr txBox="1"/>
          <p:nvPr/>
        </p:nvSpPr>
        <p:spPr>
          <a:xfrm>
            <a:off x="331700" y="2231850"/>
            <a:ext cx="86454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(C) </a:t>
            </a:r>
            <a:br>
              <a:rPr b="1" lang="en-GB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GB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(∃x)(Fx∧∀y(Fy→y=x)(∃x)(Fx∧∀y(Fy→y=x), (∃x)(Gx∧∀y(Gy→y=x)⊢(∃x)(Gx∧∀y(Gy→y=x)⊢</a:t>
            </a:r>
            <a:br>
              <a:rPr b="1" lang="en-GB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GB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(∃x)(∃y)(¬x=y∧(Fx∨Gx)∧(Fy∨Gy)∧(∀z)(Fz∨Gz→(z=x∨z=y))</a:t>
            </a:r>
            <a:endParaRPr b="1"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37"/>
          <p:cNvSpPr txBox="1"/>
          <p:nvPr/>
        </p:nvSpPr>
        <p:spPr>
          <a:xfrm>
            <a:off x="7659306" y="836850"/>
            <a:ext cx="1084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CC0000"/>
                </a:solidFill>
              </a:rPr>
              <a:t>✘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Adopt and maintain state is simple</a:t>
            </a:r>
            <a:endParaRPr/>
          </a:p>
        </p:txBody>
      </p:sp>
      <p:sp>
        <p:nvSpPr>
          <p:cNvPr id="1300" name="Google Shape;1300;p138"/>
          <p:cNvSpPr txBox="1"/>
          <p:nvPr/>
        </p:nvSpPr>
        <p:spPr>
          <a:xfrm>
            <a:off x="7649700" y="781225"/>
            <a:ext cx="1121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9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138"/>
          <p:cNvSpPr txBox="1"/>
          <p:nvPr/>
        </p:nvSpPr>
        <p:spPr>
          <a:xfrm>
            <a:off x="3791100" y="2190150"/>
            <a:ext cx="15618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1+1=2</a:t>
            </a:r>
            <a:endParaRPr b="1" sz="36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Adopt and maintain state is simple</a:t>
            </a:r>
            <a:endParaRPr/>
          </a:p>
        </p:txBody>
      </p:sp>
      <p:sp>
        <p:nvSpPr>
          <p:cNvPr id="1307" name="Google Shape;1307;p139"/>
          <p:cNvSpPr txBox="1"/>
          <p:nvPr/>
        </p:nvSpPr>
        <p:spPr>
          <a:xfrm>
            <a:off x="636500" y="2536650"/>
            <a:ext cx="49335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</a:rPr>
              <a:t>(C) </a:t>
            </a:r>
            <a:br>
              <a:rPr b="1" lang="en-GB">
                <a:solidFill>
                  <a:srgbClr val="F3F3F3"/>
                </a:solidFill>
              </a:rPr>
            </a:br>
            <a:r>
              <a:rPr b="1" lang="en-GB">
                <a:solidFill>
                  <a:srgbClr val="F3F3F3"/>
                </a:solidFill>
              </a:rPr>
              <a:t>(∃x)(Fx∧∀y(Fy→y=x)(∃x)(Fx∧∀y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</a:rPr>
              <a:t>(Fy→y=x), (∃x)-(Gx∧∀y(Gy→y=x)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</a:rPr>
              <a:t>⊢(∃x)(Gx∧∀y(Gy→y=x)⊢(∃x)(∃y)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</a:rPr>
              <a:t>(¬x=y∧(Fx∨Gx)∧(Fy∨Gy)∧(∀z)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</a:rPr>
              <a:t>(Fz∨Gz→(z=x∨z=y))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308" name="Google Shape;1308;p139"/>
          <p:cNvSpPr txBox="1"/>
          <p:nvPr/>
        </p:nvSpPr>
        <p:spPr>
          <a:xfrm>
            <a:off x="6066525" y="2512175"/>
            <a:ext cx="15618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3F3F3"/>
                </a:solidFill>
              </a:rPr>
              <a:t>1+1=2</a:t>
            </a:r>
            <a:endParaRPr b="1" sz="3000">
              <a:solidFill>
                <a:srgbClr val="F3F3F3"/>
              </a:solidFill>
            </a:endParaRPr>
          </a:p>
        </p:txBody>
      </p:sp>
      <p:sp>
        <p:nvSpPr>
          <p:cNvPr id="1309" name="Google Shape;1309;p139"/>
          <p:cNvSpPr txBox="1"/>
          <p:nvPr/>
        </p:nvSpPr>
        <p:spPr>
          <a:xfrm>
            <a:off x="4328997" y="2007128"/>
            <a:ext cx="943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VS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1310" name="Google Shape;1310;p139"/>
          <p:cNvSpPr txBox="1"/>
          <p:nvPr/>
        </p:nvSpPr>
        <p:spPr>
          <a:xfrm>
            <a:off x="227777" y="1195200"/>
            <a:ext cx="6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CC0000"/>
                </a:solidFill>
              </a:rPr>
              <a:t>✘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1311" name="Google Shape;1311;p139"/>
          <p:cNvSpPr txBox="1"/>
          <p:nvPr/>
        </p:nvSpPr>
        <p:spPr>
          <a:xfrm>
            <a:off x="8097925" y="1148100"/>
            <a:ext cx="594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sz="6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Scaffold what you can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Blueprints f</a:t>
            </a:r>
            <a:r>
              <a:rPr lang="en-GB"/>
              <a:t>or every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 simple</a:t>
            </a:r>
            <a:endParaRPr/>
          </a:p>
        </p:txBody>
      </p:sp>
      <p:sp>
        <p:nvSpPr>
          <p:cNvPr id="1317" name="Google Shape;1317;p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Adopt and maintain state is simple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41"/>
          <p:cNvSpPr txBox="1"/>
          <p:nvPr>
            <p:ph type="title"/>
          </p:nvPr>
        </p:nvSpPr>
        <p:spPr>
          <a:xfrm>
            <a:off x="490250" y="450150"/>
            <a:ext cx="8179800" cy="23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Management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Meta-Model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状态管理元模型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42"/>
          <p:cNvSpPr txBox="1"/>
          <p:nvPr>
            <p:ph idx="1" type="subTitle"/>
          </p:nvPr>
        </p:nvSpPr>
        <p:spPr>
          <a:xfrm>
            <a:off x="5474150" y="270600"/>
            <a:ext cx="33117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Meta-model sections</a:t>
            </a:r>
            <a:endParaRPr/>
          </a:p>
        </p:txBody>
      </p:sp>
      <p:sp>
        <p:nvSpPr>
          <p:cNvPr id="1328" name="Google Shape;1328;p142"/>
          <p:cNvSpPr txBox="1"/>
          <p:nvPr>
            <p:ph idx="2" type="body"/>
          </p:nvPr>
        </p:nvSpPr>
        <p:spPr>
          <a:xfrm>
            <a:off x="367500" y="1785125"/>
            <a:ext cx="38370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Event 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Derivation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State propagation</a:t>
            </a:r>
            <a:endParaRPr/>
          </a:p>
        </p:txBody>
      </p:sp>
      <p:sp>
        <p:nvSpPr>
          <p:cNvPr id="1329" name="Google Shape;1329;p142"/>
          <p:cNvSpPr txBox="1"/>
          <p:nvPr>
            <p:ph idx="3" type="subTitle"/>
          </p:nvPr>
        </p:nvSpPr>
        <p:spPr>
          <a:xfrm>
            <a:off x="261726" y="1944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Management</a:t>
            </a:r>
            <a:br>
              <a:rPr lang="en-GB"/>
            </a:br>
            <a:r>
              <a:rPr lang="en-GB"/>
              <a:t>Meta-Model</a:t>
            </a:r>
            <a:endParaRPr/>
          </a:p>
        </p:txBody>
      </p:sp>
      <p:sp>
        <p:nvSpPr>
          <p:cNvPr id="1330" name="Google Shape;1330;p142"/>
          <p:cNvSpPr/>
          <p:nvPr/>
        </p:nvSpPr>
        <p:spPr>
          <a:xfrm>
            <a:off x="5758511" y="2273284"/>
            <a:ext cx="2949900" cy="3963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Storage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142"/>
          <p:cNvSpPr/>
          <p:nvPr/>
        </p:nvSpPr>
        <p:spPr>
          <a:xfrm>
            <a:off x="5758511" y="1495700"/>
            <a:ext cx="2949900" cy="396300"/>
          </a:xfrm>
          <a:prstGeom prst="rect">
            <a:avLst/>
          </a:prstGeom>
          <a:noFill/>
          <a:ln cap="flat" cmpd="sng" w="3810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Computation</a:t>
            </a:r>
            <a:endParaRPr b="1"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142"/>
          <p:cNvSpPr/>
          <p:nvPr/>
        </p:nvSpPr>
        <p:spPr>
          <a:xfrm>
            <a:off x="5758511" y="3050869"/>
            <a:ext cx="2949900" cy="396300"/>
          </a:xfrm>
          <a:prstGeom prst="rect">
            <a:avLst/>
          </a:prstGeom>
          <a:noFill/>
          <a:ln cap="flat" cmpd="sng" w="3810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Derivation</a:t>
            </a:r>
            <a:endParaRPr b="1"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142"/>
          <p:cNvSpPr/>
          <p:nvPr/>
        </p:nvSpPr>
        <p:spPr>
          <a:xfrm rot="-5398979">
            <a:off x="4184786" y="2250400"/>
            <a:ext cx="2019300" cy="3963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Event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142"/>
          <p:cNvSpPr/>
          <p:nvPr/>
        </p:nvSpPr>
        <p:spPr>
          <a:xfrm>
            <a:off x="5758511" y="3828453"/>
            <a:ext cx="2949900" cy="396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5" name="Google Shape;1335;p142"/>
          <p:cNvCxnSpPr>
            <a:stCxn id="1331" idx="2"/>
            <a:endCxn id="1330" idx="0"/>
          </p:cNvCxnSpPr>
          <p:nvPr/>
        </p:nvCxnSpPr>
        <p:spPr>
          <a:xfrm>
            <a:off x="7233461" y="1892000"/>
            <a:ext cx="0" cy="381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142"/>
          <p:cNvCxnSpPr>
            <a:stCxn id="1330" idx="2"/>
            <a:endCxn id="1332" idx="0"/>
          </p:cNvCxnSpPr>
          <p:nvPr/>
        </p:nvCxnSpPr>
        <p:spPr>
          <a:xfrm>
            <a:off x="7233461" y="2669584"/>
            <a:ext cx="0" cy="381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142"/>
          <p:cNvCxnSpPr>
            <a:stCxn id="1332" idx="2"/>
            <a:endCxn id="1334" idx="0"/>
          </p:cNvCxnSpPr>
          <p:nvPr/>
        </p:nvCxnSpPr>
        <p:spPr>
          <a:xfrm>
            <a:off x="7233461" y="3447169"/>
            <a:ext cx="0" cy="381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8" name="Google Shape;1338;p142"/>
          <p:cNvCxnSpPr>
            <a:stCxn id="1334" idx="1"/>
            <a:endCxn id="1333" idx="1"/>
          </p:cNvCxnSpPr>
          <p:nvPr/>
        </p:nvCxnSpPr>
        <p:spPr>
          <a:xfrm rot="10800000">
            <a:off x="5194211" y="3458103"/>
            <a:ext cx="564300" cy="568500"/>
          </a:xfrm>
          <a:prstGeom prst="bentConnector2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9" name="Google Shape;1339;p142"/>
          <p:cNvCxnSpPr>
            <a:stCxn id="1333" idx="3"/>
            <a:endCxn id="1331" idx="0"/>
          </p:cNvCxnSpPr>
          <p:nvPr/>
        </p:nvCxnSpPr>
        <p:spPr>
          <a:xfrm flipH="1" rot="-5400000">
            <a:off x="6185786" y="447850"/>
            <a:ext cx="56700" cy="2038800"/>
          </a:xfrm>
          <a:prstGeom prst="bentConnector3">
            <a:avLst>
              <a:gd fmla="val -791446" name="adj1"/>
            </a:avLst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43"/>
          <p:cNvSpPr txBox="1"/>
          <p:nvPr/>
        </p:nvSpPr>
        <p:spPr>
          <a:xfrm>
            <a:off x="0" y="918100"/>
            <a:ext cx="62268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Thanks for your time!</a:t>
            </a:r>
            <a:endParaRPr sz="3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6699"/>
                </a:solidFill>
                <a:latin typeface="Montserrat"/>
                <a:ea typeface="Montserrat"/>
                <a:cs typeface="Montserrat"/>
                <a:sym typeface="Montserrat"/>
              </a:rPr>
              <a:t>Don’t hesitate to ask me anything!</a:t>
            </a:r>
            <a:endParaRPr sz="2200">
              <a:solidFill>
                <a:srgbClr val="0066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5" name="Google Shape;1345;p143"/>
          <p:cNvSpPr txBox="1"/>
          <p:nvPr/>
        </p:nvSpPr>
        <p:spPr>
          <a:xfrm>
            <a:off x="6395353" y="569725"/>
            <a:ext cx="2240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Michael Hladky</a:t>
            </a:r>
            <a:endParaRPr b="1" sz="1900">
              <a:solidFill>
                <a:srgbClr val="434343"/>
              </a:solidFill>
            </a:endParaRPr>
          </a:p>
        </p:txBody>
      </p:sp>
      <p:sp>
        <p:nvSpPr>
          <p:cNvPr id="1346" name="Google Shape;1346;p143"/>
          <p:cNvSpPr txBox="1"/>
          <p:nvPr/>
        </p:nvSpPr>
        <p:spPr>
          <a:xfrm>
            <a:off x="6393433" y="3512000"/>
            <a:ext cx="23073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michael@hladky.at</a:t>
            </a:r>
            <a:br>
              <a:rPr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github.com/BioPhoton</a:t>
            </a:r>
            <a:br>
              <a:rPr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angular-college.com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Bildergebnis für mail svg" id="1347" name="Google Shape;1347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782" y="3667995"/>
            <a:ext cx="192100" cy="13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github cat" id="1348" name="Google Shape;1348;p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6782" y="3875371"/>
            <a:ext cx="192100" cy="1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website svg" id="1349" name="Google Shape;1349;p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782" y="4138522"/>
            <a:ext cx="192100" cy="1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143"/>
          <p:cNvPicPr preferRelativeResize="0"/>
          <p:nvPr/>
        </p:nvPicPr>
        <p:blipFill rotWithShape="1">
          <a:blip r:embed="rId7">
            <a:alphaModFix/>
          </a:blip>
          <a:srcRect b="0" l="0" r="62174" t="0"/>
          <a:stretch/>
        </p:blipFill>
        <p:spPr>
          <a:xfrm>
            <a:off x="728200" y="2902050"/>
            <a:ext cx="1088578" cy="112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51" name="Google Shape;1351;p143"/>
          <p:cNvPicPr preferRelativeResize="0"/>
          <p:nvPr/>
        </p:nvPicPr>
        <p:blipFill rotWithShape="1">
          <a:blip r:embed="rId8">
            <a:alphaModFix/>
          </a:blip>
          <a:srcRect b="40950" l="0" r="0" t="0"/>
          <a:stretch/>
        </p:blipFill>
        <p:spPr>
          <a:xfrm>
            <a:off x="2072132" y="2902050"/>
            <a:ext cx="1131047" cy="11287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angular vienna" id="1352" name="Google Shape;1352;p1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29908" y="2902050"/>
            <a:ext cx="1061017" cy="112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53" name="Google Shape;1353;p1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58535" y="2902050"/>
            <a:ext cx="1016020" cy="1128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54" name="Google Shape;1354;p143"/>
          <p:cNvSpPr/>
          <p:nvPr/>
        </p:nvSpPr>
        <p:spPr>
          <a:xfrm>
            <a:off x="6243946" y="1056721"/>
            <a:ext cx="2349000" cy="2431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5" name="Google Shape;1355;p143"/>
          <p:cNvPicPr preferRelativeResize="0"/>
          <p:nvPr/>
        </p:nvPicPr>
        <p:blipFill rotWithShape="1">
          <a:blip r:embed="rId11">
            <a:alphaModFix/>
          </a:blip>
          <a:srcRect b="0" l="26714" r="4239" t="0"/>
          <a:stretch/>
        </p:blipFill>
        <p:spPr>
          <a:xfrm rot="-5400000">
            <a:off x="6395583" y="1305833"/>
            <a:ext cx="2011851" cy="19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1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19596" y="2739396"/>
            <a:ext cx="874850" cy="92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143"/>
          <p:cNvSpPr txBox="1"/>
          <p:nvPr/>
        </p:nvSpPr>
        <p:spPr>
          <a:xfrm>
            <a:off x="0" y="1703533"/>
            <a:ext cx="6226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6699"/>
                </a:solidFill>
                <a:latin typeface="Montserrat"/>
                <a:ea typeface="Montserrat"/>
                <a:cs typeface="Montserrat"/>
                <a:sym typeface="Montserrat"/>
              </a:rPr>
              <a:t>谢谢！！！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