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6" r:id="rId2"/>
    <p:sldId id="429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8B8"/>
    <a:srgbClr val="4D5E83"/>
    <a:srgbClr val="A2312E"/>
    <a:srgbClr val="4D7983"/>
    <a:srgbClr val="775969"/>
    <a:srgbClr val="FFFFFF"/>
    <a:srgbClr val="CC3300"/>
    <a:srgbClr val="D5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3" autoAdjust="0"/>
    <p:restoredTop sz="95399" autoAdjust="0"/>
  </p:normalViewPr>
  <p:slideViewPr>
    <p:cSldViewPr snapToGrid="0">
      <p:cViewPr varScale="1">
        <p:scale>
          <a:sx n="62" d="100"/>
          <a:sy n="62" d="100"/>
        </p:scale>
        <p:origin x="5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878C-99F5-4D24-A658-34FB9DA0CBF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0A95E-5EF6-4480-B460-4DD14BA74E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327f15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327f15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This can be used to represent a vector. If you want to edit the distance between each element, you can “ungroup” the shapes and then modify the distance between the individual lines.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Author: Elvis Saravia (ellfae@gmail.com)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327f15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327f15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/>
              <a:t>This can be used to represent a vector. If you want to edit the distance between each element, you can “ungroup” the shapes and then modify the distance between the individual lines.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</a:rPr>
              <a:t>Author: Elvis Saravia (ellfae@gmail.com)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220E-3D18-4D88-8317-037F2DA6BF7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B53E-1C3D-4AC4-87C4-2E38A9B562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0262" y="413486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/>
              <a:t>深度可分离卷积</a:t>
            </a:r>
          </a:p>
        </p:txBody>
      </p:sp>
      <p:sp>
        <p:nvSpPr>
          <p:cNvPr id="17" name="矩形 16"/>
          <p:cNvSpPr/>
          <p:nvPr/>
        </p:nvSpPr>
        <p:spPr>
          <a:xfrm>
            <a:off x="1250576" y="1573306"/>
            <a:ext cx="1424122" cy="13716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02976" y="1725706"/>
            <a:ext cx="1424122" cy="13716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38698" y="1949259"/>
            <a:ext cx="1424122" cy="13716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83939" y="1573306"/>
            <a:ext cx="1424122" cy="1371600"/>
          </a:xfrm>
          <a:prstGeom prst="rect">
            <a:avLst/>
          </a:prstGeom>
          <a:gradFill>
            <a:gsLst>
              <a:gs pos="100000">
                <a:srgbClr val="FE8B8B"/>
              </a:gs>
              <a:gs pos="0">
                <a:srgbClr val="FEE699"/>
              </a:gs>
            </a:gsLst>
            <a:path path="circle">
              <a:fillToRect l="100000" t="100000"/>
            </a:path>
            <a:tileRect r="-100000" b="-100000"/>
          </a:gradFill>
          <a:ln>
            <a:gradFill>
              <a:gsLst>
                <a:gs pos="100000">
                  <a:srgbClr val="FE8B8B"/>
                </a:gs>
                <a:gs pos="0">
                  <a:srgbClr val="FEE699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536339" y="1725706"/>
            <a:ext cx="1424122" cy="1371600"/>
          </a:xfrm>
          <a:prstGeom prst="rect">
            <a:avLst/>
          </a:prstGeom>
          <a:gradFill>
            <a:gsLst>
              <a:gs pos="100000">
                <a:srgbClr val="FE8B8B"/>
              </a:gs>
              <a:gs pos="0">
                <a:srgbClr val="FEE699"/>
              </a:gs>
            </a:gsLst>
            <a:path path="circle">
              <a:fillToRect l="100000" t="100000"/>
            </a:path>
            <a:tileRect r="-100000" b="-100000"/>
          </a:gradFill>
          <a:ln>
            <a:gradFill>
              <a:gsLst>
                <a:gs pos="100000">
                  <a:srgbClr val="FE8B8B"/>
                </a:gs>
                <a:gs pos="0">
                  <a:srgbClr val="FEE699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79214" y="1940857"/>
            <a:ext cx="1424122" cy="1371600"/>
          </a:xfrm>
          <a:prstGeom prst="rect">
            <a:avLst/>
          </a:prstGeom>
          <a:gradFill>
            <a:gsLst>
              <a:gs pos="100000">
                <a:srgbClr val="FE8B8B"/>
              </a:gs>
              <a:gs pos="0">
                <a:srgbClr val="FEE699"/>
              </a:gs>
            </a:gsLst>
            <a:path path="circle">
              <a:fillToRect l="100000" t="100000"/>
            </a:path>
            <a:tileRect r="-100000" b="-100000"/>
          </a:gradFill>
          <a:ln>
            <a:gradFill>
              <a:gsLst>
                <a:gs pos="100000">
                  <a:srgbClr val="FE8B8B"/>
                </a:gs>
                <a:gs pos="0">
                  <a:srgbClr val="FEE699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82322" y="2065243"/>
            <a:ext cx="363070" cy="363071"/>
          </a:xfrm>
          <a:prstGeom prst="rect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971852" y="2229970"/>
            <a:ext cx="363070" cy="363071"/>
          </a:xfrm>
          <a:prstGeom prst="rect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69976" y="2445122"/>
            <a:ext cx="363070" cy="363071"/>
          </a:xfrm>
          <a:prstGeom prst="rect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/>
          <p:cNvCxnSpPr>
            <a:stCxn id="17" idx="0"/>
            <a:endCxn id="24" idx="1"/>
          </p:cNvCxnSpPr>
          <p:nvPr/>
        </p:nvCxnSpPr>
        <p:spPr>
          <a:xfrm rot="16200000" flipH="1">
            <a:off x="2585742" y="950200"/>
            <a:ext cx="673473" cy="1919685"/>
          </a:xfrm>
          <a:prstGeom prst="bentConnector4">
            <a:avLst>
              <a:gd name="adj1" fmla="val -33943"/>
              <a:gd name="adj2" fmla="val 84581"/>
            </a:avLst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248451" y="2088776"/>
            <a:ext cx="1148059" cy="2240"/>
          </a:xfrm>
          <a:prstGeom prst="straightConnector1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34922" y="2274926"/>
            <a:ext cx="1201417" cy="0"/>
          </a:xfrm>
          <a:prstGeom prst="straightConnector1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433046" y="2607638"/>
            <a:ext cx="1246168" cy="1"/>
          </a:xfrm>
          <a:prstGeom prst="straightConnector1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/>
          <p:cNvCxnSpPr/>
          <p:nvPr/>
        </p:nvCxnSpPr>
        <p:spPr>
          <a:xfrm>
            <a:off x="2827097" y="1787850"/>
            <a:ext cx="1144754" cy="640444"/>
          </a:xfrm>
          <a:prstGeom prst="bentConnector3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19" idx="3"/>
            <a:endCxn id="26" idx="1"/>
          </p:cNvCxnSpPr>
          <p:nvPr/>
        </p:nvCxnSpPr>
        <p:spPr>
          <a:xfrm flipV="1">
            <a:off x="3062820" y="2626658"/>
            <a:ext cx="1007156" cy="8401"/>
          </a:xfrm>
          <a:prstGeom prst="straightConnector1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1107701" y="4231343"/>
            <a:ext cx="1424122" cy="13716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260101" y="4383743"/>
            <a:ext cx="1424122" cy="13716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495823" y="4607296"/>
            <a:ext cx="1424122" cy="13716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5241064" y="4231343"/>
            <a:ext cx="1424122" cy="1371600"/>
          </a:xfrm>
          <a:prstGeom prst="rect">
            <a:avLst/>
          </a:prstGeom>
          <a:gradFill>
            <a:gsLst>
              <a:gs pos="100000">
                <a:srgbClr val="FE8B8B"/>
              </a:gs>
              <a:gs pos="0">
                <a:srgbClr val="FEE699"/>
              </a:gs>
            </a:gsLst>
            <a:path path="circle">
              <a:fillToRect l="100000" t="100000"/>
            </a:path>
            <a:tileRect r="-100000" b="-100000"/>
          </a:gradFill>
          <a:ln>
            <a:gradFill>
              <a:gsLst>
                <a:gs pos="100000">
                  <a:srgbClr val="FE8B8B"/>
                </a:gs>
                <a:gs pos="0">
                  <a:srgbClr val="FEE699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5393464" y="4383743"/>
            <a:ext cx="1424122" cy="1371600"/>
          </a:xfrm>
          <a:prstGeom prst="rect">
            <a:avLst/>
          </a:prstGeom>
          <a:gradFill>
            <a:gsLst>
              <a:gs pos="100000">
                <a:srgbClr val="FE8B8B"/>
              </a:gs>
              <a:gs pos="0">
                <a:srgbClr val="FEE699"/>
              </a:gs>
            </a:gsLst>
            <a:path path="circle">
              <a:fillToRect l="100000" t="100000"/>
            </a:path>
            <a:tileRect r="-100000" b="-100000"/>
          </a:gradFill>
          <a:ln>
            <a:gradFill>
              <a:gsLst>
                <a:gs pos="100000">
                  <a:srgbClr val="FE8B8B"/>
                </a:gs>
                <a:gs pos="0">
                  <a:srgbClr val="FEE699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622064" y="4598894"/>
            <a:ext cx="1424122" cy="1371600"/>
          </a:xfrm>
          <a:prstGeom prst="rect">
            <a:avLst/>
          </a:prstGeom>
          <a:gradFill>
            <a:gsLst>
              <a:gs pos="100000">
                <a:srgbClr val="FE8B8B"/>
              </a:gs>
              <a:gs pos="0">
                <a:srgbClr val="FEE699"/>
              </a:gs>
            </a:gsLst>
            <a:path path="circle">
              <a:fillToRect l="100000" t="100000"/>
            </a:path>
            <a:tileRect r="-100000" b="-100000"/>
          </a:gradFill>
          <a:ln>
            <a:gradFill>
              <a:gsLst>
                <a:gs pos="100000">
                  <a:srgbClr val="FE8B8B"/>
                </a:gs>
                <a:gs pos="0">
                  <a:srgbClr val="FEE699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3739447" y="4723280"/>
            <a:ext cx="363070" cy="363071"/>
          </a:xfrm>
          <a:prstGeom prst="rect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828977" y="4888007"/>
            <a:ext cx="363070" cy="363071"/>
          </a:xfrm>
          <a:prstGeom prst="rect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3927101" y="5103159"/>
            <a:ext cx="363070" cy="363071"/>
          </a:xfrm>
          <a:prstGeom prst="rect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连接符: 肘形 113"/>
          <p:cNvCxnSpPr>
            <a:stCxn id="105" idx="0"/>
            <a:endCxn id="111" idx="1"/>
          </p:cNvCxnSpPr>
          <p:nvPr/>
        </p:nvCxnSpPr>
        <p:spPr>
          <a:xfrm rot="16200000" flipH="1">
            <a:off x="2442867" y="3608237"/>
            <a:ext cx="673473" cy="1919685"/>
          </a:xfrm>
          <a:prstGeom prst="bentConnector4">
            <a:avLst>
              <a:gd name="adj1" fmla="val -33943"/>
              <a:gd name="adj2" fmla="val 84581"/>
            </a:avLst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endCxn id="110" idx="1"/>
          </p:cNvCxnSpPr>
          <p:nvPr/>
        </p:nvCxnSpPr>
        <p:spPr>
          <a:xfrm>
            <a:off x="4290171" y="5265677"/>
            <a:ext cx="1331893" cy="19017"/>
          </a:xfrm>
          <a:prstGeom prst="straightConnector1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连接符: 肘形 117"/>
          <p:cNvCxnSpPr/>
          <p:nvPr/>
        </p:nvCxnSpPr>
        <p:spPr>
          <a:xfrm>
            <a:off x="2684222" y="4445887"/>
            <a:ext cx="1144754" cy="640444"/>
          </a:xfrm>
          <a:prstGeom prst="bentConnector3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7" idx="3"/>
            <a:endCxn id="113" idx="1"/>
          </p:cNvCxnSpPr>
          <p:nvPr/>
        </p:nvCxnSpPr>
        <p:spPr>
          <a:xfrm flipV="1">
            <a:off x="2919945" y="5284695"/>
            <a:ext cx="1007156" cy="8401"/>
          </a:xfrm>
          <a:prstGeom prst="straightConnector1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10" idx="1"/>
          </p:cNvCxnSpPr>
          <p:nvPr/>
        </p:nvCxnSpPr>
        <p:spPr>
          <a:xfrm>
            <a:off x="4200641" y="4921564"/>
            <a:ext cx="1421423" cy="363130"/>
          </a:xfrm>
          <a:prstGeom prst="straightConnector1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0" idx="1"/>
          </p:cNvCxnSpPr>
          <p:nvPr/>
        </p:nvCxnSpPr>
        <p:spPr>
          <a:xfrm>
            <a:off x="4108636" y="4721010"/>
            <a:ext cx="1513428" cy="563684"/>
          </a:xfrm>
          <a:prstGeom prst="straightConnector1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309610" y="2205355"/>
            <a:ext cx="24942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231F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Depthwise</a:t>
            </a:r>
            <a:r>
              <a:rPr lang="en-US" altLang="zh-CN" sz="1800" b="1" dirty="0">
                <a:solidFill>
                  <a:srgbClr val="231F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卷积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273707" y="5001317"/>
            <a:ext cx="18034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Pointwise 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卷积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461759" y="6131768"/>
            <a:ext cx="17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31F20"/>
                </a:solidFill>
                <a:latin typeface="TimesNewRomanPS-BoldMT"/>
              </a:rPr>
              <a:t>输入特征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1402478" y="3403759"/>
            <a:ext cx="177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NewRomanPS-BoldMT"/>
              </a:rPr>
              <a:t>输入特征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5622064" y="6171048"/>
            <a:ext cx="1778000" cy="369332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31F20"/>
                </a:solidFill>
                <a:latin typeface="TimesNewRomanPS-BoldMT"/>
              </a:rPr>
              <a:t>输出特征</a:t>
            </a:r>
            <a:endParaRPr lang="zh-CN" altLang="en-US" dirty="0"/>
          </a:p>
        </p:txBody>
      </p:sp>
      <p:sp>
        <p:nvSpPr>
          <p:cNvPr id="139" name="文本框 138"/>
          <p:cNvSpPr txBox="1"/>
          <p:nvPr/>
        </p:nvSpPr>
        <p:spPr>
          <a:xfrm>
            <a:off x="5612539" y="3416079"/>
            <a:ext cx="1778000" cy="369332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00000">
                      <a:srgbClr val="FE8B8B"/>
                    </a:gs>
                    <a:gs pos="0">
                      <a:srgbClr val="FEE69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31F20"/>
                </a:solidFill>
                <a:latin typeface="TimesNewRomanPS-BoldMT"/>
              </a:rPr>
              <a:t>输出特征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3795885" y="3136193"/>
            <a:ext cx="90438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31F20"/>
                </a:solidFill>
                <a:latin typeface="TimesNewRomanPS-BoldMT"/>
              </a:rPr>
              <a:t>滤波器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3629025" y="5610225"/>
            <a:ext cx="149606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31F2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1x1</a:t>
            </a:r>
            <a:r>
              <a:rPr lang="zh-CN" altLang="en-US" b="1" dirty="0">
                <a:solidFill>
                  <a:srgbClr val="231F2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滤波器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>
          <a:xfrm rot="16200000">
            <a:off x="1981203" y="2177142"/>
            <a:ext cx="1252800" cy="12518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928914" y="2803070"/>
            <a:ext cx="1088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33532" y="2803070"/>
            <a:ext cx="719796" cy="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164396" y="2793543"/>
            <a:ext cx="841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立方体 21"/>
          <p:cNvSpPr/>
          <p:nvPr/>
        </p:nvSpPr>
        <p:spPr>
          <a:xfrm rot="16200000">
            <a:off x="3952857" y="2177142"/>
            <a:ext cx="1252800" cy="12518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 rot="16200000">
            <a:off x="6005650" y="2177140"/>
            <a:ext cx="1252800" cy="12518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 rot="16200000">
            <a:off x="8058443" y="2177141"/>
            <a:ext cx="1252800" cy="12518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7257979" y="2803069"/>
            <a:ext cx="800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9310772" y="2793543"/>
            <a:ext cx="164751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155504" y="2803068"/>
            <a:ext cx="25235" cy="200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180739" y="4807966"/>
            <a:ext cx="94558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10619353" y="2803070"/>
            <a:ext cx="0" cy="200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081513" y="3693033"/>
            <a:ext cx="10772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输入低维特征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2189526" y="4142777"/>
            <a:ext cx="7550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  <a:r>
              <a:rPr lang="zh-CN" altLang="en-US" sz="1400" dirty="0"/>
              <a:t> </a:t>
            </a:r>
            <a:r>
              <a:rPr lang="en-US" altLang="zh-CN" sz="1400" dirty="0"/>
              <a:t>W</a:t>
            </a:r>
            <a:r>
              <a:rPr lang="zh-CN" altLang="en-US" sz="1400" dirty="0"/>
              <a:t> </a:t>
            </a:r>
            <a:r>
              <a:rPr lang="en-US" altLang="zh-CN" sz="1400" dirty="0"/>
              <a:t>x C</a:t>
            </a:r>
            <a:endParaRPr lang="zh-CN" altLang="en-US" sz="14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220184" y="3718707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高维特征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302162" y="3700291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高维特征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229125" y="370029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输出低维特征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456199" y="4150036"/>
            <a:ext cx="7550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  <a:r>
              <a:rPr lang="zh-CN" altLang="en-US" sz="1400" dirty="0"/>
              <a:t> </a:t>
            </a:r>
            <a:r>
              <a:rPr lang="en-US" altLang="zh-CN" sz="1400" dirty="0"/>
              <a:t>W</a:t>
            </a:r>
            <a:r>
              <a:rPr lang="zh-CN" altLang="en-US" sz="1400" dirty="0"/>
              <a:t> </a:t>
            </a:r>
            <a:r>
              <a:rPr lang="en-US" altLang="zh-CN" sz="1400" dirty="0"/>
              <a:t>x C</a:t>
            </a:r>
            <a:endParaRPr lang="zh-CN" altLang="en-US" sz="1400" dirty="0"/>
          </a:p>
        </p:txBody>
      </p:sp>
      <p:sp>
        <p:nvSpPr>
          <p:cNvPr id="78" name="文本框 77"/>
          <p:cNvSpPr txBox="1"/>
          <p:nvPr/>
        </p:nvSpPr>
        <p:spPr>
          <a:xfrm>
            <a:off x="6293046" y="4172024"/>
            <a:ext cx="849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  <a:r>
              <a:rPr lang="zh-CN" altLang="en-US" sz="1400" dirty="0"/>
              <a:t> </a:t>
            </a:r>
            <a:r>
              <a:rPr lang="en-US" altLang="zh-CN" sz="1400" dirty="0"/>
              <a:t>W</a:t>
            </a:r>
            <a:r>
              <a:rPr lang="zh-CN" altLang="en-US" sz="1400" dirty="0"/>
              <a:t> </a:t>
            </a:r>
            <a:r>
              <a:rPr lang="en-US" altLang="zh-CN" sz="1400" dirty="0"/>
              <a:t>x 6C</a:t>
            </a:r>
            <a:endParaRPr lang="zh-CN" altLang="en-US" sz="14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105728" y="4161029"/>
            <a:ext cx="849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/>
              <a:t>H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  <a:r>
              <a:rPr lang="zh-CN" altLang="en-US" sz="1400" dirty="0"/>
              <a:t> </a:t>
            </a:r>
            <a:r>
              <a:rPr lang="en-US" altLang="zh-CN" sz="1400" dirty="0"/>
              <a:t>W</a:t>
            </a:r>
            <a:r>
              <a:rPr lang="zh-CN" altLang="en-US" sz="1400" dirty="0"/>
              <a:t> </a:t>
            </a:r>
            <a:r>
              <a:rPr lang="en-US" altLang="zh-CN" sz="1400" dirty="0"/>
              <a:t>x 6C</a:t>
            </a:r>
            <a:endParaRPr lang="zh-CN" altLang="en-US" sz="1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2871312" y="1671630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维度扩展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961069" y="2013374"/>
            <a:ext cx="9922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扩展系数为</a:t>
            </a:r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955320" y="1798124"/>
            <a:ext cx="116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err="1"/>
              <a:t>Depthwise</a:t>
            </a:r>
            <a:r>
              <a:rPr lang="zh-CN" altLang="en-US" sz="1400" dirty="0"/>
              <a:t>卷积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439429" y="5186370"/>
            <a:ext cx="869427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MobileNet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 V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NEU-BZ-Regular"/>
              </a:rPr>
              <a:t>2 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有效解决了 </a:t>
            </a:r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ReLU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函数导致的神经元失活问题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JW--GB1-0"/>
              </a:rPr>
              <a:t>，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实验效果相比 </a:t>
            </a:r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MobileNet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更优异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JW--GB1-0"/>
              </a:rPr>
              <a:t>。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但是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JW--GB1-0"/>
              </a:rPr>
              <a:t>，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基于深度可分离卷积的 </a:t>
            </a:r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MobileNet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 V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NEU-BZ-Regular"/>
              </a:rPr>
              <a:t>2 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存在局限性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JW--GB1-0"/>
              </a:rPr>
              <a:t>。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在实际训练过程中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JW--GB1-0"/>
              </a:rPr>
              <a:t>，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由于深度可分离卷积的卷积核和常规卷积相比较小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JW--GB1-0"/>
              </a:rPr>
              <a:t>，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在激活函数的非线性激 活作用下使得输出易趋近 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NEU-BZ-Regular"/>
              </a:rPr>
              <a:t>0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JW--GB1-0"/>
              </a:rPr>
              <a:t>，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K--GBK1-0"/>
              </a:rPr>
              <a:t>因此通常会出现卷积核 失活的问题</a:t>
            </a:r>
            <a:r>
              <a:rPr lang="zh-CN" altLang="en-US" sz="1800" dirty="0">
                <a:solidFill>
                  <a:srgbClr val="231F20"/>
                </a:solidFill>
                <a:effectLst/>
                <a:latin typeface="FZSSJW--GB1-0"/>
              </a:rPr>
              <a:t>。</a:t>
            </a:r>
            <a:endParaRPr lang="zh-CN" altLang="en-US" sz="1400" dirty="0"/>
          </a:p>
        </p:txBody>
      </p:sp>
      <p:sp>
        <p:nvSpPr>
          <p:cNvPr id="85" name="文本框 84"/>
          <p:cNvSpPr txBox="1"/>
          <p:nvPr/>
        </p:nvSpPr>
        <p:spPr>
          <a:xfrm>
            <a:off x="4397829" y="3789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MobileNet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</a:rPr>
              <a:t> V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NEU-BZ-Regular"/>
              </a:rPr>
              <a:t>2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4364954]}"/>
  <p:tag name="COMMONDATA" val="eyJoZGlkIjoiMjUxZDk2OWQxYzZiMDEwZjU2MjE2ZjgyNWY0ZWI3MD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宽屏</PresentationFormat>
  <Paragraphs>32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FZSSJW--GB1-0</vt:lpstr>
      <vt:lpstr>FZSSK--GBK1-0</vt:lpstr>
      <vt:lpstr>NEU-BZ-Regular</vt:lpstr>
      <vt:lpstr>TimesNewRomanPS-BoldMT</vt:lpstr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sulinchen6@gmail.com</dc:creator>
  <cp:lastModifiedBy>yuwei YAN</cp:lastModifiedBy>
  <cp:revision>78</cp:revision>
  <dcterms:created xsi:type="dcterms:W3CDTF">2023-06-22T12:30:00Z</dcterms:created>
  <dcterms:modified xsi:type="dcterms:W3CDTF">2025-05-14T07:40:48Z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442E9B45D38A49A8B1F85CB66911AD91_12</vt:lpwstr>
  </property>
  <property fmtid="{D5CDD505-2E9C-101B-9397-08002B2CF9AE}" pid="3" name="KSOProductBuildVer">
    <vt:lpwstr>2052-12.1.0.16417</vt:lpwstr>
  </property>
</Properties>
</file>