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9"/>
  </p:notesMasterIdLst>
  <p:sldIdLst>
    <p:sldId id="318" r:id="rId3"/>
    <p:sldId id="387" r:id="rId4"/>
    <p:sldId id="389" r:id="rId5"/>
    <p:sldId id="390" r:id="rId6"/>
    <p:sldId id="391" r:id="rId7"/>
    <p:sldId id="377" r:id="rId8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D0EE514E-174B-4BBC-9CD0-C064E3D3580D}">
          <p14:sldIdLst>
            <p14:sldId id="318"/>
          </p14:sldIdLst>
        </p14:section>
        <p14:section name="正式内容" id="{5D172593-8C40-4847-B2B9-38FC43094817}">
          <p14:sldIdLst>
            <p14:sldId id="387"/>
            <p14:sldId id="389"/>
            <p14:sldId id="390"/>
            <p14:sldId id="391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7F7F7F"/>
    <a:srgbClr val="666666"/>
    <a:srgbClr val="BFC0C0"/>
    <a:srgbClr val="838384"/>
    <a:srgbClr val="F4F4F5"/>
    <a:srgbClr val="92D14F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93346" autoAdjust="0"/>
  </p:normalViewPr>
  <p:slideViewPr>
    <p:cSldViewPr snapToGrid="0" showGuides="1">
      <p:cViewPr varScale="1">
        <p:scale>
          <a:sx n="80" d="100"/>
          <a:sy n="80" d="100"/>
        </p:scale>
        <p:origin x="1488" y="48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E1E59-5FCC-4AB9-ADCA-4BE52D0E0BBE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97123-748E-49B7-9EB1-54C078D4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97123-748E-49B7-9EB1-54C078D42C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1/4/2020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1/4/2020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2095408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80303" y="2623598"/>
            <a:ext cx="8783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4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234" name="文本框 233"/>
          <p:cNvSpPr txBox="1"/>
          <p:nvPr/>
        </p:nvSpPr>
        <p:spPr>
          <a:xfrm>
            <a:off x="6477000" y="5323556"/>
            <a:ext cx="2305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答辩人：闫增辉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" name="图片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795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7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9085C-B87A-4180-BD11-721856F23A90}"/>
              </a:ext>
            </a:extLst>
          </p:cNvPr>
          <p:cNvSpPr txBox="1"/>
          <p:nvPr/>
        </p:nvSpPr>
        <p:spPr>
          <a:xfrm>
            <a:off x="1798091" y="2083871"/>
            <a:ext cx="199504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分类目录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09" y="472852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历史发展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105FB-1218-4F0D-8D95-3145B3C726FE}"/>
              </a:ext>
            </a:extLst>
          </p:cNvPr>
          <p:cNvSpPr txBox="1"/>
          <p:nvPr/>
        </p:nvSpPr>
        <p:spPr>
          <a:xfrm>
            <a:off x="3648541" y="2584187"/>
            <a:ext cx="211361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文本检索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FD10F5-CEF5-41AD-93F8-9DA7F9DFED66}"/>
              </a:ext>
            </a:extLst>
          </p:cNvPr>
          <p:cNvSpPr txBox="1"/>
          <p:nvPr/>
        </p:nvSpPr>
        <p:spPr>
          <a:xfrm>
            <a:off x="5518151" y="3084503"/>
            <a:ext cx="196256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文本检索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27387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19085C-B87A-4180-BD11-721856F23A90}"/>
              </a:ext>
            </a:extLst>
          </p:cNvPr>
          <p:cNvSpPr txBox="1"/>
          <p:nvPr/>
        </p:nvSpPr>
        <p:spPr>
          <a:xfrm>
            <a:off x="989462" y="2720849"/>
            <a:ext cx="716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给每个网页一个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（以后简称为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）值。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arenBoth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通过投票算法不断迭代，直至达到平稳分布为止。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算法思路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24410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算法思路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A7FD5D8-A225-40DE-BDF1-B705C3B95005}"/>
                  </a:ext>
                </a:extLst>
              </p:cNvPr>
              <p:cNvSpPr txBox="1"/>
              <p:nvPr/>
            </p:nvSpPr>
            <p:spPr>
              <a:xfrm>
                <a:off x="5057675" y="1815979"/>
                <a:ext cx="331480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为网页总数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A7FD5D8-A225-40DE-BDF1-B705C3B9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75" y="1815979"/>
                <a:ext cx="3314800" cy="613886"/>
              </a:xfrm>
              <a:prstGeom prst="rect">
                <a:avLst/>
              </a:prstGeom>
              <a:blipFill>
                <a:blip r:embed="rId2"/>
                <a:stretch>
                  <a:fillRect l="-2947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9066BD-177D-4CF6-A3BD-02256B1A513A}"/>
                  </a:ext>
                </a:extLst>
              </p:cNvPr>
              <p:cNvSpPr txBox="1"/>
              <p:nvPr/>
            </p:nvSpPr>
            <p:spPr>
              <a:xfrm>
                <a:off x="5057675" y="2469130"/>
                <a:ext cx="3552824" cy="2158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迭代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𝑃𝑅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𝑣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链接到网页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的集合，网页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是属于集合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的一个网页，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L(v)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则是网页</a:t>
                </a:r>
                <a:r>
                  <a:rPr lang="en-US" altLang="zh-CN" sz="24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的对外链接数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9066BD-177D-4CF6-A3BD-02256B1A5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75" y="2469130"/>
                <a:ext cx="3552824" cy="2158027"/>
              </a:xfrm>
              <a:prstGeom prst="rect">
                <a:avLst/>
              </a:prstGeom>
              <a:blipFill>
                <a:blip r:embed="rId3"/>
                <a:stretch>
                  <a:fillRect l="-2749" r="-11340" b="-5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5AD3678-5E36-46B8-BDBC-095A66EBC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4" y="1815979"/>
            <a:ext cx="3404106" cy="29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0250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0" y="6611815"/>
            <a:ext cx="9144000" cy="246185"/>
          </a:xfrm>
          <a:prstGeom prst="rect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NORTHWESTERN  POLYTECHNICAL  UNIVERSITY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0F05F2-E137-434A-89BC-3DC4805ACF11}"/>
              </a:ext>
            </a:extLst>
          </p:cNvPr>
          <p:cNvSpPr txBox="1"/>
          <p:nvPr/>
        </p:nvSpPr>
        <p:spPr>
          <a:xfrm>
            <a:off x="627511" y="478036"/>
            <a:ext cx="71650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算法思路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95C66C-3AB1-4F52-884D-FE9E18A3A353}"/>
              </a:ext>
            </a:extLst>
          </p:cNvPr>
          <p:cNvSpPr/>
          <p:nvPr/>
        </p:nvSpPr>
        <p:spPr>
          <a:xfrm>
            <a:off x="771525" y="1184433"/>
            <a:ext cx="37539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测试代码</a:t>
            </a:r>
            <a:endParaRPr lang="en-US" altLang="zh-CN" dirty="0"/>
          </a:p>
          <a:p>
            <a:r>
              <a:rPr lang="zh-CN" altLang="en-US" dirty="0"/>
              <a:t>let iter = function(A, B, C, D, times) {</a:t>
            </a:r>
            <a:endParaRPr lang="en-US" altLang="zh-CN" dirty="0"/>
          </a:p>
          <a:p>
            <a:r>
              <a:rPr lang="zh-CN" altLang="en-US" dirty="0"/>
              <a:t>    let newA = A,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newB = B,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newC = C,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newD = D;      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for (let i = 0; i &lt; times; i++) {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        newA = B/2;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newB = A/3+D/1;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newC = A/3;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newD = A/3+B/2+C/1;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 A = newA; 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B = newB;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 C = newC;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        D = newD;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}</a:t>
            </a:r>
            <a:endParaRPr lang="en-US" altLang="zh-CN" dirty="0"/>
          </a:p>
          <a:p>
            <a:r>
              <a:rPr lang="zh-CN" altLang="en-US" dirty="0"/>
              <a:t>    return [A, B, C, D];</a:t>
            </a:r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F5AF53-04FD-48A6-99B2-98F754345621}"/>
              </a:ext>
            </a:extLst>
          </p:cNvPr>
          <p:cNvSpPr/>
          <p:nvPr/>
        </p:nvSpPr>
        <p:spPr>
          <a:xfrm>
            <a:off x="4381498" y="3526722"/>
            <a:ext cx="34531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10000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iter(0.25, 0.25, 0.25, 0.25, 10000)</a:t>
            </a:r>
            <a:endParaRPr lang="en-US" altLang="zh-CN" dirty="0"/>
          </a:p>
          <a:p>
            <a:r>
              <a:rPr lang="zh-CN" altLang="en-US" dirty="0"/>
              <a:t>结果：[0.</a:t>
            </a:r>
            <a:r>
              <a:rPr lang="en-US" altLang="zh-CN" dirty="0"/>
              <a:t>200</a:t>
            </a:r>
            <a:r>
              <a:rPr lang="zh-CN" altLang="en-US" dirty="0"/>
              <a:t>, 0.</a:t>
            </a:r>
            <a:r>
              <a:rPr lang="en-US" altLang="zh-CN" dirty="0"/>
              <a:t>400</a:t>
            </a:r>
            <a:r>
              <a:rPr lang="zh-CN" altLang="en-US" dirty="0"/>
              <a:t>, 0.</a:t>
            </a:r>
            <a:r>
              <a:rPr lang="en-US" altLang="zh-CN" dirty="0"/>
              <a:t>067</a:t>
            </a:r>
            <a:r>
              <a:rPr lang="zh-CN" altLang="en-US" dirty="0"/>
              <a:t>, 0.33</a:t>
            </a:r>
            <a:r>
              <a:rPr lang="en-US" altLang="zh-CN" dirty="0"/>
              <a:t>3</a:t>
            </a:r>
            <a:r>
              <a:rPr lang="zh-CN" altLang="en-US" dirty="0"/>
              <a:t>]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3234465-5E6E-4870-B445-D006BEBA1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39398"/>
              </p:ext>
            </p:extLst>
          </p:nvPr>
        </p:nvGraphicFramePr>
        <p:xfrm>
          <a:off x="4448173" y="4624586"/>
          <a:ext cx="42672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>
                  <a:extLst>
                    <a:ext uri="{9D8B030D-6E8A-4147-A177-3AD203B41FA5}">
                      <a16:colId xmlns:a16="http://schemas.microsoft.com/office/drawing/2014/main" val="3696974114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2317664540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1898367524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79136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0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5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</a:t>
                      </a:r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</a:t>
                      </a:r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</a:t>
                      </a:r>
                      <a:r>
                        <a:rPr lang="en-US" altLang="zh-CN" dirty="0"/>
                        <a:t>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8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</a:t>
                      </a:r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</a:t>
                      </a:r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</a:t>
                      </a:r>
                      <a:r>
                        <a:rPr lang="en-US" altLang="zh-CN" dirty="0"/>
                        <a:t>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1813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3F4CB8D-33CB-42F2-A686-5D757FB209FF}"/>
              </a:ext>
            </a:extLst>
          </p:cNvPr>
          <p:cNvSpPr/>
          <p:nvPr/>
        </p:nvSpPr>
        <p:spPr>
          <a:xfrm>
            <a:off x="4381497" y="2473937"/>
            <a:ext cx="35060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iter(0.25, 0.25, 0.25, 0.25, 100)</a:t>
            </a:r>
            <a:endParaRPr lang="en-US" altLang="zh-CN" dirty="0"/>
          </a:p>
          <a:p>
            <a:r>
              <a:rPr lang="zh-CN" altLang="en-US" dirty="0"/>
              <a:t>结果： [0.</a:t>
            </a:r>
            <a:r>
              <a:rPr lang="en-US" altLang="zh-CN" dirty="0"/>
              <a:t>200</a:t>
            </a:r>
            <a:r>
              <a:rPr lang="zh-CN" altLang="en-US" dirty="0"/>
              <a:t>, 0.</a:t>
            </a:r>
            <a:r>
              <a:rPr lang="en-US" altLang="zh-CN" dirty="0"/>
              <a:t>400</a:t>
            </a:r>
            <a:r>
              <a:rPr lang="zh-CN" altLang="en-US" dirty="0"/>
              <a:t>, 0.</a:t>
            </a:r>
            <a:r>
              <a:rPr lang="en-US" altLang="zh-CN" dirty="0"/>
              <a:t>067</a:t>
            </a:r>
            <a:r>
              <a:rPr lang="zh-CN" altLang="en-US" dirty="0"/>
              <a:t>, 0.33</a:t>
            </a:r>
            <a:r>
              <a:rPr lang="en-US" altLang="zh-CN" dirty="0"/>
              <a:t>3</a:t>
            </a:r>
            <a:r>
              <a:rPr lang="zh-CN" altLang="en-US" dirty="0"/>
              <a:t>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18C48D-57E9-4411-865A-93E8FB6BE287}"/>
              </a:ext>
            </a:extLst>
          </p:cNvPr>
          <p:cNvSpPr/>
          <p:nvPr/>
        </p:nvSpPr>
        <p:spPr>
          <a:xfrm>
            <a:off x="4381497" y="1445777"/>
            <a:ext cx="35702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iter(0.25, 0.25, 0.25, 0.25, 1)</a:t>
            </a:r>
            <a:endParaRPr lang="en-US" altLang="zh-CN" dirty="0"/>
          </a:p>
          <a:p>
            <a:r>
              <a:rPr lang="zh-CN" altLang="en-US" dirty="0"/>
              <a:t>结果：</a:t>
            </a:r>
            <a:r>
              <a:rPr lang="en-US" altLang="zh-CN" dirty="0"/>
              <a:t>[0.125, 0.333, 0.083, 0.458]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86198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55"/>
          <p:cNvGrpSpPr>
            <a:grpSpLocks/>
          </p:cNvGrpSpPr>
          <p:nvPr/>
        </p:nvGrpSpPr>
        <p:grpSpPr bwMode="auto">
          <a:xfrm>
            <a:off x="3877468" y="2037449"/>
            <a:ext cx="1389063" cy="1387475"/>
            <a:chOff x="0" y="0"/>
            <a:chExt cx="1388581" cy="1388581"/>
          </a:xfrm>
        </p:grpSpPr>
        <p:sp>
          <p:nvSpPr>
            <p:cNvPr id="12" name="椭圆 13"/>
            <p:cNvSpPr>
              <a:spLocks noChangeArrowheads="1"/>
            </p:cNvSpPr>
            <p:nvPr/>
          </p:nvSpPr>
          <p:spPr bwMode="auto">
            <a:xfrm>
              <a:off x="0" y="0"/>
              <a:ext cx="1388581" cy="138858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任意多边形 25"/>
            <p:cNvSpPr>
              <a:spLocks noChangeArrowheads="1"/>
            </p:cNvSpPr>
            <p:nvPr/>
          </p:nvSpPr>
          <p:spPr bwMode="auto">
            <a:xfrm>
              <a:off x="256566" y="293670"/>
              <a:ext cx="864000" cy="832620"/>
            </a:xfrm>
            <a:custGeom>
              <a:avLst/>
              <a:gdLst>
                <a:gd name="T0" fmla="*/ 272123 w 864000"/>
                <a:gd name="T1" fmla="*/ 0 h 832620"/>
                <a:gd name="T2" fmla="*/ 299481 w 864000"/>
                <a:gd name="T3" fmla="*/ 109432 h 832620"/>
                <a:gd name="T4" fmla="*/ 252761 w 864000"/>
                <a:gd name="T5" fmla="*/ 134791 h 832620"/>
                <a:gd name="T6" fmla="*/ 111421 w 864000"/>
                <a:gd name="T7" fmla="*/ 400620 h 832620"/>
                <a:gd name="T8" fmla="*/ 432000 w 864000"/>
                <a:gd name="T9" fmla="*/ 721199 h 832620"/>
                <a:gd name="T10" fmla="*/ 752579 w 864000"/>
                <a:gd name="T11" fmla="*/ 400620 h 832620"/>
                <a:gd name="T12" fmla="*/ 611239 w 864000"/>
                <a:gd name="T13" fmla="*/ 134791 h 832620"/>
                <a:gd name="T14" fmla="*/ 564519 w 864000"/>
                <a:gd name="T15" fmla="*/ 109432 h 832620"/>
                <a:gd name="T16" fmla="*/ 591877 w 864000"/>
                <a:gd name="T17" fmla="*/ 0 h 832620"/>
                <a:gd name="T18" fmla="*/ 600154 w 864000"/>
                <a:gd name="T19" fmla="*/ 2569 h 832620"/>
                <a:gd name="T20" fmla="*/ 864000 w 864000"/>
                <a:gd name="T21" fmla="*/ 400620 h 832620"/>
                <a:gd name="T22" fmla="*/ 432000 w 864000"/>
                <a:gd name="T23" fmla="*/ 832620 h 832620"/>
                <a:gd name="T24" fmla="*/ 0 w 864000"/>
                <a:gd name="T25" fmla="*/ 400620 h 832620"/>
                <a:gd name="T26" fmla="*/ 263846 w 864000"/>
                <a:gd name="T27" fmla="*/ 2569 h 8326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64000"/>
                <a:gd name="T43" fmla="*/ 0 h 832620"/>
                <a:gd name="T44" fmla="*/ 864000 w 864000"/>
                <a:gd name="T45" fmla="*/ 832620 h 8326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64000" h="832620">
                  <a:moveTo>
                    <a:pt x="272123" y="0"/>
                  </a:moveTo>
                  <a:lnTo>
                    <a:pt x="299481" y="109432"/>
                  </a:lnTo>
                  <a:lnTo>
                    <a:pt x="252761" y="134791"/>
                  </a:lnTo>
                  <a:cubicBezTo>
                    <a:pt x="167487" y="192401"/>
                    <a:pt x="111421" y="289963"/>
                    <a:pt x="111421" y="400620"/>
                  </a:cubicBezTo>
                  <a:cubicBezTo>
                    <a:pt x="111421" y="577671"/>
                    <a:pt x="254949" y="721199"/>
                    <a:pt x="432000" y="721199"/>
                  </a:cubicBezTo>
                  <a:cubicBezTo>
                    <a:pt x="609051" y="721199"/>
                    <a:pt x="752579" y="577671"/>
                    <a:pt x="752579" y="400620"/>
                  </a:cubicBezTo>
                  <a:cubicBezTo>
                    <a:pt x="752579" y="289963"/>
                    <a:pt x="696513" y="192401"/>
                    <a:pt x="611239" y="134791"/>
                  </a:cubicBezTo>
                  <a:lnTo>
                    <a:pt x="564519" y="109432"/>
                  </a:lnTo>
                  <a:lnTo>
                    <a:pt x="591877" y="0"/>
                  </a:lnTo>
                  <a:lnTo>
                    <a:pt x="600154" y="2569"/>
                  </a:lnTo>
                  <a:cubicBezTo>
                    <a:pt x="755205" y="68150"/>
                    <a:pt x="864000" y="221680"/>
                    <a:pt x="864000" y="400620"/>
                  </a:cubicBezTo>
                  <a:cubicBezTo>
                    <a:pt x="864000" y="639207"/>
                    <a:pt x="670587" y="832620"/>
                    <a:pt x="432000" y="832620"/>
                  </a:cubicBezTo>
                  <a:cubicBezTo>
                    <a:pt x="193413" y="832620"/>
                    <a:pt x="0" y="639207"/>
                    <a:pt x="0" y="400620"/>
                  </a:cubicBezTo>
                  <a:cubicBezTo>
                    <a:pt x="0" y="221680"/>
                    <a:pt x="108795" y="68150"/>
                    <a:pt x="263846" y="25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4" name="圆角矩形 26"/>
            <p:cNvSpPr>
              <a:spLocks noChangeArrowheads="1"/>
            </p:cNvSpPr>
            <p:nvPr/>
          </p:nvSpPr>
          <p:spPr bwMode="auto">
            <a:xfrm>
              <a:off x="634566" y="227565"/>
              <a:ext cx="108000" cy="4667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227900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409</Words>
  <Application>Microsoft Office PowerPoint</Application>
  <PresentationFormat>全屏显示(4:3)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Calibri Light</vt:lpstr>
      <vt:lpstr>Cambria Math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asus</cp:lastModifiedBy>
  <cp:revision>358</cp:revision>
  <dcterms:created xsi:type="dcterms:W3CDTF">2015-02-19T23:46:49Z</dcterms:created>
  <dcterms:modified xsi:type="dcterms:W3CDTF">2020-04-01T02:22:52Z</dcterms:modified>
</cp:coreProperties>
</file>