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262" r:id="rId4"/>
    <p:sldId id="263" r:id="rId5"/>
    <p:sldId id="265" r:id="rId6"/>
    <p:sldId id="264" r:id="rId7"/>
    <p:sldId id="266" r:id="rId8"/>
    <p:sldId id="267" r:id="rId9"/>
    <p:sldId id="272" r:id="rId10"/>
    <p:sldId id="271" r:id="rId11"/>
    <p:sldId id="268" r:id="rId12"/>
    <p:sldId id="270" r:id="rId13"/>
    <p:sldId id="269" r:id="rId14"/>
    <p:sldId id="281" r:id="rId15"/>
    <p:sldId id="284" r:id="rId16"/>
    <p:sldId id="285" r:id="rId17"/>
    <p:sldId id="274" r:id="rId18"/>
    <p:sldId id="276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485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2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9144" y="2142532"/>
            <a:ext cx="8735664" cy="2200604"/>
          </a:xfrm>
        </p:spPr>
        <p:txBody>
          <a:bodyPr/>
          <a:lstStyle/>
          <a:p>
            <a:r>
              <a:rPr kumimoji="1" lang="en-US" altLang="zh-TW" sz="6000" dirty="0">
                <a:sym typeface="+mn-ea"/>
              </a:rPr>
              <a:t>Spring </a:t>
            </a:r>
            <a:r>
              <a:rPr kumimoji="1" lang="en-US" altLang="zh-CN" sz="6000" dirty="0" smtClean="0">
                <a:sym typeface="+mn-ea"/>
              </a:rPr>
              <a:t>Security </a:t>
            </a:r>
            <a:r>
              <a:rPr kumimoji="1" lang="zh-CN" altLang="en-US" sz="6000" dirty="0" smtClean="0">
                <a:sym typeface="+mn-ea"/>
              </a:rPr>
              <a:t>预习资料</a:t>
            </a:r>
            <a:endParaRPr kumimoji="1" lang="zh-CN" altLang="en-US" sz="6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Cross Site Request Forgery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名词解释</a:t>
            </a:r>
            <a:endParaRPr lang="zh-CN" altLang="en-US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+mn-ea"/>
              </a:rPr>
              <a:t>	</a:t>
            </a:r>
            <a:r>
              <a:rPr lang="zh-TW" altLang="en-US" sz="1600" dirty="0" smtClean="0">
                <a:latin typeface="华文新魏"/>
                <a:ea typeface="华文新魏"/>
                <a:cs typeface="华文新魏"/>
              </a:rPr>
              <a:t>跨站请求伪造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（英语：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Cross-site request forgery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），也被称为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one-click attack</a:t>
            </a:r>
            <a:br>
              <a:rPr lang="en-US" altLang="zh-TW" sz="1600" dirty="0">
                <a:latin typeface="华文新魏"/>
                <a:ea typeface="华文新魏"/>
                <a:cs typeface="华文新魏"/>
              </a:rPr>
            </a:b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或者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session riding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，通常缩写为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CSRF 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或者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XSRF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 是一种挟制用户在当前已登录的</a:t>
            </a:r>
            <a:r>
              <a:rPr lang="en-US" altLang="zh-TW" sz="1600" dirty="0" smtClean="0">
                <a:latin typeface="华文新魏"/>
                <a:ea typeface="华文新魏"/>
                <a:cs typeface="华文新魏"/>
              </a:rPr>
              <a:t>Web</a:t>
            </a:r>
            <a:r>
              <a:rPr lang="zh-TW" altLang="en-US" sz="1600" dirty="0" smtClean="0">
                <a:latin typeface="华文新魏"/>
                <a:ea typeface="华文新魏"/>
                <a:cs typeface="华文新魏"/>
              </a:rPr>
              <a:t>应用程序上执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行非本意的操作的攻击方法</a:t>
            </a:r>
            <a:r>
              <a:rPr lang="zh-TW" altLang="en-US" sz="1600" dirty="0" smtClean="0">
                <a:latin typeface="华文新魏"/>
                <a:ea typeface="华文新魏"/>
                <a:cs typeface="华文新魏"/>
              </a:rPr>
              <a:t>。</a:t>
            </a:r>
            <a:endParaRPr lang="zh-TW" altLang="en-US" sz="1600" dirty="0" smtClean="0">
              <a:latin typeface="华文新魏"/>
              <a:ea typeface="华文新魏"/>
              <a:cs typeface="华文新魏"/>
            </a:endParaRPr>
          </a:p>
          <a:p>
            <a:pPr marL="0" indent="0">
              <a:buNone/>
            </a:pPr>
            <a:endParaRPr lang="zh-CN" altLang="en-US" sz="1600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名词解释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Token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</a:rPr>
              <a:t>	服务端为客户端生成令牌，该令牌将用于请求合法性校验，一般通过请求头或请求参数传递到服务端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 仓库</a:t>
            </a:r>
            <a:endParaRPr lang="zh-CN" altLang="en-US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zh-CN" altLang="en-US" sz="1400" dirty="0" smtClean="0">
                <a:latin typeface="+mn-ea"/>
              </a:rPr>
              <a:t>服务端组件，用于从请求加载或生成 </a:t>
            </a:r>
            <a:r>
              <a:rPr lang="en-US" altLang="zh-CN" sz="1400" dirty="0" smtClean="0">
                <a:latin typeface="+mn-ea"/>
              </a:rPr>
              <a:t>CSRF</a:t>
            </a:r>
            <a:r>
              <a:rPr lang="zh-CN" altLang="en-US" sz="1400" dirty="0" smtClean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Token</a:t>
            </a:r>
            <a:r>
              <a:rPr lang="zh-CN" altLang="en-US" sz="1400" dirty="0">
                <a:latin typeface="+mn-ea"/>
              </a:rPr>
              <a:t>。</a:t>
            </a:r>
            <a:r>
              <a:rPr lang="en-US" altLang="zh-CN" sz="1400" dirty="0" smtClean="0">
                <a:latin typeface="+mn-ea"/>
              </a:rPr>
              <a:t>Spring</a:t>
            </a:r>
            <a:r>
              <a:rPr lang="zh-CN" altLang="en-US" sz="1400" dirty="0" smtClean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Security</a:t>
            </a:r>
            <a:r>
              <a:rPr lang="zh-CN" altLang="en-US" sz="1400" dirty="0" smtClean="0">
                <a:latin typeface="+mn-ea"/>
              </a:rPr>
              <a:t> 提供了</a:t>
            </a:r>
            <a:r>
              <a:rPr lang="en-US" altLang="zh-CN" sz="1400" dirty="0" smtClean="0">
                <a:latin typeface="+mn-ea"/>
              </a:rPr>
              <a:t>Cookie</a:t>
            </a:r>
            <a:r>
              <a:rPr lang="zh-CN" altLang="en-US" sz="1400" dirty="0" smtClean="0">
                <a:latin typeface="+mn-ea"/>
              </a:rPr>
              <a:t> 和 </a:t>
            </a:r>
            <a:r>
              <a:rPr lang="en-US" altLang="zh-CN" sz="1400" dirty="0" err="1" smtClean="0">
                <a:latin typeface="+mn-ea"/>
              </a:rPr>
              <a:t>HttpSession</a:t>
            </a:r>
            <a:r>
              <a:rPr lang="zh-CN" altLang="en-US" sz="1400" dirty="0" smtClean="0">
                <a:latin typeface="+mn-ea"/>
              </a:rPr>
              <a:t> 两种实现。</a:t>
            </a:r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 请求校验匹配器</a:t>
            </a:r>
            <a:endParaRPr lang="zh-CN" altLang="en-US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400" dirty="0" smtClean="0">
                <a:latin typeface="+mn-ea"/>
              </a:rPr>
              <a:t>服务端组件，用于判断请求是否需要</a:t>
            </a:r>
            <a:r>
              <a:rPr lang="en-US" altLang="zh-CN" sz="1400" dirty="0">
                <a:latin typeface="+mn-ea"/>
              </a:rPr>
              <a:t>CSRF</a:t>
            </a:r>
            <a:r>
              <a:rPr lang="zh-CN" altLang="en-US" sz="1400" dirty="0" smtClean="0">
                <a:latin typeface="+mn-ea"/>
              </a:rPr>
              <a:t>校验</a:t>
            </a:r>
            <a:endParaRPr lang="zh-CN" altLang="en-US" sz="1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Cross Site Request Forgery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防攻逻辑</a:t>
            </a:r>
            <a:endParaRPr lang="zh-CN" altLang="en-US" dirty="0" smtClean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利用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仓库 将 </a:t>
            </a:r>
            <a:r>
              <a:rPr lang="en-US" altLang="zh-CN" dirty="0">
                <a:latin typeface="+mn-ea"/>
              </a:rPr>
              <a:t>HTTP </a:t>
            </a:r>
            <a:r>
              <a:rPr lang="zh-CN" altLang="en-US" dirty="0">
                <a:latin typeface="+mn-ea"/>
              </a:rPr>
              <a:t>请求获取 </a:t>
            </a:r>
            <a:r>
              <a:rPr lang="en-US" altLang="zh-CN" dirty="0">
                <a:latin typeface="+mn-ea"/>
              </a:rPr>
              <a:t>CSRF Token</a:t>
            </a:r>
            <a:r>
              <a:rPr lang="zh-CN" altLang="en-US" dirty="0">
                <a:latin typeface="+mn-ea"/>
              </a:rPr>
              <a:t>（该过程 可以理解为 </a:t>
            </a:r>
            <a:r>
              <a:rPr lang="en-US" altLang="zh-CN" dirty="0">
                <a:latin typeface="+mn-ea"/>
              </a:rPr>
              <a:t>Web </a:t>
            </a:r>
            <a:r>
              <a:rPr lang="zh-CN" altLang="en-US" dirty="0">
                <a:latin typeface="+mn-ea"/>
              </a:rPr>
              <a:t>服务端针对当前请求获取 </a:t>
            </a:r>
            <a:r>
              <a:rPr lang="en-US" altLang="zh-CN" dirty="0">
                <a:latin typeface="+mn-ea"/>
              </a:rPr>
              <a:t>CSRF Token</a:t>
            </a:r>
            <a:r>
              <a:rPr lang="zh-CN" altLang="en-US" dirty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通过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校验请求匹配器 来判断当前请求是否需要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校验。如果需要的话，执行第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步，否则，跳过校验。</a:t>
            </a:r>
            <a:endParaRPr lang="zh-CN" altLang="en-US" dirty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先从请求头中获</a:t>
            </a:r>
            <a:r>
              <a:rPr lang="zh-CN" altLang="en-US" dirty="0">
                <a:latin typeface="+mn-ea"/>
              </a:rPr>
              <a:t>取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值，如果不存在的话，再向请求参数中 获取。（该过程可以理解为 获取 </a:t>
            </a:r>
            <a:r>
              <a:rPr lang="en-US" altLang="zh-CN" dirty="0">
                <a:latin typeface="+mn-ea"/>
              </a:rPr>
              <a:t>Web </a:t>
            </a:r>
            <a:r>
              <a:rPr lang="zh-CN" altLang="en-US" dirty="0">
                <a:latin typeface="+mn-ea"/>
              </a:rPr>
              <a:t>客户端请求中的 </a:t>
            </a:r>
            <a:r>
              <a:rPr lang="en-US" altLang="zh-CN" dirty="0">
                <a:latin typeface="+mn-ea"/>
              </a:rPr>
              <a:t>CSRF Token</a:t>
            </a:r>
            <a:r>
              <a:rPr lang="zh-CN" altLang="en-US" dirty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如果均未获取的话，将会转向错误页面，并且相应头状态码为：</a:t>
            </a:r>
            <a:r>
              <a:rPr lang="en-US" altLang="zh-CN" dirty="0">
                <a:latin typeface="+mn-ea"/>
              </a:rPr>
              <a:t>403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如果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值 获取到的话，执行第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步。</a:t>
            </a:r>
            <a:endParaRPr lang="zh-CN" altLang="en-US" dirty="0">
              <a:latin typeface="+mn-ea"/>
            </a:endParaRPr>
          </a:p>
          <a:p>
            <a:pPr marL="857250" lvl="1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步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仓库 获取的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与 客户端请求中的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进行比较。</a:t>
            </a:r>
            <a:endParaRPr lang="zh-CN" altLang="en-US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如果两值相同的话，说明 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校验通过</a:t>
            </a:r>
            <a:endParaRPr lang="zh-CN" altLang="en-US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否则，</a:t>
            </a:r>
            <a:r>
              <a:rPr lang="en-US" altLang="zh-CN" dirty="0">
                <a:latin typeface="+mn-ea"/>
              </a:rPr>
              <a:t>CSRF Token </a:t>
            </a:r>
            <a:r>
              <a:rPr lang="zh-CN" altLang="en-US" dirty="0">
                <a:latin typeface="+mn-ea"/>
              </a:rPr>
              <a:t>检验失败，将会转向错误页面，并且相应头状态码为：</a:t>
            </a:r>
            <a:r>
              <a:rPr lang="en-US" altLang="zh-CN" dirty="0">
                <a:latin typeface="+mn-ea"/>
              </a:rPr>
              <a:t>403</a:t>
            </a:r>
            <a:r>
              <a:rPr lang="zh-CN" altLang="en-US" dirty="0">
                <a:latin typeface="+mn-ea"/>
              </a:rPr>
              <a:t>。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Cross Site Request Forgery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“零”</a:t>
            </a:r>
            <a:r>
              <a:rPr lang="zh-CN" altLang="x-none" dirty="0" smtClean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（默认）</a:t>
            </a:r>
            <a:endParaRPr lang="zh-CN" altLang="en-US" dirty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 类型 </a:t>
            </a:r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 仓库</a:t>
            </a:r>
            <a:endParaRPr lang="zh-CN" altLang="en-US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请求参数</a:t>
            </a:r>
            <a:r>
              <a:rPr lang="zh-CN" altLang="en-US" dirty="0" smtClean="0">
                <a:latin typeface="+mn-ea"/>
              </a:rPr>
              <a:t>名称：</a:t>
            </a:r>
            <a:r>
              <a:rPr lang="en-US" altLang="zh-CN" dirty="0" smtClean="0">
                <a:latin typeface="+mn-ea"/>
              </a:rPr>
              <a:t>"_</a:t>
            </a:r>
            <a:r>
              <a:rPr lang="en-US" altLang="zh-CN" dirty="0" err="1" smtClean="0">
                <a:latin typeface="+mn-ea"/>
              </a:rPr>
              <a:t>csrf</a:t>
            </a:r>
            <a:r>
              <a:rPr lang="en-US" altLang="zh-CN" dirty="0" smtClean="0">
                <a:latin typeface="+mn-ea"/>
              </a:rPr>
              <a:t>”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请求头</a:t>
            </a:r>
            <a:r>
              <a:rPr lang="zh-CN" altLang="en-US" dirty="0" smtClean="0">
                <a:latin typeface="+mn-ea"/>
              </a:rPr>
              <a:t>名称：</a:t>
            </a:r>
            <a:r>
              <a:rPr lang="en-US" altLang="zh-CN" dirty="0">
                <a:latin typeface="+mn-ea"/>
              </a:rPr>
              <a:t>"X-XSRF-</a:t>
            </a:r>
            <a:r>
              <a:rPr lang="en-US" altLang="zh-CN" dirty="0" smtClean="0">
                <a:latin typeface="+mn-ea"/>
              </a:rPr>
              <a:t>TOKEN”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cookie</a:t>
            </a:r>
            <a:r>
              <a:rPr lang="zh-CN" altLang="en-US" dirty="0" smtClean="0">
                <a:latin typeface="+mn-ea"/>
              </a:rPr>
              <a:t>名称：</a:t>
            </a:r>
            <a:r>
              <a:rPr lang="en-US" altLang="zh-CN" dirty="0">
                <a:latin typeface="+mn-ea"/>
              </a:rPr>
              <a:t>"XSRF-TOKEN"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 校验请求</a:t>
            </a:r>
            <a:endParaRPr lang="zh-CN" altLang="en-US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所有的</a:t>
            </a:r>
            <a:r>
              <a:rPr lang="en-US" altLang="zh-CN" dirty="0" smtClean="0">
                <a:latin typeface="+mn-ea"/>
              </a:rPr>
              <a:t>POST</a:t>
            </a:r>
            <a:r>
              <a:rPr lang="zh-CN" altLang="en-US" dirty="0" smtClean="0">
                <a:latin typeface="+mn-ea"/>
              </a:rPr>
              <a:t> 方法 </a:t>
            </a:r>
            <a:endParaRPr lang="zh-CN" alt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“按需</a:t>
            </a:r>
            <a:r>
              <a:rPr lang="en-US" altLang="zh-CN" dirty="0" smtClean="0">
                <a:latin typeface="+mn-ea"/>
              </a:rPr>
              <a:t>”</a:t>
            </a:r>
            <a:r>
              <a:rPr lang="zh-CN" altLang="en-US" dirty="0" smtClean="0">
                <a:latin typeface="+mn-ea"/>
              </a:rPr>
              <a:t>配置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Token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仓库</a:t>
            </a:r>
            <a:endParaRPr lang="zh-CN" altLang="en-US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Token</a:t>
            </a:r>
            <a:r>
              <a:rPr lang="zh-CN" altLang="en-US" dirty="0">
                <a:latin typeface="+mn-ea"/>
              </a:rPr>
              <a:t> 校验请</a:t>
            </a:r>
            <a:r>
              <a:rPr lang="zh-CN" altLang="en-US" dirty="0" smtClean="0">
                <a:latin typeface="+mn-ea"/>
              </a:rPr>
              <a:t>求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Token</a:t>
            </a:r>
            <a:r>
              <a:rPr lang="zh-CN" altLang="en-US" dirty="0" smtClean="0">
                <a:latin typeface="+mn-ea"/>
              </a:rPr>
              <a:t> 自动生成</a:t>
            </a:r>
            <a:r>
              <a:rPr lang="en-US" altLang="zh-CN" dirty="0" smtClean="0">
                <a:latin typeface="+mn-ea"/>
              </a:rPr>
              <a:t>URL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 检验开关</a:t>
            </a:r>
            <a:endParaRPr lang="zh-CN" altLang="en-US" dirty="0">
              <a:latin typeface="+mn-ea"/>
            </a:endParaRPr>
          </a:p>
          <a:p>
            <a:pPr lvl="2"/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Cross Site Request Forgery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173929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华文新魏"/>
                <a:ea typeface="华文新魏"/>
                <a:cs typeface="华文新魏"/>
              </a:rPr>
              <a:t>CSRF Token 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仓库</a:t>
            </a:r>
            <a:endParaRPr lang="en-US" altLang="zh-TW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框架接口：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org.springframework.security.web.csrf.CsrfTokenRepository</a:t>
            </a:r>
            <a:endParaRPr lang="en-US" altLang="zh-TW" dirty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TW" dirty="0" smtClean="0">
                <a:latin typeface="华文新魏"/>
                <a:ea typeface="华文新魏"/>
                <a:cs typeface="华文新魏"/>
              </a:rPr>
              <a:t>Cookie 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类型（默认）</a:t>
            </a:r>
            <a:endParaRPr lang="en-US" altLang="zh-TW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实现来源：官方实现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实现类：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org.springframework.security.web.csrf.CookieCsrfTokenRepository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CSRF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Token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存储：客户端，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Web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浏览器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Cookie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有效时间：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Web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浏览器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会话期间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特别注意</a:t>
            </a:r>
            <a:r>
              <a:rPr lang="zh-CN" altLang="zh-CN" dirty="0" smtClean="0">
                <a:latin typeface="华文新魏"/>
                <a:ea typeface="华文新魏"/>
                <a:cs typeface="华文新魏"/>
              </a:rPr>
              <a:t>：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Cookie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方式安全系数相对较低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TW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TW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类型</a:t>
            </a:r>
            <a:endParaRPr lang="en-US" altLang="zh-TW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实现来源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：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官方实现</a:t>
            </a:r>
            <a:endParaRPr lang="en-US" altLang="zh-CN" dirty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实现类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：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org.springframework.security.web.csrf.HttpSessionCsrfTokenRepository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>
                <a:latin typeface="华文新魏"/>
                <a:ea typeface="华文新魏"/>
                <a:cs typeface="华文新魏"/>
              </a:rPr>
              <a:t>CSRF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Token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存储：服务端，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容器）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有效时间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：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最大不活动时间间隔（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#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setMaxInactiveInterval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int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)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）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en-US" dirty="0" err="1" smtClean="0">
                <a:latin typeface="华文新魏"/>
                <a:ea typeface="华文新魏"/>
                <a:cs typeface="华文新魏"/>
              </a:rPr>
              <a:t>特别注意：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Servlet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容器需要支持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复制（分布式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）</a:t>
            </a:r>
            <a:endParaRPr lang="en-US" altLang="zh-TW" dirty="0" smtClean="0">
              <a:latin typeface="华文新魏"/>
              <a:ea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Cross Site Request Forgery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17392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Cookie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类型 </a:t>
            </a:r>
            <a:r>
              <a:rPr lang="en-US" altLang="zh-TW" dirty="0" smtClean="0">
                <a:latin typeface="华文新魏"/>
                <a:ea typeface="华文新魏"/>
                <a:cs typeface="华文新魏"/>
              </a:rPr>
              <a:t>CSRF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Token 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仓库</a:t>
            </a:r>
            <a:endParaRPr lang="zh-TW" altLang="en-US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配置</a:t>
            </a:r>
            <a:endParaRPr lang="en-US" altLang="zh-TW" dirty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类型定义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spring.security.csrf.type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=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cookie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Cookie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名称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spring.security.csrf.cookieName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=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c_csrf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XSRF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-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TOKEN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请求参数名称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spring.security.csrf.parameterName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=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p_csrf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_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请求头名称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spring.security.csrf.headerName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 = 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h_csrf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X-XSRF-TOKEN</a:t>
            </a:r>
            <a:endParaRPr lang="en-US" altLang="zh-CN" dirty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是否仅在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HTTP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协议下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使用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spring.security.csrf.cookieHttpOnly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 =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true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false</a:t>
            </a:r>
            <a:endParaRPr lang="en-US" altLang="zh-TW" dirty="0" smtClean="0">
              <a:latin typeface="华文新魏"/>
              <a:ea typeface="华文新魏"/>
              <a:cs typeface="华文新魏"/>
            </a:endParaRPr>
          </a:p>
          <a:p>
            <a:pPr lvl="3"/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TW" dirty="0" smtClean="0">
              <a:latin typeface="华文新魏"/>
              <a:ea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Cross Site Request Forgery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CSRF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173929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类型 </a:t>
            </a:r>
            <a:r>
              <a:rPr lang="en-US" altLang="zh-TW" dirty="0" smtClean="0">
                <a:latin typeface="华文新魏"/>
                <a:ea typeface="华文新魏"/>
                <a:cs typeface="华文新魏"/>
              </a:rPr>
              <a:t>CSRF </a:t>
            </a:r>
            <a:r>
              <a:rPr lang="en-US" altLang="zh-TW" dirty="0">
                <a:latin typeface="华文新魏"/>
                <a:ea typeface="华文新魏"/>
                <a:cs typeface="华文新魏"/>
              </a:rPr>
              <a:t>Token 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仓库</a:t>
            </a:r>
            <a:endParaRPr lang="zh-TW" altLang="en-US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配置</a:t>
            </a:r>
            <a:endParaRPr lang="en-US" altLang="zh-TW" dirty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类型定义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spring.security.csrf.type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=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session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HttpSession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属性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名称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spring.security.csrf.sessionAttributeName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=</a:t>
            </a:r>
            <a:r>
              <a:rPr lang="en-US" altLang="zh-CN" dirty="0" err="1">
                <a:latin typeface="华文新魏"/>
                <a:ea typeface="华文新魏"/>
                <a:cs typeface="华文新魏"/>
              </a:rPr>
              <a:t>session_attribute_name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org.springframework.security.web.csrf.HttpSessionCsrfTokenRepository.CSRF_TOKEN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请求参数名称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spring.security.csrf.parameterName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=</a:t>
            </a:r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sp_csrf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_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请求头名称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en-US" altLang="zh-CN" dirty="0" err="1">
                <a:latin typeface="华文新魏"/>
                <a:ea typeface="华文新魏"/>
                <a:cs typeface="华文新魏"/>
              </a:rPr>
              <a:t>spring.security.csrf.headerName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 = </a:t>
            </a:r>
            <a:r>
              <a:rPr lang="en-US" altLang="zh-CN" dirty="0" err="1">
                <a:latin typeface="华文新魏"/>
                <a:cs typeface="华文新魏"/>
              </a:rPr>
              <a:t>sh_csrf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默认值：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X-XSRF-TOKEN</a:t>
            </a:r>
            <a:endParaRPr lang="en-US" altLang="zh-CN" dirty="0">
              <a:latin typeface="华文新魏"/>
              <a:ea typeface="华文新魏"/>
              <a:cs typeface="华文新魏"/>
            </a:endParaRPr>
          </a:p>
          <a:p>
            <a:pPr lvl="3"/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endParaRPr lang="en-US" altLang="zh-TW" dirty="0" smtClean="0">
              <a:latin typeface="华文新魏"/>
              <a:ea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Cross-site scripting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4604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名词解释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marL="0" indent="0">
              <a:buNone/>
            </a:pP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	跨站脚本（英语：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Cross-site scripting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，通常简称为：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XSS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）是一种网站应用程序的安全 漏洞攻击，是代码注入的一种。它允许恶意用户将代码注入到网页上，其他用户在观看网页时就 会受到影响。这类攻击通常包含了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HTML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以及用户端脚本语言。</a:t>
            </a:r>
            <a:endParaRPr lang="zh-TW" altLang="en-US" sz="1600" dirty="0">
              <a:latin typeface="华文新魏"/>
              <a:ea typeface="华文新魏"/>
              <a:cs typeface="华文新魏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华文新魏"/>
                <a:ea typeface="华文新魏"/>
                <a:cs typeface="华文新魏"/>
              </a:rPr>
              <a:t>	XSS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攻击通常指的是通过利用网页开发时留下的漏洞，通过巧妙的方法注入恶意指令代码到网页， 使用户加载并执行攻击者恶意制造的网页程序。这些恶意网页程序通常是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JavaScript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 但实际上也可以包括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Java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VBScript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ActiveX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，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Flash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或者甚至是普通的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HTML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。攻击成功后， 攻击者可能得到更高的权限（如执行一些操作）、私密网页内容、会话和</a:t>
            </a:r>
            <a:r>
              <a:rPr lang="en-US" altLang="zh-TW" sz="1600" dirty="0">
                <a:latin typeface="华文新魏"/>
                <a:ea typeface="华文新魏"/>
                <a:cs typeface="华文新魏"/>
              </a:rPr>
              <a:t>cookie</a:t>
            </a:r>
            <a:r>
              <a:rPr lang="zh-TW" altLang="en-US" sz="1600" dirty="0">
                <a:latin typeface="华文新魏"/>
                <a:ea typeface="华文新魏"/>
                <a:cs typeface="华文新魏"/>
              </a:rPr>
              <a:t>等各种内容</a:t>
            </a:r>
            <a:r>
              <a:rPr lang="zh-TW" altLang="en-US" sz="1600" dirty="0" smtClean="0">
                <a:latin typeface="华文新魏"/>
                <a:ea typeface="华文新魏"/>
                <a:cs typeface="华文新魏"/>
              </a:rPr>
              <a:t>。</a:t>
            </a:r>
            <a:endParaRPr lang="zh-CN" altLang="en-US" sz="1600" dirty="0" smtClean="0">
              <a:latin typeface="华文新魏"/>
              <a:ea typeface="华文新魏"/>
              <a:cs typeface="华文新魏"/>
            </a:endParaRPr>
          </a:p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双处理手段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相应头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X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-XSS-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Protection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模板引擎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Velocity</a:t>
            </a:r>
            <a:endParaRPr lang="en-US" altLang="zh-CN" sz="1200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Thymeleaf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	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Cross-site scripting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XSS</a:t>
            </a:r>
            <a:r>
              <a:rPr lang="zh-CN" altLang="en-US" dirty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“零”</a:t>
            </a:r>
            <a:r>
              <a:rPr lang="zh-CN" altLang="x-none" dirty="0" smtClean="0">
                <a:latin typeface="华文新魏"/>
                <a:ea typeface="华文新魏"/>
                <a:cs typeface="华文新魏"/>
              </a:rPr>
              <a:t>配置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（默认）</a:t>
            </a:r>
            <a:endParaRPr lang="zh-CN" altLang="en-US" dirty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CN" dirty="0">
                <a:latin typeface="华文新魏"/>
                <a:ea typeface="华文新魏"/>
                <a:cs typeface="华文新魏"/>
              </a:rPr>
              <a:t>X-XSS-Protection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内容：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X-XSS-Protection: 1; mode=block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自动装配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Velocity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Thymeleaf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安全组件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“按需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”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配置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dirty="0">
                <a:latin typeface="华文新魏"/>
                <a:ea typeface="华文新魏"/>
                <a:cs typeface="华文新魏"/>
              </a:rPr>
              <a:t>变量忽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略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全局级别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页面级别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单个级别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XSS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开关</a:t>
            </a:r>
            <a:endParaRPr lang="zh-CN" altLang="en-US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26053" y="6433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常见防攻</a:t>
            </a:r>
            <a:b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4604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JSON</a:t>
            </a:r>
            <a:endParaRPr lang="zh-CN" altLang="en-US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当</a:t>
            </a:r>
            <a:r>
              <a:rPr lang="en-US" altLang="zh-CN" sz="1600" dirty="0" smtClean="0">
                <a:latin typeface="+mn-ea"/>
              </a:rPr>
              <a:t>Web</a:t>
            </a:r>
            <a:r>
              <a:rPr lang="zh-CN" altLang="en-US" sz="1600" dirty="0" smtClean="0">
                <a:latin typeface="+mn-ea"/>
              </a:rPr>
              <a:t>应用暴露</a:t>
            </a:r>
            <a:r>
              <a:rPr lang="en-US" altLang="zh-CN" sz="1600" dirty="0" smtClean="0">
                <a:latin typeface="+mn-ea"/>
              </a:rPr>
              <a:t>JSON</a:t>
            </a:r>
            <a:r>
              <a:rPr lang="zh-CN" altLang="en-US" sz="1600" dirty="0" smtClean="0">
                <a:latin typeface="+mn-ea"/>
              </a:rPr>
              <a:t>时， </a:t>
            </a:r>
            <a:r>
              <a:rPr lang="en-US" altLang="zh-CN" sz="1600" dirty="0" smtClean="0">
                <a:latin typeface="+mn-ea"/>
              </a:rPr>
              <a:t>JSON</a:t>
            </a:r>
            <a:r>
              <a:rPr lang="zh-CN" altLang="en-US" sz="1600" dirty="0" smtClean="0">
                <a:latin typeface="+mn-ea"/>
              </a:rPr>
              <a:t> 原生的内容可能会被利用而攻击</a:t>
            </a:r>
            <a:r>
              <a:rPr lang="zh-TW" altLang="en-US" sz="1600" dirty="0" smtClean="0">
                <a:latin typeface="+mn-ea"/>
              </a:rPr>
              <a:t>。</a:t>
            </a:r>
            <a:endParaRPr lang="zh-CN" altLang="en-US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处理手段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多</a:t>
            </a:r>
            <a:r>
              <a:rPr lang="en-US" altLang="zh-CN" dirty="0" smtClean="0">
                <a:latin typeface="+mn-ea"/>
              </a:rPr>
              <a:t>Escape</a:t>
            </a:r>
            <a:r>
              <a:rPr lang="zh-CN" altLang="en-US" dirty="0" smtClean="0">
                <a:latin typeface="+mn-ea"/>
              </a:rPr>
              <a:t>方式</a:t>
            </a:r>
            <a:endParaRPr lang="zh-CN" altLang="en-US" dirty="0" smtClean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Unicode</a:t>
            </a:r>
            <a:endParaRPr lang="en-US" altLang="zh-CN" sz="1200" dirty="0" smtClean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HTML </a:t>
            </a:r>
            <a:r>
              <a:rPr lang="zh-CN" altLang="en-US" dirty="0">
                <a:latin typeface="+mn-ea"/>
              </a:rPr>
              <a:t>无 </a:t>
            </a:r>
            <a:r>
              <a:rPr lang="en-US" altLang="zh-CN" dirty="0" smtClean="0">
                <a:latin typeface="+mn-ea"/>
              </a:rPr>
              <a:t>&amp;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HTML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多序列化支持</a:t>
            </a:r>
            <a:endParaRPr lang="zh-CN" altLang="en-US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Jackson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1.8+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Jackson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2.6+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err="1" smtClean="0">
                <a:latin typeface="+mn-ea"/>
              </a:rPr>
              <a:t>FastJSON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常见防攻</a:t>
            </a:r>
            <a:b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484604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JSONP</a:t>
            </a:r>
            <a:endParaRPr lang="zh-CN" altLang="en-US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当</a:t>
            </a:r>
            <a:r>
              <a:rPr lang="en-US" altLang="zh-CN" sz="1600" dirty="0" smtClean="0">
                <a:latin typeface="+mn-ea"/>
              </a:rPr>
              <a:t>Web</a:t>
            </a:r>
            <a:r>
              <a:rPr lang="zh-CN" altLang="en-US" sz="1600" dirty="0" smtClean="0">
                <a:latin typeface="+mn-ea"/>
              </a:rPr>
              <a:t>应用暴露</a:t>
            </a:r>
            <a:r>
              <a:rPr lang="en-US" altLang="zh-CN" sz="1600" dirty="0" smtClean="0">
                <a:latin typeface="+mn-ea"/>
              </a:rPr>
              <a:t>JSONP</a:t>
            </a:r>
            <a:r>
              <a:rPr lang="zh-CN" altLang="en-US" sz="1600" dirty="0" smtClean="0">
                <a:latin typeface="+mn-ea"/>
              </a:rPr>
              <a:t>时， 由于</a:t>
            </a:r>
            <a:r>
              <a:rPr lang="en-US" altLang="zh-CN" sz="1600" dirty="0" smtClean="0">
                <a:latin typeface="+mn-ea"/>
              </a:rPr>
              <a:t>JSONP</a:t>
            </a:r>
            <a:r>
              <a:rPr lang="zh-CN" altLang="en-US" sz="1600" dirty="0" smtClean="0">
                <a:latin typeface="+mn-ea"/>
              </a:rPr>
              <a:t> 是可执行代码片段，因此存在 </a:t>
            </a:r>
            <a:r>
              <a:rPr lang="en-US" altLang="zh-CN" sz="1600" dirty="0" smtClean="0">
                <a:latin typeface="+mn-ea"/>
              </a:rPr>
              <a:t>UTF-7</a:t>
            </a:r>
            <a:r>
              <a:rPr lang="zh-CN" altLang="en-US" sz="1600" dirty="0" smtClean="0">
                <a:latin typeface="+mn-ea"/>
              </a:rPr>
              <a:t>漏洞。</a:t>
            </a:r>
            <a:endParaRPr lang="zh-CN" altLang="en-US" sz="1600" dirty="0" smtClean="0">
              <a:latin typeface="+mn-ea"/>
            </a:endParaRPr>
          </a:p>
          <a:p>
            <a:pPr marL="0" indent="0">
              <a:buNone/>
            </a:pPr>
            <a:endParaRPr lang="zh-CN" altLang="en-US" sz="16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处理方法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兼容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特性</a:t>
            </a:r>
            <a:endParaRPr lang="zh-CN" altLang="en-US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通过注释避免</a:t>
            </a:r>
            <a:r>
              <a:rPr lang="en-US" altLang="zh-CN" dirty="0" smtClean="0">
                <a:latin typeface="+mn-ea"/>
              </a:rPr>
              <a:t>UTF-7</a:t>
            </a:r>
            <a:r>
              <a:rPr lang="zh-CN" altLang="en-US" dirty="0" smtClean="0">
                <a:latin typeface="+mn-ea"/>
              </a:rPr>
              <a:t>漏洞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386" y="1467127"/>
            <a:ext cx="8596668" cy="524443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latin typeface="+mn-ea"/>
              </a:rPr>
              <a:t>方案一：</a:t>
            </a:r>
            <a:r>
              <a:rPr lang="en-US" altLang="zh-CN" sz="2000" dirty="0" smtClean="0">
                <a:latin typeface="+mn-ea"/>
              </a:rPr>
              <a:t>Servlet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Security</a:t>
            </a:r>
            <a:endParaRPr lang="en-US" altLang="en-US" sz="20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优势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标准支持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Security</a:t>
            </a:r>
            <a:r>
              <a:rPr lang="zh-CN" altLang="en-US" dirty="0" smtClean="0">
                <a:latin typeface="+mn-ea"/>
              </a:rPr>
              <a:t> 标准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标准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服务端安全</a:t>
            </a:r>
            <a:r>
              <a:rPr lang="zh-CN" altLang="en-US" dirty="0" smtClean="0">
                <a:latin typeface="+mn-ea"/>
              </a:rPr>
              <a:t>支持 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/>
              <a:t>Authentication</a:t>
            </a:r>
            <a:r>
              <a:rPr lang="zh-CN" altLang="en-US" dirty="0"/>
              <a:t>（鉴定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Authorization</a:t>
            </a:r>
            <a:r>
              <a:rPr lang="zh-CN" altLang="en-US" dirty="0"/>
              <a:t>（授权）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不足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客户端安全 不支持 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等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服务端安全 支持受限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Session</a:t>
            </a:r>
            <a:r>
              <a:rPr lang="zh-CN" altLang="en-US" dirty="0" smtClean="0">
                <a:latin typeface="+mn-ea"/>
              </a:rPr>
              <a:t> 管理有限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加密困难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扩展困难</a:t>
            </a:r>
            <a:endParaRPr lang="en-US" altLang="zh-CN" dirty="0" smtClean="0">
              <a:latin typeface="+mn-ea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		</a:t>
            </a:r>
            <a:endParaRPr lang="en-US" altLang="zh-CN" dirty="0" smtClean="0">
              <a:latin typeface="+mn-ea"/>
            </a:endParaRPr>
          </a:p>
          <a:p>
            <a:pPr lvl="2"/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230"/>
            <a:ext cx="8596668" cy="513494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方案二：</a:t>
            </a:r>
            <a:r>
              <a:rPr lang="en-US" altLang="zh-CN" sz="2000" dirty="0" smtClean="0">
                <a:latin typeface="+mn-ea"/>
              </a:rPr>
              <a:t>Apache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Shiro</a:t>
            </a:r>
            <a:endParaRPr lang="en-US" altLang="en-US" sz="20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优势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 整合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兼容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标准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非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框架（</a:t>
            </a:r>
            <a:r>
              <a:rPr lang="en-US" altLang="zh-CN" dirty="0" smtClean="0">
                <a:latin typeface="+mn-ea"/>
              </a:rPr>
              <a:t>Play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服务端安全</a:t>
            </a:r>
            <a:r>
              <a:rPr lang="zh-CN" altLang="en-US" dirty="0" smtClean="0">
                <a:latin typeface="+mn-ea"/>
              </a:rPr>
              <a:t>支持 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/>
              <a:t>Authentication</a:t>
            </a:r>
            <a:r>
              <a:rPr lang="zh-CN" altLang="en-US" dirty="0"/>
              <a:t>（鉴定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Authorization</a:t>
            </a:r>
            <a:r>
              <a:rPr lang="zh-CN" altLang="en-US" dirty="0"/>
              <a:t>（授权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>
                <a:latin typeface="+mn-ea"/>
              </a:rPr>
              <a:t>Session</a:t>
            </a:r>
            <a:r>
              <a:rPr lang="zh-CN" altLang="en-US" dirty="0">
                <a:latin typeface="+mn-ea"/>
              </a:rPr>
              <a:t> 管理</a:t>
            </a:r>
            <a:endParaRPr lang="en-US" altLang="zh-CN" dirty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加密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易于</a:t>
            </a:r>
            <a:r>
              <a:rPr lang="zh-CN" altLang="en-US" dirty="0">
                <a:latin typeface="+mn-ea"/>
              </a:rPr>
              <a:t>扩展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不足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客户端安全 不支持 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等</a:t>
            </a:r>
            <a:endParaRPr lang="en-US" altLang="zh-CN" dirty="0" smtClean="0">
              <a:latin typeface="+mn-ea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		</a:t>
            </a:r>
            <a:endParaRPr lang="en-US" altLang="zh-CN" dirty="0" smtClean="0">
              <a:latin typeface="+mn-ea"/>
            </a:endParaRPr>
          </a:p>
          <a:p>
            <a:pPr lvl="2"/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230"/>
            <a:ext cx="8596668" cy="541277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latin typeface="+mn-ea"/>
              </a:rPr>
              <a:t>方案三：</a:t>
            </a:r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Security</a:t>
            </a:r>
            <a:endParaRPr lang="en-US" altLang="en-US" sz="20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优势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标准支持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兼容</a:t>
            </a:r>
            <a:r>
              <a:rPr lang="en-US" altLang="zh-CN" dirty="0" smtClean="0">
                <a:latin typeface="+mn-ea"/>
              </a:rPr>
              <a:t> Java Security </a:t>
            </a:r>
            <a:r>
              <a:rPr lang="zh-CN" altLang="en-US" dirty="0" smtClean="0">
                <a:latin typeface="+mn-ea"/>
              </a:rPr>
              <a:t>标准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兼容 </a:t>
            </a:r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标准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服务端安全</a:t>
            </a:r>
            <a:r>
              <a:rPr lang="zh-CN" altLang="en-US" dirty="0" smtClean="0">
                <a:latin typeface="+mn-ea"/>
              </a:rPr>
              <a:t>支持 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/>
              <a:t>Authentication</a:t>
            </a:r>
            <a:r>
              <a:rPr lang="zh-CN" altLang="en-US" dirty="0"/>
              <a:t>（鉴定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Authorization</a:t>
            </a:r>
            <a:r>
              <a:rPr lang="zh-CN" altLang="en-US" dirty="0"/>
              <a:t>（授权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>
                <a:latin typeface="+mn-ea"/>
              </a:rPr>
              <a:t>Session</a:t>
            </a:r>
            <a:r>
              <a:rPr lang="zh-CN" altLang="en-US" dirty="0">
                <a:latin typeface="+mn-ea"/>
              </a:rPr>
              <a:t> 管理</a:t>
            </a:r>
            <a:endParaRPr lang="en-US" altLang="zh-CN" dirty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加密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客户端</a:t>
            </a:r>
            <a:r>
              <a:rPr lang="zh-CN" altLang="en-US" dirty="0" smtClean="0">
                <a:latin typeface="+mn-ea"/>
              </a:rPr>
              <a:t>安全支持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CSRF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CSP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HSTS</a:t>
            </a:r>
            <a:r>
              <a:rPr lang="zh-CN" altLang="en-US" dirty="0" smtClean="0">
                <a:latin typeface="+mn-ea"/>
              </a:rPr>
              <a:t> 等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易于扩展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不足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客户端安全 </a:t>
            </a:r>
            <a:r>
              <a:rPr lang="zh-CN" altLang="en-US" dirty="0" smtClean="0">
                <a:solidFill>
                  <a:srgbClr val="FF6600"/>
                </a:solidFill>
                <a:latin typeface="+mn-ea"/>
              </a:rPr>
              <a:t>不足</a:t>
            </a:r>
            <a:endParaRPr lang="en-US" altLang="zh-CN" dirty="0" smtClean="0">
              <a:solidFill>
                <a:srgbClr val="FF6600"/>
              </a:solidFill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Referer</a:t>
            </a:r>
            <a:r>
              <a:rPr lang="zh-CN" altLang="en-US" dirty="0" smtClean="0">
                <a:latin typeface="+mn-ea"/>
              </a:rPr>
              <a:t>等</a:t>
            </a:r>
            <a:endParaRPr lang="en-US" altLang="zh-CN" dirty="0" smtClean="0">
              <a:latin typeface="+mn-ea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		</a:t>
            </a:r>
            <a:endParaRPr lang="en-US" altLang="zh-CN" dirty="0" smtClean="0">
              <a:latin typeface="+mn-ea"/>
            </a:endParaRPr>
          </a:p>
          <a:p>
            <a:pPr lvl="2"/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230"/>
            <a:ext cx="8596668" cy="505830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Web </a:t>
            </a:r>
            <a:r>
              <a:rPr lang="zh-CN" altLang="en-US" sz="2000" b="1" dirty="0">
                <a:solidFill>
                  <a:srgbClr val="FF6600"/>
                </a:solidFill>
              </a:rPr>
              <a:t>客户端</a:t>
            </a:r>
            <a:r>
              <a:rPr lang="zh-CN" altLang="en-US" sz="2000" dirty="0"/>
              <a:t>安全功能比较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+mn-ea"/>
              </a:rPr>
              <a:t>	</a:t>
            </a:r>
            <a:endParaRPr lang="en-US" altLang="en-US" sz="2000" dirty="0" smtClean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3706" y="2296279"/>
          <a:ext cx="9360560" cy="256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56"/>
                <a:gridCol w="936056"/>
                <a:gridCol w="936056"/>
                <a:gridCol w="936056"/>
                <a:gridCol w="936056"/>
                <a:gridCol w="936056"/>
                <a:gridCol w="936056"/>
                <a:gridCol w="936056"/>
                <a:gridCol w="936056"/>
                <a:gridCol w="936056"/>
              </a:tblGrid>
              <a:tr h="375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方案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XSS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Cache Control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Content Type Options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 Strict Transport Security (HSTS)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 Public Key Pinning (HPKP)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X-Frame-Options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X-XSS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Content Security Policy (CSP)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6477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Servlet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5286">
                <a:tc>
                  <a:txBody>
                    <a:bodyPr/>
                    <a:lstStyle/>
                    <a:p>
                      <a:r>
                        <a:rPr lang="en-US" altLang="zh-CN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en-US" altLang="zh-CN" sz="120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Shiro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5286">
                <a:tc>
                  <a:txBody>
                    <a:bodyPr/>
                    <a:lstStyle/>
                    <a:p>
                      <a:r>
                        <a:rPr lang="en-US" altLang="zh-CN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Security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230"/>
            <a:ext cx="8596668" cy="505830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Web </a:t>
            </a:r>
            <a:r>
              <a:rPr lang="zh-CN" altLang="en-US" sz="2000" dirty="0" smtClean="0">
                <a:solidFill>
                  <a:srgbClr val="FF6600"/>
                </a:solidFill>
              </a:rPr>
              <a:t>服务端</a:t>
            </a:r>
            <a:r>
              <a:rPr lang="zh-CN" altLang="en-US" sz="2000" dirty="0" smtClean="0"/>
              <a:t>安全功能比较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3703" y="2318176"/>
          <a:ext cx="9415305" cy="243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24"/>
                <a:gridCol w="1294990"/>
                <a:gridCol w="1388884"/>
                <a:gridCol w="1251178"/>
                <a:gridCol w="1247243"/>
                <a:gridCol w="1203963"/>
                <a:gridCol w="936416"/>
                <a:gridCol w="1129207"/>
              </a:tblGrid>
              <a:tr h="839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方案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Cross Site Request Forgery (CSRF)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Cryptography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Session Management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Referer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non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6609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Servlet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6487">
                <a:tc>
                  <a:txBody>
                    <a:bodyPr/>
                    <a:lstStyle/>
                    <a:p>
                      <a:r>
                        <a:rPr lang="en-US" altLang="zh-CN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en-US" altLang="zh-CN" sz="120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Shiro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6487">
                <a:tc>
                  <a:txBody>
                    <a:bodyPr/>
                    <a:lstStyle/>
                    <a:p>
                      <a:r>
                        <a:rPr lang="en-US" altLang="zh-CN" sz="12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Security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</a:t>
                      </a:r>
                      <a:endParaRPr lang="zh-CN" altLang="en-US" sz="12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230"/>
            <a:ext cx="8596668" cy="50583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选型方案：</a:t>
            </a:r>
            <a:r>
              <a:rPr lang="en-US" altLang="zh-CN" dirty="0" smtClean="0">
                <a:latin typeface="+mn-ea"/>
              </a:rPr>
              <a:t>Spring Security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再次分析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功能完备，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仍需扩展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页面 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 过滤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 内容转义（</a:t>
            </a:r>
            <a:r>
              <a:rPr lang="en-US" altLang="zh-CN" dirty="0" smtClean="0">
                <a:latin typeface="+mn-ea"/>
              </a:rPr>
              <a:t>Escape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err="1" smtClean="0">
                <a:latin typeface="+mn-ea"/>
              </a:rPr>
              <a:t>Referer</a:t>
            </a:r>
            <a:r>
              <a:rPr lang="zh-CN" altLang="en-US" dirty="0" smtClean="0">
                <a:latin typeface="+mn-ea"/>
              </a:rPr>
              <a:t> 域名检测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安全域名检测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整合</a:t>
            </a:r>
            <a:r>
              <a:rPr lang="zh-CN" altLang="en-US" dirty="0">
                <a:latin typeface="+mn-ea"/>
              </a:rPr>
              <a:t>强</a:t>
            </a:r>
            <a:r>
              <a:rPr lang="zh-CN" altLang="en-US" dirty="0" smtClean="0">
                <a:latin typeface="+mn-ea"/>
              </a:rPr>
              <a:t>大，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部分配置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Servlet</a:t>
            </a:r>
            <a:r>
              <a:rPr lang="zh-CN" altLang="en-US" dirty="0" smtClean="0">
                <a:latin typeface="+mn-ea"/>
              </a:rPr>
              <a:t> 容器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MVC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Boot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扩展支持，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不易理解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3"/>
            <a:r>
              <a:rPr lang="en-US" altLang="zh-CN" dirty="0" err="1" smtClean="0"/>
              <a:t>WebSecurityConfigurer</a:t>
            </a:r>
            <a:endParaRPr lang="en-US" altLang="zh-CN" dirty="0" smtClean="0"/>
          </a:p>
          <a:p>
            <a:pPr lvl="3"/>
            <a:r>
              <a:rPr lang="en-US" altLang="zh-CN" dirty="0" err="1"/>
              <a:t>ObjectPostProcessor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技术选型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230"/>
            <a:ext cx="8596668" cy="50583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最终方案：</a:t>
            </a:r>
            <a:r>
              <a:rPr lang="en-US" altLang="zh-CN" dirty="0" smtClean="0">
                <a:latin typeface="+mn-ea"/>
              </a:rPr>
              <a:t>Spring Security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+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Web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MVC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Extension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功能扩展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页面 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 过滤</a:t>
            </a:r>
            <a:endParaRPr lang="zh-CN" altLang="en-US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Velocity</a:t>
            </a:r>
            <a:r>
              <a:rPr lang="zh-CN" altLang="en-US" dirty="0" smtClean="0">
                <a:latin typeface="+mn-ea"/>
              </a:rPr>
              <a:t> </a:t>
            </a:r>
            <a:endParaRPr lang="zh-CN" altLang="en-US" dirty="0" smtClean="0">
              <a:latin typeface="+mn-ea"/>
            </a:endParaRPr>
          </a:p>
          <a:p>
            <a:pPr lvl="3"/>
            <a:r>
              <a:rPr lang="en-US" altLang="zh-CN" dirty="0" err="1" smtClean="0">
                <a:latin typeface="+mn-ea"/>
              </a:rPr>
              <a:t>Thymeleaf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zh-CN" altLang="en-US" dirty="0" smtClean="0">
                <a:latin typeface="+mn-ea"/>
              </a:rPr>
              <a:t>通用实现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smtClean="0">
                <a:latin typeface="+mn-ea"/>
              </a:rPr>
              <a:t>JSON</a:t>
            </a:r>
            <a:r>
              <a:rPr lang="zh-CN" altLang="en-US" dirty="0" smtClean="0">
                <a:latin typeface="+mn-ea"/>
              </a:rPr>
              <a:t> 内容转义（</a:t>
            </a:r>
            <a:r>
              <a:rPr lang="en-US" altLang="zh-CN" dirty="0" smtClean="0">
                <a:latin typeface="+mn-ea"/>
              </a:rPr>
              <a:t>Escape</a:t>
            </a:r>
            <a:r>
              <a:rPr lang="zh-CN" altLang="en-US" dirty="0" smtClean="0">
                <a:latin typeface="+mn-ea"/>
              </a:rPr>
              <a:t>）</a:t>
            </a:r>
            <a:endParaRPr lang="zh-CN" altLang="en-US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Jackson</a:t>
            </a:r>
            <a:r>
              <a:rPr lang="zh-CN" altLang="en-US" dirty="0" smtClean="0">
                <a:latin typeface="+mn-ea"/>
              </a:rPr>
              <a:t> </a:t>
            </a:r>
            <a:r>
              <a:rPr lang="zh-CN" altLang="zh-CN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.8.x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smtClean="0">
                <a:latin typeface="+mn-ea"/>
              </a:rPr>
              <a:t>Jackson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2.6.x</a:t>
            </a:r>
            <a:endParaRPr lang="en-US" altLang="zh-CN" dirty="0" smtClean="0">
              <a:latin typeface="+mn-ea"/>
            </a:endParaRPr>
          </a:p>
          <a:p>
            <a:pPr lvl="3"/>
            <a:r>
              <a:rPr lang="en-US" altLang="zh-CN" dirty="0" err="1" smtClean="0">
                <a:latin typeface="+mn-ea"/>
              </a:rPr>
              <a:t>FastJSON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en-US" altLang="zh-CN" dirty="0" err="1" smtClean="0">
                <a:latin typeface="+mn-ea"/>
              </a:rPr>
              <a:t>Referer</a:t>
            </a:r>
            <a:r>
              <a:rPr lang="zh-CN" altLang="en-US" dirty="0" smtClean="0">
                <a:latin typeface="+mn-ea"/>
              </a:rPr>
              <a:t> 域名检测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安全域名检测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常见防攻</a:t>
            </a:r>
            <a:b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新魏"/>
                <a:ea typeface="华文新魏"/>
                <a:cs typeface="华文新魏"/>
              </a:rPr>
              <a:t>Cross Site Request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Forgery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CSRF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）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r>
              <a:rPr lang="en-US" altLang="zh-CN" dirty="0">
                <a:latin typeface="华文新魏"/>
                <a:ea typeface="华文新魏"/>
                <a:cs typeface="华文新魏"/>
              </a:rPr>
              <a:t>Cross-site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scripting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（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XSS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）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JSON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endParaRPr lang="zh-CN" altLang="en-US" dirty="0" smtClean="0">
              <a:latin typeface="华文新魏"/>
              <a:ea typeface="华文新魏"/>
              <a:cs typeface="华文新魏"/>
            </a:endParaRPr>
          </a:p>
          <a:p>
            <a:r>
              <a:rPr lang="en-US" altLang="zh-TW" dirty="0" err="1">
                <a:latin typeface="华文新魏"/>
                <a:ea typeface="华文新魏"/>
                <a:cs typeface="华文新魏"/>
              </a:rPr>
              <a:t>Referer</a:t>
            </a: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域名校验</a:t>
            </a:r>
            <a:endParaRPr lang="zh-TW" altLang="en-US" dirty="0" smtClean="0">
              <a:latin typeface="华文新魏"/>
              <a:ea typeface="华文新魏"/>
              <a:cs typeface="华文新魏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 </a:t>
            </a:r>
            <a:endParaRPr lang="zh-TW" altLang="en-US" dirty="0" smtClean="0">
              <a:latin typeface="华文新魏"/>
              <a:ea typeface="华文新魏"/>
              <a:cs typeface="华文新魏"/>
            </a:endParaRPr>
          </a:p>
          <a:p>
            <a:r>
              <a:rPr lang="zh-TW" altLang="en-US" dirty="0" smtClean="0">
                <a:latin typeface="华文新魏"/>
                <a:ea typeface="华文新魏"/>
                <a:cs typeface="华文新魏"/>
              </a:rPr>
              <a:t>重定向域名校验</a:t>
            </a:r>
            <a:endParaRPr lang="zh-CN" altLang="en-US" dirty="0" smtClean="0">
              <a:latin typeface="华文新魏"/>
              <a:ea typeface="华文新魏"/>
              <a:cs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4282</Words>
  <Application>WPS 演示</Application>
  <PresentationFormat>自定义</PresentationFormat>
  <Paragraphs>410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方正书宋_GBK</vt:lpstr>
      <vt:lpstr>Wingdings</vt:lpstr>
      <vt:lpstr>Wingdings 3</vt:lpstr>
      <vt:lpstr>Arial</vt:lpstr>
      <vt:lpstr>方正姚体</vt:lpstr>
      <vt:lpstr>华文新魏</vt:lpstr>
      <vt:lpstr>华文宋体</vt:lpstr>
      <vt:lpstr>Trebuchet MS</vt:lpstr>
      <vt:lpstr>微軟正黑體</vt:lpstr>
      <vt:lpstr>苹方-简</vt:lpstr>
      <vt:lpstr>微软雅黑</vt:lpstr>
      <vt:lpstr>汉仪旗黑KW</vt:lpstr>
      <vt:lpstr>宋体</vt:lpstr>
      <vt:lpstr>Arial Unicode MS</vt:lpstr>
      <vt:lpstr>Thonburi</vt:lpstr>
      <vt:lpstr>汉仪书宋二KW</vt:lpstr>
      <vt:lpstr>Calibri</vt:lpstr>
      <vt:lpstr>Helvetica Neue</vt:lpstr>
      <vt:lpstr>方正姚体</vt:lpstr>
      <vt:lpstr>平面</vt:lpstr>
      <vt:lpstr>新一代Web安全框架 基于Spring Security扩展</vt:lpstr>
      <vt:lpstr>技术选型</vt:lpstr>
      <vt:lpstr>技术选型</vt:lpstr>
      <vt:lpstr>技术选型</vt:lpstr>
      <vt:lpstr>技术选型</vt:lpstr>
      <vt:lpstr>技术选型</vt:lpstr>
      <vt:lpstr>技术选型</vt:lpstr>
      <vt:lpstr>技术选型</vt:lpstr>
      <vt:lpstr>常见防攻 </vt:lpstr>
      <vt:lpstr>Cross Site Request Forgery（CSRF）</vt:lpstr>
      <vt:lpstr>Cross Site Request Forgery（CSRF）</vt:lpstr>
      <vt:lpstr>Cross Site Request Forgery（CSRF）</vt:lpstr>
      <vt:lpstr>Cross Site Request Forgery（CSRF）</vt:lpstr>
      <vt:lpstr>Cross Site Request Forgery（CSRF）</vt:lpstr>
      <vt:lpstr>Cross Site Request Forgery（CSRF）</vt:lpstr>
      <vt:lpstr>Cross-site scripting（XSS）</vt:lpstr>
      <vt:lpstr>Cross-site scripting（XSS）</vt:lpstr>
      <vt:lpstr>常见防攻 </vt:lpstr>
      <vt:lpstr>常见防攻 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</cp:lastModifiedBy>
  <cp:revision>339</cp:revision>
  <dcterms:created xsi:type="dcterms:W3CDTF">2019-09-27T06:12:05Z</dcterms:created>
  <dcterms:modified xsi:type="dcterms:W3CDTF">2019-09-27T06:12:05Z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