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29"/>
  </p:notesMasterIdLst>
  <p:handoutMasterIdLst>
    <p:handoutMasterId r:id="rId30"/>
  </p:handoutMasterIdLst>
  <p:sldIdLst>
    <p:sldId id="256" r:id="rId2"/>
    <p:sldId id="300" r:id="rId3"/>
    <p:sldId id="304" r:id="rId4"/>
    <p:sldId id="305" r:id="rId5"/>
    <p:sldId id="306" r:id="rId6"/>
    <p:sldId id="307" r:id="rId7"/>
    <p:sldId id="299" r:id="rId8"/>
    <p:sldId id="301" r:id="rId9"/>
    <p:sldId id="302" r:id="rId10"/>
    <p:sldId id="303" r:id="rId11"/>
    <p:sldId id="308" r:id="rId12"/>
    <p:sldId id="328" r:id="rId13"/>
    <p:sldId id="329" r:id="rId14"/>
    <p:sldId id="309" r:id="rId15"/>
    <p:sldId id="310" r:id="rId16"/>
    <p:sldId id="312" r:id="rId17"/>
    <p:sldId id="313" r:id="rId18"/>
    <p:sldId id="314" r:id="rId19"/>
    <p:sldId id="315" r:id="rId20"/>
    <p:sldId id="321" r:id="rId21"/>
    <p:sldId id="322" r:id="rId22"/>
    <p:sldId id="323" r:id="rId23"/>
    <p:sldId id="324" r:id="rId24"/>
    <p:sldId id="325" r:id="rId25"/>
    <p:sldId id="326" r:id="rId26"/>
    <p:sldId id="327" r:id="rId27"/>
    <p:sldId id="265" r:id="rId28"/>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6699FF"/>
    <a:srgbClr val="7F7F7F"/>
    <a:srgbClr val="6C6F70"/>
    <a:srgbClr val="C45008"/>
    <a:srgbClr val="519FA5"/>
    <a:srgbClr val="961E1F"/>
    <a:srgbClr val="C45D08"/>
    <a:srgbClr val="C43E08"/>
    <a:srgbClr val="5AA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04" autoAdjust="0"/>
    <p:restoredTop sz="98793" autoAdjust="0"/>
  </p:normalViewPr>
  <p:slideViewPr>
    <p:cSldViewPr>
      <p:cViewPr varScale="1">
        <p:scale>
          <a:sx n="71" d="100"/>
          <a:sy n="71" d="100"/>
        </p:scale>
        <p:origin x="-1266" y="-108"/>
      </p:cViewPr>
      <p:guideLst>
        <p:guide orient="horz" pos="2075"/>
        <p:guide orient="horz" pos="789"/>
        <p:guide orient="horz" pos="3368"/>
        <p:guide orient="horz" pos="4212"/>
        <p:guide orient="horz" pos="3801"/>
        <p:guide orient="horz" pos="2685"/>
        <p:guide orient="horz" pos="2319"/>
        <p:guide orient="horz" pos="1175"/>
        <p:guide orient="horz"/>
        <p:guide orient="horz" pos="718"/>
        <p:guide orient="horz" pos="282"/>
        <p:guide pos="272"/>
        <p:guide pos="5533"/>
        <p:guide pos="332"/>
        <p:guide pos="861"/>
        <p:guide pos="4869"/>
        <p:guide pos="3953"/>
        <p:guide pos="2887"/>
        <p:guide pos="2839"/>
        <p:guide pos="2940"/>
        <p:guide pos="1551"/>
        <p:guide pos="3449"/>
        <p:guide pos="4274"/>
        <p:guide pos="1988"/>
        <p:guide pos="3760"/>
        <p:guide pos="3824"/>
        <p:guide pos="54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56" d="100"/>
          <a:sy n="56" d="100"/>
        </p:scale>
        <p:origin x="-2628"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4"/>
            <a:ext cx="2972098" cy="464205"/>
          </a:xfrm>
          <a:prstGeom prst="rect">
            <a:avLst/>
          </a:prstGeom>
          <a:noFill/>
          <a:ln w="9525">
            <a:noFill/>
            <a:miter lim="800000"/>
            <a:headEnd/>
            <a:tailEnd/>
          </a:ln>
          <a:effectLst/>
        </p:spPr>
        <p:txBody>
          <a:bodyPr vert="horz" wrap="square" lIns="92283" tIns="46142" rIns="92283" bIns="46142" numCol="1" anchor="t" anchorCtr="0" compatLnSpc="1">
            <a:prstTxWarp prst="textNoShape">
              <a:avLst/>
            </a:prstTxWarp>
          </a:bodyPr>
          <a:lstStyle>
            <a:lvl1pPr defTabSz="923064">
              <a:defRPr sz="1100"/>
            </a:lvl1pPr>
          </a:lstStyle>
          <a:p>
            <a:endParaRPr lang="en-US" dirty="0"/>
          </a:p>
        </p:txBody>
      </p:sp>
      <p:sp>
        <p:nvSpPr>
          <p:cNvPr id="29699" name="Rectangle 3"/>
          <p:cNvSpPr>
            <a:spLocks noGrp="1" noChangeArrowheads="1"/>
          </p:cNvSpPr>
          <p:nvPr>
            <p:ph type="dt" sz="quarter" idx="1"/>
          </p:nvPr>
        </p:nvSpPr>
        <p:spPr bwMode="auto">
          <a:xfrm>
            <a:off x="3884415" y="4"/>
            <a:ext cx="2972098" cy="464205"/>
          </a:xfrm>
          <a:prstGeom prst="rect">
            <a:avLst/>
          </a:prstGeom>
          <a:noFill/>
          <a:ln w="9525">
            <a:noFill/>
            <a:miter lim="800000"/>
            <a:headEnd/>
            <a:tailEnd/>
          </a:ln>
          <a:effectLst/>
        </p:spPr>
        <p:txBody>
          <a:bodyPr vert="horz" wrap="square" lIns="92283" tIns="46142" rIns="92283" bIns="46142" numCol="1" anchor="t" anchorCtr="0" compatLnSpc="1">
            <a:prstTxWarp prst="textNoShape">
              <a:avLst/>
            </a:prstTxWarp>
          </a:bodyPr>
          <a:lstStyle>
            <a:lvl1pPr algn="r" defTabSz="923064">
              <a:defRPr sz="1100"/>
            </a:lvl1pPr>
          </a:lstStyle>
          <a:p>
            <a:endParaRPr lang="en-US" dirty="0"/>
          </a:p>
        </p:txBody>
      </p:sp>
      <p:sp>
        <p:nvSpPr>
          <p:cNvPr id="29701" name="Rectangle 5"/>
          <p:cNvSpPr>
            <a:spLocks noGrp="1" noChangeArrowheads="1"/>
          </p:cNvSpPr>
          <p:nvPr>
            <p:ph type="sldNum" sz="quarter" idx="3"/>
          </p:nvPr>
        </p:nvSpPr>
        <p:spPr bwMode="auto">
          <a:xfrm>
            <a:off x="3884415" y="8830662"/>
            <a:ext cx="2972098" cy="464205"/>
          </a:xfrm>
          <a:prstGeom prst="rect">
            <a:avLst/>
          </a:prstGeom>
          <a:noFill/>
          <a:ln w="9525">
            <a:noFill/>
            <a:miter lim="800000"/>
            <a:headEnd/>
            <a:tailEnd/>
          </a:ln>
          <a:effectLst/>
        </p:spPr>
        <p:txBody>
          <a:bodyPr vert="horz" wrap="square" lIns="92283" tIns="46142" rIns="92283" bIns="46142" numCol="1" anchor="b" anchorCtr="0" compatLnSpc="1">
            <a:prstTxWarp prst="textNoShape">
              <a:avLst/>
            </a:prstTxWarp>
          </a:bodyPr>
          <a:lstStyle>
            <a:lvl1pPr algn="r" defTabSz="923064">
              <a:defRPr sz="1100"/>
            </a:lvl1pPr>
          </a:lstStyle>
          <a:p>
            <a:fld id="{7B0BADC1-D95A-47EC-ABFC-636068F2E6CF}" type="slidenum">
              <a:rPr lang="en-US"/>
              <a:pPr/>
              <a:t>‹#›</a:t>
            </a:fld>
            <a:endParaRPr lang="en-US" dirty="0"/>
          </a:p>
        </p:txBody>
      </p:sp>
      <p:sp>
        <p:nvSpPr>
          <p:cNvPr id="29704" name="Rectangle 8"/>
          <p:cNvSpPr>
            <a:spLocks noChangeArrowheads="1"/>
          </p:cNvSpPr>
          <p:nvPr/>
        </p:nvSpPr>
        <p:spPr bwMode="auto">
          <a:xfrm>
            <a:off x="1546328" y="9012040"/>
            <a:ext cx="961430" cy="127579"/>
          </a:xfrm>
          <a:prstGeom prst="rect">
            <a:avLst/>
          </a:prstGeom>
          <a:noFill/>
          <a:ln w="9525">
            <a:noFill/>
            <a:miter lim="800000"/>
            <a:headEnd/>
            <a:tailEnd/>
          </a:ln>
          <a:effectLst/>
        </p:spPr>
        <p:txBody>
          <a:bodyPr lIns="0" tIns="0" rIns="0" bIns="0"/>
          <a:lstStyle/>
          <a:p>
            <a:pPr defTabSz="923064"/>
            <a:r>
              <a:rPr lang="en-US" sz="800" dirty="0"/>
              <a:t>| © 2011 Lenovo</a:t>
            </a:r>
          </a:p>
        </p:txBody>
      </p:sp>
      <p:sp>
        <p:nvSpPr>
          <p:cNvPr id="29705" name="Rectangle 9"/>
          <p:cNvSpPr>
            <a:spLocks noChangeArrowheads="1"/>
          </p:cNvSpPr>
          <p:nvPr/>
        </p:nvSpPr>
        <p:spPr bwMode="auto">
          <a:xfrm>
            <a:off x="610196" y="9012040"/>
            <a:ext cx="912317" cy="130654"/>
          </a:xfrm>
          <a:prstGeom prst="rect">
            <a:avLst/>
          </a:prstGeom>
          <a:noFill/>
          <a:ln w="9525">
            <a:noFill/>
            <a:miter lim="800000"/>
            <a:headEnd/>
            <a:tailEnd/>
          </a:ln>
          <a:effectLst/>
        </p:spPr>
        <p:txBody>
          <a:bodyPr lIns="0" tIns="0" rIns="0" bIns="0"/>
          <a:lstStyle/>
          <a:p>
            <a:pPr defTabSz="923064"/>
            <a:r>
              <a:rPr lang="en-US" sz="800" dirty="0"/>
              <a:t>Lenovo Confidential</a:t>
            </a:r>
          </a:p>
        </p:txBody>
      </p:sp>
    </p:spTree>
    <p:extLst>
      <p:ext uri="{BB962C8B-B14F-4D97-AF65-F5344CB8AC3E}">
        <p14:creationId xmlns:p14="http://schemas.microsoft.com/office/powerpoint/2010/main" val="1245961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 y="4"/>
            <a:ext cx="2972098" cy="464205"/>
          </a:xfrm>
          <a:prstGeom prst="rect">
            <a:avLst/>
          </a:prstGeom>
          <a:noFill/>
          <a:ln w="9525">
            <a:noFill/>
            <a:miter lim="800000"/>
            <a:headEnd/>
            <a:tailEnd/>
          </a:ln>
          <a:effectLst/>
        </p:spPr>
        <p:txBody>
          <a:bodyPr vert="horz" wrap="square" lIns="92283" tIns="46142" rIns="92283" bIns="46142" numCol="1" anchor="t" anchorCtr="0" compatLnSpc="1">
            <a:prstTxWarp prst="textNoShape">
              <a:avLst/>
            </a:prstTxWarp>
          </a:bodyPr>
          <a:lstStyle>
            <a:lvl1pPr defTabSz="923064">
              <a:defRPr sz="1100"/>
            </a:lvl1pPr>
          </a:lstStyle>
          <a:p>
            <a:endParaRPr lang="en-US" dirty="0"/>
          </a:p>
        </p:txBody>
      </p:sp>
      <p:sp>
        <p:nvSpPr>
          <p:cNvPr id="7171" name="Rectangle 3"/>
          <p:cNvSpPr>
            <a:spLocks noGrp="1" noChangeArrowheads="1"/>
          </p:cNvSpPr>
          <p:nvPr>
            <p:ph type="dt" idx="1"/>
          </p:nvPr>
        </p:nvSpPr>
        <p:spPr bwMode="auto">
          <a:xfrm>
            <a:off x="3884415" y="4"/>
            <a:ext cx="2972098" cy="464205"/>
          </a:xfrm>
          <a:prstGeom prst="rect">
            <a:avLst/>
          </a:prstGeom>
          <a:noFill/>
          <a:ln w="9525">
            <a:noFill/>
            <a:miter lim="800000"/>
            <a:headEnd/>
            <a:tailEnd/>
          </a:ln>
          <a:effectLst/>
        </p:spPr>
        <p:txBody>
          <a:bodyPr vert="horz" wrap="square" lIns="92283" tIns="46142" rIns="92283" bIns="46142" numCol="1" anchor="t" anchorCtr="0" compatLnSpc="1">
            <a:prstTxWarp prst="textNoShape">
              <a:avLst/>
            </a:prstTxWarp>
          </a:bodyPr>
          <a:lstStyle>
            <a:lvl1pPr algn="r" defTabSz="923064">
              <a:defRPr sz="1100"/>
            </a:lvl1pPr>
          </a:lstStyle>
          <a:p>
            <a:endParaRPr lang="en-US" dirty="0"/>
          </a:p>
        </p:txBody>
      </p:sp>
      <p:sp>
        <p:nvSpPr>
          <p:cNvPr id="7172" name="Rectangle 4"/>
          <p:cNvSpPr>
            <a:spLocks noGrp="1" noRot="1" noChangeAspect="1" noChangeArrowheads="1" noTextEdit="1"/>
          </p:cNvSpPr>
          <p:nvPr>
            <p:ph type="sldImg" idx="2"/>
          </p:nvPr>
        </p:nvSpPr>
        <p:spPr bwMode="auto">
          <a:xfrm>
            <a:off x="1104900" y="700088"/>
            <a:ext cx="4648200" cy="348615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86100" y="4416105"/>
            <a:ext cx="5485805" cy="4182457"/>
          </a:xfrm>
          <a:prstGeom prst="rect">
            <a:avLst/>
          </a:prstGeom>
          <a:noFill/>
          <a:ln w="9525">
            <a:noFill/>
            <a:miter lim="800000"/>
            <a:headEnd/>
            <a:tailEnd/>
          </a:ln>
          <a:effectLst/>
        </p:spPr>
        <p:txBody>
          <a:bodyPr vert="horz" wrap="square" lIns="92283" tIns="46142" rIns="92283" bIns="4614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5" name="Rectangle 7"/>
          <p:cNvSpPr>
            <a:spLocks noGrp="1" noChangeArrowheads="1"/>
          </p:cNvSpPr>
          <p:nvPr>
            <p:ph type="sldNum" sz="quarter" idx="5"/>
          </p:nvPr>
        </p:nvSpPr>
        <p:spPr bwMode="auto">
          <a:xfrm>
            <a:off x="3884415" y="8830662"/>
            <a:ext cx="2972098" cy="464205"/>
          </a:xfrm>
          <a:prstGeom prst="rect">
            <a:avLst/>
          </a:prstGeom>
          <a:noFill/>
          <a:ln w="9525">
            <a:noFill/>
            <a:miter lim="800000"/>
            <a:headEnd/>
            <a:tailEnd/>
          </a:ln>
          <a:effectLst/>
        </p:spPr>
        <p:txBody>
          <a:bodyPr vert="horz" wrap="square" lIns="92283" tIns="46142" rIns="92283" bIns="46142" numCol="1" anchor="b" anchorCtr="0" compatLnSpc="1">
            <a:prstTxWarp prst="textNoShape">
              <a:avLst/>
            </a:prstTxWarp>
          </a:bodyPr>
          <a:lstStyle>
            <a:lvl1pPr algn="r" defTabSz="923064">
              <a:defRPr sz="1100"/>
            </a:lvl1pPr>
          </a:lstStyle>
          <a:p>
            <a:fld id="{DD5802EA-9155-4941-A9C7-18DE4BEBDF94}" type="slidenum">
              <a:rPr lang="en-US"/>
              <a:pPr/>
              <a:t>‹#›</a:t>
            </a:fld>
            <a:endParaRPr lang="en-US" dirty="0"/>
          </a:p>
        </p:txBody>
      </p:sp>
      <p:sp>
        <p:nvSpPr>
          <p:cNvPr id="9" name="Rectangle 8"/>
          <p:cNvSpPr>
            <a:spLocks noChangeArrowheads="1"/>
          </p:cNvSpPr>
          <p:nvPr/>
        </p:nvSpPr>
        <p:spPr bwMode="auto">
          <a:xfrm>
            <a:off x="1546328" y="9012040"/>
            <a:ext cx="961430" cy="127579"/>
          </a:xfrm>
          <a:prstGeom prst="rect">
            <a:avLst/>
          </a:prstGeom>
          <a:noFill/>
          <a:ln w="9525">
            <a:noFill/>
            <a:miter lim="800000"/>
            <a:headEnd/>
            <a:tailEnd/>
          </a:ln>
          <a:effectLst/>
        </p:spPr>
        <p:txBody>
          <a:bodyPr lIns="0" tIns="0" rIns="0" bIns="0"/>
          <a:lstStyle/>
          <a:p>
            <a:pPr defTabSz="923064"/>
            <a:r>
              <a:rPr lang="en-US" sz="800" dirty="0"/>
              <a:t>| © 2011 Lenovo</a:t>
            </a:r>
          </a:p>
        </p:txBody>
      </p:sp>
      <p:sp>
        <p:nvSpPr>
          <p:cNvPr id="10" name="Rectangle 9"/>
          <p:cNvSpPr>
            <a:spLocks noChangeArrowheads="1"/>
          </p:cNvSpPr>
          <p:nvPr/>
        </p:nvSpPr>
        <p:spPr bwMode="auto">
          <a:xfrm>
            <a:off x="610196" y="9012040"/>
            <a:ext cx="912317" cy="130654"/>
          </a:xfrm>
          <a:prstGeom prst="rect">
            <a:avLst/>
          </a:prstGeom>
          <a:noFill/>
          <a:ln w="9525">
            <a:noFill/>
            <a:miter lim="800000"/>
            <a:headEnd/>
            <a:tailEnd/>
          </a:ln>
          <a:effectLst/>
        </p:spPr>
        <p:txBody>
          <a:bodyPr lIns="0" tIns="0" rIns="0" bIns="0"/>
          <a:lstStyle/>
          <a:p>
            <a:pPr defTabSz="923064"/>
            <a:r>
              <a:rPr lang="en-US" sz="800" dirty="0"/>
              <a:t>Lenovo Confidential</a:t>
            </a:r>
          </a:p>
        </p:txBody>
      </p:sp>
      <p:sp>
        <p:nvSpPr>
          <p:cNvPr id="11" name="Footer Placeholder 10"/>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150520055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04900" y="700088"/>
            <a:ext cx="4648200" cy="3486150"/>
          </a:xfrm>
          <a:ln/>
        </p:spPr>
      </p:sp>
      <p:sp>
        <p:nvSpPr>
          <p:cNvPr id="44035" name="Notes Placeholder 2"/>
          <p:cNvSpPr>
            <a:spLocks noGrp="1"/>
          </p:cNvSpPr>
          <p:nvPr>
            <p:ph type="body" idx="1"/>
          </p:nvPr>
        </p:nvSpPr>
        <p:spPr>
          <a:noFill/>
          <a:ln/>
        </p:spPr>
        <p:txBody>
          <a:bodyPr/>
          <a:lstStyle/>
          <a:p>
            <a:pPr marL="117475" indent="-117475" eaLnBrk="1" hangingPunct="1">
              <a:buFont typeface="Wingdings" pitchFamily="2" charset="2"/>
              <a:buChar char="§"/>
            </a:pPr>
            <a:endParaRPr lang="en-US" altLang="zh-CN" smtClean="0"/>
          </a:p>
        </p:txBody>
      </p:sp>
      <p:sp>
        <p:nvSpPr>
          <p:cNvPr id="4" name="Slide Number Placeholder 3"/>
          <p:cNvSpPr>
            <a:spLocks noGrp="1"/>
          </p:cNvSpPr>
          <p:nvPr>
            <p:ph type="sldNum" sz="quarter" idx="5"/>
          </p:nvPr>
        </p:nvSpPr>
        <p:spPr/>
        <p:txBody>
          <a:bodyPr/>
          <a:lstStyle/>
          <a:p>
            <a:pPr>
              <a:defRPr/>
            </a:pPr>
            <a:fld id="{B5E9325D-5482-47F8-8831-72D3E788CF04}" type="slidenum">
              <a:rPr lang="en-US" smtClean="0">
                <a:solidFill>
                  <a:srgbClr val="000000"/>
                </a:solidFill>
              </a:rPr>
              <a:pPr>
                <a:defRPr/>
              </a:pPr>
              <a:t>1</a:t>
            </a:fld>
            <a:endParaRPr lang="en-US"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srcRect/>
          <a:stretch>
            <a:fillRect/>
          </a:stretch>
        </p:blipFill>
        <p:spPr bwMode="gray">
          <a:xfrm>
            <a:off x="0" y="3175"/>
            <a:ext cx="9144000" cy="6854825"/>
          </a:xfrm>
          <a:prstGeom prst="rect">
            <a:avLst/>
          </a:prstGeom>
          <a:noFill/>
          <a:ln w="9525">
            <a:noFill/>
            <a:miter lim="800000"/>
            <a:headEnd/>
            <a:tailEnd/>
          </a:ln>
        </p:spPr>
      </p:pic>
      <p:sp>
        <p:nvSpPr>
          <p:cNvPr id="2" name="Title 1"/>
          <p:cNvSpPr>
            <a:spLocks noGrp="1"/>
          </p:cNvSpPr>
          <p:nvPr>
            <p:ph type="ctrTitle"/>
          </p:nvPr>
        </p:nvSpPr>
        <p:spPr bwMode="gray">
          <a:xfrm rot="21383840">
            <a:off x="1258564" y="2577645"/>
            <a:ext cx="6903497" cy="1470025"/>
          </a:xfrm>
          <a:prstGeom prst="rect">
            <a:avLst/>
          </a:prstGeom>
        </p:spPr>
        <p:txBody>
          <a:bodyPr lIns="91436" tIns="45719" rIns="91436" bIns="45719" anchor="ctr" anchorCtr="0">
            <a:noAutofit/>
          </a:bodyPr>
          <a:lstStyle>
            <a:lvl1pPr>
              <a:lnSpc>
                <a:spcPct val="95000"/>
              </a:lnSpc>
              <a:defRPr sz="5500" b="1"/>
            </a:lvl1pPr>
          </a:lstStyle>
          <a:p>
            <a:r>
              <a:rPr lang="en-US" altLang="zh-CN" dirty="0" smtClean="0"/>
              <a:t>Click to edit Master title style</a:t>
            </a:r>
            <a:endParaRPr lang="en-US" dirty="0"/>
          </a:p>
        </p:txBody>
      </p:sp>
      <p:sp>
        <p:nvSpPr>
          <p:cNvPr id="3" name="Subtitle 2"/>
          <p:cNvSpPr>
            <a:spLocks noGrp="1"/>
          </p:cNvSpPr>
          <p:nvPr>
            <p:ph type="subTitle" idx="1" hasCustomPrompt="1"/>
          </p:nvPr>
        </p:nvSpPr>
        <p:spPr bwMode="gray">
          <a:xfrm rot="21292043">
            <a:off x="3630457" y="4875881"/>
            <a:ext cx="4150050" cy="825550"/>
          </a:xfrm>
          <a:prstGeom prst="rect">
            <a:avLst/>
          </a:prstGeom>
        </p:spPr>
        <p:txBody>
          <a:bodyPr lIns="91436" tIns="45719" rIns="91436" bIns="45719" anchor="ctr" anchorCtr="0">
            <a:noAutofit/>
          </a:bodyPr>
          <a:lstStyle>
            <a:lvl1pPr marL="0" indent="0" algn="l">
              <a:lnSpc>
                <a:spcPct val="95000"/>
              </a:lnSpc>
              <a:buNone/>
              <a:defRPr sz="2800" b="1">
                <a:solidFill>
                  <a:schemeClr val="bg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smtClean="0"/>
              <a:t>Click to edit Master </a:t>
            </a:r>
          </a:p>
          <a:p>
            <a:r>
              <a:rPr lang="en-US" dirty="0" smtClean="0"/>
              <a:t>subtitle style</a:t>
            </a:r>
            <a:endParaRPr lang="en-US" dirty="0"/>
          </a:p>
        </p:txBody>
      </p:sp>
      <p:sp>
        <p:nvSpPr>
          <p:cNvPr id="6" name="TextBox 5"/>
          <p:cNvSpPr txBox="1"/>
          <p:nvPr userDrawn="1"/>
        </p:nvSpPr>
        <p:spPr>
          <a:xfrm>
            <a:off x="0" y="0"/>
            <a:ext cx="3107281" cy="584775"/>
          </a:xfrm>
          <a:prstGeom prst="rect">
            <a:avLst/>
          </a:prstGeom>
          <a:noFill/>
          <a:effectLst/>
        </p:spPr>
        <p:txBody>
          <a:bodyPr wrap="square" rtlCol="0">
            <a:spAutoFit/>
          </a:bodyPr>
          <a:lstStyle/>
          <a:p>
            <a:r>
              <a:rPr lang="zh-CN" altLang="en-US" sz="1600" b="0" dirty="0" smtClean="0">
                <a:solidFill>
                  <a:schemeClr val="bg1">
                    <a:lumMod val="50000"/>
                  </a:schemeClr>
                </a:solidFill>
                <a:effectLst>
                  <a:outerShdw blurRad="50800" dist="38100" dir="2700000" algn="tl" rotWithShape="0">
                    <a:prstClr val="black">
                      <a:alpha val="40000"/>
                    </a:prstClr>
                  </a:outerShdw>
                </a:effectLst>
                <a:latin typeface="华文中宋" pitchFamily="2" charset="-122"/>
                <a:ea typeface="华文中宋" pitchFamily="2" charset="-122"/>
              </a:rPr>
              <a:t>全球应用开发部 </a:t>
            </a:r>
            <a:endParaRPr lang="en-US" altLang="zh-CN" sz="1600" b="0" dirty="0" smtClean="0">
              <a:solidFill>
                <a:schemeClr val="bg1">
                  <a:lumMod val="50000"/>
                </a:schemeClr>
              </a:solidFill>
              <a:effectLst>
                <a:outerShdw blurRad="50800" dist="38100" dir="2700000" algn="tl" rotWithShape="0">
                  <a:prstClr val="black">
                    <a:alpha val="40000"/>
                  </a:prstClr>
                </a:outerShdw>
              </a:effectLst>
              <a:latin typeface="华文中宋" pitchFamily="2" charset="-122"/>
              <a:ea typeface="华文中宋" pitchFamily="2" charset="-122"/>
            </a:endParaRPr>
          </a:p>
          <a:p>
            <a:r>
              <a:rPr lang="en-US" altLang="zh-CN" sz="1600" b="0" dirty="0" smtClean="0">
                <a:solidFill>
                  <a:schemeClr val="bg1">
                    <a:lumMod val="50000"/>
                  </a:schemeClr>
                </a:solidFill>
                <a:effectLst>
                  <a:outerShdw blurRad="50800" dist="38100" dir="2700000" algn="tl" rotWithShape="0">
                    <a:prstClr val="black">
                      <a:alpha val="40000"/>
                    </a:prstClr>
                  </a:outerShdw>
                </a:effectLst>
                <a:latin typeface="Constantia" pitchFamily="18" charset="0"/>
                <a:ea typeface="Verdana" pitchFamily="34" charset="0"/>
                <a:cs typeface="Verdana" pitchFamily="34" charset="0"/>
              </a:rPr>
              <a:t>Global Application Development</a:t>
            </a:r>
            <a:endParaRPr lang="zh-CN" altLang="en-US" sz="1600" b="0" dirty="0" err="1" smtClean="0">
              <a:solidFill>
                <a:schemeClr val="bg1">
                  <a:lumMod val="50000"/>
                </a:schemeClr>
              </a:solidFill>
              <a:effectLst>
                <a:outerShdw blurRad="50800" dist="38100" dir="2700000" algn="tl" rotWithShape="0">
                  <a:prstClr val="black">
                    <a:alpha val="40000"/>
                  </a:prstClr>
                </a:outerShdw>
              </a:effectLst>
              <a:latin typeface="Constantia" pitchFamily="18" charset="0"/>
              <a:ea typeface="华文楷体" pitchFamily="2" charset="-122"/>
              <a:cs typeface="Verdana" pitchFamily="34" charset="0"/>
            </a:endParaRPr>
          </a:p>
        </p:txBody>
      </p:sp>
      <p:sp>
        <p:nvSpPr>
          <p:cNvPr id="7" name="TextBox 6"/>
          <p:cNvSpPr txBox="1"/>
          <p:nvPr userDrawn="1"/>
        </p:nvSpPr>
        <p:spPr>
          <a:xfrm>
            <a:off x="2209800" y="6581001"/>
            <a:ext cx="5257800" cy="276999"/>
          </a:xfrm>
          <a:prstGeom prst="rect">
            <a:avLst/>
          </a:prstGeom>
          <a:noFill/>
        </p:spPr>
        <p:txBody>
          <a:bodyPr wrap="square" rtlCol="0">
            <a:spAutoFit/>
          </a:bodyPr>
          <a:lstStyle/>
          <a:p>
            <a:pPr algn="l"/>
            <a:r>
              <a:rPr lang="zh-CN" altLang="en-US" sz="1200" dirty="0" smtClean="0">
                <a:solidFill>
                  <a:schemeClr val="bg1">
                    <a:lumMod val="50000"/>
                  </a:schemeClr>
                </a:solidFill>
                <a:effectLst/>
                <a:latin typeface="+mj-ea"/>
                <a:ea typeface="+mj-ea"/>
              </a:rPr>
              <a:t>专业进取 合作共赢  </a:t>
            </a:r>
            <a:r>
              <a:rPr lang="en-US" altLang="zh-CN" sz="1200" dirty="0" smtClean="0">
                <a:solidFill>
                  <a:schemeClr val="bg1">
                    <a:lumMod val="50000"/>
                  </a:schemeClr>
                </a:solidFill>
                <a:effectLst/>
              </a:rPr>
              <a:t>Professionally Pursue  Collaborate to Win</a:t>
            </a:r>
            <a:endParaRPr lang="zh-CN" altLang="en-US" sz="1200" dirty="0" smtClean="0">
              <a:solidFill>
                <a:schemeClr val="bg1">
                  <a:lumMod val="50000"/>
                </a:schemeClr>
              </a:solidFill>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6949653" cy="365125"/>
          </a:xfrm>
          <a:prstGeom prst="rect">
            <a:avLst/>
          </a:prstGeom>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a:xfrm>
            <a:off x="574675" y="1298575"/>
            <a:ext cx="8253413" cy="1222375"/>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8" name="TextBox 7"/>
          <p:cNvSpPr txBox="1"/>
          <p:nvPr userDrawn="1"/>
        </p:nvSpPr>
        <p:spPr>
          <a:xfrm>
            <a:off x="2209800" y="76200"/>
            <a:ext cx="5257800" cy="276999"/>
          </a:xfrm>
          <a:prstGeom prst="rect">
            <a:avLst/>
          </a:prstGeom>
          <a:noFill/>
        </p:spPr>
        <p:txBody>
          <a:bodyPr wrap="square" rtlCol="0">
            <a:spAutoFit/>
          </a:bodyPr>
          <a:lstStyle/>
          <a:p>
            <a:pPr algn="l"/>
            <a:r>
              <a:rPr lang="zh-CN" altLang="en-US" sz="1200" dirty="0" smtClean="0">
                <a:solidFill>
                  <a:schemeClr val="bg1">
                    <a:lumMod val="65000"/>
                  </a:schemeClr>
                </a:solidFill>
                <a:effectLst/>
                <a:latin typeface="+mj-ea"/>
                <a:ea typeface="+mj-ea"/>
              </a:rPr>
              <a:t>专业进取 合作共赢  </a:t>
            </a:r>
            <a:r>
              <a:rPr lang="en-US" altLang="zh-CN" sz="1200" dirty="0" smtClean="0">
                <a:solidFill>
                  <a:schemeClr val="bg1">
                    <a:lumMod val="65000"/>
                  </a:schemeClr>
                </a:solidFill>
                <a:effectLst/>
              </a:rPr>
              <a:t>Professionally Pursue  Collaborate to Win</a:t>
            </a:r>
            <a:endParaRPr lang="zh-CN" altLang="en-US" sz="1200" dirty="0" smtClean="0">
              <a:solidFill>
                <a:schemeClr val="bg1">
                  <a:lumMod val="65000"/>
                </a:schemeClr>
              </a:solidFill>
              <a:effectLst/>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pic>
        <p:nvPicPr>
          <p:cNvPr id="2" name="Picture 2" descr="NoTexture_Closing.png"/>
          <p:cNvPicPr>
            <a:picLocks noChangeAspect="1"/>
          </p:cNvPicPr>
          <p:nvPr userDrawn="1"/>
        </p:nvPicPr>
        <p:blipFill>
          <a:blip r:embed="rId2"/>
          <a:srcRect/>
          <a:stretch>
            <a:fillRect/>
          </a:stretch>
        </p:blipFill>
        <p:spPr bwMode="auto">
          <a:xfrm>
            <a:off x="0" y="2974975"/>
            <a:ext cx="9144000" cy="876300"/>
          </a:xfrm>
          <a:prstGeom prst="rect">
            <a:avLst/>
          </a:prstGeom>
          <a:noFill/>
          <a:ln w="9525">
            <a:noFill/>
            <a:miter lim="800000"/>
            <a:headEnd/>
            <a:tailEnd/>
          </a:ln>
        </p:spPr>
      </p:pic>
      <p:sp>
        <p:nvSpPr>
          <p:cNvPr id="3" name="TextBox 4"/>
          <p:cNvSpPr txBox="1"/>
          <p:nvPr userDrawn="1"/>
        </p:nvSpPr>
        <p:spPr>
          <a:xfrm>
            <a:off x="2362200" y="6553200"/>
            <a:ext cx="6781800"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sz="1200" dirty="0" smtClean="0">
                <a:solidFill>
                  <a:schemeClr val="bg1">
                    <a:lumMod val="50000"/>
                  </a:schemeClr>
                </a:solidFill>
                <a:effectLst/>
                <a:latin typeface="+mj-ea"/>
                <a:ea typeface="+mj-ea"/>
              </a:rPr>
              <a:t>专业进取 合作共赢  </a:t>
            </a:r>
            <a:r>
              <a:rPr lang="en-US" altLang="zh-CN" sz="1200" dirty="0" smtClean="0">
                <a:solidFill>
                  <a:schemeClr val="bg1">
                    <a:lumMod val="50000"/>
                  </a:schemeClr>
                </a:solidFill>
                <a:effectLst/>
              </a:rPr>
              <a:t>Professionally Pursue  Collaborate to Win</a:t>
            </a:r>
            <a:endParaRPr lang="zh-CN" altLang="en-US" sz="1200" dirty="0" smtClean="0">
              <a:solidFill>
                <a:schemeClr val="bg1">
                  <a:lumMod val="50000"/>
                </a:schemeClr>
              </a:solidFill>
              <a:effectLst/>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24000" y="324000"/>
            <a:ext cx="8496000" cy="756000"/>
          </a:xfrm>
          <a:prstGeom prst="rect">
            <a:avLst/>
          </a:prstGeom>
        </p:spPr>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prstGeom prst="rect">
            <a:avLst/>
          </a:prstGeo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a:prstGeom prst="rect">
            <a:avLst/>
          </a:prstGeo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241735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24000" y="324000"/>
            <a:ext cx="8496000" cy="756000"/>
          </a:xfrm>
          <a:prstGeom prst="rect">
            <a:avLst/>
          </a:prstGeom>
        </p:spPr>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prstGeom prst="rect">
            <a:avLst/>
          </a:prstGeo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a:prstGeom prst="rect">
            <a:avLst/>
          </a:prstGeo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46746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a:prstGeom prst="rect">
            <a:avLst/>
          </a:prstGeo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a:prstGeom prst="rect">
            <a:avLst/>
          </a:prstGeo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436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TextBox 13"/>
          <p:cNvSpPr txBox="1"/>
          <p:nvPr/>
        </p:nvSpPr>
        <p:spPr bwMode="gray">
          <a:xfrm>
            <a:off x="97060" y="6523039"/>
            <a:ext cx="325722" cy="230830"/>
          </a:xfrm>
          <a:prstGeom prst="rect">
            <a:avLst/>
          </a:prstGeom>
          <a:noFill/>
        </p:spPr>
        <p:txBody>
          <a:bodyPr wrap="none" lIns="91436" tIns="45719" rIns="91436" bIns="45719">
            <a:spAutoFit/>
          </a:bodyPr>
          <a:lstStyle/>
          <a:p>
            <a:pPr algn="r">
              <a:defRPr/>
            </a:pPr>
            <a:fld id="{5C5DE55D-5A05-4959-8E30-AD51259E4391}" type="slidenum">
              <a:rPr lang="en-US" sz="900">
                <a:solidFill>
                  <a:srgbClr val="7F7F7F"/>
                </a:solidFill>
                <a:ea typeface="宋体" charset="-122"/>
              </a:rPr>
              <a:pPr algn="r">
                <a:defRPr/>
              </a:pPr>
              <a:t>‹#›</a:t>
            </a:fld>
            <a:endParaRPr lang="en-US" sz="900" dirty="0">
              <a:solidFill>
                <a:srgbClr val="7F7F7F"/>
              </a:solidFill>
              <a:ea typeface="宋体" charset="-122"/>
            </a:endParaRPr>
          </a:p>
        </p:txBody>
      </p:sp>
      <p:sp>
        <p:nvSpPr>
          <p:cNvPr id="15" name="TextBox 14"/>
          <p:cNvSpPr txBox="1"/>
          <p:nvPr/>
        </p:nvSpPr>
        <p:spPr bwMode="gray">
          <a:xfrm>
            <a:off x="351326" y="6523039"/>
            <a:ext cx="2629238" cy="230830"/>
          </a:xfrm>
          <a:prstGeom prst="rect">
            <a:avLst/>
          </a:prstGeom>
          <a:noFill/>
        </p:spPr>
        <p:txBody>
          <a:bodyPr wrap="none" lIns="91436" tIns="45719" rIns="91436" bIns="45719">
            <a:spAutoFit/>
          </a:bodyPr>
          <a:lstStyle/>
          <a:p>
            <a:pPr>
              <a:defRPr/>
            </a:pPr>
            <a:r>
              <a:rPr lang="en-US" sz="900" dirty="0">
                <a:solidFill>
                  <a:srgbClr val="7F7F7F"/>
                </a:solidFill>
                <a:ea typeface="宋体" charset="-122"/>
              </a:rPr>
              <a:t>© 2011 Lenovo Confidential. All rights reserved.</a:t>
            </a:r>
            <a:endParaRPr lang="en-US" sz="900" dirty="0">
              <a:solidFill>
                <a:srgbClr val="7F7F7F"/>
              </a:solidFill>
              <a:ea typeface="宋体" charset="-122"/>
              <a:cs typeface="Arial" charset="0"/>
            </a:endParaRPr>
          </a:p>
        </p:txBody>
      </p:sp>
      <p:pic>
        <p:nvPicPr>
          <p:cNvPr id="10244" name="Picture 2"/>
          <p:cNvPicPr>
            <a:picLocks noChangeAspect="1" noChangeArrowheads="1"/>
          </p:cNvPicPr>
          <p:nvPr userDrawn="1"/>
        </p:nvPicPr>
        <p:blipFill>
          <a:blip r:embed="rId8"/>
          <a:srcRect/>
          <a:stretch>
            <a:fillRect/>
          </a:stretch>
        </p:blipFill>
        <p:spPr bwMode="auto">
          <a:xfrm>
            <a:off x="7685105" y="6193151"/>
            <a:ext cx="1098042" cy="484187"/>
          </a:xfrm>
          <a:prstGeom prst="rect">
            <a:avLst/>
          </a:prstGeom>
          <a:noFill/>
          <a:ln w="9525">
            <a:noFill/>
            <a:miter lim="800000"/>
            <a:headEnd/>
            <a:tailEnd/>
          </a:ln>
        </p:spPr>
      </p:pic>
      <p:pic>
        <p:nvPicPr>
          <p:cNvPr id="10245" name="Picture 6" descr="Concrete-Ribbon_16x9.png"/>
          <p:cNvPicPr>
            <a:picLocks noChangeAspect="1"/>
          </p:cNvPicPr>
          <p:nvPr userDrawn="1"/>
        </p:nvPicPr>
        <p:blipFill>
          <a:blip r:embed="rId9"/>
          <a:srcRect/>
          <a:stretch>
            <a:fillRect/>
          </a:stretch>
        </p:blipFill>
        <p:spPr bwMode="auto">
          <a:xfrm>
            <a:off x="0" y="0"/>
            <a:ext cx="9144000" cy="1524000"/>
          </a:xfrm>
          <a:prstGeom prst="rect">
            <a:avLst/>
          </a:prstGeom>
          <a:noFill/>
          <a:ln w="9525">
            <a:noFill/>
            <a:miter lim="800000"/>
            <a:headEnd/>
            <a:tailEnd/>
          </a:ln>
        </p:spPr>
      </p:pic>
      <p:sp>
        <p:nvSpPr>
          <p:cNvPr id="7" name="Footer Placeholder 20"/>
          <p:cNvSpPr>
            <a:spLocks noGrp="1"/>
          </p:cNvSpPr>
          <p:nvPr>
            <p:ph type="ftr" sz="quarter" idx="3"/>
          </p:nvPr>
        </p:nvSpPr>
        <p:spPr>
          <a:xfrm>
            <a:off x="6400800" y="6492875"/>
            <a:ext cx="3657600" cy="365125"/>
          </a:xfrm>
          <a:prstGeom prst="rect">
            <a:avLst/>
          </a:prstGeom>
        </p:spPr>
        <p:txBody>
          <a:bodyPr anchor="ctr"/>
          <a:lstStyle>
            <a:lvl1pPr>
              <a:defRPr sz="1000">
                <a:solidFill>
                  <a:schemeClr val="bg1">
                    <a:lumMod val="50000"/>
                  </a:schemeClr>
                </a:solidFill>
              </a:defRPr>
            </a:lvl1pPr>
          </a:lstStyle>
          <a:p>
            <a:pPr>
              <a:defRPr/>
            </a:pPr>
            <a:r>
              <a:rPr lang="en-US" dirty="0" smtClean="0"/>
              <a:t>2012@ GAD Training</a:t>
            </a:r>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81" r:id="rId2"/>
    <p:sldLayoutId id="2147483786" r:id="rId3"/>
    <p:sldLayoutId id="2147483787" r:id="rId4"/>
    <p:sldLayoutId id="2147483788" r:id="rId5"/>
    <p:sldLayoutId id="2147483789" r:id="rId6"/>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600" kern="1200">
          <a:solidFill>
            <a:schemeClr val="bg2"/>
          </a:solidFill>
          <a:latin typeface="+mj-lt"/>
          <a:ea typeface="+mj-ea"/>
          <a:cs typeface="+mj-cs"/>
        </a:defRPr>
      </a:lvl1pPr>
      <a:lvl2pPr algn="l" rtl="0" eaLnBrk="0" fontAlgn="base" hangingPunct="0">
        <a:spcBef>
          <a:spcPct val="0"/>
        </a:spcBef>
        <a:spcAft>
          <a:spcPct val="0"/>
        </a:spcAft>
        <a:defRPr sz="3600">
          <a:solidFill>
            <a:schemeClr val="bg2"/>
          </a:solidFill>
          <a:latin typeface="Arial" charset="0"/>
        </a:defRPr>
      </a:lvl2pPr>
      <a:lvl3pPr algn="l" rtl="0" eaLnBrk="0" fontAlgn="base" hangingPunct="0">
        <a:spcBef>
          <a:spcPct val="0"/>
        </a:spcBef>
        <a:spcAft>
          <a:spcPct val="0"/>
        </a:spcAft>
        <a:defRPr sz="3600">
          <a:solidFill>
            <a:schemeClr val="bg2"/>
          </a:solidFill>
          <a:latin typeface="Arial" charset="0"/>
        </a:defRPr>
      </a:lvl3pPr>
      <a:lvl4pPr algn="l" rtl="0" eaLnBrk="0" fontAlgn="base" hangingPunct="0">
        <a:spcBef>
          <a:spcPct val="0"/>
        </a:spcBef>
        <a:spcAft>
          <a:spcPct val="0"/>
        </a:spcAft>
        <a:defRPr sz="3600">
          <a:solidFill>
            <a:schemeClr val="bg2"/>
          </a:solidFill>
          <a:latin typeface="Arial" charset="0"/>
        </a:defRPr>
      </a:lvl4pPr>
      <a:lvl5pPr algn="l" rtl="0" eaLnBrk="0" fontAlgn="base" hangingPunct="0">
        <a:spcBef>
          <a:spcPct val="0"/>
        </a:spcBef>
        <a:spcAft>
          <a:spcPct val="0"/>
        </a:spcAft>
        <a:defRPr sz="3600">
          <a:solidFill>
            <a:schemeClr val="bg2"/>
          </a:solidFill>
          <a:latin typeface="Arial" charset="0"/>
        </a:defRPr>
      </a:lvl5pPr>
      <a:lvl6pPr marL="457181" algn="l" rtl="0" fontAlgn="base">
        <a:spcBef>
          <a:spcPct val="0"/>
        </a:spcBef>
        <a:spcAft>
          <a:spcPct val="0"/>
        </a:spcAft>
        <a:defRPr sz="3600">
          <a:solidFill>
            <a:schemeClr val="bg2"/>
          </a:solidFill>
          <a:latin typeface="Arial" charset="0"/>
        </a:defRPr>
      </a:lvl6pPr>
      <a:lvl7pPr marL="914361" algn="l" rtl="0" fontAlgn="base">
        <a:spcBef>
          <a:spcPct val="0"/>
        </a:spcBef>
        <a:spcAft>
          <a:spcPct val="0"/>
        </a:spcAft>
        <a:defRPr sz="3600">
          <a:solidFill>
            <a:schemeClr val="bg2"/>
          </a:solidFill>
          <a:latin typeface="Arial" charset="0"/>
        </a:defRPr>
      </a:lvl7pPr>
      <a:lvl8pPr marL="1371543" algn="l" rtl="0" fontAlgn="base">
        <a:spcBef>
          <a:spcPct val="0"/>
        </a:spcBef>
        <a:spcAft>
          <a:spcPct val="0"/>
        </a:spcAft>
        <a:defRPr sz="3600">
          <a:solidFill>
            <a:schemeClr val="bg2"/>
          </a:solidFill>
          <a:latin typeface="Arial" charset="0"/>
        </a:defRPr>
      </a:lvl8pPr>
      <a:lvl9pPr marL="1828724" algn="l" rtl="0" fontAlgn="base">
        <a:spcBef>
          <a:spcPct val="0"/>
        </a:spcBef>
        <a:spcAft>
          <a:spcPct val="0"/>
        </a:spcAft>
        <a:defRPr sz="3600">
          <a:solidFill>
            <a:schemeClr val="bg2"/>
          </a:solidFill>
          <a:latin typeface="Arial" charset="0"/>
        </a:defRPr>
      </a:lvl9pPr>
    </p:titleStyle>
    <p:bodyStyle>
      <a:lvl1pPr marL="284163" indent="-284163" algn="l" rtl="0" eaLnBrk="0" fontAlgn="base" hangingPunct="0">
        <a:spcBef>
          <a:spcPct val="20000"/>
        </a:spcBef>
        <a:spcAft>
          <a:spcPct val="0"/>
        </a:spcAft>
        <a:buClr>
          <a:schemeClr val="accent1"/>
        </a:buClr>
        <a:buFont typeface="Wingdings" pitchFamily="2" charset="2"/>
        <a:buChar char="§"/>
        <a:defRPr sz="2800" kern="1200">
          <a:solidFill>
            <a:schemeClr val="tx2"/>
          </a:solidFill>
          <a:latin typeface="+mn-lt"/>
          <a:ea typeface="+mn-ea"/>
          <a:cs typeface="+mn-cs"/>
        </a:defRPr>
      </a:lvl1pPr>
      <a:lvl2pPr marL="627063" indent="-285750" algn="l" rtl="0" eaLnBrk="0" fontAlgn="base" hangingPunct="0">
        <a:spcBef>
          <a:spcPct val="20000"/>
        </a:spcBef>
        <a:spcAft>
          <a:spcPct val="0"/>
        </a:spcAft>
        <a:buClr>
          <a:schemeClr val="accent1"/>
        </a:buClr>
        <a:buFont typeface="Arial" charset="0"/>
        <a:buChar char="−"/>
        <a:defRPr sz="2400" kern="1200">
          <a:solidFill>
            <a:schemeClr val="tx2"/>
          </a:solidFill>
          <a:latin typeface="+mn-lt"/>
          <a:ea typeface="+mn-ea"/>
          <a:cs typeface="+mn-cs"/>
        </a:defRPr>
      </a:lvl2pPr>
      <a:lvl3pPr marL="857250" indent="-228600" algn="l" rtl="0" eaLnBrk="0" fontAlgn="base" hangingPunct="0">
        <a:spcBef>
          <a:spcPct val="20000"/>
        </a:spcBef>
        <a:spcAft>
          <a:spcPct val="0"/>
        </a:spcAft>
        <a:buClr>
          <a:schemeClr val="accent1"/>
        </a:buClr>
        <a:buFont typeface="Arial" charset="0"/>
        <a:buChar char="−"/>
        <a:defRPr sz="2000" kern="1200">
          <a:solidFill>
            <a:schemeClr val="tx2"/>
          </a:solidFill>
          <a:latin typeface="+mn-lt"/>
          <a:ea typeface="+mn-ea"/>
          <a:cs typeface="+mn-cs"/>
        </a:defRPr>
      </a:lvl3pPr>
      <a:lvl4pPr marL="1087438"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4pPr>
      <a:lvl5pPr marL="1309688" indent="-220663"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5pPr>
      <a:lvl6pPr marL="2514495"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ctrTitle"/>
          </p:nvPr>
        </p:nvSpPr>
        <p:spPr>
          <a:xfrm rot="21383840">
            <a:off x="1360205" y="2637153"/>
            <a:ext cx="6903851" cy="1470025"/>
          </a:xfrm>
          <a:noFill/>
          <a:ln>
            <a:miter lim="800000"/>
            <a:headEnd/>
            <a:tailEnd/>
          </a:ln>
        </p:spPr>
        <p:txBody>
          <a:bodyPr vert="horz" wrap="square" numCol="1" compatLnSpc="1">
            <a:prstTxWarp prst="textNoShape">
              <a:avLst/>
            </a:prstTxWarp>
          </a:bodyPr>
          <a:lstStyle/>
          <a:p>
            <a:pPr algn="ctr"/>
            <a:r>
              <a:rPr lang="en-US" altLang="zh-CN" sz="4400" dirty="0" smtClean="0">
                <a:latin typeface="Arial" charset="0"/>
                <a:ea typeface="宋体" pitchFamily="2" charset="-122"/>
              </a:rPr>
              <a:t>MSA Technical Solution Overview</a:t>
            </a:r>
            <a:endParaRPr lang="zh-CN" altLang="en-US" sz="4400" i="1" dirty="0" smtClean="0">
              <a:solidFill>
                <a:schemeClr val="bg1"/>
              </a:solidFill>
              <a:ea typeface="宋体" charset="-122"/>
            </a:endParaRPr>
          </a:p>
        </p:txBody>
      </p:sp>
      <p:sp>
        <p:nvSpPr>
          <p:cNvPr id="32771" name="Subtitle 4"/>
          <p:cNvSpPr>
            <a:spLocks noGrp="1"/>
          </p:cNvSpPr>
          <p:nvPr>
            <p:ph type="subTitle" idx="1"/>
          </p:nvPr>
        </p:nvSpPr>
        <p:spPr>
          <a:xfrm rot="21326947">
            <a:off x="3352640" y="4877115"/>
            <a:ext cx="4616065" cy="923925"/>
          </a:xfrm>
          <a:noFill/>
          <a:ln>
            <a:miter lim="800000"/>
            <a:headEnd/>
            <a:tailEnd/>
          </a:ln>
        </p:spPr>
        <p:txBody>
          <a:bodyPr vert="horz" wrap="square" numCol="1" compatLnSpc="1">
            <a:prstTxWarp prst="textNoShape">
              <a:avLst/>
            </a:prstTxWarp>
          </a:bodyPr>
          <a:lstStyle/>
          <a:p>
            <a:r>
              <a:rPr lang="en-US" altLang="zh-CN" sz="2600" b="0" dirty="0" smtClean="0">
                <a:ea typeface="宋体" charset="-122"/>
              </a:rPr>
              <a:t>Zhang Long    Java Team</a:t>
            </a:r>
            <a:endParaRPr lang="en-US" altLang="zh-CN" sz="2600" b="0" dirty="0" smtClean="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Account Screen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33998" y="1335706"/>
            <a:ext cx="8505202" cy="4876397"/>
          </a:xfrm>
          <a:prstGeom prst="rect">
            <a:avLst/>
          </a:prstGeom>
        </p:spPr>
      </p:pic>
    </p:spTree>
    <p:extLst>
      <p:ext uri="{BB962C8B-B14F-4D97-AF65-F5344CB8AC3E}">
        <p14:creationId xmlns:p14="http://schemas.microsoft.com/office/powerpoint/2010/main" val="3073290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Account Screen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5" descr="MSA_04_account.png"/>
          <p:cNvPicPr>
            <a:picLocks noChangeAspect="1"/>
          </p:cNvPicPr>
          <p:nvPr/>
        </p:nvPicPr>
        <p:blipFill>
          <a:blip r:embed="rId2" cstate="print"/>
          <a:stretch>
            <a:fillRect/>
          </a:stretch>
        </p:blipFill>
        <p:spPr>
          <a:xfrm>
            <a:off x="312820" y="1291390"/>
            <a:ext cx="8510337" cy="5181600"/>
          </a:xfrm>
          <a:prstGeom prst="rect">
            <a:avLst/>
          </a:prstGeom>
        </p:spPr>
      </p:pic>
    </p:spTree>
    <p:extLst>
      <p:ext uri="{BB962C8B-B14F-4D97-AF65-F5344CB8AC3E}">
        <p14:creationId xmlns:p14="http://schemas.microsoft.com/office/powerpoint/2010/main" val="321607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Login Services</a:t>
            </a:r>
            <a:endParaRPr lang="zh-CN" altLang="en-US" dirty="0"/>
          </a:p>
        </p:txBody>
      </p:sp>
      <p:sp>
        <p:nvSpPr>
          <p:cNvPr id="3" name="Text Placeholder 2"/>
          <p:cNvSpPr>
            <a:spLocks noGrp="1"/>
          </p:cNvSpPr>
          <p:nvPr>
            <p:ph type="body" sz="quarter" idx="10"/>
          </p:nvPr>
        </p:nvSpPr>
        <p:spPr/>
        <p:txBody>
          <a:bodyPr/>
          <a:lstStyle/>
          <a:p>
            <a:pPr marL="0" indent="0">
              <a:buNone/>
            </a:pPr>
            <a:r>
              <a:rPr lang="en-US" altLang="zh-CN" sz="2000" dirty="0" smtClean="0"/>
              <a:t>Request URL</a:t>
            </a:r>
          </a:p>
          <a:p>
            <a:pPr marL="0" indent="0">
              <a:buNone/>
            </a:pPr>
            <a:r>
              <a:rPr lang="en-US" altLang="zh-CN" sz="2000" dirty="0" smtClean="0"/>
              <a:t>/</a:t>
            </a:r>
            <a:r>
              <a:rPr lang="en-US" altLang="zh-CN" sz="2000" dirty="0" err="1" smtClean="0"/>
              <a:t>logon_crm?user_name</a:t>
            </a:r>
            <a:r>
              <a:rPr lang="en-US" altLang="zh-CN" sz="2000" dirty="0" smtClean="0"/>
              <a:t>=%</a:t>
            </a:r>
            <a:r>
              <a:rPr lang="en-US" altLang="zh-CN" sz="2000" dirty="0" err="1" smtClean="0"/>
              <a:t>s&amp;sap-client</a:t>
            </a:r>
            <a:r>
              <a:rPr lang="en-US" altLang="zh-CN" sz="2000" dirty="0" smtClean="0"/>
              <a:t>=%</a:t>
            </a:r>
            <a:r>
              <a:rPr lang="en-US" altLang="zh-CN" sz="2000" dirty="0" err="1" smtClean="0"/>
              <a:t>s&amp;sap-language</a:t>
            </a:r>
            <a:r>
              <a:rPr lang="en-US" altLang="zh-CN" sz="2000" dirty="0" smtClean="0"/>
              <a:t>=%s</a:t>
            </a:r>
          </a:p>
          <a:p>
            <a:pPr marL="0" indent="0">
              <a:buNone/>
            </a:pPr>
            <a:r>
              <a:rPr lang="en-US" altLang="zh-CN" sz="2000" dirty="0" smtClean="0"/>
              <a:t>Response Sample</a:t>
            </a:r>
          </a:p>
          <a:p>
            <a:pPr marL="0" indent="0">
              <a:spcBef>
                <a:spcPts val="0"/>
              </a:spcBef>
              <a:buNone/>
            </a:pPr>
            <a:r>
              <a:rPr lang="en-US" altLang="zh-CN" sz="1400" dirty="0" smtClean="0"/>
              <a:t>{</a:t>
            </a:r>
            <a:endParaRPr lang="zh-CN" altLang="en-US" sz="1400" dirty="0" smtClean="0"/>
          </a:p>
          <a:p>
            <a:pPr marL="0" indent="0">
              <a:spcBef>
                <a:spcPts val="0"/>
              </a:spcBef>
              <a:buNone/>
            </a:pPr>
            <a:r>
              <a:rPr lang="zh-CN" altLang="en-US" sz="1400" dirty="0" smtClean="0"/>
              <a:t>   </a:t>
            </a:r>
            <a:r>
              <a:rPr lang="en-US" altLang="zh-CN" sz="1400" dirty="0" smtClean="0"/>
              <a:t>"LOGON_LT_ORG_UNIT": [],</a:t>
            </a:r>
            <a:endParaRPr lang="zh-CN" altLang="en-US" sz="1400" dirty="0" smtClean="0"/>
          </a:p>
          <a:p>
            <a:pPr marL="0" indent="0">
              <a:spcBef>
                <a:spcPts val="0"/>
              </a:spcBef>
              <a:buNone/>
            </a:pPr>
            <a:r>
              <a:rPr lang="zh-CN" altLang="en-US" sz="1400" dirty="0" smtClean="0"/>
              <a:t>    </a:t>
            </a:r>
            <a:r>
              <a:rPr lang="en-US" altLang="zh-CN" sz="1400" dirty="0" smtClean="0"/>
              <a:t>"LOGON_LT_RESP_EMP": [</a:t>
            </a:r>
            <a:endParaRPr lang="zh-CN" altLang="en-US" sz="1400" dirty="0" smtClean="0"/>
          </a:p>
          <a:p>
            <a:pPr marL="0" indent="0">
              <a:spcBef>
                <a:spcPts val="0"/>
              </a:spcBef>
              <a:buNone/>
            </a:pPr>
            <a:r>
              <a:rPr lang="zh-CN" altLang="en-US" sz="1400" dirty="0" smtClean="0"/>
              <a:t>        </a:t>
            </a:r>
            <a:r>
              <a:rPr lang="en-US" altLang="zh-CN" sz="1400" dirty="0" smtClean="0"/>
              <a:t>{</a:t>
            </a:r>
            <a:endParaRPr lang="zh-CN" altLang="en-US" sz="1400" dirty="0" smtClean="0"/>
          </a:p>
          <a:p>
            <a:pPr marL="0" indent="0">
              <a:spcBef>
                <a:spcPts val="0"/>
              </a:spcBef>
              <a:buNone/>
            </a:pPr>
            <a:r>
              <a:rPr lang="zh-CN" altLang="en-US" sz="1400" dirty="0" smtClean="0"/>
              <a:t>            </a:t>
            </a:r>
            <a:r>
              <a:rPr lang="en-US" altLang="zh-CN" sz="1400" dirty="0" smtClean="0"/>
              <a:t>"RESP_EMP": "1213055903"</a:t>
            </a:r>
            <a:endParaRPr lang="zh-CN" altLang="en-US" sz="1400" dirty="0" smtClean="0"/>
          </a:p>
          <a:p>
            <a:pPr marL="0" indent="0">
              <a:spcBef>
                <a:spcPts val="0"/>
              </a:spcBef>
              <a:buNone/>
            </a:pPr>
            <a:r>
              <a:rPr lang="zh-CN" altLang="en-US" sz="1400" dirty="0" smtClean="0"/>
              <a:t>        </a:t>
            </a:r>
            <a:r>
              <a:rPr lang="en-US" altLang="zh-CN" sz="1400" dirty="0" smtClean="0"/>
              <a:t>}</a:t>
            </a:r>
            <a:endParaRPr lang="zh-CN" altLang="en-US" sz="1400" dirty="0" smtClean="0"/>
          </a:p>
          <a:p>
            <a:pPr marL="0" indent="0">
              <a:spcBef>
                <a:spcPts val="0"/>
              </a:spcBef>
              <a:buNone/>
            </a:pPr>
            <a:r>
              <a:rPr lang="zh-CN" altLang="en-US" sz="1400" dirty="0" smtClean="0"/>
              <a:t>    </a:t>
            </a:r>
            <a:r>
              <a:rPr lang="en-US" altLang="zh-CN" sz="1400" dirty="0" smtClean="0"/>
              <a:t>]</a:t>
            </a:r>
            <a:endParaRPr lang="zh-CN" altLang="en-US" sz="1400" dirty="0" smtClean="0"/>
          </a:p>
          <a:p>
            <a:pPr marL="0" indent="0">
              <a:spcBef>
                <a:spcPts val="0"/>
              </a:spcBef>
              <a:buNone/>
            </a:pPr>
            <a:r>
              <a:rPr lang="en-US" altLang="zh-CN" sz="1400" dirty="0" smtClean="0"/>
              <a:t>}</a:t>
            </a:r>
            <a:endParaRPr lang="zh-CN" altLang="en-US" sz="1400" dirty="0"/>
          </a:p>
        </p:txBody>
      </p:sp>
    </p:spTree>
    <p:extLst>
      <p:ext uri="{BB962C8B-B14F-4D97-AF65-F5344CB8AC3E}">
        <p14:creationId xmlns:p14="http://schemas.microsoft.com/office/powerpoint/2010/main" val="39929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Account Detail Service</a:t>
            </a:r>
            <a:endParaRPr lang="zh-CN" altLang="en-US" dirty="0"/>
          </a:p>
        </p:txBody>
      </p:sp>
      <p:sp>
        <p:nvSpPr>
          <p:cNvPr id="3" name="Text Placeholder 2"/>
          <p:cNvSpPr>
            <a:spLocks noGrp="1"/>
          </p:cNvSpPr>
          <p:nvPr>
            <p:ph type="body" sz="quarter" idx="10"/>
          </p:nvPr>
        </p:nvSpPr>
        <p:spPr/>
        <p:txBody>
          <a:bodyPr/>
          <a:lstStyle/>
          <a:p>
            <a:r>
              <a:rPr lang="en-US" altLang="zh-CN" sz="2000" dirty="0" smtClean="0"/>
              <a:t>URL:</a:t>
            </a:r>
          </a:p>
          <a:p>
            <a:r>
              <a:rPr lang="en-US" altLang="zh-CN" sz="2000" dirty="0" smtClean="0"/>
              <a:t>/</a:t>
            </a:r>
            <a:r>
              <a:rPr lang="en-US" altLang="zh-CN" sz="2000" dirty="0" err="1"/>
              <a:t>account_detail?account_id</a:t>
            </a:r>
            <a:r>
              <a:rPr lang="en-US" altLang="zh-CN" sz="2000" dirty="0"/>
              <a:t>=%</a:t>
            </a:r>
            <a:r>
              <a:rPr lang="en-US" altLang="zh-CN" sz="2000" dirty="0" err="1"/>
              <a:t>s&amp;sap-client</a:t>
            </a:r>
            <a:r>
              <a:rPr lang="en-US" altLang="zh-CN" sz="2000" dirty="0"/>
              <a:t>=%</a:t>
            </a:r>
            <a:r>
              <a:rPr lang="en-US" altLang="zh-CN" sz="2000" dirty="0" err="1"/>
              <a:t>s&amp;sap-language</a:t>
            </a:r>
            <a:r>
              <a:rPr lang="en-US" altLang="zh-CN" sz="2000" dirty="0"/>
              <a:t>=%</a:t>
            </a:r>
            <a:r>
              <a:rPr lang="en-US" altLang="zh-CN" sz="2000" dirty="0" smtClean="0"/>
              <a:t>s</a:t>
            </a:r>
          </a:p>
          <a:p>
            <a:r>
              <a:rPr lang="en-US" altLang="zh-CN" sz="2000" dirty="0" smtClean="0"/>
              <a:t>Response Sample:</a:t>
            </a:r>
          </a:p>
          <a:p>
            <a:pPr>
              <a:spcBef>
                <a:spcPts val="0"/>
              </a:spcBef>
            </a:pPr>
            <a:r>
              <a:rPr lang="en-US" altLang="zh-CN" sz="1200" dirty="0"/>
              <a:t>{</a:t>
            </a:r>
            <a:endParaRPr lang="zh-CN" altLang="en-US" sz="1200" dirty="0"/>
          </a:p>
          <a:p>
            <a:pPr>
              <a:spcBef>
                <a:spcPts val="0"/>
              </a:spcBef>
            </a:pPr>
            <a:r>
              <a:rPr lang="zh-CN" altLang="en-US" sz="1200" dirty="0"/>
              <a:t>    </a:t>
            </a:r>
            <a:r>
              <a:rPr lang="en-US" altLang="zh-CN" sz="1200" dirty="0"/>
              <a:t>"ID": "1210100013",</a:t>
            </a:r>
            <a:endParaRPr lang="zh-CN" altLang="en-US" sz="1200" dirty="0"/>
          </a:p>
          <a:p>
            <a:pPr>
              <a:spcBef>
                <a:spcPts val="0"/>
              </a:spcBef>
            </a:pPr>
            <a:r>
              <a:rPr lang="zh-CN" altLang="en-US" sz="1200" dirty="0"/>
              <a:t>    </a:t>
            </a:r>
            <a:r>
              <a:rPr lang="en-US" altLang="zh-CN" sz="1200" dirty="0"/>
              <a:t>"GUID": "4729C414083C00B2E10080000A600E3D",</a:t>
            </a:r>
            <a:endParaRPr lang="zh-CN" altLang="en-US" sz="1200" dirty="0"/>
          </a:p>
          <a:p>
            <a:pPr>
              <a:spcBef>
                <a:spcPts val="0"/>
              </a:spcBef>
            </a:pPr>
            <a:r>
              <a:rPr lang="zh-CN" altLang="en-US" sz="1200" dirty="0"/>
              <a:t>    </a:t>
            </a:r>
            <a:r>
              <a:rPr lang="en-US" altLang="zh-CN" sz="1200" dirty="0"/>
              <a:t>"ACCOUNT_GROUP": "Service provider in CRM",</a:t>
            </a:r>
            <a:endParaRPr lang="zh-CN" altLang="en-US" sz="1200" dirty="0"/>
          </a:p>
          <a:p>
            <a:pPr>
              <a:spcBef>
                <a:spcPts val="0"/>
              </a:spcBef>
            </a:pPr>
            <a:r>
              <a:rPr lang="zh-CN" altLang="en-US" sz="1200" dirty="0"/>
              <a:t>    </a:t>
            </a:r>
            <a:r>
              <a:rPr lang="en-US" altLang="zh-CN" sz="1200" dirty="0"/>
              <a:t>"LEGAL_NAME1": "SAP Labs China",</a:t>
            </a:r>
            <a:endParaRPr lang="zh-CN" altLang="en-US" sz="1200" dirty="0"/>
          </a:p>
          <a:p>
            <a:pPr>
              <a:spcBef>
                <a:spcPts val="0"/>
              </a:spcBef>
            </a:pPr>
            <a:r>
              <a:rPr lang="zh-CN" altLang="en-US" sz="1200" dirty="0"/>
              <a:t>    </a:t>
            </a:r>
            <a:r>
              <a:rPr lang="en-US" altLang="zh-CN" sz="1200" dirty="0"/>
              <a:t>"LEGAL_NAME2": "",</a:t>
            </a:r>
            <a:endParaRPr lang="zh-CN" altLang="en-US" sz="1200" dirty="0"/>
          </a:p>
          <a:p>
            <a:pPr>
              <a:spcBef>
                <a:spcPts val="0"/>
              </a:spcBef>
            </a:pPr>
            <a:r>
              <a:rPr lang="zh-CN" altLang="en-US" sz="1200" dirty="0"/>
              <a:t>    </a:t>
            </a:r>
            <a:r>
              <a:rPr lang="en-US" altLang="zh-CN" sz="1200" dirty="0"/>
              <a:t>"STREET": "</a:t>
            </a:r>
            <a:r>
              <a:rPr lang="zh-CN" altLang="en-US" sz="1200" dirty="0"/>
              <a:t>中国上海市浦东新区晨晖路</a:t>
            </a:r>
            <a:r>
              <a:rPr lang="en-US" altLang="zh-CN" sz="1200" dirty="0"/>
              <a:t>1001</a:t>
            </a:r>
            <a:r>
              <a:rPr lang="zh-CN" altLang="en-US" sz="1200" dirty="0"/>
              <a:t>号</a:t>
            </a:r>
            <a:r>
              <a:rPr lang="en-US" altLang="zh-CN" sz="1200" dirty="0"/>
              <a:t>",</a:t>
            </a:r>
            <a:endParaRPr lang="zh-CN" altLang="en-US" sz="1200" dirty="0"/>
          </a:p>
          <a:p>
            <a:pPr>
              <a:spcBef>
                <a:spcPts val="0"/>
              </a:spcBef>
            </a:pPr>
            <a:r>
              <a:rPr lang="zh-CN" altLang="en-US" sz="1200" dirty="0"/>
              <a:t>    </a:t>
            </a:r>
            <a:r>
              <a:rPr lang="en-US" altLang="zh-CN" sz="1200" dirty="0"/>
              <a:t>"HOUSE_NO": "",</a:t>
            </a:r>
            <a:endParaRPr lang="zh-CN" altLang="en-US" sz="1200" dirty="0"/>
          </a:p>
          <a:p>
            <a:pPr>
              <a:spcBef>
                <a:spcPts val="0"/>
              </a:spcBef>
            </a:pPr>
            <a:r>
              <a:rPr lang="zh-CN" altLang="en-US" sz="1200" dirty="0"/>
              <a:t>    </a:t>
            </a:r>
            <a:r>
              <a:rPr lang="en-US" altLang="zh-CN" sz="1200" dirty="0"/>
              <a:t>"TELEPHONE": "021610812340",</a:t>
            </a:r>
            <a:endParaRPr lang="zh-CN" altLang="en-US" sz="1200" dirty="0"/>
          </a:p>
          <a:p>
            <a:pPr>
              <a:spcBef>
                <a:spcPts val="0"/>
              </a:spcBef>
            </a:pPr>
            <a:r>
              <a:rPr lang="zh-CN" altLang="en-US" sz="1200" dirty="0"/>
              <a:t>    </a:t>
            </a:r>
            <a:r>
              <a:rPr lang="en-US" altLang="zh-CN" sz="1200" dirty="0"/>
              <a:t>"EXTENSION": "",</a:t>
            </a:r>
            <a:endParaRPr lang="zh-CN" altLang="en-US" sz="1200" dirty="0"/>
          </a:p>
          <a:p>
            <a:pPr>
              <a:spcBef>
                <a:spcPts val="0"/>
              </a:spcBef>
            </a:pPr>
            <a:r>
              <a:rPr lang="zh-CN" altLang="en-US" sz="1200" dirty="0"/>
              <a:t>    </a:t>
            </a:r>
            <a:r>
              <a:rPr lang="en-US" altLang="zh-CN" sz="1200" dirty="0"/>
              <a:t>"COUNTRY": "CA",</a:t>
            </a:r>
            <a:endParaRPr lang="zh-CN" altLang="en-US" sz="1200" dirty="0"/>
          </a:p>
          <a:p>
            <a:pPr>
              <a:spcBef>
                <a:spcPts val="0"/>
              </a:spcBef>
            </a:pPr>
            <a:r>
              <a:rPr lang="zh-CN" altLang="en-US" sz="1200" dirty="0"/>
              <a:t>    </a:t>
            </a:r>
            <a:r>
              <a:rPr lang="en-US" altLang="zh-CN" sz="1200" dirty="0"/>
              <a:t>"COUNTRY_TEXT": "China",</a:t>
            </a:r>
            <a:endParaRPr lang="zh-CN" altLang="en-US" sz="1200" dirty="0"/>
          </a:p>
          <a:p>
            <a:pPr>
              <a:spcBef>
                <a:spcPts val="0"/>
              </a:spcBef>
            </a:pPr>
            <a:r>
              <a:rPr lang="zh-CN" altLang="en-US" sz="1200" dirty="0"/>
              <a:t>    </a:t>
            </a:r>
            <a:r>
              <a:rPr lang="en-US" altLang="zh-CN" sz="1200" dirty="0"/>
              <a:t>"REGION": "SH",</a:t>
            </a:r>
            <a:endParaRPr lang="zh-CN" altLang="en-US" sz="1200" dirty="0"/>
          </a:p>
          <a:p>
            <a:pPr>
              <a:spcBef>
                <a:spcPts val="0"/>
              </a:spcBef>
            </a:pPr>
            <a:r>
              <a:rPr lang="zh-CN" altLang="en-US" sz="1200" dirty="0"/>
              <a:t>    </a:t>
            </a:r>
            <a:r>
              <a:rPr lang="en-US" altLang="zh-CN" sz="1200" dirty="0"/>
              <a:t>"REGION_TEXT": "Shanghai",</a:t>
            </a:r>
            <a:endParaRPr lang="zh-CN" altLang="en-US" sz="1200" dirty="0"/>
          </a:p>
          <a:p>
            <a:pPr>
              <a:spcBef>
                <a:spcPts val="0"/>
              </a:spcBef>
            </a:pPr>
            <a:r>
              <a:rPr lang="zh-CN" altLang="en-US" sz="1200" dirty="0"/>
              <a:t>    </a:t>
            </a:r>
            <a:r>
              <a:rPr lang="en-US" altLang="zh-CN" sz="1200" dirty="0"/>
              <a:t>"POSTL_COD1": "201904",</a:t>
            </a:r>
            <a:endParaRPr lang="zh-CN" altLang="en-US" sz="1200" dirty="0"/>
          </a:p>
          <a:p>
            <a:pPr>
              <a:spcBef>
                <a:spcPts val="0"/>
              </a:spcBef>
            </a:pPr>
            <a:r>
              <a:rPr lang="zh-CN" altLang="en-US" sz="1200" dirty="0"/>
              <a:t>    </a:t>
            </a:r>
            <a:r>
              <a:rPr lang="en-US" altLang="zh-CN" sz="1200" dirty="0"/>
              <a:t>"CITY": "Shanghai",</a:t>
            </a:r>
            <a:endParaRPr lang="zh-CN" altLang="en-US" sz="1200" dirty="0"/>
          </a:p>
          <a:p>
            <a:pPr>
              <a:spcBef>
                <a:spcPts val="0"/>
              </a:spcBef>
            </a:pPr>
            <a:r>
              <a:rPr lang="zh-CN" altLang="en-US" sz="1200" dirty="0"/>
              <a:t>    </a:t>
            </a:r>
            <a:r>
              <a:rPr lang="en-US" altLang="zh-CN" sz="1200" dirty="0"/>
              <a:t>"EMAIL": "webmaster@sap.com",</a:t>
            </a:r>
            <a:endParaRPr lang="zh-CN" altLang="en-US" sz="1200" dirty="0"/>
          </a:p>
          <a:p>
            <a:pPr>
              <a:spcBef>
                <a:spcPts val="0"/>
              </a:spcBef>
            </a:pPr>
            <a:r>
              <a:rPr lang="zh-CN" altLang="en-US" sz="1200" dirty="0"/>
              <a:t>    </a:t>
            </a:r>
            <a:r>
              <a:rPr lang="en-US" altLang="zh-CN" sz="1200" dirty="0"/>
              <a:t>"LANGU": "EN"</a:t>
            </a:r>
            <a:endParaRPr lang="zh-CN" altLang="en-US" sz="1200" dirty="0"/>
          </a:p>
          <a:p>
            <a:pPr>
              <a:spcBef>
                <a:spcPts val="0"/>
              </a:spcBef>
            </a:pPr>
            <a:r>
              <a:rPr lang="en-US" altLang="zh-CN" sz="1200" dirty="0"/>
              <a:t>}</a:t>
            </a:r>
            <a:endParaRPr lang="zh-CN" altLang="en-US" sz="1200" dirty="0"/>
          </a:p>
        </p:txBody>
      </p:sp>
    </p:spTree>
    <p:extLst>
      <p:ext uri="{BB962C8B-B14F-4D97-AF65-F5344CB8AC3E}">
        <p14:creationId xmlns:p14="http://schemas.microsoft.com/office/powerpoint/2010/main" val="396293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Package Overview</a:t>
            </a:r>
            <a:endParaRPr lang="zh-CN" altLang="en-US" dirty="0"/>
          </a:p>
        </p:txBody>
      </p:sp>
      <p:pic>
        <p:nvPicPr>
          <p:cNvPr id="4" name="Picture 5" descr="未命名.jpg"/>
          <p:cNvPicPr>
            <a:picLocks noChangeAspect="1"/>
          </p:cNvPicPr>
          <p:nvPr/>
        </p:nvPicPr>
        <p:blipFill>
          <a:blip r:embed="rId2" cstate="print"/>
          <a:stretch>
            <a:fillRect/>
          </a:stretch>
        </p:blipFill>
        <p:spPr>
          <a:xfrm>
            <a:off x="2263588" y="1524000"/>
            <a:ext cx="4048125" cy="4446804"/>
          </a:xfrm>
          <a:prstGeom prst="rect">
            <a:avLst/>
          </a:prstGeom>
        </p:spPr>
      </p:pic>
    </p:spTree>
    <p:extLst>
      <p:ext uri="{BB962C8B-B14F-4D97-AF65-F5344CB8AC3E}">
        <p14:creationId xmlns:p14="http://schemas.microsoft.com/office/powerpoint/2010/main" val="2674207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err="1"/>
              <a:t>com.sap.tip.dna.msa.activity</a:t>
            </a:r>
            <a:r>
              <a:rPr lang="en-US" altLang="zh-CN" sz="2800" dirty="0"/>
              <a:t> package</a:t>
            </a:r>
            <a:endParaRPr lang="zh-CN" altLang="en-US" sz="2800" dirty="0"/>
          </a:p>
        </p:txBody>
      </p:sp>
      <p:pic>
        <p:nvPicPr>
          <p:cNvPr id="4" name="Picture 6" descr="未命名1.jpg"/>
          <p:cNvPicPr>
            <a:picLocks noChangeAspect="1"/>
          </p:cNvPicPr>
          <p:nvPr/>
        </p:nvPicPr>
        <p:blipFill>
          <a:blip r:embed="rId2" cstate="print"/>
          <a:stretch>
            <a:fillRect/>
          </a:stretch>
        </p:blipFill>
        <p:spPr>
          <a:xfrm>
            <a:off x="357187" y="1385887"/>
            <a:ext cx="1762125" cy="1323975"/>
          </a:xfrm>
          <a:prstGeom prst="rect">
            <a:avLst/>
          </a:prstGeom>
        </p:spPr>
      </p:pic>
      <p:graphicFrame>
        <p:nvGraphicFramePr>
          <p:cNvPr id="5" name="Table 7"/>
          <p:cNvGraphicFramePr>
            <a:graphicFrameLocks noGrp="1"/>
          </p:cNvGraphicFramePr>
          <p:nvPr/>
        </p:nvGraphicFramePr>
        <p:xfrm>
          <a:off x="2295525" y="1397000"/>
          <a:ext cx="6096000" cy="4699000"/>
        </p:xfrm>
        <a:graphic>
          <a:graphicData uri="http://schemas.openxmlformats.org/drawingml/2006/table">
            <a:tbl>
              <a:tblPr firstRow="1" bandRow="1">
                <a:tableStyleId>{3B4B98B0-60AC-42C2-AFA5-B58CD77FA1E5}</a:tableStyleId>
              </a:tblPr>
              <a:tblGrid>
                <a:gridCol w="1924050"/>
                <a:gridCol w="4171950"/>
              </a:tblGrid>
              <a:tr h="370840">
                <a:tc>
                  <a:txBody>
                    <a:bodyPr/>
                    <a:lstStyle/>
                    <a:p>
                      <a:pPr algn="l"/>
                      <a:r>
                        <a:rPr lang="en-US" sz="1600" dirty="0" smtClean="0"/>
                        <a:t>Class Name</a:t>
                      </a:r>
                      <a:endParaRPr lang="en-US" sz="1600" i="1" dirty="0"/>
                    </a:p>
                  </a:txBody>
                  <a:tcPr/>
                </a:tc>
                <a:tc>
                  <a:txBody>
                    <a:bodyPr/>
                    <a:lstStyle/>
                    <a:p>
                      <a:pPr algn="l"/>
                      <a:r>
                        <a:rPr lang="en-US" sz="1600" dirty="0" smtClean="0"/>
                        <a:t>Description</a:t>
                      </a:r>
                      <a:endParaRPr lang="en-US" sz="1600" i="1" dirty="0"/>
                    </a:p>
                  </a:txBody>
                  <a:tcPr/>
                </a:tc>
              </a:tr>
              <a:tr h="370840">
                <a:tc>
                  <a:txBody>
                    <a:bodyPr/>
                    <a:lstStyle/>
                    <a:p>
                      <a:pPr algn="l"/>
                      <a:r>
                        <a:rPr lang="en-US" sz="1400" dirty="0" err="1" smtClean="0"/>
                        <a:t>LoginActivity</a:t>
                      </a:r>
                      <a:endParaRPr lang="en-US" sz="1400" dirty="0"/>
                    </a:p>
                  </a:txBody>
                  <a:tcPr/>
                </a:tc>
                <a:tc>
                  <a:txBody>
                    <a:bodyPr/>
                    <a:lstStyle/>
                    <a:p>
                      <a:pPr algn="l"/>
                      <a:r>
                        <a:rPr lang="en-US" sz="1200" dirty="0" smtClean="0"/>
                        <a:t>Activity</a:t>
                      </a:r>
                      <a:r>
                        <a:rPr lang="en-US" sz="1200" baseline="0" dirty="0" smtClean="0"/>
                        <a:t> to handle user login interactions, including inputting username/password, create local password, and inputting local password.</a:t>
                      </a:r>
                      <a:endParaRPr lang="en-US" sz="1200" dirty="0"/>
                    </a:p>
                  </a:txBody>
                  <a:tcPr/>
                </a:tc>
              </a:tr>
              <a:tr h="370840">
                <a:tc>
                  <a:txBody>
                    <a:bodyPr/>
                    <a:lstStyle/>
                    <a:p>
                      <a:pPr algn="l"/>
                      <a:r>
                        <a:rPr lang="en-US" sz="1400" dirty="0" err="1" smtClean="0"/>
                        <a:t>MainActivity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Activity to host main panel.</a:t>
                      </a:r>
                      <a:r>
                        <a:rPr lang="en-US" sz="1200" kern="1200" baseline="0" dirty="0" smtClean="0">
                          <a:solidFill>
                            <a:schemeClr val="tx1"/>
                          </a:solidFill>
                          <a:latin typeface="+mn-lt"/>
                          <a:ea typeface="+mn-ea"/>
                          <a:cs typeface="+mn-cs"/>
                        </a:rPr>
                        <a:t> This activity has left panel to help user quick navigate to selected item, and right panel to view item content from general to detail. It also has title bar which hosts ‘most recent’ button and setting button.</a:t>
                      </a:r>
                      <a:endParaRPr lang="en-US" sz="1200" kern="1200" dirty="0" smtClean="0">
                        <a:solidFill>
                          <a:schemeClr val="tx1"/>
                        </a:solidFill>
                        <a:latin typeface="+mn-lt"/>
                        <a:ea typeface="+mn-ea"/>
                        <a:cs typeface="+mn-cs"/>
                      </a:endParaRPr>
                    </a:p>
                    <a:p>
                      <a:pPr algn="l"/>
                      <a:endParaRPr lang="en-US" sz="1400" dirty="0"/>
                    </a:p>
                  </a:txBody>
                  <a:tcPr/>
                </a:tc>
              </a:tr>
              <a:tr h="370840">
                <a:tc>
                  <a:txBody>
                    <a:bodyPr/>
                    <a:lstStyle/>
                    <a:p>
                      <a:pPr algn="l"/>
                      <a:r>
                        <a:rPr lang="en-US" sz="1400" dirty="0" err="1" smtClean="0"/>
                        <a:t>MostRecentPopup</a:t>
                      </a:r>
                      <a:endParaRPr lang="en-US" sz="1400" dirty="0"/>
                    </a:p>
                  </a:txBody>
                  <a:tcPr/>
                </a:tc>
                <a:tc>
                  <a:txBody>
                    <a:bodyPr/>
                    <a:lstStyle/>
                    <a:p>
                      <a:pPr algn="l"/>
                      <a:r>
                        <a:rPr lang="en-US" sz="1200" kern="1200" dirty="0" smtClean="0">
                          <a:solidFill>
                            <a:schemeClr val="tx1"/>
                          </a:solidFill>
                          <a:latin typeface="+mn-lt"/>
                          <a:ea typeface="+mn-ea"/>
                          <a:cs typeface="+mn-cs"/>
                        </a:rPr>
                        <a:t>This class wraps most recent popup view. It let user to view and select list of recent items.</a:t>
                      </a:r>
                    </a:p>
                  </a:txBody>
                  <a:tcPr/>
                </a:tc>
              </a:tr>
              <a:tr h="370840">
                <a:tc>
                  <a:txBody>
                    <a:bodyPr/>
                    <a:lstStyle/>
                    <a:p>
                      <a:pPr algn="l"/>
                      <a:r>
                        <a:rPr lang="en-US" sz="1400" dirty="0" err="1" smtClean="0"/>
                        <a:t>RibbonBar</a:t>
                      </a:r>
                      <a:endParaRPr lang="en-US" sz="1400" dirty="0"/>
                    </a:p>
                  </a:txBody>
                  <a:tcPr/>
                </a:tc>
                <a:tc>
                  <a:txBody>
                    <a:bodyPr/>
                    <a:lstStyle/>
                    <a:p>
                      <a:pPr algn="l"/>
                      <a:r>
                        <a:rPr lang="en-US" sz="1200" kern="1200" dirty="0" smtClean="0">
                          <a:solidFill>
                            <a:schemeClr val="tx1"/>
                          </a:solidFill>
                          <a:latin typeface="+mn-lt"/>
                          <a:ea typeface="+mn-ea"/>
                          <a:cs typeface="+mn-cs"/>
                        </a:rPr>
                        <a:t>This class wraps ribbon bar view placed at bottom right</a:t>
                      </a:r>
                      <a:r>
                        <a:rPr lang="en-US" sz="1200" kern="1200" baseline="0" dirty="0" smtClean="0">
                          <a:solidFill>
                            <a:schemeClr val="tx1"/>
                          </a:solidFill>
                          <a:latin typeface="+mn-lt"/>
                          <a:ea typeface="+mn-ea"/>
                          <a:cs typeface="+mn-cs"/>
                        </a:rPr>
                        <a:t> corner. This bar helps user quick switch among transactions under one Account item context.</a:t>
                      </a:r>
                      <a:endParaRPr lang="en-US" sz="1200" kern="1200" dirty="0" smtClean="0">
                        <a:solidFill>
                          <a:schemeClr val="tx1"/>
                        </a:solidFill>
                        <a:latin typeface="+mn-lt"/>
                        <a:ea typeface="+mn-ea"/>
                        <a:cs typeface="+mn-cs"/>
                      </a:endParaRPr>
                    </a:p>
                  </a:txBody>
                  <a:tcPr/>
                </a:tc>
              </a:tr>
              <a:tr h="370840">
                <a:tc>
                  <a:txBody>
                    <a:bodyPr/>
                    <a:lstStyle/>
                    <a:p>
                      <a:pPr algn="l"/>
                      <a:r>
                        <a:rPr lang="en-US" sz="1400" dirty="0" err="1" smtClean="0"/>
                        <a:t>SettingPopup</a:t>
                      </a:r>
                      <a:endParaRPr lang="en-US" sz="1400" dirty="0"/>
                    </a:p>
                  </a:txBody>
                  <a:tcPr/>
                </a:tc>
                <a:tc>
                  <a:txBody>
                    <a:bodyPr/>
                    <a:lstStyle/>
                    <a:p>
                      <a:pPr algn="l"/>
                      <a:r>
                        <a:rPr lang="en-US" sz="1200" kern="1200" dirty="0" smtClean="0">
                          <a:solidFill>
                            <a:schemeClr val="tx1"/>
                          </a:solidFill>
                          <a:latin typeface="+mn-lt"/>
                          <a:ea typeface="+mn-ea"/>
                          <a:cs typeface="+mn-cs"/>
                        </a:rPr>
                        <a:t>This</a:t>
                      </a:r>
                      <a:r>
                        <a:rPr lang="en-US" sz="1200" kern="1200" baseline="0" dirty="0" smtClean="0">
                          <a:solidFill>
                            <a:schemeClr val="tx1"/>
                          </a:solidFill>
                          <a:latin typeface="+mn-lt"/>
                          <a:ea typeface="+mn-ea"/>
                          <a:cs typeface="+mn-cs"/>
                        </a:rPr>
                        <a:t> class wraps setting popup view. This view let user to define date range and max display number for each transaction.</a:t>
                      </a:r>
                      <a:endParaRPr lang="en-US" sz="1200" kern="1200" dirty="0" smtClean="0">
                        <a:solidFill>
                          <a:schemeClr val="tx1"/>
                        </a:solidFill>
                        <a:latin typeface="+mn-lt"/>
                        <a:ea typeface="+mn-ea"/>
                        <a:cs typeface="+mn-cs"/>
                      </a:endParaRPr>
                    </a:p>
                  </a:txBody>
                  <a:tcPr/>
                </a:tc>
              </a:tr>
              <a:tr h="370840">
                <a:tc>
                  <a:txBody>
                    <a:bodyPr/>
                    <a:lstStyle/>
                    <a:p>
                      <a:pPr algn="l"/>
                      <a:r>
                        <a:rPr lang="en-US" sz="1400" dirty="0" err="1" smtClean="0"/>
                        <a:t>SliderListener</a:t>
                      </a:r>
                      <a:endParaRPr lang="en-US" sz="1400" dirty="0"/>
                    </a:p>
                  </a:txBody>
                  <a:tcPr/>
                </a:tc>
                <a:tc>
                  <a:txBody>
                    <a:bodyPr/>
                    <a:lstStyle/>
                    <a:p>
                      <a:pPr algn="l"/>
                      <a:r>
                        <a:rPr lang="en-US" sz="1200" kern="1200" dirty="0" smtClean="0">
                          <a:solidFill>
                            <a:schemeClr val="tx1"/>
                          </a:solidFill>
                          <a:latin typeface="+mn-lt"/>
                          <a:ea typeface="+mn-ea"/>
                          <a:cs typeface="+mn-cs"/>
                        </a:rPr>
                        <a:t>This class</a:t>
                      </a:r>
                      <a:r>
                        <a:rPr lang="en-US" sz="1200" kern="1200" baseline="0" dirty="0" smtClean="0">
                          <a:solidFill>
                            <a:schemeClr val="tx1"/>
                          </a:solidFill>
                          <a:latin typeface="+mn-lt"/>
                          <a:ea typeface="+mn-ea"/>
                          <a:cs typeface="+mn-cs"/>
                        </a:rPr>
                        <a:t> listens user slide left or right gesture on ribbon bar, and do flip animations.</a:t>
                      </a:r>
                      <a:endParaRPr lang="en-US" sz="1200" kern="1200" dirty="0" smtClean="0">
                        <a:solidFill>
                          <a:schemeClr val="tx1"/>
                        </a:solidFill>
                        <a:latin typeface="+mn-lt"/>
                        <a:ea typeface="+mn-ea"/>
                        <a:cs typeface="+mn-cs"/>
                      </a:endParaRPr>
                    </a:p>
                  </a:txBody>
                  <a:tcPr/>
                </a:tc>
              </a:tr>
              <a:tr h="370840">
                <a:tc>
                  <a:txBody>
                    <a:bodyPr/>
                    <a:lstStyle/>
                    <a:p>
                      <a:pPr algn="l"/>
                      <a:r>
                        <a:rPr lang="en-US" sz="1400" dirty="0" err="1" smtClean="0"/>
                        <a:t>ViewSwitch</a:t>
                      </a:r>
                      <a:endParaRPr lang="en-US" sz="1400" dirty="0"/>
                    </a:p>
                  </a:txBody>
                  <a:tcPr/>
                </a:tc>
                <a:tc>
                  <a:txBody>
                    <a:bodyPr/>
                    <a:lstStyle/>
                    <a:p>
                      <a:pPr algn="l"/>
                      <a:r>
                        <a:rPr lang="en-US" sz="1200" kern="1200" dirty="0" smtClean="0">
                          <a:solidFill>
                            <a:schemeClr val="tx1"/>
                          </a:solidFill>
                          <a:latin typeface="+mn-lt"/>
                          <a:ea typeface="+mn-ea"/>
                          <a:cs typeface="+mn-cs"/>
                        </a:rPr>
                        <a:t>This class</a:t>
                      </a:r>
                      <a:r>
                        <a:rPr lang="en-US" sz="1200" kern="1200" baseline="0" dirty="0" smtClean="0">
                          <a:solidFill>
                            <a:schemeClr val="tx1"/>
                          </a:solidFill>
                          <a:latin typeface="+mn-lt"/>
                          <a:ea typeface="+mn-ea"/>
                          <a:cs typeface="+mn-cs"/>
                        </a:rPr>
                        <a:t> handles view switches on right panel of main panel. </a:t>
                      </a:r>
                      <a:endParaRPr lang="en-US" sz="1200" kern="1200" dirty="0" smtClean="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1345998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MainActivity</a:t>
            </a:r>
            <a:endParaRPr lang="zh-CN" altLang="en-US" dirty="0"/>
          </a:p>
        </p:txBody>
      </p:sp>
      <p:sp>
        <p:nvSpPr>
          <p:cNvPr id="3" name="Text Placeholder 2"/>
          <p:cNvSpPr>
            <a:spLocks noGrp="1"/>
          </p:cNvSpPr>
          <p:nvPr>
            <p:ph type="body" sz="quarter" idx="10"/>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329596"/>
            <a:ext cx="8524874" cy="507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gray">
          <a:xfrm>
            <a:off x="552450" y="1514475"/>
            <a:ext cx="8058150" cy="304800"/>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638175" y="1885950"/>
            <a:ext cx="2971800" cy="238125"/>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638175" y="2124075"/>
            <a:ext cx="2971800" cy="304800"/>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638175" y="2428874"/>
            <a:ext cx="2971800" cy="3343275"/>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3676649" y="2036398"/>
            <a:ext cx="4791075" cy="3735751"/>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4076700" y="5362575"/>
            <a:ext cx="4543424" cy="409574"/>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72819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MostRecentPopup</a:t>
            </a:r>
            <a:endParaRPr lang="zh-CN" altLang="en-US" dirty="0"/>
          </a:p>
        </p:txBody>
      </p:sp>
      <p:sp>
        <p:nvSpPr>
          <p:cNvPr id="3" name="Text Placeholder 2"/>
          <p:cNvSpPr>
            <a:spLocks noGrp="1"/>
          </p:cNvSpPr>
          <p:nvPr>
            <p:ph type="body" sz="quarter" idx="10"/>
          </p:nvPr>
        </p:nvSpPr>
        <p:spPr/>
        <p:txBody>
          <a:bodyPr/>
          <a:lstStyle/>
          <a:p>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1681163"/>
            <a:ext cx="7553325"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gray">
          <a:xfrm>
            <a:off x="1714499" y="2428874"/>
            <a:ext cx="5781675" cy="3343275"/>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795338" y="1681163"/>
            <a:ext cx="7553325" cy="509587"/>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299754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SettingPopup</a:t>
            </a:r>
            <a:endParaRPr lang="zh-CN" altLang="en-US" dirty="0"/>
          </a:p>
        </p:txBody>
      </p:sp>
      <p:sp>
        <p:nvSpPr>
          <p:cNvPr id="3" name="Text Placeholder 2"/>
          <p:cNvSpPr>
            <a:spLocks noGrp="1"/>
          </p:cNvSpPr>
          <p:nvPr>
            <p:ph type="body" sz="quarter" idx="10"/>
          </p:nvPr>
        </p:nvSpPr>
        <p:spPr/>
        <p:txBody>
          <a:bodyP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9" y="1595438"/>
            <a:ext cx="755332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gray">
          <a:xfrm>
            <a:off x="795339" y="2114550"/>
            <a:ext cx="7553324" cy="914401"/>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1062039" y="3352801"/>
            <a:ext cx="6919911" cy="685800"/>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 name="Rectangle 6"/>
          <p:cNvSpPr/>
          <p:nvPr/>
        </p:nvSpPr>
        <p:spPr bwMode="gray">
          <a:xfrm>
            <a:off x="795339" y="1595439"/>
            <a:ext cx="7553324" cy="519111"/>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79990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smtClean="0"/>
              <a:t>com.sap.tip.dna.msa.common</a:t>
            </a:r>
            <a:r>
              <a:rPr lang="en-US" altLang="zh-CN" dirty="0" smtClean="0"/>
              <a:t> package</a:t>
            </a:r>
            <a:endParaRPr lang="zh-CN" altLang="en-US" dirty="0"/>
          </a:p>
        </p:txBody>
      </p:sp>
      <p:sp>
        <p:nvSpPr>
          <p:cNvPr id="5" name="Text Placeholder 4"/>
          <p:cNvSpPr>
            <a:spLocks noGrp="1"/>
          </p:cNvSpPr>
          <p:nvPr>
            <p:ph type="body" sz="quarter" idx="10"/>
          </p:nvPr>
        </p:nvSpPr>
        <p:spPr>
          <a:xfrm>
            <a:off x="324000" y="1333500"/>
            <a:ext cx="8494713" cy="4895850"/>
          </a:xfrm>
        </p:spPr>
        <p:txBody>
          <a:bodyPr/>
          <a:lstStyle/>
          <a:p>
            <a:endParaRPr lang="zh-CN" altLang="en-US" dirty="0"/>
          </a:p>
        </p:txBody>
      </p:sp>
      <p:graphicFrame>
        <p:nvGraphicFramePr>
          <p:cNvPr id="8" name="Table 7"/>
          <p:cNvGraphicFramePr>
            <a:graphicFrameLocks noGrp="1"/>
          </p:cNvGraphicFramePr>
          <p:nvPr>
            <p:extLst>
              <p:ext uri="{D42A27DB-BD31-4B8C-83A1-F6EECF244321}">
                <p14:modId xmlns:p14="http://schemas.microsoft.com/office/powerpoint/2010/main" val="1870663902"/>
              </p:ext>
            </p:extLst>
          </p:nvPr>
        </p:nvGraphicFramePr>
        <p:xfrm>
          <a:off x="2295524" y="1397000"/>
          <a:ext cx="6315075" cy="4698999"/>
        </p:xfrm>
        <a:graphic>
          <a:graphicData uri="http://schemas.openxmlformats.org/drawingml/2006/table">
            <a:tbl>
              <a:tblPr firstRow="1" bandRow="1">
                <a:tableStyleId>{3B4B98B0-60AC-42C2-AFA5-B58CD77FA1E5}</a:tableStyleId>
              </a:tblPr>
              <a:tblGrid>
                <a:gridCol w="1993196"/>
                <a:gridCol w="4321879"/>
              </a:tblGrid>
              <a:tr h="484501">
                <a:tc>
                  <a:txBody>
                    <a:bodyPr/>
                    <a:lstStyle/>
                    <a:p>
                      <a:pPr algn="l"/>
                      <a:r>
                        <a:rPr lang="en-US" sz="1600" dirty="0" smtClean="0"/>
                        <a:t>Class Name</a:t>
                      </a:r>
                      <a:endParaRPr lang="en-US" sz="1600" i="1" dirty="0"/>
                    </a:p>
                  </a:txBody>
                  <a:tcPr/>
                </a:tc>
                <a:tc>
                  <a:txBody>
                    <a:bodyPr/>
                    <a:lstStyle/>
                    <a:p>
                      <a:pPr algn="l"/>
                      <a:r>
                        <a:rPr lang="en-US" sz="1600" dirty="0" smtClean="0"/>
                        <a:t>Description</a:t>
                      </a:r>
                      <a:endParaRPr lang="en-US" sz="1600" i="1" dirty="0"/>
                    </a:p>
                  </a:txBody>
                  <a:tcPr/>
                </a:tc>
              </a:tr>
              <a:tr h="597331">
                <a:tc>
                  <a:txBody>
                    <a:bodyPr/>
                    <a:lstStyle/>
                    <a:p>
                      <a:pPr algn="l"/>
                      <a:r>
                        <a:rPr lang="en-US" sz="1400" dirty="0" err="1" smtClean="0"/>
                        <a:t>ContactName</a:t>
                      </a:r>
                      <a:endParaRPr lang="en-US" sz="1400" dirty="0"/>
                    </a:p>
                  </a:txBody>
                  <a:tcPr/>
                </a:tc>
                <a:tc>
                  <a:txBody>
                    <a:bodyPr/>
                    <a:lstStyle/>
                    <a:p>
                      <a:pPr algn="l"/>
                      <a:r>
                        <a:rPr lang="en-US" sz="1200" dirty="0" smtClean="0"/>
                        <a:t>Simple utility class to concatenate</a:t>
                      </a:r>
                      <a:r>
                        <a:rPr lang="en-US" sz="1200" baseline="0" dirty="0" smtClean="0"/>
                        <a:t> contact first name and last name.</a:t>
                      </a:r>
                      <a:endParaRPr lang="en-US" sz="1200" dirty="0"/>
                    </a:p>
                  </a:txBody>
                  <a:tcPr/>
                </a:tc>
              </a:tr>
              <a:tr h="484501">
                <a:tc>
                  <a:txBody>
                    <a:bodyPr/>
                    <a:lstStyle/>
                    <a:p>
                      <a:pPr algn="l"/>
                      <a:r>
                        <a:rPr lang="en-US" sz="1400" dirty="0" err="1" smtClean="0"/>
                        <a:t>DateCompare</a:t>
                      </a:r>
                      <a:endParaRPr lang="en-US" sz="1400" dirty="0"/>
                    </a:p>
                  </a:txBody>
                  <a:tcPr/>
                </a:tc>
                <a:tc>
                  <a:txBody>
                    <a:bodyPr/>
                    <a:lstStyle/>
                    <a:p>
                      <a:pPr algn="l"/>
                      <a:r>
                        <a:rPr lang="en-US" sz="1200" kern="1200" dirty="0" smtClean="0">
                          <a:solidFill>
                            <a:schemeClr val="tx1"/>
                          </a:solidFill>
                          <a:latin typeface="+mn-lt"/>
                          <a:ea typeface="+mn-ea"/>
                          <a:cs typeface="+mn-cs"/>
                        </a:rPr>
                        <a:t>Simple utility class to calculate/compare dates.</a:t>
                      </a:r>
                    </a:p>
                  </a:txBody>
                  <a:tcPr/>
                </a:tc>
              </a:tr>
              <a:tr h="597331">
                <a:tc>
                  <a:txBody>
                    <a:bodyPr/>
                    <a:lstStyle/>
                    <a:p>
                      <a:pPr algn="l"/>
                      <a:r>
                        <a:rPr lang="en-US" sz="1400" dirty="0" err="1" smtClean="0"/>
                        <a:t>DateFormat</a:t>
                      </a:r>
                      <a:endParaRPr lang="en-US" sz="1400" dirty="0"/>
                    </a:p>
                  </a:txBody>
                  <a:tcPr/>
                </a:tc>
                <a:tc>
                  <a:txBody>
                    <a:bodyPr/>
                    <a:lstStyle/>
                    <a:p>
                      <a:pPr algn="l"/>
                      <a:r>
                        <a:rPr lang="en-US" sz="1200" kern="1200" dirty="0" smtClean="0">
                          <a:solidFill>
                            <a:schemeClr val="tx1"/>
                          </a:solidFill>
                          <a:latin typeface="+mn-lt"/>
                          <a:ea typeface="+mn-ea"/>
                          <a:cs typeface="+mn-cs"/>
                        </a:rPr>
                        <a:t>Simple utility class to</a:t>
                      </a:r>
                      <a:r>
                        <a:rPr lang="en-US" sz="1200" kern="1200" baseline="0" dirty="0" smtClean="0">
                          <a:solidFill>
                            <a:schemeClr val="tx1"/>
                          </a:solidFill>
                          <a:latin typeface="+mn-lt"/>
                          <a:ea typeface="+mn-ea"/>
                          <a:cs typeface="+mn-cs"/>
                        </a:rPr>
                        <a:t> convert date/string, date transformation tool.</a:t>
                      </a:r>
                      <a:endParaRPr lang="en-US" sz="1200" kern="1200" dirty="0" smtClean="0">
                        <a:solidFill>
                          <a:schemeClr val="tx1"/>
                        </a:solidFill>
                        <a:latin typeface="+mn-lt"/>
                        <a:ea typeface="+mn-ea"/>
                        <a:cs typeface="+mn-cs"/>
                      </a:endParaRPr>
                    </a:p>
                  </a:txBody>
                  <a:tcPr/>
                </a:tc>
              </a:tr>
              <a:tr h="597331">
                <a:tc>
                  <a:txBody>
                    <a:bodyPr/>
                    <a:lstStyle/>
                    <a:p>
                      <a:pPr algn="l"/>
                      <a:r>
                        <a:rPr lang="en-US" sz="1400" dirty="0" err="1" smtClean="0"/>
                        <a:t>KeyValueConvert</a:t>
                      </a:r>
                      <a:endParaRPr lang="en-US" sz="1400" dirty="0"/>
                    </a:p>
                  </a:txBody>
                  <a:tcPr/>
                </a:tc>
                <a:tc>
                  <a:txBody>
                    <a:bodyPr/>
                    <a:lstStyle/>
                    <a:p>
                      <a:pPr algn="l"/>
                      <a:r>
                        <a:rPr lang="en-US" sz="1200" kern="1200" dirty="0" smtClean="0">
                          <a:solidFill>
                            <a:schemeClr val="tx1"/>
                          </a:solidFill>
                          <a:latin typeface="+mn-lt"/>
                          <a:ea typeface="+mn-ea"/>
                          <a:cs typeface="+mn-cs"/>
                        </a:rPr>
                        <a:t>Special</a:t>
                      </a:r>
                      <a:r>
                        <a:rPr lang="en-US" sz="1200" kern="1200" baseline="0" dirty="0" smtClean="0">
                          <a:solidFill>
                            <a:schemeClr val="tx1"/>
                          </a:solidFill>
                          <a:latin typeface="+mn-lt"/>
                          <a:ea typeface="+mn-ea"/>
                          <a:cs typeface="+mn-cs"/>
                        </a:rPr>
                        <a:t> mapping class to handle all key-values mapping for Lenovo customization.</a:t>
                      </a:r>
                      <a:endParaRPr lang="en-US" sz="1200" kern="1200" dirty="0" smtClean="0">
                        <a:solidFill>
                          <a:schemeClr val="tx1"/>
                        </a:solidFill>
                        <a:latin typeface="+mn-lt"/>
                        <a:ea typeface="+mn-ea"/>
                        <a:cs typeface="+mn-cs"/>
                      </a:endParaRPr>
                    </a:p>
                  </a:txBody>
                  <a:tcPr/>
                </a:tc>
              </a:tr>
              <a:tr h="484501">
                <a:tc>
                  <a:txBody>
                    <a:bodyPr/>
                    <a:lstStyle/>
                    <a:p>
                      <a:pPr algn="l"/>
                      <a:r>
                        <a:rPr lang="en-US" sz="1400" dirty="0" err="1" smtClean="0"/>
                        <a:t>PassUtil</a:t>
                      </a:r>
                      <a:endParaRPr lang="en-US" sz="1400" dirty="0"/>
                    </a:p>
                  </a:txBody>
                  <a:tcPr/>
                </a:tc>
                <a:tc>
                  <a:txBody>
                    <a:bodyPr/>
                    <a:lstStyle/>
                    <a:p>
                      <a:pPr algn="l"/>
                      <a:r>
                        <a:rPr lang="en-US" sz="1200" kern="1200" dirty="0" err="1" smtClean="0">
                          <a:solidFill>
                            <a:schemeClr val="tx1"/>
                          </a:solidFill>
                          <a:latin typeface="+mn-lt"/>
                          <a:ea typeface="+mn-ea"/>
                          <a:cs typeface="+mn-cs"/>
                        </a:rPr>
                        <a:t>Util</a:t>
                      </a:r>
                      <a:r>
                        <a:rPr lang="en-US" sz="1200" kern="1200" dirty="0" smtClean="0">
                          <a:solidFill>
                            <a:schemeClr val="tx1"/>
                          </a:solidFill>
                          <a:latin typeface="+mn-lt"/>
                          <a:ea typeface="+mn-ea"/>
                          <a:cs typeface="+mn-cs"/>
                        </a:rPr>
                        <a:t> class to check user</a:t>
                      </a:r>
                      <a:r>
                        <a:rPr lang="en-US" sz="1200" kern="1200" baseline="0" dirty="0" smtClean="0">
                          <a:solidFill>
                            <a:schemeClr val="tx1"/>
                          </a:solidFill>
                          <a:latin typeface="+mn-lt"/>
                          <a:ea typeface="+mn-ea"/>
                          <a:cs typeface="+mn-cs"/>
                        </a:rPr>
                        <a:t> input password.</a:t>
                      </a:r>
                      <a:endParaRPr lang="en-US" sz="1200" kern="1200" dirty="0" smtClean="0">
                        <a:solidFill>
                          <a:schemeClr val="tx1"/>
                        </a:solidFill>
                        <a:latin typeface="+mn-lt"/>
                        <a:ea typeface="+mn-ea"/>
                        <a:cs typeface="+mn-cs"/>
                      </a:endParaRPr>
                    </a:p>
                  </a:txBody>
                  <a:tcPr/>
                </a:tc>
              </a:tr>
              <a:tr h="484501">
                <a:tc>
                  <a:txBody>
                    <a:bodyPr/>
                    <a:lstStyle/>
                    <a:p>
                      <a:pPr algn="l"/>
                      <a:r>
                        <a:rPr lang="en-US" sz="1400" dirty="0" err="1" smtClean="0"/>
                        <a:t>PhoneFormat</a:t>
                      </a:r>
                      <a:endParaRPr lang="en-US" sz="1400" dirty="0"/>
                    </a:p>
                  </a:txBody>
                  <a:tcPr/>
                </a:tc>
                <a:tc>
                  <a:txBody>
                    <a:bodyPr/>
                    <a:lstStyle/>
                    <a:p>
                      <a:pPr algn="l"/>
                      <a:r>
                        <a:rPr lang="en-US" sz="1200" kern="1200" dirty="0" err="1" smtClean="0">
                          <a:solidFill>
                            <a:schemeClr val="tx1"/>
                          </a:solidFill>
                          <a:latin typeface="+mn-lt"/>
                          <a:ea typeface="+mn-ea"/>
                          <a:cs typeface="+mn-cs"/>
                        </a:rPr>
                        <a:t>Util</a:t>
                      </a:r>
                      <a:r>
                        <a:rPr lang="en-US" sz="1200" kern="1200" dirty="0" smtClean="0">
                          <a:solidFill>
                            <a:schemeClr val="tx1"/>
                          </a:solidFill>
                          <a:latin typeface="+mn-lt"/>
                          <a:ea typeface="+mn-ea"/>
                          <a:cs typeface="+mn-cs"/>
                        </a:rPr>
                        <a:t> class</a:t>
                      </a:r>
                      <a:r>
                        <a:rPr lang="en-US" sz="1200" kern="1200" baseline="0" dirty="0" smtClean="0">
                          <a:solidFill>
                            <a:schemeClr val="tx1"/>
                          </a:solidFill>
                          <a:latin typeface="+mn-lt"/>
                          <a:ea typeface="+mn-ea"/>
                          <a:cs typeface="+mn-cs"/>
                        </a:rPr>
                        <a:t> to combine phone and its ext.</a:t>
                      </a:r>
                      <a:endParaRPr lang="en-US" sz="1200" kern="1200" dirty="0" smtClean="0">
                        <a:solidFill>
                          <a:schemeClr val="tx1"/>
                        </a:solidFill>
                        <a:latin typeface="+mn-lt"/>
                        <a:ea typeface="+mn-ea"/>
                        <a:cs typeface="+mn-cs"/>
                      </a:endParaRPr>
                    </a:p>
                  </a:txBody>
                  <a:tcPr/>
                </a:tc>
              </a:tr>
              <a:tr h="484501">
                <a:tc>
                  <a:txBody>
                    <a:bodyPr/>
                    <a:lstStyle/>
                    <a:p>
                      <a:pPr algn="l"/>
                      <a:r>
                        <a:rPr lang="en-US" sz="1400" dirty="0" err="1" smtClean="0"/>
                        <a:t>StreetFormat</a:t>
                      </a:r>
                      <a:endParaRPr lang="en-US" sz="1400" dirty="0"/>
                    </a:p>
                  </a:txBody>
                  <a:tcPr/>
                </a:tc>
                <a:tc>
                  <a:txBody>
                    <a:bodyPr/>
                    <a:lstStyle/>
                    <a:p>
                      <a:pPr algn="l"/>
                      <a:r>
                        <a:rPr lang="en-US" sz="1200" kern="1200" dirty="0" err="1" smtClean="0">
                          <a:solidFill>
                            <a:schemeClr val="tx1"/>
                          </a:solidFill>
                          <a:latin typeface="+mn-lt"/>
                          <a:ea typeface="+mn-ea"/>
                          <a:cs typeface="+mn-cs"/>
                        </a:rPr>
                        <a:t>Util</a:t>
                      </a:r>
                      <a:r>
                        <a:rPr lang="en-US" sz="1200" kern="1200" dirty="0" smtClean="0">
                          <a:solidFill>
                            <a:schemeClr val="tx1"/>
                          </a:solidFill>
                          <a:latin typeface="+mn-lt"/>
                          <a:ea typeface="+mn-ea"/>
                          <a:cs typeface="+mn-cs"/>
                        </a:rPr>
                        <a:t> class to combine street and number</a:t>
                      </a:r>
                    </a:p>
                  </a:txBody>
                  <a:tcPr/>
                </a:tc>
              </a:tr>
              <a:tr h="484501">
                <a:tc>
                  <a:txBody>
                    <a:bodyPr/>
                    <a:lstStyle/>
                    <a:p>
                      <a:pPr algn="l"/>
                      <a:r>
                        <a:rPr lang="en-US" sz="1400" dirty="0" err="1" smtClean="0"/>
                        <a:t>StringUtility</a:t>
                      </a:r>
                      <a:endParaRPr lang="en-US" sz="1400" dirty="0"/>
                    </a:p>
                  </a:txBody>
                  <a:tcPr/>
                </a:tc>
                <a:tc>
                  <a:txBody>
                    <a:bodyPr/>
                    <a:lstStyle/>
                    <a:p>
                      <a:pPr algn="l"/>
                      <a:r>
                        <a:rPr lang="en-US" sz="1200" kern="1200" dirty="0" err="1" smtClean="0">
                          <a:solidFill>
                            <a:schemeClr val="tx1"/>
                          </a:solidFill>
                          <a:latin typeface="+mn-lt"/>
                          <a:ea typeface="+mn-ea"/>
                          <a:cs typeface="+mn-cs"/>
                        </a:rPr>
                        <a:t>Util</a:t>
                      </a:r>
                      <a:r>
                        <a:rPr lang="en-US" sz="1200" kern="1200" dirty="0" smtClean="0">
                          <a:solidFill>
                            <a:schemeClr val="tx1"/>
                          </a:solidFill>
                          <a:latin typeface="+mn-lt"/>
                          <a:ea typeface="+mn-ea"/>
                          <a:cs typeface="+mn-cs"/>
                        </a:rPr>
                        <a:t> class about</a:t>
                      </a:r>
                      <a:r>
                        <a:rPr lang="en-US" sz="1200" kern="1200" baseline="0" dirty="0" smtClean="0">
                          <a:solidFill>
                            <a:schemeClr val="tx1"/>
                          </a:solidFill>
                          <a:latin typeface="+mn-lt"/>
                          <a:ea typeface="+mn-ea"/>
                          <a:cs typeface="+mn-cs"/>
                        </a:rPr>
                        <a:t> string</a:t>
                      </a:r>
                      <a:endParaRPr lang="en-US" sz="1200" kern="1200" dirty="0" smtClean="0">
                        <a:solidFill>
                          <a:schemeClr val="tx1"/>
                        </a:solidFill>
                        <a:latin typeface="+mn-lt"/>
                        <a:ea typeface="+mn-ea"/>
                        <a:cs typeface="+mn-cs"/>
                      </a:endParaRPr>
                    </a:p>
                  </a:txBody>
                  <a:tcPr/>
                </a:tc>
              </a:tr>
            </a:tbl>
          </a:graphicData>
        </a:graphic>
      </p:graphicFrame>
      <p:pic>
        <p:nvPicPr>
          <p:cNvPr id="6" name="Picture 5" descr="TM截图未命名.png"/>
          <p:cNvPicPr>
            <a:picLocks noChangeAspect="1"/>
          </p:cNvPicPr>
          <p:nvPr/>
        </p:nvPicPr>
        <p:blipFill>
          <a:blip r:embed="rId2" cstate="print"/>
          <a:stretch>
            <a:fillRect/>
          </a:stretch>
        </p:blipFill>
        <p:spPr>
          <a:xfrm>
            <a:off x="276343" y="1338358"/>
            <a:ext cx="1885714" cy="1533333"/>
          </a:xfrm>
          <a:prstGeom prst="rect">
            <a:avLst/>
          </a:prstGeom>
        </p:spPr>
      </p:pic>
    </p:spTree>
    <p:extLst>
      <p:ext uri="{BB962C8B-B14F-4D97-AF65-F5344CB8AC3E}">
        <p14:creationId xmlns:p14="http://schemas.microsoft.com/office/powerpoint/2010/main" val="1111231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2971800"/>
            <a:ext cx="8253413" cy="1222375"/>
          </a:xfrm>
        </p:spPr>
        <p:txBody>
          <a:bodyPr/>
          <a:lstStyle/>
          <a:p>
            <a:pPr marL="0" indent="0" algn="ctr">
              <a:buNone/>
            </a:pPr>
            <a:r>
              <a:rPr lang="en-US" altLang="zh-CN" sz="3600" b="1" dirty="0">
                <a:solidFill>
                  <a:srgbClr val="FF0000"/>
                </a:solidFill>
              </a:rPr>
              <a:t>Project History</a:t>
            </a:r>
            <a:endParaRPr lang="zh-CN" altLang="en-US" sz="3600" b="1" dirty="0">
              <a:solidFill>
                <a:srgbClr val="FF0000"/>
              </a:solidFill>
            </a:endParaRPr>
          </a:p>
        </p:txBody>
      </p:sp>
    </p:spTree>
    <p:extLst>
      <p:ext uri="{BB962C8B-B14F-4D97-AF65-F5344CB8AC3E}">
        <p14:creationId xmlns:p14="http://schemas.microsoft.com/office/powerpoint/2010/main" val="3611031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smtClean="0"/>
              <a:t>com.sap.tip.dna.msa.db</a:t>
            </a:r>
            <a:r>
              <a:rPr lang="en-US" altLang="zh-CN" dirty="0" smtClean="0"/>
              <a:t> package</a:t>
            </a:r>
            <a:endParaRPr lang="zh-CN" altLang="en-US" dirty="0"/>
          </a:p>
        </p:txBody>
      </p:sp>
      <p:sp>
        <p:nvSpPr>
          <p:cNvPr id="5" name="Text Placeholder 4"/>
          <p:cNvSpPr>
            <a:spLocks noGrp="1"/>
          </p:cNvSpPr>
          <p:nvPr>
            <p:ph type="body" sz="quarter" idx="10"/>
          </p:nvPr>
        </p:nvSpPr>
        <p:spPr>
          <a:xfrm>
            <a:off x="324000" y="1333500"/>
            <a:ext cx="8494713" cy="4895850"/>
          </a:xfrm>
        </p:spPr>
        <p:txBody>
          <a:bodyPr/>
          <a:lstStyle/>
          <a:p>
            <a:endParaRPr lang="zh-CN" altLang="en-US" dirty="0"/>
          </a:p>
        </p:txBody>
      </p:sp>
      <p:graphicFrame>
        <p:nvGraphicFramePr>
          <p:cNvPr id="8" name="Table 7"/>
          <p:cNvGraphicFramePr>
            <a:graphicFrameLocks noGrp="1"/>
          </p:cNvGraphicFramePr>
          <p:nvPr/>
        </p:nvGraphicFramePr>
        <p:xfrm>
          <a:off x="2295525" y="1397000"/>
          <a:ext cx="6096000" cy="4394200"/>
        </p:xfrm>
        <a:graphic>
          <a:graphicData uri="http://schemas.openxmlformats.org/drawingml/2006/table">
            <a:tbl>
              <a:tblPr firstRow="1" bandRow="1">
                <a:tableStyleId>{3B4B98B0-60AC-42C2-AFA5-B58CD77FA1E5}</a:tableStyleId>
              </a:tblPr>
              <a:tblGrid>
                <a:gridCol w="1924050"/>
                <a:gridCol w="4171950"/>
              </a:tblGrid>
              <a:tr h="370840">
                <a:tc>
                  <a:txBody>
                    <a:bodyPr/>
                    <a:lstStyle/>
                    <a:p>
                      <a:pPr algn="l"/>
                      <a:r>
                        <a:rPr lang="en-US" sz="1600" dirty="0" smtClean="0"/>
                        <a:t>Class Name</a:t>
                      </a:r>
                      <a:endParaRPr lang="en-US" sz="1600" i="1" dirty="0"/>
                    </a:p>
                  </a:txBody>
                  <a:tcPr/>
                </a:tc>
                <a:tc>
                  <a:txBody>
                    <a:bodyPr/>
                    <a:lstStyle/>
                    <a:p>
                      <a:pPr algn="l"/>
                      <a:r>
                        <a:rPr lang="en-US" sz="1600" dirty="0" smtClean="0"/>
                        <a:t>Description</a:t>
                      </a:r>
                      <a:endParaRPr lang="en-US" sz="1600" i="1" dirty="0"/>
                    </a:p>
                  </a:txBody>
                  <a:tcPr/>
                </a:tc>
              </a:tr>
              <a:tr h="370840">
                <a:tc>
                  <a:txBody>
                    <a:bodyPr/>
                    <a:lstStyle/>
                    <a:p>
                      <a:pPr algn="l"/>
                      <a:r>
                        <a:rPr lang="en-US" sz="1400" dirty="0" err="1" smtClean="0"/>
                        <a:t>ActivityTable</a:t>
                      </a:r>
                      <a:endParaRPr lang="en-US" sz="1400" dirty="0"/>
                    </a:p>
                  </a:txBody>
                  <a:tcPr/>
                </a:tc>
                <a:tc>
                  <a:txBody>
                    <a:bodyPr/>
                    <a:lstStyle/>
                    <a:p>
                      <a:pPr algn="l"/>
                      <a:r>
                        <a:rPr lang="en-US" sz="1200" dirty="0" smtClean="0"/>
                        <a:t>Represents table to</a:t>
                      </a:r>
                      <a:r>
                        <a:rPr lang="en-US" sz="1200" baseline="0" dirty="0" smtClean="0"/>
                        <a:t> persist</a:t>
                      </a:r>
                      <a:r>
                        <a:rPr lang="en-US" sz="1200" dirty="0" smtClean="0"/>
                        <a:t> activity object.</a:t>
                      </a:r>
                      <a:r>
                        <a:rPr lang="en-US" sz="1200" baseline="0" dirty="0" smtClean="0"/>
                        <a:t> It provides methods to create table, clear table and query table.</a:t>
                      </a:r>
                      <a:endParaRPr lang="en-US" sz="1200" dirty="0"/>
                    </a:p>
                  </a:txBody>
                  <a:tcPr/>
                </a:tc>
              </a:tr>
              <a:tr h="370840">
                <a:tc>
                  <a:txBody>
                    <a:bodyPr/>
                    <a:lstStyle/>
                    <a:p>
                      <a:pPr algn="l"/>
                      <a:r>
                        <a:rPr lang="en-US" sz="1400" dirty="0" err="1" smtClean="0"/>
                        <a:t>AlterTable</a:t>
                      </a:r>
                      <a:endParaRPr lang="en-US" sz="1400" dirty="0"/>
                    </a:p>
                  </a:txBody>
                  <a:tcPr/>
                </a:tc>
                <a:tc>
                  <a:txBody>
                    <a:bodyPr/>
                    <a:lstStyle/>
                    <a:p>
                      <a:pPr algn="l"/>
                      <a:r>
                        <a:rPr lang="en-US" sz="1200" dirty="0" smtClean="0"/>
                        <a:t>Represents table to</a:t>
                      </a:r>
                      <a:r>
                        <a:rPr lang="en-US" sz="1200" baseline="0" dirty="0" smtClean="0"/>
                        <a:t> persist</a:t>
                      </a:r>
                      <a:r>
                        <a:rPr lang="en-US" sz="1200" dirty="0" smtClean="0"/>
                        <a:t> alter object.</a:t>
                      </a:r>
                      <a:r>
                        <a:rPr lang="en-US" sz="1200" baseline="0" dirty="0" smtClean="0"/>
                        <a:t> It provides methods to create table, clear table and query table.</a:t>
                      </a:r>
                      <a:endParaRPr lang="en-US" sz="1200" dirty="0"/>
                    </a:p>
                  </a:txBody>
                  <a:tcPr/>
                </a:tc>
              </a:tr>
              <a:tr h="370840">
                <a:tc>
                  <a:txBody>
                    <a:bodyPr/>
                    <a:lstStyle/>
                    <a:p>
                      <a:pPr algn="l"/>
                      <a:r>
                        <a:rPr lang="en-US" sz="1400" dirty="0" err="1" smtClean="0"/>
                        <a:t>CacheTable</a:t>
                      </a:r>
                      <a:endParaRPr lang="en-US" sz="1400" dirty="0"/>
                    </a:p>
                  </a:txBody>
                  <a:tcPr/>
                </a:tc>
                <a:tc>
                  <a:txBody>
                    <a:bodyPr/>
                    <a:lstStyle/>
                    <a:p>
                      <a:pPr algn="l"/>
                      <a:r>
                        <a:rPr lang="en-US" sz="1200" dirty="0" smtClean="0"/>
                        <a:t>Represents table to</a:t>
                      </a:r>
                      <a:r>
                        <a:rPr lang="en-US" sz="1200" baseline="0" dirty="0" smtClean="0"/>
                        <a:t> persist</a:t>
                      </a:r>
                      <a:r>
                        <a:rPr lang="en-US" sz="1200" dirty="0" smtClean="0"/>
                        <a:t> </a:t>
                      </a:r>
                      <a:r>
                        <a:rPr lang="en-US" sz="1200" dirty="0" err="1" smtClean="0"/>
                        <a:t>json</a:t>
                      </a:r>
                      <a:r>
                        <a:rPr lang="en-US" sz="1200" baseline="0" dirty="0" smtClean="0"/>
                        <a:t> string cache </a:t>
                      </a:r>
                      <a:r>
                        <a:rPr lang="en-US" sz="1200" dirty="0" smtClean="0"/>
                        <a:t>object.</a:t>
                      </a:r>
                      <a:r>
                        <a:rPr lang="en-US" sz="1200" baseline="0" dirty="0" smtClean="0"/>
                        <a:t> It provides methods to create table, clear table and query table.</a:t>
                      </a:r>
                      <a:endParaRPr lang="en-US" sz="1200" dirty="0"/>
                    </a:p>
                  </a:txBody>
                  <a:tcPr/>
                </a:tc>
              </a:tr>
              <a:tr h="370840">
                <a:tc>
                  <a:txBody>
                    <a:bodyPr/>
                    <a:lstStyle/>
                    <a:p>
                      <a:pPr algn="l"/>
                      <a:r>
                        <a:rPr lang="en-US" sz="1400" dirty="0" err="1" smtClean="0"/>
                        <a:t>ConditionTa</a:t>
                      </a:r>
                      <a:r>
                        <a:rPr lang="en-US" sz="1400" baseline="0" dirty="0" err="1" smtClean="0"/>
                        <a:t>ble</a:t>
                      </a:r>
                      <a:endParaRPr lang="en-US" sz="1400" dirty="0"/>
                    </a:p>
                  </a:txBody>
                  <a:tcPr/>
                </a:tc>
                <a:tc>
                  <a:txBody>
                    <a:bodyPr/>
                    <a:lstStyle/>
                    <a:p>
                      <a:pPr algn="l"/>
                      <a:r>
                        <a:rPr lang="en-US" sz="1200" dirty="0" smtClean="0"/>
                        <a:t>Represents table to</a:t>
                      </a:r>
                      <a:r>
                        <a:rPr lang="en-US" sz="1200" baseline="0" dirty="0" smtClean="0"/>
                        <a:t> persist</a:t>
                      </a:r>
                      <a:r>
                        <a:rPr lang="en-US" sz="1200" dirty="0" smtClean="0"/>
                        <a:t> system condition object.</a:t>
                      </a:r>
                      <a:r>
                        <a:rPr lang="en-US" sz="1200" baseline="0" dirty="0" smtClean="0"/>
                        <a:t> It provides methods to create table, clear table and query table.</a:t>
                      </a:r>
                      <a:endParaRPr lang="en-US" sz="1200" dirty="0"/>
                    </a:p>
                  </a:txBody>
                  <a:tcPr/>
                </a:tc>
              </a:tr>
              <a:tr h="370840">
                <a:tc>
                  <a:txBody>
                    <a:bodyPr/>
                    <a:lstStyle/>
                    <a:p>
                      <a:pPr algn="l"/>
                      <a:r>
                        <a:rPr lang="en-US" sz="1400" dirty="0" err="1" smtClean="0"/>
                        <a:t>FieldTable</a:t>
                      </a:r>
                      <a:endParaRPr lang="en-US" sz="1400" dirty="0"/>
                    </a:p>
                  </a:txBody>
                  <a:tcPr/>
                </a:tc>
                <a:tc>
                  <a:txBody>
                    <a:bodyPr/>
                    <a:lstStyle/>
                    <a:p>
                      <a:pPr algn="l"/>
                      <a:r>
                        <a:rPr lang="en-US" sz="1200" dirty="0" smtClean="0"/>
                        <a:t>Represents table to</a:t>
                      </a:r>
                      <a:r>
                        <a:rPr lang="en-US" sz="1200" baseline="0" dirty="0" smtClean="0"/>
                        <a:t> persist</a:t>
                      </a:r>
                      <a:r>
                        <a:rPr lang="en-US" sz="1200" dirty="0" smtClean="0"/>
                        <a:t> </a:t>
                      </a:r>
                      <a:r>
                        <a:rPr lang="en-US" sz="1200" dirty="0" err="1" smtClean="0"/>
                        <a:t>SysField</a:t>
                      </a:r>
                      <a:r>
                        <a:rPr lang="en-US" sz="1200" baseline="0" dirty="0" smtClean="0"/>
                        <a:t> </a:t>
                      </a:r>
                      <a:r>
                        <a:rPr lang="en-US" sz="1200" dirty="0" smtClean="0"/>
                        <a:t>object.</a:t>
                      </a:r>
                      <a:r>
                        <a:rPr lang="en-US" sz="1200" baseline="0" dirty="0" smtClean="0"/>
                        <a:t> It provides methods to create table, clear table and query table.</a:t>
                      </a:r>
                      <a:endParaRPr lang="en-US" sz="1200" dirty="0"/>
                    </a:p>
                  </a:txBody>
                  <a:tcPr/>
                </a:tc>
              </a:tr>
              <a:tr h="370840">
                <a:tc>
                  <a:txBody>
                    <a:bodyPr/>
                    <a:lstStyle/>
                    <a:p>
                      <a:pPr algn="l"/>
                      <a:r>
                        <a:rPr lang="en-US" sz="1400" dirty="0" err="1" smtClean="0"/>
                        <a:t>LocalDBAdapter</a:t>
                      </a:r>
                      <a:endParaRPr lang="en-US" sz="1400" dirty="0"/>
                    </a:p>
                  </a:txBody>
                  <a:tcPr/>
                </a:tc>
                <a:tc>
                  <a:txBody>
                    <a:bodyPr/>
                    <a:lstStyle/>
                    <a:p>
                      <a:pPr algn="l"/>
                      <a:r>
                        <a:rPr lang="en-US" sz="1200" kern="1200" dirty="0" smtClean="0">
                          <a:solidFill>
                            <a:schemeClr val="tx1"/>
                          </a:solidFill>
                          <a:latin typeface="+mn-lt"/>
                          <a:ea typeface="+mn-ea"/>
                          <a:cs typeface="+mn-cs"/>
                        </a:rPr>
                        <a:t>Represents </a:t>
                      </a:r>
                      <a:r>
                        <a:rPr lang="en-US" sz="1200" kern="1200" dirty="0" err="1" smtClean="0">
                          <a:solidFill>
                            <a:schemeClr val="tx1"/>
                          </a:solidFill>
                          <a:latin typeface="+mn-lt"/>
                          <a:ea typeface="+mn-ea"/>
                          <a:cs typeface="+mn-cs"/>
                        </a:rPr>
                        <a:t>adpater</a:t>
                      </a:r>
                      <a:r>
                        <a:rPr lang="en-US" sz="1200" kern="1200" dirty="0" smtClean="0">
                          <a:solidFill>
                            <a:schemeClr val="tx1"/>
                          </a:solidFill>
                          <a:latin typeface="+mn-lt"/>
                          <a:ea typeface="+mn-ea"/>
                          <a:cs typeface="+mn-cs"/>
                        </a:rPr>
                        <a:t> to quick access other</a:t>
                      </a:r>
                      <a:r>
                        <a:rPr lang="en-US" sz="1200" kern="1200" baseline="0" dirty="0" smtClean="0">
                          <a:solidFill>
                            <a:schemeClr val="tx1"/>
                          </a:solidFill>
                          <a:latin typeface="+mn-lt"/>
                          <a:ea typeface="+mn-ea"/>
                          <a:cs typeface="+mn-cs"/>
                        </a:rPr>
                        <a:t> table objects. It also supports db operations.</a:t>
                      </a:r>
                      <a:endParaRPr lang="en-US" sz="1200" kern="1200" dirty="0" smtClean="0">
                        <a:solidFill>
                          <a:schemeClr val="tx1"/>
                        </a:solidFill>
                        <a:latin typeface="+mn-lt"/>
                        <a:ea typeface="+mn-ea"/>
                        <a:cs typeface="+mn-cs"/>
                      </a:endParaRPr>
                    </a:p>
                  </a:txBody>
                  <a:tcPr/>
                </a:tc>
              </a:tr>
              <a:tr h="370840">
                <a:tc>
                  <a:txBody>
                    <a:bodyPr/>
                    <a:lstStyle/>
                    <a:p>
                      <a:pPr algn="l"/>
                      <a:r>
                        <a:rPr lang="en-US" sz="1400" dirty="0" err="1" smtClean="0"/>
                        <a:t>RecentTable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 table to</a:t>
                      </a:r>
                      <a:r>
                        <a:rPr lang="en-US" sz="1200" baseline="0" dirty="0" smtClean="0"/>
                        <a:t> persist</a:t>
                      </a:r>
                      <a:r>
                        <a:rPr lang="en-US" sz="1200" dirty="0" smtClean="0"/>
                        <a:t> recent object.</a:t>
                      </a:r>
                      <a:r>
                        <a:rPr lang="en-US" sz="1200" baseline="0" dirty="0" smtClean="0"/>
                        <a:t> It provides methods to create table, clear table and query table.</a:t>
                      </a:r>
                      <a:endParaRPr lang="en-US" sz="1200" dirty="0" smtClean="0"/>
                    </a:p>
                  </a:txBody>
                  <a:tcPr/>
                </a:tc>
              </a:tr>
              <a:tr h="370840">
                <a:tc>
                  <a:txBody>
                    <a:bodyPr/>
                    <a:lstStyle/>
                    <a:p>
                      <a:pPr algn="l"/>
                      <a:r>
                        <a:rPr lang="en-US" sz="1400" dirty="0" err="1" smtClean="0"/>
                        <a:t>UserTable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 table to</a:t>
                      </a:r>
                      <a:r>
                        <a:rPr lang="en-US" sz="1200" baseline="0" dirty="0" smtClean="0"/>
                        <a:t> persist</a:t>
                      </a:r>
                      <a:r>
                        <a:rPr lang="en-US" sz="1200" dirty="0" smtClean="0"/>
                        <a:t> user object.</a:t>
                      </a:r>
                      <a:r>
                        <a:rPr lang="en-US" sz="1200" baseline="0" dirty="0" smtClean="0"/>
                        <a:t> It provides methods to create table, clear table and query table.</a:t>
                      </a:r>
                      <a:endParaRPr lang="en-US" sz="1200" dirty="0" smtClean="0"/>
                    </a:p>
                  </a:txBody>
                  <a:tcPr/>
                </a:tc>
              </a:tr>
            </a:tbl>
          </a:graphicData>
        </a:graphic>
      </p:graphicFrame>
      <p:pic>
        <p:nvPicPr>
          <p:cNvPr id="6" name="Picture 5" descr="TM截图未命名.png"/>
          <p:cNvPicPr>
            <a:picLocks noChangeAspect="1"/>
          </p:cNvPicPr>
          <p:nvPr/>
        </p:nvPicPr>
        <p:blipFill>
          <a:blip r:embed="rId2" cstate="print"/>
          <a:stretch>
            <a:fillRect/>
          </a:stretch>
        </p:blipFill>
        <p:spPr>
          <a:xfrm>
            <a:off x="319203" y="1366933"/>
            <a:ext cx="1857143" cy="1533333"/>
          </a:xfrm>
          <a:prstGeom prst="rect">
            <a:avLst/>
          </a:prstGeom>
        </p:spPr>
      </p:pic>
    </p:spTree>
    <p:extLst>
      <p:ext uri="{BB962C8B-B14F-4D97-AF65-F5344CB8AC3E}">
        <p14:creationId xmlns:p14="http://schemas.microsoft.com/office/powerpoint/2010/main" val="989874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smtClean="0"/>
              <a:t>com.sap.tip.dna.msa.encrypt</a:t>
            </a:r>
            <a:r>
              <a:rPr lang="en-US" altLang="zh-CN" dirty="0" smtClean="0"/>
              <a:t> package</a:t>
            </a:r>
            <a:endParaRPr lang="zh-CN" altLang="en-US" dirty="0"/>
          </a:p>
        </p:txBody>
      </p:sp>
      <p:sp>
        <p:nvSpPr>
          <p:cNvPr id="5" name="Text Placeholder 4"/>
          <p:cNvSpPr>
            <a:spLocks noGrp="1"/>
          </p:cNvSpPr>
          <p:nvPr>
            <p:ph type="body" sz="quarter" idx="10"/>
          </p:nvPr>
        </p:nvSpPr>
        <p:spPr>
          <a:xfrm>
            <a:off x="324000" y="1333500"/>
            <a:ext cx="8494713" cy="4895850"/>
          </a:xfrm>
        </p:spPr>
        <p:txBody>
          <a:bodyPr/>
          <a:lstStyle/>
          <a:p>
            <a:endParaRPr lang="zh-CN" altLang="en-US" dirty="0"/>
          </a:p>
        </p:txBody>
      </p:sp>
      <p:graphicFrame>
        <p:nvGraphicFramePr>
          <p:cNvPr id="8" name="Table 7"/>
          <p:cNvGraphicFramePr>
            <a:graphicFrameLocks noGrp="1"/>
          </p:cNvGraphicFramePr>
          <p:nvPr>
            <p:extLst>
              <p:ext uri="{D42A27DB-BD31-4B8C-83A1-F6EECF244321}">
                <p14:modId xmlns:p14="http://schemas.microsoft.com/office/powerpoint/2010/main" val="2892368983"/>
              </p:ext>
            </p:extLst>
          </p:nvPr>
        </p:nvGraphicFramePr>
        <p:xfrm>
          <a:off x="2295525" y="1397000"/>
          <a:ext cx="6096000" cy="2026920"/>
        </p:xfrm>
        <a:graphic>
          <a:graphicData uri="http://schemas.openxmlformats.org/drawingml/2006/table">
            <a:tbl>
              <a:tblPr firstRow="1" bandRow="1">
                <a:tableStyleId>{3B4B98B0-60AC-42C2-AFA5-B58CD77FA1E5}</a:tableStyleId>
              </a:tblPr>
              <a:tblGrid>
                <a:gridCol w="1924050"/>
                <a:gridCol w="4171950"/>
              </a:tblGrid>
              <a:tr h="370840">
                <a:tc>
                  <a:txBody>
                    <a:bodyPr/>
                    <a:lstStyle/>
                    <a:p>
                      <a:pPr algn="l"/>
                      <a:r>
                        <a:rPr lang="en-US" sz="1600" dirty="0" smtClean="0"/>
                        <a:t>Class Name</a:t>
                      </a:r>
                      <a:endParaRPr lang="en-US" sz="1600" i="1" dirty="0"/>
                    </a:p>
                  </a:txBody>
                  <a:tcPr/>
                </a:tc>
                <a:tc>
                  <a:txBody>
                    <a:bodyPr/>
                    <a:lstStyle/>
                    <a:p>
                      <a:pPr algn="l"/>
                      <a:r>
                        <a:rPr lang="en-US" sz="1600" dirty="0" smtClean="0"/>
                        <a:t>Description</a:t>
                      </a:r>
                      <a:endParaRPr lang="en-US" sz="1600" i="1" dirty="0"/>
                    </a:p>
                  </a:txBody>
                  <a:tcPr/>
                </a:tc>
              </a:tr>
              <a:tr h="370840">
                <a:tc>
                  <a:txBody>
                    <a:bodyPr/>
                    <a:lstStyle/>
                    <a:p>
                      <a:pPr algn="l"/>
                      <a:r>
                        <a:rPr lang="en-US" sz="1400" dirty="0" smtClean="0"/>
                        <a:t>Base64Coder</a:t>
                      </a:r>
                      <a:endParaRPr lang="en-US" sz="1400" dirty="0"/>
                    </a:p>
                  </a:txBody>
                  <a:tcPr/>
                </a:tc>
                <a:tc>
                  <a:txBody>
                    <a:bodyPr/>
                    <a:lstStyle/>
                    <a:p>
                      <a:pPr algn="l"/>
                      <a:r>
                        <a:rPr lang="en-US" sz="1200" dirty="0" smtClean="0"/>
                        <a:t>Utility</a:t>
                      </a:r>
                      <a:r>
                        <a:rPr lang="en-US" sz="1200" baseline="0" dirty="0" smtClean="0"/>
                        <a:t> class to encode and decode byte array in base64 format.</a:t>
                      </a:r>
                      <a:endParaRPr lang="en-US" sz="1200" dirty="0"/>
                    </a:p>
                  </a:txBody>
                  <a:tcPr/>
                </a:tc>
              </a:tr>
              <a:tr h="370840">
                <a:tc>
                  <a:txBody>
                    <a:bodyPr/>
                    <a:lstStyle/>
                    <a:p>
                      <a:pPr algn="l"/>
                      <a:r>
                        <a:rPr lang="en-US" sz="1400" dirty="0" smtClean="0"/>
                        <a:t>DesEncrypt</a:t>
                      </a:r>
                      <a:endParaRPr lang="en-US" sz="1400" dirty="0"/>
                    </a:p>
                  </a:txBody>
                  <a:tcPr/>
                </a:tc>
                <a:tc>
                  <a:txBody>
                    <a:bodyPr/>
                    <a:lstStyle/>
                    <a:p>
                      <a:pPr algn="l"/>
                      <a:r>
                        <a:rPr lang="en-US" sz="1200" dirty="0" smtClean="0"/>
                        <a:t>DES</a:t>
                      </a:r>
                      <a:r>
                        <a:rPr lang="en-US" sz="1200" baseline="0" dirty="0" smtClean="0"/>
                        <a:t> utility class to encrypt and decrypt string.</a:t>
                      </a:r>
                      <a:endParaRPr lang="en-US" sz="1200" dirty="0"/>
                    </a:p>
                  </a:txBody>
                  <a:tcPr/>
                </a:tc>
              </a:tr>
              <a:tr h="370840">
                <a:tc>
                  <a:txBody>
                    <a:bodyPr/>
                    <a:lstStyle/>
                    <a:p>
                      <a:pPr algn="l"/>
                      <a:r>
                        <a:rPr lang="en-US" sz="1400" dirty="0" err="1" smtClean="0"/>
                        <a:t>PassEncrypt</a:t>
                      </a:r>
                      <a:endParaRPr lang="en-US" sz="1400" dirty="0"/>
                    </a:p>
                  </a:txBody>
                  <a:tcPr/>
                </a:tc>
                <a:tc>
                  <a:txBody>
                    <a:bodyPr/>
                    <a:lstStyle/>
                    <a:p>
                      <a:pPr algn="l"/>
                      <a:r>
                        <a:rPr lang="en-US" sz="1200" dirty="0" smtClean="0"/>
                        <a:t>Password utility</a:t>
                      </a:r>
                      <a:r>
                        <a:rPr lang="en-US" sz="1200" baseline="0" dirty="0" smtClean="0"/>
                        <a:t> class to encrypt and decrypt password string.</a:t>
                      </a:r>
                      <a:endParaRPr lang="en-US" sz="1200" dirty="0"/>
                    </a:p>
                  </a:txBody>
                  <a:tcPr/>
                </a:tc>
              </a:tr>
              <a:tr h="370840">
                <a:tc>
                  <a:txBody>
                    <a:bodyPr/>
                    <a:lstStyle/>
                    <a:p>
                      <a:pPr algn="l"/>
                      <a:r>
                        <a:rPr lang="en-US" sz="1400" dirty="0" smtClean="0"/>
                        <a:t>SHA1Hash</a:t>
                      </a:r>
                      <a:endParaRPr lang="en-US" sz="1400" dirty="0"/>
                    </a:p>
                  </a:txBody>
                  <a:tcPr/>
                </a:tc>
                <a:tc>
                  <a:txBody>
                    <a:bodyPr/>
                    <a:lstStyle/>
                    <a:p>
                      <a:pPr algn="l"/>
                      <a:r>
                        <a:rPr lang="en-US" sz="1200" dirty="0" smtClean="0"/>
                        <a:t>SHA1</a:t>
                      </a:r>
                      <a:r>
                        <a:rPr lang="en-US" sz="1200" baseline="0" dirty="0" smtClean="0"/>
                        <a:t> utility class to calculate SHA1 value of a string.</a:t>
                      </a:r>
                      <a:endParaRPr lang="en-US" sz="1200" dirty="0"/>
                    </a:p>
                  </a:txBody>
                  <a:tcPr/>
                </a:tc>
              </a:tr>
            </a:tbl>
          </a:graphicData>
        </a:graphic>
      </p:graphicFrame>
      <p:pic>
        <p:nvPicPr>
          <p:cNvPr id="7" name="Picture 6" descr="TM截图未命名.png"/>
          <p:cNvPicPr>
            <a:picLocks noChangeAspect="1"/>
          </p:cNvPicPr>
          <p:nvPr/>
        </p:nvPicPr>
        <p:blipFill>
          <a:blip r:embed="rId2" cstate="print"/>
          <a:stretch>
            <a:fillRect/>
          </a:stretch>
        </p:blipFill>
        <p:spPr>
          <a:xfrm>
            <a:off x="304922" y="1328789"/>
            <a:ext cx="1961905" cy="828571"/>
          </a:xfrm>
          <a:prstGeom prst="rect">
            <a:avLst/>
          </a:prstGeom>
        </p:spPr>
      </p:pic>
    </p:spTree>
    <p:extLst>
      <p:ext uri="{BB962C8B-B14F-4D97-AF65-F5344CB8AC3E}">
        <p14:creationId xmlns:p14="http://schemas.microsoft.com/office/powerpoint/2010/main" val="1591921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smtClean="0"/>
              <a:t>com.sap.tip.dna.msa.mock</a:t>
            </a:r>
            <a:r>
              <a:rPr lang="en-US" altLang="zh-CN" dirty="0" smtClean="0"/>
              <a:t> package</a:t>
            </a:r>
            <a:endParaRPr lang="zh-CN" altLang="en-US" dirty="0"/>
          </a:p>
        </p:txBody>
      </p:sp>
      <p:sp>
        <p:nvSpPr>
          <p:cNvPr id="5" name="Text Placeholder 4"/>
          <p:cNvSpPr>
            <a:spLocks noGrp="1"/>
          </p:cNvSpPr>
          <p:nvPr>
            <p:ph type="body" sz="quarter" idx="10"/>
          </p:nvPr>
        </p:nvSpPr>
        <p:spPr>
          <a:xfrm>
            <a:off x="324000" y="1333500"/>
            <a:ext cx="8494713" cy="4895850"/>
          </a:xfrm>
        </p:spPr>
        <p:txBody>
          <a:bodyPr/>
          <a:lstStyle/>
          <a:p>
            <a:endParaRPr lang="zh-CN" altLang="en-US" dirty="0"/>
          </a:p>
        </p:txBody>
      </p:sp>
      <p:graphicFrame>
        <p:nvGraphicFramePr>
          <p:cNvPr id="8" name="Table 7"/>
          <p:cNvGraphicFramePr>
            <a:graphicFrameLocks noGrp="1"/>
          </p:cNvGraphicFramePr>
          <p:nvPr/>
        </p:nvGraphicFramePr>
        <p:xfrm>
          <a:off x="2295525" y="1397000"/>
          <a:ext cx="6096000" cy="5071605"/>
        </p:xfrm>
        <a:graphic>
          <a:graphicData uri="http://schemas.openxmlformats.org/drawingml/2006/table">
            <a:tbl>
              <a:tblPr firstRow="1" bandRow="1">
                <a:tableStyleId>{3B4B98B0-60AC-42C2-AFA5-B58CD77FA1E5}</a:tableStyleId>
              </a:tblPr>
              <a:tblGrid>
                <a:gridCol w="1924050"/>
                <a:gridCol w="4171950"/>
              </a:tblGrid>
              <a:tr h="359455">
                <a:tc>
                  <a:txBody>
                    <a:bodyPr/>
                    <a:lstStyle/>
                    <a:p>
                      <a:pPr algn="l"/>
                      <a:r>
                        <a:rPr lang="en-US" sz="1600" dirty="0" smtClean="0"/>
                        <a:t>Class Name</a:t>
                      </a:r>
                      <a:endParaRPr lang="en-US" sz="1600" i="1" dirty="0"/>
                    </a:p>
                  </a:txBody>
                  <a:tcPr/>
                </a:tc>
                <a:tc>
                  <a:txBody>
                    <a:bodyPr/>
                    <a:lstStyle/>
                    <a:p>
                      <a:pPr algn="l"/>
                      <a:r>
                        <a:rPr lang="en-US" sz="1600" dirty="0" smtClean="0"/>
                        <a:t>Description</a:t>
                      </a:r>
                      <a:endParaRPr lang="en-US" sz="1600" i="1" dirty="0"/>
                    </a:p>
                  </a:txBody>
                  <a:tcPr/>
                </a:tc>
              </a:tr>
              <a:tr h="359455">
                <a:tc>
                  <a:txBody>
                    <a:bodyPr/>
                    <a:lstStyle/>
                    <a:p>
                      <a:pPr algn="l"/>
                      <a:r>
                        <a:rPr lang="en-US" sz="1400" dirty="0" err="1" smtClean="0"/>
                        <a:t>AccountMock</a:t>
                      </a:r>
                      <a:endParaRPr lang="en-US" sz="1400" dirty="0"/>
                    </a:p>
                  </a:txBody>
                  <a:tcPr/>
                </a:tc>
                <a:tc>
                  <a:txBody>
                    <a:bodyPr/>
                    <a:lstStyle/>
                    <a:p>
                      <a:pPr algn="l"/>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a:p>
                  </a:txBody>
                  <a:tcPr/>
                </a:tc>
              </a:tr>
              <a:tr h="398690">
                <a:tc>
                  <a:txBody>
                    <a:bodyPr/>
                    <a:lstStyle/>
                    <a:p>
                      <a:pPr algn="l"/>
                      <a:r>
                        <a:rPr lang="en-US" sz="1400" dirty="0" err="1" smtClean="0"/>
                        <a:t>ActivityMock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r h="359455">
                <a:tc>
                  <a:txBody>
                    <a:bodyPr/>
                    <a:lstStyle/>
                    <a:p>
                      <a:pPr algn="l"/>
                      <a:r>
                        <a:rPr lang="en-US" sz="1400" dirty="0" err="1" smtClean="0"/>
                        <a:t>AgreementMock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r h="359455">
                <a:tc>
                  <a:txBody>
                    <a:bodyPr/>
                    <a:lstStyle/>
                    <a:p>
                      <a:pPr algn="l"/>
                      <a:r>
                        <a:rPr lang="en-US" sz="1400" dirty="0" err="1" smtClean="0"/>
                        <a:t>AgreeProdItemMock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r h="359455">
                <a:tc>
                  <a:txBody>
                    <a:bodyPr/>
                    <a:lstStyle/>
                    <a:p>
                      <a:pPr algn="l"/>
                      <a:r>
                        <a:rPr lang="en-US" sz="1400" dirty="0" err="1" smtClean="0"/>
                        <a:t>ContactMock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r h="359455">
                <a:tc>
                  <a:txBody>
                    <a:bodyPr/>
                    <a:lstStyle/>
                    <a:p>
                      <a:pPr algn="l"/>
                      <a:r>
                        <a:rPr lang="en-US" sz="1400" dirty="0" err="1" smtClean="0"/>
                        <a:t>ContractMock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r h="359455">
                <a:tc>
                  <a:txBody>
                    <a:bodyPr/>
                    <a:lstStyle/>
                    <a:p>
                      <a:pPr algn="l"/>
                      <a:r>
                        <a:rPr lang="en-US" sz="1400" dirty="0" err="1" smtClean="0"/>
                        <a:t>InCallMock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r h="359455">
                <a:tc>
                  <a:txBody>
                    <a:bodyPr/>
                    <a:lstStyle/>
                    <a:p>
                      <a:pPr algn="l"/>
                      <a:r>
                        <a:rPr lang="en-US" sz="1400" dirty="0" err="1" smtClean="0"/>
                        <a:t>LoginMock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r h="359455">
                <a:tc>
                  <a:txBody>
                    <a:bodyPr/>
                    <a:lstStyle/>
                    <a:p>
                      <a:pPr algn="l"/>
                      <a:r>
                        <a:rPr lang="en-US" sz="1400" dirty="0" err="1" smtClean="0"/>
                        <a:t>MilestoneMock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r h="359455">
                <a:tc>
                  <a:txBody>
                    <a:bodyPr/>
                    <a:lstStyle/>
                    <a:p>
                      <a:pPr algn="l"/>
                      <a:r>
                        <a:rPr lang="en-US" sz="1400" dirty="0" err="1" smtClean="0"/>
                        <a:t>MockCaller</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r h="359455">
                <a:tc>
                  <a:txBody>
                    <a:bodyPr/>
                    <a:lstStyle/>
                    <a:p>
                      <a:pPr algn="l"/>
                      <a:r>
                        <a:rPr lang="en-US" sz="1400" dirty="0" err="1" smtClean="0"/>
                        <a:t>OpportunityMock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r h="359455">
                <a:tc>
                  <a:txBody>
                    <a:bodyPr/>
                    <a:lstStyle/>
                    <a:p>
                      <a:pPr algn="l"/>
                      <a:r>
                        <a:rPr lang="en-US" sz="1400" dirty="0" err="1" smtClean="0"/>
                        <a:t>OppProMock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r h="359455">
                <a:tc>
                  <a:txBody>
                    <a:bodyPr/>
                    <a:lstStyle/>
                    <a:p>
                      <a:pPr algn="l"/>
                      <a:r>
                        <a:rPr lang="en-US" sz="1400" dirty="0" err="1" smtClean="0"/>
                        <a:t>OpptPriceMock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Mock class to host </a:t>
                      </a:r>
                      <a:r>
                        <a:rPr lang="en-US" sz="1200" dirty="0" err="1" smtClean="0"/>
                        <a:t>json</a:t>
                      </a:r>
                      <a:r>
                        <a:rPr lang="en-US" sz="1200" dirty="0" smtClean="0"/>
                        <a:t> string, which is for offline</a:t>
                      </a:r>
                      <a:r>
                        <a:rPr lang="en-US" sz="1200" baseline="0" dirty="0" smtClean="0"/>
                        <a:t> demo</a:t>
                      </a:r>
                      <a:endParaRPr lang="en-US" sz="1200" dirty="0" smtClean="0"/>
                    </a:p>
                  </a:txBody>
                  <a:tcPr/>
                </a:tc>
              </a:tr>
            </a:tbl>
          </a:graphicData>
        </a:graphic>
      </p:graphicFrame>
      <p:pic>
        <p:nvPicPr>
          <p:cNvPr id="7" name="Picture 6" descr="TM截图未命名.png"/>
          <p:cNvPicPr>
            <a:picLocks noChangeAspect="1"/>
          </p:cNvPicPr>
          <p:nvPr/>
        </p:nvPicPr>
        <p:blipFill>
          <a:blip r:embed="rId2" cstate="print"/>
          <a:stretch>
            <a:fillRect/>
          </a:stretch>
        </p:blipFill>
        <p:spPr>
          <a:xfrm>
            <a:off x="328731" y="1367082"/>
            <a:ext cx="1895238" cy="3914286"/>
          </a:xfrm>
          <a:prstGeom prst="rect">
            <a:avLst/>
          </a:prstGeom>
        </p:spPr>
      </p:pic>
    </p:spTree>
    <p:extLst>
      <p:ext uri="{BB962C8B-B14F-4D97-AF65-F5344CB8AC3E}">
        <p14:creationId xmlns:p14="http://schemas.microsoft.com/office/powerpoint/2010/main" val="1173517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com.sap.tip.dna.msa.net package</a:t>
            </a:r>
            <a:endParaRPr lang="zh-CN" altLang="en-US" dirty="0"/>
          </a:p>
        </p:txBody>
      </p:sp>
      <p:sp>
        <p:nvSpPr>
          <p:cNvPr id="5" name="Text Placeholder 4"/>
          <p:cNvSpPr>
            <a:spLocks noGrp="1"/>
          </p:cNvSpPr>
          <p:nvPr>
            <p:ph type="body" sz="quarter" idx="10"/>
          </p:nvPr>
        </p:nvSpPr>
        <p:spPr>
          <a:xfrm>
            <a:off x="324000" y="1333500"/>
            <a:ext cx="8494713" cy="4895850"/>
          </a:xfrm>
        </p:spPr>
        <p:txBody>
          <a:bodyPr/>
          <a:lstStyle/>
          <a:p>
            <a:endParaRPr lang="zh-CN" altLang="en-US" dirty="0"/>
          </a:p>
        </p:txBody>
      </p:sp>
      <p:graphicFrame>
        <p:nvGraphicFramePr>
          <p:cNvPr id="8" name="Table 7"/>
          <p:cNvGraphicFramePr>
            <a:graphicFrameLocks noGrp="1"/>
          </p:cNvGraphicFramePr>
          <p:nvPr>
            <p:extLst>
              <p:ext uri="{D42A27DB-BD31-4B8C-83A1-F6EECF244321}">
                <p14:modId xmlns:p14="http://schemas.microsoft.com/office/powerpoint/2010/main" val="52330866"/>
              </p:ext>
            </p:extLst>
          </p:nvPr>
        </p:nvGraphicFramePr>
        <p:xfrm>
          <a:off x="2428875" y="1397000"/>
          <a:ext cx="5962650" cy="4820920"/>
        </p:xfrm>
        <a:graphic>
          <a:graphicData uri="http://schemas.openxmlformats.org/drawingml/2006/table">
            <a:tbl>
              <a:tblPr firstRow="1" bandRow="1">
                <a:tableStyleId>{3B4B98B0-60AC-42C2-AFA5-B58CD77FA1E5}</a:tableStyleId>
              </a:tblPr>
              <a:tblGrid>
                <a:gridCol w="1881961"/>
                <a:gridCol w="4080689"/>
              </a:tblGrid>
              <a:tr h="370840">
                <a:tc>
                  <a:txBody>
                    <a:bodyPr/>
                    <a:lstStyle/>
                    <a:p>
                      <a:pPr algn="l"/>
                      <a:r>
                        <a:rPr lang="en-US" sz="1600" dirty="0" smtClean="0"/>
                        <a:t>Class Name</a:t>
                      </a:r>
                      <a:endParaRPr lang="en-US" sz="1600" i="1" dirty="0"/>
                    </a:p>
                  </a:txBody>
                  <a:tcPr/>
                </a:tc>
                <a:tc>
                  <a:txBody>
                    <a:bodyPr/>
                    <a:lstStyle/>
                    <a:p>
                      <a:pPr algn="l"/>
                      <a:r>
                        <a:rPr lang="en-US" sz="1600" dirty="0" smtClean="0"/>
                        <a:t>Description</a:t>
                      </a:r>
                      <a:endParaRPr lang="en-US" sz="1600" i="1" dirty="0"/>
                    </a:p>
                  </a:txBody>
                  <a:tcPr/>
                </a:tc>
              </a:tr>
              <a:tr h="370840">
                <a:tc>
                  <a:txBody>
                    <a:bodyPr/>
                    <a:lstStyle/>
                    <a:p>
                      <a:pPr algn="l"/>
                      <a:r>
                        <a:rPr lang="en-US" sz="1400" dirty="0" err="1" smtClean="0"/>
                        <a:t>AccountService</a:t>
                      </a:r>
                      <a:endParaRPr lang="en-US" sz="1400" dirty="0"/>
                    </a:p>
                  </a:txBody>
                  <a:tcPr/>
                </a:tc>
                <a:tc>
                  <a:txBody>
                    <a:bodyPr/>
                    <a:lstStyle/>
                    <a:p>
                      <a:pPr algn="l"/>
                      <a:r>
                        <a:rPr lang="en-US" sz="1200" dirty="0" smtClean="0"/>
                        <a:t>Represents</a:t>
                      </a:r>
                      <a:r>
                        <a:rPr lang="en-US" sz="1200" baseline="0" dirty="0" smtClean="0"/>
                        <a:t> http service for account</a:t>
                      </a:r>
                      <a:endParaRPr lang="en-US" sz="1200" dirty="0"/>
                    </a:p>
                  </a:txBody>
                  <a:tcPr/>
                </a:tc>
              </a:tr>
              <a:tr h="370840">
                <a:tc>
                  <a:txBody>
                    <a:bodyPr/>
                    <a:lstStyle/>
                    <a:p>
                      <a:pPr algn="l"/>
                      <a:r>
                        <a:rPr lang="en-US" sz="1400" dirty="0" err="1" smtClean="0"/>
                        <a:t>ActivityService</a:t>
                      </a:r>
                      <a:endParaRPr lang="en-US" sz="1400" dirty="0"/>
                    </a:p>
                  </a:txBody>
                  <a:tcPr/>
                </a:tc>
                <a:tc>
                  <a:txBody>
                    <a:bodyPr/>
                    <a:lstStyle/>
                    <a:p>
                      <a:pPr algn="l"/>
                      <a:r>
                        <a:rPr lang="en-US" sz="1200" dirty="0" smtClean="0"/>
                        <a:t>Represents</a:t>
                      </a:r>
                      <a:r>
                        <a:rPr lang="en-US" sz="1200" baseline="0" dirty="0" smtClean="0"/>
                        <a:t> http service for activity</a:t>
                      </a:r>
                      <a:endParaRPr lang="en-US" sz="1200" dirty="0"/>
                    </a:p>
                  </a:txBody>
                  <a:tcPr/>
                </a:tc>
              </a:tr>
              <a:tr h="370840">
                <a:tc>
                  <a:txBody>
                    <a:bodyPr/>
                    <a:lstStyle/>
                    <a:p>
                      <a:pPr algn="l"/>
                      <a:r>
                        <a:rPr lang="en-US" sz="1400" dirty="0" err="1" smtClean="0"/>
                        <a:t>AgreeService</a:t>
                      </a:r>
                      <a:endParaRPr lang="en-US" sz="1400" dirty="0"/>
                    </a:p>
                  </a:txBody>
                  <a:tcPr/>
                </a:tc>
                <a:tc>
                  <a:txBody>
                    <a:bodyPr/>
                    <a:lstStyle/>
                    <a:p>
                      <a:pPr algn="l"/>
                      <a:r>
                        <a:rPr lang="en-US" sz="1200" dirty="0" smtClean="0"/>
                        <a:t>Represents http service for agreement</a:t>
                      </a:r>
                      <a:endParaRPr lang="en-US" sz="1200" dirty="0"/>
                    </a:p>
                  </a:txBody>
                  <a:tcPr/>
                </a:tc>
              </a:tr>
              <a:tr h="370840">
                <a:tc>
                  <a:txBody>
                    <a:bodyPr/>
                    <a:lstStyle/>
                    <a:p>
                      <a:pPr algn="l"/>
                      <a:r>
                        <a:rPr lang="en-US" sz="1400" dirty="0" err="1" smtClean="0"/>
                        <a:t>ContactService</a:t>
                      </a:r>
                      <a:endParaRPr lang="en-US" sz="1400" dirty="0"/>
                    </a:p>
                  </a:txBody>
                  <a:tcPr/>
                </a:tc>
                <a:tc>
                  <a:txBody>
                    <a:bodyPr/>
                    <a:lstStyle/>
                    <a:p>
                      <a:pPr algn="l"/>
                      <a:r>
                        <a:rPr lang="en-US" sz="1200" dirty="0" smtClean="0"/>
                        <a:t>Represents http service for contact</a:t>
                      </a:r>
                      <a:endParaRPr lang="en-US" sz="1200" dirty="0"/>
                    </a:p>
                  </a:txBody>
                  <a:tcPr/>
                </a:tc>
              </a:tr>
              <a:tr h="370840">
                <a:tc>
                  <a:txBody>
                    <a:bodyPr/>
                    <a:lstStyle/>
                    <a:p>
                      <a:pPr algn="l"/>
                      <a:r>
                        <a:rPr lang="en-US" sz="1400" dirty="0" err="1" smtClean="0"/>
                        <a:t>ContractService</a:t>
                      </a:r>
                      <a:endParaRPr lang="en-US" sz="1400" dirty="0"/>
                    </a:p>
                  </a:txBody>
                  <a:tcPr/>
                </a:tc>
                <a:tc>
                  <a:txBody>
                    <a:bodyPr/>
                    <a:lstStyle/>
                    <a:p>
                      <a:pPr algn="l"/>
                      <a:r>
                        <a:rPr lang="en-US" sz="1200" dirty="0" smtClean="0"/>
                        <a:t>Represents http service for contract</a:t>
                      </a:r>
                    </a:p>
                  </a:txBody>
                  <a:tcPr/>
                </a:tc>
              </a:tr>
              <a:tr h="370840">
                <a:tc>
                  <a:txBody>
                    <a:bodyPr/>
                    <a:lstStyle/>
                    <a:p>
                      <a:pPr algn="l"/>
                      <a:r>
                        <a:rPr lang="en-US" sz="1400" dirty="0" err="1" smtClean="0"/>
                        <a:t>IncallService</a:t>
                      </a:r>
                      <a:endParaRPr lang="en-US" sz="1400" dirty="0"/>
                    </a:p>
                  </a:txBody>
                  <a:tcPr/>
                </a:tc>
                <a:tc>
                  <a:txBody>
                    <a:bodyPr/>
                    <a:lstStyle/>
                    <a:p>
                      <a:pPr algn="l"/>
                      <a:r>
                        <a:rPr lang="en-US" sz="1200" dirty="0" smtClean="0"/>
                        <a:t>Represents http service for incoming call</a:t>
                      </a:r>
                      <a:endParaRPr lang="en-US" sz="1200" dirty="0"/>
                    </a:p>
                  </a:txBody>
                  <a:tcPr/>
                </a:tc>
              </a:tr>
              <a:tr h="370840">
                <a:tc>
                  <a:txBody>
                    <a:bodyPr/>
                    <a:lstStyle/>
                    <a:p>
                      <a:pPr algn="l"/>
                      <a:r>
                        <a:rPr lang="en-US" sz="1400" dirty="0" err="1" smtClean="0"/>
                        <a:t>LoginService</a:t>
                      </a:r>
                      <a:endParaRPr lang="en-US" sz="1400" dirty="0"/>
                    </a:p>
                  </a:txBody>
                  <a:tcPr/>
                </a:tc>
                <a:tc>
                  <a:txBody>
                    <a:bodyPr/>
                    <a:lstStyle/>
                    <a:p>
                      <a:pPr algn="l"/>
                      <a:r>
                        <a:rPr lang="en-US" sz="1200" dirty="0" smtClean="0"/>
                        <a:t>Represents</a:t>
                      </a:r>
                      <a:r>
                        <a:rPr lang="en-US" sz="1200" baseline="0" dirty="0" smtClean="0"/>
                        <a:t> http service for login</a:t>
                      </a:r>
                      <a:endParaRPr lang="en-US" sz="1200" dirty="0"/>
                    </a:p>
                  </a:txBody>
                  <a:tcPr/>
                </a:tc>
              </a:tr>
              <a:tr h="370840">
                <a:tc>
                  <a:txBody>
                    <a:bodyPr/>
                    <a:lstStyle/>
                    <a:p>
                      <a:pPr algn="l"/>
                      <a:r>
                        <a:rPr lang="en-US" sz="1400" dirty="0" err="1" smtClean="0"/>
                        <a:t>MileStoneService</a:t>
                      </a:r>
                      <a:endParaRPr lang="en-US" sz="1400" dirty="0"/>
                    </a:p>
                  </a:txBody>
                  <a:tcPr/>
                </a:tc>
                <a:tc>
                  <a:txBody>
                    <a:bodyPr/>
                    <a:lstStyle/>
                    <a:p>
                      <a:pPr algn="l"/>
                      <a:r>
                        <a:rPr lang="en-US" sz="1200" dirty="0" smtClean="0"/>
                        <a:t>Represents http service for milestone</a:t>
                      </a:r>
                      <a:endParaRPr lang="en-US" sz="1200" dirty="0"/>
                    </a:p>
                  </a:txBody>
                  <a:tcPr/>
                </a:tc>
              </a:tr>
              <a:tr h="370840">
                <a:tc>
                  <a:txBody>
                    <a:bodyPr/>
                    <a:lstStyle/>
                    <a:p>
                      <a:pPr algn="l"/>
                      <a:r>
                        <a:rPr lang="en-US" sz="1400" dirty="0" err="1" smtClean="0"/>
                        <a:t>OppPriceService</a:t>
                      </a:r>
                      <a:endParaRPr lang="en-US" sz="1400" dirty="0"/>
                    </a:p>
                  </a:txBody>
                  <a:tcPr/>
                </a:tc>
                <a:tc>
                  <a:txBody>
                    <a:bodyPr/>
                    <a:lstStyle/>
                    <a:p>
                      <a:pPr algn="l"/>
                      <a:r>
                        <a:rPr lang="en-US" sz="1200" dirty="0" smtClean="0"/>
                        <a:t>Represents</a:t>
                      </a:r>
                      <a:r>
                        <a:rPr lang="en-US" sz="1200" baseline="0" dirty="0" smtClean="0"/>
                        <a:t> http service for opportunity price</a:t>
                      </a:r>
                      <a:endParaRPr lang="en-US" sz="1200" dirty="0"/>
                    </a:p>
                  </a:txBody>
                  <a:tcPr/>
                </a:tc>
              </a:tr>
              <a:tr h="370840">
                <a:tc>
                  <a:txBody>
                    <a:bodyPr/>
                    <a:lstStyle/>
                    <a:p>
                      <a:pPr algn="l"/>
                      <a:r>
                        <a:rPr lang="en-US" sz="1400" dirty="0" err="1" smtClean="0"/>
                        <a:t>OppProService</a:t>
                      </a:r>
                      <a:endParaRPr lang="en-US" sz="1400" dirty="0"/>
                    </a:p>
                  </a:txBody>
                  <a:tcPr/>
                </a:tc>
                <a:tc>
                  <a:txBody>
                    <a:bodyPr/>
                    <a:lstStyle/>
                    <a:p>
                      <a:pPr algn="l"/>
                      <a:r>
                        <a:rPr lang="en-US" sz="1200" dirty="0" smtClean="0"/>
                        <a:t>Represents http service for opportunity product</a:t>
                      </a:r>
                      <a:endParaRPr lang="en-US" sz="1200" dirty="0"/>
                    </a:p>
                  </a:txBody>
                  <a:tcPr/>
                </a:tc>
              </a:tr>
              <a:tr h="370840">
                <a:tc>
                  <a:txBody>
                    <a:bodyPr/>
                    <a:lstStyle/>
                    <a:p>
                      <a:pPr algn="l"/>
                      <a:r>
                        <a:rPr lang="en-US" sz="1400" dirty="0" err="1" smtClean="0"/>
                        <a:t>OppService</a:t>
                      </a:r>
                      <a:endParaRPr lang="en-US" sz="1400" dirty="0"/>
                    </a:p>
                  </a:txBody>
                  <a:tcPr/>
                </a:tc>
                <a:tc>
                  <a:txBody>
                    <a:bodyPr/>
                    <a:lstStyle/>
                    <a:p>
                      <a:pPr algn="l"/>
                      <a:r>
                        <a:rPr lang="en-US" sz="1200" dirty="0" smtClean="0"/>
                        <a:t>Represents http service for opportunity</a:t>
                      </a:r>
                      <a:endParaRPr lang="en-US" sz="1200" dirty="0"/>
                    </a:p>
                  </a:txBody>
                  <a:tcPr/>
                </a:tc>
              </a:tr>
              <a:tr h="370840">
                <a:tc>
                  <a:txBody>
                    <a:bodyPr/>
                    <a:lstStyle/>
                    <a:p>
                      <a:pPr algn="l"/>
                      <a:r>
                        <a:rPr lang="en-US" sz="1400" dirty="0" err="1" smtClean="0"/>
                        <a:t>OrderProService</a:t>
                      </a:r>
                      <a:endParaRPr lang="en-US" sz="1400" dirty="0"/>
                    </a:p>
                  </a:txBody>
                  <a:tcPr/>
                </a:tc>
                <a:tc>
                  <a:txBody>
                    <a:bodyPr/>
                    <a:lstStyle/>
                    <a:p>
                      <a:pPr algn="l"/>
                      <a:r>
                        <a:rPr lang="en-US" sz="1200" dirty="0" smtClean="0"/>
                        <a:t>Represents http service for </a:t>
                      </a:r>
                      <a:r>
                        <a:rPr lang="en-US" sz="1200" smtClean="0"/>
                        <a:t>order </a:t>
                      </a:r>
                      <a:r>
                        <a:rPr lang="en-US" altLang="zh-CN" sz="1200" smtClean="0"/>
                        <a:t>product</a:t>
                      </a:r>
                      <a:endParaRPr lang="en-US" sz="1200" dirty="0"/>
                    </a:p>
                  </a:txBody>
                  <a:tcPr/>
                </a:tc>
              </a:tr>
            </a:tbl>
          </a:graphicData>
        </a:graphic>
      </p:graphicFrame>
      <p:pic>
        <p:nvPicPr>
          <p:cNvPr id="7" name="Picture 6" descr="TM截图未命名.png"/>
          <p:cNvPicPr>
            <a:picLocks noChangeAspect="1"/>
          </p:cNvPicPr>
          <p:nvPr/>
        </p:nvPicPr>
        <p:blipFill>
          <a:blip r:embed="rId2" cstate="print"/>
          <a:stretch>
            <a:fillRect/>
          </a:stretch>
        </p:blipFill>
        <p:spPr>
          <a:xfrm>
            <a:off x="333494" y="1352816"/>
            <a:ext cx="1904762" cy="4266667"/>
          </a:xfrm>
          <a:prstGeom prst="rect">
            <a:avLst/>
          </a:prstGeom>
        </p:spPr>
      </p:pic>
    </p:spTree>
    <p:extLst>
      <p:ext uri="{BB962C8B-B14F-4D97-AF65-F5344CB8AC3E}">
        <p14:creationId xmlns:p14="http://schemas.microsoft.com/office/powerpoint/2010/main" val="1379373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smtClean="0"/>
              <a:t>com.sap.tip.dna.msa.parser</a:t>
            </a:r>
            <a:r>
              <a:rPr lang="en-US" altLang="zh-CN" dirty="0" smtClean="0"/>
              <a:t> package</a:t>
            </a:r>
            <a:endParaRPr lang="zh-CN" altLang="en-US" dirty="0"/>
          </a:p>
        </p:txBody>
      </p:sp>
      <p:sp>
        <p:nvSpPr>
          <p:cNvPr id="5" name="Text Placeholder 4"/>
          <p:cNvSpPr>
            <a:spLocks noGrp="1"/>
          </p:cNvSpPr>
          <p:nvPr>
            <p:ph type="body" sz="quarter" idx="10"/>
          </p:nvPr>
        </p:nvSpPr>
        <p:spPr>
          <a:xfrm>
            <a:off x="324000" y="1333500"/>
            <a:ext cx="8494713" cy="4895850"/>
          </a:xfrm>
        </p:spPr>
        <p:txBody>
          <a:bodyPr/>
          <a:lstStyle/>
          <a:p>
            <a:endParaRPr lang="zh-CN" altLang="en-US" dirty="0"/>
          </a:p>
        </p:txBody>
      </p:sp>
      <p:graphicFrame>
        <p:nvGraphicFramePr>
          <p:cNvPr id="8" name="Table 7"/>
          <p:cNvGraphicFramePr>
            <a:graphicFrameLocks noGrp="1"/>
          </p:cNvGraphicFramePr>
          <p:nvPr/>
        </p:nvGraphicFramePr>
        <p:xfrm>
          <a:off x="2247900" y="1397000"/>
          <a:ext cx="6143625" cy="4993640"/>
        </p:xfrm>
        <a:graphic>
          <a:graphicData uri="http://schemas.openxmlformats.org/drawingml/2006/table">
            <a:tbl>
              <a:tblPr firstRow="1" bandRow="1">
                <a:tableStyleId>{3B4B98B0-60AC-42C2-AFA5-B58CD77FA1E5}</a:tableStyleId>
              </a:tblPr>
              <a:tblGrid>
                <a:gridCol w="2257425"/>
                <a:gridCol w="3886200"/>
              </a:tblGrid>
              <a:tr h="370840">
                <a:tc>
                  <a:txBody>
                    <a:bodyPr/>
                    <a:lstStyle/>
                    <a:p>
                      <a:pPr algn="l"/>
                      <a:r>
                        <a:rPr lang="en-US" sz="1600" dirty="0" smtClean="0"/>
                        <a:t>Class Name</a:t>
                      </a:r>
                      <a:endParaRPr lang="en-US" sz="1600" i="1" dirty="0"/>
                    </a:p>
                  </a:txBody>
                  <a:tcPr/>
                </a:tc>
                <a:tc>
                  <a:txBody>
                    <a:bodyPr/>
                    <a:lstStyle/>
                    <a:p>
                      <a:pPr algn="l"/>
                      <a:r>
                        <a:rPr lang="en-US" sz="1600" dirty="0" smtClean="0"/>
                        <a:t>Description</a:t>
                      </a:r>
                      <a:endParaRPr lang="en-US" sz="1600" i="1" dirty="0"/>
                    </a:p>
                  </a:txBody>
                  <a:tcPr/>
                </a:tc>
              </a:tr>
              <a:tr h="370840">
                <a:tc>
                  <a:txBody>
                    <a:bodyPr/>
                    <a:lstStyle/>
                    <a:p>
                      <a:pPr algn="l"/>
                      <a:r>
                        <a:rPr lang="en-US" sz="1400" dirty="0" err="1" smtClean="0"/>
                        <a:t>AccountParse</a:t>
                      </a:r>
                      <a:endParaRPr lang="en-US" sz="1400" dirty="0"/>
                    </a:p>
                  </a:txBody>
                  <a:tcPr/>
                </a:tc>
                <a:tc>
                  <a:txBody>
                    <a:bodyPr/>
                    <a:lstStyle/>
                    <a:p>
                      <a:pPr algn="l"/>
                      <a:r>
                        <a:rPr lang="en-US" sz="1200" dirty="0" smtClean="0"/>
                        <a:t>Represents</a:t>
                      </a:r>
                      <a:r>
                        <a:rPr lang="en-US" sz="1200" baseline="0" dirty="0" smtClean="0"/>
                        <a:t> </a:t>
                      </a:r>
                      <a:r>
                        <a:rPr lang="en-US" sz="1200" baseline="0" dirty="0" err="1" smtClean="0"/>
                        <a:t>json</a:t>
                      </a:r>
                      <a:r>
                        <a:rPr lang="en-US" sz="1200" baseline="0" dirty="0" smtClean="0"/>
                        <a:t> string &amp; object parser for account</a:t>
                      </a:r>
                      <a:endParaRPr lang="en-US" sz="1200" dirty="0"/>
                    </a:p>
                  </a:txBody>
                  <a:tcPr/>
                </a:tc>
              </a:tr>
              <a:tr h="370840">
                <a:tc>
                  <a:txBody>
                    <a:bodyPr/>
                    <a:lstStyle/>
                    <a:p>
                      <a:pPr algn="l"/>
                      <a:r>
                        <a:rPr lang="en-US" sz="1400" dirty="0" err="1" smtClean="0"/>
                        <a:t>ActivityParse</a:t>
                      </a:r>
                      <a:endParaRPr lang="en-US" sz="1400" dirty="0"/>
                    </a:p>
                  </a:txBody>
                  <a:tcPr/>
                </a:tc>
                <a:tc>
                  <a:txBody>
                    <a:bodyPr/>
                    <a:lstStyle/>
                    <a:p>
                      <a:pPr algn="l"/>
                      <a:r>
                        <a:rPr lang="en-US" sz="1200" dirty="0" smtClean="0"/>
                        <a:t>Represents</a:t>
                      </a:r>
                      <a:r>
                        <a:rPr lang="en-US" sz="1200" baseline="0" dirty="0" smtClean="0"/>
                        <a:t> </a:t>
                      </a:r>
                      <a:r>
                        <a:rPr lang="en-US" sz="1200" baseline="0" dirty="0" err="1" smtClean="0"/>
                        <a:t>json</a:t>
                      </a:r>
                      <a:r>
                        <a:rPr lang="en-US" sz="1200" baseline="0" dirty="0" smtClean="0"/>
                        <a:t> string &amp; object parser for activity</a:t>
                      </a:r>
                      <a:endParaRPr lang="en-US" sz="1200" dirty="0"/>
                    </a:p>
                  </a:txBody>
                  <a:tcPr/>
                </a:tc>
              </a:tr>
              <a:tr h="370840">
                <a:tc>
                  <a:txBody>
                    <a:bodyPr/>
                    <a:lstStyle/>
                    <a:p>
                      <a:pPr algn="l"/>
                      <a:r>
                        <a:rPr lang="en-US" sz="1400" dirty="0" err="1" smtClean="0"/>
                        <a:t>AgreementParse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agreement</a:t>
                      </a:r>
                      <a:endParaRPr lang="en-US" sz="1200" dirty="0" smtClean="0"/>
                    </a:p>
                  </a:txBody>
                  <a:tcPr/>
                </a:tc>
              </a:tr>
              <a:tr h="370840">
                <a:tc>
                  <a:txBody>
                    <a:bodyPr/>
                    <a:lstStyle/>
                    <a:p>
                      <a:pPr algn="l"/>
                      <a:r>
                        <a:rPr lang="en-US" sz="1400" dirty="0" err="1" smtClean="0"/>
                        <a:t>AgreeProdItemParse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agree product item</a:t>
                      </a:r>
                      <a:endParaRPr lang="en-US" sz="1200" dirty="0" smtClean="0"/>
                    </a:p>
                  </a:txBody>
                  <a:tcPr/>
                </a:tc>
              </a:tr>
              <a:tr h="370840">
                <a:tc>
                  <a:txBody>
                    <a:bodyPr/>
                    <a:lstStyle/>
                    <a:p>
                      <a:pPr algn="l"/>
                      <a:r>
                        <a:rPr lang="en-US" sz="1400" dirty="0" err="1" smtClean="0"/>
                        <a:t>ContactParse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contact</a:t>
                      </a:r>
                      <a:endParaRPr lang="en-US" sz="1200" dirty="0" smtClean="0"/>
                    </a:p>
                  </a:txBody>
                  <a:tcPr/>
                </a:tc>
              </a:tr>
              <a:tr h="370840">
                <a:tc>
                  <a:txBody>
                    <a:bodyPr/>
                    <a:lstStyle/>
                    <a:p>
                      <a:pPr algn="l"/>
                      <a:r>
                        <a:rPr lang="en-US" sz="1400" dirty="0" err="1" smtClean="0"/>
                        <a:t>ContractParse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contract</a:t>
                      </a:r>
                      <a:endParaRPr lang="en-US" sz="1200" dirty="0" smtClean="0"/>
                    </a:p>
                  </a:txBody>
                  <a:tcPr/>
                </a:tc>
              </a:tr>
              <a:tr h="370840">
                <a:tc>
                  <a:txBody>
                    <a:bodyPr/>
                    <a:lstStyle/>
                    <a:p>
                      <a:pPr algn="l"/>
                      <a:r>
                        <a:rPr lang="en-US" sz="1400" dirty="0" err="1" smtClean="0"/>
                        <a:t>DatesParse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dates</a:t>
                      </a:r>
                      <a:endParaRPr lang="en-US" sz="1200" dirty="0" smtClean="0"/>
                    </a:p>
                  </a:txBody>
                  <a:tcPr/>
                </a:tc>
              </a:tr>
              <a:tr h="370840">
                <a:tc>
                  <a:txBody>
                    <a:bodyPr/>
                    <a:lstStyle/>
                    <a:p>
                      <a:pPr algn="l"/>
                      <a:r>
                        <a:rPr lang="en-US" sz="1400" dirty="0" err="1" smtClean="0"/>
                        <a:t>InCallParse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a:t>
                      </a:r>
                      <a:r>
                        <a:rPr lang="en-US" sz="1200" baseline="0" dirty="0" err="1" smtClean="0"/>
                        <a:t>incall</a:t>
                      </a:r>
                      <a:endParaRPr lang="en-US" sz="1200" dirty="0" smtClean="0"/>
                    </a:p>
                  </a:txBody>
                  <a:tcPr/>
                </a:tc>
              </a:tr>
              <a:tr h="370840">
                <a:tc>
                  <a:txBody>
                    <a:bodyPr/>
                    <a:lstStyle/>
                    <a:p>
                      <a:pPr algn="l"/>
                      <a:r>
                        <a:rPr lang="en-US" sz="1400" dirty="0" err="1" smtClean="0"/>
                        <a:t>MarketingParse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marketing</a:t>
                      </a:r>
                      <a:endParaRPr lang="en-US" sz="1200" dirty="0" smtClean="0"/>
                    </a:p>
                  </a:txBody>
                  <a:tcPr/>
                </a:tc>
              </a:tr>
              <a:tr h="370840">
                <a:tc>
                  <a:txBody>
                    <a:bodyPr/>
                    <a:lstStyle/>
                    <a:p>
                      <a:pPr algn="l"/>
                      <a:r>
                        <a:rPr lang="en-US" sz="1400" dirty="0" err="1" smtClean="0"/>
                        <a:t>MilestoneParse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milestone</a:t>
                      </a:r>
                      <a:endParaRPr lang="en-US" sz="1200" dirty="0" smtClean="0"/>
                    </a:p>
                  </a:txBody>
                  <a:tcPr/>
                </a:tc>
              </a:tr>
              <a:tr h="370840">
                <a:tc>
                  <a:txBody>
                    <a:bodyPr/>
                    <a:lstStyle/>
                    <a:p>
                      <a:pPr algn="l"/>
                      <a:r>
                        <a:rPr lang="en-US" sz="1400" dirty="0" err="1" smtClean="0"/>
                        <a:t>OpptParse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opportunity</a:t>
                      </a:r>
                      <a:endParaRPr lang="en-US" sz="1200" dirty="0" smtClean="0"/>
                    </a:p>
                  </a:txBody>
                  <a:tcPr/>
                </a:tc>
              </a:tr>
              <a:tr h="370840">
                <a:tc>
                  <a:txBody>
                    <a:bodyPr/>
                    <a:lstStyle/>
                    <a:p>
                      <a:pPr algn="l"/>
                      <a:r>
                        <a:rPr lang="en-US" sz="1400" dirty="0" err="1" smtClean="0"/>
                        <a:t>OpptPriceParse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opportunity price</a:t>
                      </a:r>
                      <a:endParaRPr lang="en-US" sz="1200" dirty="0" smtClean="0"/>
                    </a:p>
                  </a:txBody>
                  <a:tcPr/>
                </a:tc>
              </a:tr>
            </a:tbl>
          </a:graphicData>
        </a:graphic>
      </p:graphicFrame>
      <p:pic>
        <p:nvPicPr>
          <p:cNvPr id="6" name="Picture 5" descr="TM截图未命名.png"/>
          <p:cNvPicPr>
            <a:picLocks noChangeAspect="1"/>
          </p:cNvPicPr>
          <p:nvPr/>
        </p:nvPicPr>
        <p:blipFill>
          <a:blip r:embed="rId2" cstate="print"/>
          <a:stretch>
            <a:fillRect/>
          </a:stretch>
        </p:blipFill>
        <p:spPr>
          <a:xfrm>
            <a:off x="285883" y="1367082"/>
            <a:ext cx="2000117" cy="3914286"/>
          </a:xfrm>
          <a:prstGeom prst="rect">
            <a:avLst/>
          </a:prstGeom>
        </p:spPr>
      </p:pic>
    </p:spTree>
    <p:extLst>
      <p:ext uri="{BB962C8B-B14F-4D97-AF65-F5344CB8AC3E}">
        <p14:creationId xmlns:p14="http://schemas.microsoft.com/office/powerpoint/2010/main" val="524881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smtClean="0"/>
              <a:t>com.sap.tip.dna.msa.parser</a:t>
            </a:r>
            <a:r>
              <a:rPr lang="en-US" altLang="zh-CN" dirty="0" smtClean="0"/>
              <a:t> package</a:t>
            </a:r>
            <a:endParaRPr lang="zh-CN" altLang="en-US" dirty="0"/>
          </a:p>
        </p:txBody>
      </p:sp>
      <p:sp>
        <p:nvSpPr>
          <p:cNvPr id="5" name="Text Placeholder 4"/>
          <p:cNvSpPr>
            <a:spLocks noGrp="1"/>
          </p:cNvSpPr>
          <p:nvPr>
            <p:ph type="body" sz="quarter" idx="10"/>
          </p:nvPr>
        </p:nvSpPr>
        <p:spPr>
          <a:xfrm>
            <a:off x="324000" y="1333500"/>
            <a:ext cx="8494713" cy="4895850"/>
          </a:xfrm>
        </p:spPr>
        <p:txBody>
          <a:bodyPr/>
          <a:lstStyle/>
          <a:p>
            <a:endParaRPr lang="zh-CN" altLang="en-US" dirty="0"/>
          </a:p>
        </p:txBody>
      </p:sp>
      <p:graphicFrame>
        <p:nvGraphicFramePr>
          <p:cNvPr id="8" name="Table 7"/>
          <p:cNvGraphicFramePr>
            <a:graphicFrameLocks noGrp="1"/>
          </p:cNvGraphicFramePr>
          <p:nvPr/>
        </p:nvGraphicFramePr>
        <p:xfrm>
          <a:off x="2247900" y="1397000"/>
          <a:ext cx="6143625" cy="4856480"/>
        </p:xfrm>
        <a:graphic>
          <a:graphicData uri="http://schemas.openxmlformats.org/drawingml/2006/table">
            <a:tbl>
              <a:tblPr firstRow="1" bandRow="1">
                <a:tableStyleId>{3B4B98B0-60AC-42C2-AFA5-B58CD77FA1E5}</a:tableStyleId>
              </a:tblPr>
              <a:tblGrid>
                <a:gridCol w="2390775"/>
                <a:gridCol w="3752850"/>
              </a:tblGrid>
              <a:tr h="370840">
                <a:tc>
                  <a:txBody>
                    <a:bodyPr/>
                    <a:lstStyle/>
                    <a:p>
                      <a:pPr algn="l"/>
                      <a:r>
                        <a:rPr lang="en-US" sz="1600" dirty="0" smtClean="0"/>
                        <a:t>Class Name</a:t>
                      </a:r>
                      <a:endParaRPr lang="en-US" sz="1600" i="1" dirty="0"/>
                    </a:p>
                  </a:txBody>
                  <a:tcPr/>
                </a:tc>
                <a:tc>
                  <a:txBody>
                    <a:bodyPr/>
                    <a:lstStyle/>
                    <a:p>
                      <a:pPr algn="l"/>
                      <a:r>
                        <a:rPr lang="en-US" sz="1600" dirty="0" smtClean="0"/>
                        <a:t>Description</a:t>
                      </a:r>
                      <a:endParaRPr lang="en-US" sz="1600" i="1" dirty="0"/>
                    </a:p>
                  </a:txBody>
                  <a:tcPr/>
                </a:tc>
              </a:tr>
              <a:tr h="370840">
                <a:tc>
                  <a:txBody>
                    <a:bodyPr/>
                    <a:lstStyle/>
                    <a:p>
                      <a:pPr algn="l"/>
                      <a:r>
                        <a:rPr lang="en-US" sz="1400" dirty="0" err="1" smtClean="0"/>
                        <a:t>OpptProdItemParse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opportunity product item</a:t>
                      </a:r>
                      <a:endParaRPr lang="en-US" sz="1200" dirty="0" smtClean="0"/>
                    </a:p>
                  </a:txBody>
                  <a:tcPr/>
                </a:tc>
              </a:tr>
              <a:tr h="370840">
                <a:tc>
                  <a:txBody>
                    <a:bodyPr/>
                    <a:lstStyle/>
                    <a:p>
                      <a:pPr algn="l"/>
                      <a:r>
                        <a:rPr lang="en-US" sz="1400" dirty="0" err="1" smtClean="0"/>
                        <a:t>OrganizationDataParse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organization data</a:t>
                      </a:r>
                      <a:endParaRPr lang="en-US" sz="1200" dirty="0" smtClean="0"/>
                    </a:p>
                  </a:txBody>
                  <a:tcPr/>
                </a:tc>
              </a:tr>
              <a:tr h="370840">
                <a:tc>
                  <a:txBody>
                    <a:bodyPr/>
                    <a:lstStyle/>
                    <a:p>
                      <a:pPr algn="l"/>
                      <a:r>
                        <a:rPr lang="en-US" sz="1400" dirty="0" err="1" smtClean="0"/>
                        <a:t>PartiesInvolvedParse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parties involved</a:t>
                      </a:r>
                      <a:endParaRPr lang="en-US" sz="1200" dirty="0" smtClean="0"/>
                    </a:p>
                  </a:txBody>
                  <a:tcPr/>
                </a:tc>
              </a:tr>
              <a:tr h="370840">
                <a:tc>
                  <a:txBody>
                    <a:bodyPr/>
                    <a:lstStyle/>
                    <a:p>
                      <a:pPr algn="l"/>
                      <a:r>
                        <a:rPr lang="en-US" sz="1400" dirty="0" err="1" smtClean="0"/>
                        <a:t>QuotaProdItemParse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quotation product item</a:t>
                      </a:r>
                      <a:endParaRPr lang="en-US" sz="1200" dirty="0" smtClean="0"/>
                    </a:p>
                  </a:txBody>
                  <a:tcPr/>
                </a:tc>
              </a:tr>
              <a:tr h="370840">
                <a:tc>
                  <a:txBody>
                    <a:bodyPr/>
                    <a:lstStyle/>
                    <a:p>
                      <a:pPr algn="l"/>
                      <a:r>
                        <a:rPr lang="en-US" sz="1400" dirty="0" err="1" smtClean="0"/>
                        <a:t>QuotationParse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quotation</a:t>
                      </a:r>
                      <a:endParaRPr lang="en-US" sz="1200" dirty="0" smtClean="0"/>
                    </a:p>
                  </a:txBody>
                  <a:tcPr/>
                </a:tc>
              </a:tr>
              <a:tr h="370840">
                <a:tc>
                  <a:txBody>
                    <a:bodyPr/>
                    <a:lstStyle/>
                    <a:p>
                      <a:pPr algn="l"/>
                      <a:r>
                        <a:rPr lang="en-US" sz="1400" dirty="0" err="1" smtClean="0"/>
                        <a:t>QuotationPriceTaxParse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quotation price tax</a:t>
                      </a:r>
                      <a:endParaRPr lang="en-US" sz="1200" dirty="0" smtClean="0"/>
                    </a:p>
                  </a:txBody>
                  <a:tcPr/>
                </a:tc>
              </a:tr>
              <a:tr h="370840">
                <a:tc>
                  <a:txBody>
                    <a:bodyPr/>
                    <a:lstStyle/>
                    <a:p>
                      <a:pPr algn="l"/>
                      <a:r>
                        <a:rPr lang="en-US" sz="1400" dirty="0" err="1" smtClean="0"/>
                        <a:t>SalesOrderParse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sales order</a:t>
                      </a:r>
                      <a:endParaRPr lang="en-US" sz="1200" dirty="0" smtClean="0"/>
                    </a:p>
                  </a:txBody>
                  <a:tcPr/>
                </a:tc>
              </a:tr>
              <a:tr h="370840">
                <a:tc>
                  <a:txBody>
                    <a:bodyPr/>
                    <a:lstStyle/>
                    <a:p>
                      <a:pPr algn="l"/>
                      <a:r>
                        <a:rPr lang="en-US" sz="1400" dirty="0" err="1" smtClean="0"/>
                        <a:t>SalesOrderProdItemParse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sales order product item</a:t>
                      </a:r>
                      <a:endParaRPr lang="en-US" sz="1200" dirty="0" smtClean="0"/>
                    </a:p>
                  </a:txBody>
                  <a:tcPr/>
                </a:tc>
              </a:tr>
              <a:tr h="370840">
                <a:tc>
                  <a:txBody>
                    <a:bodyPr/>
                    <a:lstStyle/>
                    <a:p>
                      <a:pPr algn="l"/>
                      <a:r>
                        <a:rPr lang="en-US" sz="1400" dirty="0" err="1" smtClean="0"/>
                        <a:t>TransactionFlowEntityParse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transaction flow entity</a:t>
                      </a:r>
                      <a:endParaRPr lang="en-US" sz="1200" dirty="0" smtClean="0"/>
                    </a:p>
                  </a:txBody>
                  <a:tcPr/>
                </a:tc>
              </a:tr>
              <a:tr h="370840">
                <a:tc>
                  <a:txBody>
                    <a:bodyPr/>
                    <a:lstStyle/>
                    <a:p>
                      <a:pPr algn="l"/>
                      <a:r>
                        <a:rPr lang="en-US" sz="1400" dirty="0" err="1" smtClean="0"/>
                        <a:t>TransactionFlowParse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Represents</a:t>
                      </a:r>
                      <a:r>
                        <a:rPr lang="en-US" sz="1200" baseline="0" dirty="0" smtClean="0"/>
                        <a:t> </a:t>
                      </a:r>
                      <a:r>
                        <a:rPr lang="en-US" sz="1200" baseline="0" dirty="0" err="1" smtClean="0"/>
                        <a:t>json</a:t>
                      </a:r>
                      <a:r>
                        <a:rPr lang="en-US" sz="1200" baseline="0" dirty="0" smtClean="0"/>
                        <a:t> string &amp; object parser for transaction</a:t>
                      </a:r>
                      <a:endParaRPr lang="en-US" sz="1200" dirty="0" smtClean="0"/>
                    </a:p>
                  </a:txBody>
                  <a:tcPr/>
                </a:tc>
              </a:tr>
            </a:tbl>
          </a:graphicData>
        </a:graphic>
      </p:graphicFrame>
      <p:pic>
        <p:nvPicPr>
          <p:cNvPr id="6" name="Picture 5" descr="TM截图未命名.png"/>
          <p:cNvPicPr>
            <a:picLocks noChangeAspect="1"/>
          </p:cNvPicPr>
          <p:nvPr/>
        </p:nvPicPr>
        <p:blipFill>
          <a:blip r:embed="rId2" cstate="print"/>
          <a:stretch>
            <a:fillRect/>
          </a:stretch>
        </p:blipFill>
        <p:spPr>
          <a:xfrm>
            <a:off x="285883" y="1367082"/>
            <a:ext cx="2000117" cy="3914286"/>
          </a:xfrm>
          <a:prstGeom prst="rect">
            <a:avLst/>
          </a:prstGeom>
        </p:spPr>
      </p:pic>
    </p:spTree>
    <p:extLst>
      <p:ext uri="{BB962C8B-B14F-4D97-AF65-F5344CB8AC3E}">
        <p14:creationId xmlns:p14="http://schemas.microsoft.com/office/powerpoint/2010/main" val="1572197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err="1" smtClean="0"/>
              <a:t>com.sap.tip.dna.msa.vo</a:t>
            </a:r>
            <a:r>
              <a:rPr lang="en-US" altLang="zh-CN" dirty="0" smtClean="0"/>
              <a:t> package</a:t>
            </a:r>
            <a:endParaRPr lang="zh-CN" altLang="en-US" dirty="0"/>
          </a:p>
        </p:txBody>
      </p:sp>
      <p:sp>
        <p:nvSpPr>
          <p:cNvPr id="5" name="Text Placeholder 4"/>
          <p:cNvSpPr>
            <a:spLocks noGrp="1"/>
          </p:cNvSpPr>
          <p:nvPr>
            <p:ph type="body" sz="quarter" idx="10"/>
          </p:nvPr>
        </p:nvSpPr>
        <p:spPr>
          <a:xfrm>
            <a:off x="324000" y="1333500"/>
            <a:ext cx="8494713" cy="4895850"/>
          </a:xfrm>
        </p:spPr>
        <p:txBody>
          <a:bodyPr/>
          <a:lstStyle/>
          <a:p>
            <a:endParaRPr lang="zh-CN" altLang="en-US" dirty="0"/>
          </a:p>
        </p:txBody>
      </p:sp>
      <p:graphicFrame>
        <p:nvGraphicFramePr>
          <p:cNvPr id="8" name="Table 7"/>
          <p:cNvGraphicFramePr>
            <a:graphicFrameLocks noGrp="1"/>
          </p:cNvGraphicFramePr>
          <p:nvPr>
            <p:extLst>
              <p:ext uri="{D42A27DB-BD31-4B8C-83A1-F6EECF244321}">
                <p14:modId xmlns:p14="http://schemas.microsoft.com/office/powerpoint/2010/main" val="2704887572"/>
              </p:ext>
            </p:extLst>
          </p:nvPr>
        </p:nvGraphicFramePr>
        <p:xfrm>
          <a:off x="2247900" y="1397000"/>
          <a:ext cx="6143625" cy="4820920"/>
        </p:xfrm>
        <a:graphic>
          <a:graphicData uri="http://schemas.openxmlformats.org/drawingml/2006/table">
            <a:tbl>
              <a:tblPr firstRow="1" bandRow="1">
                <a:tableStyleId>{3B4B98B0-60AC-42C2-AFA5-B58CD77FA1E5}</a:tableStyleId>
              </a:tblPr>
              <a:tblGrid>
                <a:gridCol w="2390775"/>
                <a:gridCol w="3752850"/>
              </a:tblGrid>
              <a:tr h="370840">
                <a:tc>
                  <a:txBody>
                    <a:bodyPr/>
                    <a:lstStyle/>
                    <a:p>
                      <a:pPr algn="l"/>
                      <a:r>
                        <a:rPr lang="en-US" sz="1600" dirty="0" smtClean="0"/>
                        <a:t>Class Name</a:t>
                      </a:r>
                      <a:endParaRPr lang="en-US" sz="1600" i="1" dirty="0"/>
                    </a:p>
                  </a:txBody>
                  <a:tcPr/>
                </a:tc>
                <a:tc>
                  <a:txBody>
                    <a:bodyPr/>
                    <a:lstStyle/>
                    <a:p>
                      <a:pPr algn="l"/>
                      <a:r>
                        <a:rPr lang="en-US" sz="1600" dirty="0" smtClean="0"/>
                        <a:t>Description</a:t>
                      </a:r>
                      <a:endParaRPr lang="en-US" sz="1600" i="1" dirty="0"/>
                    </a:p>
                  </a:txBody>
                  <a:tcPr/>
                </a:tc>
              </a:tr>
              <a:tr h="370840">
                <a:tc>
                  <a:txBody>
                    <a:bodyPr/>
                    <a:lstStyle/>
                    <a:p>
                      <a:pPr algn="l"/>
                      <a:r>
                        <a:rPr lang="en-US" altLang="zh-CN" sz="1400" kern="1200" dirty="0" smtClean="0">
                          <a:solidFill>
                            <a:schemeClr val="tx1"/>
                          </a:solidFill>
                          <a:latin typeface="+mn-lt"/>
                          <a:ea typeface="+mn-ea"/>
                          <a:cs typeface="+mn-cs"/>
                        </a:rPr>
                        <a:t>Opportunity</a:t>
                      </a:r>
                      <a:endParaRPr lang="en-US" sz="1400" kern="1200" dirty="0">
                        <a:solidFill>
                          <a:schemeClr val="tx1"/>
                        </a:solidFill>
                        <a:latin typeface="+mn-lt"/>
                        <a:ea typeface="+mn-ea"/>
                        <a:cs typeface="+mn-cs"/>
                      </a:endParaRPr>
                    </a:p>
                  </a:txBody>
                  <a:tcPr/>
                </a:tc>
                <a:tc>
                  <a:txBody>
                    <a:bodyPr/>
                    <a:lstStyle/>
                    <a:p>
                      <a:pPr algn="l"/>
                      <a:r>
                        <a:rPr lang="en-US" altLang="zh-CN" sz="1400" kern="1200" dirty="0" smtClean="0">
                          <a:solidFill>
                            <a:schemeClr val="tx1"/>
                          </a:solidFill>
                          <a:latin typeface="+mn-lt"/>
                          <a:ea typeface="+mn-ea"/>
                          <a:cs typeface="+mn-cs"/>
                        </a:rPr>
                        <a:t>Opportunity Object</a:t>
                      </a:r>
                      <a:endParaRPr lang="en-US" sz="1400" kern="1200" dirty="0">
                        <a:solidFill>
                          <a:schemeClr val="tx1"/>
                        </a:solidFill>
                        <a:latin typeface="+mn-lt"/>
                        <a:ea typeface="+mn-ea"/>
                        <a:cs typeface="+mn-cs"/>
                      </a:endParaRPr>
                    </a:p>
                  </a:txBody>
                  <a:tcPr/>
                </a:tc>
              </a:tr>
              <a:tr h="370840">
                <a:tc>
                  <a:txBody>
                    <a:bodyPr/>
                    <a:lstStyle/>
                    <a:p>
                      <a:pPr algn="l"/>
                      <a:r>
                        <a:rPr lang="en-US" altLang="zh-CN" sz="1400" kern="1200" dirty="0" smtClean="0">
                          <a:solidFill>
                            <a:schemeClr val="tx1"/>
                          </a:solidFill>
                          <a:latin typeface="+mn-lt"/>
                          <a:ea typeface="+mn-ea"/>
                          <a:cs typeface="+mn-cs"/>
                        </a:rPr>
                        <a:t>OpptPrice</a:t>
                      </a:r>
                      <a:endParaRPr lang="en-US" sz="1400" kern="1200" dirty="0">
                        <a:solidFill>
                          <a:schemeClr val="tx1"/>
                        </a:solidFill>
                        <a:latin typeface="+mn-lt"/>
                        <a:ea typeface="+mn-ea"/>
                        <a:cs typeface="+mn-cs"/>
                      </a:endParaRPr>
                    </a:p>
                  </a:txBody>
                  <a:tcPr/>
                </a:tc>
                <a:tc>
                  <a:txBody>
                    <a:bodyPr/>
                    <a:lstStyle/>
                    <a:p>
                      <a:pPr algn="l"/>
                      <a:r>
                        <a:rPr lang="en-US" altLang="zh-CN" sz="1400" kern="1200" dirty="0" smtClean="0">
                          <a:solidFill>
                            <a:schemeClr val="tx1"/>
                          </a:solidFill>
                          <a:latin typeface="+mn-lt"/>
                          <a:ea typeface="+mn-ea"/>
                          <a:cs typeface="+mn-cs"/>
                        </a:rPr>
                        <a:t>Opportunity Price</a:t>
                      </a:r>
                      <a:endParaRPr lang="en-US" sz="1400" kern="1200" dirty="0">
                        <a:solidFill>
                          <a:schemeClr val="tx1"/>
                        </a:solidFill>
                        <a:latin typeface="+mn-lt"/>
                        <a:ea typeface="+mn-ea"/>
                        <a:cs typeface="+mn-cs"/>
                      </a:endParaRPr>
                    </a:p>
                  </a:txBody>
                  <a:tcPr/>
                </a:tc>
              </a:tr>
              <a:tr h="370840">
                <a:tc>
                  <a:txBody>
                    <a:bodyPr/>
                    <a:lstStyle/>
                    <a:p>
                      <a:pPr algn="l"/>
                      <a:r>
                        <a:rPr lang="en-US" altLang="zh-CN" sz="1400" kern="1200" dirty="0" smtClean="0">
                          <a:solidFill>
                            <a:schemeClr val="tx1"/>
                          </a:solidFill>
                          <a:latin typeface="+mn-lt"/>
                          <a:ea typeface="+mn-ea"/>
                          <a:cs typeface="+mn-cs"/>
                        </a:rPr>
                        <a:t>OpptProdItem</a:t>
                      </a:r>
                      <a:endParaRPr lang="en-US" sz="1400" kern="1200" dirty="0">
                        <a:solidFill>
                          <a:schemeClr val="tx1"/>
                        </a:solidFill>
                        <a:latin typeface="+mn-lt"/>
                        <a:ea typeface="+mn-ea"/>
                        <a:cs typeface="+mn-cs"/>
                      </a:endParaRPr>
                    </a:p>
                  </a:txBody>
                  <a:tcPr/>
                </a:tc>
                <a:tc>
                  <a:txBody>
                    <a:bodyPr/>
                    <a:lstStyle/>
                    <a:p>
                      <a:pPr algn="l"/>
                      <a:r>
                        <a:rPr lang="en-US" altLang="zh-CN" sz="1400" kern="1200" dirty="0" smtClean="0">
                          <a:solidFill>
                            <a:schemeClr val="tx1"/>
                          </a:solidFill>
                          <a:latin typeface="+mn-lt"/>
                          <a:ea typeface="+mn-ea"/>
                          <a:cs typeface="+mn-cs"/>
                        </a:rPr>
                        <a:t>Opportunity Product Item</a:t>
                      </a:r>
                      <a:endParaRPr lang="en-US" sz="1400" kern="1200" dirty="0">
                        <a:solidFill>
                          <a:schemeClr val="tx1"/>
                        </a:solidFill>
                        <a:latin typeface="+mn-lt"/>
                        <a:ea typeface="+mn-ea"/>
                        <a:cs typeface="+mn-cs"/>
                      </a:endParaRPr>
                    </a:p>
                  </a:txBody>
                  <a:tcPr/>
                </a:tc>
              </a:tr>
              <a:tr h="370840">
                <a:tc>
                  <a:txBody>
                    <a:bodyPr/>
                    <a:lstStyle/>
                    <a:p>
                      <a:pPr algn="l"/>
                      <a:r>
                        <a:rPr lang="en-US" altLang="zh-CN" sz="1400" kern="1200" dirty="0" smtClean="0">
                          <a:solidFill>
                            <a:schemeClr val="tx1"/>
                          </a:solidFill>
                          <a:latin typeface="+mn-lt"/>
                          <a:ea typeface="+mn-ea"/>
                          <a:cs typeface="+mn-cs"/>
                        </a:rPr>
                        <a:t>OrgData</a:t>
                      </a:r>
                      <a:endParaRPr lang="en-US" sz="1400" kern="1200" dirty="0">
                        <a:solidFill>
                          <a:schemeClr val="tx1"/>
                        </a:solidFill>
                        <a:latin typeface="+mn-lt"/>
                        <a:ea typeface="+mn-ea"/>
                        <a:cs typeface="+mn-cs"/>
                      </a:endParaRPr>
                    </a:p>
                  </a:txBody>
                  <a:tcPr/>
                </a:tc>
                <a:tc>
                  <a:txBody>
                    <a:bodyPr/>
                    <a:lstStyle/>
                    <a:p>
                      <a:pPr algn="l"/>
                      <a:r>
                        <a:rPr lang="en-US" sz="1400" kern="1200" dirty="0" smtClean="0">
                          <a:solidFill>
                            <a:schemeClr val="tx1"/>
                          </a:solidFill>
                          <a:latin typeface="+mn-lt"/>
                          <a:ea typeface="+mn-ea"/>
                          <a:cs typeface="+mn-cs"/>
                        </a:rPr>
                        <a:t>Organization Data</a:t>
                      </a:r>
                      <a:endParaRPr lang="en-US" sz="1400" kern="1200" dirty="0">
                        <a:solidFill>
                          <a:schemeClr val="tx1"/>
                        </a:solidFill>
                        <a:latin typeface="+mn-lt"/>
                        <a:ea typeface="+mn-ea"/>
                        <a:cs typeface="+mn-cs"/>
                      </a:endParaRPr>
                    </a:p>
                  </a:txBody>
                  <a:tcPr/>
                </a:tc>
              </a:tr>
              <a:tr h="370840">
                <a:tc>
                  <a:txBody>
                    <a:bodyPr/>
                    <a:lstStyle/>
                    <a:p>
                      <a:pPr algn="l"/>
                      <a:r>
                        <a:rPr lang="en-US" altLang="zh-CN" sz="1400" kern="1200" dirty="0" smtClean="0">
                          <a:solidFill>
                            <a:schemeClr val="tx1"/>
                          </a:solidFill>
                          <a:latin typeface="+mn-lt"/>
                          <a:ea typeface="+mn-ea"/>
                          <a:cs typeface="+mn-cs"/>
                        </a:rPr>
                        <a:t>PartiesInvolved</a:t>
                      </a:r>
                      <a:endParaRPr lang="en-US" sz="1400" kern="1200" dirty="0">
                        <a:solidFill>
                          <a:schemeClr val="tx1"/>
                        </a:solidFill>
                        <a:latin typeface="+mn-lt"/>
                        <a:ea typeface="+mn-ea"/>
                        <a:cs typeface="+mn-cs"/>
                      </a:endParaRPr>
                    </a:p>
                  </a:txBody>
                  <a:tcPr/>
                </a:tc>
                <a:tc>
                  <a:txBody>
                    <a:bodyPr/>
                    <a:lstStyle/>
                    <a:p>
                      <a:pPr algn="l"/>
                      <a:r>
                        <a:rPr lang="en-US" sz="1400" kern="1200" dirty="0" smtClean="0">
                          <a:solidFill>
                            <a:schemeClr val="tx1"/>
                          </a:solidFill>
                          <a:latin typeface="+mn-lt"/>
                          <a:ea typeface="+mn-ea"/>
                          <a:cs typeface="+mn-cs"/>
                        </a:rPr>
                        <a:t>Parties Involved</a:t>
                      </a:r>
                      <a:endParaRPr lang="en-US" sz="1400" kern="1200" dirty="0">
                        <a:solidFill>
                          <a:schemeClr val="tx1"/>
                        </a:solidFill>
                        <a:latin typeface="+mn-lt"/>
                        <a:ea typeface="+mn-ea"/>
                        <a:cs typeface="+mn-cs"/>
                      </a:endParaRPr>
                    </a:p>
                  </a:txBody>
                  <a:tcPr/>
                </a:tc>
              </a:tr>
              <a:tr h="370840">
                <a:tc>
                  <a:txBody>
                    <a:bodyPr/>
                    <a:lstStyle/>
                    <a:p>
                      <a:pPr algn="l"/>
                      <a:r>
                        <a:rPr lang="en-US" altLang="zh-CN" sz="1400" kern="1200" dirty="0" smtClean="0">
                          <a:solidFill>
                            <a:schemeClr val="tx1"/>
                          </a:solidFill>
                          <a:latin typeface="+mn-lt"/>
                          <a:ea typeface="+mn-ea"/>
                          <a:cs typeface="+mn-cs"/>
                        </a:rPr>
                        <a:t>QuotaItemPrice</a:t>
                      </a:r>
                      <a:endParaRPr lang="en-US" sz="1400" kern="1200" dirty="0">
                        <a:solidFill>
                          <a:schemeClr val="tx1"/>
                        </a:solidFill>
                        <a:latin typeface="+mn-lt"/>
                        <a:ea typeface="+mn-ea"/>
                        <a:cs typeface="+mn-cs"/>
                      </a:endParaRPr>
                    </a:p>
                  </a:txBody>
                  <a:tcPr/>
                </a:tc>
                <a:tc>
                  <a:txBody>
                    <a:bodyPr/>
                    <a:lstStyle/>
                    <a:p>
                      <a:pPr algn="l"/>
                      <a:r>
                        <a:rPr lang="en-US" sz="1400" kern="1200" dirty="0" smtClean="0">
                          <a:solidFill>
                            <a:schemeClr val="tx1"/>
                          </a:solidFill>
                          <a:latin typeface="+mn-lt"/>
                          <a:ea typeface="+mn-ea"/>
                          <a:cs typeface="+mn-cs"/>
                        </a:rPr>
                        <a:t>Quotation Item Price</a:t>
                      </a:r>
                      <a:endParaRPr lang="en-US" sz="1400" kern="1200" dirty="0">
                        <a:solidFill>
                          <a:schemeClr val="tx1"/>
                        </a:solidFill>
                        <a:latin typeface="+mn-lt"/>
                        <a:ea typeface="+mn-ea"/>
                        <a:cs typeface="+mn-cs"/>
                      </a:endParaRPr>
                    </a:p>
                  </a:txBody>
                  <a:tcPr/>
                </a:tc>
              </a:tr>
              <a:tr h="370840">
                <a:tc>
                  <a:txBody>
                    <a:bodyPr/>
                    <a:lstStyle/>
                    <a:p>
                      <a:pPr algn="l"/>
                      <a:r>
                        <a:rPr lang="en-US" sz="1400" kern="1200" dirty="0" smtClean="0">
                          <a:solidFill>
                            <a:schemeClr val="tx1"/>
                          </a:solidFill>
                          <a:latin typeface="+mn-lt"/>
                          <a:ea typeface="+mn-ea"/>
                          <a:cs typeface="+mn-cs"/>
                        </a:rPr>
                        <a:t>QuotaPriceTax</a:t>
                      </a:r>
                      <a:endParaRPr lang="en-US" sz="1400" kern="1200" dirty="0">
                        <a:solidFill>
                          <a:schemeClr val="tx1"/>
                        </a:solidFill>
                        <a:latin typeface="+mn-lt"/>
                        <a:ea typeface="+mn-ea"/>
                        <a:cs typeface="+mn-cs"/>
                      </a:endParaRPr>
                    </a:p>
                  </a:txBody>
                  <a:tcPr/>
                </a:tc>
                <a:tc>
                  <a:txBody>
                    <a:bodyPr/>
                    <a:lstStyle/>
                    <a:p>
                      <a:pPr algn="l"/>
                      <a:r>
                        <a:rPr lang="en-US" sz="1400" kern="1200" dirty="0" smtClean="0">
                          <a:solidFill>
                            <a:schemeClr val="tx1"/>
                          </a:solidFill>
                          <a:latin typeface="+mn-lt"/>
                          <a:ea typeface="+mn-ea"/>
                          <a:cs typeface="+mn-cs"/>
                        </a:rPr>
                        <a:t>Quotation Price &amp; Tax</a:t>
                      </a:r>
                      <a:endParaRPr lang="en-US" sz="1400" kern="1200" dirty="0">
                        <a:solidFill>
                          <a:schemeClr val="tx1"/>
                        </a:solidFill>
                        <a:latin typeface="+mn-lt"/>
                        <a:ea typeface="+mn-ea"/>
                        <a:cs typeface="+mn-cs"/>
                      </a:endParaRPr>
                    </a:p>
                  </a:txBody>
                  <a:tcPr/>
                </a:tc>
              </a:tr>
              <a:tr h="370840">
                <a:tc>
                  <a:txBody>
                    <a:bodyPr/>
                    <a:lstStyle/>
                    <a:p>
                      <a:pPr algn="l"/>
                      <a:r>
                        <a:rPr lang="en-US" sz="1400" kern="1200" dirty="0" smtClean="0">
                          <a:solidFill>
                            <a:schemeClr val="tx1"/>
                          </a:solidFill>
                          <a:latin typeface="+mn-lt"/>
                          <a:ea typeface="+mn-ea"/>
                          <a:cs typeface="+mn-cs"/>
                        </a:rPr>
                        <a:t>QuotaProdItem</a:t>
                      </a:r>
                      <a:endParaRPr lang="en-US" sz="1400" kern="1200" dirty="0">
                        <a:solidFill>
                          <a:schemeClr val="tx1"/>
                        </a:solidFill>
                        <a:latin typeface="+mn-lt"/>
                        <a:ea typeface="+mn-ea"/>
                        <a:cs typeface="+mn-cs"/>
                      </a:endParaRPr>
                    </a:p>
                  </a:txBody>
                  <a:tcPr/>
                </a:tc>
                <a:tc>
                  <a:txBody>
                    <a:bodyPr/>
                    <a:lstStyle/>
                    <a:p>
                      <a:pPr algn="l"/>
                      <a:r>
                        <a:rPr lang="en-US" sz="1400" kern="1200" dirty="0" smtClean="0">
                          <a:solidFill>
                            <a:schemeClr val="tx1"/>
                          </a:solidFill>
                          <a:latin typeface="+mn-lt"/>
                          <a:ea typeface="+mn-ea"/>
                          <a:cs typeface="+mn-cs"/>
                        </a:rPr>
                        <a:t>Quotation Product Item</a:t>
                      </a:r>
                      <a:endParaRPr lang="en-US" sz="1400" kern="1200" dirty="0">
                        <a:solidFill>
                          <a:schemeClr val="tx1"/>
                        </a:solidFill>
                        <a:latin typeface="+mn-lt"/>
                        <a:ea typeface="+mn-ea"/>
                        <a:cs typeface="+mn-cs"/>
                      </a:endParaRPr>
                    </a:p>
                  </a:txBody>
                  <a:tcPr/>
                </a:tc>
              </a:tr>
              <a:tr h="370840">
                <a:tc>
                  <a:txBody>
                    <a:bodyPr/>
                    <a:lstStyle/>
                    <a:p>
                      <a:pPr algn="l"/>
                      <a:r>
                        <a:rPr lang="en-US" sz="1400" kern="1200" dirty="0" smtClean="0">
                          <a:solidFill>
                            <a:schemeClr val="tx1"/>
                          </a:solidFill>
                          <a:latin typeface="+mn-lt"/>
                          <a:ea typeface="+mn-ea"/>
                          <a:cs typeface="+mn-cs"/>
                        </a:rPr>
                        <a:t>Quotation</a:t>
                      </a:r>
                      <a:endParaRPr lang="en-US" sz="1400" kern="1200" dirty="0">
                        <a:solidFill>
                          <a:schemeClr val="tx1"/>
                        </a:solidFill>
                        <a:latin typeface="+mn-lt"/>
                        <a:ea typeface="+mn-ea"/>
                        <a:cs typeface="+mn-cs"/>
                      </a:endParaRPr>
                    </a:p>
                  </a:txBody>
                  <a:tcPr/>
                </a:tc>
                <a:tc>
                  <a:txBody>
                    <a:bodyPr/>
                    <a:lstStyle/>
                    <a:p>
                      <a:pPr algn="l"/>
                      <a:r>
                        <a:rPr lang="en-US" sz="1400" kern="1200" dirty="0" smtClean="0">
                          <a:solidFill>
                            <a:schemeClr val="tx1"/>
                          </a:solidFill>
                          <a:latin typeface="+mn-lt"/>
                          <a:ea typeface="+mn-ea"/>
                          <a:cs typeface="+mn-cs"/>
                        </a:rPr>
                        <a:t>Quotation Object</a:t>
                      </a:r>
                      <a:endParaRPr lang="en-US" sz="1400" kern="1200" dirty="0">
                        <a:solidFill>
                          <a:schemeClr val="tx1"/>
                        </a:solidFill>
                        <a:latin typeface="+mn-lt"/>
                        <a:ea typeface="+mn-ea"/>
                        <a:cs typeface="+mn-cs"/>
                      </a:endParaRPr>
                    </a:p>
                  </a:txBody>
                  <a:tcPr/>
                </a:tc>
              </a:tr>
              <a:tr h="370840">
                <a:tc>
                  <a:txBody>
                    <a:bodyPr/>
                    <a:lstStyle/>
                    <a:p>
                      <a:pPr algn="l"/>
                      <a:r>
                        <a:rPr lang="en-US" sz="1400" kern="1200" dirty="0" smtClean="0">
                          <a:solidFill>
                            <a:schemeClr val="tx1"/>
                          </a:solidFill>
                          <a:latin typeface="+mn-lt"/>
                          <a:ea typeface="+mn-ea"/>
                          <a:cs typeface="+mn-cs"/>
                        </a:rPr>
                        <a:t>SalesOrder</a:t>
                      </a:r>
                      <a:endParaRPr lang="en-US" sz="1400" kern="1200" dirty="0">
                        <a:solidFill>
                          <a:schemeClr val="tx1"/>
                        </a:solidFill>
                        <a:latin typeface="+mn-lt"/>
                        <a:ea typeface="+mn-ea"/>
                        <a:cs typeface="+mn-cs"/>
                      </a:endParaRPr>
                    </a:p>
                  </a:txBody>
                  <a:tcPr/>
                </a:tc>
                <a:tc>
                  <a:txBody>
                    <a:bodyPr/>
                    <a:lstStyle/>
                    <a:p>
                      <a:pPr algn="l"/>
                      <a:r>
                        <a:rPr lang="en-US" sz="1400" kern="1200" dirty="0" smtClean="0">
                          <a:solidFill>
                            <a:schemeClr val="tx1"/>
                          </a:solidFill>
                          <a:latin typeface="+mn-lt"/>
                          <a:ea typeface="+mn-ea"/>
                          <a:cs typeface="+mn-cs"/>
                        </a:rPr>
                        <a:t>Sales Order Object</a:t>
                      </a:r>
                      <a:endParaRPr lang="en-US" sz="1400" kern="1200" dirty="0">
                        <a:solidFill>
                          <a:schemeClr val="tx1"/>
                        </a:solidFill>
                        <a:latin typeface="+mn-lt"/>
                        <a:ea typeface="+mn-ea"/>
                        <a:cs typeface="+mn-cs"/>
                      </a:endParaRPr>
                    </a:p>
                  </a:txBody>
                  <a:tcPr/>
                </a:tc>
              </a:tr>
              <a:tr h="370840">
                <a:tc>
                  <a:txBody>
                    <a:bodyPr/>
                    <a:lstStyle/>
                    <a:p>
                      <a:pPr algn="l"/>
                      <a:r>
                        <a:rPr lang="en-US" sz="1400" kern="1200" dirty="0" smtClean="0">
                          <a:solidFill>
                            <a:schemeClr val="tx1"/>
                          </a:solidFill>
                          <a:latin typeface="+mn-lt"/>
                          <a:ea typeface="+mn-ea"/>
                          <a:cs typeface="+mn-cs"/>
                        </a:rPr>
                        <a:t>SalesOrderProdItem</a:t>
                      </a:r>
                      <a:endParaRPr lang="en-US" sz="1400" kern="1200" dirty="0">
                        <a:solidFill>
                          <a:schemeClr val="tx1"/>
                        </a:solidFill>
                        <a:latin typeface="+mn-lt"/>
                        <a:ea typeface="+mn-ea"/>
                        <a:cs typeface="+mn-cs"/>
                      </a:endParaRPr>
                    </a:p>
                  </a:txBody>
                  <a:tcPr/>
                </a:tc>
                <a:tc>
                  <a:txBody>
                    <a:bodyPr/>
                    <a:lstStyle/>
                    <a:p>
                      <a:pPr algn="l"/>
                      <a:r>
                        <a:rPr lang="en-US" sz="1400" kern="1200" dirty="0" smtClean="0">
                          <a:solidFill>
                            <a:schemeClr val="tx1"/>
                          </a:solidFill>
                          <a:latin typeface="+mn-lt"/>
                          <a:ea typeface="+mn-ea"/>
                          <a:cs typeface="+mn-cs"/>
                        </a:rPr>
                        <a:t>Sales Order Product Item</a:t>
                      </a:r>
                      <a:endParaRPr lang="en-US" sz="1400" kern="1200" dirty="0">
                        <a:solidFill>
                          <a:schemeClr val="tx1"/>
                        </a:solidFill>
                        <a:latin typeface="+mn-lt"/>
                        <a:ea typeface="+mn-ea"/>
                        <a:cs typeface="+mn-cs"/>
                      </a:endParaRPr>
                    </a:p>
                  </a:txBody>
                  <a:tcPr/>
                </a:tc>
              </a:tr>
              <a:tr h="370840">
                <a:tc>
                  <a:txBody>
                    <a:bodyPr/>
                    <a:lstStyle/>
                    <a:p>
                      <a:pPr algn="l"/>
                      <a:r>
                        <a:rPr lang="en-US" sz="1400" kern="1200" dirty="0" err="1" smtClean="0">
                          <a:solidFill>
                            <a:schemeClr val="tx1"/>
                          </a:solidFill>
                          <a:latin typeface="+mn-lt"/>
                          <a:ea typeface="+mn-ea"/>
                          <a:cs typeface="+mn-cs"/>
                        </a:rPr>
                        <a:t>SysAlert</a:t>
                      </a:r>
                      <a:endParaRPr lang="en-US" sz="1400" kern="1200" dirty="0">
                        <a:solidFill>
                          <a:schemeClr val="tx1"/>
                        </a:solidFill>
                        <a:latin typeface="+mn-lt"/>
                        <a:ea typeface="+mn-ea"/>
                        <a:cs typeface="+mn-cs"/>
                      </a:endParaRPr>
                    </a:p>
                  </a:txBody>
                  <a:tcPr/>
                </a:tc>
                <a:tc>
                  <a:txBody>
                    <a:bodyPr/>
                    <a:lstStyle/>
                    <a:p>
                      <a:pPr algn="l"/>
                      <a:r>
                        <a:rPr lang="en-US" sz="1400" kern="1200" dirty="0" smtClean="0">
                          <a:solidFill>
                            <a:schemeClr val="tx1"/>
                          </a:solidFill>
                          <a:latin typeface="+mn-lt"/>
                          <a:ea typeface="+mn-ea"/>
                          <a:cs typeface="+mn-cs"/>
                        </a:rPr>
                        <a:t>Alert for Activity</a:t>
                      </a:r>
                      <a:endParaRPr lang="en-US" sz="1400" kern="1200" dirty="0">
                        <a:solidFill>
                          <a:schemeClr val="tx1"/>
                        </a:solidFill>
                        <a:latin typeface="+mn-lt"/>
                        <a:ea typeface="+mn-ea"/>
                        <a:cs typeface="+mn-cs"/>
                      </a:endParaRP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238251"/>
            <a:ext cx="2095500" cy="530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447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ndAc>
      <p:stSnd>
        <p:snd r:embed="rId2" name="suction.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2400" dirty="0" smtClean="0"/>
              <a:t>MSA on </a:t>
            </a:r>
            <a:r>
              <a:rPr lang="en-US" altLang="zh-CN" sz="2400" dirty="0"/>
              <a:t>Lenovo </a:t>
            </a:r>
            <a:r>
              <a:rPr lang="en-US" altLang="zh-CN" sz="2400" dirty="0" err="1" smtClean="0"/>
              <a:t>LePhone</a:t>
            </a:r>
            <a:r>
              <a:rPr lang="en-US" altLang="zh-CN" sz="2400" dirty="0" smtClean="0"/>
              <a:t/>
            </a:r>
            <a:br>
              <a:rPr lang="en-US" altLang="zh-CN" sz="2400" dirty="0" smtClean="0"/>
            </a:br>
            <a:r>
              <a:rPr lang="en-US" altLang="zh-CN" sz="2400" dirty="0" smtClean="0"/>
              <a:t>Sep. 2010 to Dec. 2010</a:t>
            </a:r>
            <a:endParaRPr lang="zh-CN" altLang="en-US" sz="2400" dirty="0"/>
          </a:p>
        </p:txBody>
      </p:sp>
      <p:sp>
        <p:nvSpPr>
          <p:cNvPr id="7" name="Text Placeholder 6"/>
          <p:cNvSpPr>
            <a:spLocks noGrp="1"/>
          </p:cNvSpPr>
          <p:nvPr>
            <p:ph type="body" sz="quarter" idx="11"/>
          </p:nvPr>
        </p:nvSpPr>
        <p:spPr>
          <a:xfrm>
            <a:off x="324000" y="1692000"/>
            <a:ext cx="4476600" cy="4392000"/>
          </a:xfrm>
        </p:spPr>
        <p:txBody>
          <a:bodyPr/>
          <a:lstStyle/>
          <a:p>
            <a:pPr marL="285750" indent="-285750">
              <a:buFont typeface="Wingdings" pitchFamily="2" charset="2"/>
              <a:buChar char="l"/>
            </a:pPr>
            <a:r>
              <a:rPr lang="en-US" altLang="zh-CN" sz="2000" dirty="0" smtClean="0"/>
              <a:t>On Lenovo </a:t>
            </a:r>
            <a:r>
              <a:rPr lang="en-US" altLang="zh-CN" sz="2000" dirty="0" err="1" smtClean="0"/>
              <a:t>LePhone</a:t>
            </a:r>
            <a:r>
              <a:rPr lang="en-US" altLang="zh-CN" sz="2000" dirty="0" smtClean="0"/>
              <a:t> (Android 1.6 &amp; 2.2)</a:t>
            </a:r>
          </a:p>
          <a:p>
            <a:pPr marL="285750" indent="-285750">
              <a:buFont typeface="Wingdings" pitchFamily="2" charset="2"/>
              <a:buChar char="l"/>
            </a:pPr>
            <a:r>
              <a:rPr lang="en-US" altLang="zh-CN" sz="2000" dirty="0" smtClean="0"/>
              <a:t>Online mode &amp; Offline </a:t>
            </a:r>
            <a:r>
              <a:rPr lang="en-US" altLang="zh-CN" sz="2000" dirty="0"/>
              <a:t>Demo </a:t>
            </a:r>
            <a:r>
              <a:rPr lang="en-US" altLang="zh-CN" sz="2000" dirty="0" smtClean="0"/>
              <a:t>mode</a:t>
            </a:r>
          </a:p>
          <a:p>
            <a:pPr marL="285750" indent="-285750">
              <a:buFont typeface="Wingdings" pitchFamily="2" charset="2"/>
              <a:buChar char="l"/>
            </a:pPr>
            <a:r>
              <a:rPr lang="en-US" altLang="zh-CN" sz="2000" dirty="0" smtClean="0"/>
              <a:t>Screen Resolution (800</a:t>
            </a:r>
            <a:r>
              <a:rPr lang="zh-CN" altLang="en-US" sz="2000" dirty="0" smtClean="0"/>
              <a:t>*</a:t>
            </a:r>
            <a:r>
              <a:rPr lang="en-US" altLang="zh-CN" sz="2000" dirty="0" smtClean="0"/>
              <a:t>480,160dpi)</a:t>
            </a:r>
          </a:p>
          <a:p>
            <a:pPr marL="285750" indent="-285750">
              <a:buFont typeface="Wingdings" pitchFamily="2" charset="2"/>
              <a:buChar char="l"/>
            </a:pPr>
            <a:r>
              <a:rPr lang="en-US" altLang="zh-CN" sz="2000" dirty="0" smtClean="0"/>
              <a:t>Lean Mode Architecture (ABAP Backend &amp; Android Frontend)</a:t>
            </a:r>
          </a:p>
          <a:p>
            <a:pPr marL="285750" indent="-285750">
              <a:buFont typeface="Wingdings" pitchFamily="2" charset="2"/>
              <a:buChar char="l"/>
            </a:pPr>
            <a:r>
              <a:rPr lang="en-US" altLang="zh-CN" sz="2000" dirty="0" smtClean="0"/>
              <a:t>Language: English &amp; </a:t>
            </a:r>
            <a:r>
              <a:rPr lang="en-US" altLang="zh-CN" sz="2000" dirty="0"/>
              <a:t>Simplified</a:t>
            </a:r>
            <a:r>
              <a:rPr lang="en-US" altLang="zh-CN" sz="2000" b="0" dirty="0" smtClean="0"/>
              <a:t> </a:t>
            </a:r>
            <a:r>
              <a:rPr lang="en-US" altLang="zh-CN" sz="2000" dirty="0" smtClean="0"/>
              <a:t>Chinese</a:t>
            </a:r>
            <a:endParaRPr lang="zh-CN" alt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060" y="1704974"/>
            <a:ext cx="3529966"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887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2400" dirty="0" smtClean="0"/>
              <a:t>MSA on </a:t>
            </a:r>
            <a:r>
              <a:rPr lang="en-US" altLang="zh-CN" sz="2400" dirty="0"/>
              <a:t>Lenovo </a:t>
            </a:r>
            <a:r>
              <a:rPr lang="en-US" altLang="zh-CN" sz="2400" dirty="0" err="1" smtClean="0"/>
              <a:t>LePad</a:t>
            </a:r>
            <a:r>
              <a:rPr lang="en-US" altLang="zh-CN" sz="2400" dirty="0" smtClean="0"/>
              <a:t/>
            </a:r>
            <a:br>
              <a:rPr lang="en-US" altLang="zh-CN" sz="2400" dirty="0" smtClean="0"/>
            </a:br>
            <a:r>
              <a:rPr lang="en-US" altLang="zh-CN" sz="2400" dirty="0" smtClean="0"/>
              <a:t>May. 2011</a:t>
            </a:r>
            <a:endParaRPr lang="zh-CN" altLang="en-US" sz="2400" dirty="0"/>
          </a:p>
        </p:txBody>
      </p:sp>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pPr marL="285750" indent="-285750">
              <a:buFont typeface="Wingdings" pitchFamily="2" charset="2"/>
              <a:buChar char="l"/>
            </a:pPr>
            <a:r>
              <a:rPr lang="en-US" altLang="zh-CN" sz="2000" dirty="0" smtClean="0"/>
              <a:t>On Lenovo </a:t>
            </a:r>
            <a:r>
              <a:rPr lang="en-US" altLang="zh-CN" sz="2000" dirty="0" err="1" smtClean="0"/>
              <a:t>LePad</a:t>
            </a:r>
            <a:r>
              <a:rPr lang="en-US" altLang="zh-CN" sz="2000" dirty="0" smtClean="0"/>
              <a:t> (Android 2.2)</a:t>
            </a:r>
          </a:p>
          <a:p>
            <a:pPr marL="285750" indent="-285750">
              <a:buFont typeface="Wingdings" pitchFamily="2" charset="2"/>
              <a:buChar char="l"/>
            </a:pPr>
            <a:r>
              <a:rPr lang="en-US" altLang="zh-CN" sz="2000" dirty="0" smtClean="0"/>
              <a:t>Offline Demo mode only, no backend server</a:t>
            </a:r>
          </a:p>
          <a:p>
            <a:pPr marL="285750" indent="-285750">
              <a:buFont typeface="Wingdings" pitchFamily="2" charset="2"/>
              <a:buChar char="l"/>
            </a:pPr>
            <a:r>
              <a:rPr lang="en-US" altLang="zh-CN" sz="2000" dirty="0" smtClean="0"/>
              <a:t>Screen Resolution (1280*800, 160dpi)</a:t>
            </a:r>
          </a:p>
          <a:p>
            <a:pPr marL="285750" indent="-285750">
              <a:buFont typeface="Wingdings" pitchFamily="2" charset="2"/>
              <a:buChar char="l"/>
            </a:pPr>
            <a:r>
              <a:rPr lang="en-US" altLang="zh-CN" sz="2000" dirty="0" smtClean="0"/>
              <a:t>Android Frontend Only</a:t>
            </a:r>
          </a:p>
          <a:p>
            <a:pPr marL="285750" indent="-285750">
              <a:buFont typeface="Wingdings" pitchFamily="2" charset="2"/>
              <a:buChar char="l"/>
            </a:pPr>
            <a:r>
              <a:rPr lang="en-US" altLang="zh-CN" sz="2000" dirty="0" smtClean="0"/>
              <a:t>Language: English</a:t>
            </a: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1676400"/>
            <a:ext cx="543877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720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2400" dirty="0" smtClean="0"/>
              <a:t>MSA on Lenovo </a:t>
            </a:r>
            <a:r>
              <a:rPr lang="en-US" altLang="zh-CN" sz="2400" dirty="0" err="1" smtClean="0"/>
              <a:t>Thinkpad</a:t>
            </a:r>
            <a:r>
              <a:rPr lang="en-US" altLang="zh-CN" sz="2400" dirty="0" smtClean="0"/>
              <a:t> </a:t>
            </a:r>
            <a:r>
              <a:rPr lang="en-US" altLang="zh-CN" sz="2400" dirty="0" smtClean="0"/>
              <a:t>Tablet</a:t>
            </a:r>
            <a:br>
              <a:rPr lang="en-US" altLang="zh-CN" sz="2400" dirty="0" smtClean="0"/>
            </a:br>
            <a:r>
              <a:rPr lang="en-US" altLang="zh-CN" sz="2400" dirty="0" smtClean="0"/>
              <a:t>Apr. 2012 to May. 2012</a:t>
            </a:r>
            <a:endParaRPr lang="zh-CN" altLang="en-US" sz="2400" dirty="0"/>
          </a:p>
        </p:txBody>
      </p:sp>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pPr marL="285750" indent="-285750">
              <a:buFont typeface="Wingdings" pitchFamily="2" charset="2"/>
              <a:buChar char="l"/>
            </a:pPr>
            <a:r>
              <a:rPr lang="en-US" altLang="zh-CN" sz="2000" dirty="0" smtClean="0"/>
              <a:t>On Lenovo ThinkPad Tablet (Android 3.1)</a:t>
            </a:r>
          </a:p>
          <a:p>
            <a:pPr marL="285750" indent="-285750">
              <a:buFont typeface="Wingdings" pitchFamily="2" charset="2"/>
              <a:buChar char="l"/>
            </a:pPr>
            <a:r>
              <a:rPr lang="en-US" altLang="zh-CN" sz="2000" dirty="0" smtClean="0"/>
              <a:t>Offline </a:t>
            </a:r>
            <a:r>
              <a:rPr lang="en-US" altLang="zh-CN" sz="2000" dirty="0"/>
              <a:t>Demo </a:t>
            </a:r>
            <a:r>
              <a:rPr lang="en-US" altLang="zh-CN" sz="2000" dirty="0" smtClean="0"/>
              <a:t>Mode &amp; Online Mode</a:t>
            </a:r>
          </a:p>
          <a:p>
            <a:pPr marL="285750" indent="-285750">
              <a:buFont typeface="Wingdings" pitchFamily="2" charset="2"/>
              <a:buChar char="l"/>
            </a:pPr>
            <a:r>
              <a:rPr lang="en-US" altLang="zh-CN" sz="2000" dirty="0" smtClean="0"/>
              <a:t>Screen Resolution (1280*800, 160dpi)</a:t>
            </a:r>
          </a:p>
          <a:p>
            <a:pPr marL="285750" indent="-285750">
              <a:buFont typeface="Wingdings" pitchFamily="2" charset="2"/>
              <a:buChar char="l"/>
            </a:pPr>
            <a:r>
              <a:rPr lang="en-US" altLang="zh-CN" sz="2000" dirty="0" smtClean="0"/>
              <a:t>Android Frontend &amp; ABAP Backend</a:t>
            </a:r>
          </a:p>
          <a:p>
            <a:pPr marL="285750" indent="-285750">
              <a:buFont typeface="Wingdings" pitchFamily="2" charset="2"/>
              <a:buChar char="l"/>
            </a:pPr>
            <a:r>
              <a:rPr lang="en-US" altLang="zh-CN" sz="2000" dirty="0" smtClean="0"/>
              <a:t>Language: English</a:t>
            </a:r>
          </a:p>
          <a:p>
            <a:endParaRPr lang="en-US" altLang="zh-CN" sz="20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399" y="1691877"/>
            <a:ext cx="5238751" cy="4394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8224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2971800"/>
            <a:ext cx="8253413" cy="1222375"/>
          </a:xfrm>
        </p:spPr>
        <p:txBody>
          <a:bodyPr/>
          <a:lstStyle/>
          <a:p>
            <a:pPr marL="0" indent="0" algn="ctr">
              <a:buNone/>
            </a:pPr>
            <a:r>
              <a:rPr lang="en-US" altLang="zh-CN" sz="3600" b="1" dirty="0" smtClean="0">
                <a:solidFill>
                  <a:srgbClr val="FF0000"/>
                </a:solidFill>
              </a:rPr>
              <a:t>Technical Solution</a:t>
            </a:r>
            <a:endParaRPr lang="zh-CN" altLang="en-US" sz="3600" b="1" dirty="0">
              <a:solidFill>
                <a:srgbClr val="FF0000"/>
              </a:solidFill>
            </a:endParaRPr>
          </a:p>
        </p:txBody>
      </p:sp>
    </p:spTree>
    <p:extLst>
      <p:ext uri="{BB962C8B-B14F-4D97-AF65-F5344CB8AC3E}">
        <p14:creationId xmlns:p14="http://schemas.microsoft.com/office/powerpoint/2010/main" val="271274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MSA </a:t>
            </a:r>
            <a:r>
              <a:rPr lang="en-US" altLang="zh-CN" sz="3200" dirty="0" smtClean="0"/>
              <a:t>Architecture Lean </a:t>
            </a:r>
            <a:r>
              <a:rPr lang="en-US" altLang="zh-CN" sz="3200" dirty="0"/>
              <a:t>Mode</a:t>
            </a:r>
            <a:endParaRPr lang="zh-CN" alt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415" y="1371600"/>
            <a:ext cx="5948363" cy="4739697"/>
          </a:xfrm>
          <a:prstGeom prst="rect">
            <a:avLst/>
          </a:prstGeom>
        </p:spPr>
      </p:pic>
    </p:spTree>
    <p:extLst>
      <p:ext uri="{BB962C8B-B14F-4D97-AF65-F5344CB8AC3E}">
        <p14:creationId xmlns:p14="http://schemas.microsoft.com/office/powerpoint/2010/main" val="3182393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Communication</a:t>
            </a:r>
            <a:endParaRPr lang="zh-CN" altLang="en-US" dirty="0"/>
          </a:p>
        </p:txBody>
      </p:sp>
      <p:sp>
        <p:nvSpPr>
          <p:cNvPr id="3" name="内容占位符 2"/>
          <p:cNvSpPr>
            <a:spLocks noGrp="1"/>
          </p:cNvSpPr>
          <p:nvPr>
            <p:ph idx="1"/>
          </p:nvPr>
        </p:nvSpPr>
        <p:spPr>
          <a:xfrm>
            <a:off x="574675" y="1298575"/>
            <a:ext cx="8253413" cy="4797425"/>
          </a:xfrm>
        </p:spPr>
        <p:txBody>
          <a:bodyPr/>
          <a:lstStyle/>
          <a:p>
            <a:r>
              <a:rPr lang="en-US" altLang="zh-CN" dirty="0" smtClean="0"/>
              <a:t>Restful Web Services</a:t>
            </a:r>
          </a:p>
          <a:p>
            <a:pPr lvl="1"/>
            <a:r>
              <a:rPr lang="en-US" altLang="zh-CN" dirty="0" smtClean="0"/>
              <a:t>No session</a:t>
            </a:r>
          </a:p>
          <a:p>
            <a:pPr lvl="1"/>
            <a:r>
              <a:rPr lang="en-US" altLang="zh-CN" dirty="0" smtClean="0"/>
              <a:t>No cookie</a:t>
            </a:r>
          </a:p>
          <a:p>
            <a:r>
              <a:rPr lang="en-US" altLang="zh-CN" dirty="0" smtClean="0"/>
              <a:t>Access method</a:t>
            </a:r>
          </a:p>
          <a:p>
            <a:pPr lvl="1"/>
            <a:r>
              <a:rPr lang="en-US" altLang="zh-CN" dirty="0" smtClean="0"/>
              <a:t>Get (Read)</a:t>
            </a:r>
          </a:p>
          <a:p>
            <a:r>
              <a:rPr lang="en-US" altLang="zh-CN" dirty="0" smtClean="0"/>
              <a:t>Response</a:t>
            </a:r>
          </a:p>
          <a:p>
            <a:pPr lvl="1"/>
            <a:r>
              <a:rPr lang="en-US" altLang="zh-CN" dirty="0" smtClean="0"/>
              <a:t>JSON format</a:t>
            </a:r>
            <a:endParaRPr lang="zh-CN" altLang="en-US" dirty="0"/>
          </a:p>
        </p:txBody>
      </p:sp>
    </p:spTree>
    <p:extLst>
      <p:ext uri="{BB962C8B-B14F-4D97-AF65-F5344CB8AC3E}">
        <p14:creationId xmlns:p14="http://schemas.microsoft.com/office/powerpoint/2010/main" val="91730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Login Screen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5" descr="MSA_00_login_3.png"/>
          <p:cNvPicPr>
            <a:picLocks noChangeAspect="1"/>
          </p:cNvPicPr>
          <p:nvPr/>
        </p:nvPicPr>
        <p:blipFill>
          <a:blip r:embed="rId2" cstate="print"/>
          <a:stretch>
            <a:fillRect/>
          </a:stretch>
        </p:blipFill>
        <p:spPr>
          <a:xfrm>
            <a:off x="317955" y="1295601"/>
            <a:ext cx="8497182" cy="5170369"/>
          </a:xfrm>
          <a:prstGeom prst="rect">
            <a:avLst/>
          </a:prstGeom>
        </p:spPr>
      </p:pic>
    </p:spTree>
    <p:extLst>
      <p:ext uri="{BB962C8B-B14F-4D97-AF65-F5344CB8AC3E}">
        <p14:creationId xmlns:p14="http://schemas.microsoft.com/office/powerpoint/2010/main" val="388550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7_Lenovo WHITE w/Banner">
  <a:themeElements>
    <a:clrScheme name="自定义 1">
      <a:dk1>
        <a:srgbClr val="000000"/>
      </a:dk1>
      <a:lt1>
        <a:srgbClr val="FFFFFF"/>
      </a:lt1>
      <a:dk2>
        <a:srgbClr val="404040"/>
      </a:dk2>
      <a:lt2>
        <a:srgbClr val="FFFFFF"/>
      </a:lt2>
      <a:accent1>
        <a:srgbClr val="EC2225"/>
      </a:accent1>
      <a:accent2>
        <a:srgbClr val="961E1F"/>
      </a:accent2>
      <a:accent3>
        <a:srgbClr val="7F7F7F"/>
      </a:accent3>
      <a:accent4>
        <a:srgbClr val="519FA5"/>
      </a:accent4>
      <a:accent5>
        <a:srgbClr val="C45008"/>
      </a:accent5>
      <a:accent6>
        <a:srgbClr val="EC2225"/>
      </a:accent6>
      <a:hlink>
        <a:srgbClr val="BA1012"/>
      </a:hlink>
      <a:folHlink>
        <a:srgbClr val="0000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accent6"/>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lenovo_corporate_template_mar08</Template>
  <TotalTime>9181</TotalTime>
  <Words>1349</Words>
  <Application>Microsoft Office PowerPoint</Application>
  <PresentationFormat>全屏显示(4:3)</PresentationFormat>
  <Paragraphs>273</Paragraphs>
  <Slides>27</Slides>
  <Notes>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7_Lenovo WHITE w/Banner</vt:lpstr>
      <vt:lpstr>MSA Technical Solution Overview</vt:lpstr>
      <vt:lpstr>PowerPoint 演示文稿</vt:lpstr>
      <vt:lpstr>MSA on Lenovo LePhone Sep. 2010 to Dec. 2010</vt:lpstr>
      <vt:lpstr>MSA on Lenovo LePad May. 2011</vt:lpstr>
      <vt:lpstr>MSA on Lenovo Thinkpad Tablet Apr. 2012 to May. 2012</vt:lpstr>
      <vt:lpstr>PowerPoint 演示文稿</vt:lpstr>
      <vt:lpstr>MSA Architecture Lean Mode</vt:lpstr>
      <vt:lpstr>Communication</vt:lpstr>
      <vt:lpstr>Login Screen</vt:lpstr>
      <vt:lpstr>Account Screen</vt:lpstr>
      <vt:lpstr>Account Screen</vt:lpstr>
      <vt:lpstr>Login Services</vt:lpstr>
      <vt:lpstr>Account Detail Service</vt:lpstr>
      <vt:lpstr>Package Overview</vt:lpstr>
      <vt:lpstr>com.sap.tip.dna.msa.activity package</vt:lpstr>
      <vt:lpstr>MainActivity</vt:lpstr>
      <vt:lpstr>MostRecentPopup</vt:lpstr>
      <vt:lpstr>SettingPopup</vt:lpstr>
      <vt:lpstr>com.sap.tip.dna.msa.common package</vt:lpstr>
      <vt:lpstr>com.sap.tip.dna.msa.db package</vt:lpstr>
      <vt:lpstr>com.sap.tip.dna.msa.encrypt package</vt:lpstr>
      <vt:lpstr>com.sap.tip.dna.msa.mock package</vt:lpstr>
      <vt:lpstr>com.sap.tip.dna.msa.net package</vt:lpstr>
      <vt:lpstr>com.sap.tip.dna.msa.parser package</vt:lpstr>
      <vt:lpstr>com.sap.tip.dna.msa.parser package</vt:lpstr>
      <vt:lpstr>com.sap.tip.dna.msa.vo package</vt:lpstr>
      <vt:lpstr>PowerPoint 演示文稿</vt:lpstr>
    </vt:vector>
  </TitlesOfParts>
  <Company>Lenovo</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Lenovo Corporate Template</dc:title>
  <dc:creator>Lenovo Corporate Identity and Design</dc:creator>
  <dc:description>To download this file go to:_x000d_
http://lenovocentral.lenovo.com/branding/templates.shtml</dc:description>
  <cp:lastModifiedBy>zhanglong</cp:lastModifiedBy>
  <cp:revision>954</cp:revision>
  <cp:lastPrinted>2011-05-12T21:26:33Z</cp:lastPrinted>
  <dcterms:created xsi:type="dcterms:W3CDTF">2008-04-17T15:26:45Z</dcterms:created>
  <dcterms:modified xsi:type="dcterms:W3CDTF">2012-07-29T14:28:41Z</dcterms:modified>
</cp:coreProperties>
</file>