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23"/>
  </p:notesMasterIdLst>
  <p:handoutMasterIdLst>
    <p:handoutMasterId r:id="rId24"/>
  </p:handoutMasterIdLst>
  <p:sldIdLst>
    <p:sldId id="256" r:id="rId4"/>
    <p:sldId id="327" r:id="rId5"/>
    <p:sldId id="328" r:id="rId6"/>
    <p:sldId id="264" r:id="rId7"/>
    <p:sldId id="308" r:id="rId8"/>
    <p:sldId id="266" r:id="rId9"/>
    <p:sldId id="258" r:id="rId10"/>
    <p:sldId id="310" r:id="rId11"/>
    <p:sldId id="358" r:id="rId12"/>
    <p:sldId id="359" r:id="rId13"/>
    <p:sldId id="360" r:id="rId14"/>
    <p:sldId id="311" r:id="rId15"/>
    <p:sldId id="357" r:id="rId16"/>
    <p:sldId id="312" r:id="rId17"/>
    <p:sldId id="349" r:id="rId18"/>
    <p:sldId id="350" r:id="rId19"/>
    <p:sldId id="313" r:id="rId20"/>
    <p:sldId id="279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92"/>
  </p:normalViewPr>
  <p:slideViewPr>
    <p:cSldViewPr snapToGrid="0" snapToObjects="1">
      <p:cViewPr>
        <p:scale>
          <a:sx n="50" d="100"/>
          <a:sy n="50" d="100"/>
        </p:scale>
        <p:origin x="22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>
            <a:fillRect/>
          </a:stretch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>
            <a:fillRect/>
          </a:stretch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>
            <a:fillRect/>
          </a:stretch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3765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>
            <a:fillRect/>
          </a:stretch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>
            <a:fillRect/>
          </a:stretch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>
            <a:fillRect/>
          </a:stretch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28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..\&#38379;&#20210;&#33831;-H5&#31572;&#36777;&#39033;&#30446;\html\lianxi.html" TargetMode="External"/><Relationship Id="rId5" Type="http://schemas.openxmlformats.org/officeDocument/2006/relationships/hyperlink" Target="..\&#38379;&#20210;&#33831;-H5&#31572;&#36777;&#39033;&#30446;\html\fuwu.html" TargetMode="External"/><Relationship Id="rId4" Type="http://schemas.openxmlformats.org/officeDocument/2006/relationships/hyperlink" Target="..\&#38379;&#20210;&#33831;-H5&#31572;&#36777;&#39033;&#30446;\html\news.html" TargetMode="External"/><Relationship Id="rId3" Type="http://schemas.openxmlformats.org/officeDocument/2006/relationships/hyperlink" Target="..\&#38379;&#20210;&#33831;-H5&#31572;&#36777;&#39033;&#30446;\html\zhanshi.html" TargetMode="External"/><Relationship Id="rId2" Type="http://schemas.openxmlformats.org/officeDocument/2006/relationships/hyperlink" Target="..\&#38379;&#20210;&#33831;-H5&#31572;&#36777;&#39033;&#30446;\html\about.html" TargetMode="External"/><Relationship Id="rId1" Type="http://schemas.openxmlformats.org/officeDocument/2006/relationships/hyperlink" Target="..\&#38379;&#20210;&#33831;-H5&#31572;&#36777;&#39033;&#30446;\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\&#38379;&#20210;&#33831;-H5&#31572;&#36777;&#39033;&#30446;\admin\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..\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98700" y="2776855"/>
            <a:ext cx="7588885" cy="1312545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w202-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闫仲萧</a:t>
            </a:r>
            <a:endParaRPr lang="zh-CN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HTML5+CSS3-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项目答辩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指导老师：董老师</a:t>
            </a:r>
            <a:r>
              <a:rPr lang="en-US" altLang="zh-CN" dirty="0">
                <a:latin typeface="+mn-lt"/>
                <a:cs typeface="+mn-ea"/>
                <a:sym typeface="+mn-lt"/>
              </a:rPr>
              <a:t>  </a:t>
            </a:r>
            <a:r>
              <a:rPr lang="zh-CN" altLang="en-US" dirty="0">
                <a:latin typeface="+mn-lt"/>
                <a:cs typeface="+mn-ea"/>
                <a:sym typeface="+mn-lt"/>
              </a:rPr>
              <a:t>答辩人：闫仲萧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2017</a:t>
            </a:r>
            <a:r>
              <a:rPr lang="zh-CN" altLang="en-US" dirty="0">
                <a:latin typeface="+mn-lt"/>
                <a:cs typeface="+mn-ea"/>
                <a:sym typeface="+mn-lt"/>
              </a:rPr>
              <a:t>年</a:t>
            </a:r>
            <a:r>
              <a:rPr lang="en-US" altLang="zh-CN" dirty="0">
                <a:latin typeface="+mn-lt"/>
                <a:cs typeface="+mn-ea"/>
                <a:sym typeface="+mn-lt"/>
              </a:rPr>
              <a:t>6</a:t>
            </a:r>
            <a:r>
              <a:rPr lang="zh-CN" altLang="en-US" dirty="0">
                <a:latin typeface="+mn-lt"/>
                <a:cs typeface="+mn-ea"/>
                <a:sym typeface="+mn-lt"/>
              </a:rPr>
              <a:t>月专业课</a:t>
            </a:r>
            <a:r>
              <a:rPr lang="en-US" altLang="zh-CN" dirty="0">
                <a:latin typeface="+mn-lt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cs typeface="+mn-ea"/>
                <a:sym typeface="+mn-lt"/>
              </a:rPr>
              <a:t>项目答辩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-1 </a:t>
            </a:r>
            <a:r>
              <a:rPr lang="zh-CN" altLang="en-US" b="1" dirty="0">
                <a:cs typeface="+mn-ea"/>
                <a:sym typeface="+mn-lt"/>
              </a:rPr>
              <a:t>项目分析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76482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>
                <a:fillRect/>
              </a:stretch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/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7644552" y="1838748"/>
                <a:ext cx="3183890" cy="30518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695" y="2788920"/>
            <a:ext cx="2949575" cy="10534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3580" y="1160145"/>
            <a:ext cx="5807075" cy="2621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800" kern="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需求分析：</a:t>
            </a:r>
            <a:endParaRPr lang="zh-CN" altLang="zh-CN" sz="2800" kern="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客户需要他的网站浏览方便，快捷，所以需要手持设备的技术支持，当我们实现这个效果时，可以有更好的用户体验，可以为用户的</a:t>
            </a:r>
            <a:r>
              <a:rPr lang="en-US" altLang="zh-CN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门户网站</a:t>
            </a:r>
            <a:r>
              <a:rPr lang="en-US" altLang="zh-CN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增加浏览量。</a:t>
            </a:r>
            <a:endParaRPr lang="zh-CN" altLang="en-US" sz="2400" kern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3755" y="4307205"/>
            <a:ext cx="5384165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功能介绍：</a:t>
            </a:r>
            <a:endParaRPr lang="zh-CN" altLang="en-US" sz="2800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在技术讲解上详细介绍。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-1 </a:t>
            </a:r>
            <a:r>
              <a:rPr lang="zh-CN" altLang="en-US" b="1" dirty="0">
                <a:cs typeface="+mn-ea"/>
                <a:sym typeface="+mn-lt"/>
              </a:rPr>
              <a:t>项目分析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76482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>
                <a:fillRect/>
              </a:stretch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/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7644552" y="1838748"/>
                <a:ext cx="3183890" cy="30518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695" y="2788920"/>
            <a:ext cx="2949575" cy="10534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3580" y="1160145"/>
            <a:ext cx="5807075" cy="3724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800" kern="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项目框架：</a:t>
            </a:r>
            <a:endParaRPr lang="zh-CN" altLang="zh-CN" sz="2800" kern="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本网站由首页及五个分页组成，每个页面都采用与首页相同结构的头部</a:t>
            </a:r>
            <a:r>
              <a:rPr lang="en-US" altLang="zh-CN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</a:t>
            </a: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主要内容</a:t>
            </a:r>
            <a:r>
              <a:rPr lang="en-US" altLang="zh-CN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---</a:t>
            </a: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底部，组成。</a:t>
            </a:r>
            <a:endParaRPr lang="zh-CN" altLang="en-US" sz="2400" kern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400" kern="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讲解思路：</a:t>
            </a:r>
            <a:endParaRPr lang="zh-CN" altLang="en-US" sz="2400" kern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通过对每个页面的详细介绍，来给各位展示</a:t>
            </a:r>
            <a:endParaRPr lang="zh-CN" altLang="en-US" sz="2400" kern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3-2</a:t>
            </a:r>
            <a:r>
              <a:rPr lang="zh-CN" altLang="en-US" dirty="0">
                <a:cs typeface="+mn-ea"/>
                <a:sym typeface="+mn-lt"/>
              </a:rPr>
              <a:t>项目讲解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-2 </a:t>
            </a:r>
            <a:r>
              <a:rPr lang="zh-CN" altLang="en-US" b="1" dirty="0">
                <a:cs typeface="+mn-ea"/>
                <a:sym typeface="+mn-lt"/>
              </a:rPr>
              <a:t>项目讲解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8" name="右箭头 37"/>
          <p:cNvSpPr/>
          <p:nvPr/>
        </p:nvSpPr>
        <p:spPr>
          <a:xfrm rot="5400000" flipV="1">
            <a:off x="9524211" y="2598651"/>
            <a:ext cx="333871" cy="584466"/>
          </a:xfrm>
          <a:prstGeom prst="rightArrow">
            <a:avLst>
              <a:gd name="adj1" fmla="val 74152"/>
              <a:gd name="adj2" fmla="val 7488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833967" y="4588933"/>
            <a:ext cx="103411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33966" y="1472665"/>
            <a:ext cx="3686587" cy="1251284"/>
            <a:chOff x="833966" y="1472665"/>
            <a:chExt cx="3686587" cy="1251284"/>
          </a:xfrm>
        </p:grpSpPr>
        <p:sp>
          <p:nvSpPr>
            <p:cNvPr id="26" name="右箭头标注 25"/>
            <p:cNvSpPr/>
            <p:nvPr/>
          </p:nvSpPr>
          <p:spPr>
            <a:xfrm>
              <a:off x="833966" y="1472665"/>
              <a:ext cx="3686587" cy="1251284"/>
            </a:xfrm>
            <a:prstGeom prst="rightArrowCallout">
              <a:avLst>
                <a:gd name="adj1" fmla="val 34231"/>
                <a:gd name="adj2" fmla="val 25000"/>
                <a:gd name="adj3" fmla="val 36538"/>
                <a:gd name="adj4" fmla="val 808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72321" y="1474487"/>
              <a:ext cx="690880" cy="417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  <a:hlinkClick r:id="rId1" action="ppaction://hlinkfile"/>
                </a:rPr>
                <a:t>首页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60425" y="3058160"/>
            <a:ext cx="2967990" cy="12515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右箭头标注 34"/>
          <p:cNvSpPr/>
          <p:nvPr/>
        </p:nvSpPr>
        <p:spPr>
          <a:xfrm flipH="1">
            <a:off x="3801745" y="3057525"/>
            <a:ext cx="3686810" cy="1251585"/>
          </a:xfrm>
          <a:prstGeom prst="rightArrowCallout">
            <a:avLst>
              <a:gd name="adj1" fmla="val 34231"/>
              <a:gd name="adj2" fmla="val 25000"/>
              <a:gd name="adj3" fmla="val 36538"/>
              <a:gd name="adj4" fmla="val 8086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右箭头标注 35"/>
          <p:cNvSpPr/>
          <p:nvPr/>
        </p:nvSpPr>
        <p:spPr>
          <a:xfrm flipH="1">
            <a:off x="7488555" y="3057525"/>
            <a:ext cx="3686810" cy="1251585"/>
          </a:xfrm>
          <a:prstGeom prst="rightArrowCallout">
            <a:avLst>
              <a:gd name="adj1" fmla="val 34231"/>
              <a:gd name="adj2" fmla="val 25000"/>
              <a:gd name="adj3" fmla="val 36538"/>
              <a:gd name="adj4" fmla="val 8086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18066" y="4709282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答辩项目简介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53251" y="5049503"/>
            <a:ext cx="1002190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项目名称：法标珠光卫浴，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为了客户有更好的体验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本网站设有了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分享功能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可以分享至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QQ,QQ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空间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微信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朋友圈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等等。以及设有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在线咨询功能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可以使客户疑问尽快得到解决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826335" y="4803460"/>
            <a:ext cx="211754" cy="211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0445" y="1975485"/>
            <a:ext cx="264795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包含整个网站核心，包含各个分页的主要内容，对各个分页做简要概况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20141" y="1466950"/>
            <a:ext cx="3686587" cy="1251284"/>
            <a:chOff x="833966" y="1472665"/>
            <a:chExt cx="3686587" cy="1251284"/>
          </a:xfrm>
        </p:grpSpPr>
        <p:sp>
          <p:nvSpPr>
            <p:cNvPr id="12" name="右箭头标注 11"/>
            <p:cNvSpPr/>
            <p:nvPr/>
          </p:nvSpPr>
          <p:spPr>
            <a:xfrm>
              <a:off x="833966" y="1472665"/>
              <a:ext cx="3686587" cy="1251284"/>
            </a:xfrm>
            <a:prstGeom prst="rightArrowCallout">
              <a:avLst>
                <a:gd name="adj1" fmla="val 34231"/>
                <a:gd name="adj2" fmla="val 25000"/>
                <a:gd name="adj3" fmla="val 36538"/>
                <a:gd name="adj4" fmla="val 808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18321" y="1474487"/>
              <a:ext cx="1198880" cy="41783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 defTabSz="608965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  <a:hlinkClick r:id="rId2" action="ppaction://hlinkfile"/>
                </a:rPr>
                <a:t>公司简介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98060" y="1939290"/>
            <a:ext cx="250888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详细介绍公司内部简介，公司的发展历程，以及公司获得的荣誉。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07375" y="1474470"/>
            <a:ext cx="2967990" cy="12515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018281" y="1571642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  <a:hlinkClick r:id="rId3" action="ppaction://hlinkfile"/>
              </a:rPr>
              <a:t>产品介绍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580120" y="1914525"/>
            <a:ext cx="230124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将卫浴公司内部需要展示的商品展示出来，以便于人们的观看和了解 。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91941" y="3115962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  <a:hlinkClick r:id="rId4" action="ppaction://hlinkfile"/>
              </a:rPr>
              <a:t>新闻动态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55990" y="3373755"/>
            <a:ext cx="2325370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将公司内部近期可向外部透漏的最新动态，公知与大众，让消费者们了解公司的最近发展动态。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05131" y="3070877"/>
            <a:ext cx="1198880" cy="417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  <a:hlinkClick r:id="rId5" action="ppaction://hlinkfile"/>
              </a:rPr>
              <a:t>服务支持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24400" y="3331845"/>
            <a:ext cx="2582545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说明公司可以服务到的地区，以便消费者更好的享受售后服务，从另一方面，说明了公司的涉及地区广，服务完善</a:t>
            </a:r>
            <a:endParaRPr lang="zh-CN" altLang="en-US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791" y="3106437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608965"/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  <a:hlinkClick r:id="rId6" action="ppaction://hlinkfile"/>
              </a:rPr>
              <a:t>联系我们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3190" y="3447415"/>
            <a:ext cx="186309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客服可以对本网站疑点以及相关问题进行询问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稍后将会后相关人员答复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endParaRPr lang="en-US" altLang="zh-CN" sz="1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</a:t>
            </a:r>
            <a:r>
              <a:rPr lang="en-US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技术讲解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三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-3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技术讲解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1265081" y="1013440"/>
            <a:ext cx="1373925" cy="5032787"/>
            <a:chOff x="2897280" y="214999"/>
            <a:chExt cx="1065120" cy="4867342"/>
          </a:xfrm>
        </p:grpSpPr>
        <p:grpSp>
          <p:nvGrpSpPr>
            <p:cNvPr id="10" name="Group 18"/>
            <p:cNvGrpSpPr/>
            <p:nvPr/>
          </p:nvGrpSpPr>
          <p:grpSpPr>
            <a:xfrm>
              <a:off x="2897280" y="214999"/>
              <a:ext cx="1065120" cy="2439102"/>
              <a:chOff x="2897280" y="204839"/>
              <a:chExt cx="1065120" cy="2439102"/>
            </a:xfrm>
          </p:grpSpPr>
          <p:sp>
            <p:nvSpPr>
              <p:cNvPr id="14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 flipV="1">
              <a:off x="2897280" y="2643239"/>
              <a:ext cx="1065120" cy="2439102"/>
              <a:chOff x="2897280" y="204839"/>
              <a:chExt cx="1065120" cy="2439102"/>
            </a:xfrm>
          </p:grpSpPr>
          <p:sp>
            <p:nvSpPr>
              <p:cNvPr id="12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3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Rectangle 22"/>
          <p:cNvSpPr/>
          <p:nvPr/>
        </p:nvSpPr>
        <p:spPr>
          <a:xfrm>
            <a:off x="0" y="2263559"/>
            <a:ext cx="1275181" cy="127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02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0" y="3500769"/>
            <a:ext cx="1275181" cy="1279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03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0" y="4773075"/>
            <a:ext cx="1275181" cy="1279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0" y="1013440"/>
            <a:ext cx="1275181" cy="12797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01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33533" y="2126089"/>
            <a:ext cx="8297390" cy="709111"/>
            <a:chOff x="2633533" y="2142599"/>
            <a:chExt cx="8297390" cy="709111"/>
          </a:xfrm>
        </p:grpSpPr>
        <p:sp>
          <p:nvSpPr>
            <p:cNvPr id="8" name="Pentagon 16"/>
            <p:cNvSpPr/>
            <p:nvPr/>
          </p:nvSpPr>
          <p:spPr>
            <a:xfrm>
              <a:off x="2633533" y="2142599"/>
              <a:ext cx="8297390" cy="709111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400478" y="2337416"/>
              <a:ext cx="7924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响应式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003704" y="2436674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3535" y="2835276"/>
            <a:ext cx="6368634" cy="709111"/>
            <a:chOff x="2633535" y="2835276"/>
            <a:chExt cx="6368634" cy="709111"/>
          </a:xfrm>
        </p:grpSpPr>
        <p:sp>
          <p:nvSpPr>
            <p:cNvPr id="5" name="Pentagon 7"/>
            <p:cNvSpPr/>
            <p:nvPr/>
          </p:nvSpPr>
          <p:spPr>
            <a:xfrm>
              <a:off x="2633535" y="2835276"/>
              <a:ext cx="6368634" cy="70911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66177" y="2978581"/>
              <a:ext cx="1711325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 SEO关键词优化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27"/>
            <p:cNvSpPr/>
            <p:nvPr/>
          </p:nvSpPr>
          <p:spPr bwMode="auto">
            <a:xfrm>
              <a:off x="3003704" y="3088430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29088" y="3503884"/>
            <a:ext cx="7077046" cy="709111"/>
            <a:chOff x="2633533" y="3512774"/>
            <a:chExt cx="7077046" cy="709111"/>
          </a:xfrm>
        </p:grpSpPr>
        <p:sp>
          <p:nvSpPr>
            <p:cNvPr id="6" name="Pentagon 8"/>
            <p:cNvSpPr/>
            <p:nvPr/>
          </p:nvSpPr>
          <p:spPr>
            <a:xfrm>
              <a:off x="2633533" y="3512774"/>
              <a:ext cx="7077046" cy="709111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451278" y="3701738"/>
              <a:ext cx="7924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轮播图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27"/>
            <p:cNvSpPr/>
            <p:nvPr/>
          </p:nvSpPr>
          <p:spPr bwMode="auto">
            <a:xfrm>
              <a:off x="3003704" y="3796188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3533" y="4213482"/>
            <a:ext cx="9558467" cy="752484"/>
            <a:chOff x="2633533" y="4213482"/>
            <a:chExt cx="9558467" cy="752484"/>
          </a:xfrm>
        </p:grpSpPr>
        <p:sp>
          <p:nvSpPr>
            <p:cNvPr id="7" name="Pentagon 9"/>
            <p:cNvSpPr/>
            <p:nvPr/>
          </p:nvSpPr>
          <p:spPr>
            <a:xfrm>
              <a:off x="2633533" y="4213482"/>
              <a:ext cx="5111200" cy="70911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420798" y="4427925"/>
              <a:ext cx="11988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插入宣传片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3003704" y="4524307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829486" y="4965966"/>
              <a:ext cx="43625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三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-3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技术讲解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1265081" y="1013440"/>
            <a:ext cx="1373925" cy="5032787"/>
            <a:chOff x="2897280" y="214999"/>
            <a:chExt cx="1065120" cy="4867342"/>
          </a:xfrm>
        </p:grpSpPr>
        <p:grpSp>
          <p:nvGrpSpPr>
            <p:cNvPr id="10" name="Group 18"/>
            <p:cNvGrpSpPr/>
            <p:nvPr/>
          </p:nvGrpSpPr>
          <p:grpSpPr>
            <a:xfrm>
              <a:off x="2897280" y="214999"/>
              <a:ext cx="1065120" cy="2439102"/>
              <a:chOff x="2897280" y="204839"/>
              <a:chExt cx="1065120" cy="2439102"/>
            </a:xfrm>
          </p:grpSpPr>
          <p:sp>
            <p:nvSpPr>
              <p:cNvPr id="14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 flipV="1">
              <a:off x="2897280" y="2643239"/>
              <a:ext cx="1065120" cy="2439102"/>
              <a:chOff x="2897280" y="204839"/>
              <a:chExt cx="1065120" cy="2439102"/>
            </a:xfrm>
          </p:grpSpPr>
          <p:sp>
            <p:nvSpPr>
              <p:cNvPr id="12" name="Manual Input 10"/>
              <p:cNvSpPr/>
              <p:nvPr/>
            </p:nvSpPr>
            <p:spPr>
              <a:xfrm flipH="1">
                <a:off x="2897280" y="204839"/>
                <a:ext cx="1065120" cy="243910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3" name="Manual Input 10"/>
              <p:cNvSpPr/>
              <p:nvPr/>
            </p:nvSpPr>
            <p:spPr>
              <a:xfrm flipH="1">
                <a:off x="2897280" y="1424459"/>
                <a:ext cx="1065120" cy="1219482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-1" fmla="*/ 18 w 10000"/>
                  <a:gd name="connsiteY0-2" fmla="*/ 4474 h 10000"/>
                  <a:gd name="connsiteX1-3" fmla="*/ 10000 w 10000"/>
                  <a:gd name="connsiteY1-4" fmla="*/ 0 h 10000"/>
                  <a:gd name="connsiteX2-5" fmla="*/ 10000 w 10000"/>
                  <a:gd name="connsiteY2-6" fmla="*/ 10000 h 10000"/>
                  <a:gd name="connsiteX3-7" fmla="*/ 0 w 10000"/>
                  <a:gd name="connsiteY3-8" fmla="*/ 10000 h 10000"/>
                  <a:gd name="connsiteX4-9" fmla="*/ 18 w 10000"/>
                  <a:gd name="connsiteY4-10" fmla="*/ 447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Rectangle 22"/>
          <p:cNvSpPr/>
          <p:nvPr/>
        </p:nvSpPr>
        <p:spPr>
          <a:xfrm>
            <a:off x="0" y="2263559"/>
            <a:ext cx="1275181" cy="1279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06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0" y="3500769"/>
            <a:ext cx="1275181" cy="1279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07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0" y="4773075"/>
            <a:ext cx="1275181" cy="1279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08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0" y="1013440"/>
            <a:ext cx="1275181" cy="12797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+mn-ea"/>
                <a:sym typeface="+mn-lt"/>
              </a:rPr>
              <a:t>05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33533" y="2126089"/>
            <a:ext cx="8297390" cy="709111"/>
            <a:chOff x="2633533" y="2142599"/>
            <a:chExt cx="8297390" cy="709111"/>
          </a:xfrm>
        </p:grpSpPr>
        <p:sp>
          <p:nvSpPr>
            <p:cNvPr id="8" name="Pentagon 16"/>
            <p:cNvSpPr/>
            <p:nvPr/>
          </p:nvSpPr>
          <p:spPr>
            <a:xfrm>
              <a:off x="2633533" y="2142599"/>
              <a:ext cx="8297390" cy="709111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98878" y="233741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友情链接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003704" y="2436674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33535" y="2835276"/>
            <a:ext cx="6368634" cy="709111"/>
            <a:chOff x="2633535" y="2835276"/>
            <a:chExt cx="6368634" cy="709111"/>
          </a:xfrm>
        </p:grpSpPr>
        <p:sp>
          <p:nvSpPr>
            <p:cNvPr id="5" name="Pentagon 7"/>
            <p:cNvSpPr/>
            <p:nvPr/>
          </p:nvSpPr>
          <p:spPr>
            <a:xfrm>
              <a:off x="2633535" y="2835276"/>
              <a:ext cx="6368634" cy="70911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17600" y="2978581"/>
              <a:ext cx="107696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分享功能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27"/>
            <p:cNvSpPr/>
            <p:nvPr/>
          </p:nvSpPr>
          <p:spPr bwMode="auto">
            <a:xfrm>
              <a:off x="3003704" y="3088430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29088" y="3503884"/>
            <a:ext cx="7077046" cy="709111"/>
            <a:chOff x="2633533" y="3512774"/>
            <a:chExt cx="7077046" cy="709111"/>
          </a:xfrm>
        </p:grpSpPr>
        <p:sp>
          <p:nvSpPr>
            <p:cNvPr id="6" name="Pentagon 8"/>
            <p:cNvSpPr/>
            <p:nvPr/>
          </p:nvSpPr>
          <p:spPr>
            <a:xfrm>
              <a:off x="2633533" y="3512774"/>
              <a:ext cx="7077046" cy="709111"/>
            </a:xfrm>
            <a:prstGeom prst="homePlat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19198" y="3701738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在线咨询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27"/>
            <p:cNvSpPr/>
            <p:nvPr/>
          </p:nvSpPr>
          <p:spPr bwMode="auto">
            <a:xfrm>
              <a:off x="3003704" y="3796188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33533" y="4213482"/>
            <a:ext cx="9558467" cy="752484"/>
            <a:chOff x="2633533" y="4213482"/>
            <a:chExt cx="9558467" cy="752484"/>
          </a:xfrm>
        </p:grpSpPr>
        <p:sp>
          <p:nvSpPr>
            <p:cNvPr id="7" name="Pentagon 9"/>
            <p:cNvSpPr/>
            <p:nvPr/>
          </p:nvSpPr>
          <p:spPr>
            <a:xfrm>
              <a:off x="2633533" y="4213482"/>
              <a:ext cx="5111200" cy="70911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90318" y="4427925"/>
              <a:ext cx="5892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  <a:hlinkClick r:id="rId1" action="ppaction://hlinkfile"/>
                </a:rPr>
                <a:t>后台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3003704" y="4524307"/>
              <a:ext cx="149115" cy="150382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829486" y="4965966"/>
              <a:ext cx="43625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</a:t>
            </a:r>
            <a:r>
              <a:rPr lang="en-US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项目心得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-4 </a:t>
            </a:r>
            <a:r>
              <a:rPr lang="zh-CN" altLang="en-US" b="1" dirty="0">
                <a:cs typeface="+mn-ea"/>
                <a:sym typeface="+mn-lt"/>
              </a:rPr>
              <a:t>项目心得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32008" y="1974263"/>
            <a:ext cx="2147415" cy="3278968"/>
            <a:chOff x="909148" y="1974263"/>
            <a:chExt cx="2147415" cy="3278968"/>
          </a:xfrm>
        </p:grpSpPr>
        <p:grpSp>
          <p:nvGrpSpPr>
            <p:cNvPr id="4" name="Group 75"/>
            <p:cNvGrpSpPr/>
            <p:nvPr/>
          </p:nvGrpSpPr>
          <p:grpSpPr>
            <a:xfrm rot="5400000">
              <a:off x="1143771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5" name="Straight Connector 77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7" name="Trapezoid 95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Parallelogram 96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Freeform 97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矩形 99"/>
            <p:cNvSpPr/>
            <p:nvPr/>
          </p:nvSpPr>
          <p:spPr>
            <a:xfrm>
              <a:off x="1426971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网站美观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909148" y="4282316"/>
              <a:ext cx="2031325" cy="970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一个网站做的好与坏首先体现的是是否能够抓住浏览者的眼球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所以对网站的美观度要抓第一要求。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64094" y="1974263"/>
            <a:ext cx="2120976" cy="3278968"/>
            <a:chOff x="3586319" y="1974263"/>
            <a:chExt cx="2120976" cy="3278968"/>
          </a:xfrm>
        </p:grpSpPr>
        <p:grpSp>
          <p:nvGrpSpPr>
            <p:cNvPr id="17" name="Group 123"/>
            <p:cNvGrpSpPr/>
            <p:nvPr/>
          </p:nvGrpSpPr>
          <p:grpSpPr>
            <a:xfrm rot="5400000">
              <a:off x="3794503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18" name="Straight Connector 124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20" name="Trapezoid 135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Parallelogram 136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37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2" name="矩形 101"/>
            <p:cNvSpPr/>
            <p:nvPr/>
          </p:nvSpPr>
          <p:spPr>
            <a:xfrm>
              <a:off x="4104142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用户体验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86319" y="4282316"/>
              <a:ext cx="2031325" cy="970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web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前端工作者就是做一个网站让用户满意来赚取酬劳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所以要让用户有一个良好的体验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才能让用户满意。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60898" y="1974263"/>
            <a:ext cx="2197131" cy="3719023"/>
            <a:chOff x="6160898" y="1974263"/>
            <a:chExt cx="2197131" cy="3719023"/>
          </a:xfrm>
        </p:grpSpPr>
        <p:grpSp>
          <p:nvGrpSpPr>
            <p:cNvPr id="26" name="Group 144"/>
            <p:cNvGrpSpPr/>
            <p:nvPr/>
          </p:nvGrpSpPr>
          <p:grpSpPr>
            <a:xfrm rot="5400000">
              <a:off x="6445237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27" name="Straight Connector 145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29" name="Trapezoid 147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Parallelogram 148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49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4" name="矩形 103"/>
            <p:cNvSpPr/>
            <p:nvPr/>
          </p:nvSpPr>
          <p:spPr>
            <a:xfrm>
              <a:off x="6678721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难点攻克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160898" y="4282316"/>
              <a:ext cx="2031325" cy="1410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在实际网站制作过程中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难免会遇到难题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这个时候就需要自己攻克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去琢磨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所以在这个过程中需要积累大量的专业知识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说到我们本身就是 需要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多看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多学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多做。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36288" y="1974263"/>
            <a:ext cx="2172473" cy="3498678"/>
            <a:chOff x="8836288" y="1974263"/>
            <a:chExt cx="2172473" cy="3498678"/>
          </a:xfrm>
        </p:grpSpPr>
        <p:grpSp>
          <p:nvGrpSpPr>
            <p:cNvPr id="35" name="Group 153"/>
            <p:cNvGrpSpPr/>
            <p:nvPr/>
          </p:nvGrpSpPr>
          <p:grpSpPr>
            <a:xfrm rot="5400000">
              <a:off x="9095969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36" name="Straight Connector 154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38" name="Trapezoid 156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Parallelogram 157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58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-1" fmla="*/ 0 w 838200"/>
                    <a:gd name="connsiteY0-2" fmla="*/ 0 h 657225"/>
                    <a:gd name="connsiteX1-3" fmla="*/ 609600 w 838200"/>
                    <a:gd name="connsiteY1-4" fmla="*/ 0 h 657225"/>
                    <a:gd name="connsiteX2-5" fmla="*/ 838200 w 838200"/>
                    <a:gd name="connsiteY2-6" fmla="*/ 657225 h 657225"/>
                    <a:gd name="connsiteX3-7" fmla="*/ 0 w 838200"/>
                    <a:gd name="connsiteY3-8" fmla="*/ 657225 h 657225"/>
                    <a:gd name="connsiteX4-9" fmla="*/ 0 w 838200"/>
                    <a:gd name="connsiteY4-10" fmla="*/ 0 h 657225"/>
                    <a:gd name="connsiteX0-11" fmla="*/ 0 w 838200"/>
                    <a:gd name="connsiteY0-12" fmla="*/ 0 h 657225"/>
                    <a:gd name="connsiteX1-13" fmla="*/ 483079 w 838200"/>
                    <a:gd name="connsiteY1-14" fmla="*/ 0 h 657225"/>
                    <a:gd name="connsiteX2-15" fmla="*/ 838200 w 838200"/>
                    <a:gd name="connsiteY2-16" fmla="*/ 657225 h 657225"/>
                    <a:gd name="connsiteX3-17" fmla="*/ 0 w 838200"/>
                    <a:gd name="connsiteY3-18" fmla="*/ 657225 h 657225"/>
                    <a:gd name="connsiteX4-19" fmla="*/ 0 w 838200"/>
                    <a:gd name="connsiteY4-20" fmla="*/ 0 h 657225"/>
                    <a:gd name="connsiteX0-21" fmla="*/ 0 w 838200"/>
                    <a:gd name="connsiteY0-22" fmla="*/ 0 h 657225"/>
                    <a:gd name="connsiteX1-23" fmla="*/ 483079 w 838200"/>
                    <a:gd name="connsiteY1-24" fmla="*/ 0 h 657225"/>
                    <a:gd name="connsiteX2-25" fmla="*/ 602916 w 838200"/>
                    <a:gd name="connsiteY2-26" fmla="*/ 0 h 657225"/>
                    <a:gd name="connsiteX3-27" fmla="*/ 838200 w 838200"/>
                    <a:gd name="connsiteY3-28" fmla="*/ 657225 h 657225"/>
                    <a:gd name="connsiteX4-29" fmla="*/ 0 w 838200"/>
                    <a:gd name="connsiteY4-30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6" name="矩形 105"/>
            <p:cNvSpPr/>
            <p:nvPr/>
          </p:nvSpPr>
          <p:spPr>
            <a:xfrm>
              <a:off x="9354111" y="3942096"/>
              <a:ext cx="9956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后台维护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836288" y="4282316"/>
              <a:ext cx="2031325" cy="1190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网站制作初期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交于用户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但后期需要专业维护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来提高网站的一系列效果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该知识还未完成老师的授课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接下来就需要掌握改该知识</a:t>
              </a: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以及学会应用。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335723" y="205803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41763" y="205803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14478" y="205803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65603" y="2022475"/>
            <a:ext cx="848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70530" y="3035935"/>
            <a:ext cx="6003925" cy="908685"/>
          </a:xfrm>
        </p:spPr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谢谢观看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cs typeface="+mn-ea"/>
                <a:sym typeface="+mn-lt"/>
              </a:rPr>
              <a:t>董老师</a:t>
            </a:r>
            <a:r>
              <a:rPr lang="en-US" altLang="zh-CN" dirty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cs typeface="+mn-ea"/>
                <a:sym typeface="+mn-lt"/>
              </a:rPr>
              <a:t>报告人：闫仲萧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2017</a:t>
            </a:r>
            <a:r>
              <a:rPr lang="zh-CN" altLang="en-US" dirty="0">
                <a:latin typeface="+mn-lt"/>
                <a:cs typeface="+mn-ea"/>
                <a:sym typeface="+mn-lt"/>
              </a:rPr>
              <a:t>年</a:t>
            </a:r>
            <a:r>
              <a:rPr lang="en-US" altLang="zh-CN" dirty="0">
                <a:latin typeface="+mn-lt"/>
                <a:cs typeface="+mn-ea"/>
                <a:sym typeface="+mn-lt"/>
              </a:rPr>
              <a:t>6</a:t>
            </a:r>
            <a:r>
              <a:rPr lang="zh-CN" altLang="en-US" dirty="0">
                <a:latin typeface="+mn-lt"/>
                <a:cs typeface="+mn-ea"/>
                <a:sym typeface="+mn-lt"/>
              </a:rPr>
              <a:t>月专业课</a:t>
            </a:r>
            <a:r>
              <a:rPr lang="en-US" altLang="zh-CN" dirty="0">
                <a:latin typeface="+mn-lt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cs typeface="+mn-ea"/>
                <a:sym typeface="+mn-lt"/>
              </a:rPr>
              <a:t>项目答辩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自我介绍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一</a:t>
            </a: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自我介绍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2325" y="1186180"/>
            <a:ext cx="7259320" cy="4983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姓       名：闫仲萧</a:t>
            </a:r>
            <a:endParaRPr lang="zh-CN" altLang="en-US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班       级：</a:t>
            </a:r>
            <a:r>
              <a:rPr lang="en-US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w202</a:t>
            </a: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班</a:t>
            </a: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职       位：学    员</a:t>
            </a: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理想目标</a:t>
            </a:r>
            <a:r>
              <a:rPr lang="en-US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r>
              <a:rPr lang="zh-CN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成为一名出色的</a:t>
            </a:r>
            <a:r>
              <a:rPr lang="en-US" altLang="zh-CN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前端工程师</a:t>
            </a:r>
            <a:endParaRPr lang="zh-CN" altLang="en-US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自我要求：不去追求完美的极致，但是要做的更加完美。</a:t>
            </a:r>
            <a:endParaRPr lang="zh-CN" altLang="en-US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zh-CN" sz="2800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8" name="椭圆 647"/>
          <p:cNvSpPr/>
          <p:nvPr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2" name="椭圆 651"/>
          <p:cNvSpPr/>
          <p:nvPr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247378" y="1577640"/>
            <a:ext cx="24231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1      </a:t>
            </a:r>
            <a:r>
              <a:rPr lang="zh-CN" altLang="en-US" dirty="0">
                <a:cs typeface="+mn-ea"/>
                <a:sym typeface="+mn-lt"/>
              </a:rPr>
              <a:t>自我介绍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5" name="矩形 654"/>
          <p:cNvSpPr/>
          <p:nvPr/>
        </p:nvSpPr>
        <p:spPr>
          <a:xfrm>
            <a:off x="7247378" y="2271527"/>
            <a:ext cx="24231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2      </a:t>
            </a:r>
            <a:r>
              <a:rPr lang="zh-CN" altLang="en-US" dirty="0">
                <a:cs typeface="+mn-ea"/>
                <a:sym typeface="+mn-lt"/>
              </a:rPr>
              <a:t>案例展示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7247378" y="2965414"/>
            <a:ext cx="2371090" cy="427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3-1  </a:t>
            </a:r>
            <a:r>
              <a:rPr lang="zh-CN" altLang="en-US" dirty="0">
                <a:cs typeface="+mn-ea"/>
                <a:sym typeface="+mn-lt"/>
              </a:rPr>
              <a:t>项目分析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7" name="矩形 656"/>
          <p:cNvSpPr/>
          <p:nvPr/>
        </p:nvSpPr>
        <p:spPr>
          <a:xfrm>
            <a:off x="7247378" y="3659301"/>
            <a:ext cx="2371090" cy="427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3-2  </a:t>
            </a:r>
            <a:r>
              <a:rPr lang="zh-CN" altLang="en-US" dirty="0">
                <a:cs typeface="+mn-ea"/>
                <a:sym typeface="+mn-lt"/>
              </a:rPr>
              <a:t>项目讲解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8" name="矩形 657"/>
          <p:cNvSpPr/>
          <p:nvPr/>
        </p:nvSpPr>
        <p:spPr>
          <a:xfrm>
            <a:off x="7247378" y="5047074"/>
            <a:ext cx="2371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3-4  </a:t>
            </a:r>
            <a:r>
              <a:rPr lang="zh-CN" altLang="en-US" dirty="0">
                <a:cs typeface="+mn-ea"/>
                <a:sym typeface="+mn-lt"/>
              </a:rPr>
              <a:t>项目心得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7247378" y="4353188"/>
            <a:ext cx="2371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Part 3-3  </a:t>
            </a:r>
            <a:r>
              <a:rPr lang="zh-CN" altLang="en-US" dirty="0">
                <a:cs typeface="+mn-ea"/>
                <a:sym typeface="+mn-lt"/>
              </a:rPr>
              <a:t>技术讲解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3765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3765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案例展示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44515" y="6101080"/>
            <a:ext cx="1566545" cy="461645"/>
          </a:xfrm>
        </p:spPr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  <a:hlinkClick r:id="rId1" action="ppaction://hlinkfile"/>
              </a:rPr>
              <a:t>项目展示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3285" y="1183348"/>
            <a:ext cx="3471566" cy="4819519"/>
            <a:chOff x="664390" y="1183348"/>
            <a:chExt cx="3471566" cy="4819519"/>
          </a:xfrm>
        </p:grpSpPr>
        <p:sp>
          <p:nvSpPr>
            <p:cNvPr id="6" name="矩形 5"/>
            <p:cNvSpPr/>
            <p:nvPr/>
          </p:nvSpPr>
          <p:spPr>
            <a:xfrm>
              <a:off x="869420" y="1366253"/>
              <a:ext cx="3266536" cy="46366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209800" y="1183348"/>
              <a:ext cx="184076" cy="185958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667561" y="2703934"/>
              <a:ext cx="201859" cy="203923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030" name="Picture 6" descr="E:\ppt模板\ppt-1.pngppt-1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 bwMode="auto">
            <a:xfrm>
              <a:off x="986970" y="1493863"/>
              <a:ext cx="3026410" cy="3228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直角三角形 6"/>
            <p:cNvSpPr/>
            <p:nvPr/>
          </p:nvSpPr>
          <p:spPr>
            <a:xfrm rot="5400000">
              <a:off x="666878" y="1180860"/>
              <a:ext cx="1724510" cy="172948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86657" y="4722548"/>
              <a:ext cx="3026544" cy="328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HTML5+CSS3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项目答辩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08257" y="1183348"/>
            <a:ext cx="3471566" cy="4819519"/>
            <a:chOff x="4508257" y="1183348"/>
            <a:chExt cx="3471566" cy="4819519"/>
          </a:xfrm>
        </p:grpSpPr>
        <p:sp>
          <p:nvSpPr>
            <p:cNvPr id="22" name="矩形 21"/>
            <p:cNvSpPr/>
            <p:nvPr/>
          </p:nvSpPr>
          <p:spPr>
            <a:xfrm>
              <a:off x="4713287" y="1366253"/>
              <a:ext cx="3266536" cy="46366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6053667" y="1183348"/>
              <a:ext cx="184076" cy="185958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4511428" y="2703934"/>
              <a:ext cx="201859" cy="203923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5" name="Picture 6" descr="E:\w202H5升学答辩\HTML5+CSS3项目答辩ppt\ppt-2.pngppt-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 bwMode="auto">
            <a:xfrm>
              <a:off x="4830837" y="1494498"/>
              <a:ext cx="3026410" cy="322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直角三角形 25"/>
            <p:cNvSpPr/>
            <p:nvPr/>
          </p:nvSpPr>
          <p:spPr>
            <a:xfrm rot="5400000">
              <a:off x="4510745" y="1180860"/>
              <a:ext cx="1724510" cy="172948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30524" y="4722548"/>
              <a:ext cx="3026544" cy="330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Jquery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项目测试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52124" y="1183348"/>
            <a:ext cx="3471566" cy="4819519"/>
            <a:chOff x="8352124" y="1183348"/>
            <a:chExt cx="3471566" cy="4819519"/>
          </a:xfrm>
        </p:grpSpPr>
        <p:sp>
          <p:nvSpPr>
            <p:cNvPr id="27" name="矩形 26"/>
            <p:cNvSpPr/>
            <p:nvPr/>
          </p:nvSpPr>
          <p:spPr>
            <a:xfrm>
              <a:off x="8557154" y="1366253"/>
              <a:ext cx="3266536" cy="46366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9897534" y="1183348"/>
              <a:ext cx="184076" cy="185958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8355295" y="2703934"/>
              <a:ext cx="201859" cy="203923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30" name="Picture 6" descr="E:\w202H5升学答辩\HTML5+CSS3项目答辩ppt\ppt-3.pngppt-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 bwMode="auto">
            <a:xfrm>
              <a:off x="8674704" y="1494498"/>
              <a:ext cx="3026410" cy="322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直角三角形 30"/>
            <p:cNvSpPr/>
            <p:nvPr/>
          </p:nvSpPr>
          <p:spPr>
            <a:xfrm rot="5400000">
              <a:off x="8354612" y="1180860"/>
              <a:ext cx="1724510" cy="172948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674391" y="4722548"/>
              <a:ext cx="3026544" cy="328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Bootstrap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网站框架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占位符 1"/>
          <p:cNvSpPr>
            <a:spLocks noGrp="1"/>
          </p:cNvSpPr>
          <p:nvPr/>
        </p:nvSpPr>
        <p:spPr>
          <a:xfrm>
            <a:off x="960967" y="178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二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案例展示</a:t>
            </a:r>
            <a:endParaRPr lang="zh-CN" altLang="en-US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90290" y="2980055"/>
            <a:ext cx="5304155" cy="897255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答辩项目详解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845435" cy="450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51885" y="2980055"/>
            <a:ext cx="4986655" cy="897255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3-1</a:t>
            </a:r>
            <a:r>
              <a:rPr lang="zh-CN" altLang="en-US" dirty="0">
                <a:cs typeface="+mn-ea"/>
                <a:sym typeface="+mn-lt"/>
              </a:rPr>
              <a:t>项目分析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</a:t>
            </a:r>
            <a:r>
              <a:rPr lang="zh-CN" altLang="en-US" b="1" dirty="0">
                <a:cs typeface="+mn-ea"/>
                <a:sym typeface="+mn-lt"/>
              </a:rPr>
              <a:t>三</a:t>
            </a:r>
            <a:r>
              <a:rPr lang="en-US" altLang="zh-CN" b="1" dirty="0">
                <a:cs typeface="+mn-ea"/>
                <a:sym typeface="+mn-lt"/>
              </a:rPr>
              <a:t>-1 </a:t>
            </a:r>
            <a:r>
              <a:rPr lang="zh-CN" altLang="en-US" b="1" dirty="0">
                <a:cs typeface="+mn-ea"/>
                <a:sym typeface="+mn-lt"/>
              </a:rPr>
              <a:t>项目分析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76482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>
                <a:fillRect/>
              </a:stretch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/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7644552" y="1838748"/>
                <a:ext cx="3183890" cy="30518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1741" y="1557703"/>
            <a:ext cx="5084363" cy="1748484"/>
            <a:chOff x="491741" y="1557703"/>
            <a:chExt cx="5084363" cy="1748484"/>
          </a:xfrm>
        </p:grpSpPr>
        <p:sp>
          <p:nvSpPr>
            <p:cNvPr id="12" name="矩形 11"/>
            <p:cNvSpPr/>
            <p:nvPr/>
          </p:nvSpPr>
          <p:spPr>
            <a:xfrm>
              <a:off x="2459524" y="1615757"/>
              <a:ext cx="3116580" cy="3987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18-34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岁移动设备使用率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672568" y="2015867"/>
              <a:ext cx="2866938" cy="1290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18到34岁受访者最倾向于使用移动设备上网，特别是智能手机。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18到34岁受访者智能手机普及率最高，达到90%以上，而且也比年长受访者更愿意使用手机。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1741" y="1557703"/>
              <a:ext cx="2180590" cy="1445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90</a:t>
              </a:r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%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1741" y="3898717"/>
            <a:ext cx="5179845" cy="1445260"/>
            <a:chOff x="491741" y="3898717"/>
            <a:chExt cx="5179845" cy="1445260"/>
          </a:xfrm>
        </p:grpSpPr>
        <p:sp>
          <p:nvSpPr>
            <p:cNvPr id="16" name="矩形 15"/>
            <p:cNvSpPr/>
            <p:nvPr/>
          </p:nvSpPr>
          <p:spPr>
            <a:xfrm>
              <a:off x="2408407" y="4131157"/>
              <a:ext cx="3218815" cy="39878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18-34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岁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PC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端阅览使用率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04648" y="4531267"/>
              <a:ext cx="2866938" cy="57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只有少部分的人会使用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PC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端上网阅览资料。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1741" y="3898717"/>
              <a:ext cx="2180590" cy="1445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accent1"/>
                  </a:solidFill>
                  <a:cs typeface="+mn-ea"/>
                  <a:sym typeface="+mn-lt"/>
                </a:rPr>
                <a:t>10</a:t>
              </a:r>
              <a:r>
                <a:rPr lang="en-US" altLang="zh-CN" sz="4000" b="1" dirty="0">
                  <a:solidFill>
                    <a:schemeClr val="accent1"/>
                  </a:solidFill>
                  <a:cs typeface="+mn-ea"/>
                  <a:sym typeface="+mn-lt"/>
                </a:rPr>
                <a:t>%</a:t>
              </a:r>
              <a:endParaRPr lang="zh-CN" altLang="en-US" sz="8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 14" descr="90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515" y="2272665"/>
            <a:ext cx="2104390" cy="218503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451215" y="3382645"/>
            <a:ext cx="157035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90%</a:t>
            </a:r>
            <a:endParaRPr lang="en-US" altLang="zh-CN" sz="2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21458" y="2493010"/>
            <a:ext cx="62674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10%</a:t>
            </a:r>
            <a:endParaRPr lang="en-US" altLang="zh-CN" sz="1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2560" y="5494655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7200" b="1">
                <a:solidFill>
                  <a:schemeClr val="accent4"/>
                </a:solidFill>
                <a:effectLst/>
              </a:rPr>
              <a:t>谈网站响应式的重要性</a:t>
            </a:r>
            <a:endParaRPr lang="zh-CN" altLang="en-US" sz="7200" b="1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1429</Words>
  <Application>WPS 演示</Application>
  <PresentationFormat>宽屏</PresentationFormat>
  <Paragraphs>205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Century Gothic</vt:lpstr>
      <vt:lpstr>Segoe Print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lenovo</cp:lastModifiedBy>
  <cp:revision>83</cp:revision>
  <dcterms:created xsi:type="dcterms:W3CDTF">2015-08-18T02:51:00Z</dcterms:created>
  <dcterms:modified xsi:type="dcterms:W3CDTF">2017-06-20T01:25:20Z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