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6" r:id="rId2"/>
    <p:sldId id="529" r:id="rId3"/>
    <p:sldId id="530" r:id="rId4"/>
    <p:sldId id="257" r:id="rId5"/>
    <p:sldId id="261" r:id="rId6"/>
    <p:sldId id="262" r:id="rId7"/>
    <p:sldId id="263" r:id="rId8"/>
    <p:sldId id="264" r:id="rId9"/>
    <p:sldId id="265" r:id="rId10"/>
    <p:sldId id="374" r:id="rId11"/>
    <p:sldId id="531" r:id="rId12"/>
    <p:sldId id="268" r:id="rId13"/>
    <p:sldId id="270" r:id="rId14"/>
    <p:sldId id="502" r:id="rId15"/>
    <p:sldId id="503" r:id="rId16"/>
    <p:sldId id="504" r:id="rId17"/>
    <p:sldId id="269" r:id="rId18"/>
    <p:sldId id="379" r:id="rId19"/>
    <p:sldId id="401" r:id="rId20"/>
    <p:sldId id="402" r:id="rId21"/>
    <p:sldId id="403" r:id="rId22"/>
    <p:sldId id="532" r:id="rId23"/>
    <p:sldId id="273" r:id="rId24"/>
    <p:sldId id="275" r:id="rId25"/>
    <p:sldId id="277" r:id="rId26"/>
    <p:sldId id="276" r:id="rId27"/>
    <p:sldId id="278" r:id="rId28"/>
    <p:sldId id="279" r:id="rId29"/>
    <p:sldId id="505" r:id="rId30"/>
    <p:sldId id="533" r:id="rId31"/>
    <p:sldId id="292" r:id="rId32"/>
    <p:sldId id="293" r:id="rId33"/>
    <p:sldId id="296" r:id="rId34"/>
    <p:sldId id="297" r:id="rId35"/>
    <p:sldId id="298" r:id="rId36"/>
    <p:sldId id="299" r:id="rId37"/>
    <p:sldId id="549" r:id="rId38"/>
    <p:sldId id="506" r:id="rId39"/>
    <p:sldId id="418" r:id="rId40"/>
    <p:sldId id="420" r:id="rId41"/>
    <p:sldId id="421" r:id="rId42"/>
    <p:sldId id="534" r:id="rId43"/>
    <p:sldId id="423" r:id="rId44"/>
    <p:sldId id="507" r:id="rId45"/>
    <p:sldId id="424" r:id="rId46"/>
    <p:sldId id="457" r:id="rId47"/>
    <p:sldId id="458" r:id="rId48"/>
    <p:sldId id="459" r:id="rId49"/>
    <p:sldId id="460" r:id="rId50"/>
    <p:sldId id="456" r:id="rId51"/>
    <p:sldId id="468" r:id="rId52"/>
    <p:sldId id="481" r:id="rId53"/>
    <p:sldId id="467" r:id="rId54"/>
    <p:sldId id="535" r:id="rId55"/>
    <p:sldId id="508" r:id="rId56"/>
    <p:sldId id="509" r:id="rId57"/>
    <p:sldId id="510" r:id="rId58"/>
    <p:sldId id="511" r:id="rId59"/>
    <p:sldId id="512" r:id="rId60"/>
    <p:sldId id="536" r:id="rId61"/>
    <p:sldId id="470" r:id="rId62"/>
    <p:sldId id="471" r:id="rId63"/>
    <p:sldId id="472" r:id="rId64"/>
    <p:sldId id="473" r:id="rId65"/>
    <p:sldId id="475" r:id="rId66"/>
    <p:sldId id="537" r:id="rId67"/>
    <p:sldId id="519" r:id="rId68"/>
    <p:sldId id="538" r:id="rId69"/>
    <p:sldId id="381" r:id="rId70"/>
    <p:sldId id="380" r:id="rId71"/>
    <p:sldId id="515" r:id="rId72"/>
    <p:sldId id="428" r:id="rId73"/>
    <p:sldId id="300" r:id="rId74"/>
    <p:sldId id="301" r:id="rId75"/>
    <p:sldId id="302" r:id="rId76"/>
    <p:sldId id="303" r:id="rId77"/>
    <p:sldId id="514" r:id="rId78"/>
    <p:sldId id="550" r:id="rId79"/>
    <p:sldId id="513" r:id="rId80"/>
    <p:sldId id="551" r:id="rId81"/>
    <p:sldId id="539" r:id="rId82"/>
    <p:sldId id="304" r:id="rId83"/>
    <p:sldId id="305" r:id="rId84"/>
    <p:sldId id="306" r:id="rId85"/>
    <p:sldId id="308" r:id="rId86"/>
    <p:sldId id="307" r:id="rId87"/>
    <p:sldId id="540" r:id="rId88"/>
    <p:sldId id="310" r:id="rId89"/>
    <p:sldId id="312" r:id="rId90"/>
    <p:sldId id="313" r:id="rId91"/>
    <p:sldId id="314" r:id="rId92"/>
    <p:sldId id="316" r:id="rId93"/>
    <p:sldId id="359" r:id="rId94"/>
    <p:sldId id="360" r:id="rId95"/>
    <p:sldId id="315" r:id="rId96"/>
    <p:sldId id="317" r:id="rId97"/>
    <p:sldId id="318" r:id="rId98"/>
    <p:sldId id="427" r:id="rId99"/>
    <p:sldId id="322" r:id="rId100"/>
    <p:sldId id="541" r:id="rId101"/>
    <p:sldId id="517" r:id="rId102"/>
    <p:sldId id="433" r:id="rId103"/>
    <p:sldId id="500" r:id="rId104"/>
    <p:sldId id="435" r:id="rId105"/>
    <p:sldId id="436" r:id="rId106"/>
    <p:sldId id="552" r:id="rId107"/>
    <p:sldId id="438" r:id="rId108"/>
    <p:sldId id="439" r:id="rId109"/>
    <p:sldId id="440" r:id="rId110"/>
    <p:sldId id="542" r:id="rId111"/>
    <p:sldId id="490" r:id="rId112"/>
    <p:sldId id="553" r:id="rId113"/>
    <p:sldId id="491" r:id="rId114"/>
    <p:sldId id="543" r:id="rId115"/>
    <p:sldId id="327" r:id="rId116"/>
    <p:sldId id="328" r:id="rId117"/>
    <p:sldId id="329" r:id="rId118"/>
    <p:sldId id="544" r:id="rId119"/>
    <p:sldId id="446" r:id="rId120"/>
    <p:sldId id="557" r:id="rId121"/>
    <p:sldId id="447" r:id="rId122"/>
    <p:sldId id="554" r:id="rId123"/>
    <p:sldId id="556" r:id="rId124"/>
    <p:sldId id="545" r:id="rId125"/>
    <p:sldId id="559" r:id="rId126"/>
    <p:sldId id="330" r:id="rId127"/>
    <p:sldId id="332" r:id="rId128"/>
    <p:sldId id="520" r:id="rId129"/>
    <p:sldId id="521" r:id="rId130"/>
    <p:sldId id="558" r:id="rId131"/>
    <p:sldId id="546" r:id="rId132"/>
    <p:sldId id="524" r:id="rId133"/>
    <p:sldId id="547" r:id="rId134"/>
    <p:sldId id="528" r:id="rId135"/>
    <p:sldId id="526" r:id="rId136"/>
    <p:sldId id="527" r:id="rId137"/>
    <p:sldId id="548" r:id="rId138"/>
    <p:sldId id="455" r:id="rId139"/>
    <p:sldId id="260" r:id="rId1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FFFFCC"/>
    <a:srgbClr val="FFFF99"/>
    <a:srgbClr val="990099"/>
    <a:srgbClr val="000066"/>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19" autoAdjust="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514E4-3D17-4CE0-8A1F-1080DDF7D336}" type="datetimeFigureOut">
              <a:rPr lang="zh-CN" altLang="en-US" smtClean="0"/>
              <a:t>2016/4/29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98B6DB-54A5-4927-BB91-E158BF74A384}" type="slidenum">
              <a:rPr lang="zh-CN" altLang="en-US" smtClean="0"/>
              <a:t>‹#›</a:t>
            </a:fld>
            <a:endParaRPr lang="zh-CN" altLang="en-US"/>
          </a:p>
        </p:txBody>
      </p:sp>
    </p:spTree>
    <p:extLst>
      <p:ext uri="{BB962C8B-B14F-4D97-AF65-F5344CB8AC3E}">
        <p14:creationId xmlns:p14="http://schemas.microsoft.com/office/powerpoint/2010/main" val="71650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kb.cnblogs.com/page/186516/"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www.infoq.com/cn/articles/rest-introduc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DispatcherServlet</a:t>
            </a:r>
            <a:r>
              <a:rPr lang="en-US" altLang="zh-CN" baseline="0" dirty="0" smtClean="0"/>
              <a:t> </a:t>
            </a:r>
            <a:r>
              <a:rPr lang="zh-CN" altLang="en-US" dirty="0" smtClean="0"/>
              <a:t>默认加载 </a:t>
            </a:r>
            <a:r>
              <a:rPr lang="en-US" altLang="zh-CN" dirty="0" smtClean="0"/>
              <a:t>/WEB-INF/servletName-servlet.xml </a:t>
            </a:r>
            <a:r>
              <a:rPr lang="zh-CN" altLang="en-US" dirty="0" smtClean="0"/>
              <a:t>的 </a:t>
            </a:r>
            <a:r>
              <a:rPr lang="en-US" altLang="zh-CN" dirty="0" smtClean="0"/>
              <a:t>Spring </a:t>
            </a:r>
            <a:r>
              <a:rPr lang="zh-CN" altLang="en-US" dirty="0" smtClean="0"/>
              <a:t>配置文件</a:t>
            </a:r>
            <a:r>
              <a:rPr lang="en-US" altLang="zh-CN" dirty="0" smtClean="0"/>
              <a:t>, </a:t>
            </a:r>
            <a:r>
              <a:rPr lang="zh-CN" altLang="en-US" dirty="0" smtClean="0"/>
              <a:t>启动 </a:t>
            </a:r>
            <a:r>
              <a:rPr lang="en-US" altLang="zh-CN" dirty="0" smtClean="0"/>
              <a:t>WEB </a:t>
            </a:r>
            <a:r>
              <a:rPr lang="zh-CN" altLang="en-US" dirty="0" smtClean="0"/>
              <a:t>层的 </a:t>
            </a:r>
            <a:r>
              <a:rPr lang="en-US" altLang="zh-CN" dirty="0" smtClean="0"/>
              <a:t>Spring </a:t>
            </a:r>
            <a:r>
              <a:rPr lang="zh-CN" altLang="en-US" dirty="0" smtClean="0"/>
              <a:t>容器</a:t>
            </a:r>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7</a:t>
            </a:fld>
            <a:endParaRPr lang="zh-CN" altLang="en-US"/>
          </a:p>
        </p:txBody>
      </p:sp>
    </p:spTree>
    <p:extLst>
      <p:ext uri="{BB962C8B-B14F-4D97-AF65-F5344CB8AC3E}">
        <p14:creationId xmlns:p14="http://schemas.microsoft.com/office/powerpoint/2010/main" val="84920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jsr</a:t>
            </a:r>
            <a:r>
              <a:rPr lang="zh-CN" altLang="en-US" smtClean="0"/>
              <a:t>是</a:t>
            </a:r>
            <a:r>
              <a:rPr lang="en-US" altLang="zh-CN" smtClean="0"/>
              <a:t>Java Specification Requests</a:t>
            </a:r>
            <a:r>
              <a:rPr lang="zh-CN" altLang="en-US" smtClean="0"/>
              <a:t>的缩写，意思是</a:t>
            </a:r>
            <a:r>
              <a:rPr lang="en-US" altLang="zh-CN" smtClean="0"/>
              <a:t>Java </a:t>
            </a:r>
            <a:r>
              <a:rPr lang="zh-CN" altLang="en-US" smtClean="0"/>
              <a:t>规范提案</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77</a:t>
            </a:fld>
            <a:endParaRPr lang="zh-CN" altLang="en-US"/>
          </a:p>
        </p:txBody>
      </p:sp>
    </p:spTree>
    <p:extLst>
      <p:ext uri="{BB962C8B-B14F-4D97-AF65-F5344CB8AC3E}">
        <p14:creationId xmlns:p14="http://schemas.microsoft.com/office/powerpoint/2010/main" val="393795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101</a:t>
            </a:fld>
            <a:endParaRPr lang="zh-CN" altLang="en-US"/>
          </a:p>
        </p:txBody>
      </p:sp>
    </p:spTree>
    <p:extLst>
      <p:ext uri="{BB962C8B-B14F-4D97-AF65-F5344CB8AC3E}">
        <p14:creationId xmlns:p14="http://schemas.microsoft.com/office/powerpoint/2010/main" val="413905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106</a:t>
            </a:fld>
            <a:endParaRPr lang="zh-CN" altLang="en-US"/>
          </a:p>
        </p:txBody>
      </p:sp>
    </p:spTree>
    <p:extLst>
      <p:ext uri="{BB962C8B-B14F-4D97-AF65-F5344CB8AC3E}">
        <p14:creationId xmlns:p14="http://schemas.microsoft.com/office/powerpoint/2010/main" val="294488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Content-Disposition</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attachment; filename=abc.pdf</a:t>
            </a:r>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107</a:t>
            </a:fld>
            <a:endParaRPr lang="zh-CN" altLang="en-US"/>
          </a:p>
        </p:txBody>
      </p:sp>
    </p:spTree>
    <p:extLst>
      <p:ext uri="{BB962C8B-B14F-4D97-AF65-F5344CB8AC3E}">
        <p14:creationId xmlns:p14="http://schemas.microsoft.com/office/powerpoint/2010/main" val="333323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108</a:t>
            </a:fld>
            <a:endParaRPr lang="zh-CN" altLang="en-US"/>
          </a:p>
        </p:txBody>
      </p:sp>
    </p:spTree>
    <p:extLst>
      <p:ext uri="{BB962C8B-B14F-4D97-AF65-F5344CB8AC3E}">
        <p14:creationId xmlns:p14="http://schemas.microsoft.com/office/powerpoint/2010/main" val="2138742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120</a:t>
            </a:fld>
            <a:endParaRPr lang="zh-CN" altLang="en-US"/>
          </a:p>
        </p:txBody>
      </p:sp>
    </p:spTree>
    <p:extLst>
      <p:ext uri="{BB962C8B-B14F-4D97-AF65-F5344CB8AC3E}">
        <p14:creationId xmlns:p14="http://schemas.microsoft.com/office/powerpoint/2010/main" val="185543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18</a:t>
            </a:fld>
            <a:endParaRPr lang="zh-CN" altLang="en-US"/>
          </a:p>
        </p:txBody>
      </p:sp>
    </p:spTree>
    <p:extLst>
      <p:ext uri="{BB962C8B-B14F-4D97-AF65-F5344CB8AC3E}">
        <p14:creationId xmlns:p14="http://schemas.microsoft.com/office/powerpoint/2010/main" val="171316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a:t>
            </a:r>
            <a:r>
              <a:rPr lang="zh-CN" altLang="en-US" sz="1200" dirty="0" smtClean="0"/>
              <a:t>理解本真的</a:t>
            </a:r>
            <a:r>
              <a:rPr lang="en-US" altLang="zh-CN" sz="1200" dirty="0" smtClean="0"/>
              <a:t>REST</a:t>
            </a:r>
            <a:r>
              <a:rPr lang="zh-CN" altLang="en-US" sz="1200" dirty="0" smtClean="0"/>
              <a:t>架构风格</a:t>
            </a:r>
            <a:r>
              <a:rPr lang="en-US" altLang="zh-CN" sz="1200" dirty="0" smtClean="0"/>
              <a:t>: </a:t>
            </a:r>
            <a:r>
              <a:rPr lang="en-US" altLang="zh-CN" sz="1200" dirty="0" smtClean="0">
                <a:hlinkClick r:id="rId3"/>
              </a:rPr>
              <a:t>http://kb.cnblogs.com/page/186516/</a:t>
            </a:r>
            <a:r>
              <a:rPr lang="en-US" altLang="zh-CN" sz="1200" dirty="0" smtClean="0"/>
              <a:t> </a:t>
            </a:r>
            <a:br>
              <a:rPr lang="en-US" altLang="zh-CN" sz="1200" dirty="0" smtClean="0"/>
            </a:br>
            <a:r>
              <a:rPr lang="en-US" altLang="zh-CN" sz="1200" dirty="0" smtClean="0"/>
              <a:t>2.</a:t>
            </a:r>
            <a:r>
              <a:rPr lang="zh-CN" altLang="en-US" sz="1200" dirty="0" smtClean="0"/>
              <a:t>深入浅出</a:t>
            </a:r>
            <a:r>
              <a:rPr lang="en-US" altLang="zh-CN" sz="1200" dirty="0" smtClean="0"/>
              <a:t>REST: </a:t>
            </a:r>
            <a:r>
              <a:rPr lang="en-US" altLang="zh-CN" sz="1200" dirty="0" smtClean="0">
                <a:hlinkClick r:id="rId4"/>
              </a:rPr>
              <a:t>http://www.infoq.com/cn/articles/rest-introduction</a:t>
            </a:r>
            <a:endParaRPr lang="zh-CN" altLang="en-US" dirty="0" smtClean="0"/>
          </a:p>
        </p:txBody>
      </p:sp>
      <p:sp>
        <p:nvSpPr>
          <p:cNvPr id="4" name="灯片编号占位符 3"/>
          <p:cNvSpPr>
            <a:spLocks noGrp="1"/>
          </p:cNvSpPr>
          <p:nvPr>
            <p:ph type="sldNum" sz="quarter" idx="10"/>
          </p:nvPr>
        </p:nvSpPr>
        <p:spPr/>
        <p:txBody>
          <a:bodyPr/>
          <a:lstStyle/>
          <a:p>
            <a:fld id="{B498B6DB-54A5-4927-BB91-E158BF74A384}" type="slidenum">
              <a:rPr lang="zh-CN" altLang="en-US" smtClean="0"/>
              <a:t>19</a:t>
            </a:fld>
            <a:endParaRPr lang="zh-CN" altLang="en-US"/>
          </a:p>
        </p:txBody>
      </p:sp>
    </p:spTree>
    <p:extLst>
      <p:ext uri="{BB962C8B-B14F-4D97-AF65-F5344CB8AC3E}">
        <p14:creationId xmlns:p14="http://schemas.microsoft.com/office/powerpoint/2010/main" val="418963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21</a:t>
            </a:fld>
            <a:endParaRPr lang="zh-CN" altLang="en-US"/>
          </a:p>
        </p:txBody>
      </p:sp>
    </p:spTree>
    <p:extLst>
      <p:ext uri="{BB962C8B-B14F-4D97-AF65-F5344CB8AC3E}">
        <p14:creationId xmlns:p14="http://schemas.microsoft.com/office/powerpoint/2010/main" val="171316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29</a:t>
            </a:fld>
            <a:endParaRPr lang="zh-CN" altLang="en-US"/>
          </a:p>
        </p:txBody>
      </p:sp>
    </p:spTree>
    <p:extLst>
      <p:ext uri="{BB962C8B-B14F-4D97-AF65-F5344CB8AC3E}">
        <p14:creationId xmlns:p14="http://schemas.microsoft.com/office/powerpoint/2010/main" val="104479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38</a:t>
            </a:fld>
            <a:endParaRPr lang="zh-CN" altLang="en-US"/>
          </a:p>
        </p:txBody>
      </p:sp>
    </p:spTree>
    <p:extLst>
      <p:ext uri="{BB962C8B-B14F-4D97-AF65-F5344CB8AC3E}">
        <p14:creationId xmlns:p14="http://schemas.microsoft.com/office/powerpoint/2010/main" val="39859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56</a:t>
            </a:fld>
            <a:endParaRPr lang="zh-CN" altLang="en-US"/>
          </a:p>
        </p:txBody>
      </p:sp>
    </p:spTree>
    <p:extLst>
      <p:ext uri="{BB962C8B-B14F-4D97-AF65-F5344CB8AC3E}">
        <p14:creationId xmlns:p14="http://schemas.microsoft.com/office/powerpoint/2010/main" val="405924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mn-lt"/>
                <a:ea typeface="+mn-ea"/>
                <a:cs typeface="+mn-cs"/>
              </a:rPr>
              <a:t>public class Department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Integer id;</a:t>
            </a: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departmentName</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Department()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TODO Auto-generated constructor stub</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Department(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i, String string) {</a:t>
            </a:r>
          </a:p>
          <a:p>
            <a:r>
              <a:rPr lang="en-US" altLang="zh-CN" sz="1200" b="1" kern="1200" dirty="0" smtClean="0">
                <a:solidFill>
                  <a:schemeClr val="tx1"/>
                </a:solidFill>
                <a:latin typeface="+mn-lt"/>
                <a:ea typeface="+mn-ea"/>
                <a:cs typeface="+mn-cs"/>
              </a:rPr>
              <a:t>this.id = i;</a:t>
            </a:r>
          </a:p>
          <a:p>
            <a:r>
              <a:rPr lang="en-US" altLang="zh-CN" sz="1200" b="1" kern="1200" dirty="0" err="1" smtClean="0">
                <a:solidFill>
                  <a:schemeClr val="tx1"/>
                </a:solidFill>
                <a:latin typeface="+mn-lt"/>
                <a:ea typeface="+mn-ea"/>
                <a:cs typeface="+mn-cs"/>
              </a:rPr>
              <a:t>this.departmentName</a:t>
            </a:r>
            <a:r>
              <a:rPr lang="en-US" altLang="zh-CN" sz="1200" b="1" kern="1200" dirty="0" smtClean="0">
                <a:solidFill>
                  <a:schemeClr val="tx1"/>
                </a:solidFill>
                <a:latin typeface="+mn-lt"/>
                <a:ea typeface="+mn-ea"/>
                <a:cs typeface="+mn-cs"/>
              </a:rPr>
              <a:t> = string;</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Integer </a:t>
            </a:r>
            <a:r>
              <a:rPr lang="en-US" altLang="zh-CN" sz="1200" b="1" kern="1200" dirty="0" err="1" smtClean="0">
                <a:solidFill>
                  <a:schemeClr val="tx1"/>
                </a:solidFill>
                <a:latin typeface="+mn-lt"/>
                <a:ea typeface="+mn-ea"/>
                <a:cs typeface="+mn-cs"/>
              </a:rPr>
              <a:t>getId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setId</a:t>
            </a:r>
            <a:r>
              <a:rPr lang="en-US" altLang="zh-CN" sz="1200" b="1" kern="1200" dirty="0" smtClean="0">
                <a:solidFill>
                  <a:schemeClr val="tx1"/>
                </a:solidFill>
                <a:latin typeface="+mn-lt"/>
                <a:ea typeface="+mn-ea"/>
                <a:cs typeface="+mn-cs"/>
              </a:rPr>
              <a:t>(Integer id) {</a:t>
            </a:r>
          </a:p>
          <a:p>
            <a:r>
              <a:rPr lang="en-US" altLang="zh-CN" sz="1200" b="1" kern="1200" dirty="0" smtClean="0">
                <a:solidFill>
                  <a:schemeClr val="tx1"/>
                </a:solidFill>
                <a:latin typeface="+mn-lt"/>
                <a:ea typeface="+mn-ea"/>
                <a:cs typeface="+mn-cs"/>
              </a:rPr>
              <a:t>this.id = 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getDepartmentName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departmentName</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setDepartmentName</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departmentName</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this.departmentName</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departmentName</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@Override</a:t>
            </a: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toString</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"Department [id=" + id + ", </a:t>
            </a:r>
            <a:r>
              <a:rPr lang="en-US" altLang="zh-CN" sz="1200" b="1" kern="1200" dirty="0" err="1" smtClean="0">
                <a:solidFill>
                  <a:schemeClr val="tx1"/>
                </a:solidFill>
                <a:latin typeface="+mn-lt"/>
                <a:ea typeface="+mn-ea"/>
                <a:cs typeface="+mn-cs"/>
              </a:rPr>
              <a:t>departmentName</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departmentName</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@Repository</a:t>
            </a:r>
          </a:p>
          <a:p>
            <a:r>
              <a:rPr lang="en-US" altLang="zh-CN" sz="1200" b="1" kern="1200" dirty="0" smtClean="0">
                <a:solidFill>
                  <a:schemeClr val="tx1"/>
                </a:solidFill>
                <a:latin typeface="+mn-lt"/>
                <a:ea typeface="+mn-ea"/>
                <a:cs typeface="+mn-cs"/>
              </a:rPr>
              <a:t>public class </a:t>
            </a:r>
            <a:r>
              <a:rPr lang="en-US" altLang="zh-CN" sz="1200" b="1" kern="1200" dirty="0" err="1" smtClean="0">
                <a:solidFill>
                  <a:schemeClr val="tx1"/>
                </a:solidFill>
                <a:latin typeface="+mn-lt"/>
                <a:ea typeface="+mn-ea"/>
                <a:cs typeface="+mn-cs"/>
              </a:rPr>
              <a:t>DepartmentDao</a:t>
            </a:r>
            <a:r>
              <a:rPr lang="en-US" altLang="zh-CN" sz="1200" b="1" kern="1200" dirty="0" smtClean="0">
                <a:solidFill>
                  <a:schemeClr val="tx1"/>
                </a:solidFill>
                <a:latin typeface="+mn-lt"/>
                <a:ea typeface="+mn-ea"/>
                <a:cs typeface="+mn-cs"/>
              </a:rPr>
              <a:t>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static Map&lt;Integer, Department&gt; </a:t>
            </a:r>
            <a:r>
              <a:rPr lang="en-US" altLang="zh-CN" sz="1200" b="1" i="1" kern="1200" dirty="0" smtClean="0">
                <a:solidFill>
                  <a:schemeClr val="tx1"/>
                </a:solidFill>
                <a:latin typeface="+mn-lt"/>
                <a:ea typeface="+mn-ea"/>
                <a:cs typeface="+mn-cs"/>
              </a:rPr>
              <a:t>departments = null;</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static{</a:t>
            </a:r>
          </a:p>
          <a:p>
            <a:r>
              <a:rPr lang="en-US" altLang="zh-CN" sz="1200" i="1" kern="1200" dirty="0" smtClean="0">
                <a:solidFill>
                  <a:schemeClr val="tx1"/>
                </a:solidFill>
                <a:latin typeface="+mn-lt"/>
                <a:ea typeface="+mn-ea"/>
                <a:cs typeface="+mn-cs"/>
              </a:rPr>
              <a:t>departments = </a:t>
            </a:r>
            <a:r>
              <a:rPr lang="en-US" altLang="zh-CN" sz="1200" b="1" i="1" kern="1200" dirty="0" smtClean="0">
                <a:solidFill>
                  <a:schemeClr val="tx1"/>
                </a:solidFill>
                <a:latin typeface="+mn-lt"/>
                <a:ea typeface="+mn-ea"/>
                <a:cs typeface="+mn-cs"/>
              </a:rPr>
              <a:t>new </a:t>
            </a:r>
            <a:r>
              <a:rPr lang="en-US" altLang="zh-CN" sz="1200" b="1" i="1" kern="1200" dirty="0" err="1" smtClean="0">
                <a:solidFill>
                  <a:schemeClr val="tx1"/>
                </a:solidFill>
                <a:latin typeface="+mn-lt"/>
                <a:ea typeface="+mn-ea"/>
                <a:cs typeface="+mn-cs"/>
              </a:rPr>
              <a:t>HashMap</a:t>
            </a:r>
            <a:r>
              <a:rPr lang="en-US" altLang="zh-CN" sz="1200" b="1" i="1" kern="1200" dirty="0" smtClean="0">
                <a:solidFill>
                  <a:schemeClr val="tx1"/>
                </a:solidFill>
                <a:latin typeface="+mn-lt"/>
                <a:ea typeface="+mn-ea"/>
                <a:cs typeface="+mn-cs"/>
              </a:rPr>
              <a:t>&lt;Integer, Department&gt;();</a:t>
            </a:r>
          </a:p>
          <a:p>
            <a:endParaRPr lang="zh-CN" altLang="en-US" sz="1200" kern="1200" dirty="0" smtClean="0">
              <a:solidFill>
                <a:schemeClr val="tx1"/>
              </a:solidFill>
              <a:latin typeface="+mn-lt"/>
              <a:ea typeface="+mn-ea"/>
              <a:cs typeface="+mn-cs"/>
            </a:endParaRPr>
          </a:p>
          <a:p>
            <a:r>
              <a:rPr lang="en-US" altLang="zh-CN" sz="1200" i="1" kern="1200" dirty="0" err="1" smtClean="0">
                <a:solidFill>
                  <a:schemeClr val="tx1"/>
                </a:solidFill>
                <a:latin typeface="+mn-lt"/>
                <a:ea typeface="+mn-ea"/>
                <a:cs typeface="+mn-cs"/>
              </a:rPr>
              <a:t>departments.put</a:t>
            </a:r>
            <a:r>
              <a:rPr lang="en-US" altLang="zh-CN" sz="1200" i="1" kern="1200" dirty="0" smtClean="0">
                <a:solidFill>
                  <a:schemeClr val="tx1"/>
                </a:solidFill>
                <a:latin typeface="+mn-lt"/>
                <a:ea typeface="+mn-ea"/>
                <a:cs typeface="+mn-cs"/>
              </a:rPr>
              <a:t>(101, </a:t>
            </a:r>
            <a:r>
              <a:rPr lang="en-US" altLang="zh-CN" sz="1200" b="1" i="1" kern="1200" dirty="0" smtClean="0">
                <a:solidFill>
                  <a:schemeClr val="tx1"/>
                </a:solidFill>
                <a:latin typeface="+mn-lt"/>
                <a:ea typeface="+mn-ea"/>
                <a:cs typeface="+mn-cs"/>
              </a:rPr>
              <a:t>new Department(101, "AA"));</a:t>
            </a:r>
          </a:p>
          <a:p>
            <a:r>
              <a:rPr lang="en-US" altLang="zh-CN" sz="1200" i="1" kern="1200" dirty="0" err="1" smtClean="0">
                <a:solidFill>
                  <a:schemeClr val="tx1"/>
                </a:solidFill>
                <a:latin typeface="+mn-lt"/>
                <a:ea typeface="+mn-ea"/>
                <a:cs typeface="+mn-cs"/>
              </a:rPr>
              <a:t>departments.put</a:t>
            </a:r>
            <a:r>
              <a:rPr lang="en-US" altLang="zh-CN" sz="1200" i="1" kern="1200" dirty="0" smtClean="0">
                <a:solidFill>
                  <a:schemeClr val="tx1"/>
                </a:solidFill>
                <a:latin typeface="+mn-lt"/>
                <a:ea typeface="+mn-ea"/>
                <a:cs typeface="+mn-cs"/>
              </a:rPr>
              <a:t>(102, </a:t>
            </a:r>
            <a:r>
              <a:rPr lang="en-US" altLang="zh-CN" sz="1200" b="1" i="1" kern="1200" dirty="0" smtClean="0">
                <a:solidFill>
                  <a:schemeClr val="tx1"/>
                </a:solidFill>
                <a:latin typeface="+mn-lt"/>
                <a:ea typeface="+mn-ea"/>
                <a:cs typeface="+mn-cs"/>
              </a:rPr>
              <a:t>new Department(102, "BB"));</a:t>
            </a:r>
          </a:p>
          <a:p>
            <a:r>
              <a:rPr lang="en-US" altLang="zh-CN" sz="1200" i="1" kern="1200" dirty="0" err="1" smtClean="0">
                <a:solidFill>
                  <a:schemeClr val="tx1"/>
                </a:solidFill>
                <a:latin typeface="+mn-lt"/>
                <a:ea typeface="+mn-ea"/>
                <a:cs typeface="+mn-cs"/>
              </a:rPr>
              <a:t>departments.put</a:t>
            </a:r>
            <a:r>
              <a:rPr lang="en-US" altLang="zh-CN" sz="1200" i="1" kern="1200" dirty="0" smtClean="0">
                <a:solidFill>
                  <a:schemeClr val="tx1"/>
                </a:solidFill>
                <a:latin typeface="+mn-lt"/>
                <a:ea typeface="+mn-ea"/>
                <a:cs typeface="+mn-cs"/>
              </a:rPr>
              <a:t>(103, </a:t>
            </a:r>
            <a:r>
              <a:rPr lang="en-US" altLang="zh-CN" sz="1200" b="1" i="1" kern="1200" dirty="0" smtClean="0">
                <a:solidFill>
                  <a:schemeClr val="tx1"/>
                </a:solidFill>
                <a:latin typeface="+mn-lt"/>
                <a:ea typeface="+mn-ea"/>
                <a:cs typeface="+mn-cs"/>
              </a:rPr>
              <a:t>new Department(103, "CC"));</a:t>
            </a:r>
          </a:p>
          <a:p>
            <a:r>
              <a:rPr lang="en-US" altLang="zh-CN" sz="1200" i="1" kern="1200" dirty="0" err="1" smtClean="0">
                <a:solidFill>
                  <a:schemeClr val="tx1"/>
                </a:solidFill>
                <a:latin typeface="+mn-lt"/>
                <a:ea typeface="+mn-ea"/>
                <a:cs typeface="+mn-cs"/>
              </a:rPr>
              <a:t>departments.put</a:t>
            </a:r>
            <a:r>
              <a:rPr lang="en-US" altLang="zh-CN" sz="1200" i="1" kern="1200" dirty="0" smtClean="0">
                <a:solidFill>
                  <a:schemeClr val="tx1"/>
                </a:solidFill>
                <a:latin typeface="+mn-lt"/>
                <a:ea typeface="+mn-ea"/>
                <a:cs typeface="+mn-cs"/>
              </a:rPr>
              <a:t>(104, </a:t>
            </a:r>
            <a:r>
              <a:rPr lang="en-US" altLang="zh-CN" sz="1200" b="1" i="1" kern="1200" dirty="0" smtClean="0">
                <a:solidFill>
                  <a:schemeClr val="tx1"/>
                </a:solidFill>
                <a:latin typeface="+mn-lt"/>
                <a:ea typeface="+mn-ea"/>
                <a:cs typeface="+mn-cs"/>
              </a:rPr>
              <a:t>new Department(104, "DD"));</a:t>
            </a:r>
          </a:p>
          <a:p>
            <a:r>
              <a:rPr lang="en-US" altLang="zh-CN" sz="1200" i="1" kern="1200" dirty="0" err="1" smtClean="0">
                <a:solidFill>
                  <a:schemeClr val="tx1"/>
                </a:solidFill>
                <a:latin typeface="+mn-lt"/>
                <a:ea typeface="+mn-ea"/>
                <a:cs typeface="+mn-cs"/>
              </a:rPr>
              <a:t>departments.put</a:t>
            </a:r>
            <a:r>
              <a:rPr lang="en-US" altLang="zh-CN" sz="1200" i="1" kern="1200" dirty="0" smtClean="0">
                <a:solidFill>
                  <a:schemeClr val="tx1"/>
                </a:solidFill>
                <a:latin typeface="+mn-lt"/>
                <a:ea typeface="+mn-ea"/>
                <a:cs typeface="+mn-cs"/>
              </a:rPr>
              <a:t>(105, </a:t>
            </a:r>
            <a:r>
              <a:rPr lang="en-US" altLang="zh-CN" sz="1200" b="1" i="1" kern="1200" dirty="0" smtClean="0">
                <a:solidFill>
                  <a:schemeClr val="tx1"/>
                </a:solidFill>
                <a:latin typeface="+mn-lt"/>
                <a:ea typeface="+mn-ea"/>
                <a:cs typeface="+mn-cs"/>
              </a:rPr>
              <a:t>new Department(105, "EE"));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Collection&lt;Department&gt; </a:t>
            </a:r>
            <a:r>
              <a:rPr lang="en-US" altLang="zh-CN" sz="1200" b="1" kern="1200" dirty="0" err="1" smtClean="0">
                <a:solidFill>
                  <a:schemeClr val="tx1"/>
                </a:solidFill>
                <a:latin typeface="+mn-lt"/>
                <a:ea typeface="+mn-ea"/>
                <a:cs typeface="+mn-cs"/>
              </a:rPr>
              <a:t>getDepartments</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return </a:t>
            </a:r>
            <a:r>
              <a:rPr lang="en-US" altLang="zh-CN" sz="1200" b="1" i="1" kern="1200" dirty="0" err="1" smtClean="0">
                <a:solidFill>
                  <a:schemeClr val="tx1"/>
                </a:solidFill>
                <a:latin typeface="+mn-lt"/>
                <a:ea typeface="+mn-ea"/>
                <a:cs typeface="+mn-cs"/>
              </a:rPr>
              <a:t>departments.values</a:t>
            </a:r>
            <a:r>
              <a:rPr lang="en-US" altLang="zh-CN" sz="1200" b="1" i="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Department </a:t>
            </a:r>
            <a:r>
              <a:rPr lang="en-US" altLang="zh-CN" sz="1200" b="1" kern="1200" dirty="0" err="1" smtClean="0">
                <a:solidFill>
                  <a:schemeClr val="tx1"/>
                </a:solidFill>
                <a:latin typeface="+mn-lt"/>
                <a:ea typeface="+mn-ea"/>
                <a:cs typeface="+mn-cs"/>
              </a:rPr>
              <a:t>getDepartment</a:t>
            </a:r>
            <a:r>
              <a:rPr lang="en-US" altLang="zh-CN" sz="1200" b="1" kern="1200" dirty="0" smtClean="0">
                <a:solidFill>
                  <a:schemeClr val="tx1"/>
                </a:solidFill>
                <a:latin typeface="+mn-lt"/>
                <a:ea typeface="+mn-ea"/>
                <a:cs typeface="+mn-cs"/>
              </a:rPr>
              <a:t>(Integer id){</a:t>
            </a:r>
          </a:p>
          <a:p>
            <a:r>
              <a:rPr lang="en-US" altLang="zh-CN" sz="1200" b="1" kern="1200" dirty="0" smtClean="0">
                <a:solidFill>
                  <a:schemeClr val="tx1"/>
                </a:solidFill>
                <a:latin typeface="+mn-lt"/>
                <a:ea typeface="+mn-ea"/>
                <a:cs typeface="+mn-cs"/>
              </a:rPr>
              <a:t>return </a:t>
            </a:r>
            <a:r>
              <a:rPr lang="en-US" altLang="zh-CN" sz="1200" b="1" i="1" kern="1200" dirty="0" err="1" smtClean="0">
                <a:solidFill>
                  <a:schemeClr val="tx1"/>
                </a:solidFill>
                <a:latin typeface="+mn-lt"/>
                <a:ea typeface="+mn-ea"/>
                <a:cs typeface="+mn-cs"/>
              </a:rPr>
              <a:t>departments.get</a:t>
            </a:r>
            <a:r>
              <a:rPr lang="en-US" altLang="zh-CN" sz="1200" b="1" i="1" kern="1200" dirty="0" smtClean="0">
                <a:solidFill>
                  <a:schemeClr val="tx1"/>
                </a:solidFill>
                <a:latin typeface="+mn-lt"/>
                <a:ea typeface="+mn-ea"/>
                <a:cs typeface="+mn-cs"/>
              </a:rPr>
              <a:t>(id);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class Employee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Integer id;</a:t>
            </a: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email;</a:t>
            </a:r>
          </a:p>
          <a:p>
            <a:r>
              <a:rPr lang="en-US" altLang="zh-CN" sz="1200" kern="1200" dirty="0" smtClean="0">
                <a:solidFill>
                  <a:schemeClr val="tx1"/>
                </a:solidFill>
                <a:latin typeface="+mn-lt"/>
                <a:ea typeface="+mn-ea"/>
                <a:cs typeface="+mn-cs"/>
              </a:rPr>
              <a:t>//1 male, 0 female</a:t>
            </a:r>
          </a:p>
          <a:p>
            <a:r>
              <a:rPr lang="en-US" altLang="zh-CN" sz="1200" b="1" kern="1200" dirty="0" smtClean="0">
                <a:solidFill>
                  <a:schemeClr val="tx1"/>
                </a:solidFill>
                <a:latin typeface="+mn-lt"/>
                <a:ea typeface="+mn-ea"/>
                <a:cs typeface="+mn-cs"/>
              </a:rPr>
              <a:t>private Integer gender;</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Department </a:t>
            </a:r>
            <a:r>
              <a:rPr lang="en-US" altLang="zh-CN" sz="1200" b="1" kern="1200" dirty="0" err="1" smtClean="0">
                <a:solidFill>
                  <a:schemeClr val="tx1"/>
                </a:solidFill>
                <a:latin typeface="+mn-lt"/>
                <a:ea typeface="+mn-ea"/>
                <a:cs typeface="+mn-cs"/>
              </a:rPr>
              <a:t>department</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Integer </a:t>
            </a:r>
            <a:r>
              <a:rPr lang="en-US" altLang="zh-CN" sz="1200" b="1" kern="1200" dirty="0" err="1" smtClean="0">
                <a:solidFill>
                  <a:schemeClr val="tx1"/>
                </a:solidFill>
                <a:latin typeface="+mn-lt"/>
                <a:ea typeface="+mn-ea"/>
                <a:cs typeface="+mn-cs"/>
              </a:rPr>
              <a:t>getId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setId</a:t>
            </a:r>
            <a:r>
              <a:rPr lang="en-US" altLang="zh-CN" sz="1200" b="1" kern="1200" dirty="0" smtClean="0">
                <a:solidFill>
                  <a:schemeClr val="tx1"/>
                </a:solidFill>
                <a:latin typeface="+mn-lt"/>
                <a:ea typeface="+mn-ea"/>
                <a:cs typeface="+mn-cs"/>
              </a:rPr>
              <a:t>(Integer id) {</a:t>
            </a:r>
          </a:p>
          <a:p>
            <a:r>
              <a:rPr lang="en-US" altLang="zh-CN" sz="1200" b="1" kern="1200" dirty="0" smtClean="0">
                <a:solidFill>
                  <a:schemeClr val="tx1"/>
                </a:solidFill>
                <a:latin typeface="+mn-lt"/>
                <a:ea typeface="+mn-ea"/>
                <a:cs typeface="+mn-cs"/>
              </a:rPr>
              <a:t>this.id = 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getLastName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setLastName</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this.lastName</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getEmail</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email;</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setEmail</a:t>
            </a:r>
            <a:r>
              <a:rPr lang="en-US" altLang="zh-CN" sz="1200" b="1" kern="1200" dirty="0" smtClean="0">
                <a:solidFill>
                  <a:schemeClr val="tx1"/>
                </a:solidFill>
                <a:latin typeface="+mn-lt"/>
                <a:ea typeface="+mn-ea"/>
                <a:cs typeface="+mn-cs"/>
              </a:rPr>
              <a:t>(String email) {</a:t>
            </a:r>
          </a:p>
          <a:p>
            <a:r>
              <a:rPr lang="en-US" altLang="zh-CN" sz="1200" b="1" kern="1200" dirty="0" err="1" smtClean="0">
                <a:solidFill>
                  <a:schemeClr val="tx1"/>
                </a:solidFill>
                <a:latin typeface="+mn-lt"/>
                <a:ea typeface="+mn-ea"/>
                <a:cs typeface="+mn-cs"/>
              </a:rPr>
              <a:t>this.email</a:t>
            </a:r>
            <a:r>
              <a:rPr lang="en-US" altLang="zh-CN" sz="1200" b="1" kern="1200" dirty="0" smtClean="0">
                <a:solidFill>
                  <a:schemeClr val="tx1"/>
                </a:solidFill>
                <a:latin typeface="+mn-lt"/>
                <a:ea typeface="+mn-ea"/>
                <a:cs typeface="+mn-cs"/>
              </a:rPr>
              <a:t> = email;</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Integer </a:t>
            </a:r>
            <a:r>
              <a:rPr lang="en-US" altLang="zh-CN" sz="1200" b="1" kern="1200" dirty="0" err="1" smtClean="0">
                <a:solidFill>
                  <a:schemeClr val="tx1"/>
                </a:solidFill>
                <a:latin typeface="+mn-lt"/>
                <a:ea typeface="+mn-ea"/>
                <a:cs typeface="+mn-cs"/>
              </a:rPr>
              <a:t>getGender</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gender;</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setGender</a:t>
            </a:r>
            <a:r>
              <a:rPr lang="en-US" altLang="zh-CN" sz="1200" b="1" kern="1200" dirty="0" smtClean="0">
                <a:solidFill>
                  <a:schemeClr val="tx1"/>
                </a:solidFill>
                <a:latin typeface="+mn-lt"/>
                <a:ea typeface="+mn-ea"/>
                <a:cs typeface="+mn-cs"/>
              </a:rPr>
              <a:t>(Integer gender) {</a:t>
            </a:r>
          </a:p>
          <a:p>
            <a:r>
              <a:rPr lang="en-US" altLang="zh-CN" sz="1200" b="1" kern="1200" dirty="0" err="1" smtClean="0">
                <a:solidFill>
                  <a:schemeClr val="tx1"/>
                </a:solidFill>
                <a:latin typeface="+mn-lt"/>
                <a:ea typeface="+mn-ea"/>
                <a:cs typeface="+mn-cs"/>
              </a:rPr>
              <a:t>this.gender</a:t>
            </a:r>
            <a:r>
              <a:rPr lang="en-US" altLang="zh-CN" sz="1200" b="1" kern="1200" dirty="0" smtClean="0">
                <a:solidFill>
                  <a:schemeClr val="tx1"/>
                </a:solidFill>
                <a:latin typeface="+mn-lt"/>
                <a:ea typeface="+mn-ea"/>
                <a:cs typeface="+mn-cs"/>
              </a:rPr>
              <a:t> = gender;</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Department </a:t>
            </a:r>
            <a:r>
              <a:rPr lang="en-US" altLang="zh-CN" sz="1200" b="1" kern="1200" dirty="0" err="1" smtClean="0">
                <a:solidFill>
                  <a:schemeClr val="tx1"/>
                </a:solidFill>
                <a:latin typeface="+mn-lt"/>
                <a:ea typeface="+mn-ea"/>
                <a:cs typeface="+mn-cs"/>
              </a:rPr>
              <a:t>getDepartment</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department;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setDepartment</a:t>
            </a:r>
            <a:r>
              <a:rPr lang="en-US" altLang="zh-CN" sz="1200" b="1" kern="1200" dirty="0" smtClean="0">
                <a:solidFill>
                  <a:schemeClr val="tx1"/>
                </a:solidFill>
                <a:latin typeface="+mn-lt"/>
                <a:ea typeface="+mn-ea"/>
                <a:cs typeface="+mn-cs"/>
              </a:rPr>
              <a:t>(Department department) {</a:t>
            </a:r>
          </a:p>
          <a:p>
            <a:r>
              <a:rPr lang="en-US" altLang="zh-CN" sz="1200" b="1" kern="1200" dirty="0" err="1" smtClean="0">
                <a:solidFill>
                  <a:schemeClr val="tx1"/>
                </a:solidFill>
                <a:latin typeface="+mn-lt"/>
                <a:ea typeface="+mn-ea"/>
                <a:cs typeface="+mn-cs"/>
              </a:rPr>
              <a:t>this.department</a:t>
            </a:r>
            <a:r>
              <a:rPr lang="en-US" altLang="zh-CN" sz="1200" b="1" kern="1200" dirty="0" smtClean="0">
                <a:solidFill>
                  <a:schemeClr val="tx1"/>
                </a:solidFill>
                <a:latin typeface="+mn-lt"/>
                <a:ea typeface="+mn-ea"/>
                <a:cs typeface="+mn-cs"/>
              </a:rPr>
              <a:t> = department;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@Override</a:t>
            </a: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toString</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"Employee [id=" + id + ",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 + ", email="</a:t>
            </a:r>
          </a:p>
          <a:p>
            <a:r>
              <a:rPr lang="en-US" altLang="zh-CN" sz="1200" kern="1200" dirty="0" smtClean="0">
                <a:solidFill>
                  <a:schemeClr val="tx1"/>
                </a:solidFill>
                <a:latin typeface="+mn-lt"/>
                <a:ea typeface="+mn-ea"/>
                <a:cs typeface="+mn-cs"/>
              </a:rPr>
              <a:t>+ email + ", gender=" + gender + ", department=" + department</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Employee(Integer id, String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 String email, Integer gender,</a:t>
            </a:r>
          </a:p>
          <a:p>
            <a:r>
              <a:rPr lang="en-US" altLang="zh-CN" sz="1200" kern="1200" dirty="0" smtClean="0">
                <a:solidFill>
                  <a:schemeClr val="tx1"/>
                </a:solidFill>
                <a:latin typeface="+mn-lt"/>
                <a:ea typeface="+mn-ea"/>
                <a:cs typeface="+mn-cs"/>
              </a:rPr>
              <a:t>Department department) {</a:t>
            </a:r>
          </a:p>
          <a:p>
            <a:r>
              <a:rPr lang="en-US" altLang="zh-CN" sz="1200" b="1" kern="1200" dirty="0" smtClean="0">
                <a:solidFill>
                  <a:schemeClr val="tx1"/>
                </a:solidFill>
                <a:latin typeface="+mn-lt"/>
                <a:ea typeface="+mn-ea"/>
                <a:cs typeface="+mn-cs"/>
              </a:rPr>
              <a:t>super();</a:t>
            </a:r>
          </a:p>
          <a:p>
            <a:r>
              <a:rPr lang="en-US" altLang="zh-CN" sz="1200" b="1" kern="1200" dirty="0" smtClean="0">
                <a:solidFill>
                  <a:schemeClr val="tx1"/>
                </a:solidFill>
                <a:latin typeface="+mn-lt"/>
                <a:ea typeface="+mn-ea"/>
                <a:cs typeface="+mn-cs"/>
              </a:rPr>
              <a:t>this.id = id;</a:t>
            </a:r>
          </a:p>
          <a:p>
            <a:r>
              <a:rPr lang="en-US" altLang="zh-CN" sz="1200" b="1" kern="1200" dirty="0" err="1" smtClean="0">
                <a:solidFill>
                  <a:schemeClr val="tx1"/>
                </a:solidFill>
                <a:latin typeface="+mn-lt"/>
                <a:ea typeface="+mn-ea"/>
                <a:cs typeface="+mn-cs"/>
              </a:rPr>
              <a:t>this.lastName</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lastName</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this.email</a:t>
            </a:r>
            <a:r>
              <a:rPr lang="en-US" altLang="zh-CN" sz="1200" b="1" kern="1200" dirty="0" smtClean="0">
                <a:solidFill>
                  <a:schemeClr val="tx1"/>
                </a:solidFill>
                <a:latin typeface="+mn-lt"/>
                <a:ea typeface="+mn-ea"/>
                <a:cs typeface="+mn-cs"/>
              </a:rPr>
              <a:t> = email;</a:t>
            </a:r>
          </a:p>
          <a:p>
            <a:r>
              <a:rPr lang="en-US" altLang="zh-CN" sz="1200" b="1" kern="1200" dirty="0" err="1" smtClean="0">
                <a:solidFill>
                  <a:schemeClr val="tx1"/>
                </a:solidFill>
                <a:latin typeface="+mn-lt"/>
                <a:ea typeface="+mn-ea"/>
                <a:cs typeface="+mn-cs"/>
              </a:rPr>
              <a:t>this.gender</a:t>
            </a:r>
            <a:r>
              <a:rPr lang="en-US" altLang="zh-CN" sz="1200" b="1" kern="1200" dirty="0" smtClean="0">
                <a:solidFill>
                  <a:schemeClr val="tx1"/>
                </a:solidFill>
                <a:latin typeface="+mn-lt"/>
                <a:ea typeface="+mn-ea"/>
                <a:cs typeface="+mn-cs"/>
              </a:rPr>
              <a:t> = gender;</a:t>
            </a:r>
          </a:p>
          <a:p>
            <a:r>
              <a:rPr lang="en-US" altLang="zh-CN" sz="1200" b="1" kern="1200" dirty="0" err="1" smtClean="0">
                <a:solidFill>
                  <a:schemeClr val="tx1"/>
                </a:solidFill>
                <a:latin typeface="+mn-lt"/>
                <a:ea typeface="+mn-ea"/>
                <a:cs typeface="+mn-cs"/>
              </a:rPr>
              <a:t>this.department</a:t>
            </a:r>
            <a:r>
              <a:rPr lang="en-US" altLang="zh-CN" sz="1200" b="1" kern="1200" dirty="0" smtClean="0">
                <a:solidFill>
                  <a:schemeClr val="tx1"/>
                </a:solidFill>
                <a:latin typeface="+mn-lt"/>
                <a:ea typeface="+mn-ea"/>
                <a:cs typeface="+mn-cs"/>
              </a:rPr>
              <a:t> = department;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Employee()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TODO Auto-generated constructor stub</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@Repository</a:t>
            </a:r>
          </a:p>
          <a:p>
            <a:r>
              <a:rPr lang="en-US" altLang="zh-CN" sz="1200" b="1" kern="1200" dirty="0" smtClean="0">
                <a:solidFill>
                  <a:schemeClr val="tx1"/>
                </a:solidFill>
                <a:latin typeface="+mn-lt"/>
                <a:ea typeface="+mn-ea"/>
                <a:cs typeface="+mn-cs"/>
              </a:rPr>
              <a:t>public class </a:t>
            </a:r>
            <a:r>
              <a:rPr lang="en-US" altLang="zh-CN" sz="1200" b="1" kern="1200" dirty="0" err="1" smtClean="0">
                <a:solidFill>
                  <a:schemeClr val="tx1"/>
                </a:solidFill>
                <a:latin typeface="+mn-lt"/>
                <a:ea typeface="+mn-ea"/>
                <a:cs typeface="+mn-cs"/>
              </a:rPr>
              <a:t>EmployeeDao</a:t>
            </a:r>
            <a:r>
              <a:rPr lang="en-US" altLang="zh-CN" sz="1200" b="1" kern="1200" dirty="0" smtClean="0">
                <a:solidFill>
                  <a:schemeClr val="tx1"/>
                </a:solidFill>
                <a:latin typeface="+mn-lt"/>
                <a:ea typeface="+mn-ea"/>
                <a:cs typeface="+mn-cs"/>
              </a:rPr>
              <a:t>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static Map&lt;Integer, Employee&gt; </a:t>
            </a:r>
            <a:r>
              <a:rPr lang="en-US" altLang="zh-CN" sz="1200" b="1" i="1" kern="1200" dirty="0" smtClean="0">
                <a:solidFill>
                  <a:schemeClr val="tx1"/>
                </a:solidFill>
                <a:latin typeface="+mn-lt"/>
                <a:ea typeface="+mn-ea"/>
                <a:cs typeface="+mn-cs"/>
              </a:rPr>
              <a:t>employees = null;</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Autowired</a:t>
            </a:r>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DepartmentDao</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departmentDao</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static{</a:t>
            </a:r>
          </a:p>
          <a:p>
            <a:r>
              <a:rPr lang="en-US" altLang="zh-CN" sz="1200" i="1" kern="1200" dirty="0" smtClean="0">
                <a:solidFill>
                  <a:schemeClr val="tx1"/>
                </a:solidFill>
                <a:latin typeface="+mn-lt"/>
                <a:ea typeface="+mn-ea"/>
                <a:cs typeface="+mn-cs"/>
              </a:rPr>
              <a:t>employees = </a:t>
            </a:r>
            <a:r>
              <a:rPr lang="en-US" altLang="zh-CN" sz="1200" b="1" i="1" kern="1200" dirty="0" smtClean="0">
                <a:solidFill>
                  <a:schemeClr val="tx1"/>
                </a:solidFill>
                <a:latin typeface="+mn-lt"/>
                <a:ea typeface="+mn-ea"/>
                <a:cs typeface="+mn-cs"/>
              </a:rPr>
              <a:t>new </a:t>
            </a:r>
            <a:r>
              <a:rPr lang="en-US" altLang="zh-CN" sz="1200" b="1" i="1" kern="1200" dirty="0" err="1" smtClean="0">
                <a:solidFill>
                  <a:schemeClr val="tx1"/>
                </a:solidFill>
                <a:latin typeface="+mn-lt"/>
                <a:ea typeface="+mn-ea"/>
                <a:cs typeface="+mn-cs"/>
              </a:rPr>
              <a:t>HashMap</a:t>
            </a:r>
            <a:r>
              <a:rPr lang="en-US" altLang="zh-CN" sz="1200" b="1" i="1" kern="1200" dirty="0" smtClean="0">
                <a:solidFill>
                  <a:schemeClr val="tx1"/>
                </a:solidFill>
                <a:latin typeface="+mn-lt"/>
                <a:ea typeface="+mn-ea"/>
                <a:cs typeface="+mn-cs"/>
              </a:rPr>
              <a:t>&lt;Integer, Employee&gt;();</a:t>
            </a:r>
          </a:p>
          <a:p>
            <a:endParaRPr lang="zh-CN" altLang="en-US" sz="1200" kern="1200" dirty="0" smtClean="0">
              <a:solidFill>
                <a:schemeClr val="tx1"/>
              </a:solidFill>
              <a:latin typeface="+mn-lt"/>
              <a:ea typeface="+mn-ea"/>
              <a:cs typeface="+mn-cs"/>
            </a:endParaRP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(1001, </a:t>
            </a:r>
            <a:r>
              <a:rPr lang="en-US" altLang="zh-CN" sz="1200" b="1" i="1" kern="1200" dirty="0" smtClean="0">
                <a:solidFill>
                  <a:schemeClr val="tx1"/>
                </a:solidFill>
                <a:latin typeface="+mn-lt"/>
                <a:ea typeface="+mn-ea"/>
                <a:cs typeface="+mn-cs"/>
              </a:rPr>
              <a:t>new Employee(1001, "AA", "aa@163.com", 1, new Department(101, "AA")));</a:t>
            </a: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(1002, </a:t>
            </a:r>
            <a:r>
              <a:rPr lang="en-US" altLang="zh-CN" sz="1200" b="1" i="1" kern="1200" dirty="0" smtClean="0">
                <a:solidFill>
                  <a:schemeClr val="tx1"/>
                </a:solidFill>
                <a:latin typeface="+mn-lt"/>
                <a:ea typeface="+mn-ea"/>
                <a:cs typeface="+mn-cs"/>
              </a:rPr>
              <a:t>new Employee(1002, "BB", "bb@163.com", 1, new Department(102, "BB")));</a:t>
            </a: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(1003, </a:t>
            </a:r>
            <a:r>
              <a:rPr lang="en-US" altLang="zh-CN" sz="1200" b="1" i="1" kern="1200" dirty="0" smtClean="0">
                <a:solidFill>
                  <a:schemeClr val="tx1"/>
                </a:solidFill>
                <a:latin typeface="+mn-lt"/>
                <a:ea typeface="+mn-ea"/>
                <a:cs typeface="+mn-cs"/>
              </a:rPr>
              <a:t>new Employee(1003, "CC", "cc@163.com", 0, new Department(103, "CC")));</a:t>
            </a: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(1004, </a:t>
            </a:r>
            <a:r>
              <a:rPr lang="en-US" altLang="zh-CN" sz="1200" b="1" i="1" kern="1200" dirty="0" smtClean="0">
                <a:solidFill>
                  <a:schemeClr val="tx1"/>
                </a:solidFill>
                <a:latin typeface="+mn-lt"/>
                <a:ea typeface="+mn-ea"/>
                <a:cs typeface="+mn-cs"/>
              </a:rPr>
              <a:t>new Employee(1004, "DD", "dd@163.com", 0, new Department(104, "DD")));</a:t>
            </a: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(1005, </a:t>
            </a:r>
            <a:r>
              <a:rPr lang="en-US" altLang="zh-CN" sz="1200" b="1" i="1" kern="1200" dirty="0" smtClean="0">
                <a:solidFill>
                  <a:schemeClr val="tx1"/>
                </a:solidFill>
                <a:latin typeface="+mn-lt"/>
                <a:ea typeface="+mn-ea"/>
                <a:cs typeface="+mn-cs"/>
              </a:rPr>
              <a:t>new Employee(1005, "EE", "ee@163.com", 1, new Department(105, "EE")));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nb-NO" altLang="zh-CN" sz="1200" b="1" kern="1200" dirty="0" smtClean="0">
                <a:solidFill>
                  <a:schemeClr val="tx1"/>
                </a:solidFill>
                <a:latin typeface="+mn-lt"/>
                <a:ea typeface="+mn-ea"/>
                <a:cs typeface="+mn-cs"/>
              </a:rPr>
              <a:t>private static Integer </a:t>
            </a:r>
            <a:r>
              <a:rPr lang="nb-NO" altLang="zh-CN" sz="1200" b="1" i="1" kern="1200" dirty="0" smtClean="0">
                <a:solidFill>
                  <a:schemeClr val="tx1"/>
                </a:solidFill>
                <a:latin typeface="+mn-lt"/>
                <a:ea typeface="+mn-ea"/>
                <a:cs typeface="+mn-cs"/>
              </a:rPr>
              <a:t>initId = 1006;</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save(Employee employee){</a:t>
            </a:r>
          </a:p>
          <a:p>
            <a:r>
              <a:rPr lang="en-US" altLang="zh-CN" sz="1200" b="1" kern="1200" dirty="0" smtClean="0">
                <a:solidFill>
                  <a:schemeClr val="tx1"/>
                </a:solidFill>
                <a:latin typeface="+mn-lt"/>
                <a:ea typeface="+mn-ea"/>
                <a:cs typeface="+mn-cs"/>
              </a:rPr>
              <a:t>if(</a:t>
            </a:r>
            <a:r>
              <a:rPr lang="en-US" altLang="zh-CN" sz="1200" b="1" kern="1200" dirty="0" err="1" smtClean="0">
                <a:solidFill>
                  <a:schemeClr val="tx1"/>
                </a:solidFill>
                <a:latin typeface="+mn-lt"/>
                <a:ea typeface="+mn-ea"/>
                <a:cs typeface="+mn-cs"/>
              </a:rPr>
              <a:t>employee.getId</a:t>
            </a:r>
            <a:r>
              <a:rPr lang="en-US" altLang="zh-CN" sz="1200" b="1" kern="1200" dirty="0" smtClean="0">
                <a:solidFill>
                  <a:schemeClr val="tx1"/>
                </a:solidFill>
                <a:latin typeface="+mn-lt"/>
                <a:ea typeface="+mn-ea"/>
                <a:cs typeface="+mn-cs"/>
              </a:rPr>
              <a:t>() == null){</a:t>
            </a:r>
          </a:p>
          <a:p>
            <a:r>
              <a:rPr lang="en-US" altLang="zh-CN" sz="1200" kern="1200" dirty="0" err="1" smtClean="0">
                <a:solidFill>
                  <a:schemeClr val="tx1"/>
                </a:solidFill>
                <a:latin typeface="+mn-lt"/>
                <a:ea typeface="+mn-ea"/>
                <a:cs typeface="+mn-cs"/>
              </a:rPr>
              <a:t>employee.setId</a:t>
            </a:r>
            <a:r>
              <a:rPr lang="en-US" altLang="zh-CN" sz="1200"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initId</a:t>
            </a:r>
            <a:r>
              <a:rPr lang="en-US" altLang="zh-CN" sz="1200" i="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employee.setDepartment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departmentDao.getDepartment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employee.getDepartment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getId</a:t>
            </a:r>
            <a:r>
              <a:rPr lang="en-US" altLang="zh-CN" sz="1200" kern="1200" dirty="0" smtClean="0">
                <a:solidFill>
                  <a:schemeClr val="tx1"/>
                </a:solidFill>
                <a:latin typeface="+mn-lt"/>
                <a:ea typeface="+mn-ea"/>
                <a:cs typeface="+mn-cs"/>
              </a:rPr>
              <a:t>()));</a:t>
            </a:r>
          </a:p>
          <a:p>
            <a:r>
              <a:rPr lang="en-US" altLang="zh-CN" sz="1200" i="1" kern="1200" dirty="0" err="1" smtClean="0">
                <a:solidFill>
                  <a:schemeClr val="tx1"/>
                </a:solidFill>
                <a:latin typeface="+mn-lt"/>
                <a:ea typeface="+mn-ea"/>
                <a:cs typeface="+mn-cs"/>
              </a:rPr>
              <a:t>employees.put</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employee.getId</a:t>
            </a:r>
            <a:r>
              <a:rPr lang="en-US" altLang="zh-CN" sz="1200" i="1" kern="1200" dirty="0" smtClean="0">
                <a:solidFill>
                  <a:schemeClr val="tx1"/>
                </a:solidFill>
                <a:latin typeface="+mn-lt"/>
                <a:ea typeface="+mn-ea"/>
                <a:cs typeface="+mn-cs"/>
              </a:rPr>
              <a:t>(), employee);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Collection&lt;Employee&gt; </a:t>
            </a:r>
            <a:r>
              <a:rPr lang="en-US" altLang="zh-CN" sz="1200" b="1" kern="1200" dirty="0" err="1" smtClean="0">
                <a:solidFill>
                  <a:schemeClr val="tx1"/>
                </a:solidFill>
                <a:latin typeface="+mn-lt"/>
                <a:ea typeface="+mn-ea"/>
                <a:cs typeface="+mn-cs"/>
              </a:rPr>
              <a:t>getAll</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return </a:t>
            </a:r>
            <a:r>
              <a:rPr lang="en-US" altLang="zh-CN" sz="1200" b="1" i="1" kern="1200" dirty="0" err="1" smtClean="0">
                <a:solidFill>
                  <a:schemeClr val="tx1"/>
                </a:solidFill>
                <a:latin typeface="+mn-lt"/>
                <a:ea typeface="+mn-ea"/>
                <a:cs typeface="+mn-cs"/>
              </a:rPr>
              <a:t>employees.values</a:t>
            </a:r>
            <a:r>
              <a:rPr lang="en-US" altLang="zh-CN" sz="1200" b="1" i="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Employee get(Integer id){</a:t>
            </a:r>
          </a:p>
          <a:p>
            <a:r>
              <a:rPr lang="en-US" altLang="zh-CN" sz="1200" b="1" kern="1200" dirty="0" smtClean="0">
                <a:solidFill>
                  <a:schemeClr val="tx1"/>
                </a:solidFill>
                <a:latin typeface="+mn-lt"/>
                <a:ea typeface="+mn-ea"/>
                <a:cs typeface="+mn-cs"/>
              </a:rPr>
              <a:t>return </a:t>
            </a:r>
            <a:r>
              <a:rPr lang="en-US" altLang="zh-CN" sz="1200" b="1" i="1" kern="1200" dirty="0" err="1" smtClean="0">
                <a:solidFill>
                  <a:schemeClr val="tx1"/>
                </a:solidFill>
                <a:latin typeface="+mn-lt"/>
                <a:ea typeface="+mn-ea"/>
                <a:cs typeface="+mn-cs"/>
              </a:rPr>
              <a:t>employees.get</a:t>
            </a:r>
            <a:r>
              <a:rPr lang="en-US" altLang="zh-CN" sz="1200" b="1" i="1" kern="1200" dirty="0" smtClean="0">
                <a:solidFill>
                  <a:schemeClr val="tx1"/>
                </a:solidFill>
                <a:latin typeface="+mn-lt"/>
                <a:ea typeface="+mn-ea"/>
                <a:cs typeface="+mn-cs"/>
              </a:rPr>
              <a:t>(id);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delete(Integer id){</a:t>
            </a:r>
          </a:p>
          <a:p>
            <a:r>
              <a:rPr lang="en-US" altLang="zh-CN" sz="1200" i="1" kern="1200" dirty="0" err="1" smtClean="0">
                <a:solidFill>
                  <a:schemeClr val="tx1"/>
                </a:solidFill>
                <a:latin typeface="+mn-lt"/>
                <a:ea typeface="+mn-ea"/>
                <a:cs typeface="+mn-cs"/>
              </a:rPr>
              <a:t>employees.remove</a:t>
            </a:r>
            <a:r>
              <a:rPr lang="en-US" altLang="zh-CN" sz="1200" i="1" kern="1200" dirty="0" smtClean="0">
                <a:solidFill>
                  <a:schemeClr val="tx1"/>
                </a:solidFill>
                <a:latin typeface="+mn-lt"/>
                <a:ea typeface="+mn-ea"/>
                <a:cs typeface="+mn-cs"/>
              </a:rPr>
              <a:t>(id);</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58</a:t>
            </a:fld>
            <a:endParaRPr lang="zh-CN" altLang="en-US"/>
          </a:p>
        </p:txBody>
      </p:sp>
    </p:spTree>
    <p:extLst>
      <p:ext uri="{BB962C8B-B14F-4D97-AF65-F5344CB8AC3E}">
        <p14:creationId xmlns:p14="http://schemas.microsoft.com/office/powerpoint/2010/main" val="1794232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当配置了</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mvc:annotation-driven</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后，会自动加载</a:t>
            </a:r>
            <a:r>
              <a:rPr lang="en-US" altLang="zh-CN" sz="1200" b="0" i="0" kern="1200" dirty="0" smtClean="0">
                <a:solidFill>
                  <a:schemeClr val="tx1"/>
                </a:solidFill>
                <a:effectLst/>
                <a:latin typeface="+mn-lt"/>
                <a:ea typeface="+mn-ea"/>
                <a:cs typeface="+mn-cs"/>
              </a:rPr>
              <a:t>org.springframework.web.servlet.mvc.annotation.DefaultAnnotationHandlerMapping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org.springframework.web.servlet.mvc.annotation.AnnotationMethodHandlerAdapter</a:t>
            </a:r>
            <a:endParaRPr lang="zh-CN" altLang="en-US" dirty="0"/>
          </a:p>
        </p:txBody>
      </p:sp>
      <p:sp>
        <p:nvSpPr>
          <p:cNvPr id="4" name="灯片编号占位符 3"/>
          <p:cNvSpPr>
            <a:spLocks noGrp="1"/>
          </p:cNvSpPr>
          <p:nvPr>
            <p:ph type="sldNum" sz="quarter" idx="10"/>
          </p:nvPr>
        </p:nvSpPr>
        <p:spPr/>
        <p:txBody>
          <a:bodyPr/>
          <a:lstStyle/>
          <a:p>
            <a:fld id="{B498B6DB-54A5-4927-BB91-E158BF74A384}" type="slidenum">
              <a:rPr lang="zh-CN" altLang="en-US" smtClean="0"/>
              <a:t>76</a:t>
            </a:fld>
            <a:endParaRPr lang="zh-CN" altLang="en-US"/>
          </a:p>
        </p:txBody>
      </p:sp>
    </p:spTree>
    <p:extLst>
      <p:ext uri="{BB962C8B-B14F-4D97-AF65-F5344CB8AC3E}">
        <p14:creationId xmlns:p14="http://schemas.microsoft.com/office/powerpoint/2010/main" val="312708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1143000"/>
          </a:xfrm>
        </p:spPr>
        <p:txBody>
          <a:bodyPr>
            <a:normAutofit/>
          </a:bodyPr>
          <a:lstStyle>
            <a:lvl1pPr>
              <a:defRPr sz="3600">
                <a:latin typeface="Arial Unicode MS" pitchFamily="34" charset="-122"/>
                <a:ea typeface="Arial Unicode MS"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039918"/>
            <a:ext cx="8229600" cy="4525963"/>
          </a:xfrm>
        </p:spPr>
        <p:txBody>
          <a:bodyPr>
            <a:normAutofit/>
          </a:bodyPr>
          <a:lstStyle>
            <a:lvl1pPr>
              <a:defRPr sz="2800">
                <a:latin typeface="Arial Unicode MS" pitchFamily="34" charset="-122"/>
                <a:ea typeface="Arial Unicode MS" pitchFamily="34" charset="-122"/>
                <a:cs typeface="Arial Unicode MS" pitchFamily="34" charset="-122"/>
              </a:defRPr>
            </a:lvl1pPr>
            <a:lvl2pPr>
              <a:defRPr sz="2400">
                <a:latin typeface="Arial Unicode MS" pitchFamily="34" charset="-122"/>
                <a:ea typeface="Arial Unicode MS" pitchFamily="34" charset="-122"/>
                <a:cs typeface="Arial Unicode MS" pitchFamily="34" charset="-122"/>
              </a:defRPr>
            </a:lvl2pPr>
            <a:lvl3pPr>
              <a:defRPr sz="2000">
                <a:latin typeface="Arial Unicode MS" pitchFamily="34" charset="-122"/>
                <a:ea typeface="Arial Unicode MS" pitchFamily="34" charset="-122"/>
                <a:cs typeface="Arial Unicode MS" pitchFamily="34" charset="-122"/>
              </a:defRPr>
            </a:lvl3pPr>
            <a:lvl4pPr>
              <a:defRPr sz="1800">
                <a:latin typeface="Arial Unicode MS" pitchFamily="34" charset="-122"/>
                <a:ea typeface="Arial Unicode MS" pitchFamily="34" charset="-122"/>
                <a:cs typeface="Arial Unicode MS" pitchFamily="34" charset="-122"/>
              </a:defRPr>
            </a:lvl4pPr>
            <a:lvl5pPr>
              <a:defRPr sz="1800">
                <a:latin typeface="Arial Unicode MS" pitchFamily="34" charset="-122"/>
                <a:ea typeface="Arial Unicode MS"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0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4.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ctrTitle"/>
          </p:nvPr>
        </p:nvSpPr>
        <p:spPr>
          <a:xfrm>
            <a:off x="683568" y="2276872"/>
            <a:ext cx="7772400" cy="1470025"/>
          </a:xfrm>
        </p:spPr>
        <p:txBody>
          <a:bodyPr>
            <a:normAutofit fontScale="90000"/>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Spring MVC</a:t>
            </a:r>
            <a:b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4000" dirty="0" smtClean="0">
                <a:ln w="18415" cmpd="sng">
                  <a:solidFill>
                    <a:srgbClr val="FFFFFF"/>
                  </a:solidFill>
                  <a:prstDash val="solid"/>
                </a:ln>
                <a:solidFill>
                  <a:srgbClr val="FF0000"/>
                </a:solidFill>
                <a:latin typeface="微软雅黑" pitchFamily="34" charset="-122"/>
                <a:ea typeface="微软雅黑" pitchFamily="34" charset="-122"/>
              </a:rPr>
              <a:t>基于 </a:t>
            </a:r>
            <a:r>
              <a:rPr lang="en-US" altLang="zh-CN" sz="4000" dirty="0" smtClean="0">
                <a:ln w="18415" cmpd="sng">
                  <a:solidFill>
                    <a:srgbClr val="FFFFFF"/>
                  </a:solidFill>
                  <a:prstDash val="solid"/>
                </a:ln>
                <a:solidFill>
                  <a:srgbClr val="FF0000"/>
                </a:solidFill>
                <a:latin typeface="微软雅黑" pitchFamily="34" charset="-122"/>
                <a:ea typeface="微软雅黑" pitchFamily="34" charset="-122"/>
              </a:rPr>
              <a:t>Spring4.x</a:t>
            </a:r>
            <a:endParaRPr lang="zh-CN" altLang="en-US" sz="7200" dirty="0">
              <a:ln w="18415" cmpd="sng">
                <a:solidFill>
                  <a:srgbClr val="FFFFFF"/>
                </a:solidFill>
                <a:prstDash val="solid"/>
              </a:ln>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747" y="2420888"/>
            <a:ext cx="4175993" cy="369332"/>
          </a:xfrm>
          <a:prstGeom prst="rect">
            <a:avLst/>
          </a:prstGeom>
        </p:spPr>
        <p:txBody>
          <a:bodyPr wrap="square">
            <a:spAutoFit/>
          </a:bodyPr>
          <a:lstStyle/>
          <a:p>
            <a:r>
              <a:rPr lang="en-US" altLang="zh-CN" dirty="0"/>
              <a:t>springmvc-1/</a:t>
            </a:r>
            <a:r>
              <a:rPr lang="en-US" altLang="zh-CN" b="1" dirty="0" err="1">
                <a:solidFill>
                  <a:srgbClr val="FF0000"/>
                </a:solidFill>
              </a:rPr>
              <a:t>helloWorld</a:t>
            </a:r>
            <a:r>
              <a:rPr lang="en-US" altLang="zh-CN" dirty="0" err="1"/>
              <a:t>.action</a:t>
            </a:r>
            <a:endParaRPr lang="zh-CN" altLang="en-US" dirty="0"/>
          </a:p>
        </p:txBody>
      </p:sp>
      <p:sp>
        <p:nvSpPr>
          <p:cNvPr id="5" name="矩形 4"/>
          <p:cNvSpPr/>
          <p:nvPr/>
        </p:nvSpPr>
        <p:spPr>
          <a:xfrm>
            <a:off x="179512" y="980728"/>
            <a:ext cx="5724636" cy="1200329"/>
          </a:xfrm>
          <a:prstGeom prst="rect">
            <a:avLst/>
          </a:prstGeom>
        </p:spPr>
        <p:txBody>
          <a:bodyPr wrap="square">
            <a:spAutoFit/>
          </a:bodyPr>
          <a:lstStyle/>
          <a:p>
            <a:r>
              <a:rPr lang="en-US" altLang="zh-CN" dirty="0" smtClean="0"/>
              <a:t>    &lt;</a:t>
            </a:r>
            <a:r>
              <a:rPr lang="en-US" altLang="zh-CN" dirty="0"/>
              <a:t>servlet-mapping&gt;</a:t>
            </a:r>
          </a:p>
          <a:p>
            <a:r>
              <a:rPr lang="en-US" altLang="zh-CN" dirty="0"/>
              <a:t>        &lt;servlet-name&gt;</a:t>
            </a:r>
            <a:r>
              <a:rPr lang="en-US" altLang="zh-CN" dirty="0" err="1"/>
              <a:t>dispatcherServlet</a:t>
            </a:r>
            <a:r>
              <a:rPr lang="en-US" altLang="zh-CN" dirty="0"/>
              <a:t>&lt;/servlet-name&gt;</a:t>
            </a:r>
          </a:p>
          <a:p>
            <a:r>
              <a:rPr lang="en-US" altLang="zh-CN" dirty="0"/>
              <a:t>        &lt;</a:t>
            </a:r>
            <a:r>
              <a:rPr lang="en-US" altLang="zh-CN" dirty="0" err="1"/>
              <a:t>url</a:t>
            </a:r>
            <a:r>
              <a:rPr lang="en-US" altLang="zh-CN" dirty="0"/>
              <a:t>-pattern&gt;*. action &lt;/</a:t>
            </a:r>
            <a:r>
              <a:rPr lang="en-US" altLang="zh-CN" dirty="0" err="1"/>
              <a:t>url</a:t>
            </a:r>
            <a:r>
              <a:rPr lang="en-US" altLang="zh-CN" dirty="0"/>
              <a:t>-pattern&gt;</a:t>
            </a:r>
          </a:p>
          <a:p>
            <a:r>
              <a:rPr lang="en-US" altLang="zh-CN" dirty="0"/>
              <a:t>    &lt;/servlet-mapping&gt;</a:t>
            </a:r>
            <a:endParaRPr lang="zh-CN" altLang="en-US" dirty="0"/>
          </a:p>
        </p:txBody>
      </p:sp>
      <p:sp>
        <p:nvSpPr>
          <p:cNvPr id="6" name="矩形 5"/>
          <p:cNvSpPr/>
          <p:nvPr/>
        </p:nvSpPr>
        <p:spPr>
          <a:xfrm>
            <a:off x="341748" y="3104111"/>
            <a:ext cx="5132457" cy="2308324"/>
          </a:xfrm>
          <a:prstGeom prst="rect">
            <a:avLst/>
          </a:prstGeom>
        </p:spPr>
        <p:txBody>
          <a:bodyPr wrap="square">
            <a:spAutoFit/>
          </a:bodyPr>
          <a:lstStyle/>
          <a:p>
            <a:r>
              <a:rPr lang="en-US" altLang="zh-CN" dirty="0"/>
              <a:t>@Controller</a:t>
            </a:r>
          </a:p>
          <a:p>
            <a:r>
              <a:rPr lang="en-US" altLang="zh-CN" dirty="0"/>
              <a:t>public class </a:t>
            </a:r>
            <a:r>
              <a:rPr lang="en-US" altLang="zh-CN" dirty="0" err="1"/>
              <a:t>HelloWorldController</a:t>
            </a:r>
            <a:r>
              <a:rPr lang="en-US" altLang="zh-CN" dirty="0"/>
              <a:t> </a:t>
            </a:r>
            <a:r>
              <a:rPr lang="en-US" altLang="zh-CN" dirty="0" smtClean="0"/>
              <a:t>{</a:t>
            </a:r>
            <a:endParaRPr lang="zh-CN" altLang="en-US" dirty="0"/>
          </a:p>
          <a:p>
            <a:r>
              <a:rPr lang="en-US" altLang="zh-CN" dirty="0" smtClean="0"/>
              <a:t>      @</a:t>
            </a:r>
            <a:r>
              <a:rPr lang="en-US" altLang="zh-CN" dirty="0" err="1"/>
              <a:t>RequestMapping</a:t>
            </a:r>
            <a:r>
              <a:rPr lang="en-US" altLang="zh-CN" dirty="0"/>
              <a:t>("/</a:t>
            </a:r>
            <a:r>
              <a:rPr lang="en-US" altLang="zh-CN" b="1" dirty="0" err="1">
                <a:solidFill>
                  <a:srgbClr val="FF0000"/>
                </a:solidFill>
              </a:rPr>
              <a:t>helloWorld</a:t>
            </a:r>
            <a:r>
              <a:rPr lang="en-US" altLang="zh-CN" dirty="0"/>
              <a:t>")</a:t>
            </a:r>
          </a:p>
          <a:p>
            <a:r>
              <a:rPr lang="en-US" altLang="zh-CN" dirty="0" smtClean="0"/>
              <a:t>      public </a:t>
            </a:r>
            <a:r>
              <a:rPr lang="en-US" altLang="zh-CN" dirty="0"/>
              <a:t>String </a:t>
            </a:r>
            <a:r>
              <a:rPr lang="en-US" altLang="zh-CN" dirty="0" err="1"/>
              <a:t>helloWolrd</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a:t>("</a:t>
            </a:r>
            <a:r>
              <a:rPr lang="en-US" altLang="zh-CN" i="1" dirty="0" err="1"/>
              <a:t>HelloWorld</a:t>
            </a:r>
            <a:r>
              <a:rPr lang="en-US" altLang="zh-CN" i="1" dirty="0"/>
              <a:t> </a:t>
            </a:r>
            <a:r>
              <a:rPr lang="en-US" altLang="zh-CN" i="1" dirty="0" err="1"/>
              <a:t>SpringMVC</a:t>
            </a:r>
            <a:r>
              <a:rPr lang="en-US" altLang="zh-CN" i="1" dirty="0"/>
              <a:t>");</a:t>
            </a:r>
          </a:p>
          <a:p>
            <a:r>
              <a:rPr lang="en-US" altLang="zh-CN" dirty="0" smtClean="0"/>
              <a:t>         return "success</a:t>
            </a:r>
            <a:r>
              <a:rPr lang="en-US" altLang="zh-CN" dirty="0"/>
              <a:t>";</a:t>
            </a:r>
          </a:p>
          <a:p>
            <a:r>
              <a:rPr lang="en-US" altLang="zh-CN" dirty="0" smtClean="0"/>
              <a:t>      }</a:t>
            </a:r>
            <a:endParaRPr lang="zh-CN" altLang="en-US" dirty="0"/>
          </a:p>
          <a:p>
            <a:r>
              <a:rPr lang="en-US" altLang="zh-CN" dirty="0"/>
              <a:t>}</a:t>
            </a:r>
            <a:endParaRPr lang="zh-CN" altLang="en-US" dirty="0"/>
          </a:p>
        </p:txBody>
      </p:sp>
      <p:sp>
        <p:nvSpPr>
          <p:cNvPr id="7" name="矩形 6"/>
          <p:cNvSpPr/>
          <p:nvPr/>
        </p:nvSpPr>
        <p:spPr>
          <a:xfrm>
            <a:off x="179512" y="5314490"/>
            <a:ext cx="8676456" cy="1200329"/>
          </a:xfrm>
          <a:prstGeom prst="rect">
            <a:avLst/>
          </a:prstGeom>
        </p:spPr>
        <p:txBody>
          <a:bodyPr wrap="square">
            <a:spAutoFit/>
          </a:bodyPr>
          <a:lstStyle/>
          <a:p>
            <a:r>
              <a:rPr lang="en-US" altLang="zh-CN" dirty="0"/>
              <a:t>&lt;bean class=</a:t>
            </a:r>
            <a:r>
              <a:rPr lang="en-US" altLang="zh-CN" i="1" dirty="0"/>
              <a:t>"org.springframework.web.servlet.view.InternalResourceViewResolver"&gt;</a:t>
            </a:r>
          </a:p>
          <a:p>
            <a:r>
              <a:rPr lang="en-US" altLang="zh-CN" dirty="0" smtClean="0"/>
              <a:t>    &lt;property </a:t>
            </a:r>
            <a:r>
              <a:rPr lang="en-US" altLang="zh-CN" dirty="0"/>
              <a:t>name</a:t>
            </a:r>
            <a:r>
              <a:rPr lang="en-US" altLang="zh-CN" dirty="0" smtClean="0"/>
              <a:t>=</a:t>
            </a:r>
            <a:r>
              <a:rPr lang="en-US" altLang="zh-CN" i="1" dirty="0" smtClean="0"/>
              <a:t>“prefix” </a:t>
            </a:r>
            <a:r>
              <a:rPr lang="en-US" altLang="zh-CN" i="1" dirty="0"/>
              <a:t>value</a:t>
            </a:r>
            <a:r>
              <a:rPr lang="en-US" altLang="zh-CN" i="1" dirty="0" smtClean="0"/>
              <a:t>=“/WEB-INF/view</a:t>
            </a:r>
            <a:r>
              <a:rPr lang="en-US" altLang="zh-CN" i="1" dirty="0"/>
              <a:t>/</a:t>
            </a:r>
            <a:r>
              <a:rPr lang="en-US" altLang="zh-CN" i="1" dirty="0" smtClean="0"/>
              <a:t>"&gt;&lt;/</a:t>
            </a:r>
            <a:r>
              <a:rPr lang="en-US" altLang="zh-CN" i="1" dirty="0"/>
              <a:t>property&gt;</a:t>
            </a:r>
          </a:p>
          <a:p>
            <a:r>
              <a:rPr lang="en-US" altLang="zh-CN" dirty="0" smtClean="0"/>
              <a:t>    &lt;</a:t>
            </a:r>
            <a:r>
              <a:rPr lang="en-US" altLang="zh-CN" dirty="0"/>
              <a:t>property name=</a:t>
            </a:r>
            <a:r>
              <a:rPr lang="en-US" altLang="zh-CN" i="1" dirty="0"/>
              <a:t>"suffix" value=".</a:t>
            </a:r>
            <a:r>
              <a:rPr lang="en-US" altLang="zh-CN" i="1" dirty="0" err="1"/>
              <a:t>jsp</a:t>
            </a:r>
            <a:r>
              <a:rPr lang="en-US" altLang="zh-CN" i="1" dirty="0"/>
              <a:t>"&gt;&lt;/property&gt;</a:t>
            </a:r>
          </a:p>
          <a:p>
            <a:r>
              <a:rPr lang="en-US" altLang="zh-CN" dirty="0"/>
              <a:t>&lt;/bean&gt;</a:t>
            </a:r>
            <a:endParaRPr lang="zh-CN" altLang="en-US" dirty="0"/>
          </a:p>
        </p:txBody>
      </p:sp>
      <p:sp>
        <p:nvSpPr>
          <p:cNvPr id="8" name="TextBox 7"/>
          <p:cNvSpPr txBox="1"/>
          <p:nvPr/>
        </p:nvSpPr>
        <p:spPr>
          <a:xfrm>
            <a:off x="5796136" y="3827270"/>
            <a:ext cx="2880320" cy="369332"/>
          </a:xfrm>
          <a:prstGeom prst="rect">
            <a:avLst/>
          </a:prstGeom>
          <a:noFill/>
        </p:spPr>
        <p:txBody>
          <a:bodyPr wrap="square" rtlCol="0">
            <a:spAutoFit/>
          </a:bodyPr>
          <a:lstStyle/>
          <a:p>
            <a:r>
              <a:rPr lang="en-US" altLang="zh-CN" dirty="0" smtClean="0"/>
              <a:t>/WEB-INF/view/</a:t>
            </a:r>
            <a:r>
              <a:rPr lang="en-US" altLang="zh-CN" dirty="0" err="1" smtClean="0"/>
              <a:t>success.jsp</a:t>
            </a:r>
            <a:endParaRPr lang="zh-CN" altLang="en-US" dirty="0"/>
          </a:p>
        </p:txBody>
      </p:sp>
      <p:sp>
        <p:nvSpPr>
          <p:cNvPr id="24" name="TextBox 23"/>
          <p:cNvSpPr txBox="1"/>
          <p:nvPr/>
        </p:nvSpPr>
        <p:spPr>
          <a:xfrm>
            <a:off x="4589748" y="1700808"/>
            <a:ext cx="106237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web.xml</a:t>
            </a:r>
            <a:endParaRPr lang="zh-CN" altLang="en-US" dirty="0"/>
          </a:p>
        </p:txBody>
      </p:sp>
      <p:sp>
        <p:nvSpPr>
          <p:cNvPr id="25" name="TextBox 24"/>
          <p:cNvSpPr txBox="1"/>
          <p:nvPr/>
        </p:nvSpPr>
        <p:spPr>
          <a:xfrm>
            <a:off x="3779912" y="2420888"/>
            <a:ext cx="53118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smtClean="0"/>
              <a:t>url</a:t>
            </a:r>
            <a:endParaRPr lang="zh-CN" altLang="en-US" dirty="0"/>
          </a:p>
        </p:txBody>
      </p:sp>
      <p:sp>
        <p:nvSpPr>
          <p:cNvPr id="26" name="TextBox 25"/>
          <p:cNvSpPr txBox="1"/>
          <p:nvPr/>
        </p:nvSpPr>
        <p:spPr>
          <a:xfrm>
            <a:off x="4084467" y="4653136"/>
            <a:ext cx="106237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Handler</a:t>
            </a:r>
            <a:endParaRPr lang="zh-CN" altLang="en-US" dirty="0"/>
          </a:p>
        </p:txBody>
      </p:sp>
      <p:sp>
        <p:nvSpPr>
          <p:cNvPr id="27" name="TextBox 26"/>
          <p:cNvSpPr txBox="1"/>
          <p:nvPr/>
        </p:nvSpPr>
        <p:spPr>
          <a:xfrm>
            <a:off x="5474204" y="6145487"/>
            <a:ext cx="219414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smtClean="0"/>
              <a:t>SpringMVC</a:t>
            </a:r>
            <a:r>
              <a:rPr lang="en-US" altLang="zh-CN" dirty="0" smtClean="0"/>
              <a:t> </a:t>
            </a:r>
            <a:r>
              <a:rPr lang="zh-CN" altLang="en-US" dirty="0" smtClean="0"/>
              <a:t>配置文件</a:t>
            </a:r>
            <a:endParaRPr lang="zh-CN" altLang="en-US" dirty="0"/>
          </a:p>
        </p:txBody>
      </p:sp>
      <p:sp>
        <p:nvSpPr>
          <p:cNvPr id="28" name="TextBox 27"/>
          <p:cNvSpPr txBox="1"/>
          <p:nvPr/>
        </p:nvSpPr>
        <p:spPr>
          <a:xfrm>
            <a:off x="7020272" y="4365104"/>
            <a:ext cx="18722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smtClean="0"/>
              <a:t>实际的物理视图</a:t>
            </a:r>
            <a:endParaRPr lang="zh-CN" altLang="en-US" dirty="0"/>
          </a:p>
        </p:txBody>
      </p:sp>
    </p:spTree>
    <p:extLst>
      <p:ext uri="{BB962C8B-B14F-4D97-AF65-F5344CB8AC3E}">
        <p14:creationId xmlns:p14="http://schemas.microsoft.com/office/powerpoint/2010/main" val="27974351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b="1" dirty="0" smtClean="0">
                <a:solidFill>
                  <a:srgbClr val="FF0000"/>
                </a:solidFill>
              </a:rPr>
              <a:t>处理 </a:t>
            </a:r>
            <a:r>
              <a:rPr lang="en-US" altLang="zh-CN" sz="2000" b="1" dirty="0" smtClean="0">
                <a:solidFill>
                  <a:srgbClr val="FF0000"/>
                </a:solidFill>
              </a:rPr>
              <a:t>JSON</a:t>
            </a:r>
            <a:r>
              <a:rPr lang="zh-CN" altLang="en-US" sz="2000" b="1" dirty="0" smtClean="0">
                <a:solidFill>
                  <a:srgbClr val="FF0000"/>
                </a:solidFill>
              </a:rPr>
              <a:t>：使用 </a:t>
            </a:r>
            <a:r>
              <a:rPr lang="en-US" altLang="zh-CN" sz="2000" b="1" dirty="0" err="1" smtClean="0">
                <a:solidFill>
                  <a:srgbClr val="FF0000"/>
                </a:solidFill>
              </a:rPr>
              <a:t>HttpMessageConverter</a:t>
            </a:r>
            <a:endParaRPr lang="en-US" altLang="zh-CN" sz="2000" b="1" dirty="0" smtClean="0">
              <a:solidFill>
                <a:srgbClr val="FF0000"/>
              </a:solidFill>
            </a:endParaRPr>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  </a:t>
            </a:r>
            <a:r>
              <a:rPr lang="en-US" altLang="zh-CN" dirty="0" smtClean="0"/>
              <a:t>JSON</a:t>
            </a:r>
            <a:endParaRPr lang="zh-CN" altLang="en-US" dirty="0"/>
          </a:p>
        </p:txBody>
      </p:sp>
      <p:sp>
        <p:nvSpPr>
          <p:cNvPr id="3" name="内容占位符 2"/>
          <p:cNvSpPr>
            <a:spLocks noGrp="1"/>
          </p:cNvSpPr>
          <p:nvPr>
            <p:ph idx="1"/>
          </p:nvPr>
        </p:nvSpPr>
        <p:spPr>
          <a:xfrm>
            <a:off x="457200" y="1988840"/>
            <a:ext cx="8229600" cy="4525963"/>
          </a:xfrm>
        </p:spPr>
        <p:txBody>
          <a:bodyPr>
            <a:normAutofit/>
          </a:bodyPr>
          <a:lstStyle/>
          <a:p>
            <a:r>
              <a:rPr lang="en-US" altLang="zh-CN" sz="2000" dirty="0" smtClean="0"/>
              <a:t>1. </a:t>
            </a:r>
            <a:r>
              <a:rPr lang="zh-CN" altLang="en-US" sz="2000" dirty="0" smtClean="0"/>
              <a:t>加入 </a:t>
            </a:r>
            <a:r>
              <a:rPr lang="en-US" altLang="zh-CN" sz="2000" dirty="0" smtClean="0"/>
              <a:t>jar </a:t>
            </a:r>
            <a:r>
              <a:rPr lang="zh-CN" altLang="en-US" sz="2000" dirty="0" smtClean="0"/>
              <a:t>包：</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2. </a:t>
            </a:r>
            <a:r>
              <a:rPr lang="zh-CN" altLang="en-US" sz="2000" dirty="0" smtClean="0"/>
              <a:t>编写目标方法，使其返回 </a:t>
            </a:r>
            <a:r>
              <a:rPr lang="en-US" altLang="zh-CN" sz="2000" dirty="0" smtClean="0"/>
              <a:t>JSON </a:t>
            </a:r>
            <a:r>
              <a:rPr lang="zh-CN" altLang="en-US" sz="2000" dirty="0" smtClean="0"/>
              <a:t>对应的对象或集合</a:t>
            </a:r>
            <a:endParaRPr lang="en-US" altLang="zh-CN" sz="2000" dirty="0" smtClean="0"/>
          </a:p>
          <a:p>
            <a:r>
              <a:rPr lang="en-US" altLang="zh-CN" sz="2000" dirty="0" smtClean="0"/>
              <a:t>3. </a:t>
            </a:r>
            <a:r>
              <a:rPr lang="zh-CN" altLang="en-US" sz="2000" dirty="0" smtClean="0"/>
              <a:t>在方法上添加 </a:t>
            </a:r>
            <a:r>
              <a:rPr lang="en-US" altLang="zh-CN" sz="2000" dirty="0" smtClean="0"/>
              <a:t>@</a:t>
            </a:r>
            <a:r>
              <a:rPr lang="en-US" altLang="zh-CN" sz="2000" dirty="0" err="1" smtClean="0"/>
              <a:t>ResponseBody</a:t>
            </a:r>
            <a:r>
              <a:rPr lang="en-US" altLang="zh-CN" sz="2000" dirty="0" smtClean="0"/>
              <a:t> </a:t>
            </a:r>
            <a:r>
              <a:rPr lang="zh-CN" altLang="en-US" sz="2000" dirty="0" smtClean="0"/>
              <a:t>注解</a:t>
            </a:r>
            <a:endParaRPr lang="zh-CN" altLang="en-US" sz="2000" dirty="0"/>
          </a:p>
        </p:txBody>
      </p:sp>
      <p:pic>
        <p:nvPicPr>
          <p:cNvPr id="1228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49" y="2513826"/>
            <a:ext cx="3528393" cy="117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8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049" y="4674066"/>
            <a:ext cx="58102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3342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918"/>
            <a:ext cx="8229600" cy="1143000"/>
          </a:xfrm>
        </p:spPr>
        <p:txBody>
          <a:bodyPr>
            <a:normAutofit/>
          </a:bodyPr>
          <a:lstStyle/>
          <a:p>
            <a:r>
              <a:rPr lang="en-US" altLang="zh-CN" smtClean="0"/>
              <a:t>HttpMessageConverter&lt;T&gt;</a:t>
            </a:r>
            <a:endParaRPr lang="zh-CN" altLang="en-US" dirty="0"/>
          </a:p>
        </p:txBody>
      </p:sp>
      <p:sp>
        <p:nvSpPr>
          <p:cNvPr id="3" name="内容占位符 2"/>
          <p:cNvSpPr>
            <a:spLocks noGrp="1"/>
          </p:cNvSpPr>
          <p:nvPr>
            <p:ph idx="1"/>
          </p:nvPr>
        </p:nvSpPr>
        <p:spPr>
          <a:xfrm>
            <a:off x="457200" y="1571612"/>
            <a:ext cx="8229600" cy="5286388"/>
          </a:xfrm>
        </p:spPr>
        <p:txBody>
          <a:bodyPr>
            <a:normAutofit/>
          </a:bodyPr>
          <a:lstStyle/>
          <a:p>
            <a:r>
              <a:rPr lang="en-US" altLang="zh-CN" sz="2200" b="1" dirty="0" err="1" smtClean="0">
                <a:solidFill>
                  <a:srgbClr val="FF0000"/>
                </a:solidFill>
              </a:rPr>
              <a:t>HttpMessageConverter</a:t>
            </a:r>
            <a:r>
              <a:rPr lang="en-US" altLang="zh-CN" sz="2200" b="1" dirty="0" smtClean="0">
                <a:solidFill>
                  <a:srgbClr val="FF0000"/>
                </a:solidFill>
              </a:rPr>
              <a:t>&lt;T&gt;</a:t>
            </a:r>
            <a:r>
              <a:rPr lang="en-US" altLang="zh-CN" sz="2200" dirty="0" smtClean="0"/>
              <a:t> </a:t>
            </a:r>
            <a:r>
              <a:rPr lang="zh-CN" altLang="en-US" sz="2200" dirty="0" smtClean="0"/>
              <a:t>是 </a:t>
            </a:r>
            <a:r>
              <a:rPr lang="en-US" altLang="zh-CN" sz="2200" dirty="0" smtClean="0"/>
              <a:t>Spring3.0 </a:t>
            </a:r>
            <a:r>
              <a:rPr lang="zh-CN" altLang="en-US" sz="2200" dirty="0" smtClean="0"/>
              <a:t>新添加的一个接口，</a:t>
            </a:r>
            <a:r>
              <a:rPr lang="zh-CN" altLang="en-US" sz="2200" b="1" dirty="0" smtClean="0"/>
              <a:t>负责将请求信息转换为一个对象（类型为 </a:t>
            </a:r>
            <a:r>
              <a:rPr lang="en-US" altLang="zh-CN" sz="2200" b="1" dirty="0" smtClean="0"/>
              <a:t>T</a:t>
            </a:r>
            <a:r>
              <a:rPr lang="zh-CN" altLang="en-US" sz="2200" b="1" dirty="0" smtClean="0"/>
              <a:t>），</a:t>
            </a:r>
            <a:r>
              <a:rPr lang="zh-CN" altLang="en-US" sz="2200" b="1" dirty="0" smtClean="0">
                <a:solidFill>
                  <a:srgbClr val="FF0000"/>
                </a:solidFill>
              </a:rPr>
              <a:t>将对象（类型为 </a:t>
            </a:r>
            <a:r>
              <a:rPr lang="en-US" altLang="zh-CN" sz="2200" b="1" dirty="0" smtClean="0">
                <a:solidFill>
                  <a:srgbClr val="FF0000"/>
                </a:solidFill>
              </a:rPr>
              <a:t>T</a:t>
            </a:r>
            <a:r>
              <a:rPr lang="zh-CN" altLang="en-US" sz="2200" b="1" dirty="0" smtClean="0">
                <a:solidFill>
                  <a:srgbClr val="FF0000"/>
                </a:solidFill>
              </a:rPr>
              <a:t>）输出为响应信息</a:t>
            </a:r>
            <a:endParaRPr lang="en-US" altLang="zh-CN" sz="2200" b="1" dirty="0" smtClean="0">
              <a:solidFill>
                <a:srgbClr val="FF0000"/>
              </a:solidFill>
            </a:endParaRPr>
          </a:p>
          <a:p>
            <a:r>
              <a:rPr lang="en-US" sz="2200" dirty="0" err="1" smtClean="0"/>
              <a:t>HttpMessageConverter</a:t>
            </a:r>
            <a:r>
              <a:rPr lang="en-US" sz="2200" dirty="0" smtClean="0"/>
              <a:t>&lt;T&gt;</a:t>
            </a:r>
            <a:r>
              <a:rPr lang="zh-CN" altLang="en-US" sz="2200" dirty="0" smtClean="0"/>
              <a:t>接口定义的方法：</a:t>
            </a:r>
          </a:p>
          <a:p>
            <a:pPr lvl="1"/>
            <a:r>
              <a:rPr lang="en-US" sz="1800" dirty="0" smtClean="0"/>
              <a:t>Boolean </a:t>
            </a:r>
            <a:r>
              <a:rPr lang="en-US" sz="1800" dirty="0" err="1" smtClean="0"/>
              <a:t>canRead</a:t>
            </a:r>
            <a:r>
              <a:rPr lang="en-US" sz="1800" dirty="0" smtClean="0"/>
              <a:t>(Class&lt;?&gt; </a:t>
            </a:r>
            <a:r>
              <a:rPr lang="en-US" sz="1800" dirty="0" err="1" smtClean="0"/>
              <a:t>clazz,MediaType</a:t>
            </a:r>
            <a:r>
              <a:rPr lang="en-US" sz="1800" dirty="0" smtClean="0"/>
              <a:t> </a:t>
            </a:r>
            <a:r>
              <a:rPr lang="en-US" sz="1800" dirty="0" err="1" smtClean="0"/>
              <a:t>mediaType</a:t>
            </a:r>
            <a:r>
              <a:rPr lang="en-US" sz="1800" dirty="0" smtClean="0"/>
              <a:t>): </a:t>
            </a:r>
            <a:r>
              <a:rPr lang="zh-CN" altLang="en-US" sz="1800" dirty="0" smtClean="0"/>
              <a:t>指定转换器可以读取的对象类型，即转换器是否可将请求信息转换为 </a:t>
            </a:r>
            <a:r>
              <a:rPr lang="en-US" sz="1800" dirty="0" err="1" smtClean="0"/>
              <a:t>clazz</a:t>
            </a:r>
            <a:r>
              <a:rPr lang="en-US" sz="1800" dirty="0" smtClean="0"/>
              <a:t> </a:t>
            </a:r>
            <a:r>
              <a:rPr lang="zh-CN" altLang="en-US" sz="1800" dirty="0" smtClean="0"/>
              <a:t>类型的对象，同时指定支持 </a:t>
            </a:r>
            <a:r>
              <a:rPr lang="en-US" sz="1800" dirty="0" smtClean="0"/>
              <a:t>MIME </a:t>
            </a:r>
            <a:r>
              <a:rPr lang="zh-CN" altLang="en-US" sz="1800" dirty="0" smtClean="0"/>
              <a:t>类型</a:t>
            </a:r>
            <a:r>
              <a:rPr lang="en-US" altLang="zh-CN" sz="1800" dirty="0" smtClean="0"/>
              <a:t>(</a:t>
            </a:r>
            <a:r>
              <a:rPr lang="en-US" sz="1800" dirty="0" smtClean="0"/>
              <a:t>text/</a:t>
            </a:r>
            <a:r>
              <a:rPr lang="en-US" sz="1800" dirty="0" err="1" smtClean="0"/>
              <a:t>html,applaiction</a:t>
            </a:r>
            <a:r>
              <a:rPr lang="en-US" sz="1800" dirty="0" smtClean="0"/>
              <a:t>/</a:t>
            </a:r>
            <a:r>
              <a:rPr lang="en-US" sz="1800" dirty="0" err="1" smtClean="0"/>
              <a:t>json</a:t>
            </a:r>
            <a:r>
              <a:rPr lang="zh-CN" altLang="en-US" sz="1800" dirty="0" smtClean="0"/>
              <a:t>等</a:t>
            </a:r>
            <a:r>
              <a:rPr lang="en-US" altLang="zh-CN" sz="1800" dirty="0" smtClean="0"/>
              <a:t>)</a:t>
            </a:r>
            <a:endParaRPr lang="zh-CN" altLang="en-US" sz="1800" dirty="0" smtClean="0"/>
          </a:p>
          <a:p>
            <a:pPr lvl="1"/>
            <a:r>
              <a:rPr lang="en-US" sz="1800" dirty="0" smtClean="0"/>
              <a:t>Boolean </a:t>
            </a:r>
            <a:r>
              <a:rPr lang="en-US" sz="1800" dirty="0" err="1" smtClean="0"/>
              <a:t>canWrite</a:t>
            </a:r>
            <a:r>
              <a:rPr lang="en-US" sz="1800" dirty="0" smtClean="0"/>
              <a:t>(Class&lt;?&gt; </a:t>
            </a:r>
            <a:r>
              <a:rPr lang="en-US" sz="1800" dirty="0" err="1" smtClean="0"/>
              <a:t>clazz,MediaType</a:t>
            </a:r>
            <a:r>
              <a:rPr lang="en-US" sz="1800" dirty="0" smtClean="0"/>
              <a:t> </a:t>
            </a:r>
            <a:r>
              <a:rPr lang="en-US" sz="1800" dirty="0" err="1" smtClean="0"/>
              <a:t>mediaType</a:t>
            </a:r>
            <a:r>
              <a:rPr lang="en-US" sz="1800" dirty="0" smtClean="0"/>
              <a:t>):</a:t>
            </a:r>
            <a:r>
              <a:rPr lang="zh-CN" altLang="en-US" sz="1800" dirty="0" smtClean="0"/>
              <a:t>指定转换器是否可将 </a:t>
            </a:r>
            <a:r>
              <a:rPr lang="en-US" sz="1800" dirty="0" err="1" smtClean="0"/>
              <a:t>clazz</a:t>
            </a:r>
            <a:r>
              <a:rPr lang="en-US" sz="1800" dirty="0" smtClean="0"/>
              <a:t> </a:t>
            </a:r>
            <a:r>
              <a:rPr lang="zh-CN" altLang="en-US" sz="1800" dirty="0" smtClean="0"/>
              <a:t>类型的对象写到响应流中，响应流支持的媒体类型在</a:t>
            </a:r>
            <a:r>
              <a:rPr lang="en-US" sz="1800" dirty="0" err="1" smtClean="0"/>
              <a:t>MediaType</a:t>
            </a:r>
            <a:r>
              <a:rPr lang="en-US" sz="1800" dirty="0" smtClean="0"/>
              <a:t> </a:t>
            </a:r>
            <a:r>
              <a:rPr lang="zh-CN" altLang="en-US" sz="1800" dirty="0" smtClean="0"/>
              <a:t>中定义。</a:t>
            </a:r>
          </a:p>
          <a:p>
            <a:pPr lvl="1"/>
            <a:r>
              <a:rPr lang="en-US" sz="1800" dirty="0" err="1" smtClean="0"/>
              <a:t>LIst</a:t>
            </a:r>
            <a:r>
              <a:rPr lang="en-US" sz="1800" dirty="0" smtClean="0"/>
              <a:t>&lt;</a:t>
            </a:r>
            <a:r>
              <a:rPr lang="en-US" sz="1800" dirty="0" err="1" smtClean="0"/>
              <a:t>MediaType</a:t>
            </a:r>
            <a:r>
              <a:rPr lang="en-US" sz="1800" dirty="0" smtClean="0"/>
              <a:t>&gt; </a:t>
            </a:r>
            <a:r>
              <a:rPr lang="en-US" sz="1800" dirty="0" err="1" smtClean="0"/>
              <a:t>getSupportMediaTypes</a:t>
            </a:r>
            <a:r>
              <a:rPr lang="en-US" sz="1800" dirty="0" smtClean="0"/>
              <a:t>()：</a:t>
            </a:r>
            <a:r>
              <a:rPr lang="zh-CN" altLang="en-US" sz="1800" dirty="0" smtClean="0"/>
              <a:t>该转换器支持的媒体类型。</a:t>
            </a:r>
          </a:p>
          <a:p>
            <a:pPr lvl="1"/>
            <a:r>
              <a:rPr lang="en-US" sz="1800" dirty="0" smtClean="0"/>
              <a:t>T read(Class&lt;? extends T&gt; </a:t>
            </a:r>
            <a:r>
              <a:rPr lang="en-US" sz="1800" dirty="0" err="1" smtClean="0"/>
              <a:t>clazz,</a:t>
            </a:r>
            <a:r>
              <a:rPr lang="en-US" sz="1800" b="1" dirty="0" err="1" smtClean="0">
                <a:solidFill>
                  <a:srgbClr val="FF0000"/>
                </a:solidFill>
              </a:rPr>
              <a:t>HttpInputMessage</a:t>
            </a:r>
            <a:r>
              <a:rPr lang="en-US" sz="1800" dirty="0" smtClean="0"/>
              <a:t> </a:t>
            </a:r>
            <a:r>
              <a:rPr lang="en-US" sz="1800" dirty="0" err="1" smtClean="0"/>
              <a:t>inputMessage</a:t>
            </a:r>
            <a:r>
              <a:rPr lang="en-US" sz="1800" dirty="0" smtClean="0"/>
              <a:t>)：</a:t>
            </a:r>
            <a:r>
              <a:rPr lang="zh-CN" altLang="en-US" sz="1800" dirty="0" smtClean="0"/>
              <a:t>将请求信息流转换为 </a:t>
            </a:r>
            <a:r>
              <a:rPr lang="en-US" sz="1800" dirty="0" smtClean="0"/>
              <a:t>T </a:t>
            </a:r>
            <a:r>
              <a:rPr lang="zh-CN" altLang="en-US" sz="1800" dirty="0" smtClean="0"/>
              <a:t>类型的对象。</a:t>
            </a:r>
          </a:p>
          <a:p>
            <a:pPr lvl="1"/>
            <a:r>
              <a:rPr lang="en-US" sz="1800" dirty="0" smtClean="0"/>
              <a:t>void write(T </a:t>
            </a:r>
            <a:r>
              <a:rPr lang="en-US" sz="1800" dirty="0" err="1" smtClean="0"/>
              <a:t>t,MediaType</a:t>
            </a:r>
            <a:r>
              <a:rPr lang="en-US" sz="1800" dirty="0" smtClean="0"/>
              <a:t> </a:t>
            </a:r>
            <a:r>
              <a:rPr lang="en-US" sz="1800" dirty="0" err="1" smtClean="0"/>
              <a:t>contnetType,</a:t>
            </a:r>
            <a:r>
              <a:rPr lang="en-US" sz="1800" b="1" dirty="0" err="1" smtClean="0">
                <a:solidFill>
                  <a:srgbClr val="FF0000"/>
                </a:solidFill>
              </a:rPr>
              <a:t>HttpOutputMessgae</a:t>
            </a:r>
            <a:r>
              <a:rPr lang="en-US" sz="1800" dirty="0" smtClean="0"/>
              <a:t> </a:t>
            </a:r>
            <a:r>
              <a:rPr lang="en-US" sz="1800" dirty="0" err="1" smtClean="0"/>
              <a:t>outputMessage</a:t>
            </a:r>
            <a:r>
              <a:rPr lang="en-US" sz="1800" dirty="0" smtClean="0"/>
              <a:t>):</a:t>
            </a:r>
            <a:r>
              <a:rPr lang="zh-CN" altLang="en-US" sz="1800" dirty="0" smtClean="0"/>
              <a:t>将</a:t>
            </a:r>
            <a:r>
              <a:rPr lang="en-US" sz="1800" dirty="0" smtClean="0"/>
              <a:t>T</a:t>
            </a:r>
            <a:r>
              <a:rPr lang="zh-CN" altLang="en-US" sz="1800" dirty="0" smtClean="0"/>
              <a:t>类型的对象写到响应流中，同时指定相应的媒体类型为 </a:t>
            </a:r>
            <a:r>
              <a:rPr lang="en-US" sz="1800" dirty="0" err="1" smtClean="0"/>
              <a:t>contentType</a:t>
            </a:r>
            <a:r>
              <a:rPr lang="en-US" sz="1800" dirty="0" smtClean="0"/>
              <a:t>。</a:t>
            </a:r>
          </a:p>
        </p:txBody>
      </p:sp>
    </p:spTree>
    <p:extLst>
      <p:ext uri="{BB962C8B-B14F-4D97-AF65-F5344CB8AC3E}">
        <p14:creationId xmlns:p14="http://schemas.microsoft.com/office/powerpoint/2010/main" val="12694599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HttpMessageConverter</a:t>
            </a:r>
            <a:r>
              <a:rPr lang="en-US" altLang="zh-CN" dirty="0"/>
              <a:t>&lt;T&gt;</a:t>
            </a:r>
            <a:endParaRPr lang="zh-CN" altLang="en-US" dirty="0"/>
          </a:p>
        </p:txBody>
      </p:sp>
      <p:pic>
        <p:nvPicPr>
          <p:cNvPr id="118786" name="Picture 2" descr="http://www.kankanews.com/ICkengine/wp-content/plugins/wp-o-matic/cache/e5af506eda_091627-zgNV-1189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41" y="2132856"/>
            <a:ext cx="8750931" cy="322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196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HttpMessageConverter</a:t>
            </a:r>
            <a:r>
              <a:rPr lang="en-US" altLang="zh-CN" dirty="0" smtClean="0"/>
              <a:t>&lt;T&gt; </a:t>
            </a:r>
            <a:r>
              <a:rPr lang="zh-CN" altLang="en-US" dirty="0" smtClean="0"/>
              <a:t>的实现类</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21214" y="1970203"/>
            <a:ext cx="9070651" cy="4214842"/>
          </a:xfrm>
          <a:prstGeom prst="rect">
            <a:avLst/>
          </a:prstGeom>
          <a:noFill/>
          <a:ln w="9525">
            <a:noFill/>
            <a:miter lim="800000"/>
            <a:headEnd/>
            <a:tailEnd/>
          </a:ln>
          <a:effectLst/>
        </p:spPr>
      </p:pic>
    </p:spTree>
    <p:extLst>
      <p:ext uri="{BB962C8B-B14F-4D97-AF65-F5344CB8AC3E}">
        <p14:creationId xmlns:p14="http://schemas.microsoft.com/office/powerpoint/2010/main" val="29783704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HttpMessageConverter</a:t>
            </a:r>
            <a:r>
              <a:rPr lang="en-US" altLang="zh-CN" dirty="0" smtClean="0"/>
              <a:t>&lt;T&gt;</a:t>
            </a:r>
            <a:endParaRPr lang="zh-CN" altLang="en-US" dirty="0"/>
          </a:p>
        </p:txBody>
      </p:sp>
      <p:sp>
        <p:nvSpPr>
          <p:cNvPr id="3" name="内容占位符 2"/>
          <p:cNvSpPr>
            <a:spLocks noGrp="1"/>
          </p:cNvSpPr>
          <p:nvPr>
            <p:ph idx="1"/>
          </p:nvPr>
        </p:nvSpPr>
        <p:spPr>
          <a:xfrm>
            <a:off x="285720" y="1785927"/>
            <a:ext cx="8572560" cy="1859098"/>
          </a:xfrm>
        </p:spPr>
        <p:txBody>
          <a:bodyPr>
            <a:normAutofit/>
          </a:bodyPr>
          <a:lstStyle/>
          <a:p>
            <a:r>
              <a:rPr lang="en-US" altLang="zh-CN" sz="2400" dirty="0" err="1" smtClean="0"/>
              <a:t>DispatcherServlet</a:t>
            </a:r>
            <a:r>
              <a:rPr lang="en-US" altLang="zh-CN" sz="2400" dirty="0" smtClean="0"/>
              <a:t> </a:t>
            </a:r>
            <a:r>
              <a:rPr lang="zh-CN" altLang="en-US" sz="2400" dirty="0" smtClean="0"/>
              <a:t>默认装配 </a:t>
            </a:r>
            <a:r>
              <a:rPr lang="en-US" altLang="zh-CN" sz="2400" dirty="0" err="1" smtClean="0"/>
              <a:t>RequestMappingHandlerAdapter</a:t>
            </a:r>
            <a:r>
              <a:rPr lang="en-US" altLang="zh-CN" sz="2400" dirty="0" smtClean="0"/>
              <a:t> </a:t>
            </a:r>
            <a:r>
              <a:rPr lang="zh-CN" altLang="en-US" sz="2400" dirty="0" smtClean="0"/>
              <a:t>，而 </a:t>
            </a:r>
            <a:r>
              <a:rPr lang="en-US" altLang="zh-CN" sz="2400" dirty="0" err="1" smtClean="0"/>
              <a:t>RequestMappingHandlerAdapter</a:t>
            </a:r>
            <a:r>
              <a:rPr lang="en-US" altLang="zh-CN" sz="2400" dirty="0" smtClean="0"/>
              <a:t> </a:t>
            </a:r>
            <a:r>
              <a:rPr lang="zh-CN" altLang="en-US" sz="2400" b="1" dirty="0" smtClean="0">
                <a:solidFill>
                  <a:srgbClr val="FF0000"/>
                </a:solidFill>
              </a:rPr>
              <a:t>默认装配如下 </a:t>
            </a:r>
            <a:r>
              <a:rPr lang="en-US" altLang="zh-CN" sz="2400" b="1" dirty="0" err="1" smtClean="0">
                <a:solidFill>
                  <a:srgbClr val="FF0000"/>
                </a:solidFill>
              </a:rPr>
              <a:t>HttpMessageConverter</a:t>
            </a:r>
            <a:r>
              <a:rPr lang="zh-CN" altLang="en-US" sz="2400" b="1" dirty="0" smtClean="0"/>
              <a:t>：</a:t>
            </a:r>
            <a:endParaRPr lang="en-US" altLang="zh-CN" sz="2400" b="1" dirty="0" smtClean="0"/>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41" y="3518429"/>
            <a:ext cx="8287801" cy="218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8440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HttpMessageConverter</a:t>
            </a:r>
            <a:r>
              <a:rPr lang="en-US" altLang="zh-CN" dirty="0"/>
              <a:t>&lt;T&gt;</a:t>
            </a:r>
            <a:endParaRPr lang="zh-CN" altLang="en-US" dirty="0"/>
          </a:p>
        </p:txBody>
      </p:sp>
      <p:sp>
        <p:nvSpPr>
          <p:cNvPr id="3" name="内容占位符 2"/>
          <p:cNvSpPr>
            <a:spLocks noGrp="1"/>
          </p:cNvSpPr>
          <p:nvPr>
            <p:ph idx="1"/>
          </p:nvPr>
        </p:nvSpPr>
        <p:spPr>
          <a:xfrm>
            <a:off x="457200" y="2039919"/>
            <a:ext cx="8229600" cy="1317074"/>
          </a:xfrm>
        </p:spPr>
        <p:txBody>
          <a:bodyPr>
            <a:normAutofit/>
          </a:bodyPr>
          <a:lstStyle/>
          <a:p>
            <a:r>
              <a:rPr lang="zh-CN" altLang="en-US" sz="2400" dirty="0" smtClean="0"/>
              <a:t>加入 </a:t>
            </a:r>
            <a:r>
              <a:rPr lang="en-US" altLang="zh-CN" sz="2400" dirty="0" err="1" smtClean="0"/>
              <a:t>jackson</a:t>
            </a:r>
            <a:r>
              <a:rPr lang="en-US" altLang="zh-CN" sz="2400" dirty="0" smtClean="0"/>
              <a:t> jar </a:t>
            </a:r>
            <a:r>
              <a:rPr lang="zh-CN" altLang="en-US" sz="2400" dirty="0" smtClean="0"/>
              <a:t>包后，</a:t>
            </a:r>
            <a:r>
              <a:rPr lang="en-US" altLang="zh-CN" sz="2400" dirty="0"/>
              <a:t> </a:t>
            </a:r>
            <a:r>
              <a:rPr lang="en-US" altLang="zh-CN" sz="2400" dirty="0" err="1"/>
              <a:t>RequestMappingHandlerAdapter</a:t>
            </a:r>
            <a:r>
              <a:rPr lang="en-US" altLang="zh-CN" sz="2400" dirty="0"/>
              <a:t> </a:t>
            </a:r>
            <a:r>
              <a:rPr lang="zh-CN" altLang="en-US" sz="2400" dirty="0"/>
              <a:t> </a:t>
            </a:r>
            <a:r>
              <a:rPr lang="zh-CN" altLang="en-US" sz="2400" dirty="0" smtClean="0"/>
              <a:t>装配</a:t>
            </a:r>
            <a:r>
              <a:rPr lang="zh-CN" altLang="en-US" sz="2400" dirty="0"/>
              <a:t>的</a:t>
            </a:r>
            <a:r>
              <a:rPr lang="zh-CN" altLang="en-US" sz="2400" dirty="0" smtClean="0"/>
              <a:t> </a:t>
            </a:r>
            <a:r>
              <a:rPr lang="en-US" altLang="zh-CN" sz="2400" dirty="0" err="1"/>
              <a:t>HttpMessageConverter</a:t>
            </a:r>
            <a:r>
              <a:rPr lang="zh-CN" altLang="en-US" sz="2400" dirty="0" smtClean="0"/>
              <a:t>  如下：</a:t>
            </a:r>
            <a:endParaRPr lang="zh-CN" altLang="en-US" sz="2400" dirty="0"/>
          </a:p>
        </p:txBody>
      </p:sp>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73016"/>
            <a:ext cx="831692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flipH="1">
            <a:off x="913038" y="5806988"/>
            <a:ext cx="7560840" cy="31320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0244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err="1" smtClean="0"/>
              <a:t>HttpMessageConverter</a:t>
            </a:r>
            <a:r>
              <a:rPr lang="en-US" altLang="zh-CN" dirty="0" smtClean="0"/>
              <a:t>&lt;T&gt;</a:t>
            </a:r>
            <a:endParaRPr lang="zh-CN" altLang="en-US" dirty="0"/>
          </a:p>
        </p:txBody>
      </p:sp>
      <p:sp>
        <p:nvSpPr>
          <p:cNvPr id="3" name="内容占位符 2"/>
          <p:cNvSpPr>
            <a:spLocks noGrp="1"/>
          </p:cNvSpPr>
          <p:nvPr>
            <p:ph idx="1"/>
          </p:nvPr>
        </p:nvSpPr>
        <p:spPr>
          <a:xfrm>
            <a:off x="166065" y="1884748"/>
            <a:ext cx="8784976" cy="3848508"/>
          </a:xfrm>
        </p:spPr>
        <p:txBody>
          <a:bodyPr>
            <a:normAutofit/>
          </a:bodyPr>
          <a:lstStyle/>
          <a:p>
            <a:r>
              <a:rPr lang="zh-CN" altLang="en-US" sz="2000" b="1" dirty="0" smtClean="0"/>
              <a:t>使用 </a:t>
            </a:r>
            <a:r>
              <a:rPr lang="en-US" altLang="zh-CN" sz="2000" b="1" dirty="0" err="1" smtClean="0"/>
              <a:t>HttpMessageConverter</a:t>
            </a:r>
            <a:r>
              <a:rPr lang="en-US" altLang="zh-CN" sz="2000" b="1" dirty="0" smtClean="0"/>
              <a:t>&lt;T&gt; </a:t>
            </a:r>
            <a:r>
              <a:rPr lang="zh-CN" altLang="en-US" sz="2000" b="1" dirty="0" smtClean="0"/>
              <a:t>将请求信息转化并绑定到处理方法的入参中或将响应结果转为对应类型的响应信息，</a:t>
            </a:r>
            <a:r>
              <a:rPr lang="en-US" altLang="zh-CN" sz="2000" b="1" dirty="0" smtClean="0"/>
              <a:t>Spring </a:t>
            </a:r>
            <a:r>
              <a:rPr lang="zh-CN" altLang="en-US" sz="2000" b="1" dirty="0" smtClean="0"/>
              <a:t>提供了两种途径</a:t>
            </a:r>
            <a:r>
              <a:rPr lang="zh-CN" altLang="en-US" sz="2000" dirty="0" smtClean="0"/>
              <a:t>：</a:t>
            </a:r>
            <a:endParaRPr lang="en-US" altLang="zh-CN" sz="2000" dirty="0" smtClean="0"/>
          </a:p>
          <a:p>
            <a:pPr lvl="1"/>
            <a:r>
              <a:rPr lang="zh-CN" altLang="en-US" sz="1800" dirty="0" smtClean="0"/>
              <a:t>使用 </a:t>
            </a:r>
            <a:r>
              <a:rPr lang="en-US" altLang="zh-CN" sz="1800" b="1" dirty="0" smtClean="0">
                <a:solidFill>
                  <a:srgbClr val="FF0000"/>
                </a:solidFill>
              </a:rPr>
              <a:t>@</a:t>
            </a:r>
            <a:r>
              <a:rPr lang="en-US" altLang="zh-CN" sz="1800" b="1" dirty="0" err="1" smtClean="0">
                <a:solidFill>
                  <a:srgbClr val="FF0000"/>
                </a:solidFill>
              </a:rPr>
              <a:t>RequestBody</a:t>
            </a:r>
            <a:r>
              <a:rPr lang="en-US" altLang="zh-CN" sz="1800" b="1" dirty="0" smtClean="0">
                <a:solidFill>
                  <a:srgbClr val="FF0000"/>
                </a:solidFill>
              </a:rPr>
              <a:t> / @</a:t>
            </a:r>
            <a:r>
              <a:rPr lang="en-US" altLang="zh-CN" sz="1800" b="1" dirty="0" err="1" smtClean="0">
                <a:solidFill>
                  <a:srgbClr val="FF0000"/>
                </a:solidFill>
              </a:rPr>
              <a:t>ResponseBody</a:t>
            </a:r>
            <a:r>
              <a:rPr lang="en-US" altLang="zh-CN" sz="1800" b="1" dirty="0" smtClean="0">
                <a:solidFill>
                  <a:srgbClr val="FF0000"/>
                </a:solidFill>
              </a:rPr>
              <a:t> </a:t>
            </a:r>
            <a:r>
              <a:rPr lang="zh-CN" altLang="en-US" sz="1800" dirty="0" smtClean="0"/>
              <a:t>对处理方法进行标注</a:t>
            </a:r>
            <a:endParaRPr lang="en-US" altLang="zh-CN" sz="1800" dirty="0" smtClean="0"/>
          </a:p>
          <a:p>
            <a:pPr lvl="1"/>
            <a:r>
              <a:rPr lang="zh-CN" altLang="en-US" sz="1800" dirty="0" smtClean="0"/>
              <a:t>使用 </a:t>
            </a:r>
            <a:r>
              <a:rPr lang="en-US" altLang="zh-CN" sz="1800" b="1" dirty="0" err="1" smtClean="0">
                <a:solidFill>
                  <a:srgbClr val="FF0000"/>
                </a:solidFill>
              </a:rPr>
              <a:t>HttpEntity</a:t>
            </a:r>
            <a:r>
              <a:rPr lang="en-US" altLang="zh-CN" sz="1800" b="1" dirty="0" smtClean="0">
                <a:solidFill>
                  <a:srgbClr val="FF0000"/>
                </a:solidFill>
              </a:rPr>
              <a:t>&lt;T&gt; / </a:t>
            </a:r>
            <a:r>
              <a:rPr lang="en-US" altLang="zh-CN" sz="1800" b="1" dirty="0" err="1" smtClean="0">
                <a:solidFill>
                  <a:srgbClr val="FF0000"/>
                </a:solidFill>
              </a:rPr>
              <a:t>ResponseEntity</a:t>
            </a:r>
            <a:r>
              <a:rPr lang="en-US" altLang="zh-CN" sz="1800" b="1" dirty="0" smtClean="0">
                <a:solidFill>
                  <a:srgbClr val="FF0000"/>
                </a:solidFill>
              </a:rPr>
              <a:t>&lt;T&gt; </a:t>
            </a:r>
            <a:r>
              <a:rPr lang="zh-CN" altLang="en-US" sz="1800" dirty="0" smtClean="0"/>
              <a:t>作为处理方法的入参或返回值</a:t>
            </a:r>
            <a:endParaRPr lang="en-US" altLang="zh-CN" sz="1800" dirty="0" smtClean="0"/>
          </a:p>
          <a:p>
            <a:r>
              <a:rPr lang="zh-CN" altLang="en-US" sz="2000" dirty="0" smtClean="0"/>
              <a:t>当</a:t>
            </a:r>
            <a:r>
              <a:rPr lang="zh-CN" altLang="en-US" sz="2000" dirty="0"/>
              <a:t>控制器处理方法使用到 </a:t>
            </a:r>
            <a:r>
              <a:rPr lang="en-US" altLang="zh-CN" sz="2000" dirty="0"/>
              <a:t>@</a:t>
            </a:r>
            <a:r>
              <a:rPr lang="en-US" altLang="zh-CN" sz="2000" dirty="0" err="1"/>
              <a:t>RequestBody</a:t>
            </a:r>
            <a:r>
              <a:rPr lang="en-US" altLang="zh-CN" sz="2000" dirty="0"/>
              <a:t>/@</a:t>
            </a:r>
            <a:r>
              <a:rPr lang="en-US" altLang="zh-CN" sz="2000" dirty="0" err="1"/>
              <a:t>ResponseBody</a:t>
            </a:r>
            <a:r>
              <a:rPr lang="en-US" altLang="zh-CN" sz="2000" dirty="0"/>
              <a:t> </a:t>
            </a:r>
            <a:r>
              <a:rPr lang="zh-CN" altLang="en-US" sz="2000" dirty="0"/>
              <a:t>或 </a:t>
            </a:r>
            <a:r>
              <a:rPr lang="en-US" altLang="zh-CN" sz="2000" dirty="0" err="1"/>
              <a:t>HttpEntity</a:t>
            </a:r>
            <a:r>
              <a:rPr lang="en-US" altLang="zh-CN" sz="2000" dirty="0"/>
              <a:t>&lt;T&gt;/</a:t>
            </a:r>
            <a:r>
              <a:rPr lang="en-US" altLang="zh-CN" sz="2000" dirty="0" err="1"/>
              <a:t>ResponseEntity</a:t>
            </a:r>
            <a:r>
              <a:rPr lang="en-US" altLang="zh-CN" sz="2000" dirty="0"/>
              <a:t>&lt;T&gt; </a:t>
            </a:r>
            <a:r>
              <a:rPr lang="zh-CN" altLang="en-US" sz="2000" dirty="0"/>
              <a:t>时</a:t>
            </a:r>
            <a:r>
              <a:rPr lang="en-US" altLang="zh-CN" sz="2000" dirty="0"/>
              <a:t>, Spring </a:t>
            </a:r>
            <a:r>
              <a:rPr lang="zh-CN" altLang="en-US" sz="2000" b="1" dirty="0" smtClean="0">
                <a:solidFill>
                  <a:srgbClr val="FF0000"/>
                </a:solidFill>
              </a:rPr>
              <a:t>首先</a:t>
            </a:r>
            <a:r>
              <a:rPr lang="zh-CN" altLang="en-US" sz="2000" b="1" dirty="0">
                <a:solidFill>
                  <a:srgbClr val="FF0000"/>
                </a:solidFill>
              </a:rPr>
              <a:t>根据请求头或响应头的 </a:t>
            </a:r>
            <a:r>
              <a:rPr lang="en-US" altLang="zh-CN" sz="2000" b="1" dirty="0">
                <a:solidFill>
                  <a:srgbClr val="FF0000"/>
                </a:solidFill>
              </a:rPr>
              <a:t>Accept </a:t>
            </a:r>
            <a:r>
              <a:rPr lang="zh-CN" altLang="en-US" sz="2000" b="1" dirty="0">
                <a:solidFill>
                  <a:srgbClr val="FF0000"/>
                </a:solidFill>
              </a:rPr>
              <a:t>属性选择</a:t>
            </a:r>
            <a:r>
              <a:rPr lang="zh-CN" altLang="en-US" sz="2000" b="1" dirty="0" smtClean="0">
                <a:solidFill>
                  <a:srgbClr val="FF0000"/>
                </a:solidFill>
              </a:rPr>
              <a:t>匹配的 </a:t>
            </a:r>
            <a:r>
              <a:rPr lang="en-US" altLang="zh-CN" sz="2000" b="1" dirty="0" err="1" smtClean="0">
                <a:solidFill>
                  <a:srgbClr val="FF0000"/>
                </a:solidFill>
              </a:rPr>
              <a:t>HttpMessageConverter</a:t>
            </a:r>
            <a:r>
              <a:rPr lang="en-US" altLang="zh-CN" sz="2000" dirty="0"/>
              <a:t>, </a:t>
            </a:r>
            <a:r>
              <a:rPr lang="en-US" altLang="zh-CN" sz="2000" dirty="0" smtClean="0"/>
              <a:t> </a:t>
            </a:r>
            <a:r>
              <a:rPr lang="zh-CN" altLang="en-US" sz="2000" b="1" dirty="0" smtClean="0">
                <a:solidFill>
                  <a:srgbClr val="FF0000"/>
                </a:solidFill>
              </a:rPr>
              <a:t>进而</a:t>
            </a:r>
            <a:r>
              <a:rPr lang="zh-CN" altLang="en-US" sz="2000" b="1" dirty="0">
                <a:solidFill>
                  <a:srgbClr val="FF0000"/>
                </a:solidFill>
              </a:rPr>
              <a:t>根据参数类型或泛型类型的</a:t>
            </a:r>
            <a:r>
              <a:rPr lang="zh-CN" altLang="en-US" sz="2000" b="1" dirty="0" smtClean="0">
                <a:solidFill>
                  <a:srgbClr val="FF0000"/>
                </a:solidFill>
              </a:rPr>
              <a:t>过滤</a:t>
            </a:r>
            <a:r>
              <a:rPr lang="zh-CN" altLang="en-US" sz="2000" b="1" dirty="0">
                <a:solidFill>
                  <a:srgbClr val="FF0000"/>
                </a:solidFill>
              </a:rPr>
              <a:t>得到匹配的 </a:t>
            </a:r>
            <a:r>
              <a:rPr lang="en-US" altLang="zh-CN" sz="2000" b="1" dirty="0" err="1">
                <a:solidFill>
                  <a:srgbClr val="FF0000"/>
                </a:solidFill>
              </a:rPr>
              <a:t>HttpMessageConverter</a:t>
            </a:r>
            <a:r>
              <a:rPr lang="en-US" altLang="zh-CN" sz="2000" dirty="0"/>
              <a:t>, </a:t>
            </a:r>
            <a:r>
              <a:rPr lang="zh-CN" altLang="en-US" sz="2000" dirty="0"/>
              <a:t>若找不到可用的 </a:t>
            </a:r>
            <a:r>
              <a:rPr lang="en-US" altLang="zh-CN" sz="2000" dirty="0" err="1"/>
              <a:t>HttpMessageConverter</a:t>
            </a:r>
            <a:r>
              <a:rPr lang="en-US" altLang="zh-CN" sz="2000" dirty="0"/>
              <a:t> </a:t>
            </a:r>
            <a:r>
              <a:rPr lang="zh-CN" altLang="en-US" sz="2000" dirty="0"/>
              <a:t>将报</a:t>
            </a:r>
            <a:r>
              <a:rPr lang="zh-CN" altLang="en-US" sz="2000" dirty="0" smtClean="0"/>
              <a:t>错</a:t>
            </a:r>
            <a:endParaRPr lang="zh-CN" altLang="en-US" sz="2000" dirty="0"/>
          </a:p>
          <a:p>
            <a:r>
              <a:rPr lang="en-US" altLang="zh-CN" sz="2000" b="1" dirty="0" smtClean="0"/>
              <a:t>@</a:t>
            </a:r>
            <a:r>
              <a:rPr lang="en-US" altLang="zh-CN" sz="2000" b="1" dirty="0" err="1" smtClean="0"/>
              <a:t>RequestBody</a:t>
            </a:r>
            <a:r>
              <a:rPr lang="en-US" altLang="zh-CN" sz="2000" b="1" dirty="0" smtClean="0"/>
              <a:t> </a:t>
            </a:r>
            <a:r>
              <a:rPr lang="zh-CN" altLang="en-US" sz="2000" b="1" dirty="0"/>
              <a:t>和 </a:t>
            </a:r>
            <a:r>
              <a:rPr lang="en-US" altLang="zh-CN" sz="2000" b="1" dirty="0"/>
              <a:t>@</a:t>
            </a:r>
            <a:r>
              <a:rPr lang="en-US" altLang="zh-CN" sz="2000" b="1" dirty="0" err="1"/>
              <a:t>ResponseBody</a:t>
            </a:r>
            <a:r>
              <a:rPr lang="en-US" altLang="zh-CN" sz="2000" b="1" dirty="0"/>
              <a:t> </a:t>
            </a:r>
            <a:r>
              <a:rPr lang="zh-CN" altLang="en-US" sz="2000" b="1" dirty="0"/>
              <a:t>不需要成对出现</a:t>
            </a:r>
          </a:p>
        </p:txBody>
      </p:sp>
    </p:spTree>
    <p:extLst>
      <p:ext uri="{BB962C8B-B14F-4D97-AF65-F5344CB8AC3E}">
        <p14:creationId xmlns:p14="http://schemas.microsoft.com/office/powerpoint/2010/main" val="110866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a:t>
            </a:r>
            <a:r>
              <a:rPr lang="en-US" altLang="zh-CN" sz="2800" dirty="0" err="1" smtClean="0"/>
              <a:t>RequestBody</a:t>
            </a:r>
            <a:r>
              <a:rPr lang="zh-CN" altLang="en-US" sz="2800" dirty="0" smtClean="0"/>
              <a:t>、</a:t>
            </a:r>
            <a:r>
              <a:rPr lang="en-US" altLang="zh-CN" sz="2800" dirty="0" smtClean="0"/>
              <a:t>@</a:t>
            </a:r>
            <a:r>
              <a:rPr lang="en-US" altLang="zh-CN" sz="2800" dirty="0" err="1" smtClean="0"/>
              <a:t>ResponseBody</a:t>
            </a:r>
            <a:r>
              <a:rPr lang="en-US" altLang="zh-CN" sz="2800" dirty="0" smtClean="0"/>
              <a:t> </a:t>
            </a:r>
            <a:r>
              <a:rPr lang="zh-CN" altLang="en-US" sz="2800" dirty="0" smtClean="0"/>
              <a:t>示例</a:t>
            </a:r>
            <a:endParaRPr lang="zh-CN" altLang="en-US" sz="2800" dirty="0"/>
          </a:p>
        </p:txBody>
      </p:sp>
      <p:pic>
        <p:nvPicPr>
          <p:cNvPr id="31746" name="Picture 2"/>
          <p:cNvPicPr>
            <a:picLocks noChangeAspect="1" noChangeArrowheads="1"/>
          </p:cNvPicPr>
          <p:nvPr/>
        </p:nvPicPr>
        <p:blipFill>
          <a:blip r:embed="rId3"/>
          <a:srcRect/>
          <a:stretch>
            <a:fillRect/>
          </a:stretch>
        </p:blipFill>
        <p:spPr bwMode="auto">
          <a:xfrm>
            <a:off x="214283" y="1714489"/>
            <a:ext cx="6173852" cy="2857520"/>
          </a:xfrm>
          <a:prstGeom prst="rect">
            <a:avLst/>
          </a:prstGeom>
          <a:noFill/>
          <a:ln w="9525">
            <a:noFill/>
            <a:miter lim="800000"/>
            <a:headEnd/>
            <a:tailEnd/>
          </a:ln>
          <a:effec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4653136"/>
            <a:ext cx="6660740" cy="201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6"/>
          <p:cNvSpPr/>
          <p:nvPr/>
        </p:nvSpPr>
        <p:spPr>
          <a:xfrm>
            <a:off x="3299764" y="3670610"/>
            <a:ext cx="500066" cy="21431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圆角矩形 7"/>
          <p:cNvSpPr/>
          <p:nvPr/>
        </p:nvSpPr>
        <p:spPr>
          <a:xfrm>
            <a:off x="5094276" y="5341549"/>
            <a:ext cx="1925996" cy="2006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圆角矩形 9"/>
          <p:cNvSpPr/>
          <p:nvPr/>
        </p:nvSpPr>
        <p:spPr>
          <a:xfrm>
            <a:off x="785786" y="2146314"/>
            <a:ext cx="500066" cy="21431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圆角矩形 10"/>
          <p:cNvSpPr/>
          <p:nvPr/>
        </p:nvSpPr>
        <p:spPr>
          <a:xfrm>
            <a:off x="5080829" y="5131036"/>
            <a:ext cx="2227475" cy="1701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任意多边形 5"/>
          <p:cNvSpPr/>
          <p:nvPr/>
        </p:nvSpPr>
        <p:spPr>
          <a:xfrm>
            <a:off x="1277471" y="1822265"/>
            <a:ext cx="5930153" cy="3327959"/>
          </a:xfrm>
          <a:custGeom>
            <a:avLst/>
            <a:gdLst>
              <a:gd name="connsiteX0" fmla="*/ 0 w 5930153"/>
              <a:gd name="connsiteY0" fmla="*/ 450288 h 3327959"/>
              <a:gd name="connsiteX1" fmla="*/ 4208929 w 5930153"/>
              <a:gd name="connsiteY1" fmla="*/ 235135 h 3327959"/>
              <a:gd name="connsiteX2" fmla="*/ 5930153 w 5930153"/>
              <a:gd name="connsiteY2" fmla="*/ 3327959 h 3327959"/>
            </a:gdLst>
            <a:ahLst/>
            <a:cxnLst>
              <a:cxn ang="0">
                <a:pos x="connsiteX0" y="connsiteY0"/>
              </a:cxn>
              <a:cxn ang="0">
                <a:pos x="connsiteX1" y="connsiteY1"/>
              </a:cxn>
              <a:cxn ang="0">
                <a:pos x="connsiteX2" y="connsiteY2"/>
              </a:cxn>
            </a:cxnLst>
            <a:rect l="l" t="t" r="r" b="b"/>
            <a:pathLst>
              <a:path w="5930153" h="3327959">
                <a:moveTo>
                  <a:pt x="0" y="450288"/>
                </a:moveTo>
                <a:cubicBezTo>
                  <a:pt x="1610285" y="102905"/>
                  <a:pt x="3220570" y="-244477"/>
                  <a:pt x="4208929" y="235135"/>
                </a:cubicBezTo>
                <a:cubicBezTo>
                  <a:pt x="5197288" y="714747"/>
                  <a:pt x="5563720" y="2021353"/>
                  <a:pt x="5930153" y="3327959"/>
                </a:cubicBezTo>
              </a:path>
            </a:pathLst>
          </a:custGeom>
          <a:ln>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3576918" y="3886200"/>
            <a:ext cx="1506070" cy="1647100"/>
          </a:xfrm>
          <a:custGeom>
            <a:avLst/>
            <a:gdLst>
              <a:gd name="connsiteX0" fmla="*/ 0 w 1506070"/>
              <a:gd name="connsiteY0" fmla="*/ 0 h 1647100"/>
              <a:gd name="connsiteX1" fmla="*/ 255494 w 1506070"/>
              <a:gd name="connsiteY1" fmla="*/ 1465729 h 1647100"/>
              <a:gd name="connsiteX2" fmla="*/ 1506070 w 1506070"/>
              <a:gd name="connsiteY2" fmla="*/ 1573306 h 1647100"/>
            </a:gdLst>
            <a:ahLst/>
            <a:cxnLst>
              <a:cxn ang="0">
                <a:pos x="connsiteX0" y="connsiteY0"/>
              </a:cxn>
              <a:cxn ang="0">
                <a:pos x="connsiteX1" y="connsiteY1"/>
              </a:cxn>
              <a:cxn ang="0">
                <a:pos x="connsiteX2" y="connsiteY2"/>
              </a:cxn>
            </a:cxnLst>
            <a:rect l="l" t="t" r="r" b="b"/>
            <a:pathLst>
              <a:path w="1506070" h="1647100">
                <a:moveTo>
                  <a:pt x="0" y="0"/>
                </a:moveTo>
                <a:cubicBezTo>
                  <a:pt x="2241" y="601755"/>
                  <a:pt x="4482" y="1203511"/>
                  <a:pt x="255494" y="1465729"/>
                </a:cubicBezTo>
                <a:cubicBezTo>
                  <a:pt x="506506" y="1727947"/>
                  <a:pt x="1006288" y="1650626"/>
                  <a:pt x="1506070" y="1573306"/>
                </a:cubicBezTo>
              </a:path>
            </a:pathLst>
          </a:custGeom>
          <a:ln>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061139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HttpEntity</a:t>
            </a:r>
            <a:r>
              <a:rPr lang="zh-CN" altLang="en-US" dirty="0" smtClean="0"/>
              <a:t>、</a:t>
            </a:r>
            <a:r>
              <a:rPr lang="en-US" altLang="zh-CN" dirty="0" err="1" smtClean="0"/>
              <a:t>ResponseEntity</a:t>
            </a:r>
            <a:r>
              <a:rPr lang="en-US" altLang="zh-CN" dirty="0" smtClean="0"/>
              <a:t> </a:t>
            </a:r>
            <a:r>
              <a:rPr lang="zh-CN" altLang="en-US" dirty="0" smtClean="0"/>
              <a:t>示例</a:t>
            </a:r>
            <a:endParaRPr lang="zh-CN" altLang="en-US" dirty="0"/>
          </a:p>
        </p:txBody>
      </p:sp>
      <p:pic>
        <p:nvPicPr>
          <p:cNvPr id="32770" name="Picture 2"/>
          <p:cNvPicPr>
            <a:picLocks noChangeAspect="1" noChangeArrowheads="1"/>
          </p:cNvPicPr>
          <p:nvPr/>
        </p:nvPicPr>
        <p:blipFill>
          <a:blip r:embed="rId2"/>
          <a:srcRect/>
          <a:stretch>
            <a:fillRect/>
          </a:stretch>
        </p:blipFill>
        <p:spPr bwMode="auto">
          <a:xfrm>
            <a:off x="642910" y="2000240"/>
            <a:ext cx="7807417" cy="3929090"/>
          </a:xfrm>
          <a:prstGeom prst="rect">
            <a:avLst/>
          </a:prstGeom>
          <a:noFill/>
          <a:ln w="9525">
            <a:noFill/>
            <a:miter lim="800000"/>
            <a:headEnd/>
            <a:tailEnd/>
          </a:ln>
          <a:effectLst/>
        </p:spPr>
      </p:pic>
    </p:spTree>
    <p:extLst>
      <p:ext uri="{BB962C8B-B14F-4D97-AF65-F5344CB8AC3E}">
        <p14:creationId xmlns:p14="http://schemas.microsoft.com/office/powerpoint/2010/main" val="195038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5263108"/>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b="1" dirty="0" smtClean="0">
                <a:solidFill>
                  <a:srgbClr val="FF0000"/>
                </a:solidFill>
              </a:rPr>
              <a:t>使用 </a:t>
            </a:r>
            <a:r>
              <a:rPr lang="en-US" altLang="zh-CN" sz="2000" b="1" dirty="0" smtClean="0">
                <a:solidFill>
                  <a:srgbClr val="FF0000"/>
                </a:solidFill>
              </a:rPr>
              <a:t>@</a:t>
            </a:r>
            <a:r>
              <a:rPr lang="en-US" altLang="zh-CN" sz="2000" b="1" dirty="0" err="1" smtClean="0">
                <a:solidFill>
                  <a:srgbClr val="FF0000"/>
                </a:solidFill>
              </a:rPr>
              <a:t>RequestMapping</a:t>
            </a:r>
            <a:r>
              <a:rPr lang="en-US" altLang="zh-CN" sz="2000" b="1" dirty="0" smtClean="0">
                <a:solidFill>
                  <a:srgbClr val="FF0000"/>
                </a:solidFill>
              </a:rPr>
              <a:t> </a:t>
            </a:r>
            <a:r>
              <a:rPr lang="zh-CN" altLang="en-US" sz="2000" b="1" dirty="0" smtClean="0">
                <a:solidFill>
                  <a:srgbClr val="FF0000"/>
                </a:solidFill>
              </a:rPr>
              <a:t>映射请求</a:t>
            </a:r>
            <a:endParaRPr lang="en-US" altLang="zh-CN" sz="2000" b="1" dirty="0" smtClean="0">
              <a:solidFill>
                <a:srgbClr val="FF0000"/>
              </a:solidFill>
            </a:endParaRPr>
          </a:p>
          <a:p>
            <a:r>
              <a:rPr lang="zh-CN" altLang="en-US" sz="2000" dirty="0" smtClean="0"/>
              <a:t>映射请求参数 </a:t>
            </a:r>
            <a:r>
              <a:rPr lang="en-US" altLang="zh-CN" sz="2000" dirty="0" smtClean="0"/>
              <a:t>&amp; </a:t>
            </a:r>
            <a:r>
              <a:rPr lang="zh-CN" altLang="en-US" sz="2000" dirty="0" smtClean="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4608158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b="1" dirty="0">
                <a:solidFill>
                  <a:srgbClr val="FF0000"/>
                </a:solidFill>
              </a:rPr>
              <a:t>国际化</a:t>
            </a:r>
            <a:endParaRPr lang="en-US" altLang="zh-CN" sz="2000" b="1" dirty="0">
              <a:solidFill>
                <a:srgbClr val="FF0000"/>
              </a:solidFill>
            </a:endParaRPr>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国际化概述</a:t>
            </a:r>
            <a:endParaRPr lang="zh-CN" altLang="en-US" dirty="0"/>
          </a:p>
        </p:txBody>
      </p:sp>
      <p:sp>
        <p:nvSpPr>
          <p:cNvPr id="3" name="内容占位符 2"/>
          <p:cNvSpPr>
            <a:spLocks noGrp="1"/>
          </p:cNvSpPr>
          <p:nvPr>
            <p:ph idx="1"/>
          </p:nvPr>
        </p:nvSpPr>
        <p:spPr>
          <a:xfrm>
            <a:off x="457200" y="1916833"/>
            <a:ext cx="8229600" cy="3384376"/>
          </a:xfrm>
        </p:spPr>
        <p:txBody>
          <a:bodyPr>
            <a:normAutofit/>
          </a:bodyPr>
          <a:lstStyle/>
          <a:p>
            <a:r>
              <a:rPr lang="zh-CN" altLang="en-US" sz="2400" dirty="0" smtClean="0"/>
              <a:t>默认情况下，</a:t>
            </a:r>
            <a:r>
              <a:rPr lang="en-US" altLang="zh-CN" sz="2400" dirty="0" err="1" smtClean="0"/>
              <a:t>SpringMVC</a:t>
            </a:r>
            <a:r>
              <a:rPr lang="en-US" altLang="zh-CN" sz="2400" dirty="0" smtClean="0"/>
              <a:t>  </a:t>
            </a:r>
            <a:r>
              <a:rPr lang="zh-CN" altLang="en-US" sz="2400" dirty="0" smtClean="0"/>
              <a:t>根据 </a:t>
            </a:r>
            <a:r>
              <a:rPr lang="en-US" altLang="zh-CN" sz="2400" b="1" dirty="0" smtClean="0">
                <a:solidFill>
                  <a:srgbClr val="FF0000"/>
                </a:solidFill>
              </a:rPr>
              <a:t>Accept-Language</a:t>
            </a:r>
            <a:r>
              <a:rPr lang="en-US" altLang="zh-CN" sz="2400" dirty="0" smtClean="0"/>
              <a:t> </a:t>
            </a:r>
            <a:r>
              <a:rPr lang="zh-CN" altLang="en-US" sz="2400" dirty="0" smtClean="0"/>
              <a:t>参数判断客户端的本地化类型。</a:t>
            </a:r>
            <a:endParaRPr lang="en-US" altLang="zh-CN" sz="2400" dirty="0" smtClean="0"/>
          </a:p>
          <a:p>
            <a:r>
              <a:rPr lang="zh-CN" altLang="en-US" sz="2400" dirty="0" smtClean="0"/>
              <a:t>当接受到请求时，</a:t>
            </a:r>
            <a:r>
              <a:rPr lang="en-US" altLang="zh-CN" sz="2400" dirty="0" err="1" smtClean="0"/>
              <a:t>SpringMVC</a:t>
            </a:r>
            <a:r>
              <a:rPr lang="en-US" altLang="zh-CN" sz="2400" dirty="0" smtClean="0"/>
              <a:t> </a:t>
            </a:r>
            <a:r>
              <a:rPr lang="zh-CN" altLang="en-US" sz="2400" dirty="0" smtClean="0"/>
              <a:t>会在上下文中查找一个本地化解析器（</a:t>
            </a:r>
            <a:r>
              <a:rPr lang="en-US" altLang="zh-CN" sz="2400" b="1" dirty="0" err="1" smtClean="0">
                <a:solidFill>
                  <a:srgbClr val="FF0000"/>
                </a:solidFill>
              </a:rPr>
              <a:t>LocalResolver</a:t>
            </a:r>
            <a:r>
              <a:rPr lang="zh-CN" altLang="en-US" sz="2400" dirty="0" smtClean="0"/>
              <a:t>），找到后使用它获取请求所对应的本地化类型信息。</a:t>
            </a:r>
            <a:endParaRPr lang="en-US" altLang="zh-CN" sz="2400" dirty="0" smtClean="0"/>
          </a:p>
          <a:p>
            <a:r>
              <a:rPr lang="en-US" altLang="zh-CN" sz="2400" dirty="0" err="1" smtClean="0"/>
              <a:t>SpringMVC</a:t>
            </a:r>
            <a:r>
              <a:rPr lang="en-US" altLang="zh-CN" sz="2400" dirty="0" smtClean="0"/>
              <a:t> </a:t>
            </a:r>
            <a:r>
              <a:rPr lang="zh-CN" altLang="en-US" sz="2400" dirty="0" smtClean="0"/>
              <a:t>还允许装配一个</a:t>
            </a:r>
            <a:r>
              <a:rPr lang="zh-CN" altLang="en-US" sz="2400" b="1" dirty="0" smtClean="0">
                <a:solidFill>
                  <a:srgbClr val="FF0000"/>
                </a:solidFill>
              </a:rPr>
              <a:t>动态更改本地化类型的</a:t>
            </a:r>
            <a:r>
              <a:rPr lang="zh-CN" altLang="en-US" sz="2400" b="1" dirty="0">
                <a:solidFill>
                  <a:srgbClr val="FF0000"/>
                </a:solidFill>
              </a:rPr>
              <a:t>拦截器</a:t>
            </a:r>
            <a:r>
              <a:rPr lang="zh-CN" altLang="en-US" sz="2400" dirty="0" smtClean="0"/>
              <a:t>，这样通过指定一个请求参数就可以控制单个请求的本地化类型。</a:t>
            </a:r>
            <a:endParaRPr lang="zh-CN" altLang="en-US" sz="2400" dirty="0"/>
          </a:p>
        </p:txBody>
      </p:sp>
    </p:spTree>
    <p:extLst>
      <p:ext uri="{BB962C8B-B14F-4D97-AF65-F5344CB8AC3E}">
        <p14:creationId xmlns:p14="http://schemas.microsoft.com/office/powerpoint/2010/main" val="413551980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SessionLocaleResolver</a:t>
            </a:r>
            <a:r>
              <a:rPr lang="en-US" altLang="zh-CN" dirty="0" smtClean="0"/>
              <a:t> &amp; </a:t>
            </a:r>
            <a:r>
              <a:rPr lang="en-US" altLang="zh-CN" dirty="0" err="1" smtClean="0"/>
              <a:t>LocaleChangeInterceptor</a:t>
            </a:r>
            <a:r>
              <a:rPr lang="en-US" altLang="zh-CN" dirty="0" smtClean="0"/>
              <a:t> </a:t>
            </a:r>
            <a:r>
              <a:rPr lang="zh-CN" altLang="en-US" dirty="0" smtClean="0"/>
              <a:t>工作原理</a:t>
            </a:r>
            <a:r>
              <a:rPr lang="en-US" altLang="zh-CN" dirty="0" smtClean="0"/>
              <a:t> </a:t>
            </a:r>
            <a:endParaRPr lang="zh-CN" altLang="en-US" dirty="0"/>
          </a:p>
        </p:txBody>
      </p:sp>
      <p:sp>
        <p:nvSpPr>
          <p:cNvPr id="4" name="圆角矩形 3"/>
          <p:cNvSpPr/>
          <p:nvPr/>
        </p:nvSpPr>
        <p:spPr>
          <a:xfrm>
            <a:off x="395536" y="2248236"/>
            <a:ext cx="1800200"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获取 </a:t>
            </a:r>
            <a:r>
              <a:rPr lang="en-US" altLang="zh-CN" sz="1600" dirty="0" smtClean="0">
                <a:ea typeface="Arial Unicode MS"/>
              </a:rPr>
              <a:t>name=locale </a:t>
            </a:r>
            <a:r>
              <a:rPr lang="zh-CN" altLang="en-US" sz="1600" dirty="0" smtClean="0">
                <a:ea typeface="Arial Unicode MS"/>
              </a:rPr>
              <a:t>的请求参数</a:t>
            </a:r>
            <a:endParaRPr lang="zh-CN" altLang="en-US" sz="1600" dirty="0">
              <a:ea typeface="Arial Unicode MS"/>
            </a:endParaRPr>
          </a:p>
        </p:txBody>
      </p:sp>
      <p:sp>
        <p:nvSpPr>
          <p:cNvPr id="5" name="圆角矩形 4"/>
          <p:cNvSpPr/>
          <p:nvPr/>
        </p:nvSpPr>
        <p:spPr>
          <a:xfrm>
            <a:off x="6516216" y="2248236"/>
            <a:ext cx="2016224"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获取 </a:t>
            </a:r>
            <a:r>
              <a:rPr lang="en-US" altLang="zh-CN" sz="1600" dirty="0" err="1" smtClean="0">
                <a:ea typeface="Arial Unicode MS"/>
              </a:rPr>
              <a:t>LocaleResolver</a:t>
            </a:r>
            <a:r>
              <a:rPr lang="zh-CN" altLang="en-US" sz="1600" dirty="0" smtClean="0">
                <a:ea typeface="Arial Unicode MS"/>
              </a:rPr>
              <a:t>对象</a:t>
            </a:r>
            <a:endParaRPr lang="zh-CN" altLang="en-US" sz="1600" dirty="0">
              <a:ea typeface="Arial Unicode MS"/>
            </a:endParaRPr>
          </a:p>
        </p:txBody>
      </p:sp>
      <p:sp>
        <p:nvSpPr>
          <p:cNvPr id="6" name="圆角矩形 5"/>
          <p:cNvSpPr/>
          <p:nvPr/>
        </p:nvSpPr>
        <p:spPr>
          <a:xfrm>
            <a:off x="3203848" y="2248236"/>
            <a:ext cx="2376264"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把第一步的 </a:t>
            </a:r>
            <a:r>
              <a:rPr lang="en-US" altLang="zh-CN" sz="1600" dirty="0" smtClean="0">
                <a:ea typeface="Arial Unicode MS"/>
              </a:rPr>
              <a:t>locale </a:t>
            </a:r>
            <a:r>
              <a:rPr lang="zh-CN" altLang="en-US" sz="1600" dirty="0" smtClean="0">
                <a:ea typeface="Arial Unicode MS"/>
              </a:rPr>
              <a:t>请求参数解析为 </a:t>
            </a:r>
            <a:r>
              <a:rPr lang="en-US" altLang="zh-CN" sz="1600" dirty="0" smtClean="0">
                <a:ea typeface="Arial Unicode MS"/>
              </a:rPr>
              <a:t>Locale </a:t>
            </a:r>
            <a:r>
              <a:rPr lang="zh-CN" altLang="en-US" sz="1600" dirty="0" smtClean="0">
                <a:ea typeface="Arial Unicode MS"/>
              </a:rPr>
              <a:t>对象</a:t>
            </a:r>
            <a:endParaRPr lang="zh-CN" altLang="en-US" sz="1600" dirty="0">
              <a:ea typeface="Arial Unicode MS"/>
            </a:endParaRPr>
          </a:p>
        </p:txBody>
      </p:sp>
      <p:sp>
        <p:nvSpPr>
          <p:cNvPr id="7" name="圆角矩形 6"/>
          <p:cNvSpPr/>
          <p:nvPr/>
        </p:nvSpPr>
        <p:spPr>
          <a:xfrm>
            <a:off x="6325108" y="3933056"/>
            <a:ext cx="2398440"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把 </a:t>
            </a:r>
            <a:r>
              <a:rPr lang="en-US" altLang="zh-CN" sz="1600" dirty="0" smtClean="0">
                <a:ea typeface="Arial Unicode MS"/>
              </a:rPr>
              <a:t>Locale </a:t>
            </a:r>
            <a:r>
              <a:rPr lang="zh-CN" altLang="en-US" sz="1600" dirty="0" smtClean="0">
                <a:ea typeface="Arial Unicode MS"/>
              </a:rPr>
              <a:t>对象设置为 </a:t>
            </a:r>
            <a:r>
              <a:rPr lang="en-US" altLang="zh-CN" sz="1600" dirty="0" smtClean="0">
                <a:ea typeface="Arial Unicode MS"/>
              </a:rPr>
              <a:t>Session </a:t>
            </a:r>
            <a:r>
              <a:rPr lang="zh-CN" altLang="en-US" sz="1600" dirty="0" smtClean="0">
                <a:ea typeface="Arial Unicode MS"/>
              </a:rPr>
              <a:t>的属性</a:t>
            </a:r>
            <a:endParaRPr lang="zh-CN" altLang="en-US" sz="1600" dirty="0">
              <a:ea typeface="Arial Unicode MS"/>
            </a:endParaRPr>
          </a:p>
        </p:txBody>
      </p:sp>
      <p:cxnSp>
        <p:nvCxnSpPr>
          <p:cNvPr id="9" name="直接箭头连接符 8"/>
          <p:cNvCxnSpPr>
            <a:stCxn id="4" idx="3"/>
            <a:endCxn id="6" idx="1"/>
          </p:cNvCxnSpPr>
          <p:nvPr/>
        </p:nvCxnSpPr>
        <p:spPr>
          <a:xfrm>
            <a:off x="2195736" y="2644280"/>
            <a:ext cx="1008112"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5" idx="1"/>
          </p:cNvCxnSpPr>
          <p:nvPr/>
        </p:nvCxnSpPr>
        <p:spPr>
          <a:xfrm>
            <a:off x="5580112" y="2644280"/>
            <a:ext cx="936104"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2"/>
            <a:endCxn id="7" idx="0"/>
          </p:cNvCxnSpPr>
          <p:nvPr/>
        </p:nvCxnSpPr>
        <p:spPr>
          <a:xfrm>
            <a:off x="7524328" y="3040324"/>
            <a:ext cx="0" cy="89273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3491880" y="3933056"/>
            <a:ext cx="1800200"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从 </a:t>
            </a:r>
            <a:r>
              <a:rPr lang="en-US" altLang="zh-CN" sz="1600" dirty="0" smtClean="0">
                <a:ea typeface="Arial Unicode MS"/>
              </a:rPr>
              <a:t>Session </a:t>
            </a:r>
            <a:r>
              <a:rPr lang="zh-CN" altLang="en-US" sz="1600" dirty="0" smtClean="0">
                <a:ea typeface="Arial Unicode MS"/>
              </a:rPr>
              <a:t>中获取 </a:t>
            </a:r>
            <a:r>
              <a:rPr lang="en-US" altLang="zh-CN" sz="1600" dirty="0" smtClean="0">
                <a:ea typeface="Arial Unicode MS"/>
              </a:rPr>
              <a:t>Locale </a:t>
            </a:r>
            <a:r>
              <a:rPr lang="zh-CN" altLang="en-US" sz="1600" dirty="0" smtClean="0">
                <a:ea typeface="Arial Unicode MS"/>
              </a:rPr>
              <a:t>对象</a:t>
            </a:r>
            <a:endParaRPr lang="zh-CN" altLang="en-US" sz="1600" dirty="0">
              <a:ea typeface="Arial Unicode MS"/>
            </a:endParaRPr>
          </a:p>
        </p:txBody>
      </p:sp>
      <p:cxnSp>
        <p:nvCxnSpPr>
          <p:cNvPr id="17" name="直接箭头连接符 16"/>
          <p:cNvCxnSpPr>
            <a:stCxn id="7" idx="1"/>
            <a:endCxn id="15" idx="3"/>
          </p:cNvCxnSpPr>
          <p:nvPr/>
        </p:nvCxnSpPr>
        <p:spPr>
          <a:xfrm flipH="1">
            <a:off x="5292080" y="4329100"/>
            <a:ext cx="103302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3347864" y="5517232"/>
            <a:ext cx="2088232" cy="79208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ea typeface="Arial Unicode MS"/>
              </a:rPr>
              <a:t>使用该 </a:t>
            </a:r>
            <a:r>
              <a:rPr lang="en-US" altLang="zh-CN" sz="1600" dirty="0" smtClean="0">
                <a:ea typeface="Arial Unicode MS"/>
              </a:rPr>
              <a:t>Locale </a:t>
            </a:r>
            <a:r>
              <a:rPr lang="zh-CN" altLang="en-US" sz="1600" dirty="0" smtClean="0">
                <a:ea typeface="Arial Unicode MS"/>
              </a:rPr>
              <a:t>对象</a:t>
            </a:r>
            <a:endParaRPr lang="zh-CN" altLang="en-US" sz="1600" dirty="0">
              <a:ea typeface="Arial Unicode MS"/>
            </a:endParaRPr>
          </a:p>
        </p:txBody>
      </p:sp>
      <p:cxnSp>
        <p:nvCxnSpPr>
          <p:cNvPr id="21" name="直接箭头连接符 20"/>
          <p:cNvCxnSpPr>
            <a:stCxn id="15" idx="2"/>
            <a:endCxn id="19" idx="0"/>
          </p:cNvCxnSpPr>
          <p:nvPr/>
        </p:nvCxnSpPr>
        <p:spPr>
          <a:xfrm>
            <a:off x="4391980" y="4725144"/>
            <a:ext cx="0" cy="7920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9740" y="2074295"/>
            <a:ext cx="8400020" cy="1224136"/>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69740" y="3140968"/>
            <a:ext cx="2653444" cy="540060"/>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LocaleChangeInterceptor</a:t>
            </a:r>
            <a:endParaRPr lang="zh-CN" altLang="en-US" b="1" dirty="0"/>
          </a:p>
        </p:txBody>
      </p:sp>
      <p:sp>
        <p:nvSpPr>
          <p:cNvPr id="25" name="矩形 24"/>
          <p:cNvSpPr/>
          <p:nvPr/>
        </p:nvSpPr>
        <p:spPr>
          <a:xfrm>
            <a:off x="3274295" y="3718774"/>
            <a:ext cx="5645079" cy="1224136"/>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6265930" y="4869160"/>
            <a:ext cx="2653444" cy="540060"/>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SessionLocaleResolver</a:t>
            </a:r>
            <a:endParaRPr lang="zh-CN" altLang="en-US" b="1" dirty="0"/>
          </a:p>
        </p:txBody>
      </p:sp>
      <p:sp>
        <p:nvSpPr>
          <p:cNvPr id="27" name="矩形 26"/>
          <p:cNvSpPr/>
          <p:nvPr/>
        </p:nvSpPr>
        <p:spPr>
          <a:xfrm>
            <a:off x="3109719" y="5301208"/>
            <a:ext cx="2604746" cy="1224136"/>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1690591" y="6012396"/>
            <a:ext cx="1513257" cy="540060"/>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t>应用程序</a:t>
            </a:r>
            <a:endParaRPr lang="zh-CN" altLang="en-US" b="1" dirty="0"/>
          </a:p>
        </p:txBody>
      </p:sp>
    </p:spTree>
    <p:extLst>
      <p:ext uri="{BB962C8B-B14F-4D97-AF65-F5344CB8AC3E}">
        <p14:creationId xmlns:p14="http://schemas.microsoft.com/office/powerpoint/2010/main" val="428042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righ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righ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animBg="1"/>
      <p:bldP spid="19" grpId="0" animBg="1"/>
      <p:bldP spid="22" grpId="0" animBg="1"/>
      <p:bldP spid="24" grpId="0" animBg="1"/>
      <p:bldP spid="25" grpId="0" animBg="1"/>
      <p:bldP spid="26" grpId="0" animBg="1"/>
      <p:bldP spid="27" grpId="0" animBg="1"/>
      <p:bldP spid="2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本地化解析器和本地化拦截器</a:t>
            </a:r>
            <a:endParaRPr lang="zh-CN" altLang="en-US" dirty="0"/>
          </a:p>
        </p:txBody>
      </p:sp>
      <p:sp>
        <p:nvSpPr>
          <p:cNvPr id="3" name="内容占位符 2"/>
          <p:cNvSpPr>
            <a:spLocks noGrp="1"/>
          </p:cNvSpPr>
          <p:nvPr>
            <p:ph idx="1"/>
          </p:nvPr>
        </p:nvSpPr>
        <p:spPr>
          <a:xfrm>
            <a:off x="457200" y="1844825"/>
            <a:ext cx="8229600" cy="3384376"/>
          </a:xfrm>
        </p:spPr>
        <p:txBody>
          <a:bodyPr>
            <a:normAutofit/>
          </a:bodyPr>
          <a:lstStyle/>
          <a:p>
            <a:r>
              <a:rPr lang="en-US" altLang="zh-CN" sz="2200" b="1" dirty="0" err="1" smtClean="0"/>
              <a:t>AcceptHeaderLocaleResolver</a:t>
            </a:r>
            <a:r>
              <a:rPr lang="zh-CN" altLang="en-US" sz="2200" dirty="0" smtClean="0"/>
              <a:t>：</a:t>
            </a:r>
            <a:r>
              <a:rPr lang="zh-CN" altLang="en-US" sz="2200" b="1" dirty="0" smtClean="0">
                <a:solidFill>
                  <a:srgbClr val="0000FF"/>
                </a:solidFill>
              </a:rPr>
              <a:t>根据 </a:t>
            </a:r>
            <a:r>
              <a:rPr lang="en-US" altLang="zh-CN" sz="2200" b="1" dirty="0" smtClean="0">
                <a:solidFill>
                  <a:srgbClr val="0000FF"/>
                </a:solidFill>
              </a:rPr>
              <a:t>HTTP </a:t>
            </a:r>
            <a:r>
              <a:rPr lang="zh-CN" altLang="en-US" sz="2200" b="1" dirty="0" smtClean="0">
                <a:solidFill>
                  <a:srgbClr val="0000FF"/>
                </a:solidFill>
              </a:rPr>
              <a:t>请求头的 </a:t>
            </a:r>
            <a:r>
              <a:rPr lang="en-US" altLang="zh-CN" sz="2200" b="1" dirty="0" smtClean="0">
                <a:solidFill>
                  <a:srgbClr val="0000FF"/>
                </a:solidFill>
              </a:rPr>
              <a:t>Accept-Language </a:t>
            </a:r>
            <a:r>
              <a:rPr lang="zh-CN" altLang="en-US" sz="2200" b="1" dirty="0" smtClean="0">
                <a:solidFill>
                  <a:srgbClr val="0000FF"/>
                </a:solidFill>
              </a:rPr>
              <a:t>参数确定本地化类型</a:t>
            </a:r>
            <a:r>
              <a:rPr lang="zh-CN" altLang="en-US" sz="2200" dirty="0" smtClean="0"/>
              <a:t>，如果没有显式定义本地化解析器， </a:t>
            </a:r>
            <a:r>
              <a:rPr lang="en-US" altLang="zh-CN" sz="2200" dirty="0" err="1" smtClean="0"/>
              <a:t>SpringMVC</a:t>
            </a:r>
            <a:r>
              <a:rPr lang="en-US" altLang="zh-CN" sz="2200" dirty="0" smtClean="0"/>
              <a:t> </a:t>
            </a:r>
            <a:r>
              <a:rPr lang="zh-CN" altLang="en-US" sz="2200" dirty="0" smtClean="0"/>
              <a:t>使用该解析器。</a:t>
            </a:r>
            <a:endParaRPr lang="en-US" altLang="zh-CN" sz="2200" dirty="0" smtClean="0"/>
          </a:p>
          <a:p>
            <a:r>
              <a:rPr lang="en-US" altLang="zh-CN" sz="2200" b="1" dirty="0" err="1" smtClean="0"/>
              <a:t>CookieLocaleResolver</a:t>
            </a:r>
            <a:r>
              <a:rPr lang="zh-CN" altLang="en-US" sz="2200" dirty="0" smtClean="0"/>
              <a:t>：根据指定的 </a:t>
            </a:r>
            <a:r>
              <a:rPr lang="en-US" altLang="zh-CN" sz="2200" dirty="0" smtClean="0"/>
              <a:t>Cookie </a:t>
            </a:r>
            <a:r>
              <a:rPr lang="zh-CN" altLang="en-US" sz="2200" dirty="0" smtClean="0"/>
              <a:t>值确定本地化类型</a:t>
            </a:r>
            <a:endParaRPr lang="en-US" altLang="zh-CN" sz="2200" dirty="0" smtClean="0"/>
          </a:p>
          <a:p>
            <a:r>
              <a:rPr lang="en-US" altLang="zh-CN" sz="2200" b="1" dirty="0" err="1" smtClean="0">
                <a:solidFill>
                  <a:srgbClr val="FF0000"/>
                </a:solidFill>
              </a:rPr>
              <a:t>SessionLocaleResolver</a:t>
            </a:r>
            <a:r>
              <a:rPr lang="zh-CN" altLang="en-US" sz="2200" dirty="0" smtClean="0"/>
              <a:t>：根据 </a:t>
            </a:r>
            <a:r>
              <a:rPr lang="en-US" altLang="zh-CN" sz="2200" dirty="0" smtClean="0"/>
              <a:t>Session </a:t>
            </a:r>
            <a:r>
              <a:rPr lang="zh-CN" altLang="en-US" sz="2200" dirty="0" smtClean="0"/>
              <a:t>中特定的属性确定本地化类型</a:t>
            </a:r>
            <a:endParaRPr lang="en-US" altLang="zh-CN" sz="2200" dirty="0" smtClean="0"/>
          </a:p>
          <a:p>
            <a:r>
              <a:rPr lang="en-US" altLang="zh-CN" sz="2200" b="1" dirty="0" err="1" smtClean="0">
                <a:solidFill>
                  <a:srgbClr val="FF0000"/>
                </a:solidFill>
              </a:rPr>
              <a:t>LocaleChangeInterceptor</a:t>
            </a:r>
            <a:r>
              <a:rPr lang="zh-CN" altLang="en-US" sz="2200" dirty="0" smtClean="0"/>
              <a:t>：从请求参数中获取本次请求对应的本地化类型。</a:t>
            </a:r>
            <a:endParaRPr lang="zh-CN" altLang="en-US" sz="2200"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375891"/>
            <a:ext cx="8680276" cy="10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3978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b="1" dirty="0">
                <a:solidFill>
                  <a:srgbClr val="FF0000"/>
                </a:solidFill>
              </a:rPr>
              <a:t>文件的上传</a:t>
            </a:r>
            <a:endParaRPr lang="en-US" altLang="zh-CN" sz="2000" b="1" dirty="0">
              <a:solidFill>
                <a:srgbClr val="FF0000"/>
              </a:solidFill>
            </a:endParaRPr>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文件上传</a:t>
            </a:r>
            <a:endParaRPr lang="zh-CN" altLang="en-US" dirty="0"/>
          </a:p>
        </p:txBody>
      </p:sp>
      <p:sp>
        <p:nvSpPr>
          <p:cNvPr id="3" name="内容占位符 2"/>
          <p:cNvSpPr>
            <a:spLocks noGrp="1"/>
          </p:cNvSpPr>
          <p:nvPr>
            <p:ph idx="1"/>
          </p:nvPr>
        </p:nvSpPr>
        <p:spPr>
          <a:xfrm>
            <a:off x="285720" y="1928802"/>
            <a:ext cx="8501122" cy="4714908"/>
          </a:xfrm>
        </p:spPr>
        <p:txBody>
          <a:bodyPr>
            <a:normAutofit/>
          </a:bodyPr>
          <a:lstStyle/>
          <a:p>
            <a:r>
              <a:rPr lang="en-US" altLang="zh-CN" sz="2400" dirty="0" smtClean="0"/>
              <a:t>Spring MVC </a:t>
            </a:r>
            <a:r>
              <a:rPr lang="zh-CN" altLang="en-US" sz="2400" dirty="0" smtClean="0"/>
              <a:t>为文件上传提供了直接的支持，这种支持是通过即插即用的 </a:t>
            </a:r>
            <a:r>
              <a:rPr lang="en-US" altLang="zh-CN" sz="2400" b="1" dirty="0" err="1" smtClean="0">
                <a:solidFill>
                  <a:srgbClr val="FF0000"/>
                </a:solidFill>
              </a:rPr>
              <a:t>MultipartResolver</a:t>
            </a:r>
            <a:r>
              <a:rPr lang="en-US" altLang="zh-CN" sz="2400" dirty="0" smtClean="0">
                <a:solidFill>
                  <a:srgbClr val="FF0000"/>
                </a:solidFill>
              </a:rPr>
              <a:t> </a:t>
            </a:r>
            <a:r>
              <a:rPr lang="zh-CN" altLang="en-US" sz="2400" dirty="0" smtClean="0"/>
              <a:t>实现的。</a:t>
            </a:r>
            <a:r>
              <a:rPr lang="en-US" altLang="zh-CN" sz="2400" dirty="0" smtClean="0"/>
              <a:t>Spring </a:t>
            </a:r>
            <a:r>
              <a:rPr lang="zh-CN" altLang="en-US" sz="2400" dirty="0" smtClean="0"/>
              <a:t>用 </a:t>
            </a:r>
            <a:r>
              <a:rPr lang="en-US" altLang="zh-CN" sz="2400" b="1" dirty="0" smtClean="0">
                <a:solidFill>
                  <a:srgbClr val="0000FF"/>
                </a:solidFill>
              </a:rPr>
              <a:t>Jakarta Commons </a:t>
            </a:r>
            <a:r>
              <a:rPr lang="en-US" altLang="zh-CN" sz="2400" b="1" dirty="0" err="1" smtClean="0">
                <a:solidFill>
                  <a:srgbClr val="0000FF"/>
                </a:solidFill>
              </a:rPr>
              <a:t>FileUpload</a:t>
            </a:r>
            <a:r>
              <a:rPr lang="en-US" altLang="zh-CN" sz="2400" dirty="0" smtClean="0"/>
              <a:t> </a:t>
            </a:r>
            <a:r>
              <a:rPr lang="zh-CN" altLang="en-US" sz="2400" dirty="0" smtClean="0"/>
              <a:t>技术实现了一个</a:t>
            </a:r>
            <a:r>
              <a:rPr lang="en-US" altLang="zh-CN" sz="2400" dirty="0" smtClean="0"/>
              <a:t> </a:t>
            </a:r>
            <a:r>
              <a:rPr lang="en-US" altLang="zh-CN" sz="2400" dirty="0" err="1" smtClean="0"/>
              <a:t>MultipartResolver</a:t>
            </a:r>
            <a:r>
              <a:rPr lang="en-US" altLang="zh-CN" sz="2400" dirty="0" smtClean="0"/>
              <a:t> </a:t>
            </a:r>
            <a:r>
              <a:rPr lang="zh-CN" altLang="en-US" sz="2400" dirty="0" smtClean="0"/>
              <a:t>实现类：</a:t>
            </a:r>
            <a:r>
              <a:rPr lang="en-US" altLang="zh-CN" sz="2400" b="1" dirty="0" err="1" smtClean="0">
                <a:solidFill>
                  <a:srgbClr val="FF0000"/>
                </a:solidFill>
              </a:rPr>
              <a:t>CommonsMultipartResovler</a:t>
            </a:r>
            <a:endParaRPr lang="en-US" altLang="zh-CN" sz="2400" b="1" dirty="0" smtClean="0">
              <a:solidFill>
                <a:srgbClr val="FF0000"/>
              </a:solidFill>
            </a:endParaRPr>
          </a:p>
          <a:p>
            <a:r>
              <a:rPr lang="en-US" altLang="zh-CN" sz="2400" dirty="0" smtClean="0"/>
              <a:t>Spring MVC </a:t>
            </a:r>
            <a:r>
              <a:rPr lang="zh-CN" altLang="en-US" sz="2400" dirty="0" smtClean="0"/>
              <a:t>上下文中默认没有装配 </a:t>
            </a:r>
            <a:r>
              <a:rPr lang="en-US" altLang="zh-CN" sz="2400" dirty="0" err="1" smtClean="0"/>
              <a:t>MultipartResovler</a:t>
            </a:r>
            <a:r>
              <a:rPr lang="zh-CN" altLang="en-US" sz="2400" dirty="0" smtClean="0"/>
              <a:t>，因此默认情况下不能处理文件的上传工作，如果想使用 </a:t>
            </a:r>
            <a:r>
              <a:rPr lang="en-US" altLang="zh-CN" sz="2400" dirty="0" smtClean="0"/>
              <a:t>Spring </a:t>
            </a:r>
            <a:r>
              <a:rPr lang="zh-CN" altLang="en-US" sz="2400" dirty="0" smtClean="0"/>
              <a:t>的文件上传功能，需现在上下文中配置 </a:t>
            </a:r>
            <a:r>
              <a:rPr lang="en-US" altLang="zh-CN" sz="2400" dirty="0" err="1" smtClean="0"/>
              <a:t>MultipartResolver</a:t>
            </a:r>
            <a:endParaRPr lang="en-US" altLang="zh-CN" sz="2400"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 </a:t>
            </a:r>
            <a:r>
              <a:rPr lang="en-US" altLang="zh-CN" dirty="0" err="1" smtClean="0"/>
              <a:t>MultipartResolver</a:t>
            </a:r>
            <a:endParaRPr lang="zh-CN" altLang="en-US" dirty="0"/>
          </a:p>
        </p:txBody>
      </p:sp>
      <p:sp>
        <p:nvSpPr>
          <p:cNvPr id="3" name="内容占位符 2"/>
          <p:cNvSpPr>
            <a:spLocks noGrp="1"/>
          </p:cNvSpPr>
          <p:nvPr>
            <p:ph idx="1"/>
          </p:nvPr>
        </p:nvSpPr>
        <p:spPr>
          <a:xfrm>
            <a:off x="457200" y="1857364"/>
            <a:ext cx="8229600" cy="2214578"/>
          </a:xfrm>
        </p:spPr>
        <p:txBody>
          <a:bodyPr>
            <a:normAutofit/>
          </a:bodyPr>
          <a:lstStyle/>
          <a:p>
            <a:r>
              <a:rPr lang="en-US" altLang="zh-CN" sz="2400" dirty="0" err="1" smtClean="0"/>
              <a:t>defaultEncoding</a:t>
            </a:r>
            <a:r>
              <a:rPr lang="en-US" altLang="zh-CN" sz="2400" dirty="0" smtClean="0"/>
              <a:t>: </a:t>
            </a:r>
            <a:r>
              <a:rPr lang="zh-CN" altLang="en-US" sz="2400" dirty="0" smtClean="0"/>
              <a:t>必须和用户 </a:t>
            </a:r>
            <a:r>
              <a:rPr lang="en-US" altLang="zh-CN" sz="2400" dirty="0" smtClean="0"/>
              <a:t>JSP </a:t>
            </a:r>
            <a:r>
              <a:rPr lang="zh-CN" altLang="en-US" sz="2400" dirty="0" smtClean="0"/>
              <a:t>的 </a:t>
            </a:r>
            <a:r>
              <a:rPr lang="en-US" altLang="zh-CN" sz="2400" dirty="0" err="1" smtClean="0"/>
              <a:t>pageEncoding</a:t>
            </a:r>
            <a:r>
              <a:rPr lang="en-US" altLang="zh-CN" sz="2400" dirty="0" smtClean="0"/>
              <a:t> </a:t>
            </a:r>
            <a:r>
              <a:rPr lang="zh-CN" altLang="en-US" sz="2400" dirty="0" smtClean="0"/>
              <a:t>属性一致，以便正确解析表单的内容</a:t>
            </a:r>
            <a:endParaRPr lang="en-US" altLang="zh-CN" sz="2400" dirty="0" smtClean="0"/>
          </a:p>
          <a:p>
            <a:r>
              <a:rPr lang="zh-CN" altLang="en-US" sz="2400" dirty="0" smtClean="0"/>
              <a:t>为了让 </a:t>
            </a:r>
            <a:r>
              <a:rPr lang="en-US" altLang="zh-CN" sz="2400" b="1" dirty="0" err="1" smtClean="0">
                <a:solidFill>
                  <a:srgbClr val="FF0000"/>
                </a:solidFill>
              </a:rPr>
              <a:t>CommonsMultipartResovler</a:t>
            </a:r>
            <a:r>
              <a:rPr lang="en-US" altLang="zh-CN" sz="2400" dirty="0" smtClean="0">
                <a:solidFill>
                  <a:srgbClr val="FF0000"/>
                </a:solidFill>
              </a:rPr>
              <a:t> </a:t>
            </a:r>
            <a:r>
              <a:rPr lang="zh-CN" altLang="en-US" sz="2400" dirty="0" smtClean="0"/>
              <a:t>正确工作，必须先将 </a:t>
            </a:r>
            <a:r>
              <a:rPr lang="en-US" altLang="zh-CN" sz="2400" dirty="0" smtClean="0"/>
              <a:t>Jakarta Commons </a:t>
            </a:r>
            <a:r>
              <a:rPr lang="en-US" altLang="zh-CN" sz="2400" dirty="0" err="1" smtClean="0"/>
              <a:t>FileUpload</a:t>
            </a:r>
            <a:r>
              <a:rPr lang="en-US" altLang="zh-CN" sz="2400" dirty="0" smtClean="0"/>
              <a:t> </a:t>
            </a:r>
            <a:r>
              <a:rPr lang="zh-CN" altLang="en-US" sz="2400" dirty="0" smtClean="0"/>
              <a:t>及 </a:t>
            </a:r>
            <a:r>
              <a:rPr lang="en-US" altLang="zh-CN" sz="2400" dirty="0" smtClean="0"/>
              <a:t>Jakarta Commons </a:t>
            </a:r>
            <a:r>
              <a:rPr lang="en-US" altLang="zh-CN" sz="2400" dirty="0" err="1" smtClean="0"/>
              <a:t>io</a:t>
            </a:r>
            <a:r>
              <a:rPr lang="en-US" altLang="zh-CN" sz="2400" dirty="0" smtClean="0"/>
              <a:t> </a:t>
            </a:r>
            <a:r>
              <a:rPr lang="zh-CN" altLang="en-US" sz="2400" dirty="0" smtClean="0"/>
              <a:t>的类包添加到类路径下。</a:t>
            </a:r>
            <a:endParaRPr lang="zh-CN" altLang="en-US" sz="2400" dirty="0"/>
          </a:p>
        </p:txBody>
      </p:sp>
      <p:pic>
        <p:nvPicPr>
          <p:cNvPr id="120835" name="Picture 3"/>
          <p:cNvPicPr>
            <a:picLocks noChangeAspect="1" noChangeArrowheads="1"/>
          </p:cNvPicPr>
          <p:nvPr/>
        </p:nvPicPr>
        <p:blipFill>
          <a:blip r:embed="rId2"/>
          <a:srcRect/>
          <a:stretch>
            <a:fillRect/>
          </a:stretch>
        </p:blipFill>
        <p:spPr bwMode="auto">
          <a:xfrm>
            <a:off x="285720" y="4214818"/>
            <a:ext cx="7953375" cy="130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文件上传示例</a:t>
            </a:r>
            <a:endParaRPr lang="zh-CN" altLang="en-US" dirty="0"/>
          </a:p>
        </p:txBody>
      </p:sp>
      <p:pic>
        <p:nvPicPr>
          <p:cNvPr id="121858" name="Picture 2"/>
          <p:cNvPicPr>
            <a:picLocks noChangeAspect="1" noChangeArrowheads="1"/>
          </p:cNvPicPr>
          <p:nvPr/>
        </p:nvPicPr>
        <p:blipFill>
          <a:blip r:embed="rId2"/>
          <a:srcRect/>
          <a:stretch>
            <a:fillRect/>
          </a:stretch>
        </p:blipFill>
        <p:spPr bwMode="auto">
          <a:xfrm>
            <a:off x="595342" y="4043385"/>
            <a:ext cx="8191500" cy="2600325"/>
          </a:xfrm>
          <a:prstGeom prst="rect">
            <a:avLst/>
          </a:prstGeom>
          <a:noFill/>
          <a:ln w="9525">
            <a:noFill/>
            <a:miter lim="800000"/>
            <a:headEnd/>
            <a:tailEnd/>
          </a:ln>
          <a:effectLst/>
        </p:spPr>
      </p:pic>
      <p:pic>
        <p:nvPicPr>
          <p:cNvPr id="121859" name="Picture 3"/>
          <p:cNvPicPr>
            <a:picLocks noChangeAspect="1" noChangeArrowheads="1"/>
          </p:cNvPicPr>
          <p:nvPr/>
        </p:nvPicPr>
        <p:blipFill>
          <a:blip r:embed="rId3"/>
          <a:srcRect/>
          <a:stretch>
            <a:fillRect/>
          </a:stretch>
        </p:blipFill>
        <p:spPr bwMode="auto">
          <a:xfrm>
            <a:off x="642910" y="1928802"/>
            <a:ext cx="7905750"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b="1" dirty="0">
                <a:solidFill>
                  <a:srgbClr val="FF0000"/>
                </a:solidFill>
              </a:rPr>
              <a:t>使用</a:t>
            </a:r>
            <a:r>
              <a:rPr lang="zh-CN" altLang="en-US" sz="2000" b="1" dirty="0" smtClean="0">
                <a:solidFill>
                  <a:srgbClr val="FF0000"/>
                </a:solidFill>
              </a:rPr>
              <a:t>拦</a:t>
            </a:r>
            <a:r>
              <a:rPr lang="zh-CN" altLang="en-US" sz="2000" b="1" dirty="0">
                <a:solidFill>
                  <a:srgbClr val="FF0000"/>
                </a:solidFill>
              </a:rPr>
              <a:t>截</a:t>
            </a:r>
            <a:r>
              <a:rPr lang="zh-CN" altLang="en-US" sz="2000" b="1" dirty="0" smtClean="0">
                <a:solidFill>
                  <a:srgbClr val="FF0000"/>
                </a:solidFill>
              </a:rPr>
              <a:t>器 </a:t>
            </a:r>
            <a:endParaRPr lang="en-US" altLang="zh-CN" sz="2000" b="1" dirty="0">
              <a:solidFill>
                <a:srgbClr val="FF0000"/>
              </a:solidFill>
            </a:endParaRPr>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自定义拦截器</a:t>
            </a:r>
            <a:endParaRPr lang="zh-CN" altLang="en-US" dirty="0"/>
          </a:p>
        </p:txBody>
      </p:sp>
      <p:sp>
        <p:nvSpPr>
          <p:cNvPr id="3" name="内容占位符 2"/>
          <p:cNvSpPr>
            <a:spLocks noGrp="1"/>
          </p:cNvSpPr>
          <p:nvPr>
            <p:ph idx="1"/>
          </p:nvPr>
        </p:nvSpPr>
        <p:spPr>
          <a:xfrm>
            <a:off x="323528" y="1844824"/>
            <a:ext cx="8424936" cy="4752528"/>
          </a:xfrm>
        </p:spPr>
        <p:txBody>
          <a:bodyPr>
            <a:noAutofit/>
          </a:bodyPr>
          <a:lstStyle/>
          <a:p>
            <a:r>
              <a:rPr lang="en-US" altLang="zh-CN" sz="2400" dirty="0"/>
              <a:t>Spring MVC</a:t>
            </a:r>
            <a:r>
              <a:rPr lang="zh-CN" altLang="en-US" sz="2400" dirty="0"/>
              <a:t>也可以使用拦截器对请求进行拦截处理，用户可以自定义拦截器来实现特定的功能，</a:t>
            </a:r>
            <a:r>
              <a:rPr lang="zh-CN" altLang="en-US" sz="2400" b="1" dirty="0">
                <a:solidFill>
                  <a:srgbClr val="FF0000"/>
                </a:solidFill>
              </a:rPr>
              <a:t>自定义的拦截器必须实现</a:t>
            </a:r>
            <a:r>
              <a:rPr lang="en-US" altLang="zh-CN" sz="2400" b="1" dirty="0" err="1">
                <a:solidFill>
                  <a:srgbClr val="FF0000"/>
                </a:solidFill>
              </a:rPr>
              <a:t>HandlerInterceptor</a:t>
            </a:r>
            <a:r>
              <a:rPr lang="zh-CN" altLang="en-US" sz="2400" b="1" dirty="0" smtClean="0">
                <a:solidFill>
                  <a:srgbClr val="FF0000"/>
                </a:solidFill>
              </a:rPr>
              <a:t>接口</a:t>
            </a:r>
            <a:endParaRPr lang="en-US" altLang="zh-CN" sz="2400" b="1" dirty="0" smtClean="0">
              <a:solidFill>
                <a:srgbClr val="FF0000"/>
              </a:solidFill>
            </a:endParaRPr>
          </a:p>
          <a:p>
            <a:pPr lvl="1"/>
            <a:r>
              <a:rPr lang="en-US" altLang="zh-CN" sz="2000" b="1" dirty="0" err="1">
                <a:solidFill>
                  <a:srgbClr val="FF0000"/>
                </a:solidFill>
              </a:rPr>
              <a:t>preHandle</a:t>
            </a:r>
            <a:r>
              <a:rPr lang="en-US" altLang="zh-CN" sz="2000" dirty="0"/>
              <a:t>()</a:t>
            </a:r>
            <a:r>
              <a:rPr lang="zh-CN" altLang="en-US" sz="2000" dirty="0"/>
              <a:t>：这个方法在业务处理器处理请求之前被调用，在该方法中对用户</a:t>
            </a:r>
            <a:r>
              <a:rPr lang="zh-CN" altLang="en-US" sz="2000" dirty="0" smtClean="0"/>
              <a:t>请求 </a:t>
            </a:r>
            <a:r>
              <a:rPr lang="en-US" altLang="zh-CN" sz="2000" dirty="0" smtClean="0"/>
              <a:t>request </a:t>
            </a:r>
            <a:r>
              <a:rPr lang="zh-CN" altLang="en-US" sz="2000" dirty="0" smtClean="0"/>
              <a:t>进行</a:t>
            </a:r>
            <a:r>
              <a:rPr lang="zh-CN" altLang="en-US" sz="2000" dirty="0"/>
              <a:t>处理。</a:t>
            </a:r>
            <a:r>
              <a:rPr lang="zh-CN" altLang="en-US" sz="2000" b="1" dirty="0">
                <a:solidFill>
                  <a:srgbClr val="0000FF"/>
                </a:solidFill>
              </a:rPr>
              <a:t>如果程序员决定该拦截器对请求进行拦截处理后还要调用其他的拦截器，或者是业务处理器去进行处理，则返回</a:t>
            </a:r>
            <a:r>
              <a:rPr lang="en-US" altLang="zh-CN" sz="2000" b="1" dirty="0">
                <a:solidFill>
                  <a:srgbClr val="0000FF"/>
                </a:solidFill>
              </a:rPr>
              <a:t>true</a:t>
            </a:r>
            <a:r>
              <a:rPr lang="zh-CN" altLang="en-US" sz="2000" b="1" dirty="0">
                <a:solidFill>
                  <a:srgbClr val="0000FF"/>
                </a:solidFill>
              </a:rPr>
              <a:t>；如果程序员决定不需要再调用其他的组件去处理请求，则返回</a:t>
            </a:r>
            <a:r>
              <a:rPr lang="en-US" altLang="zh-CN" sz="2000" b="1" dirty="0">
                <a:solidFill>
                  <a:srgbClr val="0000FF"/>
                </a:solidFill>
              </a:rPr>
              <a:t>false</a:t>
            </a:r>
            <a:r>
              <a:rPr lang="zh-CN" altLang="en-US" sz="2000" b="1" dirty="0" smtClean="0">
                <a:solidFill>
                  <a:srgbClr val="0000FF"/>
                </a:solidFill>
              </a:rPr>
              <a:t>。</a:t>
            </a:r>
            <a:endParaRPr lang="zh-CN" altLang="en-US" sz="2000" b="1" dirty="0">
              <a:solidFill>
                <a:srgbClr val="0000FF"/>
              </a:solidFill>
            </a:endParaRPr>
          </a:p>
          <a:p>
            <a:pPr lvl="1"/>
            <a:r>
              <a:rPr lang="en-US" altLang="zh-CN" sz="2000" b="1" dirty="0" err="1">
                <a:solidFill>
                  <a:srgbClr val="FF0000"/>
                </a:solidFill>
              </a:rPr>
              <a:t>postHandle</a:t>
            </a:r>
            <a:r>
              <a:rPr lang="en-US" altLang="zh-CN" sz="2000" dirty="0"/>
              <a:t>()</a:t>
            </a:r>
            <a:r>
              <a:rPr lang="zh-CN" altLang="en-US" sz="2000" dirty="0"/>
              <a:t>：</a:t>
            </a:r>
            <a:r>
              <a:rPr lang="zh-CN" altLang="en-US" sz="2000" b="1" dirty="0">
                <a:solidFill>
                  <a:srgbClr val="0000FF"/>
                </a:solidFill>
              </a:rPr>
              <a:t>这个方法在业务处理器处理完请求后，但是</a:t>
            </a:r>
            <a:r>
              <a:rPr lang="en-US" altLang="zh-CN" sz="2000" b="1" dirty="0" err="1" smtClean="0">
                <a:solidFill>
                  <a:srgbClr val="0000FF"/>
                </a:solidFill>
              </a:rPr>
              <a:t>DispatcherServlet</a:t>
            </a:r>
            <a:r>
              <a:rPr lang="en-US" altLang="zh-CN" sz="2000" b="1" dirty="0" smtClean="0">
                <a:solidFill>
                  <a:srgbClr val="0000FF"/>
                </a:solidFill>
              </a:rPr>
              <a:t> </a:t>
            </a:r>
            <a:r>
              <a:rPr lang="zh-CN" altLang="en-US" sz="2000" b="1" dirty="0" smtClean="0">
                <a:solidFill>
                  <a:srgbClr val="0000FF"/>
                </a:solidFill>
              </a:rPr>
              <a:t>向</a:t>
            </a:r>
            <a:r>
              <a:rPr lang="zh-CN" altLang="en-US" sz="2000" b="1" dirty="0">
                <a:solidFill>
                  <a:srgbClr val="0000FF"/>
                </a:solidFill>
              </a:rPr>
              <a:t>客户端返</a:t>
            </a:r>
            <a:r>
              <a:rPr lang="zh-CN" altLang="en-US" sz="2000" b="1" dirty="0" smtClean="0">
                <a:solidFill>
                  <a:srgbClr val="0000FF"/>
                </a:solidFill>
              </a:rPr>
              <a:t>回</a:t>
            </a:r>
            <a:r>
              <a:rPr lang="zh-CN" altLang="en-US" sz="2000" b="1" dirty="0">
                <a:solidFill>
                  <a:srgbClr val="0000FF"/>
                </a:solidFill>
              </a:rPr>
              <a:t>响应</a:t>
            </a:r>
            <a:r>
              <a:rPr lang="zh-CN" altLang="en-US" sz="2000" b="1" dirty="0" smtClean="0">
                <a:solidFill>
                  <a:srgbClr val="0000FF"/>
                </a:solidFill>
              </a:rPr>
              <a:t>前</a:t>
            </a:r>
            <a:r>
              <a:rPr lang="zh-CN" altLang="en-US" sz="2000" b="1" dirty="0">
                <a:solidFill>
                  <a:srgbClr val="0000FF"/>
                </a:solidFill>
              </a:rPr>
              <a:t>被调用</a:t>
            </a:r>
            <a:r>
              <a:rPr lang="zh-CN" altLang="en-US" sz="2000" dirty="0"/>
              <a:t>，在该方法中对用户请求</a:t>
            </a:r>
            <a:r>
              <a:rPr lang="en-US" altLang="zh-CN" sz="2000" dirty="0"/>
              <a:t>request</a:t>
            </a:r>
            <a:r>
              <a:rPr lang="zh-CN" altLang="en-US" sz="2000" dirty="0"/>
              <a:t>进行处理</a:t>
            </a:r>
            <a:r>
              <a:rPr lang="zh-CN" altLang="en-US" sz="2000" dirty="0" smtClean="0"/>
              <a:t>。</a:t>
            </a:r>
            <a:endParaRPr lang="zh-CN" altLang="en-US" sz="2000" dirty="0"/>
          </a:p>
          <a:p>
            <a:pPr lvl="1"/>
            <a:r>
              <a:rPr lang="en-US" altLang="zh-CN" sz="2000" b="1" dirty="0" err="1">
                <a:solidFill>
                  <a:srgbClr val="FF0000"/>
                </a:solidFill>
              </a:rPr>
              <a:t>afterCompletion</a:t>
            </a:r>
            <a:r>
              <a:rPr lang="en-US" altLang="zh-CN" sz="2000" dirty="0"/>
              <a:t>()</a:t>
            </a:r>
            <a:r>
              <a:rPr lang="zh-CN" altLang="en-US" sz="2000" dirty="0"/>
              <a:t>：这个方法</a:t>
            </a:r>
            <a:r>
              <a:rPr lang="zh-CN" altLang="en-US" sz="2000" b="1" dirty="0" smtClean="0">
                <a:solidFill>
                  <a:srgbClr val="0000FF"/>
                </a:solidFill>
              </a:rPr>
              <a:t>在 </a:t>
            </a:r>
            <a:r>
              <a:rPr lang="en-US" altLang="zh-CN" sz="2000" b="1" dirty="0" err="1" smtClean="0">
                <a:solidFill>
                  <a:srgbClr val="0000FF"/>
                </a:solidFill>
              </a:rPr>
              <a:t>DispatcherServlet</a:t>
            </a:r>
            <a:r>
              <a:rPr lang="en-US" altLang="zh-CN" sz="2000" b="1" dirty="0" smtClean="0">
                <a:solidFill>
                  <a:srgbClr val="0000FF"/>
                </a:solidFill>
              </a:rPr>
              <a:t> </a:t>
            </a:r>
            <a:r>
              <a:rPr lang="zh-CN" altLang="en-US" sz="2000" b="1" dirty="0" smtClean="0">
                <a:solidFill>
                  <a:srgbClr val="0000FF"/>
                </a:solidFill>
              </a:rPr>
              <a:t>完全</a:t>
            </a:r>
            <a:r>
              <a:rPr lang="zh-CN" altLang="en-US" sz="2000" b="1" dirty="0">
                <a:solidFill>
                  <a:srgbClr val="0000FF"/>
                </a:solidFill>
              </a:rPr>
              <a:t>处理完请求后被调用</a:t>
            </a:r>
            <a:r>
              <a:rPr lang="zh-CN" altLang="en-US" sz="2000" dirty="0"/>
              <a:t>，可以在该方法中进行一些资源清理的操作。</a:t>
            </a:r>
          </a:p>
        </p:txBody>
      </p:sp>
    </p:spTree>
    <p:extLst>
      <p:ext uri="{BB962C8B-B14F-4D97-AF65-F5344CB8AC3E}">
        <p14:creationId xmlns:p14="http://schemas.microsoft.com/office/powerpoint/2010/main" val="4263583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a:t>
            </a:r>
            <a:r>
              <a:rPr lang="en-US" altLang="zh-CN" dirty="0" err="1" smtClean="0"/>
              <a:t>RequestMapping</a:t>
            </a:r>
            <a:r>
              <a:rPr lang="en-US" altLang="zh-CN" dirty="0" smtClean="0"/>
              <a:t> </a:t>
            </a:r>
            <a:r>
              <a:rPr lang="zh-CN" altLang="en-US" dirty="0" smtClean="0"/>
              <a:t>映射请求</a:t>
            </a:r>
            <a:endParaRPr lang="zh-CN" altLang="en-US" dirty="0"/>
          </a:p>
        </p:txBody>
      </p:sp>
      <p:sp>
        <p:nvSpPr>
          <p:cNvPr id="3" name="内容占位符 2"/>
          <p:cNvSpPr>
            <a:spLocks noGrp="1"/>
          </p:cNvSpPr>
          <p:nvPr>
            <p:ph idx="1"/>
          </p:nvPr>
        </p:nvSpPr>
        <p:spPr>
          <a:xfrm>
            <a:off x="251520" y="1714488"/>
            <a:ext cx="8568952" cy="4234792"/>
          </a:xfrm>
        </p:spPr>
        <p:txBody>
          <a:bodyPr>
            <a:normAutofit/>
          </a:bodyPr>
          <a:lstStyle/>
          <a:p>
            <a:r>
              <a:rPr lang="en-US" altLang="zh-CN" sz="2400" dirty="0" smtClean="0"/>
              <a:t>Spring MVC </a:t>
            </a:r>
            <a:r>
              <a:rPr lang="zh-CN" altLang="en-US" sz="2400" dirty="0" smtClean="0"/>
              <a:t>使用 </a:t>
            </a:r>
            <a:r>
              <a:rPr lang="en-US" altLang="zh-CN" sz="2400" b="1" dirty="0" smtClean="0">
                <a:solidFill>
                  <a:srgbClr val="FF0000"/>
                </a:solidFill>
              </a:rPr>
              <a:t>@</a:t>
            </a:r>
            <a:r>
              <a:rPr lang="en-US" altLang="zh-CN" sz="2400" b="1" dirty="0" err="1" smtClean="0">
                <a:solidFill>
                  <a:srgbClr val="FF0000"/>
                </a:solidFill>
              </a:rPr>
              <a:t>RequestMapping</a:t>
            </a:r>
            <a:r>
              <a:rPr lang="en-US" altLang="zh-CN" sz="2400" dirty="0" smtClean="0"/>
              <a:t> </a:t>
            </a:r>
            <a:r>
              <a:rPr lang="zh-CN" altLang="en-US" sz="2400" dirty="0" smtClean="0"/>
              <a:t>注解为控制器指定可以处理哪些 </a:t>
            </a:r>
            <a:r>
              <a:rPr lang="en-US" altLang="zh-CN" sz="2400" dirty="0" smtClean="0"/>
              <a:t>URL </a:t>
            </a:r>
            <a:r>
              <a:rPr lang="zh-CN" altLang="en-US" sz="2400" dirty="0" smtClean="0"/>
              <a:t>请求</a:t>
            </a:r>
            <a:endParaRPr lang="en-US" altLang="zh-CN" sz="2400" dirty="0" smtClean="0"/>
          </a:p>
          <a:p>
            <a:r>
              <a:rPr lang="zh-CN" altLang="en-US" sz="2400" dirty="0" smtClean="0"/>
              <a:t>在控制器的</a:t>
            </a:r>
            <a:r>
              <a:rPr lang="zh-CN" altLang="en-US" sz="2400" b="1" dirty="0" smtClean="0">
                <a:solidFill>
                  <a:srgbClr val="FF0000"/>
                </a:solidFill>
              </a:rPr>
              <a:t>类定义及方法定义处</a:t>
            </a:r>
            <a:r>
              <a:rPr lang="zh-CN" altLang="en-US" sz="2400" dirty="0" smtClean="0"/>
              <a:t>都可标注 </a:t>
            </a:r>
            <a:r>
              <a:rPr lang="en-US" altLang="zh-CN" sz="2400" dirty="0" smtClean="0"/>
              <a:t>@</a:t>
            </a:r>
            <a:r>
              <a:rPr lang="en-US" altLang="zh-CN" sz="2400" dirty="0" err="1" smtClean="0"/>
              <a:t>RequestMapping</a:t>
            </a:r>
            <a:endParaRPr lang="en-US" altLang="zh-CN" sz="2400" dirty="0" smtClean="0"/>
          </a:p>
          <a:p>
            <a:pPr lvl="1"/>
            <a:r>
              <a:rPr lang="zh-CN" altLang="en-US" sz="2000" b="1" dirty="0" smtClean="0">
                <a:solidFill>
                  <a:srgbClr val="FF0000"/>
                </a:solidFill>
              </a:rPr>
              <a:t>类定义处</a:t>
            </a:r>
            <a:r>
              <a:rPr lang="zh-CN" altLang="en-US" sz="2000" dirty="0" smtClean="0"/>
              <a:t>：提供初步的请求映射信息。相对于  </a:t>
            </a:r>
            <a:r>
              <a:rPr lang="en-US" altLang="zh-CN" sz="2000" dirty="0" smtClean="0"/>
              <a:t>WEB </a:t>
            </a:r>
            <a:r>
              <a:rPr lang="zh-CN" altLang="en-US" sz="2000" dirty="0" smtClean="0"/>
              <a:t>应用的根目录</a:t>
            </a:r>
            <a:endParaRPr lang="en-US" altLang="zh-CN" sz="2000" dirty="0" smtClean="0"/>
          </a:p>
          <a:p>
            <a:pPr lvl="1"/>
            <a:r>
              <a:rPr lang="zh-CN" altLang="en-US" sz="2000" b="1" dirty="0" smtClean="0">
                <a:solidFill>
                  <a:srgbClr val="FF0000"/>
                </a:solidFill>
              </a:rPr>
              <a:t>方法处</a:t>
            </a:r>
            <a:r>
              <a:rPr lang="zh-CN" altLang="en-US" sz="2000" dirty="0" smtClean="0"/>
              <a:t>：提供进一步的细分映射信息。相对于类定义处的 </a:t>
            </a:r>
            <a:r>
              <a:rPr lang="en-US" altLang="zh-CN" sz="2000" dirty="0" smtClean="0"/>
              <a:t>URL</a:t>
            </a:r>
            <a:r>
              <a:rPr lang="zh-CN" altLang="en-US" sz="2000" dirty="0" smtClean="0"/>
              <a:t>。若类定义处未标注 </a:t>
            </a:r>
            <a:r>
              <a:rPr lang="en-US" altLang="zh-CN" sz="2000" dirty="0" smtClean="0"/>
              <a:t>@</a:t>
            </a:r>
            <a:r>
              <a:rPr lang="en-US" altLang="zh-CN" sz="2000" dirty="0" err="1" smtClean="0"/>
              <a:t>RequestMapping</a:t>
            </a:r>
            <a:r>
              <a:rPr lang="zh-CN" altLang="en-US" sz="2000" dirty="0" smtClean="0"/>
              <a:t>，则方法处标记的 </a:t>
            </a:r>
            <a:r>
              <a:rPr lang="en-US" altLang="zh-CN" sz="2000" dirty="0" smtClean="0"/>
              <a:t>URL </a:t>
            </a:r>
            <a:r>
              <a:rPr lang="zh-CN" altLang="en-US" sz="2000" dirty="0" smtClean="0"/>
              <a:t>相对于 </a:t>
            </a:r>
            <a:r>
              <a:rPr lang="en-US" altLang="zh-CN" sz="2000" dirty="0" smtClean="0"/>
              <a:t>WEB </a:t>
            </a:r>
            <a:r>
              <a:rPr lang="zh-CN" altLang="en-US" sz="2000" dirty="0" smtClean="0"/>
              <a:t>应用的根目录</a:t>
            </a:r>
            <a:endParaRPr lang="en-US" altLang="zh-CN" sz="2000" dirty="0" smtClean="0"/>
          </a:p>
          <a:p>
            <a:r>
              <a:rPr lang="en-US" altLang="zh-CN" sz="2400" dirty="0" err="1" smtClean="0"/>
              <a:t>DispatcherServlet</a:t>
            </a:r>
            <a:r>
              <a:rPr lang="en-US" altLang="zh-CN" sz="2400" dirty="0" smtClean="0"/>
              <a:t> </a:t>
            </a:r>
            <a:r>
              <a:rPr lang="zh-CN" altLang="en-US" sz="2400" dirty="0" smtClean="0"/>
              <a:t>截获请求后，就通过控制器上 </a:t>
            </a:r>
            <a:r>
              <a:rPr lang="en-US" altLang="zh-CN" sz="2400" dirty="0" smtClean="0"/>
              <a:t>@</a:t>
            </a:r>
            <a:r>
              <a:rPr lang="en-US" altLang="zh-CN" sz="2400" dirty="0" err="1" smtClean="0"/>
              <a:t>RequestMapping</a:t>
            </a:r>
            <a:r>
              <a:rPr lang="en-US" altLang="zh-CN" sz="2400" dirty="0" smtClean="0"/>
              <a:t> </a:t>
            </a:r>
            <a:r>
              <a:rPr lang="zh-CN" altLang="en-US" sz="2400" dirty="0" smtClean="0"/>
              <a:t>提供的映射信息确定请求所对应的处理方法。</a:t>
            </a:r>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拦截</a:t>
            </a:r>
            <a:r>
              <a:rPr lang="zh-CN" altLang="en-US" dirty="0" smtClean="0"/>
              <a:t>器方法执行顺序</a:t>
            </a:r>
            <a:endParaRPr lang="zh-CN" altLang="en-US" dirty="0"/>
          </a:p>
        </p:txBody>
      </p:sp>
      <p:sp>
        <p:nvSpPr>
          <p:cNvPr id="4" name="圆角矩形 3"/>
          <p:cNvSpPr/>
          <p:nvPr/>
        </p:nvSpPr>
        <p:spPr>
          <a:xfrm>
            <a:off x="683568" y="1956266"/>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FirstInterceptor#preHandle</a:t>
            </a:r>
            <a:endParaRPr lang="zh-CN" altLang="en-US" b="1" dirty="0">
              <a:ea typeface="Arial Unicode MS"/>
            </a:endParaRPr>
          </a:p>
        </p:txBody>
      </p:sp>
      <p:sp>
        <p:nvSpPr>
          <p:cNvPr id="6" name="圆角矩形 5"/>
          <p:cNvSpPr/>
          <p:nvPr/>
        </p:nvSpPr>
        <p:spPr>
          <a:xfrm>
            <a:off x="5004048" y="1956266"/>
            <a:ext cx="3168352"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HandlerAdapter#handle</a:t>
            </a:r>
            <a:endParaRPr lang="zh-CN" altLang="en-US" b="1" dirty="0">
              <a:ea typeface="Arial Unicode MS"/>
            </a:endParaRPr>
          </a:p>
        </p:txBody>
      </p:sp>
      <p:sp>
        <p:nvSpPr>
          <p:cNvPr id="8" name="圆角矩形 7"/>
          <p:cNvSpPr/>
          <p:nvPr/>
        </p:nvSpPr>
        <p:spPr>
          <a:xfrm>
            <a:off x="5004048" y="3374087"/>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FirstInterceptor#postHandle</a:t>
            </a:r>
            <a:endParaRPr lang="zh-CN" altLang="en-US" b="1" dirty="0">
              <a:ea typeface="Arial Unicode MS"/>
            </a:endParaRPr>
          </a:p>
        </p:txBody>
      </p:sp>
      <p:sp>
        <p:nvSpPr>
          <p:cNvPr id="10" name="圆角矩形 9"/>
          <p:cNvSpPr/>
          <p:nvPr/>
        </p:nvSpPr>
        <p:spPr>
          <a:xfrm>
            <a:off x="4788024" y="5949280"/>
            <a:ext cx="360040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a:t>
            </a:r>
            <a:r>
              <a:rPr lang="en-US" altLang="zh-CN" b="1" dirty="0" err="1" smtClean="0"/>
              <a:t>afterCompletion</a:t>
            </a:r>
            <a:endParaRPr lang="zh-CN" altLang="en-US" b="1" dirty="0">
              <a:ea typeface="Arial Unicode MS"/>
            </a:endParaRPr>
          </a:p>
        </p:txBody>
      </p:sp>
      <p:sp>
        <p:nvSpPr>
          <p:cNvPr id="11" name="圆角矩形 10"/>
          <p:cNvSpPr/>
          <p:nvPr/>
        </p:nvSpPr>
        <p:spPr>
          <a:xfrm>
            <a:off x="5256076" y="4680094"/>
            <a:ext cx="266429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DispatcherServlet</a:t>
            </a:r>
            <a:r>
              <a:rPr lang="en-US" altLang="zh-CN" b="1" dirty="0" err="1" smtClean="0">
                <a:ea typeface="Arial Unicode MS"/>
              </a:rPr>
              <a:t>#</a:t>
            </a:r>
            <a:r>
              <a:rPr lang="en-US" altLang="zh-CN" b="1" dirty="0" err="1"/>
              <a:t>render</a:t>
            </a:r>
            <a:endParaRPr lang="zh-CN" altLang="en-US" b="1" dirty="0">
              <a:ea typeface="Arial Unicode MS"/>
            </a:endParaRPr>
          </a:p>
        </p:txBody>
      </p:sp>
      <p:cxnSp>
        <p:nvCxnSpPr>
          <p:cNvPr id="12" name="直接箭头连接符 11"/>
          <p:cNvCxnSpPr>
            <a:stCxn id="4" idx="3"/>
          </p:cNvCxnSpPr>
          <p:nvPr/>
        </p:nvCxnSpPr>
        <p:spPr>
          <a:xfrm>
            <a:off x="3851920" y="2208294"/>
            <a:ext cx="115212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p:cNvCxnSpPr>
          <p:nvPr/>
        </p:nvCxnSpPr>
        <p:spPr>
          <a:xfrm>
            <a:off x="6588224" y="2460322"/>
            <a:ext cx="0" cy="91376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11" idx="0"/>
          </p:cNvCxnSpPr>
          <p:nvPr/>
        </p:nvCxnSpPr>
        <p:spPr>
          <a:xfrm>
            <a:off x="6588224" y="3878143"/>
            <a:ext cx="0" cy="80195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2"/>
            <a:endCxn id="10" idx="0"/>
          </p:cNvCxnSpPr>
          <p:nvPr/>
        </p:nvCxnSpPr>
        <p:spPr>
          <a:xfrm>
            <a:off x="6588224" y="5184150"/>
            <a:ext cx="0" cy="76513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配置自定义拦截器</a:t>
            </a:r>
            <a:endParaRPr lang="zh-CN" altLang="en-US"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7" y="1943726"/>
            <a:ext cx="8964487" cy="207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7211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83568" y="1052736"/>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FirstInterceptor#preHandle</a:t>
            </a:r>
            <a:endParaRPr lang="zh-CN" altLang="en-US" b="1" dirty="0">
              <a:ea typeface="Arial Unicode MS"/>
            </a:endParaRPr>
          </a:p>
        </p:txBody>
      </p:sp>
      <p:sp>
        <p:nvSpPr>
          <p:cNvPr id="6" name="圆角矩形 5"/>
          <p:cNvSpPr/>
          <p:nvPr/>
        </p:nvSpPr>
        <p:spPr>
          <a:xfrm>
            <a:off x="5004048" y="1052736"/>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SecondInterceptor#preHandle</a:t>
            </a:r>
            <a:endParaRPr lang="zh-CN" altLang="en-US" b="1" dirty="0">
              <a:ea typeface="Arial Unicode MS"/>
            </a:endParaRPr>
          </a:p>
        </p:txBody>
      </p:sp>
      <p:sp>
        <p:nvSpPr>
          <p:cNvPr id="7" name="圆角矩形 6"/>
          <p:cNvSpPr/>
          <p:nvPr/>
        </p:nvSpPr>
        <p:spPr>
          <a:xfrm>
            <a:off x="5004048" y="2195772"/>
            <a:ext cx="3168352"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HandlerAdapter#handle</a:t>
            </a:r>
            <a:endParaRPr lang="zh-CN" altLang="en-US" b="1" dirty="0">
              <a:ea typeface="Arial Unicode MS"/>
            </a:endParaRPr>
          </a:p>
        </p:txBody>
      </p:sp>
      <p:sp>
        <p:nvSpPr>
          <p:cNvPr id="8" name="圆角矩形 7"/>
          <p:cNvSpPr/>
          <p:nvPr/>
        </p:nvSpPr>
        <p:spPr>
          <a:xfrm>
            <a:off x="4896036" y="3384322"/>
            <a:ext cx="338437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SecondInterceptor#postHandle</a:t>
            </a:r>
            <a:endParaRPr lang="zh-CN" altLang="en-US" b="1" dirty="0">
              <a:ea typeface="Arial Unicode MS"/>
            </a:endParaRPr>
          </a:p>
        </p:txBody>
      </p:sp>
      <p:sp>
        <p:nvSpPr>
          <p:cNvPr id="9" name="圆角矩形 8"/>
          <p:cNvSpPr/>
          <p:nvPr/>
        </p:nvSpPr>
        <p:spPr>
          <a:xfrm>
            <a:off x="683568" y="3384322"/>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FirstInterceptor#postHandle</a:t>
            </a:r>
            <a:endParaRPr lang="zh-CN" altLang="en-US" b="1" dirty="0">
              <a:ea typeface="Arial Unicode MS"/>
            </a:endParaRPr>
          </a:p>
        </p:txBody>
      </p:sp>
      <p:sp>
        <p:nvSpPr>
          <p:cNvPr id="10" name="圆角矩形 9"/>
          <p:cNvSpPr/>
          <p:nvPr/>
        </p:nvSpPr>
        <p:spPr>
          <a:xfrm>
            <a:off x="4716016" y="5837838"/>
            <a:ext cx="37444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a:t>
            </a:r>
            <a:r>
              <a:rPr lang="en-US" altLang="zh-CN" b="1" dirty="0" err="1"/>
              <a:t>afterCompletion</a:t>
            </a:r>
            <a:endParaRPr lang="zh-CN" altLang="en-US" b="1" dirty="0">
              <a:ea typeface="Arial Unicode MS"/>
            </a:endParaRPr>
          </a:p>
        </p:txBody>
      </p:sp>
      <p:sp>
        <p:nvSpPr>
          <p:cNvPr id="11" name="圆角矩形 10"/>
          <p:cNvSpPr/>
          <p:nvPr/>
        </p:nvSpPr>
        <p:spPr>
          <a:xfrm>
            <a:off x="467544" y="5837838"/>
            <a:ext cx="360040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a:t>
            </a:r>
            <a:r>
              <a:rPr lang="en-US" altLang="zh-CN" b="1" dirty="0" err="1" smtClean="0"/>
              <a:t>afterCompletion</a:t>
            </a:r>
            <a:endParaRPr lang="zh-CN" altLang="en-US" b="1" dirty="0">
              <a:ea typeface="Arial Unicode MS"/>
            </a:endParaRPr>
          </a:p>
        </p:txBody>
      </p:sp>
      <p:sp>
        <p:nvSpPr>
          <p:cNvPr id="13" name="圆角矩形 12"/>
          <p:cNvSpPr/>
          <p:nvPr/>
        </p:nvSpPr>
        <p:spPr>
          <a:xfrm>
            <a:off x="5220072" y="4599801"/>
            <a:ext cx="2736304"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DispatcherServlet</a:t>
            </a:r>
            <a:r>
              <a:rPr lang="en-US" altLang="zh-CN" b="1" dirty="0" err="1" smtClean="0">
                <a:ea typeface="Arial Unicode MS"/>
              </a:rPr>
              <a:t>#render</a:t>
            </a:r>
            <a:endParaRPr lang="zh-CN" altLang="en-US" b="1" dirty="0">
              <a:ea typeface="Arial Unicode MS"/>
            </a:endParaRPr>
          </a:p>
        </p:txBody>
      </p:sp>
      <p:cxnSp>
        <p:nvCxnSpPr>
          <p:cNvPr id="22" name="直接箭头连接符 21"/>
          <p:cNvCxnSpPr>
            <a:stCxn id="4" idx="3"/>
            <a:endCxn id="6" idx="1"/>
          </p:cNvCxnSpPr>
          <p:nvPr/>
        </p:nvCxnSpPr>
        <p:spPr>
          <a:xfrm>
            <a:off x="3851920" y="1304764"/>
            <a:ext cx="115212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2"/>
            <a:endCxn id="7" idx="0"/>
          </p:cNvCxnSpPr>
          <p:nvPr/>
        </p:nvCxnSpPr>
        <p:spPr>
          <a:xfrm>
            <a:off x="6588224" y="1556792"/>
            <a:ext cx="0" cy="63898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2"/>
            <a:endCxn id="8" idx="0"/>
          </p:cNvCxnSpPr>
          <p:nvPr/>
        </p:nvCxnSpPr>
        <p:spPr>
          <a:xfrm>
            <a:off x="6588224" y="2699828"/>
            <a:ext cx="0" cy="684494"/>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1"/>
            <a:endCxn id="9" idx="3"/>
          </p:cNvCxnSpPr>
          <p:nvPr/>
        </p:nvCxnSpPr>
        <p:spPr>
          <a:xfrm flipH="1">
            <a:off x="3851920" y="3636350"/>
            <a:ext cx="1044116"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0855" name="肘形连接符 120854"/>
          <p:cNvCxnSpPr>
            <a:stCxn id="9" idx="2"/>
            <a:endCxn id="13" idx="0"/>
          </p:cNvCxnSpPr>
          <p:nvPr/>
        </p:nvCxnSpPr>
        <p:spPr>
          <a:xfrm rot="16200000" flipH="1">
            <a:off x="4072273" y="2083849"/>
            <a:ext cx="711423" cy="4320480"/>
          </a:xfrm>
          <a:prstGeom prst="bentConnector3">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0857" name="直接箭头连接符 120856"/>
          <p:cNvCxnSpPr>
            <a:stCxn id="13" idx="2"/>
            <a:endCxn id="10" idx="0"/>
          </p:cNvCxnSpPr>
          <p:nvPr/>
        </p:nvCxnSpPr>
        <p:spPr>
          <a:xfrm>
            <a:off x="6588224" y="5103857"/>
            <a:ext cx="0" cy="73398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0859" name="直接箭头连接符 120858"/>
          <p:cNvCxnSpPr>
            <a:stCxn id="10" idx="1"/>
            <a:endCxn id="11" idx="3"/>
          </p:cNvCxnSpPr>
          <p:nvPr/>
        </p:nvCxnSpPr>
        <p:spPr>
          <a:xfrm flipH="1">
            <a:off x="4067944" y="6089866"/>
            <a:ext cx="648072"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95536" y="2060848"/>
            <a:ext cx="3672408" cy="369332"/>
          </a:xfrm>
          <a:prstGeom prst="rect">
            <a:avLst/>
          </a:prstGeom>
          <a:noFill/>
        </p:spPr>
        <p:txBody>
          <a:bodyPr wrap="square" rtlCol="0">
            <a:spAutoFit/>
          </a:bodyPr>
          <a:lstStyle/>
          <a:p>
            <a:r>
              <a:rPr lang="en-US" altLang="zh-CN" dirty="0" smtClean="0"/>
              <a:t>{【</a:t>
            </a:r>
            <a:r>
              <a:rPr lang="zh-CN" altLang="en-US" dirty="0" smtClean="0"/>
              <a:t>（）</a:t>
            </a:r>
            <a:r>
              <a:rPr lang="en-US" altLang="zh-CN" dirty="0" smtClean="0"/>
              <a:t>】}</a:t>
            </a:r>
            <a:endParaRPr lang="zh-CN" altLang="en-US" dirty="0"/>
          </a:p>
        </p:txBody>
      </p:sp>
    </p:spTree>
    <p:extLst>
      <p:ext uri="{BB962C8B-B14F-4D97-AF65-F5344CB8AC3E}">
        <p14:creationId xmlns:p14="http://schemas.microsoft.com/office/powerpoint/2010/main" val="172768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0855"/>
                                        </p:tgtEl>
                                        <p:attrNameLst>
                                          <p:attrName>style.visibility</p:attrName>
                                        </p:attrNameLst>
                                      </p:cBhvr>
                                      <p:to>
                                        <p:strVal val="visible"/>
                                      </p:to>
                                    </p:set>
                                    <p:animEffect transition="in" filter="wipe(left)">
                                      <p:cBhvr>
                                        <p:cTn id="52" dur="500"/>
                                        <p:tgtEl>
                                          <p:spTgt spid="1208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20857"/>
                                        </p:tgtEl>
                                        <p:attrNameLst>
                                          <p:attrName>style.visibility</p:attrName>
                                        </p:attrNameLst>
                                      </p:cBhvr>
                                      <p:to>
                                        <p:strVal val="visible"/>
                                      </p:to>
                                    </p:set>
                                    <p:animEffect transition="in" filter="wipe(up)">
                                      <p:cBhvr>
                                        <p:cTn id="62" dur="500"/>
                                        <p:tgtEl>
                                          <p:spTgt spid="1208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120859"/>
                                        </p:tgtEl>
                                        <p:attrNameLst>
                                          <p:attrName>style.visibility</p:attrName>
                                        </p:attrNameLst>
                                      </p:cBhvr>
                                      <p:to>
                                        <p:strVal val="visible"/>
                                      </p:to>
                                    </p:set>
                                    <p:animEffect transition="in" filter="wipe(right)">
                                      <p:cBhvr>
                                        <p:cTn id="72" dur="500"/>
                                        <p:tgtEl>
                                          <p:spTgt spid="1208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83568" y="1052736"/>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FirstInterceptor#preHandle</a:t>
            </a:r>
            <a:endParaRPr lang="zh-CN" altLang="en-US" b="1" dirty="0">
              <a:ea typeface="Arial Unicode MS"/>
            </a:endParaRPr>
          </a:p>
        </p:txBody>
      </p:sp>
      <p:sp>
        <p:nvSpPr>
          <p:cNvPr id="6" name="圆角矩形 5"/>
          <p:cNvSpPr/>
          <p:nvPr/>
        </p:nvSpPr>
        <p:spPr>
          <a:xfrm>
            <a:off x="5004048" y="1052736"/>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SecondInterceptor#preHandle</a:t>
            </a:r>
            <a:endParaRPr lang="zh-CN" altLang="en-US" b="1" dirty="0">
              <a:ea typeface="Arial Unicode MS"/>
            </a:endParaRPr>
          </a:p>
        </p:txBody>
      </p:sp>
      <p:sp>
        <p:nvSpPr>
          <p:cNvPr id="7" name="圆角矩形 6"/>
          <p:cNvSpPr/>
          <p:nvPr/>
        </p:nvSpPr>
        <p:spPr>
          <a:xfrm>
            <a:off x="5004048" y="2195772"/>
            <a:ext cx="3168352"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HandlerAdapter#handle</a:t>
            </a:r>
            <a:endParaRPr lang="zh-CN" altLang="en-US" b="1" dirty="0">
              <a:ea typeface="Arial Unicode MS"/>
            </a:endParaRPr>
          </a:p>
        </p:txBody>
      </p:sp>
      <p:sp>
        <p:nvSpPr>
          <p:cNvPr id="8" name="圆角矩形 7"/>
          <p:cNvSpPr/>
          <p:nvPr/>
        </p:nvSpPr>
        <p:spPr>
          <a:xfrm>
            <a:off x="4896036" y="3384322"/>
            <a:ext cx="338437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SecondInterceptor#postHandle</a:t>
            </a:r>
            <a:endParaRPr lang="zh-CN" altLang="en-US" b="1" dirty="0">
              <a:ea typeface="Arial Unicode MS"/>
            </a:endParaRPr>
          </a:p>
        </p:txBody>
      </p:sp>
      <p:sp>
        <p:nvSpPr>
          <p:cNvPr id="9" name="圆角矩形 8"/>
          <p:cNvSpPr/>
          <p:nvPr/>
        </p:nvSpPr>
        <p:spPr>
          <a:xfrm>
            <a:off x="683568" y="3384322"/>
            <a:ext cx="31683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FirstInterceptor#postHandle</a:t>
            </a:r>
            <a:endParaRPr lang="zh-CN" altLang="en-US" b="1" dirty="0">
              <a:ea typeface="Arial Unicode MS"/>
            </a:endParaRPr>
          </a:p>
        </p:txBody>
      </p:sp>
      <p:sp>
        <p:nvSpPr>
          <p:cNvPr id="10" name="圆角矩形 9"/>
          <p:cNvSpPr/>
          <p:nvPr/>
        </p:nvSpPr>
        <p:spPr>
          <a:xfrm>
            <a:off x="4716016" y="5913276"/>
            <a:ext cx="37444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SecondInterceptor#</a:t>
            </a:r>
            <a:r>
              <a:rPr lang="en-US" altLang="zh-CN" b="1" dirty="0" err="1"/>
              <a:t>afterCompletion</a:t>
            </a:r>
            <a:endParaRPr lang="zh-CN" altLang="en-US" b="1" dirty="0">
              <a:ea typeface="Arial Unicode MS"/>
            </a:endParaRPr>
          </a:p>
        </p:txBody>
      </p:sp>
      <p:sp>
        <p:nvSpPr>
          <p:cNvPr id="11" name="圆角矩形 10"/>
          <p:cNvSpPr/>
          <p:nvPr/>
        </p:nvSpPr>
        <p:spPr>
          <a:xfrm>
            <a:off x="467544" y="5913276"/>
            <a:ext cx="360040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ea typeface="Arial Unicode MS"/>
              </a:rPr>
              <a:t>FirstInterceptor#</a:t>
            </a:r>
            <a:r>
              <a:rPr lang="en-US" altLang="zh-CN" b="1" dirty="0" err="1" smtClean="0"/>
              <a:t>afterCompletion</a:t>
            </a:r>
            <a:endParaRPr lang="zh-CN" altLang="en-US" b="1" dirty="0">
              <a:ea typeface="Arial Unicode MS"/>
            </a:endParaRPr>
          </a:p>
        </p:txBody>
      </p:sp>
      <p:sp>
        <p:nvSpPr>
          <p:cNvPr id="13" name="圆角矩形 12"/>
          <p:cNvSpPr/>
          <p:nvPr/>
        </p:nvSpPr>
        <p:spPr>
          <a:xfrm>
            <a:off x="5220072" y="4653136"/>
            <a:ext cx="2736304"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t>DispatcherServlet</a:t>
            </a:r>
            <a:r>
              <a:rPr lang="en-US" altLang="zh-CN" b="1" dirty="0" err="1" smtClean="0">
                <a:ea typeface="Arial Unicode MS"/>
              </a:rPr>
              <a:t>#render</a:t>
            </a:r>
            <a:endParaRPr lang="zh-CN" altLang="en-US" b="1" dirty="0">
              <a:ea typeface="Arial Unicode MS"/>
            </a:endParaRPr>
          </a:p>
        </p:txBody>
      </p:sp>
      <p:cxnSp>
        <p:nvCxnSpPr>
          <p:cNvPr id="22" name="直接箭头连接符 21"/>
          <p:cNvCxnSpPr>
            <a:stCxn id="4" idx="3"/>
            <a:endCxn id="6" idx="1"/>
          </p:cNvCxnSpPr>
          <p:nvPr/>
        </p:nvCxnSpPr>
        <p:spPr>
          <a:xfrm>
            <a:off x="3851920" y="1304764"/>
            <a:ext cx="115212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2"/>
            <a:endCxn id="7" idx="0"/>
          </p:cNvCxnSpPr>
          <p:nvPr/>
        </p:nvCxnSpPr>
        <p:spPr>
          <a:xfrm>
            <a:off x="6588224" y="1556792"/>
            <a:ext cx="0" cy="63898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2"/>
            <a:endCxn id="8" idx="0"/>
          </p:cNvCxnSpPr>
          <p:nvPr/>
        </p:nvCxnSpPr>
        <p:spPr>
          <a:xfrm>
            <a:off x="6588224" y="2699828"/>
            <a:ext cx="0" cy="684494"/>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1"/>
            <a:endCxn id="9" idx="3"/>
          </p:cNvCxnSpPr>
          <p:nvPr/>
        </p:nvCxnSpPr>
        <p:spPr>
          <a:xfrm flipH="1">
            <a:off x="3851920" y="3636350"/>
            <a:ext cx="1044116" cy="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5256965" y="162998"/>
            <a:ext cx="1728192" cy="720080"/>
          </a:xfrm>
          <a:prstGeom prst="wedgeRoundRect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a:t>r</a:t>
            </a:r>
            <a:r>
              <a:rPr lang="en-US" altLang="zh-CN" sz="2000" b="1" dirty="0" smtClean="0"/>
              <a:t>eturn false</a:t>
            </a:r>
            <a:endParaRPr lang="zh-CN" altLang="en-US" sz="2000" b="1" dirty="0"/>
          </a:p>
        </p:txBody>
      </p:sp>
      <p:cxnSp>
        <p:nvCxnSpPr>
          <p:cNvPr id="31" name="肘形连接符 30"/>
          <p:cNvCxnSpPr>
            <a:stCxn id="9" idx="2"/>
            <a:endCxn id="13" idx="0"/>
          </p:cNvCxnSpPr>
          <p:nvPr/>
        </p:nvCxnSpPr>
        <p:spPr>
          <a:xfrm rot="16200000" flipH="1">
            <a:off x="4045605" y="2110517"/>
            <a:ext cx="764758" cy="4320480"/>
          </a:xfrm>
          <a:prstGeom prst="bentConnector3">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834" name="直接箭头连接符 120833"/>
          <p:cNvCxnSpPr>
            <a:stCxn id="13" idx="2"/>
            <a:endCxn id="10" idx="0"/>
          </p:cNvCxnSpPr>
          <p:nvPr/>
        </p:nvCxnSpPr>
        <p:spPr>
          <a:xfrm>
            <a:off x="6588224" y="5157192"/>
            <a:ext cx="0" cy="756084"/>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837" name="直接箭头连接符 120836"/>
          <p:cNvCxnSpPr>
            <a:stCxn id="10" idx="1"/>
            <a:endCxn id="11" idx="3"/>
          </p:cNvCxnSpPr>
          <p:nvPr/>
        </p:nvCxnSpPr>
        <p:spPr>
          <a:xfrm flipH="1">
            <a:off x="4067944" y="6165304"/>
            <a:ext cx="648072" cy="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839" name="肘形连接符 120838"/>
          <p:cNvCxnSpPr>
            <a:stCxn id="6" idx="3"/>
            <a:endCxn id="11" idx="1"/>
          </p:cNvCxnSpPr>
          <p:nvPr/>
        </p:nvCxnSpPr>
        <p:spPr>
          <a:xfrm flipH="1">
            <a:off x="467544" y="1304764"/>
            <a:ext cx="7704856" cy="4860540"/>
          </a:xfrm>
          <a:prstGeom prst="bentConnector5">
            <a:avLst>
              <a:gd name="adj1" fmla="val -6283"/>
              <a:gd name="adj2" fmla="val 35337"/>
              <a:gd name="adj3" fmla="val 102967"/>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4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0839"/>
                                        </p:tgtEl>
                                        <p:attrNameLst>
                                          <p:attrName>style.visibility</p:attrName>
                                        </p:attrNameLst>
                                      </p:cBhvr>
                                      <p:to>
                                        <p:strVal val="visible"/>
                                      </p:to>
                                    </p:set>
                                    <p:animEffect transition="in" filter="wipe(right)">
                                      <p:cBhvr>
                                        <p:cTn id="15" dur="500"/>
                                        <p:tgtEl>
                                          <p:spTgt spid="12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smtClean="0">
                <a:solidFill>
                  <a:srgbClr val="FF0000"/>
                </a:solidFill>
              </a:rPr>
              <a:t>异常处理</a:t>
            </a:r>
            <a:endParaRPr lang="en-US" altLang="zh-CN" sz="2000" b="1" dirty="0" smtClean="0">
              <a:solidFill>
                <a:srgbClr val="FF0000"/>
              </a:solidFill>
            </a:endParaRPr>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异常处理</a:t>
            </a:r>
          </a:p>
        </p:txBody>
      </p:sp>
      <p:sp>
        <p:nvSpPr>
          <p:cNvPr id="3" name="内容占位符 2"/>
          <p:cNvSpPr>
            <a:spLocks noGrp="1"/>
          </p:cNvSpPr>
          <p:nvPr>
            <p:ph idx="1"/>
          </p:nvPr>
        </p:nvSpPr>
        <p:spPr>
          <a:xfrm>
            <a:off x="395536" y="1916832"/>
            <a:ext cx="8229600" cy="4525963"/>
          </a:xfrm>
        </p:spPr>
        <p:txBody>
          <a:bodyPr>
            <a:normAutofit/>
          </a:bodyPr>
          <a:lstStyle/>
          <a:p>
            <a:r>
              <a:rPr lang="en-US" altLang="zh-CN" sz="2400" dirty="0"/>
              <a:t>Spring MVC </a:t>
            </a:r>
            <a:r>
              <a:rPr lang="zh-CN" altLang="en-US" sz="2400" dirty="0"/>
              <a:t>通过 </a:t>
            </a:r>
            <a:r>
              <a:rPr lang="en-US" altLang="zh-CN" sz="2400" b="1" dirty="0" err="1">
                <a:solidFill>
                  <a:srgbClr val="FF0000"/>
                </a:solidFill>
              </a:rPr>
              <a:t>HandlerExceptionResolver</a:t>
            </a:r>
            <a:r>
              <a:rPr lang="en-US" altLang="zh-CN" sz="2400" dirty="0">
                <a:solidFill>
                  <a:srgbClr val="FF0000"/>
                </a:solidFill>
              </a:rPr>
              <a:t>  </a:t>
            </a:r>
            <a:r>
              <a:rPr lang="zh-CN" altLang="en-US" sz="2400" dirty="0"/>
              <a:t>处理程序的异常，包括 </a:t>
            </a:r>
            <a:r>
              <a:rPr lang="en-US" altLang="zh-CN" sz="2400" dirty="0"/>
              <a:t>Handler </a:t>
            </a:r>
            <a:r>
              <a:rPr lang="zh-CN" altLang="en-US" sz="2400" dirty="0"/>
              <a:t>映射、数据绑定以及目标方法执行时发生的异常</a:t>
            </a:r>
            <a:r>
              <a:rPr lang="zh-CN" altLang="en-US" sz="2400" dirty="0" smtClean="0"/>
              <a:t>。</a:t>
            </a:r>
            <a:endParaRPr lang="en-US" altLang="zh-CN" sz="2400" dirty="0" smtClean="0"/>
          </a:p>
          <a:p>
            <a:r>
              <a:rPr lang="en-US" altLang="zh-CN" sz="2400" dirty="0" err="1" smtClean="0"/>
              <a:t>SpringMVC</a:t>
            </a:r>
            <a:r>
              <a:rPr lang="en-US" altLang="zh-CN" sz="2400" dirty="0" smtClean="0"/>
              <a:t> </a:t>
            </a:r>
            <a:r>
              <a:rPr lang="zh-CN" altLang="en-US" sz="2400" dirty="0" smtClean="0"/>
              <a:t>提供的 </a:t>
            </a:r>
            <a:r>
              <a:rPr lang="en-US" altLang="zh-CN" sz="2400" dirty="0" err="1" smtClean="0"/>
              <a:t>HandlerExceptionResolver</a:t>
            </a:r>
            <a:r>
              <a:rPr lang="en-US" altLang="zh-CN" sz="2400" dirty="0" smtClean="0"/>
              <a:t> </a:t>
            </a:r>
            <a:r>
              <a:rPr lang="zh-CN" altLang="en-US" sz="2400" dirty="0" smtClean="0"/>
              <a:t>的实现类</a:t>
            </a:r>
            <a:endParaRPr lang="en-US" altLang="zh-CN" sz="2400" dirty="0"/>
          </a:p>
          <a:p>
            <a:endParaRPr lang="zh-CN" altLang="en-US" sz="2400"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4005063"/>
            <a:ext cx="5040561" cy="261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77535" y="4871256"/>
            <a:ext cx="504055" cy="369332"/>
          </a:xfrm>
          <a:prstGeom prst="rect">
            <a:avLst/>
          </a:prstGeom>
          <a:noFill/>
        </p:spPr>
        <p:txBody>
          <a:bodyPr wrap="square" rtlCol="0">
            <a:spAutoFit/>
          </a:bodyPr>
          <a:lstStyle/>
          <a:p>
            <a:r>
              <a:rPr lang="zh-CN" altLang="en-US" b="1" dirty="0" smtClean="0">
                <a:solidFill>
                  <a:srgbClr val="FF0000"/>
                </a:solidFill>
              </a:rPr>
              <a:t>√</a:t>
            </a:r>
            <a:endParaRPr lang="zh-CN" altLang="en-US" b="1" dirty="0">
              <a:solidFill>
                <a:srgbClr val="FF0000"/>
              </a:solidFill>
            </a:endParaRPr>
          </a:p>
        </p:txBody>
      </p:sp>
      <p:sp>
        <p:nvSpPr>
          <p:cNvPr id="8" name="TextBox 7"/>
          <p:cNvSpPr txBox="1"/>
          <p:nvPr/>
        </p:nvSpPr>
        <p:spPr>
          <a:xfrm>
            <a:off x="4788024" y="5458053"/>
            <a:ext cx="504055" cy="369332"/>
          </a:xfrm>
          <a:prstGeom prst="rect">
            <a:avLst/>
          </a:prstGeom>
          <a:noFill/>
        </p:spPr>
        <p:txBody>
          <a:bodyPr wrap="square" rtlCol="0">
            <a:spAutoFit/>
          </a:bodyPr>
          <a:lstStyle/>
          <a:p>
            <a:r>
              <a:rPr lang="zh-CN" altLang="en-US" b="1" dirty="0" smtClean="0">
                <a:solidFill>
                  <a:srgbClr val="FF0000"/>
                </a:solidFill>
              </a:rPr>
              <a:t>√</a:t>
            </a:r>
            <a:endParaRPr lang="zh-CN" altLang="en-US" b="1" dirty="0">
              <a:solidFill>
                <a:srgbClr val="FF0000"/>
              </a:solidFill>
            </a:endParaRPr>
          </a:p>
        </p:txBody>
      </p:sp>
      <p:sp>
        <p:nvSpPr>
          <p:cNvPr id="9" name="TextBox 8"/>
          <p:cNvSpPr txBox="1"/>
          <p:nvPr/>
        </p:nvSpPr>
        <p:spPr>
          <a:xfrm>
            <a:off x="4864806" y="5719809"/>
            <a:ext cx="504055" cy="369332"/>
          </a:xfrm>
          <a:prstGeom prst="rect">
            <a:avLst/>
          </a:prstGeom>
          <a:noFill/>
        </p:spPr>
        <p:txBody>
          <a:bodyPr wrap="square" rtlCol="0">
            <a:spAutoFit/>
          </a:bodyPr>
          <a:lstStyle/>
          <a:p>
            <a:r>
              <a:rPr lang="zh-CN" altLang="en-US" b="1" dirty="0" smtClean="0">
                <a:solidFill>
                  <a:srgbClr val="FF0000"/>
                </a:solidFill>
              </a:rPr>
              <a:t>√</a:t>
            </a:r>
            <a:endParaRPr lang="zh-CN" altLang="en-US" b="1" dirty="0">
              <a:solidFill>
                <a:srgbClr val="FF0000"/>
              </a:solidFill>
            </a:endParaRPr>
          </a:p>
        </p:txBody>
      </p:sp>
      <p:sp>
        <p:nvSpPr>
          <p:cNvPr id="10" name="TextBox 9"/>
          <p:cNvSpPr txBox="1"/>
          <p:nvPr/>
        </p:nvSpPr>
        <p:spPr>
          <a:xfrm>
            <a:off x="4886926" y="6025443"/>
            <a:ext cx="504055" cy="369332"/>
          </a:xfrm>
          <a:prstGeom prst="rect">
            <a:avLst/>
          </a:prstGeom>
          <a:noFill/>
        </p:spPr>
        <p:txBody>
          <a:bodyPr wrap="square" rtlCol="0">
            <a:spAutoFit/>
          </a:bodyPr>
          <a:lstStyle/>
          <a:p>
            <a:r>
              <a:rPr lang="zh-CN" altLang="en-US"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60812791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HandlerExceptionResolver</a:t>
            </a:r>
            <a:r>
              <a:rPr lang="en-US" altLang="zh-CN" b="1" dirty="0"/>
              <a:t> </a:t>
            </a:r>
            <a:endParaRPr lang="zh-CN" altLang="en-US" b="1" dirty="0"/>
          </a:p>
        </p:txBody>
      </p:sp>
      <p:sp>
        <p:nvSpPr>
          <p:cNvPr id="3" name="内容占位符 2"/>
          <p:cNvSpPr>
            <a:spLocks noGrp="1"/>
          </p:cNvSpPr>
          <p:nvPr>
            <p:ph idx="1"/>
          </p:nvPr>
        </p:nvSpPr>
        <p:spPr>
          <a:xfrm>
            <a:off x="0" y="1772816"/>
            <a:ext cx="9076184" cy="3672408"/>
          </a:xfrm>
        </p:spPr>
        <p:txBody>
          <a:bodyPr>
            <a:normAutofit/>
          </a:bodyPr>
          <a:lstStyle/>
          <a:p>
            <a:r>
              <a:rPr lang="en-US" altLang="zh-CN" sz="2400" dirty="0" err="1" smtClean="0"/>
              <a:t>DispatcherServlet</a:t>
            </a:r>
            <a:r>
              <a:rPr lang="en-US" altLang="zh-CN" sz="2400" dirty="0" smtClean="0"/>
              <a:t>  </a:t>
            </a:r>
            <a:r>
              <a:rPr lang="zh-CN" altLang="en-US" sz="2400" dirty="0" smtClean="0"/>
              <a:t>默认装配的 </a:t>
            </a:r>
            <a:r>
              <a:rPr lang="en-US" altLang="zh-CN" sz="2400" b="1" dirty="0" err="1">
                <a:solidFill>
                  <a:srgbClr val="FF0000"/>
                </a:solidFill>
              </a:rPr>
              <a:t>HandlerExceptionResolver</a:t>
            </a:r>
            <a:r>
              <a:rPr lang="en-US" altLang="zh-CN" sz="2400" dirty="0">
                <a:solidFill>
                  <a:srgbClr val="FF0000"/>
                </a:solidFill>
              </a:rPr>
              <a:t> </a:t>
            </a:r>
            <a:r>
              <a:rPr lang="zh-CN" altLang="en-US" sz="2400" dirty="0" smtClean="0"/>
              <a:t>：</a:t>
            </a:r>
            <a:endParaRPr lang="en-US" altLang="zh-CN" sz="2400" dirty="0" smtClean="0"/>
          </a:p>
          <a:p>
            <a:pPr lvl="1"/>
            <a:r>
              <a:rPr lang="zh-CN" altLang="en-US" sz="2000" dirty="0" smtClean="0"/>
              <a:t>没有使用 </a:t>
            </a:r>
            <a:r>
              <a:rPr lang="en-US" altLang="zh-CN" sz="2000" dirty="0"/>
              <a:t>&lt;</a:t>
            </a:r>
            <a:r>
              <a:rPr lang="en-US" altLang="zh-CN" sz="2000" dirty="0" err="1"/>
              <a:t>mvc:annotation-driven</a:t>
            </a:r>
            <a:r>
              <a:rPr lang="en-US" altLang="zh-CN" sz="2000" dirty="0" smtClean="0"/>
              <a:t>/&gt; </a:t>
            </a:r>
            <a:r>
              <a:rPr lang="zh-CN" altLang="en-US" sz="2000" dirty="0" smtClean="0"/>
              <a:t>配置：</a:t>
            </a:r>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endParaRPr lang="en-US" altLang="zh-CN" sz="2000" dirty="0"/>
          </a:p>
          <a:p>
            <a:pPr lvl="1"/>
            <a:r>
              <a:rPr lang="zh-CN" altLang="en-US" sz="2000" b="1" dirty="0" smtClean="0">
                <a:solidFill>
                  <a:srgbClr val="FF0000"/>
                </a:solidFill>
              </a:rPr>
              <a:t>使用了 </a:t>
            </a:r>
            <a:r>
              <a:rPr lang="en-US" altLang="zh-CN" sz="1800" b="1" dirty="0">
                <a:solidFill>
                  <a:srgbClr val="FF0000"/>
                </a:solidFill>
              </a:rPr>
              <a:t>&lt;</a:t>
            </a:r>
            <a:r>
              <a:rPr lang="en-US" altLang="zh-CN" sz="1800" b="1" dirty="0" err="1">
                <a:solidFill>
                  <a:srgbClr val="FF0000"/>
                </a:solidFill>
              </a:rPr>
              <a:t>mvc:annotation-driven</a:t>
            </a:r>
            <a:r>
              <a:rPr lang="en-US" altLang="zh-CN" sz="1800" b="1" dirty="0" smtClean="0">
                <a:solidFill>
                  <a:srgbClr val="FF0000"/>
                </a:solidFill>
              </a:rPr>
              <a:t>/&gt; </a:t>
            </a:r>
            <a:r>
              <a:rPr lang="zh-CN" altLang="en-US" sz="1800" b="1" dirty="0" smtClean="0">
                <a:solidFill>
                  <a:srgbClr val="FF0000"/>
                </a:solidFill>
              </a:rPr>
              <a:t>配置</a:t>
            </a:r>
            <a:r>
              <a:rPr lang="zh-CN" altLang="en-US" sz="1800" dirty="0" smtClean="0"/>
              <a:t>：</a:t>
            </a:r>
            <a:endParaRPr lang="en-US" altLang="zh-CN" sz="2000" dirty="0" smtClean="0"/>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32792"/>
            <a:ext cx="5868144" cy="102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68667"/>
            <a:ext cx="4752528" cy="102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434" y="2659925"/>
            <a:ext cx="4648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401080" cy="1143000"/>
          </a:xfrm>
        </p:spPr>
        <p:txBody>
          <a:bodyPr>
            <a:normAutofit/>
          </a:bodyPr>
          <a:lstStyle/>
          <a:p>
            <a:r>
              <a:rPr lang="en-US" altLang="zh-CN" dirty="0" err="1"/>
              <a:t>ExceptionHandlerExceptionResolver</a:t>
            </a:r>
            <a:endParaRPr lang="zh-CN" altLang="en-US" dirty="0"/>
          </a:p>
        </p:txBody>
      </p:sp>
      <p:sp>
        <p:nvSpPr>
          <p:cNvPr id="3" name="内容占位符 2"/>
          <p:cNvSpPr>
            <a:spLocks noGrp="1"/>
          </p:cNvSpPr>
          <p:nvPr>
            <p:ph idx="1"/>
          </p:nvPr>
        </p:nvSpPr>
        <p:spPr>
          <a:xfrm>
            <a:off x="457200" y="1857364"/>
            <a:ext cx="8229600" cy="4739987"/>
          </a:xfrm>
        </p:spPr>
        <p:txBody>
          <a:bodyPr>
            <a:normAutofit/>
          </a:bodyPr>
          <a:lstStyle/>
          <a:p>
            <a:r>
              <a:rPr lang="zh-CN" altLang="en-US" sz="2400" dirty="0"/>
              <a:t>主要</a:t>
            </a:r>
            <a:r>
              <a:rPr lang="zh-CN" altLang="en-US" sz="2400" dirty="0" smtClean="0"/>
              <a:t>处理 </a:t>
            </a:r>
            <a:r>
              <a:rPr lang="en-US" altLang="zh-CN" sz="2400" dirty="0" smtClean="0"/>
              <a:t>Handler </a:t>
            </a:r>
            <a:r>
              <a:rPr lang="zh-CN" altLang="en-US" sz="2400" dirty="0" smtClean="0"/>
              <a:t>中用 </a:t>
            </a:r>
            <a:r>
              <a:rPr lang="en-US" altLang="zh-CN" sz="2400" b="1" dirty="0" smtClean="0">
                <a:solidFill>
                  <a:srgbClr val="FF0000"/>
                </a:solidFill>
              </a:rPr>
              <a:t>@</a:t>
            </a:r>
            <a:r>
              <a:rPr lang="en-US" altLang="zh-CN" sz="2400" b="1" dirty="0" err="1" smtClean="0">
                <a:solidFill>
                  <a:srgbClr val="FF0000"/>
                </a:solidFill>
              </a:rPr>
              <a:t>ExceptionHandler</a:t>
            </a:r>
            <a:r>
              <a:rPr lang="en-US" altLang="zh-CN" sz="2400" b="1" dirty="0" smtClean="0">
                <a:solidFill>
                  <a:srgbClr val="FF0000"/>
                </a:solidFill>
              </a:rPr>
              <a:t> </a:t>
            </a:r>
            <a:r>
              <a:rPr lang="zh-CN" altLang="en-US" sz="2400" dirty="0" smtClean="0"/>
              <a:t>注解</a:t>
            </a:r>
            <a:r>
              <a:rPr lang="zh-CN" altLang="en-US" sz="2400" dirty="0"/>
              <a:t>定义的方法</a:t>
            </a:r>
            <a:r>
              <a:rPr lang="zh-CN" altLang="en-US" sz="2400" dirty="0" smtClean="0"/>
              <a:t>。</a:t>
            </a:r>
            <a:endParaRPr lang="en-US" altLang="zh-CN" sz="2400" dirty="0" smtClean="0"/>
          </a:p>
          <a:p>
            <a:r>
              <a:rPr lang="en-US" altLang="zh-CN" sz="2400" dirty="0"/>
              <a:t>@</a:t>
            </a:r>
            <a:r>
              <a:rPr lang="en-US" altLang="zh-CN" sz="2400" dirty="0" err="1"/>
              <a:t>ExceptionHandler</a:t>
            </a:r>
            <a:r>
              <a:rPr lang="en-US" altLang="zh-CN" sz="2400" dirty="0"/>
              <a:t> </a:t>
            </a:r>
            <a:r>
              <a:rPr lang="zh-CN" altLang="en-US" sz="2400" dirty="0"/>
              <a:t>注解定义的方法</a:t>
            </a:r>
            <a:r>
              <a:rPr lang="zh-CN" altLang="en-US" sz="2400" b="1" dirty="0" smtClean="0">
                <a:solidFill>
                  <a:srgbClr val="FF0000"/>
                </a:solidFill>
              </a:rPr>
              <a:t>优先级问题</a:t>
            </a:r>
            <a:r>
              <a:rPr lang="zh-CN" altLang="en-US" sz="2400" dirty="0" smtClean="0"/>
              <a:t>：例如</a:t>
            </a:r>
            <a:r>
              <a:rPr lang="zh-CN" altLang="en-US" sz="2400" dirty="0"/>
              <a:t>发生的是</a:t>
            </a:r>
            <a:r>
              <a:rPr lang="en-US" altLang="zh-CN" sz="2400" dirty="0" err="1"/>
              <a:t>NullPointerException</a:t>
            </a:r>
            <a:r>
              <a:rPr lang="zh-CN" altLang="en-US" sz="2400" dirty="0"/>
              <a:t>，但是声明的异常</a:t>
            </a:r>
            <a:r>
              <a:rPr lang="zh-CN" altLang="en-US" sz="2400" dirty="0" smtClean="0"/>
              <a:t>有 </a:t>
            </a:r>
            <a:r>
              <a:rPr lang="en-US" altLang="zh-CN" sz="2400" dirty="0" err="1" smtClean="0"/>
              <a:t>RuntimeException</a:t>
            </a:r>
            <a:r>
              <a:rPr lang="en-US" altLang="zh-CN" sz="2400" dirty="0" smtClean="0"/>
              <a:t> </a:t>
            </a:r>
            <a:r>
              <a:rPr lang="zh-CN" altLang="en-US" sz="2400" dirty="0" smtClean="0"/>
              <a:t>和 </a:t>
            </a:r>
            <a:r>
              <a:rPr lang="en-US" altLang="zh-CN" sz="2400" dirty="0" smtClean="0"/>
              <a:t>Exception</a:t>
            </a:r>
            <a:r>
              <a:rPr lang="zh-CN" altLang="en-US" sz="2400" dirty="0" smtClean="0"/>
              <a:t>，</a:t>
            </a:r>
            <a:r>
              <a:rPr lang="zh-CN" altLang="en-US" sz="2400" dirty="0"/>
              <a:t>此</a:t>
            </a:r>
            <a:r>
              <a:rPr lang="zh-CN" altLang="en-US" sz="2400" dirty="0" smtClean="0"/>
              <a:t>候会</a:t>
            </a:r>
            <a:r>
              <a:rPr lang="zh-CN" altLang="en-US" sz="2400" dirty="0"/>
              <a:t>根据异常的最近继承关系找到继承深度最浅的</a:t>
            </a:r>
            <a:r>
              <a:rPr lang="zh-CN" altLang="en-US" sz="2400" dirty="0" smtClean="0"/>
              <a:t>那个</a:t>
            </a:r>
            <a:r>
              <a:rPr lang="zh-CN" altLang="en-US" sz="2400" dirty="0"/>
              <a:t> </a:t>
            </a:r>
            <a:r>
              <a:rPr lang="en-US" altLang="zh-CN" sz="2400" dirty="0"/>
              <a:t>@</a:t>
            </a:r>
            <a:r>
              <a:rPr lang="en-US" altLang="zh-CN" sz="2400" dirty="0" err="1"/>
              <a:t>ExceptionHandler</a:t>
            </a:r>
            <a:r>
              <a:rPr lang="en-US" altLang="zh-CN" sz="2400" dirty="0"/>
              <a:t> </a:t>
            </a:r>
            <a:r>
              <a:rPr lang="zh-CN" altLang="en-US" sz="2400" dirty="0" smtClean="0"/>
              <a:t>注解</a:t>
            </a:r>
            <a:r>
              <a:rPr lang="zh-CN" altLang="en-US" sz="2400" dirty="0"/>
              <a:t>方法</a:t>
            </a:r>
            <a:r>
              <a:rPr lang="zh-CN" altLang="en-US" sz="2400" dirty="0" smtClean="0"/>
              <a:t>，即标记了 </a:t>
            </a:r>
            <a:r>
              <a:rPr lang="en-US" altLang="zh-CN" sz="2400" dirty="0" err="1" smtClean="0"/>
              <a:t>RuntimeException</a:t>
            </a:r>
            <a:r>
              <a:rPr lang="en-US" altLang="zh-CN" sz="2400" dirty="0" smtClean="0"/>
              <a:t> </a:t>
            </a:r>
            <a:r>
              <a:rPr lang="zh-CN" altLang="en-US" sz="2400" dirty="0" smtClean="0"/>
              <a:t>的方法</a:t>
            </a:r>
            <a:endParaRPr lang="en-US" altLang="zh-CN" sz="2400" dirty="0" smtClean="0"/>
          </a:p>
          <a:p>
            <a:r>
              <a:rPr lang="en-US" altLang="zh-CN" sz="2400" dirty="0" err="1" smtClean="0"/>
              <a:t>ExceptionHandlerMethodResolver</a:t>
            </a:r>
            <a:r>
              <a:rPr lang="en-US" altLang="zh-CN" sz="2400" dirty="0" smtClean="0"/>
              <a:t> </a:t>
            </a:r>
            <a:r>
              <a:rPr lang="zh-CN" altLang="en-US" sz="2400" dirty="0" smtClean="0"/>
              <a:t>内部若找不到</a:t>
            </a:r>
            <a:r>
              <a:rPr lang="en-US" altLang="zh-CN" sz="2400" dirty="0" smtClean="0"/>
              <a:t>@</a:t>
            </a:r>
            <a:r>
              <a:rPr lang="en-US" altLang="zh-CN" sz="2400" dirty="0" err="1" smtClean="0"/>
              <a:t>ExceptionHandler</a:t>
            </a:r>
            <a:r>
              <a:rPr lang="en-US" altLang="zh-CN" sz="2400" dirty="0" smtClean="0"/>
              <a:t> </a:t>
            </a:r>
            <a:r>
              <a:rPr lang="zh-CN" altLang="en-US" sz="2400" dirty="0" smtClean="0"/>
              <a:t>注解</a:t>
            </a:r>
            <a:r>
              <a:rPr lang="zh-CN" altLang="en-US" sz="2400" dirty="0"/>
              <a:t>的话，会</a:t>
            </a:r>
            <a:r>
              <a:rPr lang="zh-CN" altLang="en-US" sz="2400" dirty="0" smtClean="0"/>
              <a:t>找 </a:t>
            </a:r>
            <a:r>
              <a:rPr lang="en-US" altLang="zh-CN" sz="2400" b="1" dirty="0" smtClean="0">
                <a:solidFill>
                  <a:srgbClr val="FF0000"/>
                </a:solidFill>
              </a:rPr>
              <a:t>@</a:t>
            </a:r>
            <a:r>
              <a:rPr lang="en-US" altLang="zh-CN" sz="2400" b="1" dirty="0" err="1" smtClean="0">
                <a:solidFill>
                  <a:srgbClr val="FF0000"/>
                </a:solidFill>
              </a:rPr>
              <a:t>ControllerAdvice</a:t>
            </a:r>
            <a:r>
              <a:rPr lang="en-US" altLang="zh-CN" sz="2400" b="1" dirty="0" smtClean="0">
                <a:solidFill>
                  <a:srgbClr val="FF0000"/>
                </a:solidFill>
              </a:rPr>
              <a:t> </a:t>
            </a:r>
            <a:r>
              <a:rPr lang="zh-CN" altLang="en-US" sz="2400" dirty="0" smtClean="0"/>
              <a:t>中</a:t>
            </a:r>
            <a:r>
              <a:rPr lang="zh-CN" altLang="en-US" sz="2400" dirty="0"/>
              <a:t>的</a:t>
            </a:r>
            <a:r>
              <a:rPr lang="en-US" altLang="zh-CN" sz="2400" b="1" dirty="0">
                <a:solidFill>
                  <a:srgbClr val="0000FF"/>
                </a:solidFill>
              </a:rPr>
              <a:t>@</a:t>
            </a:r>
            <a:r>
              <a:rPr lang="en-US" altLang="zh-CN" sz="2400" b="1" dirty="0" err="1" smtClean="0">
                <a:solidFill>
                  <a:srgbClr val="0000FF"/>
                </a:solidFill>
              </a:rPr>
              <a:t>ExceptionHandler</a:t>
            </a:r>
            <a:r>
              <a:rPr lang="en-US" altLang="zh-CN" sz="2400" b="1" dirty="0" smtClean="0">
                <a:solidFill>
                  <a:srgbClr val="0000FF"/>
                </a:solidFill>
              </a:rPr>
              <a:t> </a:t>
            </a:r>
            <a:r>
              <a:rPr lang="zh-CN" altLang="en-US" sz="2400" dirty="0" smtClean="0"/>
              <a:t>注解方法</a:t>
            </a:r>
            <a:endParaRPr lang="zh-CN" altLang="en-US" sz="24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16478"/>
            <a:ext cx="3171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b="1" dirty="0" err="1"/>
              <a:t>ResponseStatusExceptionResolver</a:t>
            </a:r>
            <a:endParaRPr lang="zh-CN" altLang="en-US" dirty="0"/>
          </a:p>
        </p:txBody>
      </p:sp>
      <p:sp>
        <p:nvSpPr>
          <p:cNvPr id="3" name="内容占位符 2"/>
          <p:cNvSpPr>
            <a:spLocks noGrp="1"/>
          </p:cNvSpPr>
          <p:nvPr>
            <p:ph idx="1"/>
          </p:nvPr>
        </p:nvSpPr>
        <p:spPr>
          <a:xfrm>
            <a:off x="457200" y="1772816"/>
            <a:ext cx="8147248" cy="4248472"/>
          </a:xfrm>
        </p:spPr>
        <p:txBody>
          <a:bodyPr>
            <a:noAutofit/>
          </a:bodyPr>
          <a:lstStyle/>
          <a:p>
            <a:pPr>
              <a:lnSpc>
                <a:spcPts val="3000"/>
              </a:lnSpc>
            </a:pPr>
            <a:r>
              <a:rPr lang="zh-CN" altLang="en-US" sz="2400" dirty="0"/>
              <a:t>在异常及异常父类中</a:t>
            </a:r>
            <a:r>
              <a:rPr lang="zh-CN" altLang="en-US" sz="2400" dirty="0" smtClean="0"/>
              <a:t>找到 </a:t>
            </a:r>
            <a:r>
              <a:rPr lang="en-US" altLang="zh-CN" sz="2400" b="1" dirty="0" smtClean="0">
                <a:solidFill>
                  <a:srgbClr val="FF0000"/>
                </a:solidFill>
              </a:rPr>
              <a:t>@</a:t>
            </a:r>
            <a:r>
              <a:rPr lang="en-US" altLang="zh-CN" sz="2400" b="1" dirty="0" err="1" smtClean="0">
                <a:solidFill>
                  <a:srgbClr val="FF0000"/>
                </a:solidFill>
              </a:rPr>
              <a:t>ResponseStatus</a:t>
            </a:r>
            <a:r>
              <a:rPr lang="en-US" altLang="zh-CN" sz="2400" b="1" dirty="0" smtClean="0">
                <a:solidFill>
                  <a:srgbClr val="FF0000"/>
                </a:solidFill>
              </a:rPr>
              <a:t> </a:t>
            </a:r>
            <a:r>
              <a:rPr lang="zh-CN" altLang="en-US" sz="2400" dirty="0" smtClean="0"/>
              <a:t>注解</a:t>
            </a:r>
            <a:r>
              <a:rPr lang="zh-CN" altLang="en-US" sz="2400" dirty="0"/>
              <a:t>，然后使用这个注解的属性进行处理。</a:t>
            </a:r>
            <a:endParaRPr lang="en-US" altLang="zh-CN" sz="2200" dirty="0" smtClean="0"/>
          </a:p>
          <a:p>
            <a:pPr>
              <a:lnSpc>
                <a:spcPts val="3000"/>
              </a:lnSpc>
            </a:pPr>
            <a:r>
              <a:rPr lang="zh-CN" altLang="en-US" sz="2200" dirty="0" smtClean="0"/>
              <a:t>定义一个 </a:t>
            </a:r>
            <a:r>
              <a:rPr lang="en-US" altLang="zh-CN" sz="2200" dirty="0"/>
              <a:t>@</a:t>
            </a:r>
            <a:r>
              <a:rPr lang="en-US" altLang="zh-CN" sz="2200" dirty="0" err="1" smtClean="0"/>
              <a:t>ResponseStatus</a:t>
            </a:r>
            <a:r>
              <a:rPr lang="en-US" altLang="zh-CN" sz="2200" dirty="0" smtClean="0"/>
              <a:t> </a:t>
            </a:r>
            <a:r>
              <a:rPr lang="zh-CN" altLang="en-US" sz="2200" dirty="0" smtClean="0"/>
              <a:t>注解修饰的异常类</a:t>
            </a:r>
            <a:endParaRPr lang="en-US" altLang="zh-CN" sz="2200" dirty="0" smtClean="0"/>
          </a:p>
          <a:p>
            <a:pPr>
              <a:lnSpc>
                <a:spcPts val="3000"/>
              </a:lnSpc>
            </a:pPr>
            <a:endParaRPr lang="en-US" altLang="zh-CN" sz="2200" dirty="0"/>
          </a:p>
          <a:p>
            <a:pPr>
              <a:lnSpc>
                <a:spcPts val="3000"/>
              </a:lnSpc>
            </a:pPr>
            <a:endParaRPr lang="en-US" altLang="zh-CN" sz="2200" dirty="0" smtClean="0"/>
          </a:p>
          <a:p>
            <a:pPr>
              <a:lnSpc>
                <a:spcPts val="3000"/>
              </a:lnSpc>
            </a:pPr>
            <a:r>
              <a:rPr lang="zh-CN" altLang="en-US" sz="2200" dirty="0" smtClean="0"/>
              <a:t>若在处理器方法中抛出了上述</a:t>
            </a:r>
            <a:r>
              <a:rPr lang="zh-CN" altLang="en-US" sz="2200" dirty="0"/>
              <a:t>异常</a:t>
            </a:r>
            <a:r>
              <a:rPr lang="zh-CN" altLang="en-US" sz="2200" dirty="0" smtClean="0"/>
              <a:t>：若</a:t>
            </a:r>
            <a:r>
              <a:rPr lang="en-US" altLang="zh-CN" sz="2200" dirty="0" err="1" smtClean="0"/>
              <a:t>ExceptionHandlerExceptionResolver</a:t>
            </a:r>
            <a:r>
              <a:rPr lang="en-US" altLang="zh-CN" sz="2200" dirty="0" smtClean="0"/>
              <a:t> </a:t>
            </a:r>
            <a:r>
              <a:rPr lang="zh-CN" altLang="en-US" sz="2200" dirty="0" smtClean="0"/>
              <a:t>不解析述异常。由于</a:t>
            </a:r>
            <a:r>
              <a:rPr lang="zh-CN" altLang="en-US" sz="2200" dirty="0"/>
              <a:t>触发的</a:t>
            </a:r>
            <a:r>
              <a:rPr lang="zh-CN" altLang="en-US" sz="2200" dirty="0" smtClean="0"/>
              <a:t>异常 </a:t>
            </a:r>
            <a:r>
              <a:rPr lang="en-US" altLang="zh-CN" sz="2200" dirty="0" err="1" smtClean="0"/>
              <a:t>UnauthorizedException</a:t>
            </a:r>
            <a:r>
              <a:rPr lang="en-US" altLang="zh-CN" sz="2200" dirty="0" smtClean="0"/>
              <a:t> </a:t>
            </a:r>
            <a:r>
              <a:rPr lang="zh-CN" altLang="en-US" sz="2200" dirty="0" smtClean="0"/>
              <a:t>带有</a:t>
            </a:r>
            <a:r>
              <a:rPr lang="en-US" altLang="zh-CN" sz="2200" dirty="0"/>
              <a:t>@</a:t>
            </a:r>
            <a:r>
              <a:rPr lang="en-US" altLang="zh-CN" sz="2200" dirty="0" err="1" smtClean="0"/>
              <a:t>ResponseStatus</a:t>
            </a:r>
            <a:r>
              <a:rPr lang="en-US" altLang="zh-CN" sz="2200" dirty="0" smtClean="0"/>
              <a:t> </a:t>
            </a:r>
            <a:r>
              <a:rPr lang="zh-CN" altLang="en-US" sz="2200" dirty="0" smtClean="0"/>
              <a:t>注解</a:t>
            </a:r>
            <a:r>
              <a:rPr lang="zh-CN" altLang="en-US" sz="2200" dirty="0"/>
              <a:t>。因此会被</a:t>
            </a:r>
            <a:r>
              <a:rPr lang="en-US" altLang="zh-CN" sz="2200" b="1" dirty="0" err="1" smtClean="0">
                <a:solidFill>
                  <a:srgbClr val="FF0000"/>
                </a:solidFill>
              </a:rPr>
              <a:t>ResponseStatusExceptionResolver</a:t>
            </a:r>
            <a:r>
              <a:rPr lang="en-US" altLang="zh-CN" sz="2200" b="1" dirty="0" smtClean="0">
                <a:solidFill>
                  <a:srgbClr val="FF0000"/>
                </a:solidFill>
              </a:rPr>
              <a:t> </a:t>
            </a:r>
            <a:r>
              <a:rPr lang="zh-CN" altLang="en-US" sz="2200" dirty="0" smtClean="0"/>
              <a:t>解析</a:t>
            </a:r>
            <a:r>
              <a:rPr lang="zh-CN" altLang="en-US" sz="2200" dirty="0"/>
              <a:t>到。最后响应</a:t>
            </a:r>
            <a:r>
              <a:rPr lang="en-US" altLang="zh-CN" sz="2200" dirty="0" err="1" smtClean="0"/>
              <a:t>HttpStatus.UNAUTHORIZED</a:t>
            </a:r>
            <a:r>
              <a:rPr lang="en-US" altLang="zh-CN" sz="2200" dirty="0" smtClean="0"/>
              <a:t> </a:t>
            </a:r>
            <a:r>
              <a:rPr lang="zh-CN" altLang="en-US" sz="2200" dirty="0" smtClean="0"/>
              <a:t>代码</a:t>
            </a:r>
            <a:r>
              <a:rPr lang="zh-CN" altLang="en-US" sz="2200" dirty="0"/>
              <a:t>给客户端。</a:t>
            </a:r>
            <a:r>
              <a:rPr lang="en-US" altLang="zh-CN" sz="2200" dirty="0" err="1" smtClean="0"/>
              <a:t>HttpStatus.UNAUTHORIZED</a:t>
            </a:r>
            <a:r>
              <a:rPr lang="en-US" altLang="zh-CN" sz="2200" dirty="0" smtClean="0"/>
              <a:t> </a:t>
            </a:r>
            <a:r>
              <a:rPr lang="zh-CN" altLang="en-US" sz="2200" dirty="0" smtClean="0"/>
              <a:t>代表</a:t>
            </a:r>
            <a:r>
              <a:rPr lang="zh-CN" altLang="en-US" sz="2200" dirty="0"/>
              <a:t>响应码</a:t>
            </a:r>
            <a:r>
              <a:rPr lang="en-US" altLang="zh-CN" sz="2200" dirty="0"/>
              <a:t>401</a:t>
            </a:r>
            <a:r>
              <a:rPr lang="zh-CN" altLang="en-US" sz="2200" dirty="0"/>
              <a:t>，无权限。 关于其他的响应码请</a:t>
            </a:r>
            <a:r>
              <a:rPr lang="zh-CN" altLang="en-US" sz="2200" dirty="0" smtClean="0"/>
              <a:t>参考 </a:t>
            </a:r>
            <a:r>
              <a:rPr lang="en-US" altLang="zh-CN" sz="2200" dirty="0" err="1" smtClean="0"/>
              <a:t>HttpStatus</a:t>
            </a:r>
            <a:r>
              <a:rPr lang="en-US" altLang="zh-CN" sz="2200" dirty="0" smtClean="0"/>
              <a:t> </a:t>
            </a:r>
            <a:r>
              <a:rPr lang="zh-CN" altLang="en-US" sz="2200" dirty="0" smtClean="0"/>
              <a:t>枚举</a:t>
            </a:r>
            <a:r>
              <a:rPr lang="zh-CN" altLang="en-US" sz="2200" dirty="0"/>
              <a:t>类型源码。</a:t>
            </a:r>
          </a:p>
        </p:txBody>
      </p:sp>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35" y="3212976"/>
            <a:ext cx="71056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19695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DefaultHandlerExceptionResolver</a:t>
            </a:r>
            <a:endParaRPr lang="zh-CN" altLang="en-US" dirty="0"/>
          </a:p>
        </p:txBody>
      </p:sp>
      <p:sp>
        <p:nvSpPr>
          <p:cNvPr id="3" name="内容占位符 2"/>
          <p:cNvSpPr>
            <a:spLocks noGrp="1"/>
          </p:cNvSpPr>
          <p:nvPr>
            <p:ph idx="1"/>
          </p:nvPr>
        </p:nvSpPr>
        <p:spPr>
          <a:xfrm>
            <a:off x="323528" y="1855365"/>
            <a:ext cx="8568952" cy="4525963"/>
          </a:xfrm>
        </p:spPr>
        <p:txBody>
          <a:bodyPr>
            <a:normAutofit/>
          </a:bodyPr>
          <a:lstStyle/>
          <a:p>
            <a:r>
              <a:rPr lang="zh-CN" altLang="en-US" sz="2400" dirty="0"/>
              <a:t>对一些特殊的异常进行处理，比如</a:t>
            </a:r>
            <a:r>
              <a:rPr lang="en-US" altLang="zh-CN" sz="2400" dirty="0" err="1"/>
              <a:t>NoSuchRequestHandlingMethodException</a:t>
            </a:r>
            <a:r>
              <a:rPr lang="zh-CN" altLang="en-US" sz="2400" dirty="0"/>
              <a:t>、</a:t>
            </a:r>
            <a:r>
              <a:rPr lang="en-US" altLang="zh-CN" sz="2400" dirty="0" err="1"/>
              <a:t>HttpRequestMethodNotSupportedException</a:t>
            </a:r>
            <a:r>
              <a:rPr lang="zh-CN" altLang="en-US" sz="2400" dirty="0"/>
              <a:t>、</a:t>
            </a:r>
            <a:r>
              <a:rPr lang="en-US" altLang="zh-CN" sz="2400" dirty="0" err="1"/>
              <a:t>HttpMediaTypeNotSupportedException</a:t>
            </a:r>
            <a:r>
              <a:rPr lang="zh-CN" altLang="en-US" sz="2400" dirty="0"/>
              <a:t>、</a:t>
            </a:r>
            <a:r>
              <a:rPr lang="en-US" altLang="zh-CN" sz="2400" dirty="0" err="1"/>
              <a:t>HttpMediaTypeNotAcceptableException</a:t>
            </a:r>
            <a:r>
              <a:rPr lang="zh-CN" altLang="en-US" sz="2400" dirty="0"/>
              <a:t>等。</a:t>
            </a:r>
          </a:p>
        </p:txBody>
      </p:sp>
    </p:spTree>
    <p:extLst>
      <p:ext uri="{BB962C8B-B14F-4D97-AF65-F5344CB8AC3E}">
        <p14:creationId xmlns:p14="http://schemas.microsoft.com/office/powerpoint/2010/main" val="3160822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 </a:t>
            </a:r>
            <a:r>
              <a:rPr lang="en-US" altLang="zh-CN" dirty="0" smtClean="0"/>
              <a:t>@</a:t>
            </a:r>
            <a:r>
              <a:rPr lang="en-US" altLang="zh-CN" dirty="0" err="1" smtClean="0"/>
              <a:t>RequestMapping</a:t>
            </a:r>
            <a:r>
              <a:rPr lang="en-US" altLang="zh-CN" dirty="0" smtClean="0"/>
              <a:t> </a:t>
            </a:r>
            <a:r>
              <a:rPr lang="zh-CN" altLang="en-US" dirty="0" smtClean="0"/>
              <a:t>映射请求示例</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285992"/>
            <a:ext cx="5302992" cy="4143404"/>
          </a:xfrm>
          <a:prstGeom prst="rect">
            <a:avLst/>
          </a:prstGeom>
          <a:noFill/>
          <a:ln w="9525">
            <a:noFill/>
            <a:miter lim="800000"/>
            <a:headEnd/>
            <a:tailEnd/>
          </a:ln>
          <a:effectLst/>
        </p:spPr>
      </p:pic>
      <p:sp>
        <p:nvSpPr>
          <p:cNvPr id="5" name="TextBox 4"/>
          <p:cNvSpPr txBox="1"/>
          <p:nvPr/>
        </p:nvSpPr>
        <p:spPr>
          <a:xfrm>
            <a:off x="5929322" y="1643050"/>
            <a:ext cx="3071834"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类定义处标记的 </a:t>
            </a:r>
            <a:r>
              <a:rPr lang="en-US" altLang="zh-CN" sz="1600" dirty="0" smtClean="0">
                <a:latin typeface="Arial Unicode MS" pitchFamily="34" charset="-122"/>
                <a:ea typeface="Arial Unicode MS" pitchFamily="34" charset="-122"/>
                <a:cs typeface="Arial Unicode MS" pitchFamily="34" charset="-122"/>
              </a:rPr>
              <a:t>@</a:t>
            </a:r>
            <a:r>
              <a:rPr lang="en-US" altLang="zh-CN" sz="1600" dirty="0" err="1" smtClean="0">
                <a:latin typeface="Arial Unicode MS" pitchFamily="34" charset="-122"/>
                <a:ea typeface="Arial Unicode MS" pitchFamily="34" charset="-122"/>
                <a:cs typeface="Arial Unicode MS" pitchFamily="34" charset="-122"/>
              </a:rPr>
              <a:t>RequestMapping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限定了处理器类可以处理所有 </a:t>
            </a:r>
            <a:r>
              <a:rPr lang="en-US" altLang="zh-CN" sz="1600" dirty="0" smtClean="0">
                <a:latin typeface="Arial Unicode MS" pitchFamily="34" charset="-122"/>
                <a:ea typeface="Arial Unicode MS" pitchFamily="34" charset="-122"/>
                <a:cs typeface="Arial Unicode MS" pitchFamily="34" charset="-122"/>
              </a:rPr>
              <a:t>URI </a:t>
            </a:r>
            <a:r>
              <a:rPr lang="zh-CN" altLang="en-US" sz="1600" dirty="0" smtClean="0">
                <a:latin typeface="Arial Unicode MS" pitchFamily="34" charset="-122"/>
                <a:ea typeface="Arial Unicode MS" pitchFamily="34" charset="-122"/>
                <a:cs typeface="Arial Unicode MS" pitchFamily="34" charset="-122"/>
              </a:rPr>
              <a:t>为 </a:t>
            </a:r>
            <a:r>
              <a:rPr lang="en-US" altLang="zh-CN" sz="1600" dirty="0" smtClean="0">
                <a:latin typeface="Arial Unicode MS" pitchFamily="34" charset="-122"/>
                <a:ea typeface="Arial Unicode MS" pitchFamily="34" charset="-122"/>
                <a:cs typeface="Arial Unicode MS" pitchFamily="34" charset="-122"/>
              </a:rPr>
              <a:t>/hello </a:t>
            </a:r>
            <a:r>
              <a:rPr lang="zh-CN" altLang="en-US" sz="1600" dirty="0" smtClean="0">
                <a:latin typeface="Arial Unicode MS" pitchFamily="34" charset="-122"/>
                <a:ea typeface="Arial Unicode MS" pitchFamily="34" charset="-122"/>
                <a:cs typeface="Arial Unicode MS" pitchFamily="34" charset="-122"/>
              </a:rPr>
              <a:t>的请求，它</a:t>
            </a:r>
            <a:r>
              <a:rPr lang="zh-CN" altLang="en-US" sz="1600" b="1" dirty="0" smtClean="0">
                <a:solidFill>
                  <a:srgbClr val="FF0000"/>
                </a:solidFill>
                <a:latin typeface="Arial Unicode MS" pitchFamily="34" charset="-122"/>
                <a:ea typeface="Arial Unicode MS" pitchFamily="34" charset="-122"/>
                <a:cs typeface="Arial Unicode MS" pitchFamily="34" charset="-122"/>
              </a:rPr>
              <a:t>相对于 </a:t>
            </a:r>
            <a:r>
              <a:rPr lang="en-US" altLang="zh-CN" sz="1600" b="1" dirty="0" smtClean="0">
                <a:solidFill>
                  <a:srgbClr val="FF0000"/>
                </a:solidFill>
                <a:latin typeface="Arial Unicode MS" pitchFamily="34" charset="-122"/>
                <a:ea typeface="Arial Unicode MS" pitchFamily="34" charset="-122"/>
                <a:cs typeface="Arial Unicode MS" pitchFamily="34" charset="-122"/>
              </a:rPr>
              <a:t>WEB </a:t>
            </a:r>
            <a:r>
              <a:rPr lang="zh-CN" altLang="en-US" sz="1600" b="1" dirty="0" smtClean="0">
                <a:solidFill>
                  <a:srgbClr val="FF0000"/>
                </a:solidFill>
                <a:latin typeface="Arial Unicode MS" pitchFamily="34" charset="-122"/>
                <a:ea typeface="Arial Unicode MS" pitchFamily="34" charset="-122"/>
                <a:cs typeface="Arial Unicode MS" pitchFamily="34" charset="-122"/>
              </a:rPr>
              <a:t>容器部署的根路径</a:t>
            </a:r>
            <a:endParaRPr lang="zh-CN" altLang="en-US" sz="1600" b="1" dirty="0">
              <a:solidFill>
                <a:srgbClr val="FF0000"/>
              </a:solidFill>
              <a:latin typeface="Arial Unicode MS" pitchFamily="34" charset="-122"/>
              <a:ea typeface="Arial Unicode MS" pitchFamily="34" charset="-122"/>
              <a:cs typeface="Arial Unicode MS" pitchFamily="34" charset="-122"/>
            </a:endParaRPr>
          </a:p>
        </p:txBody>
      </p:sp>
      <p:cxnSp>
        <p:nvCxnSpPr>
          <p:cNvPr id="8" name="直接箭头连接符 7"/>
          <p:cNvCxnSpPr>
            <a:stCxn id="5" idx="1"/>
          </p:cNvCxnSpPr>
          <p:nvPr/>
        </p:nvCxnSpPr>
        <p:spPr>
          <a:xfrm rot="10800000" flipV="1">
            <a:off x="4500562" y="2304770"/>
            <a:ext cx="1428760" cy="481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70134" y="5312647"/>
            <a:ext cx="407196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处理器类可以定义多个处理方法，处理来自</a:t>
            </a:r>
            <a:r>
              <a:rPr lang="en-US" altLang="zh-CN" sz="1600" dirty="0" smtClean="0">
                <a:latin typeface="Arial Unicode MS" pitchFamily="34" charset="-122"/>
                <a:ea typeface="Arial Unicode MS" pitchFamily="34" charset="-122"/>
                <a:cs typeface="Arial Unicode MS" pitchFamily="34" charset="-122"/>
              </a:rPr>
              <a:t>/hello </a:t>
            </a:r>
            <a:r>
              <a:rPr lang="zh-CN" altLang="en-US" sz="1600" dirty="0" smtClean="0">
                <a:latin typeface="Arial Unicode MS" pitchFamily="34" charset="-122"/>
                <a:ea typeface="Arial Unicode MS" pitchFamily="34" charset="-122"/>
                <a:cs typeface="Arial Unicode MS" pitchFamily="34" charset="-122"/>
              </a:rPr>
              <a:t>下的请求</a:t>
            </a:r>
            <a:endParaRPr lang="zh-CN" altLang="en-US" sz="1600" dirty="0">
              <a:latin typeface="Arial Unicode MS" pitchFamily="34" charset="-122"/>
              <a:ea typeface="Arial Unicode MS" pitchFamily="34" charset="-122"/>
              <a:cs typeface="Arial Unicode MS" pitchFamily="34" charset="-122"/>
            </a:endParaRPr>
          </a:p>
        </p:txBody>
      </p:sp>
      <p:cxnSp>
        <p:nvCxnSpPr>
          <p:cNvPr id="11" name="直接箭头连接符 10"/>
          <p:cNvCxnSpPr>
            <a:stCxn id="9" idx="0"/>
          </p:cNvCxnSpPr>
          <p:nvPr/>
        </p:nvCxnSpPr>
        <p:spPr>
          <a:xfrm rot="16200000" flipV="1">
            <a:off x="5704493" y="4011023"/>
            <a:ext cx="1240704" cy="1362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SimpleMappingExceptionResolver</a:t>
            </a:r>
            <a:endParaRPr lang="zh-CN" altLang="en-US" dirty="0"/>
          </a:p>
        </p:txBody>
      </p:sp>
      <p:sp>
        <p:nvSpPr>
          <p:cNvPr id="3" name="内容占位符 2"/>
          <p:cNvSpPr>
            <a:spLocks noGrp="1"/>
          </p:cNvSpPr>
          <p:nvPr>
            <p:ph idx="1"/>
          </p:nvPr>
        </p:nvSpPr>
        <p:spPr>
          <a:xfrm>
            <a:off x="251520" y="1772816"/>
            <a:ext cx="8496944" cy="1460519"/>
          </a:xfrm>
        </p:spPr>
        <p:txBody>
          <a:bodyPr>
            <a:normAutofit/>
          </a:bodyPr>
          <a:lstStyle/>
          <a:p>
            <a:r>
              <a:rPr lang="zh-CN" altLang="en-US" sz="2400" dirty="0" smtClean="0"/>
              <a:t>如果希望对所有异常进行统一处理，可以使用 </a:t>
            </a:r>
            <a:r>
              <a:rPr lang="en-US" altLang="zh-CN" sz="2400" dirty="0" err="1" smtClean="0"/>
              <a:t>SimpleMappingExceptionResolver</a:t>
            </a:r>
            <a:r>
              <a:rPr lang="zh-CN" altLang="en-US" sz="2400" dirty="0" smtClean="0"/>
              <a:t>，它将异常类名映射为视图名，即发生异常时使用对应的视图报告异常</a:t>
            </a:r>
            <a:endParaRPr lang="en-US" altLang="zh-CN" sz="2400" dirty="0" smtClean="0"/>
          </a:p>
          <a:p>
            <a:endParaRPr lang="zh-CN" altLang="en-US" sz="2400" dirty="0"/>
          </a:p>
        </p:txBody>
      </p:sp>
      <p:pic>
        <p:nvPicPr>
          <p:cNvPr id="124930" name="Picture 2"/>
          <p:cNvPicPr>
            <a:picLocks noChangeAspect="1" noChangeArrowheads="1"/>
          </p:cNvPicPr>
          <p:nvPr/>
        </p:nvPicPr>
        <p:blipFill>
          <a:blip r:embed="rId2"/>
          <a:srcRect/>
          <a:stretch>
            <a:fillRect/>
          </a:stretch>
        </p:blipFill>
        <p:spPr bwMode="auto">
          <a:xfrm>
            <a:off x="571470" y="3172217"/>
            <a:ext cx="7991475" cy="2095500"/>
          </a:xfrm>
          <a:prstGeom prst="rect">
            <a:avLst/>
          </a:prstGeom>
          <a:noFill/>
          <a:ln w="9525">
            <a:noFill/>
            <a:miter lim="800000"/>
            <a:headEnd/>
            <a:tailEnd/>
          </a:ln>
          <a:effectLst/>
        </p:spPr>
      </p:pic>
    </p:spTree>
    <p:extLst>
      <p:ext uri="{BB962C8B-B14F-4D97-AF65-F5344CB8AC3E}">
        <p14:creationId xmlns:p14="http://schemas.microsoft.com/office/powerpoint/2010/main" val="194822794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b="1" dirty="0" err="1" smtClean="0">
                <a:solidFill>
                  <a:srgbClr val="FF0000"/>
                </a:solidFill>
              </a:rPr>
              <a:t>SpringMVC</a:t>
            </a:r>
            <a:r>
              <a:rPr lang="en-US" altLang="zh-CN" sz="2000" b="1" dirty="0" smtClean="0">
                <a:solidFill>
                  <a:srgbClr val="FF0000"/>
                </a:solidFill>
              </a:rPr>
              <a:t> </a:t>
            </a:r>
            <a:r>
              <a:rPr lang="zh-CN" altLang="en-US" sz="2000" b="1" dirty="0" smtClean="0">
                <a:solidFill>
                  <a:srgbClr val="FF0000"/>
                </a:solidFill>
              </a:rPr>
              <a:t>运行流程</a:t>
            </a:r>
            <a:endParaRPr lang="en-US" altLang="zh-CN" sz="2000" b="1" dirty="0" smtClean="0">
              <a:solidFill>
                <a:srgbClr val="FF0000"/>
              </a:solidFill>
            </a:endParaRPr>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31836" y="261937"/>
            <a:ext cx="584956" cy="216024"/>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请求</a:t>
            </a:r>
            <a:endParaRPr lang="zh-CN" altLang="en-US" sz="1400" b="1" dirty="0">
              <a:latin typeface="Arial Unicode MS" pitchFamily="34" charset="-122"/>
              <a:ea typeface="Arial Unicode MS" pitchFamily="34" charset="-122"/>
              <a:cs typeface="Arial Unicode MS" pitchFamily="34" charset="-122"/>
            </a:endParaRPr>
          </a:p>
        </p:txBody>
      </p:sp>
      <p:sp>
        <p:nvSpPr>
          <p:cNvPr id="6" name="圆角矩形 5"/>
          <p:cNvSpPr/>
          <p:nvPr/>
        </p:nvSpPr>
        <p:spPr>
          <a:xfrm>
            <a:off x="1352033" y="71016"/>
            <a:ext cx="2516143" cy="602522"/>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b="1" dirty="0" err="1" smtClean="0">
                <a:latin typeface="Arial Unicode MS" pitchFamily="34" charset="-122"/>
                <a:ea typeface="Arial Unicode MS" pitchFamily="34" charset="-122"/>
                <a:cs typeface="Arial Unicode MS" pitchFamily="34" charset="-122"/>
              </a:rPr>
              <a:t>springDispatcherServlet</a:t>
            </a:r>
            <a:r>
              <a:rPr lang="en-US" altLang="zh-CN" sz="1400" b="1" dirty="0" smtClean="0">
                <a:latin typeface="Arial Unicode MS" pitchFamily="34" charset="-122"/>
                <a:ea typeface="Arial Unicode MS" pitchFamily="34" charset="-122"/>
                <a:cs typeface="Arial Unicode MS" pitchFamily="34" charset="-122"/>
              </a:rPr>
              <a:t> </a:t>
            </a:r>
          </a:p>
          <a:p>
            <a:pPr algn="ctr"/>
            <a:r>
              <a:rPr lang="zh-CN" altLang="en-US" sz="1400" b="1" dirty="0" smtClean="0">
                <a:latin typeface="Arial Unicode MS" pitchFamily="34" charset="-122"/>
                <a:ea typeface="Arial Unicode MS" pitchFamily="34" charset="-122"/>
                <a:cs typeface="Arial Unicode MS" pitchFamily="34" charset="-122"/>
              </a:rPr>
              <a:t>的 </a:t>
            </a:r>
            <a:r>
              <a:rPr lang="en-US" altLang="zh-CN" sz="1400" b="1" dirty="0" err="1">
                <a:latin typeface="Arial Unicode MS" pitchFamily="34" charset="-122"/>
                <a:ea typeface="Arial Unicode MS" pitchFamily="34" charset="-122"/>
                <a:cs typeface="Arial Unicode MS" pitchFamily="34" charset="-122"/>
              </a:rPr>
              <a:t>url</a:t>
            </a:r>
            <a:r>
              <a:rPr lang="en-US" altLang="zh-CN" sz="1400" b="1" dirty="0">
                <a:latin typeface="Arial Unicode MS" pitchFamily="34" charset="-122"/>
                <a:ea typeface="Arial Unicode MS" pitchFamily="34" charset="-122"/>
                <a:cs typeface="Arial Unicode MS" pitchFamily="34" charset="-122"/>
              </a:rPr>
              <a:t>-pattern</a:t>
            </a:r>
            <a:r>
              <a:rPr lang="zh-CN" altLang="en-US" sz="1400" b="1" dirty="0" smtClean="0">
                <a:latin typeface="Arial Unicode MS" pitchFamily="34" charset="-122"/>
                <a:ea typeface="Arial Unicode MS" pitchFamily="34" charset="-122"/>
                <a:cs typeface="Arial Unicode MS" pitchFamily="34" charset="-122"/>
              </a:rPr>
              <a:t> </a:t>
            </a:r>
            <a:endParaRPr lang="zh-CN" altLang="en-US" sz="1400" b="1" dirty="0">
              <a:latin typeface="Arial Unicode MS" pitchFamily="34" charset="-122"/>
              <a:ea typeface="Arial Unicode MS" pitchFamily="34" charset="-122"/>
              <a:cs typeface="Arial Unicode MS" pitchFamily="34" charset="-122"/>
            </a:endParaRPr>
          </a:p>
        </p:txBody>
      </p:sp>
      <p:sp>
        <p:nvSpPr>
          <p:cNvPr id="14" name="圆角矩形 13"/>
          <p:cNvSpPr/>
          <p:nvPr/>
        </p:nvSpPr>
        <p:spPr>
          <a:xfrm>
            <a:off x="549881" y="1156043"/>
            <a:ext cx="1857155" cy="51140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b="1" dirty="0" err="1" smtClean="0">
                <a:latin typeface="Arial Unicode MS" pitchFamily="34" charset="-122"/>
                <a:ea typeface="Arial Unicode MS" pitchFamily="34" charset="-122"/>
                <a:cs typeface="Arial Unicode MS" pitchFamily="34" charset="-122"/>
              </a:rPr>
              <a:t>SpringMVC</a:t>
            </a:r>
            <a:r>
              <a:rPr lang="en-US" altLang="zh-CN" sz="1400" b="1" dirty="0" smtClean="0">
                <a:latin typeface="Arial Unicode MS" pitchFamily="34" charset="-122"/>
                <a:ea typeface="Arial Unicode MS" pitchFamily="34" charset="-122"/>
                <a:cs typeface="Arial Unicode MS" pitchFamily="34" charset="-122"/>
              </a:rPr>
              <a:t> </a:t>
            </a:r>
            <a:r>
              <a:rPr lang="zh-CN" altLang="en-US" sz="1400" b="1" dirty="0" smtClean="0">
                <a:latin typeface="Arial Unicode MS" pitchFamily="34" charset="-122"/>
                <a:ea typeface="Arial Unicode MS" pitchFamily="34" charset="-122"/>
                <a:cs typeface="Arial Unicode MS" pitchFamily="34" charset="-122"/>
              </a:rPr>
              <a:t>中</a:t>
            </a:r>
            <a:endParaRPr lang="en-US" altLang="zh-CN" sz="1400" b="1" dirty="0" smtClean="0">
              <a:latin typeface="Arial Unicode MS" pitchFamily="34" charset="-122"/>
              <a:ea typeface="Arial Unicode MS" pitchFamily="34" charset="-122"/>
              <a:cs typeface="Arial Unicode MS" pitchFamily="34" charset="-122"/>
            </a:endParaRPr>
          </a:p>
          <a:p>
            <a:pPr algn="ctr"/>
            <a:r>
              <a:rPr lang="zh-CN" altLang="en-US" sz="1400" b="1" dirty="0" smtClean="0">
                <a:latin typeface="Arial Unicode MS" pitchFamily="34" charset="-122"/>
                <a:ea typeface="Arial Unicode MS" pitchFamily="34" charset="-122"/>
                <a:cs typeface="Arial Unicode MS" pitchFamily="34" charset="-122"/>
              </a:rPr>
              <a:t>存在对应的映射？</a:t>
            </a:r>
            <a:endParaRPr lang="zh-CN" altLang="en-US" sz="1400" b="1" dirty="0">
              <a:latin typeface="Arial Unicode MS" pitchFamily="34" charset="-122"/>
              <a:ea typeface="Arial Unicode MS" pitchFamily="34" charset="-122"/>
              <a:cs typeface="Arial Unicode MS" pitchFamily="34" charset="-122"/>
            </a:endParaRPr>
          </a:p>
        </p:txBody>
      </p:sp>
      <p:sp>
        <p:nvSpPr>
          <p:cNvPr id="21" name="圆角矩形 20"/>
          <p:cNvSpPr/>
          <p:nvPr/>
        </p:nvSpPr>
        <p:spPr>
          <a:xfrm>
            <a:off x="487938" y="1828145"/>
            <a:ext cx="864096" cy="43204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不存在</a:t>
            </a:r>
            <a:endParaRPr lang="zh-CN" altLang="en-US" sz="1400" b="1" dirty="0">
              <a:latin typeface="Arial Unicode MS" pitchFamily="34" charset="-122"/>
              <a:ea typeface="Arial Unicode MS" pitchFamily="34" charset="-122"/>
              <a:cs typeface="Arial Unicode MS" pitchFamily="34" charset="-122"/>
            </a:endParaRPr>
          </a:p>
        </p:txBody>
      </p:sp>
      <p:sp>
        <p:nvSpPr>
          <p:cNvPr id="24" name="圆角矩形 23"/>
          <p:cNvSpPr/>
          <p:nvPr/>
        </p:nvSpPr>
        <p:spPr>
          <a:xfrm>
            <a:off x="104942" y="2420888"/>
            <a:ext cx="2747034" cy="65370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a:latin typeface="Arial Unicode MS" pitchFamily="34" charset="-122"/>
                <a:ea typeface="Arial Unicode MS" pitchFamily="34" charset="-122"/>
                <a:cs typeface="Arial Unicode MS" pitchFamily="34" charset="-122"/>
              </a:rPr>
              <a:t>是否</a:t>
            </a:r>
            <a:r>
              <a:rPr lang="zh-CN" altLang="en-US" sz="1400" b="1" dirty="0" smtClean="0">
                <a:latin typeface="Arial Unicode MS" pitchFamily="34" charset="-122"/>
                <a:ea typeface="Arial Unicode MS" pitchFamily="34" charset="-122"/>
                <a:cs typeface="Arial Unicode MS" pitchFamily="34" charset="-122"/>
              </a:rPr>
              <a:t>配置</a:t>
            </a:r>
            <a:endParaRPr lang="en-US" altLang="zh-CN" sz="1400" b="1" dirty="0" smtClean="0">
              <a:latin typeface="Arial Unicode MS" pitchFamily="34" charset="-122"/>
              <a:ea typeface="Arial Unicode MS" pitchFamily="34" charset="-122"/>
              <a:cs typeface="Arial Unicode MS" pitchFamily="34" charset="-122"/>
            </a:endParaRPr>
          </a:p>
          <a:p>
            <a:pPr algn="ctr"/>
            <a:r>
              <a:rPr lang="en-US" altLang="zh-CN" sz="1400" b="1" dirty="0">
                <a:latin typeface="Arial Unicode MS" pitchFamily="34" charset="-122"/>
                <a:ea typeface="Arial Unicode MS" pitchFamily="34" charset="-122"/>
                <a:cs typeface="Arial Unicode MS" pitchFamily="34" charset="-122"/>
              </a:rPr>
              <a:t>&lt;</a:t>
            </a:r>
            <a:r>
              <a:rPr lang="en-US" altLang="zh-CN" sz="1400" b="1" dirty="0" err="1">
                <a:latin typeface="Arial Unicode MS" pitchFamily="34" charset="-122"/>
                <a:ea typeface="Arial Unicode MS" pitchFamily="34" charset="-122"/>
                <a:cs typeface="Arial Unicode MS" pitchFamily="34" charset="-122"/>
              </a:rPr>
              <a:t>mvc:default-</a:t>
            </a:r>
            <a:r>
              <a:rPr lang="en-US" altLang="zh-CN" sz="1400" b="1" u="sng" dirty="0" err="1">
                <a:latin typeface="Arial Unicode MS" pitchFamily="34" charset="-122"/>
                <a:ea typeface="Arial Unicode MS" pitchFamily="34" charset="-122"/>
                <a:cs typeface="Arial Unicode MS" pitchFamily="34" charset="-122"/>
              </a:rPr>
              <a:t>servlet-handler</a:t>
            </a:r>
            <a:r>
              <a:rPr lang="en-US" altLang="zh-CN" sz="1400" b="1" u="sng" dirty="0">
                <a:latin typeface="Arial Unicode MS" pitchFamily="34" charset="-122"/>
                <a:ea typeface="Arial Unicode MS" pitchFamily="34" charset="-122"/>
                <a:cs typeface="Arial Unicode MS" pitchFamily="34" charset="-122"/>
              </a:rPr>
              <a:t>/&gt;</a:t>
            </a:r>
            <a:endParaRPr lang="zh-CN" altLang="en-US" sz="1400" b="1" dirty="0">
              <a:latin typeface="Arial Unicode MS" pitchFamily="34" charset="-122"/>
              <a:ea typeface="Arial Unicode MS" pitchFamily="34" charset="-122"/>
              <a:cs typeface="Arial Unicode MS" pitchFamily="34" charset="-122"/>
            </a:endParaRPr>
          </a:p>
        </p:txBody>
      </p:sp>
      <p:sp>
        <p:nvSpPr>
          <p:cNvPr id="32" name="圆角矩形 31"/>
          <p:cNvSpPr/>
          <p:nvPr/>
        </p:nvSpPr>
        <p:spPr>
          <a:xfrm>
            <a:off x="636009" y="3219788"/>
            <a:ext cx="716025" cy="4094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木有</a:t>
            </a:r>
            <a:endParaRPr lang="zh-CN" altLang="en-US" sz="1400" b="1" dirty="0">
              <a:latin typeface="Arial Unicode MS" pitchFamily="34" charset="-122"/>
              <a:ea typeface="Arial Unicode MS" pitchFamily="34" charset="-122"/>
              <a:cs typeface="Arial Unicode MS" pitchFamily="34" charset="-122"/>
            </a:endParaRPr>
          </a:p>
        </p:txBody>
      </p:sp>
      <p:sp>
        <p:nvSpPr>
          <p:cNvPr id="37" name="圆角矩形 36"/>
          <p:cNvSpPr/>
          <p:nvPr/>
        </p:nvSpPr>
        <p:spPr>
          <a:xfrm>
            <a:off x="-36512" y="3774410"/>
            <a:ext cx="3029941" cy="789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控制台：</a:t>
            </a:r>
            <a:r>
              <a:rPr lang="en-US" altLang="zh-CN" sz="1400" b="1" dirty="0" smtClean="0">
                <a:latin typeface="Arial Unicode MS" pitchFamily="34" charset="-122"/>
                <a:ea typeface="Arial Unicode MS" pitchFamily="34" charset="-122"/>
                <a:cs typeface="Arial Unicode MS" pitchFamily="34" charset="-122"/>
              </a:rPr>
              <a:t>No </a:t>
            </a:r>
            <a:r>
              <a:rPr lang="en-US" altLang="zh-CN" sz="1400" b="1" dirty="0">
                <a:latin typeface="Arial Unicode MS" pitchFamily="34" charset="-122"/>
                <a:ea typeface="Arial Unicode MS" pitchFamily="34" charset="-122"/>
                <a:cs typeface="Arial Unicode MS" pitchFamily="34" charset="-122"/>
              </a:rPr>
              <a:t>mapping found for HTTP request with URI </a:t>
            </a:r>
            <a:r>
              <a:rPr lang="en-US" altLang="zh-CN" sz="1400" b="1" dirty="0" smtClean="0">
                <a:latin typeface="Arial Unicode MS" pitchFamily="34" charset="-122"/>
                <a:ea typeface="Arial Unicode MS" pitchFamily="34" charset="-122"/>
                <a:cs typeface="Arial Unicode MS" pitchFamily="34" charset="-122"/>
              </a:rPr>
              <a:t>[/xx/xx] </a:t>
            </a:r>
            <a:r>
              <a:rPr lang="en-US" altLang="zh-CN" sz="1400" b="1" dirty="0">
                <a:latin typeface="Arial Unicode MS" pitchFamily="34" charset="-122"/>
                <a:ea typeface="Arial Unicode MS" pitchFamily="34" charset="-122"/>
                <a:cs typeface="Arial Unicode MS" pitchFamily="34" charset="-122"/>
              </a:rPr>
              <a:t>in </a:t>
            </a:r>
            <a:r>
              <a:rPr lang="en-US" altLang="zh-CN" sz="1400" b="1" dirty="0" err="1" smtClean="0">
                <a:latin typeface="Arial Unicode MS" pitchFamily="34" charset="-122"/>
                <a:ea typeface="Arial Unicode MS" pitchFamily="34" charset="-122"/>
                <a:cs typeface="Arial Unicode MS" pitchFamily="34" charset="-122"/>
              </a:rPr>
              <a:t>DispatcherServlet</a:t>
            </a:r>
            <a:endParaRPr lang="zh-CN" altLang="en-US" sz="1400" b="1" dirty="0">
              <a:latin typeface="Arial Unicode MS" pitchFamily="34" charset="-122"/>
              <a:ea typeface="Arial Unicode MS" pitchFamily="34" charset="-122"/>
              <a:cs typeface="Arial Unicode MS" pitchFamily="34" charset="-122"/>
            </a:endParaRPr>
          </a:p>
        </p:txBody>
      </p:sp>
      <p:sp>
        <p:nvSpPr>
          <p:cNvPr id="44" name="圆角矩形 43"/>
          <p:cNvSpPr/>
          <p:nvPr/>
        </p:nvSpPr>
        <p:spPr>
          <a:xfrm>
            <a:off x="3420920" y="2258487"/>
            <a:ext cx="894515" cy="4572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t>有配置</a:t>
            </a:r>
            <a:endParaRPr lang="zh-CN" altLang="en-US" sz="1400" b="1" dirty="0"/>
          </a:p>
        </p:txBody>
      </p:sp>
      <p:sp>
        <p:nvSpPr>
          <p:cNvPr id="49" name="圆角矩形 48"/>
          <p:cNvSpPr/>
          <p:nvPr/>
        </p:nvSpPr>
        <p:spPr>
          <a:xfrm>
            <a:off x="3436374" y="990694"/>
            <a:ext cx="711857" cy="330698"/>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存在</a:t>
            </a:r>
            <a:endParaRPr lang="zh-CN" altLang="en-US" sz="1400" b="1"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4211960" y="71015"/>
            <a:ext cx="2797061" cy="602522"/>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t>由 </a:t>
            </a:r>
            <a:r>
              <a:rPr lang="en-US" altLang="zh-CN" sz="1400" b="1" dirty="0" err="1" smtClean="0">
                <a:solidFill>
                  <a:srgbClr val="FF0000"/>
                </a:solidFill>
              </a:rPr>
              <a:t>HandlerMapping</a:t>
            </a:r>
            <a:r>
              <a:rPr lang="en-US" altLang="zh-CN" sz="1400" b="1" dirty="0" smtClean="0">
                <a:solidFill>
                  <a:srgbClr val="FF0000"/>
                </a:solidFill>
              </a:rPr>
              <a:t> </a:t>
            </a:r>
            <a:r>
              <a:rPr lang="zh-CN" altLang="en-US" sz="1400" b="1" dirty="0" smtClean="0"/>
              <a:t>获取 </a:t>
            </a:r>
            <a:r>
              <a:rPr lang="en-US" altLang="zh-CN" sz="1400" b="1" dirty="0" err="1" smtClean="0">
                <a:solidFill>
                  <a:srgbClr val="FF0000"/>
                </a:solidFill>
              </a:rPr>
              <a:t>HandlerExecutionChain</a:t>
            </a:r>
            <a:r>
              <a:rPr lang="en-US" altLang="zh-CN" sz="1400" b="1" dirty="0" smtClean="0">
                <a:solidFill>
                  <a:srgbClr val="FF0000"/>
                </a:solidFill>
              </a:rPr>
              <a:t> </a:t>
            </a:r>
            <a:r>
              <a:rPr lang="zh-CN" altLang="en-US" sz="1400" b="1" dirty="0" smtClean="0"/>
              <a:t>对象</a:t>
            </a:r>
            <a:endParaRPr lang="zh-CN" altLang="en-US" sz="1400" b="1" dirty="0">
              <a:latin typeface="Arial Unicode MS" pitchFamily="34" charset="-122"/>
              <a:ea typeface="Arial Unicode MS" pitchFamily="34" charset="-122"/>
              <a:cs typeface="Arial Unicode MS" pitchFamily="34" charset="-122"/>
            </a:endParaRPr>
          </a:p>
        </p:txBody>
      </p:sp>
      <p:sp>
        <p:nvSpPr>
          <p:cNvPr id="59" name="圆角矩形 58"/>
          <p:cNvSpPr/>
          <p:nvPr/>
        </p:nvSpPr>
        <p:spPr>
          <a:xfrm>
            <a:off x="6012160" y="1124744"/>
            <a:ext cx="2797061" cy="52986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t>获取 </a:t>
            </a:r>
            <a:r>
              <a:rPr lang="en-US" altLang="zh-CN" sz="1400" b="1" dirty="0" err="1">
                <a:solidFill>
                  <a:srgbClr val="FF0000"/>
                </a:solidFill>
              </a:rPr>
              <a:t>HandlerAdapter</a:t>
            </a:r>
            <a:r>
              <a:rPr lang="zh-CN" altLang="en-US" sz="1400" b="1" dirty="0" smtClean="0"/>
              <a:t>对象</a:t>
            </a:r>
            <a:endParaRPr lang="zh-CN" altLang="en-US" sz="1400" b="1" dirty="0">
              <a:latin typeface="Arial Unicode MS" pitchFamily="34" charset="-122"/>
              <a:ea typeface="Arial Unicode MS" pitchFamily="34" charset="-122"/>
              <a:cs typeface="Arial Unicode MS" pitchFamily="34" charset="-122"/>
            </a:endParaRPr>
          </a:p>
        </p:txBody>
      </p:sp>
      <p:sp>
        <p:nvSpPr>
          <p:cNvPr id="64" name="圆角矩形 63"/>
          <p:cNvSpPr/>
          <p:nvPr/>
        </p:nvSpPr>
        <p:spPr>
          <a:xfrm>
            <a:off x="5868145" y="2044169"/>
            <a:ext cx="3085092" cy="442918"/>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调用拦截器的 </a:t>
            </a:r>
            <a:r>
              <a:rPr lang="en-US" altLang="zh-CN" sz="1400" b="1" dirty="0" err="1" smtClean="0"/>
              <a:t>PreHandle</a:t>
            </a:r>
            <a:r>
              <a:rPr lang="en-US" altLang="zh-CN" sz="1400" b="1" dirty="0" smtClean="0"/>
              <a:t> </a:t>
            </a:r>
            <a:r>
              <a:rPr lang="zh-CN" altLang="en-US" sz="1400" b="1" dirty="0" smtClean="0"/>
              <a:t>方法</a:t>
            </a:r>
            <a:endParaRPr lang="zh-CN" altLang="en-US" sz="1400" b="1"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5868145" y="2966271"/>
            <a:ext cx="3085092" cy="662942"/>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调用目标 </a:t>
            </a:r>
            <a:r>
              <a:rPr lang="en-US" altLang="zh-CN" sz="1400" b="1" dirty="0" smtClean="0">
                <a:latin typeface="Arial Unicode MS" pitchFamily="34" charset="-122"/>
                <a:ea typeface="Arial Unicode MS" pitchFamily="34" charset="-122"/>
                <a:cs typeface="Arial Unicode MS" pitchFamily="34" charset="-122"/>
              </a:rPr>
              <a:t>Handler </a:t>
            </a:r>
            <a:r>
              <a:rPr lang="zh-CN" altLang="en-US" sz="1400" b="1" dirty="0" smtClean="0">
                <a:latin typeface="Arial Unicode MS" pitchFamily="34" charset="-122"/>
                <a:ea typeface="Arial Unicode MS" pitchFamily="34" charset="-122"/>
                <a:cs typeface="Arial Unicode MS" pitchFamily="34" charset="-122"/>
              </a:rPr>
              <a:t>的目标</a:t>
            </a:r>
            <a:r>
              <a:rPr lang="zh-CN" altLang="en-US" sz="1400" b="1" dirty="0" smtClean="0"/>
              <a:t>方法得到 </a:t>
            </a:r>
            <a:r>
              <a:rPr lang="en-US" altLang="zh-CN" sz="1400" b="1" dirty="0" err="1" smtClean="0">
                <a:solidFill>
                  <a:srgbClr val="FF0000"/>
                </a:solidFill>
              </a:rPr>
              <a:t>ModelAndView</a:t>
            </a:r>
            <a:r>
              <a:rPr lang="en-US" altLang="zh-CN" sz="1400" b="1" dirty="0" smtClean="0">
                <a:solidFill>
                  <a:srgbClr val="FF0000"/>
                </a:solidFill>
              </a:rPr>
              <a:t> </a:t>
            </a:r>
            <a:r>
              <a:rPr lang="zh-CN" altLang="en-US" sz="1400" b="1" dirty="0"/>
              <a:t>对象</a:t>
            </a:r>
            <a:endParaRPr lang="zh-CN" altLang="en-US" sz="1400" b="1" dirty="0">
              <a:latin typeface="Arial Unicode MS" pitchFamily="34" charset="-122"/>
              <a:ea typeface="Arial Unicode MS" pitchFamily="34" charset="-122"/>
              <a:cs typeface="Arial Unicode MS" pitchFamily="34" charset="-122"/>
            </a:endParaRPr>
          </a:p>
        </p:txBody>
      </p:sp>
      <p:sp>
        <p:nvSpPr>
          <p:cNvPr id="77" name="圆角矩形 76"/>
          <p:cNvSpPr/>
          <p:nvPr/>
        </p:nvSpPr>
        <p:spPr>
          <a:xfrm>
            <a:off x="5868145" y="4077072"/>
            <a:ext cx="3085092" cy="52986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调用拦截器的 </a:t>
            </a:r>
            <a:r>
              <a:rPr lang="en-US" altLang="zh-CN" sz="1400" b="1" dirty="0" err="1" smtClean="0">
                <a:latin typeface="Arial Unicode MS" pitchFamily="34" charset="-122"/>
                <a:ea typeface="Arial Unicode MS" pitchFamily="34" charset="-122"/>
                <a:cs typeface="Arial Unicode MS" pitchFamily="34" charset="-122"/>
              </a:rPr>
              <a:t>p</a:t>
            </a:r>
            <a:r>
              <a:rPr lang="en-US" altLang="zh-CN" sz="1400" b="1" dirty="0" err="1" smtClean="0"/>
              <a:t>ostHandle</a:t>
            </a:r>
            <a:r>
              <a:rPr lang="zh-CN" altLang="en-US" sz="1400" b="1" dirty="0" smtClean="0"/>
              <a:t>方法</a:t>
            </a:r>
            <a:endParaRPr lang="zh-CN" altLang="en-US" sz="1400" b="1" dirty="0">
              <a:latin typeface="Arial Unicode MS" pitchFamily="34" charset="-122"/>
              <a:ea typeface="Arial Unicode MS" pitchFamily="34" charset="-122"/>
              <a:cs typeface="Arial Unicode MS" pitchFamily="34" charset="-122"/>
            </a:endParaRPr>
          </a:p>
        </p:txBody>
      </p:sp>
      <p:cxnSp>
        <p:nvCxnSpPr>
          <p:cNvPr id="88" name="直接箭头连接符 87"/>
          <p:cNvCxnSpPr>
            <a:stCxn id="5" idx="3"/>
            <a:endCxn id="6" idx="1"/>
          </p:cNvCxnSpPr>
          <p:nvPr/>
        </p:nvCxnSpPr>
        <p:spPr>
          <a:xfrm>
            <a:off x="716792" y="369949"/>
            <a:ext cx="635241" cy="232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闪电形 90"/>
          <p:cNvSpPr/>
          <p:nvPr/>
        </p:nvSpPr>
        <p:spPr>
          <a:xfrm>
            <a:off x="805813" y="209319"/>
            <a:ext cx="457200" cy="325914"/>
          </a:xfrm>
          <a:prstGeom prst="lightningBol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1" name="圆角矩形 100"/>
          <p:cNvSpPr/>
          <p:nvPr/>
        </p:nvSpPr>
        <p:spPr>
          <a:xfrm>
            <a:off x="3660227" y="3238363"/>
            <a:ext cx="976007" cy="4759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b="1" dirty="0">
                <a:latin typeface="Arial Unicode MS" pitchFamily="34" charset="-122"/>
                <a:ea typeface="Arial Unicode MS" pitchFamily="34" charset="-122"/>
                <a:cs typeface="Arial Unicode MS" pitchFamily="34" charset="-122"/>
              </a:rPr>
              <a:t>404 </a:t>
            </a:r>
            <a:r>
              <a:rPr lang="zh-CN" altLang="en-US" sz="1400" b="1" dirty="0">
                <a:latin typeface="Arial Unicode MS" pitchFamily="34" charset="-122"/>
                <a:ea typeface="Arial Unicode MS" pitchFamily="34" charset="-122"/>
                <a:cs typeface="Arial Unicode MS" pitchFamily="34" charset="-122"/>
              </a:rPr>
              <a:t>页面</a:t>
            </a:r>
          </a:p>
        </p:txBody>
      </p:sp>
      <p:cxnSp>
        <p:nvCxnSpPr>
          <p:cNvPr id="103" name="直接箭头连接符 102"/>
          <p:cNvCxnSpPr>
            <a:stCxn id="14" idx="2"/>
            <a:endCxn id="24" idx="0"/>
          </p:cNvCxnSpPr>
          <p:nvPr/>
        </p:nvCxnSpPr>
        <p:spPr>
          <a:xfrm>
            <a:off x="1478459" y="1667450"/>
            <a:ext cx="0" cy="75343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24" idx="2"/>
            <a:endCxn id="37" idx="0"/>
          </p:cNvCxnSpPr>
          <p:nvPr/>
        </p:nvCxnSpPr>
        <p:spPr>
          <a:xfrm>
            <a:off x="1478459" y="3074593"/>
            <a:ext cx="0" cy="699817"/>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24" idx="3"/>
            <a:endCxn id="45" idx="2"/>
          </p:cNvCxnSpPr>
          <p:nvPr/>
        </p:nvCxnSpPr>
        <p:spPr>
          <a:xfrm flipV="1">
            <a:off x="2851976" y="2325358"/>
            <a:ext cx="1983753" cy="422383"/>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肘形连接符 124"/>
          <p:cNvCxnSpPr>
            <a:stCxn id="14" idx="3"/>
            <a:endCxn id="55" idx="2"/>
          </p:cNvCxnSpPr>
          <p:nvPr/>
        </p:nvCxnSpPr>
        <p:spPr>
          <a:xfrm flipV="1">
            <a:off x="2407036" y="673537"/>
            <a:ext cx="3203455" cy="738210"/>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肘形连接符 126"/>
          <p:cNvCxnSpPr>
            <a:stCxn id="55" idx="3"/>
            <a:endCxn id="59" idx="0"/>
          </p:cNvCxnSpPr>
          <p:nvPr/>
        </p:nvCxnSpPr>
        <p:spPr>
          <a:xfrm>
            <a:off x="7009021" y="372276"/>
            <a:ext cx="401670" cy="752468"/>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59" idx="2"/>
            <a:endCxn id="64" idx="0"/>
          </p:cNvCxnSpPr>
          <p:nvPr/>
        </p:nvCxnSpPr>
        <p:spPr>
          <a:xfrm>
            <a:off x="7410691" y="1654604"/>
            <a:ext cx="0" cy="38956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64" idx="2"/>
            <a:endCxn id="68" idx="0"/>
          </p:cNvCxnSpPr>
          <p:nvPr/>
        </p:nvCxnSpPr>
        <p:spPr>
          <a:xfrm>
            <a:off x="7410691" y="2487087"/>
            <a:ext cx="0" cy="479184"/>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68" idx="2"/>
            <a:endCxn id="77" idx="0"/>
          </p:cNvCxnSpPr>
          <p:nvPr/>
        </p:nvCxnSpPr>
        <p:spPr>
          <a:xfrm>
            <a:off x="7410691" y="3629213"/>
            <a:ext cx="0" cy="44785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3491880" y="4111497"/>
            <a:ext cx="1711690" cy="4610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是否存在异常</a:t>
            </a:r>
            <a:endParaRPr lang="zh-CN" altLang="en-US" sz="1400" b="1" dirty="0">
              <a:latin typeface="Arial Unicode MS" pitchFamily="34" charset="-122"/>
              <a:ea typeface="Arial Unicode MS" pitchFamily="34" charset="-122"/>
              <a:cs typeface="Arial Unicode MS" pitchFamily="34" charset="-122"/>
            </a:endParaRPr>
          </a:p>
        </p:txBody>
      </p:sp>
      <p:cxnSp>
        <p:nvCxnSpPr>
          <p:cNvPr id="139" name="直接箭头连接符 138"/>
          <p:cNvCxnSpPr>
            <a:stCxn id="77" idx="1"/>
            <a:endCxn id="137" idx="3"/>
          </p:cNvCxnSpPr>
          <p:nvPr/>
        </p:nvCxnSpPr>
        <p:spPr>
          <a:xfrm flipH="1">
            <a:off x="5203570" y="4342002"/>
            <a:ext cx="664575"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0" name="圆角矩形 139"/>
          <p:cNvSpPr/>
          <p:nvPr/>
        </p:nvSpPr>
        <p:spPr>
          <a:xfrm>
            <a:off x="3235503" y="4881281"/>
            <a:ext cx="711857" cy="330698"/>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存在</a:t>
            </a:r>
            <a:endParaRPr lang="zh-CN" altLang="en-US" sz="1400" b="1" dirty="0">
              <a:latin typeface="Arial Unicode MS" pitchFamily="34" charset="-122"/>
              <a:ea typeface="Arial Unicode MS" pitchFamily="34" charset="-122"/>
              <a:cs typeface="Arial Unicode MS" pitchFamily="34" charset="-122"/>
            </a:endParaRPr>
          </a:p>
        </p:txBody>
      </p:sp>
      <p:sp>
        <p:nvSpPr>
          <p:cNvPr id="143" name="圆角矩形 142"/>
          <p:cNvSpPr/>
          <p:nvPr/>
        </p:nvSpPr>
        <p:spPr>
          <a:xfrm>
            <a:off x="15673" y="5035862"/>
            <a:ext cx="2518553" cy="76940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由 </a:t>
            </a:r>
            <a:r>
              <a:rPr lang="en-US" altLang="zh-CN" sz="1400" b="1" dirty="0" err="1" smtClean="0"/>
              <a:t>HandlerExceptionResolver</a:t>
            </a:r>
            <a:r>
              <a:rPr lang="en-US" altLang="zh-CN" sz="1400" b="1" dirty="0" smtClean="0"/>
              <a:t> </a:t>
            </a:r>
            <a:r>
              <a:rPr lang="zh-CN" altLang="en-US" sz="1400" b="1" dirty="0" smtClean="0"/>
              <a:t>组件处理异常，得到新的 </a:t>
            </a:r>
            <a:r>
              <a:rPr lang="en-US" altLang="zh-CN" sz="1400" b="1" dirty="0" err="1" smtClean="0">
                <a:solidFill>
                  <a:srgbClr val="FF0000"/>
                </a:solidFill>
              </a:rPr>
              <a:t>ModelAndView</a:t>
            </a:r>
            <a:r>
              <a:rPr lang="en-US" altLang="zh-CN" sz="1400" b="1" dirty="0" smtClean="0">
                <a:solidFill>
                  <a:srgbClr val="FF0000"/>
                </a:solidFill>
              </a:rPr>
              <a:t> </a:t>
            </a:r>
            <a:r>
              <a:rPr lang="zh-CN" altLang="en-US" sz="1400" b="1" dirty="0" smtClean="0"/>
              <a:t>对象</a:t>
            </a:r>
            <a:endParaRPr lang="zh-CN" altLang="en-US" sz="1400" b="1" dirty="0">
              <a:latin typeface="Arial Unicode MS" pitchFamily="34" charset="-122"/>
              <a:ea typeface="Arial Unicode MS" pitchFamily="34" charset="-122"/>
              <a:cs typeface="Arial Unicode MS" pitchFamily="34" charset="-122"/>
            </a:endParaRPr>
          </a:p>
        </p:txBody>
      </p:sp>
      <p:sp>
        <p:nvSpPr>
          <p:cNvPr id="150" name="圆角矩形 149"/>
          <p:cNvSpPr/>
          <p:nvPr/>
        </p:nvSpPr>
        <p:spPr>
          <a:xfrm>
            <a:off x="5868145" y="5131388"/>
            <a:ext cx="3085092" cy="52986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由 </a:t>
            </a:r>
            <a:r>
              <a:rPr lang="en-US" altLang="zh-CN" sz="1400" b="1" dirty="0" err="1" smtClean="0"/>
              <a:t>ViewResolver</a:t>
            </a:r>
            <a:r>
              <a:rPr lang="en-US" altLang="zh-CN" sz="1400" b="1" dirty="0" smtClean="0"/>
              <a:t> </a:t>
            </a:r>
            <a:r>
              <a:rPr lang="zh-CN" altLang="en-US" sz="1400" b="1" dirty="0" smtClean="0"/>
              <a:t>组件根据 </a:t>
            </a:r>
            <a:r>
              <a:rPr lang="en-US" altLang="zh-CN" sz="1400" b="1" dirty="0" err="1" smtClean="0">
                <a:solidFill>
                  <a:srgbClr val="FF0000"/>
                </a:solidFill>
              </a:rPr>
              <a:t>ModelAndView</a:t>
            </a:r>
            <a:r>
              <a:rPr lang="en-US" altLang="zh-CN" sz="1400" b="1" dirty="0" smtClean="0">
                <a:solidFill>
                  <a:srgbClr val="FF0000"/>
                </a:solidFill>
              </a:rPr>
              <a:t> </a:t>
            </a:r>
            <a:r>
              <a:rPr lang="zh-CN" altLang="en-US" sz="1400" b="1" dirty="0" smtClean="0"/>
              <a:t>对象得到实际的 </a:t>
            </a:r>
            <a:r>
              <a:rPr lang="en-US" altLang="zh-CN" sz="1400" b="1" dirty="0" smtClean="0"/>
              <a:t>View</a:t>
            </a:r>
            <a:endParaRPr lang="zh-CN" altLang="en-US" sz="1400" b="1" dirty="0">
              <a:latin typeface="Arial Unicode MS" pitchFamily="34" charset="-122"/>
              <a:ea typeface="Arial Unicode MS" pitchFamily="34" charset="-122"/>
              <a:cs typeface="Arial Unicode MS" pitchFamily="34" charset="-122"/>
            </a:endParaRPr>
          </a:p>
        </p:txBody>
      </p:sp>
      <p:cxnSp>
        <p:nvCxnSpPr>
          <p:cNvPr id="163" name="肘形连接符 162"/>
          <p:cNvCxnSpPr>
            <a:stCxn id="137" idx="1"/>
            <a:endCxn id="143" idx="3"/>
          </p:cNvCxnSpPr>
          <p:nvPr/>
        </p:nvCxnSpPr>
        <p:spPr>
          <a:xfrm rot="10800000" flipV="1">
            <a:off x="2534226" y="4342001"/>
            <a:ext cx="957654" cy="1078561"/>
          </a:xfrm>
          <a:prstGeom prst="bentConnector3">
            <a:avLst>
              <a:gd name="adj1" fmla="val 34554"/>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8" name="圆角矩形 167"/>
          <p:cNvSpPr/>
          <p:nvPr/>
        </p:nvSpPr>
        <p:spPr>
          <a:xfrm>
            <a:off x="7506108" y="4714145"/>
            <a:ext cx="899038" cy="330698"/>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不存在</a:t>
            </a:r>
            <a:endParaRPr lang="zh-CN" altLang="en-US" sz="1400" b="1" dirty="0">
              <a:latin typeface="Arial Unicode MS" pitchFamily="34" charset="-122"/>
              <a:ea typeface="Arial Unicode MS" pitchFamily="34" charset="-122"/>
              <a:cs typeface="Arial Unicode MS" pitchFamily="34" charset="-122"/>
            </a:endParaRPr>
          </a:p>
        </p:txBody>
      </p:sp>
      <p:cxnSp>
        <p:nvCxnSpPr>
          <p:cNvPr id="172" name="肘形连接符 171"/>
          <p:cNvCxnSpPr>
            <a:stCxn id="137" idx="2"/>
            <a:endCxn id="150" idx="0"/>
          </p:cNvCxnSpPr>
          <p:nvPr/>
        </p:nvCxnSpPr>
        <p:spPr>
          <a:xfrm rot="16200000" flipH="1">
            <a:off x="5599767" y="3320464"/>
            <a:ext cx="558882" cy="3062966"/>
          </a:xfrm>
          <a:prstGeom prst="bentConnector3">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43" idx="2"/>
            <a:endCxn id="150" idx="1"/>
          </p:cNvCxnSpPr>
          <p:nvPr/>
        </p:nvCxnSpPr>
        <p:spPr>
          <a:xfrm rot="5400000" flipH="1" flipV="1">
            <a:off x="3367074" y="3304193"/>
            <a:ext cx="408945" cy="4593195"/>
          </a:xfrm>
          <a:prstGeom prst="bentConnector4">
            <a:avLst>
              <a:gd name="adj1" fmla="val -55900"/>
              <a:gd name="adj2" fmla="val 63708"/>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0" name="圆角矩形 179"/>
          <p:cNvSpPr/>
          <p:nvPr/>
        </p:nvSpPr>
        <p:spPr>
          <a:xfrm>
            <a:off x="6813046" y="6283516"/>
            <a:ext cx="1195290" cy="52986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渲染视图</a:t>
            </a:r>
            <a:endParaRPr lang="zh-CN" altLang="en-US" sz="1400" b="1" dirty="0">
              <a:latin typeface="Arial Unicode MS" pitchFamily="34" charset="-122"/>
              <a:ea typeface="Arial Unicode MS" pitchFamily="34" charset="-122"/>
              <a:cs typeface="Arial Unicode MS" pitchFamily="34" charset="-122"/>
            </a:endParaRPr>
          </a:p>
        </p:txBody>
      </p:sp>
      <p:cxnSp>
        <p:nvCxnSpPr>
          <p:cNvPr id="182" name="直接箭头连接符 181"/>
          <p:cNvCxnSpPr>
            <a:stCxn id="150" idx="2"/>
            <a:endCxn id="180" idx="0"/>
          </p:cNvCxnSpPr>
          <p:nvPr/>
        </p:nvCxnSpPr>
        <p:spPr>
          <a:xfrm>
            <a:off x="7410691" y="5661248"/>
            <a:ext cx="0" cy="62226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5" name="圆角矩形 184"/>
          <p:cNvSpPr/>
          <p:nvPr/>
        </p:nvSpPr>
        <p:spPr>
          <a:xfrm>
            <a:off x="3093688" y="6286218"/>
            <a:ext cx="3085092" cy="52986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调用拦截器的 </a:t>
            </a:r>
            <a:r>
              <a:rPr lang="en-US" altLang="zh-CN" sz="1400" b="1" dirty="0" err="1"/>
              <a:t>a</a:t>
            </a:r>
            <a:r>
              <a:rPr lang="en-US" altLang="zh-CN" sz="1400" b="1" dirty="0" err="1" smtClean="0"/>
              <a:t>fterCompletion</a:t>
            </a:r>
            <a:r>
              <a:rPr lang="zh-CN" altLang="en-US" sz="1400" b="1" dirty="0" smtClean="0"/>
              <a:t>方法</a:t>
            </a:r>
            <a:endParaRPr lang="zh-CN" altLang="en-US" sz="1400" b="1" dirty="0">
              <a:latin typeface="Arial Unicode MS" pitchFamily="34" charset="-122"/>
              <a:ea typeface="Arial Unicode MS" pitchFamily="34" charset="-122"/>
              <a:cs typeface="Arial Unicode MS" pitchFamily="34" charset="-122"/>
            </a:endParaRPr>
          </a:p>
        </p:txBody>
      </p:sp>
      <p:cxnSp>
        <p:nvCxnSpPr>
          <p:cNvPr id="187" name="直接箭头连接符 186"/>
          <p:cNvCxnSpPr>
            <a:stCxn id="180" idx="1"/>
            <a:endCxn id="185" idx="3"/>
          </p:cNvCxnSpPr>
          <p:nvPr/>
        </p:nvCxnSpPr>
        <p:spPr>
          <a:xfrm flipH="1">
            <a:off x="6178780" y="6548446"/>
            <a:ext cx="634266" cy="2702"/>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0" name="肘形连接符 189"/>
          <p:cNvCxnSpPr>
            <a:stCxn id="6" idx="2"/>
            <a:endCxn id="14" idx="0"/>
          </p:cNvCxnSpPr>
          <p:nvPr/>
        </p:nvCxnSpPr>
        <p:spPr>
          <a:xfrm rot="5400000">
            <a:off x="1803030" y="348967"/>
            <a:ext cx="482505" cy="1131646"/>
          </a:xfrm>
          <a:prstGeom prst="bentConnector3">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2" name="肘形连接符 191"/>
          <p:cNvCxnSpPr>
            <a:stCxn id="24" idx="2"/>
            <a:endCxn id="101" idx="1"/>
          </p:cNvCxnSpPr>
          <p:nvPr/>
        </p:nvCxnSpPr>
        <p:spPr>
          <a:xfrm rot="16200000" flipH="1">
            <a:off x="2368465" y="2184587"/>
            <a:ext cx="401756" cy="2181768"/>
          </a:xfrm>
          <a:prstGeom prst="bentConnector2">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4347725" y="1849386"/>
            <a:ext cx="976007" cy="4759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b="1" dirty="0" smtClean="0">
                <a:latin typeface="Arial Unicode MS" pitchFamily="34" charset="-122"/>
                <a:ea typeface="Arial Unicode MS" pitchFamily="34" charset="-122"/>
                <a:cs typeface="Arial Unicode MS" pitchFamily="34" charset="-122"/>
              </a:rPr>
              <a:t>目标资源</a:t>
            </a:r>
            <a:endParaRPr lang="zh-CN" altLang="en-US" sz="14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8655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wipe(left)">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randombar(horizontal)">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0"/>
                                        </p:tgtEl>
                                        <p:attrNameLst>
                                          <p:attrName>style.visibility</p:attrName>
                                        </p:attrNameLst>
                                      </p:cBhvr>
                                      <p:to>
                                        <p:strVal val="visible"/>
                                      </p:to>
                                    </p:set>
                                    <p:animEffect transition="in" filter="wipe(up)">
                                      <p:cBhvr>
                                        <p:cTn id="33" dur="500"/>
                                        <p:tgtEl>
                                          <p:spTgt spid="19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randombar(horizontal)">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wipe(up)">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up)">
                                      <p:cBhvr>
                                        <p:cTn id="58" dur="500"/>
                                        <p:tgtEl>
                                          <p:spTgt spid="116"/>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randombar(horizontal)">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wipe(left)">
                                      <p:cBhvr>
                                        <p:cTn id="68" dur="500"/>
                                        <p:tgtEl>
                                          <p:spTgt spid="19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wipe(left)">
                                      <p:cBhvr>
                                        <p:cTn id="71" dur="500"/>
                                        <p:tgtEl>
                                          <p:spTgt spid="10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up)">
                                      <p:cBhvr>
                                        <p:cTn id="76" dur="500"/>
                                        <p:tgtEl>
                                          <p:spTgt spid="44"/>
                                        </p:tgtEl>
                                      </p:cBhvr>
                                    </p:animEffect>
                                  </p:childTnLst>
                                </p:cTn>
                              </p:par>
                              <p:par>
                                <p:cTn id="77" presetID="22" presetClass="entr" presetSubtype="1"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wipe(up)">
                                      <p:cBhvr>
                                        <p:cTn id="79" dur="500"/>
                                        <p:tgtEl>
                                          <p:spTgt spid="122"/>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randombar(horizontal)">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down)">
                                      <p:cBhvr>
                                        <p:cTn id="89" dur="500"/>
                                        <p:tgtEl>
                                          <p:spTgt spid="4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wipe(left)">
                                      <p:cBhvr>
                                        <p:cTn id="94" dur="500"/>
                                        <p:tgtEl>
                                          <p:spTgt spid="125"/>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randombar(horizontal)">
                                      <p:cBhvr>
                                        <p:cTn id="99" dur="500"/>
                                        <p:tgtEl>
                                          <p:spTgt spid="5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27"/>
                                        </p:tgtEl>
                                        <p:attrNameLst>
                                          <p:attrName>style.visibility</p:attrName>
                                        </p:attrNameLst>
                                      </p:cBhvr>
                                      <p:to>
                                        <p:strVal val="visible"/>
                                      </p:to>
                                    </p:set>
                                    <p:animEffect transition="in" filter="wipe(up)">
                                      <p:cBhvr>
                                        <p:cTn id="104" dur="500"/>
                                        <p:tgtEl>
                                          <p:spTgt spid="127"/>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randombar(horizontal)">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129"/>
                                        </p:tgtEl>
                                        <p:attrNameLst>
                                          <p:attrName>style.visibility</p:attrName>
                                        </p:attrNameLst>
                                      </p:cBhvr>
                                      <p:to>
                                        <p:strVal val="visible"/>
                                      </p:to>
                                    </p:set>
                                    <p:animEffect transition="in" filter="wipe(up)">
                                      <p:cBhvr>
                                        <p:cTn id="114" dur="500"/>
                                        <p:tgtEl>
                                          <p:spTgt spid="129"/>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randombar(horizontal)">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wipe(up)">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randombar(horizontal)">
                                      <p:cBhvr>
                                        <p:cTn id="129" dur="500"/>
                                        <p:tgtEl>
                                          <p:spTgt spid="6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wipe(up)">
                                      <p:cBhvr>
                                        <p:cTn id="134" dur="500"/>
                                        <p:tgtEl>
                                          <p:spTgt spid="136"/>
                                        </p:tgtEl>
                                      </p:cBhvr>
                                    </p:animEffect>
                                  </p:childTnLst>
                                </p:cTn>
                              </p:par>
                            </p:childTnLst>
                          </p:cTn>
                        </p:par>
                      </p:childTnLst>
                    </p:cTn>
                  </p:par>
                  <p:par>
                    <p:cTn id="135" fill="hold">
                      <p:stCondLst>
                        <p:cond delay="indefinite"/>
                      </p:stCondLst>
                      <p:childTnLst>
                        <p:par>
                          <p:cTn id="136" fill="hold">
                            <p:stCondLst>
                              <p:cond delay="0"/>
                            </p:stCondLst>
                            <p:childTnLst>
                              <p:par>
                                <p:cTn id="137" presetID="14" presetClass="entr" presetSubtype="10" fill="hold" grpId="0" nodeType="click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randombar(horizontal)">
                                      <p:cBhvr>
                                        <p:cTn id="139" dur="500"/>
                                        <p:tgtEl>
                                          <p:spTgt spid="77"/>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139"/>
                                        </p:tgtEl>
                                        <p:attrNameLst>
                                          <p:attrName>style.visibility</p:attrName>
                                        </p:attrNameLst>
                                      </p:cBhvr>
                                      <p:to>
                                        <p:strVal val="visible"/>
                                      </p:to>
                                    </p:set>
                                    <p:animEffect transition="in" filter="wipe(right)">
                                      <p:cBhvr>
                                        <p:cTn id="144" dur="500"/>
                                        <p:tgtEl>
                                          <p:spTgt spid="139"/>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137"/>
                                        </p:tgtEl>
                                        <p:attrNameLst>
                                          <p:attrName>style.visibility</p:attrName>
                                        </p:attrNameLst>
                                      </p:cBhvr>
                                      <p:to>
                                        <p:strVal val="visible"/>
                                      </p:to>
                                    </p:set>
                                    <p:animEffect transition="in" filter="randombar(horizontal)">
                                      <p:cBhvr>
                                        <p:cTn id="149" dur="500"/>
                                        <p:tgtEl>
                                          <p:spTgt spid="137"/>
                                        </p:tgtEl>
                                      </p:cBhvr>
                                    </p:animEffect>
                                  </p:childTnLst>
                                </p:cTn>
                              </p:par>
                            </p:childTnLst>
                          </p:cTn>
                        </p:par>
                      </p:childTnLst>
                    </p:cTn>
                  </p:par>
                  <p:par>
                    <p:cTn id="150" fill="hold">
                      <p:stCondLst>
                        <p:cond delay="indefinite"/>
                      </p:stCondLst>
                      <p:childTnLst>
                        <p:par>
                          <p:cTn id="151" fill="hold">
                            <p:stCondLst>
                              <p:cond delay="0"/>
                            </p:stCondLst>
                            <p:childTnLst>
                              <p:par>
                                <p:cTn id="152" presetID="14" presetClass="entr" presetSubtype="10" fill="hold" grpId="0" nodeType="clickEffect">
                                  <p:stCondLst>
                                    <p:cond delay="0"/>
                                  </p:stCondLst>
                                  <p:childTnLst>
                                    <p:set>
                                      <p:cBhvr>
                                        <p:cTn id="153" dur="1" fill="hold">
                                          <p:stCondLst>
                                            <p:cond delay="0"/>
                                          </p:stCondLst>
                                        </p:cTn>
                                        <p:tgtEl>
                                          <p:spTgt spid="140"/>
                                        </p:tgtEl>
                                        <p:attrNameLst>
                                          <p:attrName>style.visibility</p:attrName>
                                        </p:attrNameLst>
                                      </p:cBhvr>
                                      <p:to>
                                        <p:strVal val="visible"/>
                                      </p:to>
                                    </p:set>
                                    <p:animEffect transition="in" filter="randombar(horizontal)">
                                      <p:cBhvr>
                                        <p:cTn id="154" dur="500"/>
                                        <p:tgtEl>
                                          <p:spTgt spid="14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2" fill="hold" nodeType="clickEffect">
                                  <p:stCondLst>
                                    <p:cond delay="0"/>
                                  </p:stCondLst>
                                  <p:childTnLst>
                                    <p:set>
                                      <p:cBhvr>
                                        <p:cTn id="158" dur="1" fill="hold">
                                          <p:stCondLst>
                                            <p:cond delay="0"/>
                                          </p:stCondLst>
                                        </p:cTn>
                                        <p:tgtEl>
                                          <p:spTgt spid="163"/>
                                        </p:tgtEl>
                                        <p:attrNameLst>
                                          <p:attrName>style.visibility</p:attrName>
                                        </p:attrNameLst>
                                      </p:cBhvr>
                                      <p:to>
                                        <p:strVal val="visible"/>
                                      </p:to>
                                    </p:set>
                                    <p:animEffect transition="in" filter="wipe(right)">
                                      <p:cBhvr>
                                        <p:cTn id="159" dur="500"/>
                                        <p:tgtEl>
                                          <p:spTgt spid="163"/>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grpId="0" nodeType="clickEffect">
                                  <p:stCondLst>
                                    <p:cond delay="0"/>
                                  </p:stCondLst>
                                  <p:childTnLst>
                                    <p:set>
                                      <p:cBhvr>
                                        <p:cTn id="163" dur="1" fill="hold">
                                          <p:stCondLst>
                                            <p:cond delay="0"/>
                                          </p:stCondLst>
                                        </p:cTn>
                                        <p:tgtEl>
                                          <p:spTgt spid="143"/>
                                        </p:tgtEl>
                                        <p:attrNameLst>
                                          <p:attrName>style.visibility</p:attrName>
                                        </p:attrNameLst>
                                      </p:cBhvr>
                                      <p:to>
                                        <p:strVal val="visible"/>
                                      </p:to>
                                    </p:set>
                                    <p:animEffect transition="in" filter="randombar(horizontal)">
                                      <p:cBhvr>
                                        <p:cTn id="164" dur="500"/>
                                        <p:tgtEl>
                                          <p:spTgt spid="14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177"/>
                                        </p:tgtEl>
                                        <p:attrNameLst>
                                          <p:attrName>style.visibility</p:attrName>
                                        </p:attrNameLst>
                                      </p:cBhvr>
                                      <p:to>
                                        <p:strVal val="visible"/>
                                      </p:to>
                                    </p:set>
                                    <p:animEffect transition="in" filter="wipe(left)">
                                      <p:cBhvr>
                                        <p:cTn id="169" dur="500"/>
                                        <p:tgtEl>
                                          <p:spTgt spid="177"/>
                                        </p:tgtEl>
                                      </p:cBhvr>
                                    </p:animEffec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150"/>
                                        </p:tgtEl>
                                        <p:attrNameLst>
                                          <p:attrName>style.visibility</p:attrName>
                                        </p:attrNameLst>
                                      </p:cBhvr>
                                      <p:to>
                                        <p:strVal val="visible"/>
                                      </p:to>
                                    </p:set>
                                    <p:animEffect transition="in" filter="randombar(horizontal)">
                                      <p:cBhvr>
                                        <p:cTn id="174" dur="500"/>
                                        <p:tgtEl>
                                          <p:spTgt spid="15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172"/>
                                        </p:tgtEl>
                                        <p:attrNameLst>
                                          <p:attrName>style.visibility</p:attrName>
                                        </p:attrNameLst>
                                      </p:cBhvr>
                                      <p:to>
                                        <p:strVal val="visible"/>
                                      </p:to>
                                    </p:set>
                                    <p:animEffect transition="in" filter="wipe(up)">
                                      <p:cBhvr>
                                        <p:cTn id="179" dur="500"/>
                                        <p:tgtEl>
                                          <p:spTgt spid="172"/>
                                        </p:tgtEl>
                                      </p:cBhvr>
                                    </p:animEffect>
                                  </p:childTnLst>
                                </p:cTn>
                              </p:par>
                            </p:childTnLst>
                          </p:cTn>
                        </p:par>
                      </p:childTnLst>
                    </p:cTn>
                  </p:par>
                  <p:par>
                    <p:cTn id="180" fill="hold">
                      <p:stCondLst>
                        <p:cond delay="indefinite"/>
                      </p:stCondLst>
                      <p:childTnLst>
                        <p:par>
                          <p:cTn id="181" fill="hold">
                            <p:stCondLst>
                              <p:cond delay="0"/>
                            </p:stCondLst>
                            <p:childTnLst>
                              <p:par>
                                <p:cTn id="182" presetID="14" presetClass="entr" presetSubtype="10" fill="hold" grpId="0" nodeType="clickEffect">
                                  <p:stCondLst>
                                    <p:cond delay="0"/>
                                  </p:stCondLst>
                                  <p:childTnLst>
                                    <p:set>
                                      <p:cBhvr>
                                        <p:cTn id="183" dur="1" fill="hold">
                                          <p:stCondLst>
                                            <p:cond delay="0"/>
                                          </p:stCondLst>
                                        </p:cTn>
                                        <p:tgtEl>
                                          <p:spTgt spid="168"/>
                                        </p:tgtEl>
                                        <p:attrNameLst>
                                          <p:attrName>style.visibility</p:attrName>
                                        </p:attrNameLst>
                                      </p:cBhvr>
                                      <p:to>
                                        <p:strVal val="visible"/>
                                      </p:to>
                                    </p:set>
                                    <p:animEffect transition="in" filter="randombar(horizontal)">
                                      <p:cBhvr>
                                        <p:cTn id="184" dur="500"/>
                                        <p:tgtEl>
                                          <p:spTgt spid="16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182"/>
                                        </p:tgtEl>
                                        <p:attrNameLst>
                                          <p:attrName>style.visibility</p:attrName>
                                        </p:attrNameLst>
                                      </p:cBhvr>
                                      <p:to>
                                        <p:strVal val="visible"/>
                                      </p:to>
                                    </p:set>
                                    <p:animEffect transition="in" filter="wipe(down)">
                                      <p:cBhvr>
                                        <p:cTn id="189" dur="500"/>
                                        <p:tgtEl>
                                          <p:spTgt spid="182"/>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180"/>
                                        </p:tgtEl>
                                        <p:attrNameLst>
                                          <p:attrName>style.visibility</p:attrName>
                                        </p:attrNameLst>
                                      </p:cBhvr>
                                      <p:to>
                                        <p:strVal val="visible"/>
                                      </p:to>
                                    </p:set>
                                    <p:animEffect transition="in" filter="wipe(down)">
                                      <p:cBhvr>
                                        <p:cTn id="192" dur="500"/>
                                        <p:tgtEl>
                                          <p:spTgt spid="18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nodeType="clickEffect">
                                  <p:stCondLst>
                                    <p:cond delay="0"/>
                                  </p:stCondLst>
                                  <p:childTnLst>
                                    <p:set>
                                      <p:cBhvr>
                                        <p:cTn id="196" dur="1" fill="hold">
                                          <p:stCondLst>
                                            <p:cond delay="0"/>
                                          </p:stCondLst>
                                        </p:cTn>
                                        <p:tgtEl>
                                          <p:spTgt spid="187"/>
                                        </p:tgtEl>
                                        <p:attrNameLst>
                                          <p:attrName>style.visibility</p:attrName>
                                        </p:attrNameLst>
                                      </p:cBhvr>
                                      <p:to>
                                        <p:strVal val="visible"/>
                                      </p:to>
                                    </p:set>
                                    <p:animEffect transition="in" filter="wipe(right)">
                                      <p:cBhvr>
                                        <p:cTn id="197" dur="500"/>
                                        <p:tgtEl>
                                          <p:spTgt spid="187"/>
                                        </p:tgtEl>
                                      </p:cBhvr>
                                    </p:animEffect>
                                  </p:childTnLst>
                                </p:cTn>
                              </p:par>
                              <p:par>
                                <p:cTn id="198" presetID="22" presetClass="entr" presetSubtype="2" fill="hold" grpId="0" nodeType="withEffect">
                                  <p:stCondLst>
                                    <p:cond delay="0"/>
                                  </p:stCondLst>
                                  <p:childTnLst>
                                    <p:set>
                                      <p:cBhvr>
                                        <p:cTn id="199" dur="1" fill="hold">
                                          <p:stCondLst>
                                            <p:cond delay="0"/>
                                          </p:stCondLst>
                                        </p:cTn>
                                        <p:tgtEl>
                                          <p:spTgt spid="185"/>
                                        </p:tgtEl>
                                        <p:attrNameLst>
                                          <p:attrName>style.visibility</p:attrName>
                                        </p:attrNameLst>
                                      </p:cBhvr>
                                      <p:to>
                                        <p:strVal val="visible"/>
                                      </p:to>
                                    </p:set>
                                    <p:animEffect transition="in" filter="wipe(right)">
                                      <p:cBhvr>
                                        <p:cTn id="200"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21" grpId="0" animBg="1"/>
      <p:bldP spid="24" grpId="0" animBg="1"/>
      <p:bldP spid="32" grpId="0" animBg="1"/>
      <p:bldP spid="37" grpId="0" animBg="1"/>
      <p:bldP spid="44" grpId="0" animBg="1"/>
      <p:bldP spid="49" grpId="0" animBg="1"/>
      <p:bldP spid="55" grpId="0" animBg="1"/>
      <p:bldP spid="59" grpId="0" animBg="1"/>
      <p:bldP spid="64" grpId="0" animBg="1"/>
      <p:bldP spid="68" grpId="0" animBg="1"/>
      <p:bldP spid="77" grpId="0" animBg="1"/>
      <p:bldP spid="91" grpId="0" animBg="1"/>
      <p:bldP spid="101" grpId="0" animBg="1"/>
      <p:bldP spid="137" grpId="0" animBg="1"/>
      <p:bldP spid="140" grpId="0" animBg="1"/>
      <p:bldP spid="143" grpId="0" animBg="1"/>
      <p:bldP spid="150" grpId="0" animBg="1"/>
      <p:bldP spid="168" grpId="0" animBg="1"/>
      <p:bldP spid="180" grpId="0" animBg="1"/>
      <p:bldP spid="185" grpId="0" animBg="1"/>
      <p:bldP spid="4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b="1" dirty="0" smtClean="0">
                <a:solidFill>
                  <a:srgbClr val="FF0000"/>
                </a:solidFill>
              </a:rPr>
              <a:t>在 </a:t>
            </a:r>
            <a:r>
              <a:rPr lang="en-US" altLang="zh-CN" sz="2000" b="1" dirty="0" smtClean="0">
                <a:solidFill>
                  <a:srgbClr val="FF0000"/>
                </a:solidFill>
              </a:rPr>
              <a:t>Spring </a:t>
            </a:r>
            <a:r>
              <a:rPr lang="zh-CN" altLang="en-US" sz="2000" b="1" dirty="0" smtClean="0">
                <a:solidFill>
                  <a:srgbClr val="FF0000"/>
                </a:solidFill>
              </a:rPr>
              <a:t>的环境下使用 </a:t>
            </a:r>
            <a:r>
              <a:rPr lang="en-US" altLang="zh-CN" sz="2000" b="1" dirty="0" err="1" smtClean="0">
                <a:solidFill>
                  <a:srgbClr val="FF0000"/>
                </a:solidFill>
              </a:rPr>
              <a:t>SpringMVC</a:t>
            </a:r>
            <a:endParaRPr lang="en-US" altLang="zh-CN" sz="2000" b="1" dirty="0" smtClean="0">
              <a:solidFill>
                <a:srgbClr val="FF0000"/>
              </a:solidFill>
            </a:endParaRPr>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Bean </a:t>
            </a:r>
            <a:r>
              <a:rPr lang="zh-CN" altLang="en-US" dirty="0" smtClean="0"/>
              <a:t>被创建两次 ？</a:t>
            </a:r>
            <a:endParaRPr lang="zh-CN" altLang="en-US" dirty="0"/>
          </a:p>
        </p:txBody>
      </p:sp>
      <p:sp>
        <p:nvSpPr>
          <p:cNvPr id="3" name="内容占位符 2"/>
          <p:cNvSpPr>
            <a:spLocks noGrp="1"/>
          </p:cNvSpPr>
          <p:nvPr>
            <p:ph idx="1"/>
          </p:nvPr>
        </p:nvSpPr>
        <p:spPr>
          <a:xfrm>
            <a:off x="251520" y="1772817"/>
            <a:ext cx="8568952" cy="1008112"/>
          </a:xfrm>
        </p:spPr>
        <p:txBody>
          <a:bodyPr>
            <a:normAutofit/>
          </a:bodyPr>
          <a:lstStyle/>
          <a:p>
            <a:r>
              <a:rPr lang="en-US" altLang="zh-CN" sz="2400" dirty="0"/>
              <a:t>Spring </a:t>
            </a:r>
            <a:r>
              <a:rPr lang="zh-CN" altLang="en-US" sz="2400" dirty="0"/>
              <a:t>的 </a:t>
            </a:r>
            <a:r>
              <a:rPr lang="en-US" altLang="zh-CN" sz="2400" dirty="0"/>
              <a:t>IOC </a:t>
            </a:r>
            <a:r>
              <a:rPr lang="zh-CN" altLang="en-US" sz="2400" dirty="0"/>
              <a:t>容器不应该扫描 </a:t>
            </a:r>
            <a:r>
              <a:rPr lang="en-US" altLang="zh-CN" sz="2400" dirty="0" err="1"/>
              <a:t>SpringMVC</a:t>
            </a:r>
            <a:r>
              <a:rPr lang="en-US" altLang="zh-CN" sz="2400" dirty="0"/>
              <a:t> </a:t>
            </a:r>
            <a:r>
              <a:rPr lang="zh-CN" altLang="en-US" sz="2400" dirty="0"/>
              <a:t>中的 </a:t>
            </a:r>
            <a:r>
              <a:rPr lang="en-US" altLang="zh-CN" sz="2400" dirty="0"/>
              <a:t>bean, </a:t>
            </a:r>
            <a:r>
              <a:rPr lang="zh-CN" altLang="en-US" sz="2400" dirty="0"/>
              <a:t>对应的 </a:t>
            </a:r>
            <a:r>
              <a:rPr lang="en-US" altLang="zh-CN" sz="2400" dirty="0" err="1"/>
              <a:t>SpringMVC</a:t>
            </a:r>
            <a:r>
              <a:rPr lang="en-US" altLang="zh-CN" sz="2400" dirty="0"/>
              <a:t> </a:t>
            </a:r>
            <a:r>
              <a:rPr lang="zh-CN" altLang="en-US" sz="2400" dirty="0"/>
              <a:t>的 </a:t>
            </a:r>
            <a:r>
              <a:rPr lang="en-US" altLang="zh-CN" sz="2400" dirty="0"/>
              <a:t>IOC </a:t>
            </a:r>
            <a:r>
              <a:rPr lang="zh-CN" altLang="en-US" sz="2400" dirty="0" smtClean="0"/>
              <a:t>容器不</a:t>
            </a:r>
            <a:r>
              <a:rPr lang="zh-CN" altLang="en-US" sz="2400" dirty="0"/>
              <a:t>应该扫描 </a:t>
            </a:r>
            <a:r>
              <a:rPr lang="en-US" altLang="zh-CN" sz="2400" dirty="0"/>
              <a:t>Spring </a:t>
            </a:r>
            <a:r>
              <a:rPr lang="zh-CN" altLang="en-US" sz="2400" dirty="0"/>
              <a:t>中的 </a:t>
            </a:r>
            <a:r>
              <a:rPr lang="en-US" altLang="zh-CN" sz="2400" dirty="0"/>
              <a:t>bean</a:t>
            </a:r>
            <a:endParaRPr lang="zh-CN" altLang="en-US" sz="2400" dirty="0"/>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8" y="2780928"/>
            <a:ext cx="90392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15" y="4725144"/>
            <a:ext cx="90868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86121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714356"/>
            <a:ext cx="8858312" cy="1143000"/>
          </a:xfrm>
        </p:spPr>
        <p:txBody>
          <a:bodyPr>
            <a:noAutofit/>
          </a:bodyPr>
          <a:lstStyle/>
          <a:p>
            <a:r>
              <a:rPr lang="zh-CN" altLang="en-US" sz="3200" dirty="0" smtClean="0"/>
              <a:t>在 </a:t>
            </a:r>
            <a:r>
              <a:rPr lang="en-US" altLang="zh-CN" sz="3200" dirty="0" smtClean="0"/>
              <a:t>Spring MVC </a:t>
            </a:r>
            <a:r>
              <a:rPr lang="zh-CN" altLang="en-US" sz="3200" dirty="0" smtClean="0"/>
              <a:t>配置文件中引用业务层的 </a:t>
            </a:r>
            <a:r>
              <a:rPr lang="en-US" altLang="zh-CN" sz="3200" dirty="0" smtClean="0"/>
              <a:t>Bean</a:t>
            </a:r>
            <a:endParaRPr lang="zh-CN" altLang="en-US" sz="3200" dirty="0"/>
          </a:p>
        </p:txBody>
      </p:sp>
      <p:sp>
        <p:nvSpPr>
          <p:cNvPr id="3" name="内容占位符 2"/>
          <p:cNvSpPr>
            <a:spLocks noGrp="1"/>
          </p:cNvSpPr>
          <p:nvPr>
            <p:ph idx="1"/>
          </p:nvPr>
        </p:nvSpPr>
        <p:spPr>
          <a:xfrm>
            <a:off x="457200" y="1857364"/>
            <a:ext cx="8229600" cy="2867780"/>
          </a:xfrm>
        </p:spPr>
        <p:txBody>
          <a:bodyPr/>
          <a:lstStyle/>
          <a:p>
            <a:r>
              <a:rPr lang="zh-CN" altLang="en-US" dirty="0" smtClean="0"/>
              <a:t>多个 </a:t>
            </a:r>
            <a:r>
              <a:rPr lang="en-US" altLang="zh-CN" dirty="0" smtClean="0"/>
              <a:t>Spring IOC </a:t>
            </a:r>
            <a:r>
              <a:rPr lang="zh-CN" altLang="en-US" dirty="0" smtClean="0"/>
              <a:t>容器之间可以设置为父子关系，以实现良好的解耦。</a:t>
            </a:r>
            <a:endParaRPr lang="en-US" altLang="zh-CN" dirty="0" smtClean="0"/>
          </a:p>
          <a:p>
            <a:r>
              <a:rPr lang="en-US" altLang="zh-CN" dirty="0" smtClean="0"/>
              <a:t>Spring MVC WEB </a:t>
            </a:r>
            <a:r>
              <a:rPr lang="zh-CN" altLang="en-US" dirty="0" smtClean="0"/>
              <a:t>层容器可作为 </a:t>
            </a:r>
            <a:r>
              <a:rPr lang="en-US" altLang="zh-CN" dirty="0" smtClean="0"/>
              <a:t>“</a:t>
            </a:r>
            <a:r>
              <a:rPr lang="zh-CN" altLang="en-US" dirty="0" smtClean="0"/>
              <a:t>业务层</a:t>
            </a:r>
            <a:r>
              <a:rPr lang="en-US" altLang="zh-CN" dirty="0" smtClean="0"/>
              <a:t>” Spring </a:t>
            </a:r>
            <a:r>
              <a:rPr lang="zh-CN" altLang="en-US" dirty="0" smtClean="0"/>
              <a:t>容器的子容器：即 </a:t>
            </a:r>
            <a:r>
              <a:rPr lang="en-US" altLang="zh-CN" dirty="0" smtClean="0"/>
              <a:t>WEB </a:t>
            </a:r>
            <a:r>
              <a:rPr lang="zh-CN" altLang="en-US" dirty="0" smtClean="0"/>
              <a:t>层容器可以引用业务层容器的 </a:t>
            </a:r>
            <a:r>
              <a:rPr lang="en-US" altLang="zh-CN" dirty="0" smtClean="0"/>
              <a:t>Bean</a:t>
            </a:r>
            <a:r>
              <a:rPr lang="zh-CN" altLang="en-US" dirty="0" smtClean="0"/>
              <a:t>，而业务层容器却访问不到 </a:t>
            </a:r>
            <a:r>
              <a:rPr lang="en-US" altLang="zh-CN" dirty="0" smtClean="0"/>
              <a:t>WEB </a:t>
            </a:r>
            <a:r>
              <a:rPr lang="zh-CN" altLang="en-US" dirty="0" smtClean="0"/>
              <a:t>层容器的 </a:t>
            </a:r>
            <a:r>
              <a:rPr lang="en-US" altLang="zh-CN" dirty="0" smtClean="0"/>
              <a:t>Bean</a:t>
            </a:r>
            <a:endParaRPr lang="zh-CN" altLang="en-US" dirty="0"/>
          </a:p>
        </p:txBody>
      </p:sp>
    </p:spTree>
    <p:extLst>
      <p:ext uri="{BB962C8B-B14F-4D97-AF65-F5344CB8AC3E}">
        <p14:creationId xmlns:p14="http://schemas.microsoft.com/office/powerpoint/2010/main" val="12813651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1598" y="1628800"/>
            <a:ext cx="7488832" cy="3816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TextBox 4"/>
          <p:cNvSpPr txBox="1"/>
          <p:nvPr/>
        </p:nvSpPr>
        <p:spPr>
          <a:xfrm>
            <a:off x="5471579" y="5075893"/>
            <a:ext cx="2556805" cy="369332"/>
          </a:xfrm>
          <a:prstGeom prst="rect">
            <a:avLst/>
          </a:prstGeom>
          <a:noFill/>
        </p:spPr>
        <p:txBody>
          <a:bodyPr wrap="square" rtlCol="0">
            <a:spAutoFit/>
          </a:bodyPr>
          <a:lstStyle/>
          <a:p>
            <a:r>
              <a:rPr lang="en-US" altLang="zh-CN" dirty="0" smtClean="0"/>
              <a:t>applicationContext.xml</a:t>
            </a:r>
            <a:endParaRPr lang="zh-CN" altLang="en-US" dirty="0"/>
          </a:p>
        </p:txBody>
      </p:sp>
      <p:sp>
        <p:nvSpPr>
          <p:cNvPr id="6" name="矩形 5"/>
          <p:cNvSpPr/>
          <p:nvPr/>
        </p:nvSpPr>
        <p:spPr>
          <a:xfrm>
            <a:off x="827584" y="1988840"/>
            <a:ext cx="3908881" cy="2376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TextBox 6"/>
          <p:cNvSpPr txBox="1"/>
          <p:nvPr/>
        </p:nvSpPr>
        <p:spPr>
          <a:xfrm>
            <a:off x="3147966" y="4005064"/>
            <a:ext cx="2720178" cy="369332"/>
          </a:xfrm>
          <a:prstGeom prst="rect">
            <a:avLst/>
          </a:prstGeom>
          <a:noFill/>
        </p:spPr>
        <p:txBody>
          <a:bodyPr wrap="square" rtlCol="0">
            <a:spAutoFit/>
          </a:bodyPr>
          <a:lstStyle/>
          <a:p>
            <a:r>
              <a:rPr lang="en-US" altLang="zh-CN" dirty="0"/>
              <a:t>s</a:t>
            </a:r>
            <a:r>
              <a:rPr lang="en-US" altLang="zh-CN" dirty="0" smtClean="0"/>
              <a:t>pring-mvc.xml</a:t>
            </a:r>
            <a:endParaRPr lang="zh-CN" altLang="en-US" dirty="0"/>
          </a:p>
        </p:txBody>
      </p:sp>
      <p:sp>
        <p:nvSpPr>
          <p:cNvPr id="8" name="椭圆 7"/>
          <p:cNvSpPr/>
          <p:nvPr/>
        </p:nvSpPr>
        <p:spPr>
          <a:xfrm>
            <a:off x="6618718" y="2807930"/>
            <a:ext cx="689585" cy="72908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椭圆 8"/>
          <p:cNvSpPr/>
          <p:nvPr/>
        </p:nvSpPr>
        <p:spPr>
          <a:xfrm>
            <a:off x="2336964" y="2816932"/>
            <a:ext cx="650859" cy="6120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084168" y="3717032"/>
            <a:ext cx="1800200" cy="369332"/>
          </a:xfrm>
          <a:prstGeom prst="rect">
            <a:avLst/>
          </a:prstGeom>
          <a:noFill/>
        </p:spPr>
        <p:txBody>
          <a:bodyPr wrap="square" rtlCol="0">
            <a:spAutoFit/>
          </a:bodyPr>
          <a:lstStyle/>
          <a:p>
            <a:r>
              <a:rPr lang="en-US" altLang="zh-CN" dirty="0" err="1" smtClean="0"/>
              <a:t>CustomerService</a:t>
            </a:r>
            <a:endParaRPr lang="zh-CN" altLang="en-US" dirty="0"/>
          </a:p>
        </p:txBody>
      </p:sp>
      <p:sp>
        <p:nvSpPr>
          <p:cNvPr id="14" name="TextBox 13"/>
          <p:cNvSpPr txBox="1"/>
          <p:nvPr/>
        </p:nvSpPr>
        <p:spPr>
          <a:xfrm>
            <a:off x="1619672" y="2276872"/>
            <a:ext cx="2016224" cy="369332"/>
          </a:xfrm>
          <a:prstGeom prst="rect">
            <a:avLst/>
          </a:prstGeom>
          <a:noFill/>
        </p:spPr>
        <p:txBody>
          <a:bodyPr wrap="square" rtlCol="0">
            <a:spAutoFit/>
          </a:bodyPr>
          <a:lstStyle/>
          <a:p>
            <a:r>
              <a:rPr lang="en-US" altLang="zh-CN" dirty="0" err="1" smtClean="0"/>
              <a:t>CustomerHandler</a:t>
            </a:r>
            <a:endParaRPr lang="zh-CN" altLang="en-US" dirty="0"/>
          </a:p>
        </p:txBody>
      </p:sp>
      <p:cxnSp>
        <p:nvCxnSpPr>
          <p:cNvPr id="16" name="直接箭头连接符 15"/>
          <p:cNvCxnSpPr>
            <a:stCxn id="9" idx="6"/>
            <a:endCxn id="8" idx="2"/>
          </p:cNvCxnSpPr>
          <p:nvPr/>
        </p:nvCxnSpPr>
        <p:spPr>
          <a:xfrm>
            <a:off x="2987823" y="3122966"/>
            <a:ext cx="3630895" cy="49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任意多边形 1"/>
          <p:cNvSpPr/>
          <p:nvPr/>
        </p:nvSpPr>
        <p:spPr>
          <a:xfrm>
            <a:off x="2985247" y="2069289"/>
            <a:ext cx="3859306" cy="915958"/>
          </a:xfrm>
          <a:custGeom>
            <a:avLst/>
            <a:gdLst>
              <a:gd name="connsiteX0" fmla="*/ 3859306 w 3859306"/>
              <a:gd name="connsiteY0" fmla="*/ 741146 h 915958"/>
              <a:gd name="connsiteX1" fmla="*/ 2649071 w 3859306"/>
              <a:gd name="connsiteY1" fmla="*/ 1558 h 915958"/>
              <a:gd name="connsiteX2" fmla="*/ 0 w 3859306"/>
              <a:gd name="connsiteY2" fmla="*/ 915958 h 915958"/>
            </a:gdLst>
            <a:ahLst/>
            <a:cxnLst>
              <a:cxn ang="0">
                <a:pos x="connsiteX0" y="connsiteY0"/>
              </a:cxn>
              <a:cxn ang="0">
                <a:pos x="connsiteX1" y="connsiteY1"/>
              </a:cxn>
              <a:cxn ang="0">
                <a:pos x="connsiteX2" y="connsiteY2"/>
              </a:cxn>
            </a:cxnLst>
            <a:rect l="l" t="t" r="r" b="b"/>
            <a:pathLst>
              <a:path w="3859306" h="915958">
                <a:moveTo>
                  <a:pt x="3859306" y="741146"/>
                </a:moveTo>
                <a:cubicBezTo>
                  <a:pt x="3575797" y="356784"/>
                  <a:pt x="3292289" y="-27577"/>
                  <a:pt x="2649071" y="1558"/>
                </a:cubicBezTo>
                <a:cubicBezTo>
                  <a:pt x="2005853" y="30693"/>
                  <a:pt x="1002926" y="473325"/>
                  <a:pt x="0" y="91595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endCxn id="9" idx="6"/>
          </p:cNvCxnSpPr>
          <p:nvPr/>
        </p:nvCxnSpPr>
        <p:spPr>
          <a:xfrm>
            <a:off x="2987823" y="2807930"/>
            <a:ext cx="0" cy="315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85247" y="2985247"/>
            <a:ext cx="162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652120" y="1628800"/>
            <a:ext cx="288032" cy="83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436096" y="1772816"/>
            <a:ext cx="648072" cy="5040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b="1" dirty="0" err="1" smtClean="0">
                <a:solidFill>
                  <a:srgbClr val="FF0000"/>
                </a:solidFill>
              </a:rPr>
              <a:t>SpringMVC</a:t>
            </a:r>
            <a:r>
              <a:rPr lang="en-US" altLang="zh-CN" sz="2000" b="1" dirty="0" smtClean="0">
                <a:solidFill>
                  <a:srgbClr val="FF0000"/>
                </a:solidFill>
              </a:rPr>
              <a:t> </a:t>
            </a:r>
            <a:r>
              <a:rPr lang="zh-CN" altLang="en-US" sz="2000" b="1" dirty="0" smtClean="0">
                <a:solidFill>
                  <a:srgbClr val="FF0000"/>
                </a:solidFill>
              </a:rPr>
              <a:t>对比 </a:t>
            </a:r>
            <a:r>
              <a:rPr lang="en-US" altLang="zh-CN" sz="2000" b="1" dirty="0" smtClean="0">
                <a:solidFill>
                  <a:srgbClr val="FF0000"/>
                </a:solidFill>
              </a:rPr>
              <a:t>Struts2</a:t>
            </a:r>
            <a:endParaRPr lang="zh-CN" altLang="en-US" sz="2000" b="1" dirty="0">
              <a:solidFill>
                <a:srgbClr val="FF0000"/>
              </a:solidFill>
            </a:endParaRPr>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SpringMVC</a:t>
            </a:r>
            <a:r>
              <a:rPr lang="en-US" altLang="zh-CN" dirty="0"/>
              <a:t> </a:t>
            </a:r>
            <a:r>
              <a:rPr lang="zh-CN" altLang="en-US" dirty="0"/>
              <a:t>对比 </a:t>
            </a:r>
            <a:r>
              <a:rPr lang="en-US" altLang="zh-CN" dirty="0" smtClean="0"/>
              <a:t>Struts2</a:t>
            </a:r>
            <a:endParaRPr lang="zh-CN" altLang="en-US" dirty="0"/>
          </a:p>
        </p:txBody>
      </p:sp>
      <p:sp>
        <p:nvSpPr>
          <p:cNvPr id="3" name="内容占位符 2"/>
          <p:cNvSpPr>
            <a:spLocks noGrp="1"/>
          </p:cNvSpPr>
          <p:nvPr>
            <p:ph idx="1"/>
          </p:nvPr>
        </p:nvSpPr>
        <p:spPr>
          <a:xfrm>
            <a:off x="395536" y="1927373"/>
            <a:ext cx="8229600" cy="4525963"/>
          </a:xfrm>
        </p:spPr>
        <p:txBody>
          <a:bodyPr>
            <a:normAutofit/>
          </a:bodyPr>
          <a:lstStyle/>
          <a:p>
            <a:r>
              <a:rPr lang="en-US" altLang="zh-CN" sz="2400" dirty="0"/>
              <a:t>①. Spring MVC </a:t>
            </a:r>
            <a:r>
              <a:rPr lang="zh-CN" altLang="en-US" sz="2400" dirty="0"/>
              <a:t>的入口是 </a:t>
            </a:r>
            <a:r>
              <a:rPr lang="en-US" altLang="zh-CN" sz="2400" dirty="0"/>
              <a:t>Servlet, </a:t>
            </a:r>
            <a:r>
              <a:rPr lang="zh-CN" altLang="en-US" sz="2400" dirty="0"/>
              <a:t>而 </a:t>
            </a:r>
            <a:r>
              <a:rPr lang="en-US" altLang="zh-CN" sz="2400" dirty="0"/>
              <a:t>Struts2 </a:t>
            </a:r>
            <a:r>
              <a:rPr lang="zh-CN" altLang="en-US" sz="2400" dirty="0"/>
              <a:t>是 </a:t>
            </a:r>
            <a:r>
              <a:rPr lang="en-US" altLang="zh-CN" sz="2400" dirty="0"/>
              <a:t>Filter</a:t>
            </a:r>
          </a:p>
          <a:p>
            <a:r>
              <a:rPr lang="en-US" altLang="zh-CN" sz="2400" dirty="0"/>
              <a:t>②. Spring MVC </a:t>
            </a:r>
            <a:r>
              <a:rPr lang="zh-CN" altLang="en-US" sz="2400" dirty="0"/>
              <a:t>会稍微比 </a:t>
            </a:r>
            <a:r>
              <a:rPr lang="en-US" altLang="zh-CN" sz="2400" dirty="0"/>
              <a:t>Struts2 </a:t>
            </a:r>
            <a:r>
              <a:rPr lang="zh-CN" altLang="en-US" sz="2400" dirty="0"/>
              <a:t>快些</a:t>
            </a:r>
            <a:r>
              <a:rPr lang="en-US" altLang="zh-CN" sz="2400" dirty="0"/>
              <a:t>. Spring MVC </a:t>
            </a:r>
            <a:r>
              <a:rPr lang="zh-CN" altLang="en-US" sz="2400" dirty="0"/>
              <a:t>是基于方法设计</a:t>
            </a:r>
            <a:r>
              <a:rPr lang="en-US" altLang="zh-CN" sz="2400" dirty="0"/>
              <a:t>, </a:t>
            </a:r>
            <a:r>
              <a:rPr lang="zh-CN" altLang="en-US" sz="2400" dirty="0"/>
              <a:t>而 </a:t>
            </a:r>
            <a:r>
              <a:rPr lang="en-US" altLang="zh-CN" sz="2400" dirty="0"/>
              <a:t>Sturts2 </a:t>
            </a:r>
            <a:r>
              <a:rPr lang="zh-CN" altLang="en-US" sz="2400" dirty="0"/>
              <a:t>是基于类</a:t>
            </a:r>
            <a:r>
              <a:rPr lang="en-US" altLang="zh-CN" sz="2400" dirty="0"/>
              <a:t>, </a:t>
            </a:r>
            <a:r>
              <a:rPr lang="zh-CN" altLang="en-US" sz="2400" dirty="0"/>
              <a:t>每次发一次请求都会实例一个 </a:t>
            </a:r>
            <a:r>
              <a:rPr lang="en-US" altLang="zh-CN" sz="2400" dirty="0"/>
              <a:t>Action.</a:t>
            </a:r>
          </a:p>
          <a:p>
            <a:r>
              <a:rPr lang="en-US" altLang="zh-CN" sz="2400" dirty="0"/>
              <a:t>③. Spring MVC </a:t>
            </a:r>
            <a:r>
              <a:rPr lang="zh-CN" altLang="en-US" sz="2400" dirty="0"/>
              <a:t>使用更加简洁</a:t>
            </a:r>
            <a:r>
              <a:rPr lang="en-US" altLang="zh-CN" sz="2400" dirty="0"/>
              <a:t>, </a:t>
            </a:r>
            <a:r>
              <a:rPr lang="zh-CN" altLang="en-US" sz="2400" dirty="0"/>
              <a:t>开发效率</a:t>
            </a:r>
            <a:r>
              <a:rPr lang="en-US" altLang="zh-CN" sz="2400" dirty="0"/>
              <a:t>Spring MVC</a:t>
            </a:r>
            <a:r>
              <a:rPr lang="zh-CN" altLang="en-US" sz="2400" dirty="0"/>
              <a:t>确实比 </a:t>
            </a:r>
            <a:r>
              <a:rPr lang="en-US" altLang="zh-CN" sz="2400" dirty="0"/>
              <a:t>struts2 </a:t>
            </a:r>
            <a:r>
              <a:rPr lang="zh-CN" altLang="en-US" sz="2400" dirty="0"/>
              <a:t>高</a:t>
            </a:r>
            <a:r>
              <a:rPr lang="en-US" altLang="zh-CN" sz="2400" dirty="0"/>
              <a:t>: </a:t>
            </a:r>
            <a:r>
              <a:rPr lang="zh-CN" altLang="en-US" sz="2400" dirty="0"/>
              <a:t>支持 </a:t>
            </a:r>
            <a:r>
              <a:rPr lang="en-US" altLang="zh-CN" sz="2400" dirty="0"/>
              <a:t>JSR303, </a:t>
            </a:r>
            <a:r>
              <a:rPr lang="zh-CN" altLang="en-US" sz="2400" dirty="0"/>
              <a:t>处理 </a:t>
            </a:r>
            <a:r>
              <a:rPr lang="en-US" altLang="zh-CN" sz="2400" dirty="0" err="1"/>
              <a:t>ajax</a:t>
            </a:r>
            <a:r>
              <a:rPr lang="en-US" altLang="zh-CN" sz="2400" dirty="0"/>
              <a:t> </a:t>
            </a:r>
            <a:r>
              <a:rPr lang="zh-CN" altLang="en-US" sz="2400" dirty="0"/>
              <a:t>的请求更方便</a:t>
            </a:r>
          </a:p>
          <a:p>
            <a:r>
              <a:rPr lang="zh-CN" altLang="en-US" sz="2400" dirty="0"/>
              <a:t>④</a:t>
            </a:r>
            <a:r>
              <a:rPr lang="en-US" altLang="zh-CN" sz="2400" dirty="0"/>
              <a:t>. Struts2 </a:t>
            </a:r>
            <a:r>
              <a:rPr lang="zh-CN" altLang="en-US" sz="2400" dirty="0"/>
              <a:t>的 </a:t>
            </a:r>
            <a:r>
              <a:rPr lang="en-US" altLang="zh-CN" sz="2400" dirty="0"/>
              <a:t>OGNL </a:t>
            </a:r>
            <a:r>
              <a:rPr lang="zh-CN" altLang="en-US" sz="2400" dirty="0"/>
              <a:t>表达式使页面的开发效率相比 </a:t>
            </a:r>
            <a:r>
              <a:rPr lang="en-US" altLang="zh-CN" sz="2400" dirty="0"/>
              <a:t>Spring MVC </a:t>
            </a:r>
            <a:r>
              <a:rPr lang="zh-CN" altLang="en-US" sz="2400" dirty="0"/>
              <a:t>更高些</a:t>
            </a:r>
            <a:r>
              <a:rPr lang="en-US" altLang="zh-CN" sz="2400" dirty="0"/>
              <a:t>. </a:t>
            </a:r>
            <a:endParaRPr lang="zh-CN" altLang="en-US" sz="2400" dirty="0"/>
          </a:p>
        </p:txBody>
      </p:sp>
    </p:spTree>
    <p:extLst>
      <p:ext uri="{BB962C8B-B14F-4D97-AF65-F5344CB8AC3E}">
        <p14:creationId xmlns:p14="http://schemas.microsoft.com/office/powerpoint/2010/main" val="21073359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714356"/>
            <a:ext cx="8858312" cy="1143000"/>
          </a:xfrm>
        </p:spPr>
        <p:txBody>
          <a:bodyPr>
            <a:normAutofit/>
          </a:bodyPr>
          <a:lstStyle/>
          <a:p>
            <a:r>
              <a:rPr lang="zh-CN" altLang="en-US" b="1" dirty="0" smtClean="0"/>
              <a:t>映射请求参数、请求方法或请求头</a:t>
            </a:r>
            <a:endParaRPr lang="zh-CN" altLang="en-US" b="1" dirty="0"/>
          </a:p>
        </p:txBody>
      </p:sp>
      <p:sp>
        <p:nvSpPr>
          <p:cNvPr id="3" name="内容占位符 2"/>
          <p:cNvSpPr>
            <a:spLocks noGrp="1"/>
          </p:cNvSpPr>
          <p:nvPr>
            <p:ph idx="1"/>
          </p:nvPr>
        </p:nvSpPr>
        <p:spPr>
          <a:xfrm>
            <a:off x="457200" y="1760557"/>
            <a:ext cx="8229600" cy="525435"/>
          </a:xfrm>
        </p:spPr>
        <p:txBody>
          <a:bodyPr/>
          <a:lstStyle/>
          <a:p>
            <a:r>
              <a:rPr lang="zh-CN" altLang="en-US" dirty="0" smtClean="0"/>
              <a:t>标准的 </a:t>
            </a:r>
            <a:r>
              <a:rPr lang="en-US" altLang="zh-CN" dirty="0" smtClean="0"/>
              <a:t>HTTP </a:t>
            </a:r>
            <a:r>
              <a:rPr lang="zh-CN" altLang="en-US" dirty="0" smtClean="0"/>
              <a:t>请求报头</a:t>
            </a:r>
            <a:endParaRPr lang="zh-CN" altLang="en-US" dirty="0"/>
          </a:p>
        </p:txBody>
      </p:sp>
      <p:graphicFrame>
        <p:nvGraphicFramePr>
          <p:cNvPr id="5" name="对象 4"/>
          <p:cNvGraphicFramePr>
            <a:graphicFrameLocks noChangeAspect="1"/>
          </p:cNvGraphicFramePr>
          <p:nvPr/>
        </p:nvGraphicFramePr>
        <p:xfrm>
          <a:off x="515938" y="2393950"/>
          <a:ext cx="8128000" cy="4321175"/>
        </p:xfrm>
        <a:graphic>
          <a:graphicData uri="http://schemas.openxmlformats.org/presentationml/2006/ole">
            <mc:AlternateContent xmlns:mc="http://schemas.openxmlformats.org/markup-compatibility/2006">
              <mc:Choice xmlns:v="urn:schemas-microsoft-com:vml" Requires="v">
                <p:oleObj spid="_x0000_s118970" name="Visio" r:id="rId3" imgW="6130952" imgH="3256191" progId="">
                  <p:embed/>
                </p:oleObj>
              </mc:Choice>
              <mc:Fallback>
                <p:oleObj name="Visio" r:id="rId3" imgW="6130952" imgH="3256191" progId="">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8" y="2393950"/>
                        <a:ext cx="81280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944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映射请求参数、请求方法或请求头</a:t>
            </a:r>
            <a:endParaRPr lang="zh-CN" altLang="en-US" dirty="0"/>
          </a:p>
        </p:txBody>
      </p:sp>
      <p:sp>
        <p:nvSpPr>
          <p:cNvPr id="3" name="内容占位符 2"/>
          <p:cNvSpPr>
            <a:spLocks noGrp="1"/>
          </p:cNvSpPr>
          <p:nvPr>
            <p:ph idx="1"/>
          </p:nvPr>
        </p:nvSpPr>
        <p:spPr>
          <a:xfrm>
            <a:off x="285720" y="1714488"/>
            <a:ext cx="8572560" cy="5143512"/>
          </a:xfrm>
        </p:spPr>
        <p:txBody>
          <a:bodyPr>
            <a:normAutofit/>
          </a:bodyPr>
          <a:lstStyle/>
          <a:p>
            <a:r>
              <a:rPr lang="en-US" altLang="zh-CN" sz="2400" dirty="0" smtClean="0"/>
              <a:t>@</a:t>
            </a:r>
            <a:r>
              <a:rPr lang="en-US" altLang="zh-CN" sz="2400" dirty="0" err="1" smtClean="0"/>
              <a:t>RequestMapping</a:t>
            </a:r>
            <a:r>
              <a:rPr lang="en-US" altLang="zh-CN" sz="2400" dirty="0" smtClean="0"/>
              <a:t> </a:t>
            </a:r>
            <a:r>
              <a:rPr lang="zh-CN" altLang="en-US" sz="2400" dirty="0" smtClean="0"/>
              <a:t>除了可以使用</a:t>
            </a:r>
            <a:r>
              <a:rPr lang="zh-CN" altLang="en-US" sz="2400" b="1" dirty="0" smtClean="0">
                <a:solidFill>
                  <a:srgbClr val="FF0000"/>
                </a:solidFill>
              </a:rPr>
              <a:t>请求 </a:t>
            </a:r>
            <a:r>
              <a:rPr lang="en-US" altLang="zh-CN" sz="2400" b="1" dirty="0" smtClean="0">
                <a:solidFill>
                  <a:srgbClr val="FF0000"/>
                </a:solidFill>
              </a:rPr>
              <a:t>URL </a:t>
            </a:r>
            <a:r>
              <a:rPr lang="zh-CN" altLang="en-US" sz="2400" dirty="0" smtClean="0"/>
              <a:t>映射请求外，</a:t>
            </a:r>
            <a:r>
              <a:rPr lang="zh-CN" altLang="en-US" sz="2400" b="1" dirty="0" smtClean="0">
                <a:solidFill>
                  <a:srgbClr val="FF0000"/>
                </a:solidFill>
              </a:rPr>
              <a:t>还可以使用请求方法、请求参数及请求头映射请求</a:t>
            </a:r>
            <a:endParaRPr lang="en-US" altLang="zh-CN" sz="2400" b="1" dirty="0" smtClean="0">
              <a:solidFill>
                <a:srgbClr val="FF0000"/>
              </a:solidFill>
            </a:endParaRPr>
          </a:p>
          <a:p>
            <a:r>
              <a:rPr lang="en-US" altLang="zh-CN" sz="2400" dirty="0" smtClean="0"/>
              <a:t>@</a:t>
            </a:r>
            <a:r>
              <a:rPr lang="en-US" altLang="zh-CN" sz="2400" dirty="0" err="1" smtClean="0"/>
              <a:t>RequestMapping</a:t>
            </a:r>
            <a:r>
              <a:rPr lang="en-US" altLang="zh-CN" sz="2400" dirty="0" smtClean="0"/>
              <a:t> </a:t>
            </a:r>
            <a:r>
              <a:rPr lang="zh-CN" altLang="en-US" sz="2400" dirty="0" smtClean="0"/>
              <a:t>的 </a:t>
            </a:r>
            <a:r>
              <a:rPr lang="en-US" altLang="zh-CN" sz="2400" dirty="0" smtClean="0"/>
              <a:t>value</a:t>
            </a:r>
            <a:r>
              <a:rPr lang="zh-CN" altLang="en-US" sz="2400" dirty="0" smtClean="0"/>
              <a:t>、</a:t>
            </a:r>
            <a:r>
              <a:rPr lang="en-US" altLang="zh-CN" sz="2400" dirty="0" smtClean="0"/>
              <a:t>method</a:t>
            </a:r>
            <a:r>
              <a:rPr lang="zh-CN" altLang="en-US" sz="2400" dirty="0" smtClean="0"/>
              <a:t>、</a:t>
            </a:r>
            <a:r>
              <a:rPr lang="en-US" altLang="zh-CN" sz="2400" dirty="0" err="1" smtClean="0"/>
              <a:t>params</a:t>
            </a:r>
            <a:r>
              <a:rPr lang="zh-CN" altLang="en-US" sz="2400" dirty="0" smtClean="0"/>
              <a:t> 及 </a:t>
            </a:r>
            <a:r>
              <a:rPr lang="en-US" altLang="zh-CN" sz="2400" dirty="0" smtClean="0"/>
              <a:t>heads </a:t>
            </a:r>
            <a:r>
              <a:rPr lang="zh-CN" altLang="en-US" sz="2400" dirty="0" smtClean="0"/>
              <a:t>分别表示</a:t>
            </a:r>
            <a:r>
              <a:rPr lang="zh-CN" altLang="en-US" sz="2400" b="1" dirty="0" smtClean="0">
                <a:solidFill>
                  <a:srgbClr val="FF0000"/>
                </a:solidFill>
              </a:rPr>
              <a:t>请求 </a:t>
            </a:r>
            <a:r>
              <a:rPr lang="en-US" altLang="zh-CN" sz="2400" b="1" dirty="0" smtClean="0">
                <a:solidFill>
                  <a:srgbClr val="FF0000"/>
                </a:solidFill>
              </a:rPr>
              <a:t>URL</a:t>
            </a:r>
            <a:r>
              <a:rPr lang="zh-CN" altLang="en-US" sz="2400" b="1" dirty="0" smtClean="0">
                <a:solidFill>
                  <a:srgbClr val="FF0000"/>
                </a:solidFill>
              </a:rPr>
              <a:t>、请求方法、</a:t>
            </a:r>
            <a:r>
              <a:rPr lang="zh-CN" altLang="en-US" sz="2400" b="1" dirty="0" smtClean="0">
                <a:solidFill>
                  <a:srgbClr val="0000FF"/>
                </a:solidFill>
              </a:rPr>
              <a:t>请求参数及请求头</a:t>
            </a:r>
            <a:r>
              <a:rPr lang="zh-CN" altLang="en-US" sz="2400" dirty="0" smtClean="0"/>
              <a:t>的映射条件，他们之间是</a:t>
            </a:r>
            <a:r>
              <a:rPr lang="zh-CN" altLang="en-US" sz="2400" b="1" dirty="0" smtClean="0">
                <a:solidFill>
                  <a:srgbClr val="FF0000"/>
                </a:solidFill>
              </a:rPr>
              <a:t>与</a:t>
            </a:r>
            <a:r>
              <a:rPr lang="zh-CN" altLang="en-US" sz="2400" dirty="0" smtClean="0"/>
              <a:t>的关系，</a:t>
            </a:r>
            <a:r>
              <a:rPr lang="zh-CN" altLang="en-US" sz="2400" b="1" dirty="0" smtClean="0">
                <a:solidFill>
                  <a:srgbClr val="0000FF"/>
                </a:solidFill>
              </a:rPr>
              <a:t>联合使用多个条件可让请求映射更加精确化。</a:t>
            </a:r>
            <a:endParaRPr lang="en-US" altLang="zh-CN" sz="2400" b="1" dirty="0" smtClean="0">
              <a:solidFill>
                <a:srgbClr val="0000FF"/>
              </a:solidFill>
            </a:endParaRPr>
          </a:p>
          <a:p>
            <a:r>
              <a:rPr lang="en-US" altLang="zh-CN" sz="2400" dirty="0" err="1" smtClean="0"/>
              <a:t>params</a:t>
            </a:r>
            <a:r>
              <a:rPr lang="en-US" altLang="zh-CN" sz="2400" dirty="0" smtClean="0"/>
              <a:t> </a:t>
            </a:r>
            <a:r>
              <a:rPr lang="zh-CN" altLang="en-US" sz="2400" dirty="0" smtClean="0"/>
              <a:t>和 </a:t>
            </a:r>
            <a:r>
              <a:rPr lang="en-US" altLang="zh-CN" sz="2400" dirty="0" smtClean="0"/>
              <a:t>headers</a:t>
            </a:r>
            <a:r>
              <a:rPr lang="zh-CN" altLang="en-US" sz="2400" b="1" dirty="0" smtClean="0">
                <a:solidFill>
                  <a:srgbClr val="FF0000"/>
                </a:solidFill>
              </a:rPr>
              <a:t>支持简单的表达式</a:t>
            </a:r>
            <a:r>
              <a:rPr lang="zh-CN" altLang="en-US" sz="2400" dirty="0" smtClean="0"/>
              <a:t>：</a:t>
            </a:r>
            <a:endParaRPr lang="en-US" altLang="zh-CN" sz="2400" dirty="0" smtClean="0"/>
          </a:p>
          <a:p>
            <a:pPr lvl="1"/>
            <a:r>
              <a:rPr lang="en-US" altLang="zh-CN" sz="2000" dirty="0" smtClean="0"/>
              <a:t>param1: </a:t>
            </a:r>
            <a:r>
              <a:rPr lang="zh-CN" altLang="en-US" sz="2000" dirty="0" smtClean="0"/>
              <a:t>表示请求必须包含名为 </a:t>
            </a:r>
            <a:r>
              <a:rPr lang="en-US" altLang="zh-CN" sz="2000" dirty="0" smtClean="0"/>
              <a:t>param1 </a:t>
            </a:r>
            <a:r>
              <a:rPr lang="zh-CN" altLang="en-US" sz="2000" dirty="0" smtClean="0"/>
              <a:t>的请求参数</a:t>
            </a:r>
            <a:endParaRPr lang="en-US" altLang="zh-CN" sz="2000" dirty="0" smtClean="0"/>
          </a:p>
          <a:p>
            <a:pPr lvl="1"/>
            <a:r>
              <a:rPr lang="en-US" altLang="zh-CN" sz="2000" dirty="0" smtClean="0"/>
              <a:t>!param1: </a:t>
            </a:r>
            <a:r>
              <a:rPr lang="zh-CN" altLang="en-US" sz="2000" dirty="0" smtClean="0"/>
              <a:t>表示请求不能包含名为 </a:t>
            </a:r>
            <a:r>
              <a:rPr lang="en-US" altLang="zh-CN" sz="2000" dirty="0" smtClean="0"/>
              <a:t>param1 </a:t>
            </a:r>
            <a:r>
              <a:rPr lang="zh-CN" altLang="en-US" sz="2000" dirty="0" smtClean="0"/>
              <a:t>的请求参数</a:t>
            </a:r>
            <a:endParaRPr lang="en-US" altLang="zh-CN" sz="2000" dirty="0" smtClean="0"/>
          </a:p>
          <a:p>
            <a:pPr lvl="1"/>
            <a:r>
              <a:rPr lang="en-US" altLang="zh-CN" sz="2000" dirty="0" smtClean="0"/>
              <a:t>param1 != value1: </a:t>
            </a:r>
            <a:r>
              <a:rPr lang="zh-CN" altLang="en-US" sz="2000" dirty="0" smtClean="0"/>
              <a:t>表示请求包含名为 </a:t>
            </a:r>
            <a:r>
              <a:rPr lang="en-US" altLang="zh-CN" sz="2000" dirty="0" smtClean="0"/>
              <a:t>param1 </a:t>
            </a:r>
            <a:r>
              <a:rPr lang="zh-CN" altLang="en-US" sz="2000" dirty="0" smtClean="0"/>
              <a:t>的请求参数，但其值不能为 </a:t>
            </a:r>
            <a:r>
              <a:rPr lang="en-US" altLang="zh-CN" sz="2000" dirty="0" smtClean="0"/>
              <a:t>value1</a:t>
            </a:r>
          </a:p>
          <a:p>
            <a:pPr lvl="1"/>
            <a:r>
              <a:rPr lang="en-US" altLang="zh-CN" sz="2000" dirty="0" smtClean="0"/>
              <a:t>{“param1=value1”, “param2”}: </a:t>
            </a:r>
            <a:r>
              <a:rPr lang="zh-CN" altLang="en-US" sz="2000" dirty="0" smtClean="0"/>
              <a:t>请求必须包含名为 </a:t>
            </a:r>
            <a:r>
              <a:rPr lang="en-US" altLang="zh-CN" sz="2000" dirty="0" smtClean="0"/>
              <a:t>param1 </a:t>
            </a:r>
            <a:r>
              <a:rPr lang="zh-CN" altLang="en-US" sz="2000" dirty="0" smtClean="0"/>
              <a:t>和</a:t>
            </a:r>
            <a:r>
              <a:rPr lang="en-US" altLang="zh-CN" sz="2000" dirty="0" smtClean="0"/>
              <a:t>param2 </a:t>
            </a:r>
            <a:r>
              <a:rPr lang="zh-CN" altLang="en-US" sz="2000" dirty="0" smtClean="0"/>
              <a:t>的两个请求参数，且 </a:t>
            </a:r>
            <a:r>
              <a:rPr lang="en-US" altLang="zh-CN" sz="2000" dirty="0" smtClean="0"/>
              <a:t>param1 </a:t>
            </a:r>
            <a:r>
              <a:rPr lang="zh-CN" altLang="en-US" sz="2000" dirty="0" smtClean="0"/>
              <a:t>参数的值必须为 </a:t>
            </a:r>
            <a:r>
              <a:rPr lang="en-US" altLang="zh-CN" sz="2000" dirty="0" smtClean="0"/>
              <a:t>value1</a:t>
            </a:r>
          </a:p>
        </p:txBody>
      </p:sp>
    </p:spTree>
    <p:extLst>
      <p:ext uri="{BB962C8B-B14F-4D97-AF65-F5344CB8AC3E}">
        <p14:creationId xmlns:p14="http://schemas.microsoft.com/office/powerpoint/2010/main" val="1665758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356"/>
            <a:ext cx="9144000" cy="1143000"/>
          </a:xfrm>
        </p:spPr>
        <p:txBody>
          <a:bodyPr>
            <a:normAutofit/>
          </a:bodyPr>
          <a:lstStyle/>
          <a:p>
            <a:r>
              <a:rPr lang="zh-CN" altLang="en-US" b="1" dirty="0"/>
              <a:t>映射请求参数、请求方法或请求头</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292793" y="2071678"/>
            <a:ext cx="8565487" cy="3000396"/>
          </a:xfrm>
          <a:prstGeom prst="rect">
            <a:avLst/>
          </a:prstGeom>
          <a:noFill/>
          <a:ln w="9525">
            <a:noFill/>
            <a:miter lim="800000"/>
            <a:headEnd/>
            <a:tailEnd/>
          </a:ln>
          <a:effectLst/>
        </p:spPr>
      </p:pic>
    </p:spTree>
    <p:extLst>
      <p:ext uri="{BB962C8B-B14F-4D97-AF65-F5344CB8AC3E}">
        <p14:creationId xmlns:p14="http://schemas.microsoft.com/office/powerpoint/2010/main" val="3824161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a:t>
            </a:r>
            <a:r>
              <a:rPr lang="en-US" altLang="zh-CN" dirty="0" err="1" smtClean="0"/>
              <a:t>RequestMapping</a:t>
            </a:r>
            <a:r>
              <a:rPr lang="en-US" altLang="zh-CN" dirty="0" smtClean="0"/>
              <a:t> </a:t>
            </a:r>
            <a:r>
              <a:rPr lang="zh-CN" altLang="en-US" dirty="0" smtClean="0"/>
              <a:t>映射请求</a:t>
            </a:r>
            <a:endParaRPr lang="zh-CN" altLang="en-US" dirty="0"/>
          </a:p>
        </p:txBody>
      </p:sp>
      <p:sp>
        <p:nvSpPr>
          <p:cNvPr id="3" name="内容占位符 2"/>
          <p:cNvSpPr>
            <a:spLocks noGrp="1"/>
          </p:cNvSpPr>
          <p:nvPr>
            <p:ph idx="1"/>
          </p:nvPr>
        </p:nvSpPr>
        <p:spPr>
          <a:xfrm>
            <a:off x="457200" y="1772817"/>
            <a:ext cx="8229600" cy="4248472"/>
          </a:xfrm>
        </p:spPr>
        <p:txBody>
          <a:bodyPr>
            <a:normAutofit/>
          </a:bodyPr>
          <a:lstStyle/>
          <a:p>
            <a:r>
              <a:rPr lang="en-US" altLang="zh-CN" sz="2400" b="1" dirty="0">
                <a:solidFill>
                  <a:srgbClr val="FF0000"/>
                </a:solidFill>
              </a:rPr>
              <a:t>Ant </a:t>
            </a:r>
            <a:r>
              <a:rPr lang="zh-CN" altLang="en-US" sz="2400" b="1" dirty="0">
                <a:solidFill>
                  <a:srgbClr val="FF0000"/>
                </a:solidFill>
              </a:rPr>
              <a:t>风格资源地址支持 </a:t>
            </a:r>
            <a:r>
              <a:rPr lang="en-US" altLang="zh-CN" sz="2400" b="1" dirty="0">
                <a:solidFill>
                  <a:srgbClr val="FF0000"/>
                </a:solidFill>
              </a:rPr>
              <a:t>3 </a:t>
            </a:r>
            <a:r>
              <a:rPr lang="zh-CN" altLang="en-US" sz="2400" b="1" dirty="0">
                <a:solidFill>
                  <a:srgbClr val="FF0000"/>
                </a:solidFill>
              </a:rPr>
              <a:t>种匹配符</a:t>
            </a:r>
            <a:r>
              <a:rPr lang="zh-CN" altLang="en-US" sz="2400" dirty="0"/>
              <a:t>：</a:t>
            </a:r>
          </a:p>
          <a:p>
            <a:pPr lvl="1"/>
            <a:r>
              <a:rPr lang="en-US" altLang="zh-CN" sz="2000" dirty="0"/>
              <a:t>?</a:t>
            </a:r>
            <a:r>
              <a:rPr lang="zh-CN" altLang="en-US" sz="2000" dirty="0"/>
              <a:t>：匹配文件名中的一个字符</a:t>
            </a:r>
          </a:p>
          <a:p>
            <a:pPr lvl="1"/>
            <a:r>
              <a:rPr lang="zh-CN" altLang="en-US" sz="2000" dirty="0"/>
              <a:t>*：匹配文件名中的任意字符</a:t>
            </a:r>
          </a:p>
          <a:p>
            <a:pPr lvl="1"/>
            <a:r>
              <a:rPr lang="zh-CN" altLang="en-US" sz="2000" dirty="0"/>
              <a:t>**：** 匹配多层</a:t>
            </a:r>
            <a:r>
              <a:rPr lang="zh-CN" altLang="en-US" sz="2000" dirty="0" smtClean="0"/>
              <a:t>路径</a:t>
            </a:r>
            <a:endParaRPr lang="en-US" altLang="zh-CN" sz="2000" dirty="0" smtClean="0"/>
          </a:p>
          <a:p>
            <a:r>
              <a:rPr lang="en-US" altLang="zh-CN" sz="2400" dirty="0" smtClean="0"/>
              <a:t>@</a:t>
            </a:r>
            <a:r>
              <a:rPr lang="en-US" altLang="zh-CN" sz="2400" dirty="0" err="1" smtClean="0"/>
              <a:t>RequestMapping</a:t>
            </a:r>
            <a:r>
              <a:rPr lang="en-US" altLang="zh-CN" sz="2400" dirty="0" smtClean="0"/>
              <a:t> </a:t>
            </a:r>
            <a:r>
              <a:rPr lang="zh-CN" altLang="en-US" sz="2400" dirty="0" smtClean="0"/>
              <a:t>还</a:t>
            </a:r>
            <a:r>
              <a:rPr lang="zh-CN" altLang="en-US" sz="2400" b="1" dirty="0" smtClean="0">
                <a:solidFill>
                  <a:srgbClr val="FF0000"/>
                </a:solidFill>
              </a:rPr>
              <a:t>支持 </a:t>
            </a:r>
            <a:r>
              <a:rPr lang="en-US" altLang="zh-CN" sz="2400" b="1" dirty="0" smtClean="0">
                <a:solidFill>
                  <a:srgbClr val="FF0000"/>
                </a:solidFill>
              </a:rPr>
              <a:t>Ant </a:t>
            </a:r>
            <a:r>
              <a:rPr lang="zh-CN" altLang="en-US" sz="2400" b="1" dirty="0" smtClean="0">
                <a:solidFill>
                  <a:srgbClr val="FF0000"/>
                </a:solidFill>
              </a:rPr>
              <a:t>风格的 </a:t>
            </a:r>
            <a:r>
              <a:rPr lang="en-US" altLang="zh-CN" sz="2400" b="1" dirty="0" smtClean="0">
                <a:solidFill>
                  <a:srgbClr val="FF0000"/>
                </a:solidFill>
              </a:rPr>
              <a:t>URL</a:t>
            </a:r>
            <a:r>
              <a:rPr lang="zh-CN" altLang="en-US" sz="2400" dirty="0" smtClean="0"/>
              <a:t>：</a:t>
            </a:r>
            <a:endParaRPr lang="en-US" altLang="zh-CN" sz="2400" dirty="0" smtClean="0"/>
          </a:p>
          <a:p>
            <a:pPr lvl="1"/>
            <a:r>
              <a:rPr lang="en-US" altLang="zh-CN" sz="2000" dirty="0" smtClean="0"/>
              <a:t>/user/*/</a:t>
            </a:r>
            <a:r>
              <a:rPr lang="en-US" altLang="zh-CN" sz="2000" dirty="0" err="1" smtClean="0"/>
              <a:t>createUser</a:t>
            </a:r>
            <a:r>
              <a:rPr lang="en-US" altLang="zh-CN" sz="2000" dirty="0" smtClean="0"/>
              <a:t>: </a:t>
            </a:r>
            <a:r>
              <a:rPr lang="zh-CN" altLang="en-US" sz="2000" dirty="0" smtClean="0"/>
              <a:t>匹配 </a:t>
            </a:r>
            <a:r>
              <a:rPr lang="en-US" altLang="zh-CN" sz="2000" dirty="0" smtClean="0"/>
              <a:t>/user/</a:t>
            </a:r>
            <a:r>
              <a:rPr lang="en-US" altLang="zh-CN" sz="2000" b="1" dirty="0" err="1" smtClean="0">
                <a:solidFill>
                  <a:srgbClr val="0000FF"/>
                </a:solidFill>
              </a:rPr>
              <a:t>aaa</a:t>
            </a:r>
            <a:r>
              <a:rPr lang="en-US" altLang="zh-CN" sz="2000" dirty="0" smtClean="0"/>
              <a:t>/</a:t>
            </a:r>
            <a:r>
              <a:rPr lang="en-US" altLang="zh-CN" sz="2000" dirty="0" err="1" smtClean="0"/>
              <a:t>createUser</a:t>
            </a:r>
            <a:r>
              <a:rPr lang="zh-CN" altLang="en-US" sz="2000" dirty="0" smtClean="0"/>
              <a:t>、</a:t>
            </a:r>
            <a:r>
              <a:rPr lang="en-US" altLang="zh-CN" sz="2000" dirty="0" smtClean="0"/>
              <a:t>/user/</a:t>
            </a:r>
            <a:r>
              <a:rPr lang="en-US" altLang="zh-CN" sz="2000" b="1" dirty="0" err="1" smtClean="0">
                <a:solidFill>
                  <a:srgbClr val="0000FF"/>
                </a:solidFill>
              </a:rPr>
              <a:t>bbb</a:t>
            </a:r>
            <a:r>
              <a:rPr lang="en-US" altLang="zh-CN" sz="2000" dirty="0" smtClean="0"/>
              <a:t>/</a:t>
            </a:r>
            <a:r>
              <a:rPr lang="en-US" altLang="zh-CN" sz="2000" dirty="0" err="1" smtClean="0"/>
              <a:t>createUser</a:t>
            </a:r>
            <a:r>
              <a:rPr lang="en-US" altLang="zh-CN" sz="2000" dirty="0" smtClean="0"/>
              <a:t> </a:t>
            </a:r>
            <a:r>
              <a:rPr lang="zh-CN" altLang="en-US" sz="2000" dirty="0" smtClean="0"/>
              <a:t>等 </a:t>
            </a:r>
            <a:r>
              <a:rPr lang="en-US" altLang="zh-CN" sz="2000" dirty="0" smtClean="0"/>
              <a:t>URL</a:t>
            </a:r>
          </a:p>
          <a:p>
            <a:pPr lvl="1"/>
            <a:r>
              <a:rPr lang="en-US" altLang="zh-CN" sz="2000" dirty="0" smtClean="0"/>
              <a:t>/user/**/</a:t>
            </a:r>
            <a:r>
              <a:rPr lang="en-US" altLang="zh-CN" sz="2000" dirty="0" err="1" smtClean="0"/>
              <a:t>createUser</a:t>
            </a:r>
            <a:r>
              <a:rPr lang="en-US" altLang="zh-CN" sz="2000" dirty="0" smtClean="0"/>
              <a:t>: </a:t>
            </a:r>
            <a:r>
              <a:rPr lang="zh-CN" altLang="en-US" sz="2000" dirty="0" smtClean="0"/>
              <a:t>匹配 </a:t>
            </a:r>
            <a:r>
              <a:rPr lang="en-US" altLang="zh-CN" sz="2000" dirty="0" smtClean="0"/>
              <a:t>/user/</a:t>
            </a:r>
            <a:r>
              <a:rPr lang="en-US" altLang="zh-CN" sz="2000" dirty="0" err="1" smtClean="0"/>
              <a:t>createUser</a:t>
            </a:r>
            <a:r>
              <a:rPr lang="zh-CN" altLang="en-US" sz="2000" dirty="0" smtClean="0"/>
              <a:t>、</a:t>
            </a:r>
            <a:r>
              <a:rPr lang="en-US" altLang="zh-CN" sz="2000" dirty="0" smtClean="0"/>
              <a:t>/user/</a:t>
            </a:r>
            <a:r>
              <a:rPr lang="en-US" altLang="zh-CN" sz="2000" b="1" dirty="0" err="1" smtClean="0">
                <a:solidFill>
                  <a:srgbClr val="0000FF"/>
                </a:solidFill>
              </a:rPr>
              <a:t>aaa</a:t>
            </a:r>
            <a:r>
              <a:rPr lang="en-US" altLang="zh-CN" sz="2000" b="1" dirty="0" smtClean="0">
                <a:solidFill>
                  <a:srgbClr val="0000FF"/>
                </a:solidFill>
              </a:rPr>
              <a:t>/</a:t>
            </a:r>
            <a:r>
              <a:rPr lang="en-US" altLang="zh-CN" sz="2000" b="1" dirty="0" err="1" smtClean="0">
                <a:solidFill>
                  <a:srgbClr val="0000FF"/>
                </a:solidFill>
              </a:rPr>
              <a:t>bbb</a:t>
            </a:r>
            <a:r>
              <a:rPr lang="en-US" altLang="zh-CN" sz="2000" b="1" dirty="0" smtClean="0">
                <a:solidFill>
                  <a:srgbClr val="0000FF"/>
                </a:solidFill>
              </a:rPr>
              <a:t>/</a:t>
            </a:r>
            <a:r>
              <a:rPr lang="en-US" altLang="zh-CN" sz="2000" dirty="0" err="1" smtClean="0"/>
              <a:t>createUser</a:t>
            </a:r>
            <a:r>
              <a:rPr lang="en-US" altLang="zh-CN" sz="2000" dirty="0" smtClean="0"/>
              <a:t> </a:t>
            </a:r>
            <a:r>
              <a:rPr lang="zh-CN" altLang="en-US" sz="2000" dirty="0" smtClean="0"/>
              <a:t>等 </a:t>
            </a:r>
            <a:r>
              <a:rPr lang="en-US" altLang="zh-CN" sz="2000" dirty="0" smtClean="0"/>
              <a:t>URL</a:t>
            </a:r>
          </a:p>
          <a:p>
            <a:pPr lvl="1"/>
            <a:r>
              <a:rPr lang="en-US" altLang="zh-CN" sz="2000" dirty="0" smtClean="0"/>
              <a:t>/user/</a:t>
            </a:r>
            <a:r>
              <a:rPr lang="en-US" altLang="zh-CN" sz="2000" dirty="0" err="1" smtClean="0"/>
              <a:t>createUser</a:t>
            </a:r>
            <a:r>
              <a:rPr lang="en-US" altLang="zh-CN" sz="2000" dirty="0" smtClean="0"/>
              <a:t>??: </a:t>
            </a:r>
            <a:r>
              <a:rPr lang="zh-CN" altLang="en-US" sz="2000" dirty="0" smtClean="0"/>
              <a:t>匹配 </a:t>
            </a:r>
            <a:r>
              <a:rPr lang="en-US" altLang="zh-CN" sz="2000" dirty="0" smtClean="0"/>
              <a:t>/user/</a:t>
            </a:r>
            <a:r>
              <a:rPr lang="en-US" altLang="zh-CN" sz="2000" dirty="0" err="1" smtClean="0"/>
              <a:t>createUser</a:t>
            </a:r>
            <a:r>
              <a:rPr lang="en-US" altLang="zh-CN" sz="2000" b="1" dirty="0" err="1" smtClean="0">
                <a:solidFill>
                  <a:srgbClr val="0000FF"/>
                </a:solidFill>
              </a:rPr>
              <a:t>aa</a:t>
            </a:r>
            <a:r>
              <a:rPr lang="zh-CN" altLang="en-US" sz="2000" dirty="0" smtClean="0"/>
              <a:t>、</a:t>
            </a:r>
            <a:r>
              <a:rPr lang="en-US" altLang="zh-CN" sz="2000" dirty="0" smtClean="0"/>
              <a:t>/user/</a:t>
            </a:r>
            <a:r>
              <a:rPr lang="en-US" altLang="zh-CN" sz="2000" dirty="0" err="1" smtClean="0"/>
              <a:t>createUser</a:t>
            </a:r>
            <a:r>
              <a:rPr lang="en-US" altLang="zh-CN" sz="2000" b="1" dirty="0" err="1" smtClean="0">
                <a:solidFill>
                  <a:srgbClr val="0000FF"/>
                </a:solidFill>
              </a:rPr>
              <a:t>bb</a:t>
            </a:r>
            <a:r>
              <a:rPr lang="en-US" altLang="zh-CN" sz="2000" dirty="0" smtClean="0"/>
              <a:t> </a:t>
            </a:r>
            <a:r>
              <a:rPr lang="zh-CN" altLang="en-US" sz="2000" dirty="0" smtClean="0"/>
              <a:t>等 </a:t>
            </a:r>
            <a:r>
              <a:rPr lang="en-US" altLang="zh-CN" sz="2000" dirty="0" smtClean="0"/>
              <a:t>URL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14356"/>
            <a:ext cx="8496944" cy="1143000"/>
          </a:xfrm>
        </p:spPr>
        <p:txBody>
          <a:bodyPr>
            <a:normAutofit/>
          </a:bodyPr>
          <a:lstStyle/>
          <a:p>
            <a:r>
              <a:rPr lang="en-US" altLang="zh-CN" dirty="0"/>
              <a:t>@</a:t>
            </a:r>
            <a:r>
              <a:rPr lang="en-US" altLang="zh-CN" dirty="0" err="1" smtClean="0"/>
              <a:t>PathVariable</a:t>
            </a:r>
            <a:r>
              <a:rPr lang="en-US" altLang="zh-CN" dirty="0" smtClean="0"/>
              <a:t>  </a:t>
            </a:r>
            <a:r>
              <a:rPr lang="zh-CN" altLang="en-US" dirty="0" smtClean="0"/>
              <a:t>映射 </a:t>
            </a:r>
            <a:r>
              <a:rPr lang="en-US" altLang="zh-CN" dirty="0" smtClean="0"/>
              <a:t>URL </a:t>
            </a:r>
            <a:r>
              <a:rPr lang="zh-CN" altLang="en-US" dirty="0" smtClean="0"/>
              <a:t>绑定的占位符</a:t>
            </a:r>
            <a:endParaRPr lang="zh-CN" altLang="en-US" dirty="0"/>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b="1" dirty="0" smtClean="0">
                <a:solidFill>
                  <a:srgbClr val="FF0000"/>
                </a:solidFill>
              </a:rPr>
              <a:t>带占位符的 </a:t>
            </a:r>
            <a:r>
              <a:rPr lang="en-US" altLang="zh-CN" sz="2400" b="1" dirty="0" smtClean="0">
                <a:solidFill>
                  <a:srgbClr val="FF0000"/>
                </a:solidFill>
              </a:rPr>
              <a:t>URL </a:t>
            </a:r>
            <a:r>
              <a:rPr lang="zh-CN" altLang="en-US" sz="2400" b="1" dirty="0" smtClean="0">
                <a:solidFill>
                  <a:srgbClr val="FF0000"/>
                </a:solidFill>
              </a:rPr>
              <a:t>是 </a:t>
            </a:r>
            <a:r>
              <a:rPr lang="en-US" altLang="zh-CN" sz="2400" b="1" dirty="0" smtClean="0">
                <a:solidFill>
                  <a:srgbClr val="FF0000"/>
                </a:solidFill>
              </a:rPr>
              <a:t>Spring3.0 </a:t>
            </a:r>
            <a:r>
              <a:rPr lang="zh-CN" altLang="en-US" sz="2400" b="1" dirty="0" smtClean="0">
                <a:solidFill>
                  <a:srgbClr val="FF0000"/>
                </a:solidFill>
              </a:rPr>
              <a:t>新增的功能</a:t>
            </a:r>
            <a:r>
              <a:rPr lang="zh-CN" altLang="en-US" sz="2400" dirty="0" smtClean="0"/>
              <a:t>，该功能在 </a:t>
            </a:r>
            <a:r>
              <a:rPr lang="en-US" altLang="zh-CN" sz="2400" dirty="0" err="1" smtClean="0"/>
              <a:t>SpringMVC</a:t>
            </a:r>
            <a:r>
              <a:rPr lang="en-US" altLang="zh-CN" sz="2400" dirty="0" smtClean="0"/>
              <a:t> </a:t>
            </a:r>
            <a:r>
              <a:rPr lang="zh-CN" altLang="en-US" sz="2400" dirty="0" smtClean="0"/>
              <a:t>向 </a:t>
            </a:r>
            <a:r>
              <a:rPr lang="en-US" altLang="zh-CN" sz="2400" b="1" dirty="0" smtClean="0">
                <a:solidFill>
                  <a:srgbClr val="FF0000"/>
                </a:solidFill>
              </a:rPr>
              <a:t>REST</a:t>
            </a:r>
            <a:r>
              <a:rPr lang="en-US" altLang="zh-CN" sz="2400" dirty="0" smtClean="0"/>
              <a:t> </a:t>
            </a:r>
            <a:r>
              <a:rPr lang="zh-CN" altLang="en-US" sz="2400" dirty="0" smtClean="0"/>
              <a:t>目标挺进发展过程中具有里程碑的意义</a:t>
            </a:r>
            <a:endParaRPr lang="en-US" altLang="zh-CN" sz="2400" dirty="0" smtClean="0"/>
          </a:p>
          <a:p>
            <a:r>
              <a:rPr lang="zh-CN" altLang="en-US" sz="2400" b="1" dirty="0" smtClean="0">
                <a:solidFill>
                  <a:srgbClr val="FF0000"/>
                </a:solidFill>
              </a:rPr>
              <a:t>通过 </a:t>
            </a:r>
            <a:r>
              <a:rPr lang="en-US" altLang="zh-CN" sz="2400" b="1" dirty="0">
                <a:solidFill>
                  <a:srgbClr val="FF0000"/>
                </a:solidFill>
              </a:rPr>
              <a:t>@</a:t>
            </a:r>
            <a:r>
              <a:rPr lang="en-US" altLang="zh-CN" sz="2400" b="1" dirty="0" err="1">
                <a:solidFill>
                  <a:srgbClr val="FF0000"/>
                </a:solidFill>
              </a:rPr>
              <a:t>PathVariable</a:t>
            </a:r>
            <a:r>
              <a:rPr lang="en-US" altLang="zh-CN" sz="2400" b="1" dirty="0">
                <a:solidFill>
                  <a:srgbClr val="FF0000"/>
                </a:solidFill>
              </a:rPr>
              <a:t> </a:t>
            </a:r>
            <a:r>
              <a:rPr lang="zh-CN" altLang="en-US" sz="2400" b="1" dirty="0">
                <a:solidFill>
                  <a:srgbClr val="FF0000"/>
                </a:solidFill>
              </a:rPr>
              <a:t>可以将 </a:t>
            </a:r>
            <a:r>
              <a:rPr lang="en-US" altLang="zh-CN" sz="2400" b="1" dirty="0">
                <a:solidFill>
                  <a:srgbClr val="FF0000"/>
                </a:solidFill>
              </a:rPr>
              <a:t>URL </a:t>
            </a:r>
            <a:r>
              <a:rPr lang="zh-CN" altLang="en-US" sz="2400" b="1" dirty="0">
                <a:solidFill>
                  <a:srgbClr val="FF0000"/>
                </a:solidFill>
              </a:rPr>
              <a:t>中占位符参数绑定到控制器处理方法的入参</a:t>
            </a:r>
            <a:r>
              <a:rPr lang="zh-CN" altLang="en-US" sz="2400" b="1" dirty="0" smtClean="0">
                <a:solidFill>
                  <a:srgbClr val="FF0000"/>
                </a:solidFill>
              </a:rPr>
              <a:t>中</a:t>
            </a:r>
            <a:r>
              <a:rPr lang="zh-CN" altLang="en-US" sz="2400" dirty="0"/>
              <a:t>：</a:t>
            </a:r>
            <a:r>
              <a:rPr lang="en-US" altLang="zh-CN" sz="2400" dirty="0" smtClean="0"/>
              <a:t>URL </a:t>
            </a:r>
            <a:r>
              <a:rPr lang="zh-CN" altLang="en-US" sz="2400" dirty="0"/>
              <a:t>中的 </a:t>
            </a:r>
            <a:r>
              <a:rPr lang="en-US" altLang="zh-CN" sz="2400" dirty="0"/>
              <a:t>{</a:t>
            </a:r>
            <a:r>
              <a:rPr lang="en-US" altLang="zh-CN" sz="2400" b="1" dirty="0">
                <a:solidFill>
                  <a:srgbClr val="0000FF"/>
                </a:solidFill>
              </a:rPr>
              <a:t>xxx</a:t>
            </a:r>
            <a:r>
              <a:rPr lang="en-US" altLang="zh-CN" sz="2400" dirty="0"/>
              <a:t>} </a:t>
            </a:r>
            <a:r>
              <a:rPr lang="zh-CN" altLang="en-US" sz="2400" dirty="0"/>
              <a:t>占位符可以通过 </a:t>
            </a:r>
            <a:r>
              <a:rPr lang="en-US" altLang="zh-CN" sz="2400" dirty="0"/>
              <a:t>@</a:t>
            </a:r>
            <a:r>
              <a:rPr lang="en-US" altLang="zh-CN" sz="2400" dirty="0" err="1"/>
              <a:t>PathVariable</a:t>
            </a:r>
            <a:r>
              <a:rPr lang="en-US" altLang="zh-CN" sz="2400" dirty="0"/>
              <a:t>("</a:t>
            </a:r>
            <a:r>
              <a:rPr lang="en-US" altLang="zh-CN" sz="2400" b="1" dirty="0">
                <a:solidFill>
                  <a:srgbClr val="0000FF"/>
                </a:solidFill>
              </a:rPr>
              <a:t>xxx</a:t>
            </a:r>
            <a:r>
              <a:rPr lang="en-US" altLang="zh-CN" sz="2400" dirty="0"/>
              <a:t>") </a:t>
            </a:r>
            <a:r>
              <a:rPr lang="zh-CN" altLang="en-US" sz="2400" dirty="0"/>
              <a:t>绑定到操作方法的入参中。</a:t>
            </a:r>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7211344" cy="1413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10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1143000"/>
          </a:xfrm>
        </p:spPr>
        <p:txBody>
          <a:bodyPr/>
          <a:lstStyle/>
          <a:p>
            <a:r>
              <a:rPr lang="en-US" altLang="zh-CN" dirty="0" smtClean="0"/>
              <a:t>REST</a:t>
            </a:r>
            <a:endParaRPr lang="zh-CN" altLang="en-US" dirty="0"/>
          </a:p>
        </p:txBody>
      </p:sp>
      <p:sp>
        <p:nvSpPr>
          <p:cNvPr id="3" name="内容占位符 2"/>
          <p:cNvSpPr>
            <a:spLocks noGrp="1"/>
          </p:cNvSpPr>
          <p:nvPr>
            <p:ph idx="1"/>
          </p:nvPr>
        </p:nvSpPr>
        <p:spPr>
          <a:xfrm>
            <a:off x="251520" y="1412776"/>
            <a:ext cx="8568952" cy="5445224"/>
          </a:xfrm>
        </p:spPr>
        <p:txBody>
          <a:bodyPr>
            <a:noAutofit/>
          </a:bodyPr>
          <a:lstStyle/>
          <a:p>
            <a:r>
              <a:rPr lang="en-US" altLang="zh-CN" sz="1800" dirty="0" smtClean="0"/>
              <a:t>REST</a:t>
            </a:r>
            <a:r>
              <a:rPr lang="zh-CN" altLang="en-US" sz="1800" dirty="0"/>
              <a:t>：</a:t>
            </a:r>
            <a:r>
              <a:rPr lang="zh-CN" altLang="en-US" sz="1800" dirty="0" smtClean="0"/>
              <a:t>即 </a:t>
            </a:r>
            <a:r>
              <a:rPr lang="en-US" altLang="zh-CN" sz="1800" dirty="0" smtClean="0"/>
              <a:t>Representational </a:t>
            </a:r>
            <a:r>
              <a:rPr lang="en-US" altLang="zh-CN" sz="1800" dirty="0"/>
              <a:t>State </a:t>
            </a:r>
            <a:r>
              <a:rPr lang="en-US" altLang="zh-CN" sz="1800" dirty="0" smtClean="0"/>
              <a:t>Transfer</a:t>
            </a:r>
            <a:r>
              <a:rPr lang="zh-CN" altLang="en-US" sz="1800" dirty="0" smtClean="0"/>
              <a:t>。</a:t>
            </a:r>
            <a:r>
              <a:rPr lang="zh-CN" altLang="en-US" sz="1800" b="1" dirty="0" smtClean="0"/>
              <a:t>（资源）表现层状态转化。</a:t>
            </a:r>
            <a:r>
              <a:rPr lang="zh-CN" altLang="en-US" sz="1800" b="1" dirty="0"/>
              <a:t>是目前最流行的一种互联网软件架构</a:t>
            </a:r>
            <a:r>
              <a:rPr lang="zh-CN" altLang="en-US" sz="1800" dirty="0"/>
              <a:t>。它结构清晰、符合标准、易于理解、扩展方便，所以正得到越来越多网站的采用</a:t>
            </a:r>
            <a:endParaRPr lang="en-US" altLang="zh-CN" sz="1800" b="1" dirty="0" smtClean="0"/>
          </a:p>
          <a:p>
            <a:r>
              <a:rPr lang="zh-CN" altLang="en-US" sz="1800" b="1" dirty="0" smtClean="0">
                <a:solidFill>
                  <a:srgbClr val="FF0000"/>
                </a:solidFill>
              </a:rPr>
              <a:t>资源（</a:t>
            </a:r>
            <a:r>
              <a:rPr lang="en-US" altLang="zh-CN" sz="1800" b="1" dirty="0" smtClean="0">
                <a:solidFill>
                  <a:srgbClr val="FF0000"/>
                </a:solidFill>
              </a:rPr>
              <a:t>Resources</a:t>
            </a:r>
            <a:r>
              <a:rPr lang="zh-CN" altLang="en-US" sz="1800" b="1" dirty="0">
                <a:solidFill>
                  <a:srgbClr val="FF0000"/>
                </a:solidFill>
              </a:rPr>
              <a:t>）</a:t>
            </a:r>
            <a:r>
              <a:rPr lang="zh-CN" altLang="en-US" sz="1800" dirty="0"/>
              <a:t>：</a:t>
            </a:r>
            <a:r>
              <a:rPr lang="zh-CN" altLang="en-US" sz="1800" b="1" dirty="0"/>
              <a:t>网络上的一个实体，或者说是网络上的一个具体信息</a:t>
            </a:r>
            <a:r>
              <a:rPr lang="zh-CN" altLang="en-US" sz="1800" dirty="0"/>
              <a:t>。它可以是一段文本、一张图片、一首歌曲、一种服务，总之就是一个具体</a:t>
            </a:r>
            <a:r>
              <a:rPr lang="zh-CN" altLang="en-US" sz="1800" dirty="0" smtClean="0"/>
              <a:t>的</a:t>
            </a:r>
            <a:r>
              <a:rPr lang="zh-CN" altLang="en-US" sz="1800" dirty="0"/>
              <a:t>存在</a:t>
            </a:r>
            <a:r>
              <a:rPr lang="zh-CN" altLang="en-US" sz="1800" dirty="0" smtClean="0"/>
              <a:t>。可以</a:t>
            </a:r>
            <a:r>
              <a:rPr lang="zh-CN" altLang="en-US" sz="1800" dirty="0"/>
              <a:t>用一个</a:t>
            </a:r>
            <a:r>
              <a:rPr lang="en-US" altLang="zh-CN" sz="1800" dirty="0"/>
              <a:t>URI</a:t>
            </a:r>
            <a:r>
              <a:rPr lang="zh-CN" altLang="en-US" sz="1800" dirty="0"/>
              <a:t>（统一资源定位符）指向它，</a:t>
            </a:r>
            <a:r>
              <a:rPr lang="zh-CN" altLang="en-US" sz="1800" b="1" dirty="0"/>
              <a:t>每种资源对应一个特定</a:t>
            </a:r>
            <a:r>
              <a:rPr lang="zh-CN" altLang="en-US" sz="1800" b="1" dirty="0" smtClean="0"/>
              <a:t>的 </a:t>
            </a:r>
            <a:r>
              <a:rPr lang="en-US" altLang="zh-CN" sz="1800" b="1" dirty="0" smtClean="0"/>
              <a:t>URI</a:t>
            </a:r>
            <a:r>
              <a:rPr lang="en-US" altLang="zh-CN" sz="1800" dirty="0" smtClean="0"/>
              <a:t> </a:t>
            </a:r>
            <a:r>
              <a:rPr lang="zh-CN" altLang="en-US" sz="1800" dirty="0" smtClean="0"/>
              <a:t>。</a:t>
            </a:r>
            <a:r>
              <a:rPr lang="zh-CN" altLang="en-US" sz="1800" dirty="0"/>
              <a:t>要获取这个资源，访问它的</a:t>
            </a:r>
            <a:r>
              <a:rPr lang="en-US" altLang="zh-CN" sz="1800" dirty="0"/>
              <a:t>URI</a:t>
            </a:r>
            <a:r>
              <a:rPr lang="zh-CN" altLang="en-US" sz="1800" dirty="0"/>
              <a:t>就可以，</a:t>
            </a:r>
            <a:r>
              <a:rPr lang="zh-CN" altLang="en-US" sz="1800" dirty="0" smtClean="0"/>
              <a:t>因此 </a:t>
            </a:r>
            <a:r>
              <a:rPr lang="en-US" altLang="zh-CN" sz="1800" b="1" dirty="0" smtClean="0">
                <a:solidFill>
                  <a:srgbClr val="FF0000"/>
                </a:solidFill>
              </a:rPr>
              <a:t>URI </a:t>
            </a:r>
            <a:r>
              <a:rPr lang="zh-CN" altLang="en-US" sz="1800" b="1" dirty="0">
                <a:solidFill>
                  <a:srgbClr val="FF0000"/>
                </a:solidFill>
              </a:rPr>
              <a:t>即为</a:t>
            </a:r>
            <a:r>
              <a:rPr lang="zh-CN" altLang="en-US" sz="1800" b="1" dirty="0" smtClean="0">
                <a:solidFill>
                  <a:srgbClr val="FF0000"/>
                </a:solidFill>
              </a:rPr>
              <a:t>每</a:t>
            </a:r>
            <a:r>
              <a:rPr lang="zh-CN" altLang="en-US" sz="1800" b="1" dirty="0">
                <a:solidFill>
                  <a:srgbClr val="FF0000"/>
                </a:solidFill>
              </a:rPr>
              <a:t>一个资源</a:t>
            </a:r>
            <a:r>
              <a:rPr lang="zh-CN" altLang="en-US" sz="1800" b="1" dirty="0" smtClean="0">
                <a:solidFill>
                  <a:srgbClr val="FF0000"/>
                </a:solidFill>
              </a:rPr>
              <a:t>的独一无二</a:t>
            </a:r>
            <a:r>
              <a:rPr lang="zh-CN" altLang="en-US" sz="1800" b="1" dirty="0">
                <a:solidFill>
                  <a:srgbClr val="FF0000"/>
                </a:solidFill>
              </a:rPr>
              <a:t>的识别符</a:t>
            </a:r>
            <a:r>
              <a:rPr lang="zh-CN" altLang="en-US" sz="1800" dirty="0" smtClean="0"/>
              <a:t>。</a:t>
            </a:r>
            <a:endParaRPr lang="en-US" altLang="zh-CN" sz="1800" dirty="0" smtClean="0"/>
          </a:p>
          <a:p>
            <a:r>
              <a:rPr lang="zh-CN" altLang="en-US" sz="1800" b="1" dirty="0" smtClean="0">
                <a:solidFill>
                  <a:srgbClr val="FF0000"/>
                </a:solidFill>
              </a:rPr>
              <a:t>表现层（</a:t>
            </a:r>
            <a:r>
              <a:rPr lang="en-US" altLang="zh-CN" sz="1800" b="1" dirty="0" smtClean="0">
                <a:solidFill>
                  <a:srgbClr val="FF0000"/>
                </a:solidFill>
              </a:rPr>
              <a:t>Representation</a:t>
            </a:r>
            <a:r>
              <a:rPr lang="zh-CN" altLang="en-US" sz="1800" b="1" dirty="0">
                <a:solidFill>
                  <a:srgbClr val="FF0000"/>
                </a:solidFill>
              </a:rPr>
              <a:t>）</a:t>
            </a:r>
            <a:r>
              <a:rPr lang="zh-CN" altLang="en-US" sz="1800" dirty="0"/>
              <a:t>：</a:t>
            </a:r>
            <a:r>
              <a:rPr lang="zh-CN" altLang="en-US" sz="1800" b="1" dirty="0" smtClean="0">
                <a:solidFill>
                  <a:srgbClr val="FF0000"/>
                </a:solidFill>
              </a:rPr>
              <a:t>把资源具体</a:t>
            </a:r>
            <a:r>
              <a:rPr lang="zh-CN" altLang="en-US" sz="1800" b="1" dirty="0">
                <a:solidFill>
                  <a:srgbClr val="FF0000"/>
                </a:solidFill>
              </a:rPr>
              <a:t>呈现出来的形式</a:t>
            </a:r>
            <a:r>
              <a:rPr lang="zh-CN" altLang="en-US" sz="1800" b="1" dirty="0"/>
              <a:t>，叫做它</a:t>
            </a:r>
            <a:r>
              <a:rPr lang="zh-CN" altLang="en-US" sz="1800" b="1" dirty="0" smtClean="0"/>
              <a:t>的表现层（</a:t>
            </a:r>
            <a:r>
              <a:rPr lang="en-US" altLang="zh-CN" sz="1800" b="1" dirty="0"/>
              <a:t>Representation</a:t>
            </a:r>
            <a:r>
              <a:rPr lang="zh-CN" altLang="en-US" sz="1800" b="1" dirty="0"/>
              <a:t>）</a:t>
            </a:r>
            <a:r>
              <a:rPr lang="zh-CN" altLang="en-US" sz="1800" dirty="0" smtClean="0"/>
              <a:t>。比如</a:t>
            </a:r>
            <a:r>
              <a:rPr lang="zh-CN" altLang="en-US" sz="1800" dirty="0"/>
              <a:t>，文本可以</a:t>
            </a:r>
            <a:r>
              <a:rPr lang="zh-CN" altLang="en-US" sz="1800" dirty="0" smtClean="0"/>
              <a:t>用 </a:t>
            </a:r>
            <a:r>
              <a:rPr lang="en-US" altLang="zh-CN" sz="1800" dirty="0" smtClean="0"/>
              <a:t>txt </a:t>
            </a:r>
            <a:r>
              <a:rPr lang="zh-CN" altLang="en-US" sz="1800" dirty="0" smtClean="0"/>
              <a:t>格式</a:t>
            </a:r>
            <a:r>
              <a:rPr lang="zh-CN" altLang="en-US" sz="1800" dirty="0"/>
              <a:t>表现，也可以</a:t>
            </a:r>
            <a:r>
              <a:rPr lang="zh-CN" altLang="en-US" sz="1800" dirty="0" smtClean="0"/>
              <a:t>用 </a:t>
            </a:r>
            <a:r>
              <a:rPr lang="en-US" altLang="zh-CN" sz="1800" dirty="0" smtClean="0"/>
              <a:t>HTML </a:t>
            </a:r>
            <a:r>
              <a:rPr lang="zh-CN" altLang="en-US" sz="1800" dirty="0" smtClean="0"/>
              <a:t>格式</a:t>
            </a:r>
            <a:r>
              <a:rPr lang="zh-CN" altLang="en-US" sz="1800" dirty="0"/>
              <a:t>、</a:t>
            </a:r>
            <a:r>
              <a:rPr lang="en-US" altLang="zh-CN" sz="1800" dirty="0" smtClean="0"/>
              <a:t>XML </a:t>
            </a:r>
            <a:r>
              <a:rPr lang="zh-CN" altLang="en-US" sz="1800" dirty="0" smtClean="0"/>
              <a:t>格式</a:t>
            </a:r>
            <a:r>
              <a:rPr lang="zh-CN" altLang="en-US" sz="1800" dirty="0"/>
              <a:t>、</a:t>
            </a:r>
            <a:r>
              <a:rPr lang="en-US" altLang="zh-CN" sz="1800" dirty="0" smtClean="0"/>
              <a:t>JSON </a:t>
            </a:r>
            <a:r>
              <a:rPr lang="zh-CN" altLang="en-US" sz="1800" dirty="0" smtClean="0"/>
              <a:t>格式</a:t>
            </a:r>
            <a:r>
              <a:rPr lang="zh-CN" altLang="en-US" sz="1800" dirty="0"/>
              <a:t>表现，甚至可以采用二进制</a:t>
            </a:r>
            <a:r>
              <a:rPr lang="zh-CN" altLang="en-US" sz="1800" dirty="0" smtClean="0"/>
              <a:t>格式。</a:t>
            </a:r>
            <a:endParaRPr lang="en-US" altLang="zh-CN" sz="1800" dirty="0" smtClean="0"/>
          </a:p>
          <a:p>
            <a:r>
              <a:rPr lang="zh-CN" altLang="en-US" sz="1800" b="1" dirty="0">
                <a:solidFill>
                  <a:srgbClr val="FF0000"/>
                </a:solidFill>
              </a:rPr>
              <a:t>状态转化（</a:t>
            </a:r>
            <a:r>
              <a:rPr lang="en-US" altLang="zh-CN" sz="1800" b="1" dirty="0">
                <a:solidFill>
                  <a:srgbClr val="FF0000"/>
                </a:solidFill>
              </a:rPr>
              <a:t>State Transfer</a:t>
            </a:r>
            <a:r>
              <a:rPr lang="zh-CN" altLang="en-US" sz="1800" b="1" dirty="0" smtClean="0">
                <a:solidFill>
                  <a:srgbClr val="FF0000"/>
                </a:solidFill>
              </a:rPr>
              <a:t>）</a:t>
            </a:r>
            <a:r>
              <a:rPr lang="zh-CN" altLang="en-US" sz="1800" dirty="0" smtClean="0"/>
              <a:t>：每发出一个请求，</a:t>
            </a:r>
            <a:r>
              <a:rPr lang="zh-CN" altLang="en-US" sz="1800" dirty="0"/>
              <a:t>就代表了客户端和服务器的</a:t>
            </a:r>
            <a:r>
              <a:rPr lang="zh-CN" altLang="en-US" sz="1800" dirty="0" smtClean="0"/>
              <a:t>一次交互过程。</a:t>
            </a:r>
            <a:r>
              <a:rPr lang="en-US" altLang="zh-CN" sz="1800" dirty="0" smtClean="0"/>
              <a:t>HTTP</a:t>
            </a:r>
            <a:r>
              <a:rPr lang="zh-CN" altLang="en-US" sz="1800" dirty="0"/>
              <a:t>协议，是一个无状态</a:t>
            </a:r>
            <a:r>
              <a:rPr lang="zh-CN" altLang="en-US" sz="1800" dirty="0" smtClean="0"/>
              <a:t>协议，即所有</a:t>
            </a:r>
            <a:r>
              <a:rPr lang="zh-CN" altLang="en-US" sz="1800" dirty="0"/>
              <a:t>的状态都保存在服务器端。因此，</a:t>
            </a:r>
            <a:r>
              <a:rPr lang="zh-CN" altLang="en-US" sz="1800" b="1" dirty="0"/>
              <a:t>如果客户端想要操作服务器，必须通过某种手段，让服务器端</a:t>
            </a:r>
            <a:r>
              <a:rPr lang="zh-CN" altLang="en-US" sz="1800" b="1" dirty="0" smtClean="0"/>
              <a:t>发生</a:t>
            </a:r>
            <a:r>
              <a:rPr lang="en-US" altLang="zh-CN" sz="1800" b="1" dirty="0" smtClean="0"/>
              <a:t>“</a:t>
            </a:r>
            <a:r>
              <a:rPr lang="zh-CN" altLang="en-US" sz="1800" b="1" dirty="0" smtClean="0"/>
              <a:t>状态转化</a:t>
            </a:r>
            <a:r>
              <a:rPr lang="en-US" altLang="zh-CN" sz="1800" b="1" dirty="0" smtClean="0"/>
              <a:t>”</a:t>
            </a:r>
            <a:r>
              <a:rPr lang="zh-CN" altLang="en-US" sz="1800" b="1" dirty="0" smtClean="0"/>
              <a:t>（</a:t>
            </a:r>
            <a:r>
              <a:rPr lang="en-US" altLang="zh-CN" sz="1800" b="1" dirty="0"/>
              <a:t>State Transfer</a:t>
            </a:r>
            <a:r>
              <a:rPr lang="zh-CN" altLang="en-US" sz="1800" b="1" dirty="0"/>
              <a:t>）。而这种转化是建立在表现层之上的，所以</a:t>
            </a:r>
            <a:r>
              <a:rPr lang="zh-CN" altLang="en-US" sz="1800" b="1" dirty="0" smtClean="0"/>
              <a:t>就是 </a:t>
            </a:r>
            <a:r>
              <a:rPr lang="en-US" altLang="zh-CN" sz="1800" b="1" dirty="0" smtClean="0"/>
              <a:t>“</a:t>
            </a:r>
            <a:r>
              <a:rPr lang="zh-CN" altLang="en-US" sz="1800" b="1" dirty="0" smtClean="0"/>
              <a:t>表现</a:t>
            </a:r>
            <a:r>
              <a:rPr lang="zh-CN" altLang="en-US" sz="1800" b="1" dirty="0"/>
              <a:t>层状态</a:t>
            </a:r>
            <a:r>
              <a:rPr lang="zh-CN" altLang="en-US" sz="1800" b="1" dirty="0" smtClean="0"/>
              <a:t>转化</a:t>
            </a:r>
            <a:r>
              <a:rPr lang="en-US" altLang="zh-CN" sz="1800" b="1" dirty="0" smtClean="0"/>
              <a:t>”</a:t>
            </a:r>
            <a:r>
              <a:rPr lang="zh-CN" altLang="en-US" sz="1800" b="1" dirty="0" smtClean="0"/>
              <a:t>。</a:t>
            </a:r>
            <a:r>
              <a:rPr lang="zh-CN" altLang="en-US" sz="1800" dirty="0" smtClean="0"/>
              <a:t>具体说</a:t>
            </a:r>
            <a:r>
              <a:rPr lang="zh-CN" altLang="en-US" sz="1800" dirty="0"/>
              <a:t>，</a:t>
            </a:r>
            <a:r>
              <a:rPr lang="zh-CN" altLang="en-US" sz="1800" dirty="0" smtClean="0"/>
              <a:t>就是 </a:t>
            </a:r>
            <a:r>
              <a:rPr lang="en-US" altLang="zh-CN" sz="1800" b="1" dirty="0" smtClean="0">
                <a:solidFill>
                  <a:srgbClr val="FF0000"/>
                </a:solidFill>
              </a:rPr>
              <a:t>HTTP </a:t>
            </a:r>
            <a:r>
              <a:rPr lang="zh-CN" altLang="en-US" sz="1800" b="1" dirty="0" smtClean="0">
                <a:solidFill>
                  <a:srgbClr val="FF0000"/>
                </a:solidFill>
              </a:rPr>
              <a:t>协议</a:t>
            </a:r>
            <a:r>
              <a:rPr lang="zh-CN" altLang="en-US" sz="1800" b="1" dirty="0">
                <a:solidFill>
                  <a:srgbClr val="FF0000"/>
                </a:solidFill>
              </a:rPr>
              <a:t>里面，四个表示操作方式的动词：</a:t>
            </a:r>
            <a:r>
              <a:rPr lang="en-US" altLang="zh-CN" sz="1800" b="1" dirty="0">
                <a:solidFill>
                  <a:srgbClr val="FF0000"/>
                </a:solidFill>
              </a:rPr>
              <a:t>GET</a:t>
            </a:r>
            <a:r>
              <a:rPr lang="zh-CN" altLang="en-US" sz="1800" b="1" dirty="0">
                <a:solidFill>
                  <a:srgbClr val="FF0000"/>
                </a:solidFill>
              </a:rPr>
              <a:t>、</a:t>
            </a:r>
            <a:r>
              <a:rPr lang="en-US" altLang="zh-CN" sz="1800" b="1" dirty="0">
                <a:solidFill>
                  <a:srgbClr val="FF0000"/>
                </a:solidFill>
              </a:rPr>
              <a:t>POST</a:t>
            </a:r>
            <a:r>
              <a:rPr lang="zh-CN" altLang="en-US" sz="1800" b="1" dirty="0">
                <a:solidFill>
                  <a:srgbClr val="FF0000"/>
                </a:solidFill>
              </a:rPr>
              <a:t>、</a:t>
            </a:r>
            <a:r>
              <a:rPr lang="en-US" altLang="zh-CN" sz="1800" b="1" dirty="0">
                <a:solidFill>
                  <a:srgbClr val="FF0000"/>
                </a:solidFill>
              </a:rPr>
              <a:t>PUT</a:t>
            </a:r>
            <a:r>
              <a:rPr lang="zh-CN" altLang="en-US" sz="1800" b="1" dirty="0">
                <a:solidFill>
                  <a:srgbClr val="FF0000"/>
                </a:solidFill>
              </a:rPr>
              <a:t>、</a:t>
            </a:r>
            <a:r>
              <a:rPr lang="en-US" altLang="zh-CN" sz="1800" b="1" dirty="0">
                <a:solidFill>
                  <a:srgbClr val="FF0000"/>
                </a:solidFill>
              </a:rPr>
              <a:t>DELETE</a:t>
            </a:r>
            <a:r>
              <a:rPr lang="zh-CN" altLang="en-US" sz="1800" b="1" dirty="0">
                <a:solidFill>
                  <a:srgbClr val="FF0000"/>
                </a:solidFill>
              </a:rPr>
              <a:t>。它们分别对应四种基本操作：</a:t>
            </a:r>
            <a:r>
              <a:rPr lang="en-US" altLang="zh-CN" sz="1800" b="1" dirty="0" smtClean="0">
                <a:solidFill>
                  <a:srgbClr val="FF0000"/>
                </a:solidFill>
              </a:rPr>
              <a:t>GET </a:t>
            </a:r>
            <a:r>
              <a:rPr lang="zh-CN" altLang="en-US" sz="1800" b="1" dirty="0" smtClean="0">
                <a:solidFill>
                  <a:srgbClr val="FF0000"/>
                </a:solidFill>
              </a:rPr>
              <a:t>用来</a:t>
            </a:r>
            <a:r>
              <a:rPr lang="zh-CN" altLang="en-US" sz="1800" b="1" dirty="0">
                <a:solidFill>
                  <a:srgbClr val="FF0000"/>
                </a:solidFill>
              </a:rPr>
              <a:t>获取资源，</a:t>
            </a:r>
            <a:r>
              <a:rPr lang="en-US" altLang="zh-CN" sz="1800" b="1" dirty="0" smtClean="0">
                <a:solidFill>
                  <a:srgbClr val="FF0000"/>
                </a:solidFill>
              </a:rPr>
              <a:t>POST </a:t>
            </a:r>
            <a:r>
              <a:rPr lang="zh-CN" altLang="en-US" sz="1800" b="1" dirty="0" smtClean="0">
                <a:solidFill>
                  <a:srgbClr val="FF0000"/>
                </a:solidFill>
              </a:rPr>
              <a:t>用来</a:t>
            </a:r>
            <a:r>
              <a:rPr lang="zh-CN" altLang="en-US" sz="1800" b="1" dirty="0">
                <a:solidFill>
                  <a:srgbClr val="FF0000"/>
                </a:solidFill>
              </a:rPr>
              <a:t>新建</a:t>
            </a:r>
            <a:r>
              <a:rPr lang="zh-CN" altLang="en-US" sz="1800" b="1" dirty="0" smtClean="0">
                <a:solidFill>
                  <a:srgbClr val="FF0000"/>
                </a:solidFill>
              </a:rPr>
              <a:t>资源，</a:t>
            </a:r>
            <a:r>
              <a:rPr lang="en-US" altLang="zh-CN" sz="1800" b="1" dirty="0" smtClean="0">
                <a:solidFill>
                  <a:srgbClr val="FF0000"/>
                </a:solidFill>
              </a:rPr>
              <a:t>PUT </a:t>
            </a:r>
            <a:r>
              <a:rPr lang="zh-CN" altLang="en-US" sz="1800" b="1" dirty="0" smtClean="0">
                <a:solidFill>
                  <a:srgbClr val="FF0000"/>
                </a:solidFill>
              </a:rPr>
              <a:t>用来</a:t>
            </a:r>
            <a:r>
              <a:rPr lang="zh-CN" altLang="en-US" sz="1800" b="1" dirty="0">
                <a:solidFill>
                  <a:srgbClr val="FF0000"/>
                </a:solidFill>
              </a:rPr>
              <a:t>更新资源，</a:t>
            </a:r>
            <a:r>
              <a:rPr lang="en-US" altLang="zh-CN" sz="1800" b="1" dirty="0" smtClean="0">
                <a:solidFill>
                  <a:srgbClr val="FF0000"/>
                </a:solidFill>
              </a:rPr>
              <a:t>DELETE </a:t>
            </a:r>
            <a:r>
              <a:rPr lang="zh-CN" altLang="en-US" sz="1800" b="1" dirty="0" smtClean="0">
                <a:solidFill>
                  <a:srgbClr val="FF0000"/>
                </a:solidFill>
              </a:rPr>
              <a:t>用来</a:t>
            </a:r>
            <a:r>
              <a:rPr lang="zh-CN" altLang="en-US" sz="1800" b="1" dirty="0">
                <a:solidFill>
                  <a:srgbClr val="FF0000"/>
                </a:solidFill>
              </a:rPr>
              <a:t>删除资源。</a:t>
            </a:r>
          </a:p>
          <a:p>
            <a:endParaRPr lang="zh-CN" altLang="en-US" sz="1800" b="1" dirty="0">
              <a:solidFill>
                <a:srgbClr val="FF0000"/>
              </a:solidFill>
            </a:endParaRPr>
          </a:p>
        </p:txBody>
      </p:sp>
    </p:spTree>
    <p:extLst>
      <p:ext uri="{BB962C8B-B14F-4D97-AF65-F5344CB8AC3E}">
        <p14:creationId xmlns:p14="http://schemas.microsoft.com/office/powerpoint/2010/main" val="238923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688632" cy="5146476"/>
          </a:xfrm>
        </p:spPr>
        <p:txBody>
          <a:bodyPr>
            <a:normAutofit/>
          </a:bodyPr>
          <a:lstStyle/>
          <a:p>
            <a:r>
              <a:rPr lang="en-US" altLang="zh-CN" sz="2000" dirty="0" smtClean="0"/>
              <a:t>1.SpringMVC </a:t>
            </a:r>
            <a:r>
              <a:rPr lang="zh-CN" altLang="en-US" sz="2000" dirty="0" smtClean="0"/>
              <a:t>概述</a:t>
            </a:r>
            <a:endParaRPr lang="en-US" altLang="zh-CN" sz="2000" dirty="0" smtClean="0"/>
          </a:p>
          <a:p>
            <a:r>
              <a:rPr lang="en-US" altLang="zh-CN" sz="2000" dirty="0" smtClean="0"/>
              <a:t>2.SpringMVC </a:t>
            </a:r>
            <a:r>
              <a:rPr lang="zh-CN" altLang="en-US" sz="2000" dirty="0"/>
              <a:t>的</a:t>
            </a:r>
            <a:r>
              <a:rPr lang="zh-CN" altLang="en-US" sz="2000" dirty="0" smtClean="0"/>
              <a:t> </a:t>
            </a:r>
            <a:r>
              <a:rPr lang="en-US" altLang="zh-CN" sz="2000" dirty="0" err="1" smtClean="0"/>
              <a:t>HelloWorld</a:t>
            </a:r>
            <a:endParaRPr lang="en-US" altLang="zh-CN" sz="2000" dirty="0" smtClean="0"/>
          </a:p>
          <a:p>
            <a:r>
              <a:rPr lang="en-US" altLang="zh-CN" sz="2000" dirty="0" smtClean="0"/>
              <a:t>3.</a:t>
            </a:r>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en-US" altLang="zh-CN" sz="2000" dirty="0" smtClean="0"/>
              <a:t>4.</a:t>
            </a:r>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en-US" altLang="zh-CN" sz="2000" dirty="0" smtClean="0"/>
              <a:t>5.</a:t>
            </a:r>
            <a:r>
              <a:rPr lang="zh-CN" altLang="en-US" sz="2000" dirty="0" smtClean="0"/>
              <a:t>处理</a:t>
            </a:r>
            <a:r>
              <a:rPr lang="zh-CN" altLang="en-US" sz="2000" dirty="0"/>
              <a:t>模型</a:t>
            </a:r>
            <a:r>
              <a:rPr lang="zh-CN" altLang="en-US" sz="2000" dirty="0" smtClean="0"/>
              <a:t>数据</a:t>
            </a:r>
            <a:endParaRPr lang="en-US" altLang="zh-CN" sz="2000" dirty="0" smtClean="0"/>
          </a:p>
          <a:p>
            <a:r>
              <a:rPr lang="en-US" altLang="zh-CN" sz="2000" dirty="0" smtClean="0"/>
              <a:t>6</a:t>
            </a:r>
            <a:r>
              <a:rPr lang="en-US" altLang="zh-CN" sz="2000" dirty="0"/>
              <a:t>.</a:t>
            </a:r>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smtClean="0"/>
              <a:t>7.RESTful CRUD</a:t>
            </a:r>
          </a:p>
          <a:p>
            <a:r>
              <a:rPr lang="en-US" altLang="zh-CN" sz="2000" dirty="0" smtClean="0"/>
              <a:t>8.SpringMVC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en-US" altLang="zh-CN" sz="2000" dirty="0" smtClean="0"/>
              <a:t>9.</a:t>
            </a:r>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en-US" altLang="zh-CN" sz="2000" dirty="0" smtClean="0"/>
              <a:t>10.</a:t>
            </a:r>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en-US" altLang="zh-CN" sz="2000" dirty="0" smtClean="0"/>
              <a:t>11.</a:t>
            </a:r>
            <a:r>
              <a:rPr lang="zh-CN" altLang="en-US" sz="2000" dirty="0" smtClean="0"/>
              <a:t>国际化</a:t>
            </a:r>
            <a:endParaRPr lang="en-US" altLang="zh-CN" sz="2000" dirty="0"/>
          </a:p>
          <a:p>
            <a:r>
              <a:rPr lang="en-US" altLang="zh-CN" sz="2000" dirty="0" smtClean="0"/>
              <a:t>12.</a:t>
            </a:r>
            <a:r>
              <a:rPr lang="zh-CN" altLang="en-US" sz="2000" dirty="0" smtClean="0"/>
              <a:t>文件</a:t>
            </a:r>
            <a:r>
              <a:rPr lang="zh-CN" altLang="en-US" sz="2000" dirty="0"/>
              <a:t>的上传</a:t>
            </a:r>
            <a:endParaRPr lang="en-US" altLang="zh-CN" sz="2000" dirty="0"/>
          </a:p>
          <a:p>
            <a:r>
              <a:rPr lang="en-US" altLang="zh-CN" sz="2000" dirty="0" smtClean="0"/>
              <a:t>13.</a:t>
            </a:r>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292080"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smtClean="0"/>
              <a:t>14.</a:t>
            </a:r>
            <a:r>
              <a:rPr lang="zh-CN" altLang="en-US" sz="2000" dirty="0" smtClean="0"/>
              <a:t>异常处理</a:t>
            </a:r>
            <a:endParaRPr lang="en-US" altLang="zh-CN" sz="2000" dirty="0" smtClean="0"/>
          </a:p>
          <a:p>
            <a:r>
              <a:rPr lang="en-US" altLang="zh-CN" sz="2000" dirty="0" smtClean="0"/>
              <a:t>15.SpringMVC </a:t>
            </a:r>
            <a:r>
              <a:rPr lang="zh-CN" altLang="en-US" sz="2000" dirty="0" smtClean="0"/>
              <a:t>运行流程</a:t>
            </a:r>
            <a:endParaRPr lang="en-US" altLang="zh-CN" sz="2000" dirty="0" smtClean="0"/>
          </a:p>
          <a:p>
            <a:r>
              <a:rPr lang="en-US" altLang="zh-CN" sz="2000" dirty="0" smtClean="0"/>
              <a:t>16.</a:t>
            </a:r>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smtClean="0"/>
              <a:t>17.SpringMVC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407507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t>示例：</a:t>
            </a:r>
            <a:endParaRPr lang="en-US" altLang="zh-CN" sz="2400" dirty="0" smtClean="0"/>
          </a:p>
          <a:p>
            <a:pPr lvl="1"/>
            <a:r>
              <a:rPr lang="en-US" altLang="zh-CN" sz="2000" dirty="0" smtClean="0"/>
              <a:t>/order/1</a:t>
            </a:r>
            <a:r>
              <a:rPr lang="en-US" altLang="zh-CN" sz="2000" dirty="0"/>
              <a:t>  HTTP </a:t>
            </a:r>
            <a:r>
              <a:rPr lang="en-US" altLang="zh-CN" sz="2000" b="1" dirty="0">
                <a:solidFill>
                  <a:srgbClr val="FF0000"/>
                </a:solidFill>
              </a:rPr>
              <a:t>GET</a:t>
            </a:r>
            <a:r>
              <a:rPr lang="en-US" altLang="zh-CN" sz="2000" dirty="0"/>
              <a:t> </a:t>
            </a:r>
            <a:r>
              <a:rPr lang="zh-CN" altLang="en-US" sz="2000" dirty="0"/>
              <a:t>：</a:t>
            </a:r>
            <a:r>
              <a:rPr lang="zh-CN" altLang="en-US" sz="2000" dirty="0" smtClean="0"/>
              <a:t>得到 </a:t>
            </a:r>
            <a:r>
              <a:rPr lang="en-US" altLang="zh-CN" sz="2000" dirty="0" smtClean="0"/>
              <a:t>id</a:t>
            </a:r>
            <a:r>
              <a:rPr lang="en-US" altLang="zh-CN" sz="2000" dirty="0"/>
              <a:t> = </a:t>
            </a:r>
            <a:r>
              <a:rPr lang="en-US" altLang="zh-CN" sz="2000" dirty="0" smtClean="0"/>
              <a:t>1 </a:t>
            </a:r>
            <a:r>
              <a:rPr lang="zh-CN" altLang="en-US" sz="2000" dirty="0" smtClean="0"/>
              <a:t>的 </a:t>
            </a:r>
            <a:r>
              <a:rPr lang="en-US" altLang="zh-CN" sz="2000" dirty="0"/>
              <a:t>order   </a:t>
            </a:r>
          </a:p>
          <a:p>
            <a:pPr lvl="1"/>
            <a:r>
              <a:rPr lang="en-US" altLang="zh-CN" sz="2000" dirty="0" smtClean="0"/>
              <a:t>/order/1</a:t>
            </a:r>
            <a:r>
              <a:rPr lang="en-US" altLang="zh-CN" sz="2000" dirty="0"/>
              <a:t>  HTTP </a:t>
            </a:r>
            <a:r>
              <a:rPr lang="en-US" altLang="zh-CN" sz="2000" b="1" dirty="0" smtClean="0">
                <a:solidFill>
                  <a:srgbClr val="FF0000"/>
                </a:solidFill>
              </a:rPr>
              <a:t>DELETE</a:t>
            </a:r>
            <a:r>
              <a:rPr lang="zh-CN" altLang="en-US" sz="2000" b="1" dirty="0" smtClean="0">
                <a:solidFill>
                  <a:srgbClr val="FF0000"/>
                </a:solidFill>
              </a:rPr>
              <a:t>：</a:t>
            </a:r>
            <a:r>
              <a:rPr lang="zh-CN" altLang="en-US" sz="2000" dirty="0" smtClean="0"/>
              <a:t>删除</a:t>
            </a:r>
            <a:r>
              <a:rPr lang="zh-CN" altLang="en-US" sz="2000" dirty="0"/>
              <a:t> </a:t>
            </a:r>
            <a:r>
              <a:rPr lang="en-US" altLang="zh-CN" sz="2000" dirty="0"/>
              <a:t>id = 1</a:t>
            </a:r>
            <a:r>
              <a:rPr lang="zh-CN" altLang="en-US" sz="2000" dirty="0" smtClean="0"/>
              <a:t>的 </a:t>
            </a:r>
            <a:r>
              <a:rPr lang="en-US" altLang="zh-CN" sz="2000" dirty="0"/>
              <a:t>order   </a:t>
            </a:r>
          </a:p>
          <a:p>
            <a:pPr lvl="1"/>
            <a:r>
              <a:rPr lang="en-US" altLang="zh-CN" sz="2000" dirty="0" smtClean="0"/>
              <a:t>/order/1</a:t>
            </a:r>
            <a:r>
              <a:rPr lang="en-US" altLang="zh-CN" sz="2000" dirty="0"/>
              <a:t>  HTTP </a:t>
            </a:r>
            <a:r>
              <a:rPr lang="en-US" altLang="zh-CN" sz="2000" b="1" dirty="0" smtClean="0">
                <a:solidFill>
                  <a:srgbClr val="FF0000"/>
                </a:solidFill>
              </a:rPr>
              <a:t>PUT</a:t>
            </a:r>
            <a:r>
              <a:rPr lang="zh-CN" altLang="en-US" sz="2000" dirty="0" smtClean="0"/>
              <a:t>：更新</a:t>
            </a:r>
            <a:r>
              <a:rPr lang="en-US" altLang="zh-CN" sz="2000" dirty="0"/>
              <a:t>id = 1</a:t>
            </a:r>
            <a:r>
              <a:rPr lang="zh-CN" altLang="en-US" sz="2000" dirty="0" smtClean="0"/>
              <a:t>的 </a:t>
            </a:r>
            <a:r>
              <a:rPr lang="en-US" altLang="zh-CN" sz="2000" dirty="0"/>
              <a:t>order   </a:t>
            </a:r>
          </a:p>
          <a:p>
            <a:pPr lvl="1"/>
            <a:r>
              <a:rPr lang="en-US" altLang="zh-CN" sz="2000" dirty="0" smtClean="0"/>
              <a:t>/order </a:t>
            </a:r>
            <a:r>
              <a:rPr lang="en-US" altLang="zh-CN" sz="2000" dirty="0"/>
              <a:t>    HTTP </a:t>
            </a:r>
            <a:r>
              <a:rPr lang="en-US" altLang="zh-CN" sz="2000" b="1" dirty="0" smtClean="0">
                <a:solidFill>
                  <a:srgbClr val="FF0000"/>
                </a:solidFill>
              </a:rPr>
              <a:t>POST</a:t>
            </a:r>
            <a:r>
              <a:rPr lang="zh-CN" altLang="en-US" sz="2000" dirty="0" smtClean="0"/>
              <a:t>：新增 </a:t>
            </a:r>
            <a:r>
              <a:rPr lang="en-US" altLang="zh-CN" sz="2000" dirty="0" smtClean="0"/>
              <a:t>order</a:t>
            </a:r>
            <a:r>
              <a:rPr lang="en-US" altLang="zh-CN" sz="2000" dirty="0"/>
              <a:t> </a:t>
            </a:r>
          </a:p>
          <a:p>
            <a:r>
              <a:rPr lang="en-US" altLang="zh-CN" sz="2400" b="1" dirty="0" err="1" smtClean="0">
                <a:solidFill>
                  <a:srgbClr val="FF0000"/>
                </a:solidFill>
              </a:rPr>
              <a:t>HiddenHttpMethodFilter</a:t>
            </a:r>
            <a:r>
              <a:rPr lang="zh-CN" altLang="en-US" sz="2400" dirty="0"/>
              <a:t>：</a:t>
            </a:r>
            <a:r>
              <a:rPr lang="zh-CN" altLang="en-US" sz="2400" dirty="0" smtClean="0"/>
              <a:t>浏览器 </a:t>
            </a:r>
            <a:r>
              <a:rPr lang="en-US" altLang="zh-CN" sz="2400" dirty="0" smtClean="0"/>
              <a:t>form </a:t>
            </a:r>
            <a:r>
              <a:rPr lang="zh-CN" altLang="en-US" sz="2400" dirty="0" smtClean="0"/>
              <a:t>表</a:t>
            </a:r>
            <a:r>
              <a:rPr lang="zh-CN" altLang="en-US" sz="2400" dirty="0"/>
              <a:t>单只</a:t>
            </a:r>
            <a:r>
              <a:rPr lang="zh-CN" altLang="en-US" sz="2400" dirty="0" smtClean="0"/>
              <a:t>支持 </a:t>
            </a:r>
            <a:r>
              <a:rPr lang="en-US" altLang="zh-CN" sz="2400" dirty="0" smtClean="0"/>
              <a:t>GET </a:t>
            </a:r>
            <a:r>
              <a:rPr lang="zh-CN" altLang="en-US" sz="2400" dirty="0" smtClean="0"/>
              <a:t>与 </a:t>
            </a:r>
            <a:r>
              <a:rPr lang="en-US" altLang="zh-CN" sz="2400" dirty="0" smtClean="0"/>
              <a:t>POST </a:t>
            </a:r>
            <a:r>
              <a:rPr lang="zh-CN" altLang="en-US" sz="2400" dirty="0" smtClean="0"/>
              <a:t>请求</a:t>
            </a:r>
            <a:r>
              <a:rPr lang="zh-CN" altLang="en-US" sz="2400" dirty="0"/>
              <a:t>，而</a:t>
            </a:r>
            <a:r>
              <a:rPr lang="en-US" altLang="zh-CN" sz="2400" dirty="0"/>
              <a:t>DELETE</a:t>
            </a:r>
            <a:r>
              <a:rPr lang="zh-CN" altLang="en-US" sz="2400" dirty="0"/>
              <a:t>、</a:t>
            </a:r>
            <a:r>
              <a:rPr lang="en-US" altLang="zh-CN" sz="2400" dirty="0" smtClean="0"/>
              <a:t>PUT </a:t>
            </a:r>
            <a:r>
              <a:rPr lang="zh-CN" altLang="en-US" sz="2400" dirty="0" smtClean="0"/>
              <a:t>等 </a:t>
            </a:r>
            <a:r>
              <a:rPr lang="en-US" altLang="zh-CN" sz="2400" dirty="0" smtClean="0"/>
              <a:t>method </a:t>
            </a:r>
            <a:r>
              <a:rPr lang="zh-CN" altLang="en-US" sz="2400" dirty="0" smtClean="0"/>
              <a:t>并不</a:t>
            </a:r>
            <a:r>
              <a:rPr lang="zh-CN" altLang="en-US" sz="2400" dirty="0"/>
              <a:t>支持</a:t>
            </a:r>
            <a:r>
              <a:rPr lang="zh-CN" altLang="en-US" sz="2400" dirty="0" smtClean="0"/>
              <a:t>，</a:t>
            </a:r>
            <a:r>
              <a:rPr lang="en-US" altLang="zh-CN" sz="2400" dirty="0" smtClean="0"/>
              <a:t>Spring3.0 </a:t>
            </a:r>
            <a:r>
              <a:rPr lang="zh-CN" altLang="en-US" sz="2400" dirty="0" smtClean="0"/>
              <a:t>添加</a:t>
            </a:r>
            <a:r>
              <a:rPr lang="zh-CN" altLang="en-US" sz="2400" dirty="0"/>
              <a:t>了一个过滤器，可以将这些请求转换为标准</a:t>
            </a:r>
            <a:r>
              <a:rPr lang="zh-CN" altLang="en-US" sz="2400" dirty="0" smtClean="0"/>
              <a:t>的 </a:t>
            </a:r>
            <a:r>
              <a:rPr lang="en-US" altLang="zh-CN" sz="2400" dirty="0" smtClean="0"/>
              <a:t>http </a:t>
            </a:r>
            <a:r>
              <a:rPr lang="zh-CN" altLang="en-US" sz="2400" dirty="0" smtClean="0"/>
              <a:t>方法</a:t>
            </a:r>
            <a:r>
              <a:rPr lang="zh-CN" altLang="en-US" sz="2400" dirty="0"/>
              <a:t>，使得</a:t>
            </a:r>
            <a:r>
              <a:rPr lang="zh-CN" altLang="en-US" sz="2400" dirty="0" smtClean="0"/>
              <a:t>支持 </a:t>
            </a:r>
            <a:r>
              <a:rPr lang="en-US" altLang="zh-CN" sz="2400" dirty="0" smtClean="0"/>
              <a:t>GET</a:t>
            </a:r>
            <a:r>
              <a:rPr lang="zh-CN" altLang="en-US" sz="2400" dirty="0"/>
              <a:t>、</a:t>
            </a:r>
            <a:r>
              <a:rPr lang="en-US" altLang="zh-CN" sz="2400" dirty="0"/>
              <a:t>POST</a:t>
            </a:r>
            <a:r>
              <a:rPr lang="zh-CN" altLang="en-US" sz="2400" dirty="0"/>
              <a:t>、</a:t>
            </a:r>
            <a:r>
              <a:rPr lang="en-US" altLang="zh-CN" sz="2400" dirty="0" smtClean="0"/>
              <a:t>PUT </a:t>
            </a:r>
            <a:r>
              <a:rPr lang="zh-CN" altLang="en-US" sz="2400" dirty="0" smtClean="0"/>
              <a:t>与 </a:t>
            </a:r>
            <a:r>
              <a:rPr lang="en-US" altLang="zh-CN" sz="2400" dirty="0" smtClean="0"/>
              <a:t>DELETE </a:t>
            </a:r>
            <a:r>
              <a:rPr lang="zh-CN" altLang="en-US" sz="2400" dirty="0" smtClean="0"/>
              <a:t>请求。</a:t>
            </a:r>
            <a:endParaRPr lang="zh-CN" altLang="en-US" sz="2400" dirty="0"/>
          </a:p>
        </p:txBody>
      </p:sp>
      <p:sp>
        <p:nvSpPr>
          <p:cNvPr id="4" name="矩形 3"/>
          <p:cNvSpPr/>
          <p:nvPr/>
        </p:nvSpPr>
        <p:spPr>
          <a:xfrm>
            <a:off x="1259632" y="2290319"/>
            <a:ext cx="5472608" cy="14401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44208" y="764704"/>
            <a:ext cx="2520280" cy="1200329"/>
          </a:xfrm>
          <a:prstGeom prst="rect">
            <a:avLst/>
          </a:prstGeom>
          <a:noFill/>
        </p:spPr>
        <p:txBody>
          <a:bodyPr wrap="square" rtlCol="0">
            <a:spAutoFit/>
          </a:bodyPr>
          <a:lstStyle/>
          <a:p>
            <a:r>
              <a:rPr lang="en-US" altLang="zh-CN" dirty="0" err="1" smtClean="0"/>
              <a:t>getOrder?id</a:t>
            </a:r>
            <a:r>
              <a:rPr lang="en-US" altLang="zh-CN" dirty="0" smtClean="0"/>
              <a:t>=1 GET</a:t>
            </a:r>
          </a:p>
          <a:p>
            <a:r>
              <a:rPr lang="en-US" altLang="zh-CN" dirty="0" err="1" smtClean="0"/>
              <a:t>deleteOrder?id</a:t>
            </a:r>
            <a:r>
              <a:rPr lang="en-US" altLang="zh-CN" dirty="0" smtClean="0"/>
              <a:t>=1 GET</a:t>
            </a:r>
          </a:p>
          <a:p>
            <a:r>
              <a:rPr lang="en-US" altLang="zh-CN" dirty="0" err="1" smtClean="0"/>
              <a:t>updateOrder</a:t>
            </a:r>
            <a:r>
              <a:rPr lang="en-US" altLang="zh-CN" dirty="0" smtClean="0"/>
              <a:t> POST </a:t>
            </a:r>
          </a:p>
          <a:p>
            <a:r>
              <a:rPr lang="en-US" altLang="zh-CN" dirty="0" err="1" smtClean="0"/>
              <a:t>saveOrder</a:t>
            </a:r>
            <a:r>
              <a:rPr lang="en-US" altLang="zh-CN" dirty="0" smtClean="0"/>
              <a:t> POST</a:t>
            </a:r>
            <a:endParaRPr lang="zh-CN" altLang="en-US" dirty="0"/>
          </a:p>
        </p:txBody>
      </p:sp>
      <p:sp>
        <p:nvSpPr>
          <p:cNvPr id="6" name="TextBox 5"/>
          <p:cNvSpPr txBox="1"/>
          <p:nvPr/>
        </p:nvSpPr>
        <p:spPr>
          <a:xfrm>
            <a:off x="323528" y="1196752"/>
            <a:ext cx="2376264" cy="369332"/>
          </a:xfrm>
          <a:prstGeom prst="rect">
            <a:avLst/>
          </a:prstGeom>
          <a:noFill/>
        </p:spPr>
        <p:txBody>
          <a:bodyPr wrap="square" rtlCol="0">
            <a:spAutoFit/>
          </a:bodyPr>
          <a:lstStyle/>
          <a:p>
            <a:r>
              <a:rPr lang="en-US" altLang="zh-CN" dirty="0" smtClean="0"/>
              <a:t>RESTFUL URL</a:t>
            </a:r>
            <a:endParaRPr lang="zh-CN" altLang="en-US" dirty="0"/>
          </a:p>
        </p:txBody>
      </p:sp>
    </p:spTree>
    <p:extLst>
      <p:ext uri="{BB962C8B-B14F-4D97-AF65-F5344CB8AC3E}">
        <p14:creationId xmlns:p14="http://schemas.microsoft.com/office/powerpoint/2010/main" val="29045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14356"/>
            <a:ext cx="8496944" cy="1143000"/>
          </a:xfrm>
        </p:spPr>
        <p:txBody>
          <a:bodyPr>
            <a:normAutofit/>
          </a:bodyPr>
          <a:lstStyle/>
          <a:p>
            <a:r>
              <a:rPr lang="en-US" altLang="zh-CN" dirty="0"/>
              <a:t>@</a:t>
            </a:r>
            <a:r>
              <a:rPr lang="en-US" altLang="zh-CN" dirty="0" err="1" smtClean="0"/>
              <a:t>PathVariable</a:t>
            </a:r>
            <a:r>
              <a:rPr lang="en-US" altLang="zh-CN" dirty="0" smtClean="0"/>
              <a:t> </a:t>
            </a:r>
            <a:r>
              <a:rPr lang="zh-CN" altLang="en-US" dirty="0" smtClean="0"/>
              <a:t>绑定 </a:t>
            </a:r>
            <a:r>
              <a:rPr lang="en-US" altLang="zh-CN" dirty="0" smtClean="0"/>
              <a:t>URL </a:t>
            </a:r>
            <a:r>
              <a:rPr lang="zh-CN" altLang="en-US" dirty="0" smtClean="0"/>
              <a:t>占位符到入参</a:t>
            </a:r>
            <a:endParaRPr lang="zh-CN" altLang="en-US" dirty="0"/>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b="1" dirty="0" smtClean="0">
                <a:solidFill>
                  <a:srgbClr val="FF0000"/>
                </a:solidFill>
              </a:rPr>
              <a:t>带占位符的 </a:t>
            </a:r>
            <a:r>
              <a:rPr lang="en-US" altLang="zh-CN" sz="2400" b="1" dirty="0" smtClean="0">
                <a:solidFill>
                  <a:srgbClr val="FF0000"/>
                </a:solidFill>
              </a:rPr>
              <a:t>URL </a:t>
            </a:r>
            <a:r>
              <a:rPr lang="zh-CN" altLang="en-US" sz="2400" b="1" dirty="0" smtClean="0">
                <a:solidFill>
                  <a:srgbClr val="FF0000"/>
                </a:solidFill>
              </a:rPr>
              <a:t>是 </a:t>
            </a:r>
            <a:r>
              <a:rPr lang="en-US" altLang="zh-CN" sz="2400" b="1" dirty="0" smtClean="0">
                <a:solidFill>
                  <a:srgbClr val="FF0000"/>
                </a:solidFill>
              </a:rPr>
              <a:t>Spring3.0 </a:t>
            </a:r>
            <a:r>
              <a:rPr lang="zh-CN" altLang="en-US" sz="2400" b="1" dirty="0" smtClean="0">
                <a:solidFill>
                  <a:srgbClr val="FF0000"/>
                </a:solidFill>
              </a:rPr>
              <a:t>新增的功能</a:t>
            </a:r>
            <a:r>
              <a:rPr lang="zh-CN" altLang="en-US" sz="2400" dirty="0" smtClean="0"/>
              <a:t>，该功能在 </a:t>
            </a:r>
            <a:r>
              <a:rPr lang="en-US" altLang="zh-CN" sz="2400" dirty="0" err="1" smtClean="0"/>
              <a:t>SpringMVC</a:t>
            </a:r>
            <a:r>
              <a:rPr lang="en-US" altLang="zh-CN" sz="2400" dirty="0" smtClean="0"/>
              <a:t> </a:t>
            </a:r>
            <a:r>
              <a:rPr lang="zh-CN" altLang="en-US" sz="2400" dirty="0" smtClean="0"/>
              <a:t>向 </a:t>
            </a:r>
            <a:r>
              <a:rPr lang="en-US" altLang="zh-CN" sz="2400" b="1" dirty="0" smtClean="0">
                <a:solidFill>
                  <a:srgbClr val="FF0000"/>
                </a:solidFill>
              </a:rPr>
              <a:t>REST</a:t>
            </a:r>
            <a:r>
              <a:rPr lang="en-US" altLang="zh-CN" sz="2400" dirty="0" smtClean="0"/>
              <a:t> </a:t>
            </a:r>
            <a:r>
              <a:rPr lang="zh-CN" altLang="en-US" sz="2400" dirty="0" smtClean="0"/>
              <a:t>目标挺进发展过程中具有里程碑的意义</a:t>
            </a:r>
            <a:endParaRPr lang="en-US" altLang="zh-CN" sz="2400" dirty="0" smtClean="0"/>
          </a:p>
          <a:p>
            <a:r>
              <a:rPr lang="zh-CN" altLang="en-US" sz="2400" b="1" dirty="0" smtClean="0">
                <a:solidFill>
                  <a:srgbClr val="FF0000"/>
                </a:solidFill>
              </a:rPr>
              <a:t>通过 </a:t>
            </a:r>
            <a:r>
              <a:rPr lang="en-US" altLang="zh-CN" sz="2400" b="1" dirty="0">
                <a:solidFill>
                  <a:srgbClr val="FF0000"/>
                </a:solidFill>
              </a:rPr>
              <a:t>@</a:t>
            </a:r>
            <a:r>
              <a:rPr lang="en-US" altLang="zh-CN" sz="2400" b="1" dirty="0" err="1">
                <a:solidFill>
                  <a:srgbClr val="FF0000"/>
                </a:solidFill>
              </a:rPr>
              <a:t>PathVariable</a:t>
            </a:r>
            <a:r>
              <a:rPr lang="en-US" altLang="zh-CN" sz="2400" b="1" dirty="0">
                <a:solidFill>
                  <a:srgbClr val="FF0000"/>
                </a:solidFill>
              </a:rPr>
              <a:t> </a:t>
            </a:r>
            <a:r>
              <a:rPr lang="zh-CN" altLang="en-US" sz="2400" b="1" dirty="0">
                <a:solidFill>
                  <a:srgbClr val="FF0000"/>
                </a:solidFill>
              </a:rPr>
              <a:t>可以将 </a:t>
            </a:r>
            <a:r>
              <a:rPr lang="en-US" altLang="zh-CN" sz="2400" b="1" dirty="0">
                <a:solidFill>
                  <a:srgbClr val="FF0000"/>
                </a:solidFill>
              </a:rPr>
              <a:t>URL </a:t>
            </a:r>
            <a:r>
              <a:rPr lang="zh-CN" altLang="en-US" sz="2400" b="1" dirty="0">
                <a:solidFill>
                  <a:srgbClr val="FF0000"/>
                </a:solidFill>
              </a:rPr>
              <a:t>中占位符参数绑定到控制器处理方法的入参</a:t>
            </a:r>
            <a:r>
              <a:rPr lang="zh-CN" altLang="en-US" sz="2400" b="1" dirty="0" smtClean="0">
                <a:solidFill>
                  <a:srgbClr val="FF0000"/>
                </a:solidFill>
              </a:rPr>
              <a:t>中</a:t>
            </a:r>
            <a:r>
              <a:rPr lang="zh-CN" altLang="en-US" sz="2400" dirty="0"/>
              <a:t>：</a:t>
            </a:r>
            <a:r>
              <a:rPr lang="en-US" altLang="zh-CN" sz="2400" dirty="0" smtClean="0"/>
              <a:t>URL </a:t>
            </a:r>
            <a:r>
              <a:rPr lang="zh-CN" altLang="en-US" sz="2400" dirty="0"/>
              <a:t>中的 </a:t>
            </a:r>
            <a:r>
              <a:rPr lang="en-US" altLang="zh-CN" sz="2400" dirty="0"/>
              <a:t>{xxx} </a:t>
            </a:r>
            <a:r>
              <a:rPr lang="zh-CN" altLang="en-US" sz="2400" dirty="0"/>
              <a:t>占位符可以通过 </a:t>
            </a:r>
            <a:r>
              <a:rPr lang="en-US" altLang="zh-CN" sz="2400" dirty="0"/>
              <a:t>@</a:t>
            </a:r>
            <a:r>
              <a:rPr lang="en-US" altLang="zh-CN" sz="2400" dirty="0" err="1"/>
              <a:t>PathVariable</a:t>
            </a:r>
            <a:r>
              <a:rPr lang="en-US" altLang="zh-CN" sz="2400" dirty="0"/>
              <a:t>("xxx") </a:t>
            </a:r>
            <a:r>
              <a:rPr lang="zh-CN" altLang="en-US" sz="2400" dirty="0"/>
              <a:t>绑定到操作方法的入参中。</a:t>
            </a:r>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7211344" cy="1413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211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5263108"/>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b="1" dirty="0" smtClean="0">
                <a:solidFill>
                  <a:srgbClr val="FF0000"/>
                </a:solidFill>
              </a:rPr>
              <a:t>映射请求</a:t>
            </a:r>
            <a:r>
              <a:rPr lang="zh-CN" altLang="en-US" sz="2000" b="1" smtClean="0">
                <a:solidFill>
                  <a:srgbClr val="FF0000"/>
                </a:solidFill>
              </a:rPr>
              <a:t>参数</a:t>
            </a:r>
            <a:endParaRPr lang="en-US" altLang="zh-CN" sz="2000" b="1" dirty="0" smtClean="0">
              <a:solidFill>
                <a:srgbClr val="FF0000"/>
              </a:solidFill>
            </a:endParaRPr>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658997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请求处理方法签名</a:t>
            </a:r>
            <a:endParaRPr lang="zh-CN" altLang="en-US" dirty="0"/>
          </a:p>
        </p:txBody>
      </p:sp>
      <p:sp>
        <p:nvSpPr>
          <p:cNvPr id="3" name="内容占位符 2"/>
          <p:cNvSpPr>
            <a:spLocks noGrp="1"/>
          </p:cNvSpPr>
          <p:nvPr>
            <p:ph idx="1"/>
          </p:nvPr>
        </p:nvSpPr>
        <p:spPr>
          <a:xfrm>
            <a:off x="457200" y="1857364"/>
            <a:ext cx="8229600" cy="4786346"/>
          </a:xfrm>
        </p:spPr>
        <p:txBody>
          <a:bodyPr>
            <a:normAutofit/>
          </a:bodyPr>
          <a:lstStyle/>
          <a:p>
            <a:r>
              <a:rPr lang="en-US" altLang="zh-CN" sz="2400" dirty="0" smtClean="0"/>
              <a:t>Spring MVC </a:t>
            </a:r>
            <a:r>
              <a:rPr lang="zh-CN" altLang="en-US" sz="2400" b="1" dirty="0" smtClean="0">
                <a:solidFill>
                  <a:srgbClr val="FF0000"/>
                </a:solidFill>
              </a:rPr>
              <a:t>通过分析处理方法的签名，将 </a:t>
            </a:r>
            <a:r>
              <a:rPr lang="en-US" altLang="zh-CN" sz="2400" b="1" dirty="0" smtClean="0">
                <a:solidFill>
                  <a:srgbClr val="FF0000"/>
                </a:solidFill>
              </a:rPr>
              <a:t>HTTP </a:t>
            </a:r>
            <a:r>
              <a:rPr lang="zh-CN" altLang="en-US" sz="2400" b="1" dirty="0" smtClean="0">
                <a:solidFill>
                  <a:srgbClr val="FF0000"/>
                </a:solidFill>
              </a:rPr>
              <a:t>请求信息绑定到处理方法的相应</a:t>
            </a:r>
            <a:r>
              <a:rPr lang="zh-CN" altLang="en-US" sz="2400" b="1" dirty="0" smtClean="0">
                <a:solidFill>
                  <a:srgbClr val="0000FF"/>
                </a:solidFill>
              </a:rPr>
              <a:t>人参</a:t>
            </a:r>
            <a:r>
              <a:rPr lang="zh-CN" altLang="en-US" sz="2400" b="1" dirty="0" smtClean="0">
                <a:solidFill>
                  <a:srgbClr val="FF0000"/>
                </a:solidFill>
              </a:rPr>
              <a:t>中</a:t>
            </a:r>
            <a:r>
              <a:rPr lang="zh-CN" altLang="en-US" sz="2400" dirty="0" smtClean="0"/>
              <a:t>。</a:t>
            </a:r>
            <a:endParaRPr lang="en-US" altLang="zh-CN" sz="2400" dirty="0" smtClean="0"/>
          </a:p>
          <a:p>
            <a:r>
              <a:rPr lang="en-US" altLang="zh-CN" sz="2400" dirty="0" smtClean="0"/>
              <a:t>Spring MVC </a:t>
            </a:r>
            <a:r>
              <a:rPr lang="zh-CN" altLang="en-US" sz="2400" dirty="0" smtClean="0"/>
              <a:t>对控制器处理方法签名的限制是很宽松的，几乎可以按喜欢的任何方式对方法进行签名。</a:t>
            </a:r>
            <a:endParaRPr lang="en-US" altLang="zh-CN" sz="2400" dirty="0" smtClean="0"/>
          </a:p>
          <a:p>
            <a:r>
              <a:rPr lang="zh-CN" altLang="en-US" sz="2400" dirty="0" smtClean="0"/>
              <a:t>必要时</a:t>
            </a:r>
            <a:r>
              <a:rPr lang="zh-CN" altLang="en-US" sz="2400" b="1" dirty="0" smtClean="0">
                <a:solidFill>
                  <a:srgbClr val="FF0000"/>
                </a:solidFill>
              </a:rPr>
              <a:t>可以对方法及方法入参标注相应的注解</a:t>
            </a:r>
            <a:r>
              <a:rPr lang="zh-CN" altLang="en-US" sz="2400" dirty="0" smtClean="0"/>
              <a:t>（</a:t>
            </a:r>
            <a:r>
              <a:rPr lang="en-US" altLang="zh-CN" sz="2400" dirty="0"/>
              <a:t> </a:t>
            </a:r>
            <a:r>
              <a:rPr lang="en-US" altLang="zh-CN" sz="2400" b="1" dirty="0">
                <a:solidFill>
                  <a:srgbClr val="FF0000"/>
                </a:solidFill>
              </a:rPr>
              <a:t>@</a:t>
            </a:r>
            <a:r>
              <a:rPr lang="en-US" altLang="zh-CN" sz="2400" b="1" dirty="0" err="1">
                <a:solidFill>
                  <a:srgbClr val="FF0000"/>
                </a:solidFill>
              </a:rPr>
              <a:t>PathVariable</a:t>
            </a:r>
            <a:r>
              <a:rPr lang="en-US" altLang="zh-CN" sz="2400" b="1" dirty="0">
                <a:solidFill>
                  <a:srgbClr val="FF0000"/>
                </a:solidFill>
              </a:rPr>
              <a:t> </a:t>
            </a:r>
            <a:r>
              <a:rPr lang="zh-CN" altLang="en-US" sz="2400" b="1" dirty="0" smtClean="0">
                <a:solidFill>
                  <a:srgbClr val="FF0000"/>
                </a:solidFill>
              </a:rPr>
              <a:t>、</a:t>
            </a:r>
            <a:r>
              <a:rPr lang="en-US" altLang="zh-CN" sz="2400" b="1" dirty="0" smtClean="0">
                <a:solidFill>
                  <a:srgbClr val="FF0000"/>
                </a:solidFill>
              </a:rPr>
              <a:t>@</a:t>
            </a:r>
            <a:r>
              <a:rPr lang="en-US" altLang="zh-CN" sz="2400" b="1" dirty="0" err="1" smtClean="0">
                <a:solidFill>
                  <a:srgbClr val="FF0000"/>
                </a:solidFill>
              </a:rPr>
              <a:t>RequestParam</a:t>
            </a:r>
            <a:r>
              <a:rPr lang="zh-CN" altLang="en-US" sz="2400" b="1" dirty="0" smtClean="0">
                <a:solidFill>
                  <a:srgbClr val="FF0000"/>
                </a:solidFill>
              </a:rPr>
              <a:t>、</a:t>
            </a:r>
            <a:r>
              <a:rPr lang="en-US" altLang="zh-CN" sz="2400" b="1" dirty="0" smtClean="0">
                <a:solidFill>
                  <a:srgbClr val="FF0000"/>
                </a:solidFill>
              </a:rPr>
              <a:t>@</a:t>
            </a:r>
            <a:r>
              <a:rPr lang="en-US" altLang="zh-CN" sz="2400" b="1" dirty="0" err="1" smtClean="0">
                <a:solidFill>
                  <a:srgbClr val="FF0000"/>
                </a:solidFill>
              </a:rPr>
              <a:t>RequestHeader</a:t>
            </a:r>
            <a:r>
              <a:rPr lang="en-US" altLang="zh-CN" sz="2400" b="1" dirty="0" smtClean="0">
                <a:solidFill>
                  <a:srgbClr val="FF0000"/>
                </a:solidFill>
              </a:rPr>
              <a:t> </a:t>
            </a:r>
            <a:r>
              <a:rPr lang="zh-CN" altLang="en-US" sz="2400" b="1" dirty="0" smtClean="0">
                <a:solidFill>
                  <a:srgbClr val="FF0000"/>
                </a:solidFill>
              </a:rPr>
              <a:t>等</a:t>
            </a:r>
            <a:r>
              <a:rPr lang="zh-CN" altLang="en-US" sz="2400" dirty="0" smtClean="0"/>
              <a:t>）、</a:t>
            </a:r>
            <a:r>
              <a:rPr lang="en-US" altLang="zh-CN" sz="2400" dirty="0" smtClean="0"/>
              <a:t>Spring MVC </a:t>
            </a:r>
            <a:r>
              <a:rPr lang="zh-CN" altLang="en-US" sz="2400" dirty="0" smtClean="0"/>
              <a:t>框架会</a:t>
            </a:r>
            <a:r>
              <a:rPr lang="zh-CN" altLang="en-US" sz="2400" dirty="0"/>
              <a:t>将</a:t>
            </a:r>
            <a:r>
              <a:rPr lang="zh-CN" altLang="en-US" sz="2400" dirty="0" smtClean="0"/>
              <a:t> </a:t>
            </a:r>
            <a:r>
              <a:rPr lang="en-US" altLang="zh-CN" sz="2400" dirty="0" smtClean="0"/>
              <a:t>HTTP </a:t>
            </a:r>
            <a:r>
              <a:rPr lang="zh-CN" altLang="en-US" sz="2400" dirty="0" smtClean="0"/>
              <a:t>请求的信息绑定到相应的方法入参中，并根据方法的返回值类型做出相应的后续处理。</a:t>
            </a:r>
            <a:endParaRPr lang="en-US" altLang="zh-CN"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a:t>
            </a:r>
            <a:r>
              <a:rPr lang="en-US" altLang="zh-CN" dirty="0" err="1" smtClean="0"/>
              <a:t>RequestParam</a:t>
            </a:r>
            <a:r>
              <a:rPr lang="en-US" altLang="zh-CN" dirty="0" smtClean="0"/>
              <a:t> </a:t>
            </a:r>
            <a:r>
              <a:rPr lang="zh-CN" altLang="en-US" dirty="0" smtClean="0"/>
              <a:t>绑定请求参数值</a:t>
            </a:r>
            <a:endParaRPr lang="zh-CN" altLang="en-US" dirty="0"/>
          </a:p>
        </p:txBody>
      </p:sp>
      <p:sp>
        <p:nvSpPr>
          <p:cNvPr id="3" name="内容占位符 2"/>
          <p:cNvSpPr>
            <a:spLocks noGrp="1"/>
          </p:cNvSpPr>
          <p:nvPr>
            <p:ph idx="1"/>
          </p:nvPr>
        </p:nvSpPr>
        <p:spPr>
          <a:xfrm>
            <a:off x="485804" y="1857364"/>
            <a:ext cx="8229600" cy="2000264"/>
          </a:xfrm>
        </p:spPr>
        <p:txBody>
          <a:bodyPr>
            <a:normAutofit/>
          </a:bodyPr>
          <a:lstStyle/>
          <a:p>
            <a:r>
              <a:rPr lang="zh-CN" altLang="en-US" sz="2400" dirty="0" smtClean="0"/>
              <a:t>在处理方法入参处</a:t>
            </a:r>
            <a:r>
              <a:rPr lang="zh-CN" altLang="en-US" sz="2400" b="1" dirty="0" smtClean="0">
                <a:solidFill>
                  <a:srgbClr val="FF0000"/>
                </a:solidFill>
              </a:rPr>
              <a:t>使用 </a:t>
            </a:r>
            <a:r>
              <a:rPr lang="en-US" altLang="zh-CN" sz="2400" b="1" dirty="0" smtClean="0">
                <a:solidFill>
                  <a:srgbClr val="FF0000"/>
                </a:solidFill>
              </a:rPr>
              <a:t>@</a:t>
            </a:r>
            <a:r>
              <a:rPr lang="en-US" altLang="zh-CN" sz="2400" b="1" dirty="0" err="1" smtClean="0">
                <a:solidFill>
                  <a:srgbClr val="FF0000"/>
                </a:solidFill>
              </a:rPr>
              <a:t>RequestParam</a:t>
            </a:r>
            <a:r>
              <a:rPr lang="en-US" altLang="zh-CN" sz="2400" b="1" dirty="0" smtClean="0">
                <a:solidFill>
                  <a:srgbClr val="FF0000"/>
                </a:solidFill>
              </a:rPr>
              <a:t> </a:t>
            </a:r>
            <a:r>
              <a:rPr lang="zh-CN" altLang="en-US" sz="2400" b="1" dirty="0" smtClean="0">
                <a:solidFill>
                  <a:srgbClr val="FF0000"/>
                </a:solidFill>
              </a:rPr>
              <a:t>可以把请求参数传递给请求方法</a:t>
            </a:r>
            <a:endParaRPr lang="en-US" altLang="zh-CN" sz="2400" b="1" dirty="0" smtClean="0">
              <a:solidFill>
                <a:srgbClr val="FF0000"/>
              </a:solidFill>
            </a:endParaRPr>
          </a:p>
          <a:p>
            <a:pPr lvl="1"/>
            <a:r>
              <a:rPr lang="en-US" altLang="zh-CN" sz="2000" dirty="0" smtClean="0"/>
              <a:t>value</a:t>
            </a:r>
            <a:r>
              <a:rPr lang="zh-CN" altLang="en-US" sz="2000" dirty="0" smtClean="0"/>
              <a:t>：参数名</a:t>
            </a:r>
            <a:endParaRPr lang="en-US" altLang="zh-CN" sz="2000" dirty="0" smtClean="0"/>
          </a:p>
          <a:p>
            <a:pPr lvl="1"/>
            <a:r>
              <a:rPr lang="en-US" altLang="zh-CN" sz="2000" b="1" dirty="0" smtClean="0">
                <a:solidFill>
                  <a:srgbClr val="0000FF"/>
                </a:solidFill>
              </a:rPr>
              <a:t>required</a:t>
            </a:r>
            <a:r>
              <a:rPr lang="zh-CN" altLang="en-US" sz="2000" dirty="0" smtClean="0"/>
              <a:t>：是否必须。默认为 </a:t>
            </a:r>
            <a:r>
              <a:rPr lang="en-US" altLang="zh-CN" sz="2000" dirty="0" smtClean="0"/>
              <a:t>true, </a:t>
            </a:r>
            <a:r>
              <a:rPr lang="zh-CN" altLang="en-US" sz="2000" dirty="0" smtClean="0"/>
              <a:t>表示请求参数中必须包含对应的参数，若不存在，将抛出异常</a:t>
            </a:r>
            <a:endParaRPr lang="zh-CN" altLang="en-US" sz="2000" dirty="0"/>
          </a:p>
        </p:txBody>
      </p:sp>
      <p:pic>
        <p:nvPicPr>
          <p:cNvPr id="30722" name="Picture 2"/>
          <p:cNvPicPr>
            <a:picLocks noChangeAspect="1" noChangeArrowheads="1"/>
          </p:cNvPicPr>
          <p:nvPr/>
        </p:nvPicPr>
        <p:blipFill>
          <a:blip r:embed="rId2"/>
          <a:srcRect/>
          <a:stretch>
            <a:fillRect/>
          </a:stretch>
        </p:blipFill>
        <p:spPr bwMode="auto">
          <a:xfrm>
            <a:off x="214282" y="3857628"/>
            <a:ext cx="8715375" cy="130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14356"/>
            <a:ext cx="9036496" cy="1143000"/>
          </a:xfrm>
        </p:spPr>
        <p:txBody>
          <a:bodyPr>
            <a:normAutofit/>
          </a:bodyPr>
          <a:lstStyle/>
          <a:p>
            <a:r>
              <a:rPr lang="zh-CN" altLang="en-US" sz="3200" dirty="0" smtClean="0"/>
              <a:t>使用 </a:t>
            </a:r>
            <a:r>
              <a:rPr lang="en-US" altLang="zh-CN" sz="3200" dirty="0" smtClean="0"/>
              <a:t>@</a:t>
            </a:r>
            <a:r>
              <a:rPr lang="en-US" altLang="zh-CN" sz="3200" dirty="0" err="1" smtClean="0"/>
              <a:t>RequestHeader</a:t>
            </a:r>
            <a:r>
              <a:rPr lang="en-US" altLang="zh-CN" sz="3200" dirty="0" smtClean="0"/>
              <a:t> </a:t>
            </a:r>
            <a:r>
              <a:rPr lang="zh-CN" altLang="en-US" sz="3200" dirty="0" smtClean="0"/>
              <a:t>绑定请求报头的属性值</a:t>
            </a:r>
            <a:endParaRPr lang="zh-CN" altLang="en-US" sz="3200" dirty="0"/>
          </a:p>
        </p:txBody>
      </p:sp>
      <p:sp>
        <p:nvSpPr>
          <p:cNvPr id="3" name="内容占位符 2"/>
          <p:cNvSpPr>
            <a:spLocks noGrp="1"/>
          </p:cNvSpPr>
          <p:nvPr>
            <p:ph idx="1"/>
          </p:nvPr>
        </p:nvSpPr>
        <p:spPr>
          <a:xfrm>
            <a:off x="485804" y="1831995"/>
            <a:ext cx="8229600" cy="2821141"/>
          </a:xfrm>
        </p:spPr>
        <p:txBody>
          <a:bodyPr>
            <a:normAutofit/>
          </a:bodyPr>
          <a:lstStyle/>
          <a:p>
            <a:r>
              <a:rPr lang="zh-CN" altLang="en-US" sz="2400" dirty="0" smtClean="0"/>
              <a:t>请求头包含了若干个属性，服务器可据此获知客户端的信息，</a:t>
            </a:r>
            <a:r>
              <a:rPr lang="zh-CN" altLang="en-US" sz="2400" b="1" dirty="0" smtClean="0">
                <a:solidFill>
                  <a:srgbClr val="FF0000"/>
                </a:solidFill>
              </a:rPr>
              <a:t>通过 </a:t>
            </a:r>
            <a:r>
              <a:rPr lang="en-US" altLang="zh-CN" sz="2400" b="1" dirty="0" smtClean="0">
                <a:solidFill>
                  <a:srgbClr val="FF0000"/>
                </a:solidFill>
              </a:rPr>
              <a:t>@</a:t>
            </a:r>
            <a:r>
              <a:rPr lang="en-US" altLang="zh-CN" sz="2400" b="1" dirty="0" err="1" smtClean="0">
                <a:solidFill>
                  <a:srgbClr val="FF0000"/>
                </a:solidFill>
              </a:rPr>
              <a:t>RequestHeader</a:t>
            </a:r>
            <a:r>
              <a:rPr lang="en-US" altLang="zh-CN" sz="2400" b="1" dirty="0" smtClean="0">
                <a:solidFill>
                  <a:srgbClr val="FF0000"/>
                </a:solidFill>
              </a:rPr>
              <a:t> </a:t>
            </a:r>
            <a:r>
              <a:rPr lang="zh-CN" altLang="en-US" sz="2400" b="1" dirty="0" smtClean="0">
                <a:solidFill>
                  <a:srgbClr val="FF0000"/>
                </a:solidFill>
              </a:rPr>
              <a:t>即可将请求头中的属性值绑定到处理方法的入参中</a:t>
            </a:r>
            <a:endParaRPr lang="zh-CN" altLang="en-US" sz="2400" b="1" dirty="0">
              <a:solidFill>
                <a:srgbClr val="FF0000"/>
              </a:solidFill>
            </a:endParaRPr>
          </a:p>
        </p:txBody>
      </p:sp>
      <p:pic>
        <p:nvPicPr>
          <p:cNvPr id="5" name="Picture 2"/>
          <p:cNvPicPr>
            <a:picLocks noChangeAspect="1" noChangeArrowheads="1"/>
          </p:cNvPicPr>
          <p:nvPr/>
        </p:nvPicPr>
        <p:blipFill>
          <a:blip r:embed="rId2"/>
          <a:srcRect/>
          <a:stretch>
            <a:fillRect/>
          </a:stretch>
        </p:blipFill>
        <p:spPr bwMode="auto">
          <a:xfrm>
            <a:off x="866799" y="3214686"/>
            <a:ext cx="7134225"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356"/>
            <a:ext cx="8501122" cy="1143000"/>
          </a:xfrm>
        </p:spPr>
        <p:txBody>
          <a:bodyPr>
            <a:normAutofit/>
          </a:bodyPr>
          <a:lstStyle/>
          <a:p>
            <a:r>
              <a:rPr lang="zh-CN" altLang="en-US" sz="2800" dirty="0" smtClean="0"/>
              <a:t>使用 </a:t>
            </a:r>
            <a:r>
              <a:rPr lang="en-US" altLang="zh-CN" sz="2800" dirty="0" smtClean="0"/>
              <a:t>@</a:t>
            </a:r>
            <a:r>
              <a:rPr lang="en-US" altLang="zh-CN" sz="2800" dirty="0" err="1" smtClean="0"/>
              <a:t>CookieValue</a:t>
            </a:r>
            <a:r>
              <a:rPr lang="en-US" altLang="zh-CN" sz="2800" dirty="0" smtClean="0"/>
              <a:t> </a:t>
            </a:r>
            <a:r>
              <a:rPr lang="zh-CN" altLang="en-US" sz="2800" dirty="0" smtClean="0"/>
              <a:t>绑定请求中的 </a:t>
            </a:r>
            <a:r>
              <a:rPr lang="en-US" altLang="zh-CN" sz="2800" dirty="0" smtClean="0"/>
              <a:t>Cookie </a:t>
            </a:r>
            <a:r>
              <a:rPr lang="zh-CN" altLang="en-US" sz="2800" dirty="0" smtClean="0"/>
              <a:t>值</a:t>
            </a:r>
            <a:endParaRPr lang="zh-CN" altLang="en-US" sz="2800" dirty="0"/>
          </a:p>
        </p:txBody>
      </p:sp>
      <p:sp>
        <p:nvSpPr>
          <p:cNvPr id="3" name="内容占位符 2"/>
          <p:cNvSpPr>
            <a:spLocks noGrp="1"/>
          </p:cNvSpPr>
          <p:nvPr>
            <p:ph idx="1"/>
          </p:nvPr>
        </p:nvSpPr>
        <p:spPr>
          <a:xfrm>
            <a:off x="457200" y="1785926"/>
            <a:ext cx="8229600" cy="642942"/>
          </a:xfrm>
        </p:spPr>
        <p:txBody>
          <a:bodyPr>
            <a:normAutofit/>
          </a:bodyPr>
          <a:lstStyle/>
          <a:p>
            <a:r>
              <a:rPr lang="en-US" altLang="zh-CN" sz="2400" b="1" dirty="0" smtClean="0">
                <a:solidFill>
                  <a:srgbClr val="FF0000"/>
                </a:solidFill>
              </a:rPr>
              <a:t>@</a:t>
            </a:r>
            <a:r>
              <a:rPr lang="en-US" altLang="zh-CN" sz="2400" b="1" dirty="0" err="1" smtClean="0">
                <a:solidFill>
                  <a:srgbClr val="FF0000"/>
                </a:solidFill>
              </a:rPr>
              <a:t>CookieValue</a:t>
            </a:r>
            <a:r>
              <a:rPr lang="en-US" altLang="zh-CN" sz="2400" b="1" dirty="0" smtClean="0">
                <a:solidFill>
                  <a:srgbClr val="FF0000"/>
                </a:solidFill>
              </a:rPr>
              <a:t> </a:t>
            </a:r>
            <a:r>
              <a:rPr lang="zh-CN" altLang="en-US" sz="2400" dirty="0" smtClean="0"/>
              <a:t>可让处理方法入参绑定某个 </a:t>
            </a:r>
            <a:r>
              <a:rPr lang="en-US" altLang="zh-CN" sz="2400" dirty="0" smtClean="0"/>
              <a:t>Cookie </a:t>
            </a:r>
            <a:r>
              <a:rPr lang="zh-CN" altLang="en-US" sz="2400" dirty="0" smtClean="0"/>
              <a:t>值</a:t>
            </a:r>
            <a:endParaRPr lang="zh-CN" altLang="en-US" sz="2400" dirty="0"/>
          </a:p>
        </p:txBody>
      </p:sp>
      <p:pic>
        <p:nvPicPr>
          <p:cNvPr id="31746" name="Picture 2"/>
          <p:cNvPicPr>
            <a:picLocks noChangeAspect="1" noChangeArrowheads="1"/>
          </p:cNvPicPr>
          <p:nvPr/>
        </p:nvPicPr>
        <p:blipFill>
          <a:blip r:embed="rId2"/>
          <a:srcRect/>
          <a:stretch>
            <a:fillRect/>
          </a:stretch>
        </p:blipFill>
        <p:spPr bwMode="auto">
          <a:xfrm>
            <a:off x="428596" y="2428868"/>
            <a:ext cx="8201025"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POJO </a:t>
            </a:r>
            <a:r>
              <a:rPr lang="zh-CN" altLang="en-US" dirty="0" smtClean="0"/>
              <a:t>对象绑定请求参数值</a:t>
            </a:r>
            <a:endParaRPr lang="zh-CN" altLang="en-US" dirty="0"/>
          </a:p>
        </p:txBody>
      </p:sp>
      <p:sp>
        <p:nvSpPr>
          <p:cNvPr id="3" name="内容占位符 2"/>
          <p:cNvSpPr>
            <a:spLocks noGrp="1"/>
          </p:cNvSpPr>
          <p:nvPr>
            <p:ph idx="1"/>
          </p:nvPr>
        </p:nvSpPr>
        <p:spPr>
          <a:xfrm>
            <a:off x="457200" y="1903433"/>
            <a:ext cx="8229600" cy="1382691"/>
          </a:xfrm>
        </p:spPr>
        <p:txBody>
          <a:bodyPr>
            <a:normAutofit/>
          </a:bodyPr>
          <a:lstStyle/>
          <a:p>
            <a:r>
              <a:rPr lang="en-US" altLang="zh-CN" sz="2400" dirty="0" smtClean="0"/>
              <a:t>Spring MVC </a:t>
            </a:r>
            <a:r>
              <a:rPr lang="zh-CN" altLang="en-US" sz="2400" b="1" dirty="0" smtClean="0">
                <a:solidFill>
                  <a:srgbClr val="FF0000"/>
                </a:solidFill>
              </a:rPr>
              <a:t>会按请求参数名和 </a:t>
            </a:r>
            <a:r>
              <a:rPr lang="en-US" altLang="zh-CN" sz="2400" b="1" dirty="0" smtClean="0">
                <a:solidFill>
                  <a:srgbClr val="FF0000"/>
                </a:solidFill>
              </a:rPr>
              <a:t>POJO </a:t>
            </a:r>
            <a:r>
              <a:rPr lang="zh-CN" altLang="en-US" sz="2400" b="1" dirty="0" smtClean="0">
                <a:solidFill>
                  <a:srgbClr val="FF0000"/>
                </a:solidFill>
              </a:rPr>
              <a:t>属性名进行自动匹配，自动为该对象填充属性值</a:t>
            </a:r>
            <a:r>
              <a:rPr lang="zh-CN" altLang="en-US" sz="2400" dirty="0" smtClean="0"/>
              <a:t>。</a:t>
            </a:r>
            <a:r>
              <a:rPr lang="zh-CN" altLang="en-US" sz="2400" b="1" dirty="0" smtClean="0">
                <a:solidFill>
                  <a:srgbClr val="FF0000"/>
                </a:solidFill>
              </a:rPr>
              <a:t>支持级联属性</a:t>
            </a:r>
            <a:r>
              <a:rPr lang="zh-CN" altLang="en-US" sz="2400" dirty="0" smtClean="0"/>
              <a:t>。如：</a:t>
            </a:r>
            <a:r>
              <a:rPr lang="en-US" altLang="zh-CN" sz="2400" dirty="0" err="1" smtClean="0"/>
              <a:t>dept.deptId</a:t>
            </a:r>
            <a:r>
              <a:rPr lang="zh-CN" altLang="en-US" sz="2400" dirty="0" smtClean="0"/>
              <a:t>、</a:t>
            </a:r>
            <a:r>
              <a:rPr lang="en-US" altLang="zh-CN" sz="2400" dirty="0" err="1" smtClean="0"/>
              <a:t>dept.address.tel</a:t>
            </a:r>
            <a:r>
              <a:rPr lang="en-US" altLang="zh-CN" sz="2400" dirty="0" smtClean="0"/>
              <a:t> </a:t>
            </a:r>
            <a:r>
              <a:rPr lang="zh-CN" altLang="en-US" sz="2400" dirty="0" smtClean="0"/>
              <a:t>等</a:t>
            </a:r>
            <a:endParaRPr lang="zh-CN" altLang="en-US" sz="2400" dirty="0"/>
          </a:p>
        </p:txBody>
      </p:sp>
      <p:pic>
        <p:nvPicPr>
          <p:cNvPr id="33794" name="Picture 2"/>
          <p:cNvPicPr>
            <a:picLocks noChangeAspect="1" noChangeArrowheads="1"/>
          </p:cNvPicPr>
          <p:nvPr/>
        </p:nvPicPr>
        <p:blipFill>
          <a:blip r:embed="rId2"/>
          <a:srcRect/>
          <a:stretch>
            <a:fillRect/>
          </a:stretch>
        </p:blipFill>
        <p:spPr bwMode="auto">
          <a:xfrm>
            <a:off x="857224" y="3357562"/>
            <a:ext cx="3143250" cy="11049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928662" y="4714884"/>
            <a:ext cx="7458075"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1143000"/>
          </a:xfrm>
        </p:spPr>
        <p:txBody>
          <a:bodyPr>
            <a:normAutofit/>
          </a:bodyPr>
          <a:lstStyle/>
          <a:p>
            <a:r>
              <a:rPr lang="zh-CN" altLang="en-US" sz="4000" b="1" dirty="0" smtClean="0">
                <a:solidFill>
                  <a:srgbClr val="FF0000"/>
                </a:solidFill>
              </a:rPr>
              <a:t>使用 </a:t>
            </a:r>
            <a:r>
              <a:rPr lang="en-US" altLang="zh-CN" sz="4000" b="1" dirty="0" err="1" smtClean="0">
                <a:solidFill>
                  <a:srgbClr val="FF0000"/>
                </a:solidFill>
              </a:rPr>
              <a:t>Servlet</a:t>
            </a:r>
            <a:r>
              <a:rPr lang="en-US" altLang="zh-CN" sz="4000" b="1" dirty="0" smtClean="0">
                <a:solidFill>
                  <a:srgbClr val="FF0000"/>
                </a:solidFill>
              </a:rPr>
              <a:t> API </a:t>
            </a:r>
            <a:r>
              <a:rPr lang="zh-CN" altLang="en-US" sz="4000" b="1" dirty="0" smtClean="0">
                <a:solidFill>
                  <a:srgbClr val="FF0000"/>
                </a:solidFill>
              </a:rPr>
              <a:t>作为入参</a:t>
            </a:r>
            <a:endParaRPr lang="zh-CN" altLang="en-US" sz="4000" b="1" dirty="0">
              <a:solidFill>
                <a:srgbClr val="FF0000"/>
              </a:solidFill>
            </a:endParaRPr>
          </a:p>
        </p:txBody>
      </p:sp>
      <p:pic>
        <p:nvPicPr>
          <p:cNvPr id="34818" name="Picture 2"/>
          <p:cNvPicPr>
            <a:picLocks noChangeAspect="1" noChangeArrowheads="1"/>
          </p:cNvPicPr>
          <p:nvPr/>
        </p:nvPicPr>
        <p:blipFill>
          <a:blip r:embed="rId2"/>
          <a:srcRect/>
          <a:stretch>
            <a:fillRect/>
          </a:stretch>
        </p:blipFill>
        <p:spPr bwMode="auto">
          <a:xfrm>
            <a:off x="88252" y="1643050"/>
            <a:ext cx="7458075" cy="2809875"/>
          </a:xfrm>
          <a:prstGeom prst="rect">
            <a:avLst/>
          </a:prstGeom>
          <a:ln>
            <a:noFill/>
          </a:ln>
          <a:effectLst>
            <a:outerShdw blurRad="190500" algn="tl" rotWithShape="0">
              <a:srgbClr val="000000">
                <a:alpha val="70000"/>
              </a:srgbClr>
            </a:outerShdw>
          </a:effectLst>
        </p:spPr>
      </p:pic>
      <p:pic>
        <p:nvPicPr>
          <p:cNvPr id="34819" name="Picture 3"/>
          <p:cNvPicPr>
            <a:picLocks noChangeAspect="1" noChangeArrowheads="1"/>
          </p:cNvPicPr>
          <p:nvPr/>
        </p:nvPicPr>
        <p:blipFill>
          <a:blip r:embed="rId3"/>
          <a:srcRect/>
          <a:stretch>
            <a:fillRect/>
          </a:stretch>
        </p:blipFill>
        <p:spPr bwMode="auto">
          <a:xfrm>
            <a:off x="4027792" y="3456296"/>
            <a:ext cx="5010150" cy="31813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1490508"/>
          </a:xfrm>
        </p:spPr>
        <p:txBody>
          <a:bodyPr>
            <a:noAutofit/>
          </a:bodyPr>
          <a:lstStyle/>
          <a:p>
            <a:r>
              <a:rPr lang="en-US" altLang="zh-CN" dirty="0" smtClean="0"/>
              <a:t>MVC </a:t>
            </a:r>
            <a:r>
              <a:rPr lang="zh-CN" altLang="en-US" dirty="0" smtClean="0"/>
              <a:t>的 </a:t>
            </a:r>
            <a:r>
              <a:rPr lang="en-US" altLang="zh-CN" dirty="0" smtClean="0"/>
              <a:t>Handler </a:t>
            </a:r>
            <a:r>
              <a:rPr lang="zh-CN" altLang="en-US" dirty="0" smtClean="0"/>
              <a:t>方法可以接受</a:t>
            </a:r>
            <a:r>
              <a:rPr lang="en-US" altLang="zh-CN" dirty="0" smtClean="0"/>
              <a:t/>
            </a:r>
            <a:br>
              <a:rPr lang="en-US" altLang="zh-CN" dirty="0" smtClean="0"/>
            </a:br>
            <a:r>
              <a:rPr lang="zh-CN" altLang="en-US" dirty="0" smtClean="0"/>
              <a:t>哪些</a:t>
            </a:r>
            <a:r>
              <a:rPr lang="en-US" altLang="zh-CN" dirty="0"/>
              <a:t> </a:t>
            </a:r>
            <a:r>
              <a:rPr lang="en-US" altLang="zh-CN" dirty="0" err="1" smtClean="0"/>
              <a:t>ServletAPI</a:t>
            </a:r>
            <a:r>
              <a:rPr lang="en-US" altLang="zh-CN" dirty="0" smtClean="0"/>
              <a:t> </a:t>
            </a:r>
            <a:r>
              <a:rPr lang="zh-CN" altLang="en-US" dirty="0" smtClean="0"/>
              <a:t>类型的参数</a:t>
            </a:r>
            <a:endParaRPr lang="zh-CN" altLang="en-US" dirty="0"/>
          </a:p>
        </p:txBody>
      </p:sp>
      <p:sp>
        <p:nvSpPr>
          <p:cNvPr id="3" name="内容占位符 2"/>
          <p:cNvSpPr>
            <a:spLocks noGrp="1"/>
          </p:cNvSpPr>
          <p:nvPr>
            <p:ph idx="1"/>
          </p:nvPr>
        </p:nvSpPr>
        <p:spPr>
          <a:xfrm>
            <a:off x="457200" y="2215405"/>
            <a:ext cx="8229600" cy="4525963"/>
          </a:xfrm>
        </p:spPr>
        <p:txBody>
          <a:bodyPr>
            <a:normAutofit/>
          </a:bodyPr>
          <a:lstStyle/>
          <a:p>
            <a:r>
              <a:rPr lang="en-US" altLang="zh-CN" sz="2400" dirty="0" err="1" smtClean="0"/>
              <a:t>HttpServletRequest</a:t>
            </a:r>
            <a:endParaRPr lang="en-US" altLang="zh-CN" sz="2400" dirty="0" smtClean="0"/>
          </a:p>
          <a:p>
            <a:r>
              <a:rPr lang="en-US" altLang="zh-CN" sz="2400" dirty="0" err="1" smtClean="0"/>
              <a:t>HttpServletResponse</a:t>
            </a:r>
            <a:endParaRPr lang="en-US" altLang="zh-CN" sz="2400" dirty="0" smtClean="0"/>
          </a:p>
          <a:p>
            <a:r>
              <a:rPr lang="en-US" altLang="zh-CN" sz="2400" dirty="0" err="1" smtClean="0"/>
              <a:t>HttpSession</a:t>
            </a:r>
            <a:endParaRPr lang="en-US" altLang="zh-CN" sz="2400" dirty="0" smtClean="0"/>
          </a:p>
          <a:p>
            <a:r>
              <a:rPr lang="en-US" altLang="zh-CN" sz="2400" b="1" dirty="0" err="1" smtClean="0">
                <a:solidFill>
                  <a:srgbClr val="FF0000"/>
                </a:solidFill>
              </a:rPr>
              <a:t>java.security.Principal</a:t>
            </a:r>
            <a:endParaRPr lang="en-US" altLang="zh-CN" sz="2400" b="1" dirty="0" smtClean="0">
              <a:solidFill>
                <a:srgbClr val="FF0000"/>
              </a:solidFill>
            </a:endParaRPr>
          </a:p>
          <a:p>
            <a:r>
              <a:rPr lang="en-US" altLang="zh-CN" sz="2400" b="1" dirty="0" smtClean="0">
                <a:solidFill>
                  <a:srgbClr val="FF0000"/>
                </a:solidFill>
              </a:rPr>
              <a:t>Locale</a:t>
            </a:r>
          </a:p>
          <a:p>
            <a:r>
              <a:rPr lang="en-US" altLang="zh-CN" sz="2400" b="1" dirty="0" err="1" smtClean="0">
                <a:solidFill>
                  <a:srgbClr val="FF0000"/>
                </a:solidFill>
              </a:rPr>
              <a:t>InputStream</a:t>
            </a:r>
            <a:endParaRPr lang="en-US" altLang="zh-CN" sz="2400" b="1" dirty="0" smtClean="0">
              <a:solidFill>
                <a:srgbClr val="FF0000"/>
              </a:solidFill>
            </a:endParaRPr>
          </a:p>
          <a:p>
            <a:r>
              <a:rPr lang="en-US" altLang="zh-CN" sz="2400" b="1" dirty="0" err="1" smtClean="0">
                <a:solidFill>
                  <a:srgbClr val="FF0000"/>
                </a:solidFill>
              </a:rPr>
              <a:t>OutputStream</a:t>
            </a:r>
            <a:endParaRPr lang="en-US" altLang="zh-CN" sz="2400" b="1" dirty="0" smtClean="0">
              <a:solidFill>
                <a:srgbClr val="FF0000"/>
              </a:solidFill>
            </a:endParaRPr>
          </a:p>
          <a:p>
            <a:r>
              <a:rPr lang="en-US" altLang="zh-CN" sz="2400" b="1" dirty="0" smtClean="0">
                <a:solidFill>
                  <a:srgbClr val="FF0000"/>
                </a:solidFill>
              </a:rPr>
              <a:t>Reader</a:t>
            </a:r>
          </a:p>
          <a:p>
            <a:r>
              <a:rPr lang="en-US" altLang="zh-CN" sz="2400" b="1" dirty="0" smtClean="0">
                <a:solidFill>
                  <a:srgbClr val="FF0000"/>
                </a:solidFill>
              </a:rPr>
              <a:t>Writer</a:t>
            </a:r>
            <a:endParaRPr lang="zh-CN" altLang="en-US" sz="2400" b="1" dirty="0">
              <a:solidFill>
                <a:srgbClr val="FF0000"/>
              </a:solidFill>
            </a:endParaRPr>
          </a:p>
        </p:txBody>
      </p:sp>
    </p:spTree>
    <p:extLst>
      <p:ext uri="{BB962C8B-B14F-4D97-AF65-F5344CB8AC3E}">
        <p14:creationId xmlns:p14="http://schemas.microsoft.com/office/powerpoint/2010/main" val="275459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5263108"/>
          </a:xfrm>
        </p:spPr>
        <p:txBody>
          <a:bodyPr>
            <a:normAutofit/>
          </a:bodyPr>
          <a:lstStyle/>
          <a:p>
            <a:r>
              <a:rPr lang="en-US" altLang="zh-CN" sz="2000" b="1" dirty="0" err="1" smtClean="0">
                <a:solidFill>
                  <a:srgbClr val="FF0000"/>
                </a:solidFill>
              </a:rPr>
              <a:t>SpringMVC</a:t>
            </a:r>
            <a:r>
              <a:rPr lang="en-US" altLang="zh-CN" sz="2000" b="1" dirty="0" smtClean="0">
                <a:solidFill>
                  <a:srgbClr val="FF0000"/>
                </a:solidFill>
              </a:rPr>
              <a:t> </a:t>
            </a:r>
            <a:r>
              <a:rPr lang="zh-CN" altLang="en-US" sz="2000" b="1" dirty="0" smtClean="0">
                <a:solidFill>
                  <a:srgbClr val="FF0000"/>
                </a:solidFill>
              </a:rPr>
              <a:t>概述</a:t>
            </a:r>
            <a:endParaRPr lang="en-US" altLang="zh-CN" sz="2000" b="1" dirty="0" smtClean="0">
              <a:solidFill>
                <a:srgbClr val="FF0000"/>
              </a:solidFill>
            </a:endParaRPr>
          </a:p>
          <a:p>
            <a:r>
              <a:rPr lang="en-US" altLang="zh-CN" sz="2000" b="1" dirty="0" err="1" smtClean="0">
                <a:solidFill>
                  <a:srgbClr val="FF0000"/>
                </a:solidFill>
              </a:rPr>
              <a:t>SpringMVC</a:t>
            </a:r>
            <a:r>
              <a:rPr lang="en-US" altLang="zh-CN" sz="2000" b="1" dirty="0" smtClean="0">
                <a:solidFill>
                  <a:srgbClr val="FF0000"/>
                </a:solidFill>
              </a:rPr>
              <a:t> </a:t>
            </a:r>
            <a:r>
              <a:rPr lang="zh-CN" altLang="en-US" sz="2000" b="1" dirty="0">
                <a:solidFill>
                  <a:srgbClr val="FF0000"/>
                </a:solidFill>
              </a:rPr>
              <a:t>的</a:t>
            </a:r>
            <a:r>
              <a:rPr lang="zh-CN" altLang="en-US" sz="2000" b="1" dirty="0" smtClean="0">
                <a:solidFill>
                  <a:srgbClr val="FF0000"/>
                </a:solidFill>
              </a:rPr>
              <a:t> </a:t>
            </a:r>
            <a:r>
              <a:rPr lang="en-US" altLang="zh-CN" sz="2000" b="1" dirty="0" err="1" smtClean="0">
                <a:solidFill>
                  <a:srgbClr val="FF0000"/>
                </a:solidFill>
              </a:rPr>
              <a:t>HelloWorld</a:t>
            </a:r>
            <a:endParaRPr lang="en-US" altLang="zh-CN" sz="2000" b="1" dirty="0" smtClean="0">
              <a:solidFill>
                <a:srgbClr val="FF0000"/>
              </a:solidFill>
            </a:endParaRPr>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2643651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5263108"/>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b="1" dirty="0">
                <a:solidFill>
                  <a:srgbClr val="FF0000"/>
                </a:solidFill>
              </a:rPr>
              <a:t>处理模型</a:t>
            </a:r>
            <a:r>
              <a:rPr lang="zh-CN" altLang="en-US" sz="2000" b="1" dirty="0" smtClean="0">
                <a:solidFill>
                  <a:srgbClr val="FF0000"/>
                </a:solidFill>
              </a:rPr>
              <a:t>数据</a:t>
            </a:r>
            <a:endParaRPr lang="en-US" altLang="zh-CN" sz="2000" b="1" dirty="0" smtClean="0">
              <a:solidFill>
                <a:srgbClr val="FF0000"/>
              </a:solidFill>
            </a:endParaRPr>
          </a:p>
          <a:p>
            <a:r>
              <a:rPr lang="en-US" altLang="zh-CN" sz="2000" dirty="0" err="1"/>
              <a:t>RESTful</a:t>
            </a:r>
            <a:r>
              <a:rPr lang="en-US" altLang="zh-CN" sz="2000" dirty="0"/>
              <a:t> </a:t>
            </a:r>
            <a:r>
              <a:rPr lang="en-US" altLang="zh-CN" sz="2000" dirty="0" smtClean="0"/>
              <a:t>CRUD</a:t>
            </a:r>
            <a:endParaRPr lang="en-US" altLang="zh-CN" sz="2000" b="1" dirty="0" smtClean="0">
              <a:solidFill>
                <a:srgbClr val="FF0000"/>
              </a:solidFill>
            </a:endParaRPr>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012159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处理模型数据</a:t>
            </a:r>
            <a:endParaRPr lang="zh-CN" altLang="en-US" dirty="0"/>
          </a:p>
        </p:txBody>
      </p:sp>
      <p:sp>
        <p:nvSpPr>
          <p:cNvPr id="3" name="内容占位符 2"/>
          <p:cNvSpPr>
            <a:spLocks noGrp="1"/>
          </p:cNvSpPr>
          <p:nvPr>
            <p:ph idx="1"/>
          </p:nvPr>
        </p:nvSpPr>
        <p:spPr>
          <a:xfrm>
            <a:off x="357158" y="1857364"/>
            <a:ext cx="8429684" cy="4786346"/>
          </a:xfrm>
        </p:spPr>
        <p:txBody>
          <a:bodyPr>
            <a:normAutofit/>
          </a:bodyPr>
          <a:lstStyle/>
          <a:p>
            <a:r>
              <a:rPr lang="en-US" altLang="zh-CN" dirty="0" smtClean="0"/>
              <a:t>Spring MVC </a:t>
            </a:r>
            <a:r>
              <a:rPr lang="zh-CN" altLang="en-US" dirty="0" smtClean="0"/>
              <a:t>提供了</a:t>
            </a:r>
            <a:r>
              <a:rPr lang="zh-CN" altLang="en-US" smtClean="0"/>
              <a:t>以下几种</a:t>
            </a:r>
            <a:r>
              <a:rPr lang="zh-CN" altLang="en-US"/>
              <a:t>途径</a:t>
            </a:r>
            <a:r>
              <a:rPr lang="zh-CN" altLang="en-US" smtClean="0"/>
              <a:t>输出</a:t>
            </a:r>
            <a:r>
              <a:rPr lang="zh-CN" altLang="en-US" dirty="0" smtClean="0"/>
              <a:t>模型数据：</a:t>
            </a:r>
            <a:endParaRPr lang="en-US" altLang="zh-CN" dirty="0" smtClean="0"/>
          </a:p>
          <a:p>
            <a:pPr lvl="1"/>
            <a:r>
              <a:rPr lang="en-US" altLang="zh-CN" b="1" dirty="0" err="1" smtClean="0">
                <a:solidFill>
                  <a:srgbClr val="FF0000"/>
                </a:solidFill>
              </a:rPr>
              <a:t>ModelAndView</a:t>
            </a:r>
            <a:r>
              <a:rPr lang="en-US" altLang="zh-CN" dirty="0" smtClean="0"/>
              <a:t>: </a:t>
            </a:r>
            <a:r>
              <a:rPr lang="zh-CN" altLang="en-US" dirty="0" smtClean="0"/>
              <a:t>处理方法返回值类型为 </a:t>
            </a:r>
            <a:r>
              <a:rPr lang="en-US" altLang="zh-CN" dirty="0" err="1" smtClean="0"/>
              <a:t>ModelAndView</a:t>
            </a:r>
            <a:r>
              <a:rPr lang="en-US" altLang="zh-CN" dirty="0" smtClean="0"/>
              <a:t> </a:t>
            </a:r>
            <a:r>
              <a:rPr lang="zh-CN" altLang="en-US" dirty="0" smtClean="0"/>
              <a:t>时</a:t>
            </a:r>
            <a:r>
              <a:rPr lang="en-US" altLang="zh-CN" dirty="0" smtClean="0"/>
              <a:t>, </a:t>
            </a:r>
            <a:r>
              <a:rPr lang="zh-CN" altLang="en-US" dirty="0" smtClean="0"/>
              <a:t>方法体即可通过该对象添加模型数据</a:t>
            </a:r>
            <a:endParaRPr lang="en-US" altLang="zh-CN" dirty="0" smtClean="0"/>
          </a:p>
          <a:p>
            <a:pPr lvl="1"/>
            <a:r>
              <a:rPr lang="en-US" altLang="zh-CN" b="1" dirty="0">
                <a:solidFill>
                  <a:srgbClr val="FF0000"/>
                </a:solidFill>
              </a:rPr>
              <a:t>Map </a:t>
            </a:r>
            <a:r>
              <a:rPr lang="zh-CN" altLang="en-US" b="1" dirty="0">
                <a:solidFill>
                  <a:srgbClr val="FF0000"/>
                </a:solidFill>
              </a:rPr>
              <a:t>及 </a:t>
            </a:r>
            <a:r>
              <a:rPr lang="en-US" altLang="zh-CN" b="1" dirty="0">
                <a:solidFill>
                  <a:srgbClr val="FF0000"/>
                </a:solidFill>
              </a:rPr>
              <a:t>Model</a:t>
            </a:r>
            <a:r>
              <a:rPr lang="en-US" altLang="zh-CN" dirty="0"/>
              <a:t>: </a:t>
            </a:r>
            <a:r>
              <a:rPr lang="zh-CN" altLang="en-US" dirty="0"/>
              <a:t>入参为 </a:t>
            </a:r>
            <a:r>
              <a:rPr lang="en-US" altLang="zh-CN" dirty="0" err="1"/>
              <a:t>org.springframework.ui.Model</a:t>
            </a:r>
            <a:r>
              <a:rPr lang="zh-CN" altLang="en-US" dirty="0"/>
              <a:t>、</a:t>
            </a:r>
            <a:r>
              <a:rPr lang="en-US" altLang="zh-CN" dirty="0" err="1"/>
              <a:t>org.springframework.ui.ModelMap</a:t>
            </a:r>
            <a:r>
              <a:rPr lang="en-US" altLang="zh-CN" dirty="0"/>
              <a:t> </a:t>
            </a:r>
            <a:r>
              <a:rPr lang="zh-CN" altLang="en-US" dirty="0"/>
              <a:t>或 </a:t>
            </a:r>
            <a:r>
              <a:rPr lang="en-US" altLang="zh-CN" dirty="0" err="1"/>
              <a:t>java.uti.Map</a:t>
            </a:r>
            <a:r>
              <a:rPr lang="en-US" altLang="zh-CN" dirty="0"/>
              <a:t> </a:t>
            </a:r>
            <a:r>
              <a:rPr lang="zh-CN" altLang="en-US" dirty="0"/>
              <a:t>时，处理方法返回时，</a:t>
            </a:r>
            <a:r>
              <a:rPr lang="en-US" altLang="zh-CN" dirty="0"/>
              <a:t>Map </a:t>
            </a:r>
            <a:r>
              <a:rPr lang="zh-CN" altLang="en-US" dirty="0"/>
              <a:t>中的数据会自动添加到模型中。</a:t>
            </a:r>
            <a:endParaRPr lang="en-US" altLang="zh-CN" dirty="0"/>
          </a:p>
          <a:p>
            <a:pPr lvl="1"/>
            <a:r>
              <a:rPr lang="en-US" altLang="zh-CN" b="1" dirty="0">
                <a:solidFill>
                  <a:srgbClr val="FF0000"/>
                </a:solidFill>
              </a:rPr>
              <a:t>@</a:t>
            </a:r>
            <a:r>
              <a:rPr lang="en-US" altLang="zh-CN" b="1" dirty="0" err="1">
                <a:solidFill>
                  <a:srgbClr val="FF0000"/>
                </a:solidFill>
              </a:rPr>
              <a:t>SessionAttributes</a:t>
            </a:r>
            <a:r>
              <a:rPr lang="en-US" altLang="zh-CN" dirty="0"/>
              <a:t>: </a:t>
            </a:r>
            <a:r>
              <a:rPr lang="zh-CN" altLang="en-US" dirty="0"/>
              <a:t>将模型中的某个属性暂存到 </a:t>
            </a:r>
            <a:r>
              <a:rPr lang="en-US" altLang="zh-CN" dirty="0" err="1"/>
              <a:t>HttpSession</a:t>
            </a:r>
            <a:r>
              <a:rPr lang="en-US" altLang="zh-CN" dirty="0"/>
              <a:t> </a:t>
            </a:r>
            <a:r>
              <a:rPr lang="zh-CN" altLang="en-US" dirty="0"/>
              <a:t>中，以便多个请求之间可以共享这个属性</a:t>
            </a:r>
          </a:p>
          <a:p>
            <a:pPr lvl="1"/>
            <a:r>
              <a:rPr lang="en-US" altLang="zh-CN" b="1" dirty="0" smtClean="0">
                <a:solidFill>
                  <a:srgbClr val="FF0000"/>
                </a:solidFill>
              </a:rPr>
              <a:t>@</a:t>
            </a:r>
            <a:r>
              <a:rPr lang="en-US" altLang="zh-CN" b="1" dirty="0" err="1" smtClean="0">
                <a:solidFill>
                  <a:srgbClr val="FF0000"/>
                </a:solidFill>
              </a:rPr>
              <a:t>ModelAttribute</a:t>
            </a:r>
            <a:r>
              <a:rPr lang="en-US" altLang="zh-CN" dirty="0" smtClean="0"/>
              <a:t>: </a:t>
            </a:r>
            <a:r>
              <a:rPr lang="zh-CN" altLang="en-US" dirty="0" smtClean="0"/>
              <a:t>方法入参标注该注解后</a:t>
            </a:r>
            <a:r>
              <a:rPr lang="en-US" altLang="zh-CN" dirty="0" smtClean="0"/>
              <a:t>, </a:t>
            </a:r>
            <a:r>
              <a:rPr lang="zh-CN" altLang="en-US" dirty="0" smtClean="0"/>
              <a:t>入参的对象就会放到数据模型中</a:t>
            </a:r>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ModelAndView</a:t>
            </a:r>
            <a:endParaRPr lang="zh-CN" altLang="en-US" dirty="0"/>
          </a:p>
        </p:txBody>
      </p:sp>
      <p:sp>
        <p:nvSpPr>
          <p:cNvPr id="3" name="内容占位符 2"/>
          <p:cNvSpPr>
            <a:spLocks noGrp="1"/>
          </p:cNvSpPr>
          <p:nvPr>
            <p:ph idx="1"/>
          </p:nvPr>
        </p:nvSpPr>
        <p:spPr>
          <a:xfrm>
            <a:off x="457200" y="1928802"/>
            <a:ext cx="8229600" cy="4714908"/>
          </a:xfrm>
        </p:spPr>
        <p:txBody>
          <a:bodyPr>
            <a:normAutofit/>
          </a:bodyPr>
          <a:lstStyle/>
          <a:p>
            <a:r>
              <a:rPr lang="zh-CN" altLang="en-US" sz="2400" dirty="0" smtClean="0"/>
              <a:t>控制器处理方法的返回值如果为 </a:t>
            </a:r>
            <a:r>
              <a:rPr lang="en-US" altLang="zh-CN" sz="2400" b="1" dirty="0" err="1" smtClean="0">
                <a:solidFill>
                  <a:srgbClr val="FF0000"/>
                </a:solidFill>
              </a:rPr>
              <a:t>ModelAndView</a:t>
            </a:r>
            <a:r>
              <a:rPr lang="en-US" altLang="zh-CN" sz="2400" dirty="0" smtClean="0"/>
              <a:t>, </a:t>
            </a:r>
            <a:r>
              <a:rPr lang="zh-CN" altLang="en-US" sz="2400" dirty="0" smtClean="0"/>
              <a:t>则其</a:t>
            </a:r>
            <a:r>
              <a:rPr lang="zh-CN" altLang="en-US" sz="2400" b="1" dirty="0" smtClean="0">
                <a:solidFill>
                  <a:srgbClr val="FF0000"/>
                </a:solidFill>
              </a:rPr>
              <a:t>既包含视图信息，也包含模型数据信息</a:t>
            </a:r>
            <a:r>
              <a:rPr lang="zh-CN" altLang="en-US" sz="2400" dirty="0" smtClean="0"/>
              <a:t>。</a:t>
            </a:r>
            <a:endParaRPr lang="en-US" altLang="zh-CN" sz="2400" dirty="0" smtClean="0"/>
          </a:p>
          <a:p>
            <a:r>
              <a:rPr lang="zh-CN" altLang="en-US" sz="2400" dirty="0" smtClean="0"/>
              <a:t>添加模型数据</a:t>
            </a:r>
            <a:r>
              <a:rPr lang="en-US" altLang="zh-CN" sz="2400" dirty="0" smtClean="0"/>
              <a:t>:</a:t>
            </a:r>
          </a:p>
          <a:p>
            <a:pPr lvl="1"/>
            <a:r>
              <a:rPr lang="en-US" altLang="zh-CN" sz="2000" dirty="0" err="1" smtClean="0"/>
              <a:t>MoelAndView</a:t>
            </a:r>
            <a:r>
              <a:rPr lang="en-US" altLang="zh-CN" sz="2000" dirty="0" smtClean="0"/>
              <a:t> </a:t>
            </a:r>
            <a:r>
              <a:rPr lang="en-US" altLang="zh-CN" sz="2000" dirty="0" err="1" smtClean="0"/>
              <a:t>addObject</a:t>
            </a:r>
            <a:r>
              <a:rPr lang="en-US" altLang="zh-CN" sz="2000" dirty="0" smtClean="0"/>
              <a:t>(String </a:t>
            </a:r>
            <a:r>
              <a:rPr lang="en-US" altLang="zh-CN" sz="2000" dirty="0" err="1" smtClean="0"/>
              <a:t>attributeName</a:t>
            </a:r>
            <a:r>
              <a:rPr lang="en-US" altLang="zh-CN" sz="2000" dirty="0" smtClean="0"/>
              <a:t>, Object </a:t>
            </a:r>
            <a:r>
              <a:rPr lang="en-US" altLang="zh-CN" sz="2000" dirty="0" err="1" smtClean="0"/>
              <a:t>attributeValue</a:t>
            </a:r>
            <a:r>
              <a:rPr lang="en-US" altLang="zh-CN" sz="2000" dirty="0" smtClean="0"/>
              <a:t>)</a:t>
            </a:r>
          </a:p>
          <a:p>
            <a:pPr lvl="1"/>
            <a:r>
              <a:rPr lang="en-US" altLang="zh-CN" sz="2000" dirty="0" err="1" smtClean="0"/>
              <a:t>ModelAndView</a:t>
            </a:r>
            <a:r>
              <a:rPr lang="en-US" altLang="zh-CN" sz="2000" dirty="0" smtClean="0"/>
              <a:t> </a:t>
            </a:r>
            <a:r>
              <a:rPr lang="en-US" altLang="zh-CN" sz="2000" dirty="0" err="1" smtClean="0"/>
              <a:t>addAllObject</a:t>
            </a:r>
            <a:r>
              <a:rPr lang="en-US" altLang="zh-CN" sz="2000" dirty="0" smtClean="0"/>
              <a:t>(Map&lt;String, ?&gt; </a:t>
            </a:r>
            <a:r>
              <a:rPr lang="en-US" altLang="zh-CN" sz="2000" dirty="0" err="1" smtClean="0"/>
              <a:t>modelMap</a:t>
            </a:r>
            <a:r>
              <a:rPr lang="en-US" altLang="zh-CN" sz="2000" dirty="0" smtClean="0"/>
              <a:t>)</a:t>
            </a:r>
          </a:p>
          <a:p>
            <a:r>
              <a:rPr lang="zh-CN" altLang="en-US" sz="2400" dirty="0" smtClean="0"/>
              <a:t>设置视图</a:t>
            </a:r>
            <a:r>
              <a:rPr lang="en-US" altLang="zh-CN" sz="2400" dirty="0" smtClean="0"/>
              <a:t>:</a:t>
            </a:r>
          </a:p>
          <a:p>
            <a:pPr lvl="1"/>
            <a:r>
              <a:rPr lang="en-US" altLang="zh-CN" sz="2000" dirty="0" smtClean="0"/>
              <a:t>void </a:t>
            </a:r>
            <a:r>
              <a:rPr lang="en-US" altLang="zh-CN" sz="2000" dirty="0" err="1" smtClean="0"/>
              <a:t>setView</a:t>
            </a:r>
            <a:r>
              <a:rPr lang="en-US" altLang="zh-CN" sz="2000" dirty="0" smtClean="0"/>
              <a:t>(View </a:t>
            </a:r>
            <a:r>
              <a:rPr lang="en-US" altLang="zh-CN" sz="2000" dirty="0" err="1" smtClean="0"/>
              <a:t>view</a:t>
            </a:r>
            <a:r>
              <a:rPr lang="en-US" altLang="zh-CN" sz="2000" dirty="0" smtClean="0"/>
              <a:t>)</a:t>
            </a:r>
          </a:p>
          <a:p>
            <a:pPr lvl="1"/>
            <a:r>
              <a:rPr lang="en-US" altLang="zh-CN" sz="2000" dirty="0" smtClean="0"/>
              <a:t>void </a:t>
            </a:r>
            <a:r>
              <a:rPr lang="en-US" altLang="zh-CN" sz="2000" dirty="0" err="1" smtClean="0"/>
              <a:t>setViewName</a:t>
            </a:r>
            <a:r>
              <a:rPr lang="en-US" altLang="zh-CN" sz="2000" dirty="0" smtClean="0"/>
              <a:t>(String </a:t>
            </a:r>
            <a:r>
              <a:rPr lang="en-US" altLang="zh-CN" sz="2000" err="1" smtClean="0"/>
              <a:t>viewName</a:t>
            </a:r>
            <a:r>
              <a:rPr lang="en-US" altLang="zh-CN" sz="2000" smtClean="0"/>
              <a:t>)</a:t>
            </a:r>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 </a:t>
            </a:r>
            <a:r>
              <a:rPr lang="zh-CN" altLang="en-US" dirty="0" smtClean="0"/>
              <a:t>及 </a:t>
            </a:r>
            <a:r>
              <a:rPr lang="en-US" altLang="zh-CN" dirty="0" smtClean="0"/>
              <a:t>Model</a:t>
            </a:r>
            <a:endParaRPr lang="zh-CN" altLang="en-US" dirty="0"/>
          </a:p>
        </p:txBody>
      </p:sp>
      <p:sp>
        <p:nvSpPr>
          <p:cNvPr id="3" name="内容占位符 2"/>
          <p:cNvSpPr>
            <a:spLocks noGrp="1"/>
          </p:cNvSpPr>
          <p:nvPr>
            <p:ph idx="1"/>
          </p:nvPr>
        </p:nvSpPr>
        <p:spPr>
          <a:xfrm>
            <a:off x="357158" y="1857364"/>
            <a:ext cx="5572164" cy="4786346"/>
          </a:xfrm>
        </p:spPr>
        <p:txBody>
          <a:bodyPr>
            <a:normAutofit/>
          </a:bodyPr>
          <a:lstStyle/>
          <a:p>
            <a:r>
              <a:rPr lang="en-US" altLang="zh-CN" sz="2400" dirty="0" smtClean="0"/>
              <a:t>Spring MVC </a:t>
            </a:r>
            <a:r>
              <a:rPr lang="zh-CN" altLang="en-US" sz="2400" dirty="0" smtClean="0"/>
              <a:t>在内部使用了一个 </a:t>
            </a:r>
            <a:r>
              <a:rPr lang="en-US" altLang="zh-CN" sz="2400" dirty="0" err="1" smtClean="0"/>
              <a:t>org.springframework.ui.Model</a:t>
            </a:r>
            <a:r>
              <a:rPr lang="en-US" altLang="zh-CN" sz="2400" dirty="0" smtClean="0"/>
              <a:t> </a:t>
            </a:r>
            <a:r>
              <a:rPr lang="zh-CN" altLang="en-US" sz="2400" dirty="0" smtClean="0"/>
              <a:t>接口存储模型数据</a:t>
            </a:r>
            <a:endParaRPr lang="en-US" altLang="zh-CN" sz="2400" dirty="0" smtClean="0"/>
          </a:p>
          <a:p>
            <a:r>
              <a:rPr lang="zh-CN" altLang="en-US" sz="2400" dirty="0" smtClean="0"/>
              <a:t>具体步骤</a:t>
            </a:r>
            <a:endParaRPr lang="en-US" altLang="zh-CN" sz="2400" dirty="0" smtClean="0"/>
          </a:p>
          <a:p>
            <a:pPr lvl="1"/>
            <a:r>
              <a:rPr lang="en-US" altLang="zh-CN" sz="2000" b="1" dirty="0" smtClean="0"/>
              <a:t>Spring MVC </a:t>
            </a:r>
            <a:r>
              <a:rPr lang="zh-CN" altLang="en-US" sz="2000" b="1" dirty="0" smtClean="0"/>
              <a:t>在调用方法前会创建一个隐含的模型对象作为模型数据的存储容器</a:t>
            </a:r>
            <a:r>
              <a:rPr lang="zh-CN" altLang="en-US" sz="2000" dirty="0" smtClean="0"/>
              <a:t>。</a:t>
            </a:r>
            <a:endParaRPr lang="en-US" altLang="zh-CN" sz="2000" dirty="0" smtClean="0"/>
          </a:p>
          <a:p>
            <a:pPr lvl="1"/>
            <a:r>
              <a:rPr lang="zh-CN" altLang="en-US" sz="2000" b="1" dirty="0" smtClean="0">
                <a:solidFill>
                  <a:srgbClr val="FF0000"/>
                </a:solidFill>
              </a:rPr>
              <a:t>如果方法的入参为 </a:t>
            </a:r>
            <a:r>
              <a:rPr lang="en-US" altLang="zh-CN" sz="2000" b="1" dirty="0" smtClean="0">
                <a:solidFill>
                  <a:srgbClr val="FF0000"/>
                </a:solidFill>
              </a:rPr>
              <a:t>Map </a:t>
            </a:r>
            <a:r>
              <a:rPr lang="zh-CN" altLang="en-US" sz="2000" b="1" dirty="0" smtClean="0">
                <a:solidFill>
                  <a:srgbClr val="FF0000"/>
                </a:solidFill>
              </a:rPr>
              <a:t>或 </a:t>
            </a:r>
            <a:r>
              <a:rPr lang="en-US" altLang="zh-CN" sz="2000" b="1" dirty="0" smtClean="0">
                <a:solidFill>
                  <a:srgbClr val="FF0000"/>
                </a:solidFill>
              </a:rPr>
              <a:t>Model </a:t>
            </a:r>
            <a:r>
              <a:rPr lang="zh-CN" altLang="en-US" sz="2000" b="1" dirty="0" smtClean="0">
                <a:solidFill>
                  <a:srgbClr val="FF0000"/>
                </a:solidFill>
              </a:rPr>
              <a:t>类型</a:t>
            </a:r>
            <a:r>
              <a:rPr lang="zh-CN" altLang="en-US" sz="2000" dirty="0" smtClean="0"/>
              <a:t>，</a:t>
            </a:r>
            <a:r>
              <a:rPr lang="en-US" altLang="zh-CN" sz="2000" dirty="0" smtClean="0"/>
              <a:t>Spring MVC </a:t>
            </a:r>
            <a:r>
              <a:rPr lang="zh-CN" altLang="en-US" sz="2000" dirty="0" smtClean="0"/>
              <a:t>会将隐含模型的引用传递给这些入参。在方法体内，开发者可以通过这个入参对象访问到模型中的所有数据，也可以向模型中添加新的属性数据</a:t>
            </a:r>
            <a:endParaRPr lang="zh-CN" altLang="en-US" sz="2000" dirty="0"/>
          </a:p>
        </p:txBody>
      </p:sp>
      <p:pic>
        <p:nvPicPr>
          <p:cNvPr id="30722" name="Picture 2"/>
          <p:cNvPicPr>
            <a:picLocks noChangeAspect="1" noChangeArrowheads="1"/>
          </p:cNvPicPr>
          <p:nvPr/>
        </p:nvPicPr>
        <p:blipFill>
          <a:blip r:embed="rId2"/>
          <a:srcRect/>
          <a:stretch>
            <a:fillRect/>
          </a:stretch>
        </p:blipFill>
        <p:spPr bwMode="auto">
          <a:xfrm>
            <a:off x="6000760" y="2810156"/>
            <a:ext cx="2928926" cy="3776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 </a:t>
            </a:r>
            <a:r>
              <a:rPr lang="zh-CN" altLang="en-US" dirty="0" smtClean="0"/>
              <a:t>及 </a:t>
            </a:r>
            <a:r>
              <a:rPr lang="en-US" altLang="zh-CN" dirty="0" smtClean="0"/>
              <a:t>Model </a:t>
            </a:r>
            <a:r>
              <a:rPr lang="zh-CN" altLang="en-US" dirty="0" smtClean="0"/>
              <a:t>示例</a:t>
            </a:r>
            <a:endParaRPr lang="zh-CN" altLang="en-US" dirty="0"/>
          </a:p>
        </p:txBody>
      </p:sp>
      <p:pic>
        <p:nvPicPr>
          <p:cNvPr id="31746" name="Picture 2"/>
          <p:cNvPicPr>
            <a:picLocks noChangeAspect="1" noChangeArrowheads="1"/>
          </p:cNvPicPr>
          <p:nvPr/>
        </p:nvPicPr>
        <p:blipFill>
          <a:blip r:embed="rId2"/>
          <a:srcRect/>
          <a:stretch>
            <a:fillRect/>
          </a:stretch>
        </p:blipFill>
        <p:spPr bwMode="auto">
          <a:xfrm>
            <a:off x="714348" y="1928802"/>
            <a:ext cx="4848225" cy="41910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643570" y="5000636"/>
            <a:ext cx="320040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en-US" altLang="zh-CN" dirty="0" err="1" smtClean="0"/>
              <a:t>SessionAttributes</a:t>
            </a:r>
            <a:endParaRPr lang="zh-CN" altLang="en-US" dirty="0"/>
          </a:p>
        </p:txBody>
      </p:sp>
      <p:sp>
        <p:nvSpPr>
          <p:cNvPr id="3" name="内容占位符 2"/>
          <p:cNvSpPr>
            <a:spLocks noGrp="1"/>
          </p:cNvSpPr>
          <p:nvPr>
            <p:ph idx="1"/>
          </p:nvPr>
        </p:nvSpPr>
        <p:spPr>
          <a:xfrm>
            <a:off x="457200" y="1974871"/>
            <a:ext cx="8229600" cy="4525963"/>
          </a:xfrm>
        </p:spPr>
        <p:txBody>
          <a:bodyPr>
            <a:normAutofit/>
          </a:bodyPr>
          <a:lstStyle/>
          <a:p>
            <a:r>
              <a:rPr lang="zh-CN" altLang="en-US" sz="2400" b="1" dirty="0" smtClean="0">
                <a:solidFill>
                  <a:srgbClr val="FF0000"/>
                </a:solidFill>
              </a:rPr>
              <a:t>若希望在多个请求之间共用某个模型属性数据</a:t>
            </a:r>
            <a:r>
              <a:rPr lang="zh-CN" altLang="en-US" sz="2400" dirty="0" smtClean="0"/>
              <a:t>，则可以在控制器类上标注一个 </a:t>
            </a:r>
            <a:r>
              <a:rPr lang="en-US" altLang="zh-CN" sz="2400" b="1" dirty="0" smtClean="0">
                <a:solidFill>
                  <a:srgbClr val="FF0000"/>
                </a:solidFill>
              </a:rPr>
              <a:t>@</a:t>
            </a:r>
            <a:r>
              <a:rPr lang="en-US" altLang="zh-CN" sz="2400" b="1" dirty="0" err="1" smtClean="0">
                <a:solidFill>
                  <a:srgbClr val="FF0000"/>
                </a:solidFill>
              </a:rPr>
              <a:t>SessionAttributes</a:t>
            </a:r>
            <a:r>
              <a:rPr lang="en-US" altLang="zh-CN" sz="2400" dirty="0" smtClean="0"/>
              <a:t>, Spring MVC </a:t>
            </a:r>
            <a:r>
              <a:rPr lang="zh-CN" altLang="en-US" sz="2400" dirty="0" smtClean="0"/>
              <a:t>将在模型中对应的属性暂存到 </a:t>
            </a:r>
            <a:r>
              <a:rPr lang="en-US" altLang="zh-CN" sz="2400" dirty="0" err="1" smtClean="0"/>
              <a:t>HttpSession</a:t>
            </a:r>
            <a:r>
              <a:rPr lang="en-US" altLang="zh-CN" sz="2400" dirty="0" smtClean="0"/>
              <a:t> </a:t>
            </a:r>
            <a:r>
              <a:rPr lang="zh-CN" altLang="en-US" sz="2400" dirty="0" smtClean="0"/>
              <a:t>中。</a:t>
            </a:r>
            <a:endParaRPr lang="en-US" altLang="zh-CN" sz="2400" dirty="0" smtClean="0"/>
          </a:p>
          <a:p>
            <a:r>
              <a:rPr lang="en-US" altLang="zh-CN" sz="2400" dirty="0" smtClean="0"/>
              <a:t>@</a:t>
            </a:r>
            <a:r>
              <a:rPr lang="en-US" altLang="zh-CN" sz="2400" dirty="0" err="1" smtClean="0"/>
              <a:t>SessionAttributes</a:t>
            </a:r>
            <a:r>
              <a:rPr lang="en-US" altLang="zh-CN" sz="2400" dirty="0" smtClean="0"/>
              <a:t> </a:t>
            </a:r>
            <a:r>
              <a:rPr lang="zh-CN" altLang="en-US" sz="2400" dirty="0" smtClean="0"/>
              <a:t>除了可以通过</a:t>
            </a:r>
            <a:r>
              <a:rPr lang="zh-CN" altLang="en-US" sz="2400" b="1" dirty="0" smtClean="0">
                <a:solidFill>
                  <a:srgbClr val="FF0000"/>
                </a:solidFill>
              </a:rPr>
              <a:t>属性名</a:t>
            </a:r>
            <a:r>
              <a:rPr lang="zh-CN" altLang="en-US" sz="2400" dirty="0" smtClean="0"/>
              <a:t>指定需要放到会话中的属性外，还可以通过模型属性的</a:t>
            </a:r>
            <a:r>
              <a:rPr lang="zh-CN" altLang="en-US" sz="2400" b="1" dirty="0" smtClean="0">
                <a:solidFill>
                  <a:srgbClr val="FF0000"/>
                </a:solidFill>
              </a:rPr>
              <a:t>对象类型</a:t>
            </a:r>
            <a:r>
              <a:rPr lang="zh-CN" altLang="en-US" sz="2400" dirty="0" smtClean="0"/>
              <a:t>指定哪些模型属性需要放到会话中</a:t>
            </a:r>
            <a:endParaRPr lang="en-US" altLang="zh-CN" sz="2400" dirty="0" smtClean="0"/>
          </a:p>
          <a:p>
            <a:pPr lvl="1"/>
            <a:r>
              <a:rPr lang="en-US" altLang="zh-CN" sz="2000" dirty="0" smtClean="0"/>
              <a:t>@</a:t>
            </a:r>
            <a:r>
              <a:rPr lang="en-US" altLang="zh-CN" sz="2000" dirty="0" err="1" smtClean="0"/>
              <a:t>SessionAttributes</a:t>
            </a:r>
            <a:r>
              <a:rPr lang="en-US" altLang="zh-CN" sz="2000" dirty="0" smtClean="0"/>
              <a:t>(types=</a:t>
            </a:r>
            <a:r>
              <a:rPr lang="en-US" altLang="zh-CN" sz="2000" dirty="0" err="1" smtClean="0"/>
              <a:t>User.class</a:t>
            </a:r>
            <a:r>
              <a:rPr lang="en-US" altLang="zh-CN" sz="2000" dirty="0" smtClean="0"/>
              <a:t>) </a:t>
            </a:r>
            <a:r>
              <a:rPr lang="zh-CN" altLang="en-US" sz="2000" dirty="0" smtClean="0"/>
              <a:t>会将隐含模型中所有类型为 </a:t>
            </a:r>
            <a:r>
              <a:rPr lang="en-US" altLang="zh-CN" sz="2000" dirty="0" err="1" smtClean="0"/>
              <a:t>User.class</a:t>
            </a:r>
            <a:r>
              <a:rPr lang="en-US" altLang="zh-CN" sz="2000" dirty="0" smtClean="0"/>
              <a:t> </a:t>
            </a:r>
            <a:r>
              <a:rPr lang="zh-CN" altLang="en-US" sz="2000" dirty="0" smtClean="0"/>
              <a:t>的属性添加到会话中。</a:t>
            </a:r>
            <a:endParaRPr lang="en-US" altLang="zh-CN" sz="2000" dirty="0" smtClean="0"/>
          </a:p>
          <a:p>
            <a:pPr lvl="1"/>
            <a:r>
              <a:rPr lang="en-US" altLang="zh-CN" sz="2000" dirty="0" smtClean="0"/>
              <a:t>@</a:t>
            </a:r>
            <a:r>
              <a:rPr lang="en-US" altLang="zh-CN" sz="2000" dirty="0" err="1" smtClean="0"/>
              <a:t>SessionAttributes</a:t>
            </a:r>
            <a:r>
              <a:rPr lang="en-US" altLang="zh-CN" sz="2000" dirty="0" smtClean="0"/>
              <a:t>(value={“user1”, “user2”})</a:t>
            </a:r>
          </a:p>
          <a:p>
            <a:pPr lvl="1"/>
            <a:r>
              <a:rPr lang="en-US" altLang="zh-CN" sz="2000" dirty="0" smtClean="0"/>
              <a:t>@</a:t>
            </a:r>
            <a:r>
              <a:rPr lang="en-US" altLang="zh-CN" sz="2000" dirty="0" err="1" smtClean="0"/>
              <a:t>SessionAttributes</a:t>
            </a:r>
            <a:r>
              <a:rPr lang="en-US" altLang="zh-CN" sz="2000" dirty="0" smtClean="0"/>
              <a:t>(types={</a:t>
            </a:r>
            <a:r>
              <a:rPr lang="en-US" altLang="zh-CN" sz="2000" dirty="0" err="1" smtClean="0"/>
              <a:t>User.class</a:t>
            </a:r>
            <a:r>
              <a:rPr lang="en-US" altLang="zh-CN" sz="2000" dirty="0" smtClean="0"/>
              <a:t>, </a:t>
            </a:r>
            <a:r>
              <a:rPr lang="en-US" altLang="zh-CN" sz="2000" dirty="0" err="1" smtClean="0"/>
              <a:t>Dept.class</a:t>
            </a:r>
            <a:r>
              <a:rPr lang="en-US" altLang="zh-CN" sz="2000" dirty="0" smtClean="0"/>
              <a:t>})</a:t>
            </a:r>
          </a:p>
          <a:p>
            <a:pPr lvl="1"/>
            <a:r>
              <a:rPr lang="en-US" altLang="zh-CN" sz="2000" dirty="0" smtClean="0"/>
              <a:t>@</a:t>
            </a:r>
            <a:r>
              <a:rPr lang="en-US" altLang="zh-CN" sz="2000" dirty="0" err="1" smtClean="0"/>
              <a:t>SessionAttributes</a:t>
            </a:r>
            <a:r>
              <a:rPr lang="en-US" altLang="zh-CN" sz="2000" dirty="0" smtClean="0"/>
              <a:t>(value={“user1”, “user2”}, types={</a:t>
            </a:r>
            <a:r>
              <a:rPr lang="en-US" altLang="zh-CN" sz="2000" dirty="0" err="1" smtClean="0"/>
              <a:t>Dept.class</a:t>
            </a: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en-US" altLang="zh-CN" dirty="0" err="1" smtClean="0"/>
              <a:t>SessionAttributes</a:t>
            </a:r>
            <a:r>
              <a:rPr lang="en-US" altLang="zh-CN" dirty="0" smtClean="0"/>
              <a:t> </a:t>
            </a:r>
            <a:r>
              <a:rPr lang="zh-CN" altLang="en-US" dirty="0" smtClean="0"/>
              <a:t>示例</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01900" y="2234843"/>
            <a:ext cx="2857520" cy="3296353"/>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393204" y="2143116"/>
            <a:ext cx="5600700"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3" y="9807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6" name="直接箭头连接符 5"/>
          <p:cNvCxnSpPr>
            <a:stCxn id="4" idx="3"/>
          </p:cNvCxnSpPr>
          <p:nvPr/>
        </p:nvCxnSpPr>
        <p:spPr>
          <a:xfrm>
            <a:off x="1547665" y="1700808"/>
            <a:ext cx="36004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74959" y="1511678"/>
            <a:ext cx="1008112" cy="369332"/>
          </a:xfrm>
          <a:prstGeom prst="rect">
            <a:avLst/>
          </a:prstGeom>
          <a:noFill/>
        </p:spPr>
        <p:txBody>
          <a:bodyPr wrap="square" rtlCol="0">
            <a:spAutoFit/>
          </a:bodyPr>
          <a:lstStyle/>
          <a:p>
            <a:r>
              <a:rPr lang="en-US" altLang="zh-CN" dirty="0"/>
              <a:t>u</a:t>
            </a:r>
            <a:r>
              <a:rPr lang="en-US" altLang="zh-CN" dirty="0" smtClean="0"/>
              <a:t>pdate()</a:t>
            </a:r>
            <a:endParaRPr lang="zh-CN" altLang="en-US" dirty="0"/>
          </a:p>
        </p:txBody>
      </p:sp>
      <p:sp>
        <p:nvSpPr>
          <p:cNvPr id="9" name="圆角矩形 8"/>
          <p:cNvSpPr/>
          <p:nvPr/>
        </p:nvSpPr>
        <p:spPr>
          <a:xfrm>
            <a:off x="899593" y="1196752"/>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圆角矩形 9"/>
          <p:cNvSpPr/>
          <p:nvPr/>
        </p:nvSpPr>
        <p:spPr>
          <a:xfrm>
            <a:off x="899593" y="1592796"/>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10"/>
          <p:cNvSpPr/>
          <p:nvPr/>
        </p:nvSpPr>
        <p:spPr>
          <a:xfrm>
            <a:off x="1547665" y="27809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圆角矩形 11"/>
          <p:cNvSpPr/>
          <p:nvPr/>
        </p:nvSpPr>
        <p:spPr>
          <a:xfrm>
            <a:off x="1907705" y="2996952"/>
            <a:ext cx="288032" cy="21602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3" name="圆角矩形 12"/>
          <p:cNvSpPr/>
          <p:nvPr/>
        </p:nvSpPr>
        <p:spPr>
          <a:xfrm>
            <a:off x="1907705" y="3392996"/>
            <a:ext cx="288032" cy="21602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 name="圆角矩形 13"/>
          <p:cNvSpPr/>
          <p:nvPr/>
        </p:nvSpPr>
        <p:spPr>
          <a:xfrm>
            <a:off x="1907705" y="3789040"/>
            <a:ext cx="288032" cy="21602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7" name="TextBox 16"/>
          <p:cNvSpPr txBox="1"/>
          <p:nvPr/>
        </p:nvSpPr>
        <p:spPr>
          <a:xfrm>
            <a:off x="1583669" y="4375571"/>
            <a:ext cx="1944216" cy="307777"/>
          </a:xfrm>
          <a:prstGeom prst="rect">
            <a:avLst/>
          </a:prstGeom>
          <a:noFill/>
        </p:spPr>
        <p:txBody>
          <a:bodyPr wrap="square" rtlCol="0">
            <a:spAutoFit/>
          </a:bodyPr>
          <a:lstStyle/>
          <a:p>
            <a:r>
              <a:rPr lang="zh-CN" altLang="en-US" sz="1400" b="1" dirty="0" smtClean="0"/>
              <a:t>① </a:t>
            </a:r>
            <a:r>
              <a:rPr lang="en-US" altLang="zh-CN" sz="1400" b="1" dirty="0" smtClean="0"/>
              <a:t>new </a:t>
            </a:r>
            <a:r>
              <a:rPr lang="zh-CN" altLang="en-US" sz="1400" b="1" dirty="0" smtClean="0"/>
              <a:t>一个新的对象</a:t>
            </a:r>
            <a:endParaRPr lang="zh-CN" altLang="en-US" sz="1400" b="1" dirty="0"/>
          </a:p>
        </p:txBody>
      </p:sp>
      <p:sp>
        <p:nvSpPr>
          <p:cNvPr id="18" name="矩形 17"/>
          <p:cNvSpPr/>
          <p:nvPr/>
        </p:nvSpPr>
        <p:spPr>
          <a:xfrm>
            <a:off x="4355977" y="27809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9" name="圆角矩形 18"/>
          <p:cNvSpPr/>
          <p:nvPr/>
        </p:nvSpPr>
        <p:spPr>
          <a:xfrm>
            <a:off x="4716017" y="2996952"/>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 name="圆角矩形 19"/>
          <p:cNvSpPr/>
          <p:nvPr/>
        </p:nvSpPr>
        <p:spPr>
          <a:xfrm>
            <a:off x="4716017" y="3392996"/>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圆角矩形 20"/>
          <p:cNvSpPr/>
          <p:nvPr/>
        </p:nvSpPr>
        <p:spPr>
          <a:xfrm>
            <a:off x="4716017" y="3789040"/>
            <a:ext cx="288032" cy="21602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2" name="TextBox 21"/>
          <p:cNvSpPr txBox="1"/>
          <p:nvPr/>
        </p:nvSpPr>
        <p:spPr>
          <a:xfrm>
            <a:off x="5553219" y="3892624"/>
            <a:ext cx="1656184" cy="307777"/>
          </a:xfrm>
          <a:prstGeom prst="rect">
            <a:avLst/>
          </a:prstGeom>
          <a:noFill/>
        </p:spPr>
        <p:txBody>
          <a:bodyPr wrap="square" rtlCol="0">
            <a:spAutoFit/>
          </a:bodyPr>
          <a:lstStyle/>
          <a:p>
            <a:r>
              <a:rPr lang="zh-CN" altLang="en-US" sz="1400" b="1" dirty="0" smtClean="0"/>
              <a:t>②</a:t>
            </a:r>
            <a:r>
              <a:rPr lang="en-US" altLang="zh-CN" sz="1400" b="1" dirty="0" smtClean="0"/>
              <a:t>. </a:t>
            </a:r>
            <a:r>
              <a:rPr lang="zh-CN" altLang="en-US" sz="1400" b="1" dirty="0" smtClean="0"/>
              <a:t>表单参数赋值</a:t>
            </a:r>
            <a:endParaRPr lang="zh-CN" altLang="en-US" sz="1400" b="1" dirty="0"/>
          </a:p>
        </p:txBody>
      </p:sp>
      <p:cxnSp>
        <p:nvCxnSpPr>
          <p:cNvPr id="24" name="直接箭头连接符 23"/>
          <p:cNvCxnSpPr>
            <a:stCxn id="9" idx="3"/>
            <a:endCxn id="19" idx="1"/>
          </p:cNvCxnSpPr>
          <p:nvPr/>
        </p:nvCxnSpPr>
        <p:spPr>
          <a:xfrm>
            <a:off x="1187625" y="1304764"/>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20" idx="1"/>
          </p:cNvCxnSpPr>
          <p:nvPr/>
        </p:nvCxnSpPr>
        <p:spPr>
          <a:xfrm>
            <a:off x="1187625" y="1700808"/>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2"/>
          </p:cNvCxnSpPr>
          <p:nvPr/>
        </p:nvCxnSpPr>
        <p:spPr>
          <a:xfrm flipV="1">
            <a:off x="5148065" y="1881010"/>
            <a:ext cx="530950" cy="89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08330" y="2204864"/>
            <a:ext cx="3284150" cy="307777"/>
          </a:xfrm>
          <a:prstGeom prst="rect">
            <a:avLst/>
          </a:prstGeom>
          <a:noFill/>
        </p:spPr>
        <p:txBody>
          <a:bodyPr wrap="square" rtlCol="0">
            <a:spAutoFit/>
          </a:bodyPr>
          <a:lstStyle/>
          <a:p>
            <a:r>
              <a:rPr lang="zh-CN" altLang="en-US" sz="1400" b="1" dirty="0" smtClean="0"/>
              <a:t>③</a:t>
            </a:r>
            <a:r>
              <a:rPr lang="en-US" altLang="zh-CN" sz="1400" b="1" dirty="0" smtClean="0"/>
              <a:t>. </a:t>
            </a:r>
            <a:r>
              <a:rPr lang="zh-CN" altLang="en-US" sz="1400" b="1" dirty="0" smtClean="0"/>
              <a:t>传递给目标方法，执行 </a:t>
            </a:r>
            <a:r>
              <a:rPr lang="en-US" altLang="zh-CN" sz="1400" b="1" dirty="0" smtClean="0"/>
              <a:t>update </a:t>
            </a:r>
            <a:r>
              <a:rPr lang="zh-CN" altLang="en-US" sz="1400" b="1" dirty="0" smtClean="0"/>
              <a:t>操作</a:t>
            </a:r>
            <a:endParaRPr lang="zh-CN" altLang="en-US" sz="1400" b="1" dirty="0"/>
          </a:p>
        </p:txBody>
      </p:sp>
      <p:cxnSp>
        <p:nvCxnSpPr>
          <p:cNvPr id="3" name="直接箭头连接符 2"/>
          <p:cNvCxnSpPr>
            <a:stCxn id="11" idx="3"/>
            <a:endCxn id="18" idx="1"/>
          </p:cNvCxnSpPr>
          <p:nvPr/>
        </p:nvCxnSpPr>
        <p:spPr>
          <a:xfrm>
            <a:off x="2555777" y="3501008"/>
            <a:ext cx="180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5" name="圆柱形 24"/>
          <p:cNvSpPr/>
          <p:nvPr/>
        </p:nvSpPr>
        <p:spPr>
          <a:xfrm>
            <a:off x="611561" y="5261339"/>
            <a:ext cx="864096" cy="864096"/>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db</a:t>
            </a:r>
            <a:endParaRPr lang="zh-CN" altLang="en-US" dirty="0"/>
          </a:p>
        </p:txBody>
      </p:sp>
      <p:sp>
        <p:nvSpPr>
          <p:cNvPr id="27" name="矩形 26"/>
          <p:cNvSpPr/>
          <p:nvPr/>
        </p:nvSpPr>
        <p:spPr>
          <a:xfrm>
            <a:off x="2339752" y="4972835"/>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0" name="圆角矩形 29"/>
          <p:cNvSpPr/>
          <p:nvPr/>
        </p:nvSpPr>
        <p:spPr>
          <a:xfrm>
            <a:off x="2699792" y="5188859"/>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699792" y="5584903"/>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2" name="圆角矩形 31"/>
          <p:cNvSpPr/>
          <p:nvPr/>
        </p:nvSpPr>
        <p:spPr>
          <a:xfrm>
            <a:off x="2699792" y="5980947"/>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4" name="直接箭头连接符 33"/>
          <p:cNvCxnSpPr>
            <a:stCxn id="25" idx="4"/>
            <a:endCxn id="27" idx="1"/>
          </p:cNvCxnSpPr>
          <p:nvPr/>
        </p:nvCxnSpPr>
        <p:spPr>
          <a:xfrm flipV="1">
            <a:off x="1475657" y="5692915"/>
            <a:ext cx="864095" cy="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909484" y="4973307"/>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6" name="圆角矩形 35"/>
          <p:cNvSpPr/>
          <p:nvPr/>
        </p:nvSpPr>
        <p:spPr>
          <a:xfrm>
            <a:off x="5269524" y="5189331"/>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圆角矩形 36"/>
          <p:cNvSpPr/>
          <p:nvPr/>
        </p:nvSpPr>
        <p:spPr>
          <a:xfrm>
            <a:off x="5269524" y="5585375"/>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5269524" y="5981419"/>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40" name="直接箭头连接符 39"/>
          <p:cNvCxnSpPr>
            <a:stCxn id="27" idx="3"/>
            <a:endCxn id="35" idx="1"/>
          </p:cNvCxnSpPr>
          <p:nvPr/>
        </p:nvCxnSpPr>
        <p:spPr>
          <a:xfrm>
            <a:off x="3347864" y="5692915"/>
            <a:ext cx="1561620" cy="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705347" y="4973307"/>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0" name="圆角矩形 49"/>
          <p:cNvSpPr/>
          <p:nvPr/>
        </p:nvSpPr>
        <p:spPr>
          <a:xfrm>
            <a:off x="7065387" y="5189331"/>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1" name="圆角矩形 50"/>
          <p:cNvSpPr/>
          <p:nvPr/>
        </p:nvSpPr>
        <p:spPr>
          <a:xfrm>
            <a:off x="7065387" y="5585375"/>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2" name="圆角矩形 51"/>
          <p:cNvSpPr/>
          <p:nvPr/>
        </p:nvSpPr>
        <p:spPr>
          <a:xfrm>
            <a:off x="7065387" y="5981419"/>
            <a:ext cx="288032" cy="216024"/>
          </a:xfrm>
          <a:prstGeom prst="round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32992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3" y="9807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6" name="直接箭头连接符 5"/>
          <p:cNvCxnSpPr>
            <a:stCxn id="4" idx="3"/>
          </p:cNvCxnSpPr>
          <p:nvPr/>
        </p:nvCxnSpPr>
        <p:spPr>
          <a:xfrm>
            <a:off x="1547665" y="1700808"/>
            <a:ext cx="36004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74959" y="1511678"/>
            <a:ext cx="1008112" cy="369332"/>
          </a:xfrm>
          <a:prstGeom prst="rect">
            <a:avLst/>
          </a:prstGeom>
          <a:noFill/>
        </p:spPr>
        <p:txBody>
          <a:bodyPr wrap="square" rtlCol="0">
            <a:spAutoFit/>
          </a:bodyPr>
          <a:lstStyle/>
          <a:p>
            <a:r>
              <a:rPr lang="en-US" altLang="zh-CN" dirty="0"/>
              <a:t>u</a:t>
            </a:r>
            <a:r>
              <a:rPr lang="en-US" altLang="zh-CN" dirty="0" smtClean="0"/>
              <a:t>pdate()</a:t>
            </a:r>
            <a:endParaRPr lang="zh-CN" altLang="en-US" dirty="0"/>
          </a:p>
        </p:txBody>
      </p:sp>
      <p:sp>
        <p:nvSpPr>
          <p:cNvPr id="8" name="圆柱形 7"/>
          <p:cNvSpPr/>
          <p:nvPr/>
        </p:nvSpPr>
        <p:spPr>
          <a:xfrm>
            <a:off x="1619673" y="4869160"/>
            <a:ext cx="864096" cy="864096"/>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db</a:t>
            </a:r>
            <a:endParaRPr lang="zh-CN" altLang="en-US" dirty="0"/>
          </a:p>
        </p:txBody>
      </p:sp>
      <p:sp>
        <p:nvSpPr>
          <p:cNvPr id="9" name="圆角矩形 8"/>
          <p:cNvSpPr/>
          <p:nvPr/>
        </p:nvSpPr>
        <p:spPr>
          <a:xfrm>
            <a:off x="899593" y="1196752"/>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圆角矩形 9"/>
          <p:cNvSpPr/>
          <p:nvPr/>
        </p:nvSpPr>
        <p:spPr>
          <a:xfrm>
            <a:off x="899593" y="1592796"/>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10"/>
          <p:cNvSpPr/>
          <p:nvPr/>
        </p:nvSpPr>
        <p:spPr>
          <a:xfrm>
            <a:off x="1547665" y="27809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圆角矩形 11"/>
          <p:cNvSpPr/>
          <p:nvPr/>
        </p:nvSpPr>
        <p:spPr>
          <a:xfrm>
            <a:off x="1907705" y="2996952"/>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907705" y="3392996"/>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907705" y="3789040"/>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16" name="直接箭头连接符 15"/>
          <p:cNvCxnSpPr>
            <a:stCxn id="8" idx="1"/>
            <a:endCxn id="11" idx="2"/>
          </p:cNvCxnSpPr>
          <p:nvPr/>
        </p:nvCxnSpPr>
        <p:spPr>
          <a:xfrm flipV="1">
            <a:off x="2051721"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53808" y="5090863"/>
            <a:ext cx="1440160" cy="523220"/>
          </a:xfrm>
          <a:prstGeom prst="rect">
            <a:avLst/>
          </a:prstGeom>
          <a:noFill/>
        </p:spPr>
        <p:txBody>
          <a:bodyPr wrap="square" rtlCol="0">
            <a:spAutoFit/>
          </a:bodyPr>
          <a:lstStyle/>
          <a:p>
            <a:r>
              <a:rPr lang="zh-CN" altLang="en-US" sz="1400" b="1" dirty="0" smtClean="0"/>
              <a:t>① 从数据库中取出数据</a:t>
            </a:r>
            <a:endParaRPr lang="zh-CN" altLang="en-US" sz="1400" b="1" dirty="0"/>
          </a:p>
        </p:txBody>
      </p:sp>
      <p:sp>
        <p:nvSpPr>
          <p:cNvPr id="18" name="矩形 17"/>
          <p:cNvSpPr/>
          <p:nvPr/>
        </p:nvSpPr>
        <p:spPr>
          <a:xfrm>
            <a:off x="4355977" y="2780928"/>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9" name="圆角矩形 18"/>
          <p:cNvSpPr/>
          <p:nvPr/>
        </p:nvSpPr>
        <p:spPr>
          <a:xfrm>
            <a:off x="4716017" y="2996952"/>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 name="圆角矩形 19"/>
          <p:cNvSpPr/>
          <p:nvPr/>
        </p:nvSpPr>
        <p:spPr>
          <a:xfrm>
            <a:off x="4716017" y="3392996"/>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圆角矩形 20"/>
          <p:cNvSpPr/>
          <p:nvPr/>
        </p:nvSpPr>
        <p:spPr>
          <a:xfrm>
            <a:off x="4716017" y="3789040"/>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580113" y="3789040"/>
            <a:ext cx="1656184" cy="307777"/>
          </a:xfrm>
          <a:prstGeom prst="rect">
            <a:avLst/>
          </a:prstGeom>
          <a:noFill/>
        </p:spPr>
        <p:txBody>
          <a:bodyPr wrap="square" rtlCol="0">
            <a:spAutoFit/>
          </a:bodyPr>
          <a:lstStyle/>
          <a:p>
            <a:r>
              <a:rPr lang="zh-CN" altLang="en-US" sz="1400" b="1" dirty="0" smtClean="0"/>
              <a:t>②</a:t>
            </a:r>
            <a:r>
              <a:rPr lang="en-US" altLang="zh-CN" sz="1400" b="1" dirty="0" smtClean="0"/>
              <a:t>. </a:t>
            </a:r>
            <a:r>
              <a:rPr lang="zh-CN" altLang="en-US" sz="1400" b="1" dirty="0" smtClean="0"/>
              <a:t>表单参数赋值</a:t>
            </a:r>
            <a:endParaRPr lang="zh-CN" altLang="en-US" sz="1400" b="1" dirty="0"/>
          </a:p>
        </p:txBody>
      </p:sp>
      <p:cxnSp>
        <p:nvCxnSpPr>
          <p:cNvPr id="24" name="直接箭头连接符 23"/>
          <p:cNvCxnSpPr>
            <a:stCxn id="9" idx="3"/>
            <a:endCxn id="19" idx="1"/>
          </p:cNvCxnSpPr>
          <p:nvPr/>
        </p:nvCxnSpPr>
        <p:spPr>
          <a:xfrm>
            <a:off x="1187625" y="1304764"/>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20" idx="1"/>
          </p:cNvCxnSpPr>
          <p:nvPr/>
        </p:nvCxnSpPr>
        <p:spPr>
          <a:xfrm>
            <a:off x="1187625" y="1700808"/>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2"/>
          </p:cNvCxnSpPr>
          <p:nvPr/>
        </p:nvCxnSpPr>
        <p:spPr>
          <a:xfrm flipV="1">
            <a:off x="5148065" y="1881010"/>
            <a:ext cx="530950" cy="89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11" idx="3"/>
            <a:endCxn id="18" idx="1"/>
          </p:cNvCxnSpPr>
          <p:nvPr/>
        </p:nvCxnSpPr>
        <p:spPr>
          <a:xfrm>
            <a:off x="2555777" y="3501008"/>
            <a:ext cx="180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08330" y="2204864"/>
            <a:ext cx="3284150" cy="307777"/>
          </a:xfrm>
          <a:prstGeom prst="rect">
            <a:avLst/>
          </a:prstGeom>
          <a:noFill/>
        </p:spPr>
        <p:txBody>
          <a:bodyPr wrap="square" rtlCol="0">
            <a:spAutoFit/>
          </a:bodyPr>
          <a:lstStyle/>
          <a:p>
            <a:r>
              <a:rPr lang="zh-CN" altLang="en-US" sz="1400" b="1" dirty="0" smtClean="0"/>
              <a:t>③</a:t>
            </a:r>
            <a:r>
              <a:rPr lang="en-US" altLang="zh-CN" sz="1400" b="1" dirty="0" smtClean="0"/>
              <a:t>. </a:t>
            </a:r>
            <a:r>
              <a:rPr lang="zh-CN" altLang="en-US" sz="1400" b="1" dirty="0" smtClean="0"/>
              <a:t>传递给目标方法，执行 </a:t>
            </a:r>
            <a:r>
              <a:rPr lang="en-US" altLang="zh-CN" sz="1400" b="1" dirty="0" smtClean="0"/>
              <a:t>update </a:t>
            </a:r>
            <a:r>
              <a:rPr lang="zh-CN" altLang="en-US" sz="1400" b="1" dirty="0" smtClean="0"/>
              <a:t>操作</a:t>
            </a:r>
            <a:endParaRPr lang="zh-CN" altLang="en-US" sz="1400" b="1" dirty="0"/>
          </a:p>
        </p:txBody>
      </p:sp>
      <p:sp>
        <p:nvSpPr>
          <p:cNvPr id="27" name="圆柱形 26"/>
          <p:cNvSpPr/>
          <p:nvPr/>
        </p:nvSpPr>
        <p:spPr>
          <a:xfrm>
            <a:off x="4283968" y="5261339"/>
            <a:ext cx="864096" cy="864096"/>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db</a:t>
            </a:r>
            <a:endParaRPr lang="zh-CN" altLang="en-US" dirty="0"/>
          </a:p>
        </p:txBody>
      </p:sp>
      <p:sp>
        <p:nvSpPr>
          <p:cNvPr id="30" name="矩形 29"/>
          <p:cNvSpPr/>
          <p:nvPr/>
        </p:nvSpPr>
        <p:spPr>
          <a:xfrm>
            <a:off x="6012160" y="4972835"/>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1" name="圆角矩形 30"/>
          <p:cNvSpPr/>
          <p:nvPr/>
        </p:nvSpPr>
        <p:spPr>
          <a:xfrm>
            <a:off x="6372200" y="5188859"/>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372200" y="5584903"/>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3" name="圆角矩形 32"/>
          <p:cNvSpPr/>
          <p:nvPr/>
        </p:nvSpPr>
        <p:spPr>
          <a:xfrm>
            <a:off x="6372200" y="5980947"/>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4" name="直接箭头连接符 33"/>
          <p:cNvCxnSpPr>
            <a:stCxn id="27" idx="4"/>
            <a:endCxn id="30" idx="1"/>
          </p:cNvCxnSpPr>
          <p:nvPr/>
        </p:nvCxnSpPr>
        <p:spPr>
          <a:xfrm flipV="1">
            <a:off x="5148064" y="5692915"/>
            <a:ext cx="864096" cy="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740352" y="4973307"/>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6" name="圆角矩形 35"/>
          <p:cNvSpPr/>
          <p:nvPr/>
        </p:nvSpPr>
        <p:spPr>
          <a:xfrm>
            <a:off x="8100392" y="5189331"/>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圆角矩形 36"/>
          <p:cNvSpPr/>
          <p:nvPr/>
        </p:nvSpPr>
        <p:spPr>
          <a:xfrm>
            <a:off x="8100392" y="5585375"/>
            <a:ext cx="288032"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8100392" y="5981419"/>
            <a:ext cx="288032" cy="216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9" name="直接箭头连接符 38"/>
          <p:cNvCxnSpPr>
            <a:stCxn id="30" idx="3"/>
            <a:endCxn id="35" idx="1"/>
          </p:cNvCxnSpPr>
          <p:nvPr/>
        </p:nvCxnSpPr>
        <p:spPr>
          <a:xfrm>
            <a:off x="7020272" y="5692915"/>
            <a:ext cx="720080" cy="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860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918"/>
            <a:ext cx="8229600" cy="1143000"/>
          </a:xfrm>
        </p:spPr>
        <p:txBody>
          <a:bodyPr/>
          <a:lstStyle/>
          <a:p>
            <a:r>
              <a:rPr lang="en-US" altLang="zh-CN" dirty="0" smtClean="0"/>
              <a:t>@</a:t>
            </a:r>
            <a:r>
              <a:rPr lang="en-US" altLang="zh-CN" dirty="0" err="1" smtClean="0"/>
              <a:t>ModelAttribute</a:t>
            </a:r>
            <a:endParaRPr lang="zh-CN" altLang="en-US" dirty="0"/>
          </a:p>
        </p:txBody>
      </p:sp>
      <p:sp>
        <p:nvSpPr>
          <p:cNvPr id="3" name="内容占位符 2"/>
          <p:cNvSpPr>
            <a:spLocks noGrp="1"/>
          </p:cNvSpPr>
          <p:nvPr>
            <p:ph idx="1"/>
          </p:nvPr>
        </p:nvSpPr>
        <p:spPr>
          <a:xfrm>
            <a:off x="357158" y="1714488"/>
            <a:ext cx="8429684" cy="3370696"/>
          </a:xfrm>
        </p:spPr>
        <p:txBody>
          <a:bodyPr>
            <a:normAutofit/>
          </a:bodyPr>
          <a:lstStyle/>
          <a:p>
            <a:r>
              <a:rPr lang="zh-CN" altLang="en-US" sz="2400" b="1" dirty="0" smtClean="0">
                <a:solidFill>
                  <a:srgbClr val="FF0000"/>
                </a:solidFill>
              </a:rPr>
              <a:t>在方法定义上使用 </a:t>
            </a:r>
            <a:r>
              <a:rPr lang="en-US" altLang="zh-CN" sz="2400" b="1" dirty="0" smtClean="0">
                <a:solidFill>
                  <a:srgbClr val="FF0000"/>
                </a:solidFill>
              </a:rPr>
              <a:t>@</a:t>
            </a:r>
            <a:r>
              <a:rPr lang="en-US" altLang="zh-CN" sz="2400" b="1" dirty="0" err="1" smtClean="0">
                <a:solidFill>
                  <a:srgbClr val="FF0000"/>
                </a:solidFill>
              </a:rPr>
              <a:t>ModelAttribute</a:t>
            </a:r>
            <a:r>
              <a:rPr lang="en-US" altLang="zh-CN" sz="2400" b="1" dirty="0" smtClean="0">
                <a:solidFill>
                  <a:srgbClr val="FF0000"/>
                </a:solidFill>
              </a:rPr>
              <a:t> </a:t>
            </a:r>
            <a:r>
              <a:rPr lang="zh-CN" altLang="en-US" sz="2400" b="1" dirty="0" smtClean="0">
                <a:solidFill>
                  <a:srgbClr val="FF0000"/>
                </a:solidFill>
              </a:rPr>
              <a:t>注解</a:t>
            </a:r>
            <a:r>
              <a:rPr lang="zh-CN" altLang="en-US" sz="2400" b="1" dirty="0" smtClean="0"/>
              <a:t>：</a:t>
            </a:r>
            <a:r>
              <a:rPr lang="en-US" altLang="zh-CN" sz="2400" b="1" dirty="0" smtClean="0">
                <a:solidFill>
                  <a:srgbClr val="0000FF"/>
                </a:solidFill>
              </a:rPr>
              <a:t>Spring MVC </a:t>
            </a:r>
            <a:r>
              <a:rPr lang="zh-CN" altLang="en-US" sz="2400" b="1" dirty="0" smtClean="0">
                <a:solidFill>
                  <a:srgbClr val="0000FF"/>
                </a:solidFill>
              </a:rPr>
              <a:t>在调用目标处理方法前，会先逐个调用在方法级上标注了 </a:t>
            </a:r>
            <a:r>
              <a:rPr lang="en-US" altLang="zh-CN" sz="2400" b="1" dirty="0" smtClean="0">
                <a:solidFill>
                  <a:srgbClr val="0000FF"/>
                </a:solidFill>
              </a:rPr>
              <a:t>@</a:t>
            </a:r>
            <a:r>
              <a:rPr lang="en-US" altLang="zh-CN" sz="2400" b="1" dirty="0" err="1" smtClean="0">
                <a:solidFill>
                  <a:srgbClr val="0000FF"/>
                </a:solidFill>
              </a:rPr>
              <a:t>ModelAttribute</a:t>
            </a:r>
            <a:r>
              <a:rPr lang="en-US" altLang="zh-CN" sz="2400" b="1" dirty="0" smtClean="0">
                <a:solidFill>
                  <a:srgbClr val="0000FF"/>
                </a:solidFill>
              </a:rPr>
              <a:t> </a:t>
            </a:r>
            <a:r>
              <a:rPr lang="zh-CN" altLang="en-US" sz="2400" b="1" dirty="0" smtClean="0">
                <a:solidFill>
                  <a:srgbClr val="0000FF"/>
                </a:solidFill>
              </a:rPr>
              <a:t>的方法。</a:t>
            </a:r>
            <a:endParaRPr lang="en-US" altLang="zh-CN" sz="2400" b="1" dirty="0" smtClean="0">
              <a:solidFill>
                <a:srgbClr val="0000FF"/>
              </a:solidFill>
            </a:endParaRPr>
          </a:p>
          <a:p>
            <a:r>
              <a:rPr lang="zh-CN" altLang="en-US" sz="2400" b="1" dirty="0" smtClean="0">
                <a:solidFill>
                  <a:srgbClr val="0000FF"/>
                </a:solidFill>
              </a:rPr>
              <a:t>在方法的</a:t>
            </a:r>
            <a:r>
              <a:rPr lang="zh-CN" altLang="en-US" sz="2400" b="1" dirty="0" smtClean="0">
                <a:solidFill>
                  <a:srgbClr val="FF0000"/>
                </a:solidFill>
              </a:rPr>
              <a:t>入</a:t>
            </a:r>
            <a:r>
              <a:rPr lang="zh-CN" altLang="en-US" sz="2400" b="1" dirty="0">
                <a:solidFill>
                  <a:srgbClr val="FF0000"/>
                </a:solidFill>
              </a:rPr>
              <a:t>参前使用 </a:t>
            </a:r>
            <a:r>
              <a:rPr lang="en-US" altLang="zh-CN" sz="2400" b="1" dirty="0">
                <a:solidFill>
                  <a:srgbClr val="FF0000"/>
                </a:solidFill>
              </a:rPr>
              <a:t>@</a:t>
            </a:r>
            <a:r>
              <a:rPr lang="en-US" altLang="zh-CN" sz="2400" b="1" dirty="0" err="1">
                <a:solidFill>
                  <a:srgbClr val="FF0000"/>
                </a:solidFill>
              </a:rPr>
              <a:t>ModelAttribute</a:t>
            </a:r>
            <a:r>
              <a:rPr lang="en-US" altLang="zh-CN" sz="2400" b="1" dirty="0">
                <a:solidFill>
                  <a:srgbClr val="FF0000"/>
                </a:solidFill>
              </a:rPr>
              <a:t> </a:t>
            </a:r>
            <a:r>
              <a:rPr lang="zh-CN" altLang="en-US" sz="2400" b="1" dirty="0" smtClean="0">
                <a:solidFill>
                  <a:srgbClr val="FF0000"/>
                </a:solidFill>
              </a:rPr>
              <a:t>注解</a:t>
            </a:r>
            <a:r>
              <a:rPr lang="zh-CN" altLang="en-US" sz="2400" b="1" dirty="0" smtClean="0">
                <a:solidFill>
                  <a:srgbClr val="0000FF"/>
                </a:solidFill>
              </a:rPr>
              <a:t>：</a:t>
            </a:r>
            <a:endParaRPr lang="en-US" altLang="zh-CN" sz="2400" b="1" dirty="0" smtClean="0">
              <a:solidFill>
                <a:srgbClr val="0000FF"/>
              </a:solidFill>
            </a:endParaRPr>
          </a:p>
          <a:p>
            <a:pPr lvl="1"/>
            <a:r>
              <a:rPr lang="zh-CN" altLang="en-US" sz="2000" b="1" dirty="0">
                <a:solidFill>
                  <a:srgbClr val="0000FF"/>
                </a:solidFill>
              </a:rPr>
              <a:t>可以从隐含对象中获取隐含的模型数据中获取对象，再将请求参数绑定</a:t>
            </a:r>
            <a:r>
              <a:rPr lang="zh-CN" altLang="en-US" sz="2000" b="1" dirty="0" smtClean="0">
                <a:solidFill>
                  <a:srgbClr val="0000FF"/>
                </a:solidFill>
              </a:rPr>
              <a:t>到对象中，再传入入参</a:t>
            </a:r>
            <a:endParaRPr lang="en-US" altLang="zh-CN" sz="2000" b="1" dirty="0" smtClean="0">
              <a:solidFill>
                <a:srgbClr val="0000FF"/>
              </a:solidFill>
            </a:endParaRPr>
          </a:p>
          <a:p>
            <a:pPr lvl="1"/>
            <a:r>
              <a:rPr lang="zh-CN" altLang="en-US" sz="2000" b="1" dirty="0" smtClean="0">
                <a:solidFill>
                  <a:srgbClr val="0000FF"/>
                </a:solidFill>
              </a:rPr>
              <a:t>将</a:t>
            </a:r>
            <a:r>
              <a:rPr lang="zh-CN" altLang="en-US" sz="2000" b="1" dirty="0">
                <a:solidFill>
                  <a:srgbClr val="0000FF"/>
                </a:solidFill>
              </a:rPr>
              <a:t>方法入参对象添加到模型中</a:t>
            </a:r>
          </a:p>
        </p:txBody>
      </p:sp>
    </p:spTree>
    <p:extLst>
      <p:ext uri="{BB962C8B-B14F-4D97-AF65-F5344CB8AC3E}">
        <p14:creationId xmlns:p14="http://schemas.microsoft.com/office/powerpoint/2010/main" val="1785335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0747"/>
            <a:ext cx="8229600" cy="1143000"/>
          </a:xfrm>
        </p:spPr>
        <p:txBody>
          <a:bodyPr/>
          <a:lstStyle/>
          <a:p>
            <a:r>
              <a:rPr lang="en-US" altLang="zh-CN" b="1" dirty="0" err="1" smtClean="0">
                <a:solidFill>
                  <a:srgbClr val="0000FF"/>
                </a:solidFill>
                <a:latin typeface="Arial Unicode MS" pitchFamily="34" charset="-122"/>
                <a:ea typeface="Arial Unicode MS" pitchFamily="34" charset="-122"/>
                <a:cs typeface="Arial Unicode MS" pitchFamily="34" charset="-122"/>
              </a:rPr>
              <a:t>Spring</a:t>
            </a:r>
            <a:r>
              <a:rPr lang="en-US" altLang="zh-CN" b="1" dirty="0" err="1" smtClean="0">
                <a:solidFill>
                  <a:srgbClr val="FF0000"/>
                </a:solidFill>
                <a:latin typeface="Arial Unicode MS" pitchFamily="34" charset="-122"/>
                <a:ea typeface="Arial Unicode MS" pitchFamily="34" charset="-122"/>
                <a:cs typeface="Arial Unicode MS" pitchFamily="34" charset="-122"/>
              </a:rPr>
              <a:t>MVC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概述</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7365"/>
            <a:ext cx="8229600" cy="3587860"/>
          </a:xfrm>
        </p:spPr>
        <p:txBody>
          <a:bodyPr>
            <a:normAutofit/>
          </a:bodyPr>
          <a:lstStyle/>
          <a:p>
            <a:r>
              <a:rPr lang="en-US" altLang="zh-CN" sz="2400" b="1" dirty="0" smtClean="0">
                <a:solidFill>
                  <a:srgbClr val="0000FF"/>
                </a:solidFill>
              </a:rPr>
              <a:t>Spring</a:t>
            </a:r>
            <a:r>
              <a:rPr lang="en-US" altLang="zh-CN" sz="2400" b="1" dirty="0" smtClean="0">
                <a:solidFill>
                  <a:srgbClr val="FF0000"/>
                </a:solidFill>
              </a:rPr>
              <a:t> </a:t>
            </a:r>
            <a:r>
              <a:rPr lang="zh-CN" altLang="en-US" sz="2400" b="1" dirty="0">
                <a:solidFill>
                  <a:srgbClr val="FF0000"/>
                </a:solidFill>
              </a:rPr>
              <a:t>为展现层</a:t>
            </a:r>
            <a:r>
              <a:rPr lang="zh-CN" altLang="en-US" sz="2400" b="1" dirty="0" smtClean="0">
                <a:solidFill>
                  <a:srgbClr val="FF0000"/>
                </a:solidFill>
              </a:rPr>
              <a:t>提供的基于 </a:t>
            </a:r>
            <a:r>
              <a:rPr lang="en-US" altLang="zh-CN" sz="2400" b="1" dirty="0" smtClean="0">
                <a:solidFill>
                  <a:srgbClr val="FF0000"/>
                </a:solidFill>
              </a:rPr>
              <a:t>MVC </a:t>
            </a:r>
            <a:r>
              <a:rPr lang="zh-CN" altLang="en-US" sz="2400" b="1" dirty="0" smtClean="0">
                <a:solidFill>
                  <a:srgbClr val="FF0000"/>
                </a:solidFill>
              </a:rPr>
              <a:t>设计理念</a:t>
            </a:r>
            <a:r>
              <a:rPr lang="zh-CN" altLang="en-US" sz="2400" dirty="0" smtClean="0"/>
              <a:t>的</a:t>
            </a:r>
            <a:r>
              <a:rPr lang="zh-CN" altLang="en-US" sz="2400" dirty="0"/>
              <a:t>优秀的 </a:t>
            </a:r>
            <a:r>
              <a:rPr lang="en-US" altLang="zh-CN" sz="2400" dirty="0"/>
              <a:t>Web </a:t>
            </a:r>
            <a:r>
              <a:rPr lang="zh-CN" altLang="en-US" sz="2400" dirty="0" smtClean="0"/>
              <a:t>框架，是</a:t>
            </a:r>
            <a:r>
              <a:rPr lang="zh-CN" altLang="en-US" sz="2400" b="1" dirty="0">
                <a:solidFill>
                  <a:srgbClr val="FF0000"/>
                </a:solidFill>
              </a:rPr>
              <a:t>目前</a:t>
            </a:r>
            <a:r>
              <a:rPr lang="zh-CN" altLang="en-US" sz="2400" b="1" dirty="0">
                <a:solidFill>
                  <a:srgbClr val="0000FF"/>
                </a:solidFill>
              </a:rPr>
              <a:t>最主流</a:t>
            </a:r>
            <a:r>
              <a:rPr lang="zh-CN" altLang="en-US" sz="2400" b="1" dirty="0">
                <a:solidFill>
                  <a:srgbClr val="FF0000"/>
                </a:solidFill>
              </a:rPr>
              <a:t>的 </a:t>
            </a:r>
            <a:r>
              <a:rPr lang="en-US" altLang="zh-CN" sz="2400" b="1" dirty="0">
                <a:solidFill>
                  <a:srgbClr val="FF0000"/>
                </a:solidFill>
              </a:rPr>
              <a:t>MVC </a:t>
            </a:r>
            <a:r>
              <a:rPr lang="zh-CN" altLang="en-US" sz="2400" b="1" dirty="0">
                <a:solidFill>
                  <a:srgbClr val="FF0000"/>
                </a:solidFill>
              </a:rPr>
              <a:t>框架</a:t>
            </a:r>
            <a:r>
              <a:rPr lang="zh-CN" altLang="en-US" sz="2400" b="1" dirty="0" smtClean="0">
                <a:solidFill>
                  <a:srgbClr val="FF0000"/>
                </a:solidFill>
              </a:rPr>
              <a:t>之一</a:t>
            </a:r>
            <a:endParaRPr lang="en-US" altLang="zh-CN" sz="2400" dirty="0" smtClean="0"/>
          </a:p>
          <a:p>
            <a:r>
              <a:rPr lang="en-US" altLang="zh-CN" sz="2400" dirty="0"/>
              <a:t>Spring3.0 </a:t>
            </a:r>
            <a:r>
              <a:rPr lang="zh-CN" altLang="en-US" sz="2400" dirty="0"/>
              <a:t>后全面超越 </a:t>
            </a:r>
            <a:r>
              <a:rPr lang="en-US" altLang="zh-CN" sz="2400" dirty="0"/>
              <a:t>Struts2</a:t>
            </a:r>
            <a:r>
              <a:rPr lang="zh-CN" altLang="en-US" sz="2400" dirty="0"/>
              <a:t>，成为</a:t>
            </a:r>
            <a:r>
              <a:rPr lang="zh-CN" altLang="en-US" sz="2400" b="1" dirty="0">
                <a:solidFill>
                  <a:srgbClr val="FF0000"/>
                </a:solidFill>
              </a:rPr>
              <a:t>最优秀的 </a:t>
            </a:r>
            <a:r>
              <a:rPr lang="en-US" altLang="zh-CN" sz="2400" b="1" dirty="0">
                <a:solidFill>
                  <a:srgbClr val="FF0000"/>
                </a:solidFill>
              </a:rPr>
              <a:t>MVC </a:t>
            </a:r>
            <a:r>
              <a:rPr lang="zh-CN" altLang="en-US" sz="2400" b="1" dirty="0">
                <a:solidFill>
                  <a:srgbClr val="FF0000"/>
                </a:solidFill>
              </a:rPr>
              <a:t>框架</a:t>
            </a:r>
          </a:p>
          <a:p>
            <a:r>
              <a:rPr lang="en-US" altLang="zh-CN" sz="2400" b="1" dirty="0">
                <a:solidFill>
                  <a:srgbClr val="FF0000"/>
                </a:solidFill>
              </a:rPr>
              <a:t>Spring MVC </a:t>
            </a:r>
            <a:r>
              <a:rPr lang="zh-CN" altLang="en-US" sz="2400" b="1" dirty="0">
                <a:solidFill>
                  <a:srgbClr val="FF0000"/>
                </a:solidFill>
              </a:rPr>
              <a:t>通过一套 </a:t>
            </a:r>
            <a:r>
              <a:rPr lang="en-US" altLang="zh-CN" sz="2400" b="1" dirty="0">
                <a:solidFill>
                  <a:srgbClr val="FF0000"/>
                </a:solidFill>
              </a:rPr>
              <a:t>MVC </a:t>
            </a:r>
            <a:r>
              <a:rPr lang="zh-CN" altLang="en-US" sz="2400" b="1" dirty="0">
                <a:solidFill>
                  <a:srgbClr val="FF0000"/>
                </a:solidFill>
              </a:rPr>
              <a:t>注解</a:t>
            </a:r>
            <a:r>
              <a:rPr lang="zh-CN" altLang="en-US" sz="2400" dirty="0"/>
              <a:t>，让 </a:t>
            </a:r>
            <a:r>
              <a:rPr lang="en-US" altLang="zh-CN" sz="2400" dirty="0"/>
              <a:t>POJO </a:t>
            </a:r>
            <a:r>
              <a:rPr lang="zh-CN" altLang="en-US" sz="2400" dirty="0"/>
              <a:t>成为处理请求的控制器，而无须实现任何接口。</a:t>
            </a:r>
            <a:endParaRPr lang="en-US" altLang="zh-CN" sz="2400" dirty="0"/>
          </a:p>
          <a:p>
            <a:r>
              <a:rPr lang="zh-CN" altLang="en-US" sz="2400" b="1" dirty="0">
                <a:solidFill>
                  <a:srgbClr val="FF0000"/>
                </a:solidFill>
              </a:rPr>
              <a:t>支持 </a:t>
            </a:r>
            <a:r>
              <a:rPr lang="en-US" altLang="zh-CN" sz="2400" b="1" dirty="0">
                <a:solidFill>
                  <a:srgbClr val="0000FF"/>
                </a:solidFill>
              </a:rPr>
              <a:t>REST </a:t>
            </a:r>
            <a:r>
              <a:rPr lang="zh-CN" altLang="en-US" sz="2400" b="1" dirty="0">
                <a:solidFill>
                  <a:srgbClr val="0000FF"/>
                </a:solidFill>
              </a:rPr>
              <a:t>风格</a:t>
            </a:r>
            <a:r>
              <a:rPr lang="zh-CN" altLang="en-US" sz="2400" b="1" dirty="0">
                <a:solidFill>
                  <a:srgbClr val="FF0000"/>
                </a:solidFill>
              </a:rPr>
              <a:t>的 </a:t>
            </a:r>
            <a:r>
              <a:rPr lang="en-US" altLang="zh-CN" sz="2400" b="1" dirty="0">
                <a:solidFill>
                  <a:srgbClr val="FF0000"/>
                </a:solidFill>
              </a:rPr>
              <a:t>URL </a:t>
            </a:r>
            <a:r>
              <a:rPr lang="zh-CN" altLang="en-US" sz="2400" b="1" dirty="0">
                <a:solidFill>
                  <a:srgbClr val="FF0000"/>
                </a:solidFill>
              </a:rPr>
              <a:t>请求</a:t>
            </a:r>
            <a:endParaRPr lang="en-US" altLang="zh-CN" sz="2400" b="1" dirty="0">
              <a:solidFill>
                <a:srgbClr val="FF0000"/>
              </a:solidFill>
            </a:endParaRPr>
          </a:p>
          <a:p>
            <a:r>
              <a:rPr lang="zh-CN" altLang="en-US" sz="2400" dirty="0" smtClean="0"/>
              <a:t>采用了松散耦合可插拔组件结构，比其他 </a:t>
            </a:r>
            <a:r>
              <a:rPr lang="en-US" altLang="zh-CN" sz="2400" dirty="0" smtClean="0"/>
              <a:t>MVC </a:t>
            </a:r>
            <a:r>
              <a:rPr lang="zh-CN" altLang="en-US" sz="2400" dirty="0" smtClean="0"/>
              <a:t>框架更具扩展性和灵活性</a:t>
            </a:r>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a:t>
            </a:r>
            <a:r>
              <a:rPr lang="en-US" altLang="zh-CN" dirty="0"/>
              <a:t>@</a:t>
            </a:r>
            <a:r>
              <a:rPr lang="en-US" altLang="zh-CN" dirty="0" err="1"/>
              <a:t>SessionAttributes</a:t>
            </a:r>
            <a:r>
              <a:rPr lang="zh-CN" altLang="en-US" dirty="0"/>
              <a:t>引发</a:t>
            </a:r>
            <a:r>
              <a:rPr lang="zh-CN" altLang="en-US" dirty="0" smtClean="0"/>
              <a:t>的</a:t>
            </a:r>
            <a:r>
              <a:rPr lang="zh-CN" altLang="en-US" dirty="0"/>
              <a:t>异常</a:t>
            </a:r>
          </a:p>
        </p:txBody>
      </p:sp>
      <p:sp>
        <p:nvSpPr>
          <p:cNvPr id="3" name="内容占位符 2"/>
          <p:cNvSpPr>
            <a:spLocks noGrp="1"/>
          </p:cNvSpPr>
          <p:nvPr>
            <p:ph idx="1"/>
          </p:nvPr>
        </p:nvSpPr>
        <p:spPr>
          <a:xfrm>
            <a:off x="323528" y="2852936"/>
            <a:ext cx="8445624" cy="1944215"/>
          </a:xfrm>
        </p:spPr>
        <p:txBody>
          <a:bodyPr>
            <a:noAutofit/>
          </a:bodyPr>
          <a:lstStyle/>
          <a:p>
            <a:pPr>
              <a:lnSpc>
                <a:spcPct val="120000"/>
              </a:lnSpc>
            </a:pPr>
            <a:r>
              <a:rPr lang="zh-CN" altLang="en-US" sz="2400" dirty="0" smtClean="0"/>
              <a:t>如果在</a:t>
            </a:r>
            <a:r>
              <a:rPr lang="zh-CN" altLang="en-US" sz="2400" dirty="0"/>
              <a:t>处理类定义处</a:t>
            </a:r>
            <a:r>
              <a:rPr lang="zh-CN" altLang="en-US" sz="2400" dirty="0" smtClean="0"/>
              <a:t>标注了</a:t>
            </a:r>
            <a:r>
              <a:rPr lang="en-US" altLang="zh-CN" sz="2400" dirty="0" smtClean="0"/>
              <a:t>@</a:t>
            </a:r>
            <a:r>
              <a:rPr lang="en-US" altLang="zh-CN" sz="2400" dirty="0" err="1"/>
              <a:t>SessionAttributes</a:t>
            </a:r>
            <a:r>
              <a:rPr lang="en-US" altLang="zh-CN" sz="2400" dirty="0" smtClean="0"/>
              <a:t>(“xxx”)</a:t>
            </a:r>
            <a:r>
              <a:rPr lang="zh-CN" altLang="en-US" sz="2400" dirty="0"/>
              <a:t>，则尝试从会话中获取该属性，并将其赋给该入参，然后再用请求消息填充该入参对象。</a:t>
            </a:r>
            <a:r>
              <a:rPr lang="zh-CN" altLang="en-US" sz="2400" b="1" dirty="0">
                <a:solidFill>
                  <a:srgbClr val="FF0000"/>
                </a:solidFill>
              </a:rPr>
              <a:t>如果在会话中找不到对应的属性，则抛</a:t>
            </a:r>
            <a:r>
              <a:rPr lang="zh-CN" altLang="en-US" sz="2400" b="1" dirty="0" smtClean="0">
                <a:solidFill>
                  <a:srgbClr val="FF0000"/>
                </a:solidFill>
              </a:rPr>
              <a:t>出 </a:t>
            </a:r>
            <a:r>
              <a:rPr lang="en-US" altLang="zh-CN" sz="2400" b="1" dirty="0" err="1" smtClean="0">
                <a:solidFill>
                  <a:srgbClr val="FF0000"/>
                </a:solidFill>
              </a:rPr>
              <a:t>HttpSessionRequiredException</a:t>
            </a:r>
            <a:r>
              <a:rPr lang="en-US" altLang="zh-CN" sz="2400" b="1" dirty="0" smtClean="0">
                <a:solidFill>
                  <a:srgbClr val="FF0000"/>
                </a:solidFill>
              </a:rPr>
              <a:t> </a:t>
            </a:r>
            <a:r>
              <a:rPr lang="zh-CN" altLang="en-US" sz="2400" b="1" dirty="0" smtClean="0">
                <a:solidFill>
                  <a:srgbClr val="FF0000"/>
                </a:solidFill>
              </a:rPr>
              <a:t>异常</a:t>
            </a:r>
            <a:endParaRPr lang="zh-CN" altLang="en-US" sz="2400" b="1" dirty="0">
              <a:solidFill>
                <a:srgbClr val="FF0000"/>
              </a:solidFill>
            </a:endParaRPr>
          </a:p>
        </p:txBody>
      </p:sp>
      <p:sp>
        <p:nvSpPr>
          <p:cNvPr id="4" name="TextBox 3"/>
          <p:cNvSpPr txBox="1"/>
          <p:nvPr/>
        </p:nvSpPr>
        <p:spPr>
          <a:xfrm>
            <a:off x="467544" y="1844824"/>
            <a:ext cx="7992888"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t>org.springframework.web.</a:t>
            </a:r>
            <a:r>
              <a:rPr lang="en-US" altLang="zh-CN" sz="2400" b="1" dirty="0" err="1">
                <a:solidFill>
                  <a:srgbClr val="FF0000"/>
                </a:solidFill>
              </a:rPr>
              <a:t>HttpSessionRequiredException</a:t>
            </a:r>
            <a:r>
              <a:rPr lang="en-US" altLang="zh-CN" sz="2400" b="1" dirty="0"/>
              <a:t>: Session attribute 'user' required - not found in session</a:t>
            </a:r>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7" y="4901802"/>
            <a:ext cx="9029564" cy="83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590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356"/>
            <a:ext cx="8784976" cy="1143000"/>
          </a:xfrm>
        </p:spPr>
        <p:txBody>
          <a:bodyPr>
            <a:normAutofit/>
          </a:bodyPr>
          <a:lstStyle/>
          <a:p>
            <a:r>
              <a:rPr lang="zh-CN" altLang="en-US" dirty="0"/>
              <a:t>如何避免</a:t>
            </a:r>
            <a:r>
              <a:rPr lang="en-US" altLang="zh-CN" dirty="0"/>
              <a:t>@</a:t>
            </a:r>
            <a:r>
              <a:rPr lang="en-US" altLang="zh-CN" dirty="0" err="1"/>
              <a:t>SessionAttributes</a:t>
            </a:r>
            <a:r>
              <a:rPr lang="zh-CN" altLang="en-US" dirty="0"/>
              <a:t>引发</a:t>
            </a:r>
            <a:r>
              <a:rPr lang="zh-CN" altLang="en-US" dirty="0" smtClean="0"/>
              <a:t>的</a:t>
            </a:r>
            <a:r>
              <a:rPr lang="zh-CN" altLang="en-US" dirty="0"/>
              <a:t>异常</a:t>
            </a:r>
          </a:p>
        </p:txBody>
      </p:sp>
      <p:sp>
        <p:nvSpPr>
          <p:cNvPr id="4" name="TextBox 3"/>
          <p:cNvSpPr txBox="1"/>
          <p:nvPr/>
        </p:nvSpPr>
        <p:spPr>
          <a:xfrm>
            <a:off x="611560" y="1844824"/>
            <a:ext cx="7672387" cy="4402137"/>
          </a:xfrm>
          <a:prstGeom prst="rect">
            <a:avLst/>
          </a:prstGeom>
          <a:solidFill>
            <a:schemeClr val="bg1">
              <a:lumMod val="95000"/>
            </a:schemeClr>
          </a:solidFill>
          <a:ln>
            <a:solidFill>
              <a:schemeClr val="bg1">
                <a:lumMod val="65000"/>
              </a:schemeClr>
            </a:solid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zh-CN" sz="1400" dirty="0" smtClean="0"/>
              <a:t>@Controller</a:t>
            </a:r>
          </a:p>
          <a:p>
            <a:pPr eaLnBrk="1" hangingPunct="1">
              <a:defRPr/>
            </a:pPr>
            <a:r>
              <a:rPr lang="en-US" altLang="zh-CN" sz="1400" dirty="0" smtClean="0"/>
              <a:t>@</a:t>
            </a:r>
            <a:r>
              <a:rPr lang="en-US" altLang="zh-CN" sz="1400" dirty="0" err="1" smtClean="0"/>
              <a:t>RequestMapping</a:t>
            </a:r>
            <a:r>
              <a:rPr lang="en-US" altLang="zh-CN" sz="1400" dirty="0" smtClean="0"/>
              <a:t>("/user")</a:t>
            </a:r>
          </a:p>
          <a:p>
            <a:pPr eaLnBrk="1" hangingPunct="1">
              <a:defRPr/>
            </a:pPr>
            <a:r>
              <a:rPr lang="en-US" altLang="zh-CN" sz="1400" dirty="0" smtClean="0"/>
              <a:t>@</a:t>
            </a:r>
            <a:r>
              <a:rPr lang="en-US" altLang="zh-CN" sz="1400" dirty="0" err="1" smtClean="0"/>
              <a:t>SessionAttributes</a:t>
            </a:r>
            <a:r>
              <a:rPr lang="en-US" altLang="zh-CN" sz="1400" dirty="0" smtClean="0"/>
              <a:t>(“user”)</a:t>
            </a:r>
          </a:p>
          <a:p>
            <a:pPr eaLnBrk="1" hangingPunct="1">
              <a:defRPr/>
            </a:pPr>
            <a:r>
              <a:rPr lang="en-US" altLang="zh-CN" sz="1400" dirty="0" smtClean="0"/>
              <a:t>public class </a:t>
            </a:r>
            <a:r>
              <a:rPr lang="en-US" altLang="zh-CN" sz="1400" dirty="0" err="1" smtClean="0"/>
              <a:t>UserController</a:t>
            </a:r>
            <a:r>
              <a:rPr lang="en-US" altLang="zh-CN" sz="1400" dirty="0" smtClean="0"/>
              <a:t> {              </a:t>
            </a:r>
          </a:p>
          <a:p>
            <a:pPr eaLnBrk="1" hangingPunct="1">
              <a:defRPr/>
            </a:pPr>
            <a:r>
              <a:rPr lang="en-US" altLang="zh-CN" sz="1400" dirty="0" smtClean="0">
                <a:solidFill>
                  <a:srgbClr val="FF0000"/>
                </a:solidFill>
              </a:rPr>
              <a:t>                   @</a:t>
            </a:r>
            <a:r>
              <a:rPr lang="en-US" altLang="zh-CN" sz="1400" dirty="0" err="1" smtClean="0">
                <a:solidFill>
                  <a:srgbClr val="FF0000"/>
                </a:solidFill>
              </a:rPr>
              <a:t>ModelAttribute</a:t>
            </a:r>
            <a:r>
              <a:rPr lang="en-US" altLang="zh-CN" sz="1400" dirty="0" smtClean="0">
                <a:solidFill>
                  <a:srgbClr val="FF0000"/>
                </a:solidFill>
              </a:rPr>
              <a:t>("user")</a:t>
            </a:r>
          </a:p>
          <a:p>
            <a:pPr eaLnBrk="1" hangingPunct="1">
              <a:defRPr/>
            </a:pPr>
            <a:r>
              <a:rPr lang="en-US" altLang="zh-CN" sz="1400" dirty="0" smtClean="0">
                <a:solidFill>
                  <a:srgbClr val="FF0000"/>
                </a:solidFill>
              </a:rPr>
              <a:t>	public User </a:t>
            </a:r>
            <a:r>
              <a:rPr lang="en-US" altLang="zh-CN" sz="1400" dirty="0" err="1" smtClean="0">
                <a:solidFill>
                  <a:srgbClr val="FF0000"/>
                </a:solidFill>
              </a:rPr>
              <a:t>getUser</a:t>
            </a:r>
            <a:r>
              <a:rPr lang="en-US" altLang="zh-CN" sz="1400" dirty="0" smtClean="0">
                <a:solidFill>
                  <a:srgbClr val="FF0000"/>
                </a:solidFill>
              </a:rPr>
              <a:t>(){</a:t>
            </a:r>
          </a:p>
          <a:p>
            <a:pPr eaLnBrk="1" hangingPunct="1">
              <a:defRPr/>
            </a:pPr>
            <a:r>
              <a:rPr lang="en-US" altLang="zh-CN" sz="1400" dirty="0" smtClean="0">
                <a:solidFill>
                  <a:srgbClr val="FF0000"/>
                </a:solidFill>
              </a:rPr>
              <a:t>		User </a:t>
            </a:r>
            <a:r>
              <a:rPr lang="en-US" altLang="zh-CN" sz="1400" dirty="0" err="1" smtClean="0">
                <a:solidFill>
                  <a:srgbClr val="FF0000"/>
                </a:solidFill>
              </a:rPr>
              <a:t>user</a:t>
            </a:r>
            <a:r>
              <a:rPr lang="en-US" altLang="zh-CN" sz="1400" dirty="0" smtClean="0">
                <a:solidFill>
                  <a:srgbClr val="FF0000"/>
                </a:solidFill>
              </a:rPr>
              <a:t> = new User();</a:t>
            </a:r>
          </a:p>
          <a:p>
            <a:pPr eaLnBrk="1" hangingPunct="1">
              <a:defRPr/>
            </a:pPr>
            <a:r>
              <a:rPr lang="en-US" altLang="zh-CN" sz="1400" dirty="0" smtClean="0">
                <a:solidFill>
                  <a:srgbClr val="FF0000"/>
                </a:solidFill>
              </a:rPr>
              <a:t>		return user;</a:t>
            </a:r>
          </a:p>
          <a:p>
            <a:pPr eaLnBrk="1" hangingPunct="1">
              <a:defRPr/>
            </a:pPr>
            <a:r>
              <a:rPr lang="en-US" altLang="zh-CN" sz="1400" dirty="0" smtClean="0">
                <a:solidFill>
                  <a:srgbClr val="FF0000"/>
                </a:solidFill>
              </a:rPr>
              <a:t>	}</a:t>
            </a:r>
            <a:endParaRPr lang="en-US" altLang="zh-CN" sz="1400" dirty="0" smtClean="0"/>
          </a:p>
          <a:p>
            <a:pPr eaLnBrk="1" hangingPunct="1">
              <a:defRPr/>
            </a:pPr>
            <a:r>
              <a:rPr lang="en-US" altLang="zh-CN" sz="1400" dirty="0" smtClean="0"/>
              <a:t>	</a:t>
            </a:r>
          </a:p>
          <a:p>
            <a:pPr eaLnBrk="1" hangingPunct="1">
              <a:defRPr/>
            </a:pPr>
            <a:r>
              <a:rPr lang="en-US" altLang="zh-CN" sz="1400" dirty="0" smtClean="0"/>
              <a:t>	@</a:t>
            </a:r>
            <a:r>
              <a:rPr lang="en-US" altLang="zh-CN" sz="1400" dirty="0" err="1" smtClean="0"/>
              <a:t>RequestMapping</a:t>
            </a:r>
            <a:r>
              <a:rPr lang="en-US" altLang="zh-CN" sz="1400" dirty="0" smtClean="0"/>
              <a:t>(value = "/handle71")</a:t>
            </a:r>
          </a:p>
          <a:p>
            <a:pPr eaLnBrk="1" hangingPunct="1">
              <a:defRPr/>
            </a:pPr>
            <a:r>
              <a:rPr lang="en-US" altLang="zh-CN" sz="1400" dirty="0" smtClean="0"/>
              <a:t>	public String  handle71(@</a:t>
            </a:r>
            <a:r>
              <a:rPr lang="en-US" altLang="zh-CN" sz="1400" dirty="0" err="1" smtClean="0"/>
              <a:t>ModelAttribute</a:t>
            </a:r>
            <a:r>
              <a:rPr lang="en-US" altLang="zh-CN" sz="1400" dirty="0" smtClean="0"/>
              <a:t>(“user”) User user){</a:t>
            </a:r>
            <a:endParaRPr lang="en-US" altLang="zh-CN" sz="1400" dirty="0" smtClean="0">
              <a:solidFill>
                <a:srgbClr val="C00000"/>
              </a:solidFill>
            </a:endParaRPr>
          </a:p>
          <a:p>
            <a:pPr eaLnBrk="1" hangingPunct="1">
              <a:defRPr/>
            </a:pPr>
            <a:r>
              <a:rPr lang="en-US" altLang="zh-CN" sz="1400" dirty="0" smtClean="0"/>
              <a:t>	     ...</a:t>
            </a:r>
          </a:p>
          <a:p>
            <a:pPr eaLnBrk="1" hangingPunct="1">
              <a:defRPr/>
            </a:pPr>
            <a:r>
              <a:rPr lang="en-US" altLang="zh-CN" sz="1400" dirty="0" smtClean="0"/>
              <a:t>                   }</a:t>
            </a:r>
          </a:p>
          <a:p>
            <a:pPr eaLnBrk="1" hangingPunct="1">
              <a:defRPr/>
            </a:pPr>
            <a:r>
              <a:rPr lang="en-US" altLang="zh-CN" sz="1400" dirty="0" smtClean="0"/>
              <a:t>	</a:t>
            </a:r>
          </a:p>
          <a:p>
            <a:pPr eaLnBrk="1" hangingPunct="1">
              <a:defRPr/>
            </a:pPr>
            <a:r>
              <a:rPr lang="en-US" altLang="zh-CN" sz="1400" dirty="0" smtClean="0"/>
              <a:t>	@</a:t>
            </a:r>
            <a:r>
              <a:rPr lang="en-US" altLang="zh-CN" sz="1400" dirty="0" err="1" smtClean="0"/>
              <a:t>RequestMapping</a:t>
            </a:r>
            <a:r>
              <a:rPr lang="en-US" altLang="zh-CN" sz="1400" dirty="0" smtClean="0"/>
              <a:t>(value = "/handle72")</a:t>
            </a:r>
          </a:p>
          <a:p>
            <a:pPr eaLnBrk="1" hangingPunct="1">
              <a:defRPr/>
            </a:pPr>
            <a:r>
              <a:rPr lang="en-US" altLang="zh-CN" sz="1400" dirty="0" smtClean="0"/>
              <a:t>	public String  handle72(</a:t>
            </a:r>
            <a:r>
              <a:rPr lang="en-US" altLang="zh-CN" sz="1400" dirty="0" err="1" smtClean="0"/>
              <a:t>ModelMap</a:t>
            </a:r>
            <a:r>
              <a:rPr lang="en-US" altLang="zh-CN" sz="1400" dirty="0" smtClean="0"/>
              <a:t> </a:t>
            </a:r>
            <a:r>
              <a:rPr lang="en-US" altLang="zh-CN" sz="1400" dirty="0" err="1" smtClean="0"/>
              <a:t>modelMap,SessionStatus</a:t>
            </a:r>
            <a:r>
              <a:rPr lang="en-US" altLang="zh-CN" sz="1400" dirty="0" smtClean="0"/>
              <a:t> </a:t>
            </a:r>
            <a:r>
              <a:rPr lang="en-US" altLang="zh-CN" sz="1400" dirty="0" err="1" smtClean="0"/>
              <a:t>sessionStatus</a:t>
            </a:r>
            <a:r>
              <a:rPr lang="en-US" altLang="zh-CN" sz="1400" dirty="0" smtClean="0"/>
              <a:t>){</a:t>
            </a:r>
          </a:p>
          <a:p>
            <a:pPr eaLnBrk="1" hangingPunct="1">
              <a:defRPr/>
            </a:pPr>
            <a:r>
              <a:rPr lang="en-US" altLang="zh-CN" sz="1400" dirty="0" smtClean="0"/>
              <a:t>                        ...</a:t>
            </a:r>
          </a:p>
          <a:p>
            <a:pPr eaLnBrk="1" hangingPunct="1">
              <a:defRPr/>
            </a:pPr>
            <a:r>
              <a:rPr lang="en-US" altLang="zh-CN" sz="1400" dirty="0" smtClean="0"/>
              <a:t>	}		</a:t>
            </a:r>
          </a:p>
          <a:p>
            <a:pPr eaLnBrk="1" hangingPunct="1">
              <a:defRPr/>
            </a:pPr>
            <a:r>
              <a:rPr lang="en-US" altLang="zh-CN" sz="1400" dirty="0" smtClean="0"/>
              <a:t>}</a:t>
            </a:r>
          </a:p>
        </p:txBody>
      </p:sp>
      <p:sp>
        <p:nvSpPr>
          <p:cNvPr id="5" name="矩形标注 4"/>
          <p:cNvSpPr/>
          <p:nvPr/>
        </p:nvSpPr>
        <p:spPr>
          <a:xfrm>
            <a:off x="4448547" y="2279799"/>
            <a:ext cx="3346450" cy="792162"/>
          </a:xfrm>
          <a:prstGeom prst="wedgeRectCallout">
            <a:avLst>
              <a:gd name="adj1" fmla="val -58496"/>
              <a:gd name="adj2" fmla="val 54804"/>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zh-CN" altLang="en-US" b="1">
                <a:solidFill>
                  <a:schemeClr val="tx1"/>
                </a:solidFill>
                <a:latin typeface="Arial Unicode MS" pitchFamily="34" charset="-122"/>
                <a:ea typeface="Arial Unicode MS" pitchFamily="34" charset="-122"/>
                <a:cs typeface="Arial Unicode MS" pitchFamily="34" charset="-122"/>
              </a:rPr>
              <a:t>该方法会往隐含模型中添加一个名为</a:t>
            </a:r>
            <a:r>
              <a:rPr lang="en-US" altLang="zh-CN" b="1">
                <a:solidFill>
                  <a:schemeClr val="tx1"/>
                </a:solidFill>
                <a:latin typeface="Arial Unicode MS" pitchFamily="34" charset="-122"/>
                <a:ea typeface="Arial Unicode MS" pitchFamily="34" charset="-122"/>
                <a:cs typeface="Arial Unicode MS" pitchFamily="34" charset="-122"/>
              </a:rPr>
              <a:t>user</a:t>
            </a:r>
            <a:r>
              <a:rPr lang="zh-CN" altLang="en-US" b="1">
                <a:solidFill>
                  <a:schemeClr val="tx1"/>
                </a:solidFill>
                <a:latin typeface="Arial Unicode MS" pitchFamily="34" charset="-122"/>
                <a:ea typeface="Arial Unicode MS" pitchFamily="34" charset="-122"/>
                <a:cs typeface="Arial Unicode MS" pitchFamily="34" charset="-122"/>
              </a:rPr>
              <a:t>的模型属性</a:t>
            </a:r>
            <a:endParaRPr lang="zh-CN" altLang="zh-CN" b="1">
              <a:solidFill>
                <a:schemeClr val="tx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139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5263108"/>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b="1" dirty="0" smtClean="0">
                <a:solidFill>
                  <a:srgbClr val="FF0000"/>
                </a:solidFill>
              </a:rPr>
              <a:t>视图</a:t>
            </a:r>
            <a:r>
              <a:rPr lang="zh-CN" altLang="en-US" sz="2000" b="1" dirty="0">
                <a:solidFill>
                  <a:srgbClr val="FF0000"/>
                </a:solidFill>
              </a:rPr>
              <a:t>和视图解析</a:t>
            </a:r>
            <a:r>
              <a:rPr lang="zh-CN" altLang="en-US" sz="2000" b="1" dirty="0" smtClean="0">
                <a:solidFill>
                  <a:srgbClr val="FF0000"/>
                </a:solidFill>
              </a:rPr>
              <a:t>器</a:t>
            </a:r>
            <a:endParaRPr lang="en-US" altLang="zh-CN" sz="2000" b="1" dirty="0" smtClean="0">
              <a:solidFill>
                <a:srgbClr val="FF0000"/>
              </a:solidFill>
            </a:endParaRPr>
          </a:p>
          <a:p>
            <a:r>
              <a:rPr lang="en-US" altLang="zh-CN" sz="2000" dirty="0" err="1"/>
              <a:t>RESTful</a:t>
            </a:r>
            <a:r>
              <a:rPr lang="en-US" altLang="zh-CN" sz="2000" dirty="0"/>
              <a:t> </a:t>
            </a:r>
            <a:r>
              <a:rPr lang="en-US" altLang="zh-CN" sz="2000" dirty="0" smtClean="0"/>
              <a:t>CRUD</a:t>
            </a:r>
            <a:endParaRPr lang="en-US" altLang="zh-CN" sz="2000" b="1" dirty="0" smtClean="0">
              <a:solidFill>
                <a:srgbClr val="FF0000"/>
              </a:solidFill>
            </a:endParaRP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012159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MVC</a:t>
            </a:r>
            <a:r>
              <a:rPr lang="zh-CN" altLang="en-US" dirty="0" smtClean="0"/>
              <a:t>如何解析视图</a:t>
            </a:r>
            <a:endParaRPr lang="zh-CN" altLang="en-US" dirty="0"/>
          </a:p>
        </p:txBody>
      </p:sp>
      <p:sp>
        <p:nvSpPr>
          <p:cNvPr id="4" name="Dispatcher"/>
          <p:cNvSpPr/>
          <p:nvPr/>
        </p:nvSpPr>
        <p:spPr>
          <a:xfrm>
            <a:off x="5474739" y="4372223"/>
            <a:ext cx="2088232" cy="576064"/>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zh-CN" sz="1400" dirty="0" err="1" smtClean="0">
                <a:solidFill>
                  <a:srgbClr val="FFFFFF"/>
                </a:solidFill>
                <a:latin typeface="Arial Unicode MS" pitchFamily="34" charset="-122"/>
                <a:ea typeface="Arial Unicode MS" pitchFamily="34" charset="-122"/>
                <a:cs typeface="Arial Unicode MS" pitchFamily="34" charset="-122"/>
              </a:rPr>
              <a:t>ViewResolver</a:t>
            </a:r>
            <a:endParaRPr lang="en-US" altLang="zh-CN" sz="1400" b="1" dirty="0" smtClean="0">
              <a:solidFill>
                <a:schemeClr val="bg1"/>
              </a:solidFill>
              <a:latin typeface="Arial Unicode MS" pitchFamily="34" charset="-122"/>
              <a:ea typeface="Arial Unicode MS" pitchFamily="34" charset="-122"/>
              <a:cs typeface="Arial Unicode MS" pitchFamily="34" charset="-122"/>
            </a:endParaRPr>
          </a:p>
        </p:txBody>
      </p:sp>
      <p:sp>
        <p:nvSpPr>
          <p:cNvPr id="5" name="HandlerMapping"/>
          <p:cNvSpPr/>
          <p:nvPr/>
        </p:nvSpPr>
        <p:spPr>
          <a:xfrm>
            <a:off x="5441972" y="5856277"/>
            <a:ext cx="2273300" cy="460375"/>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1400" b="1" dirty="0">
                <a:solidFill>
                  <a:schemeClr val="bg1"/>
                </a:solidFill>
                <a:latin typeface="Arial Unicode MS" pitchFamily="34" charset="-122"/>
                <a:ea typeface="Arial Unicode MS" pitchFamily="34" charset="-122"/>
                <a:cs typeface="Arial Unicode MS" pitchFamily="34" charset="-122"/>
              </a:rPr>
              <a:t>视图对象</a:t>
            </a:r>
            <a:endParaRPr lang="en-US" altLang="zh-CN" sz="1400" b="1" dirty="0">
              <a:solidFill>
                <a:schemeClr val="bg1"/>
              </a:solidFill>
              <a:latin typeface="Arial Unicode MS" pitchFamily="34" charset="-122"/>
              <a:ea typeface="Arial Unicode MS" pitchFamily="34" charset="-122"/>
              <a:cs typeface="Arial Unicode MS" pitchFamily="34" charset="-122"/>
            </a:endParaRPr>
          </a:p>
          <a:p>
            <a:pPr algn="ctr">
              <a:defRPr/>
            </a:pPr>
            <a:r>
              <a:rPr lang="en-US" altLang="zh-CN" sz="1400" b="1" dirty="0">
                <a:solidFill>
                  <a:schemeClr val="bg1"/>
                </a:solidFill>
                <a:latin typeface="Arial Unicode MS" pitchFamily="34" charset="-122"/>
                <a:ea typeface="Arial Unicode MS" pitchFamily="34" charset="-122"/>
                <a:cs typeface="Arial Unicode MS" pitchFamily="34" charset="-122"/>
              </a:rPr>
              <a:t>JSP/JSTL/PDF...</a:t>
            </a:r>
          </a:p>
        </p:txBody>
      </p:sp>
      <p:sp>
        <p:nvSpPr>
          <p:cNvPr id="6" name="HandlerMapping"/>
          <p:cNvSpPr/>
          <p:nvPr/>
        </p:nvSpPr>
        <p:spPr>
          <a:xfrm>
            <a:off x="1368447" y="2377430"/>
            <a:ext cx="2089150" cy="460375"/>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400" b="1" dirty="0">
                <a:solidFill>
                  <a:schemeClr val="bg1"/>
                </a:solidFill>
                <a:latin typeface="Arial Unicode MS" pitchFamily="34" charset="-122"/>
                <a:ea typeface="Arial Unicode MS" pitchFamily="34" charset="-122"/>
                <a:cs typeface="Arial Unicode MS" pitchFamily="34" charset="-122"/>
              </a:rPr>
              <a:t>String</a:t>
            </a:r>
          </a:p>
        </p:txBody>
      </p:sp>
      <p:sp>
        <p:nvSpPr>
          <p:cNvPr id="7" name="HandlerMapping"/>
          <p:cNvSpPr/>
          <p:nvPr/>
        </p:nvSpPr>
        <p:spPr>
          <a:xfrm>
            <a:off x="5441972" y="3011477"/>
            <a:ext cx="2089150" cy="458788"/>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400" dirty="0" err="1">
                <a:solidFill>
                  <a:srgbClr val="FFFFFF"/>
                </a:solidFill>
                <a:latin typeface="Arial Unicode MS" pitchFamily="34" charset="-122"/>
                <a:ea typeface="Arial Unicode MS" pitchFamily="34" charset="-122"/>
                <a:cs typeface="Arial Unicode MS" pitchFamily="34" charset="-122"/>
              </a:rPr>
              <a:t>ModelAndView</a:t>
            </a:r>
            <a:endParaRPr lang="en-US" altLang="zh-CN" sz="1400" b="1" dirty="0">
              <a:solidFill>
                <a:schemeClr val="bg1"/>
              </a:solidFill>
              <a:latin typeface="Arial Unicode MS" pitchFamily="34" charset="-122"/>
              <a:ea typeface="Arial Unicode MS" pitchFamily="34" charset="-122"/>
              <a:cs typeface="Arial Unicode MS" pitchFamily="34" charset="-122"/>
            </a:endParaRPr>
          </a:p>
        </p:txBody>
      </p:sp>
      <p:sp>
        <p:nvSpPr>
          <p:cNvPr id="8" name="HandlerMapping"/>
          <p:cNvSpPr/>
          <p:nvPr/>
        </p:nvSpPr>
        <p:spPr>
          <a:xfrm>
            <a:off x="1368447" y="2994968"/>
            <a:ext cx="2089150" cy="458787"/>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400" dirty="0" err="1">
                <a:solidFill>
                  <a:srgbClr val="FFFFFF"/>
                </a:solidFill>
                <a:latin typeface="Arial Unicode MS" pitchFamily="34" charset="-122"/>
                <a:ea typeface="Arial Unicode MS" pitchFamily="34" charset="-122"/>
                <a:cs typeface="Arial Unicode MS" pitchFamily="34" charset="-122"/>
              </a:rPr>
              <a:t>ModelAndView</a:t>
            </a:r>
            <a:endParaRPr lang="en-US" altLang="zh-CN" sz="1400" b="1" dirty="0">
              <a:solidFill>
                <a:schemeClr val="bg1"/>
              </a:solidFill>
              <a:latin typeface="Arial Unicode MS" pitchFamily="34" charset="-122"/>
              <a:ea typeface="Arial Unicode MS" pitchFamily="34" charset="-122"/>
              <a:cs typeface="Arial Unicode MS" pitchFamily="34" charset="-122"/>
            </a:endParaRPr>
          </a:p>
        </p:txBody>
      </p:sp>
      <p:sp>
        <p:nvSpPr>
          <p:cNvPr id="9" name="HandlerMapping"/>
          <p:cNvSpPr/>
          <p:nvPr/>
        </p:nvSpPr>
        <p:spPr>
          <a:xfrm>
            <a:off x="1355747" y="3690293"/>
            <a:ext cx="2089150" cy="458787"/>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400" dirty="0">
                <a:solidFill>
                  <a:srgbClr val="FFFFFF"/>
                </a:solidFill>
                <a:latin typeface="Arial Unicode MS" pitchFamily="34" charset="-122"/>
                <a:ea typeface="Arial Unicode MS" pitchFamily="34" charset="-122"/>
                <a:cs typeface="Arial Unicode MS" pitchFamily="34" charset="-122"/>
              </a:rPr>
              <a:t>View</a:t>
            </a:r>
            <a:endParaRPr lang="en-US" altLang="zh-CN" sz="1400" b="1" dirty="0">
              <a:solidFill>
                <a:schemeClr val="bg1"/>
              </a:solidFill>
              <a:latin typeface="Arial Unicode MS" pitchFamily="34" charset="-122"/>
              <a:ea typeface="Arial Unicode MS" pitchFamily="34" charset="-122"/>
              <a:cs typeface="Arial Unicode MS" pitchFamily="34" charset="-122"/>
            </a:endParaRPr>
          </a:p>
        </p:txBody>
      </p:sp>
      <p:sp>
        <p:nvSpPr>
          <p:cNvPr id="11" name="虚尾箭头 10"/>
          <p:cNvSpPr/>
          <p:nvPr/>
        </p:nvSpPr>
        <p:spPr>
          <a:xfrm>
            <a:off x="3989157" y="3005653"/>
            <a:ext cx="1008112" cy="464867"/>
          </a:xfrm>
          <a:prstGeom prst="stripedRightArrow">
            <a:avLst>
              <a:gd name="adj1" fmla="val 63113"/>
              <a:gd name="adj2" fmla="val 76226"/>
            </a:avLst>
          </a:prstGeom>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zh-CN" altLang="en-US" smtClean="0">
              <a:solidFill>
                <a:srgbClr val="FFFFFF"/>
              </a:solidFill>
              <a:latin typeface="Arial Unicode MS" pitchFamily="34" charset="-122"/>
              <a:ea typeface="Arial Unicode MS" pitchFamily="34" charset="-122"/>
              <a:cs typeface="Arial Unicode MS" pitchFamily="34" charset="-122"/>
            </a:endParaRPr>
          </a:p>
        </p:txBody>
      </p:sp>
      <p:sp>
        <p:nvSpPr>
          <p:cNvPr id="12" name="虚尾箭头 11"/>
          <p:cNvSpPr/>
          <p:nvPr/>
        </p:nvSpPr>
        <p:spPr>
          <a:xfrm rot="5400000">
            <a:off x="6090388" y="3671571"/>
            <a:ext cx="792420" cy="464867"/>
          </a:xfrm>
          <a:prstGeom prst="stripedRightArrow">
            <a:avLst>
              <a:gd name="adj1" fmla="val 63113"/>
              <a:gd name="adj2" fmla="val 76226"/>
            </a:avLst>
          </a:prstGeom>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zh-CN" altLang="en-US" smtClean="0">
              <a:solidFill>
                <a:srgbClr val="FFFFFF"/>
              </a:solidFill>
              <a:latin typeface="Arial Unicode MS" pitchFamily="34" charset="-122"/>
              <a:ea typeface="Arial Unicode MS" pitchFamily="34" charset="-122"/>
              <a:cs typeface="Arial Unicode MS" pitchFamily="34" charset="-122"/>
            </a:endParaRPr>
          </a:p>
        </p:txBody>
      </p:sp>
      <p:sp>
        <p:nvSpPr>
          <p:cNvPr id="13" name="虚尾箭头 12"/>
          <p:cNvSpPr/>
          <p:nvPr/>
        </p:nvSpPr>
        <p:spPr>
          <a:xfrm rot="5400000">
            <a:off x="6090388" y="5183739"/>
            <a:ext cx="792420" cy="464867"/>
          </a:xfrm>
          <a:prstGeom prst="stripedRightArrow">
            <a:avLst>
              <a:gd name="adj1" fmla="val 63113"/>
              <a:gd name="adj2" fmla="val 76226"/>
            </a:avLst>
          </a:prstGeom>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zh-CN" altLang="en-US" smtClean="0">
              <a:solidFill>
                <a:srgbClr val="FFFFFF"/>
              </a:solidFill>
              <a:latin typeface="Arial Unicode MS" pitchFamily="34" charset="-122"/>
              <a:ea typeface="Arial Unicode MS" pitchFamily="34" charset="-122"/>
              <a:cs typeface="Arial Unicode MS" pitchFamily="34" charset="-122"/>
            </a:endParaRPr>
          </a:p>
        </p:txBody>
      </p:sp>
      <p:sp>
        <p:nvSpPr>
          <p:cNvPr id="14" name="TextBox 4"/>
          <p:cNvSpPr txBox="1">
            <a:spLocks noChangeArrowheads="1"/>
          </p:cNvSpPr>
          <p:nvPr/>
        </p:nvSpPr>
        <p:spPr bwMode="auto">
          <a:xfrm>
            <a:off x="3648050" y="1978993"/>
            <a:ext cx="2724150" cy="369887"/>
          </a:xfrm>
          <a:prstGeom prst="rect">
            <a:avLst/>
          </a:prstGeom>
          <a:noFill/>
          <a:ln w="9525">
            <a:noFill/>
            <a:miter lim="800000"/>
            <a:headEnd/>
            <a:tailEnd/>
          </a:ln>
        </p:spPr>
        <p:txBody>
          <a:bodyPr wrap="none">
            <a:spAutoFit/>
          </a:bodyPr>
          <a:lstStyle/>
          <a:p>
            <a:r>
              <a:rPr lang="zh-CN" altLang="en-US" b="1" dirty="0">
                <a:solidFill>
                  <a:srgbClr val="FF0000"/>
                </a:solidFill>
                <a:latin typeface="Arial Unicode MS" pitchFamily="34" charset="-122"/>
                <a:ea typeface="Arial Unicode MS" pitchFamily="34" charset="-122"/>
                <a:cs typeface="Arial Unicode MS" pitchFamily="34" charset="-122"/>
              </a:rPr>
              <a:t>请求处理方法返回值类型</a:t>
            </a:r>
          </a:p>
        </p:txBody>
      </p:sp>
    </p:spTree>
    <p:extLst>
      <p:ext uri="{BB962C8B-B14F-4D97-AF65-F5344CB8AC3E}">
        <p14:creationId xmlns:p14="http://schemas.microsoft.com/office/powerpoint/2010/main" val="685610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43" y="44624"/>
            <a:ext cx="13473113" cy="682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剪去单角的矩形 1"/>
          <p:cNvSpPr/>
          <p:nvPr/>
        </p:nvSpPr>
        <p:spPr>
          <a:xfrm>
            <a:off x="2051720" y="2119826"/>
            <a:ext cx="1584176" cy="373070"/>
          </a:xfrm>
          <a:prstGeom prst="snip1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100" dirty="0" smtClean="0"/>
              <a:t>把目标方法返回值转为 </a:t>
            </a:r>
            <a:r>
              <a:rPr lang="en-US" altLang="zh-CN" sz="1100" dirty="0" err="1" smtClean="0"/>
              <a:t>ModelAndView</a:t>
            </a:r>
            <a:r>
              <a:rPr lang="en-US" altLang="zh-CN" sz="1100" dirty="0" smtClean="0"/>
              <a:t> </a:t>
            </a:r>
            <a:r>
              <a:rPr lang="zh-CN" altLang="en-US" sz="1100" dirty="0" smtClean="0"/>
              <a:t>对象</a:t>
            </a:r>
            <a:endParaRPr lang="zh-CN" altLang="en-US" sz="1100" dirty="0"/>
          </a:p>
        </p:txBody>
      </p:sp>
    </p:spTree>
    <p:extLst>
      <p:ext uri="{BB962C8B-B14F-4D97-AF65-F5344CB8AC3E}">
        <p14:creationId xmlns:p14="http://schemas.microsoft.com/office/powerpoint/2010/main" val="3001671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视图和视图解析器</a:t>
            </a:r>
            <a:endParaRPr lang="zh-CN" altLang="en-US" dirty="0"/>
          </a:p>
        </p:txBody>
      </p:sp>
      <p:sp>
        <p:nvSpPr>
          <p:cNvPr id="3" name="内容占位符 2"/>
          <p:cNvSpPr>
            <a:spLocks noGrp="1"/>
          </p:cNvSpPr>
          <p:nvPr>
            <p:ph idx="1"/>
          </p:nvPr>
        </p:nvSpPr>
        <p:spPr>
          <a:xfrm>
            <a:off x="457200" y="1857364"/>
            <a:ext cx="8329642" cy="4786346"/>
          </a:xfrm>
        </p:spPr>
        <p:txBody>
          <a:bodyPr>
            <a:normAutofit/>
          </a:bodyPr>
          <a:lstStyle/>
          <a:p>
            <a:r>
              <a:rPr lang="zh-CN" altLang="en-US" sz="2400" dirty="0" smtClean="0"/>
              <a:t>请求处理方法执行完成后，最终返回一个 </a:t>
            </a:r>
            <a:r>
              <a:rPr lang="en-US" altLang="zh-CN" sz="2400" dirty="0" err="1" smtClean="0"/>
              <a:t>ModelAndView</a:t>
            </a:r>
            <a:r>
              <a:rPr lang="en-US" altLang="zh-CN" sz="2400" dirty="0" smtClean="0"/>
              <a:t> </a:t>
            </a:r>
            <a:r>
              <a:rPr lang="zh-CN" altLang="en-US" sz="2400" dirty="0" smtClean="0"/>
              <a:t>对象。对于那些返回 </a:t>
            </a:r>
            <a:r>
              <a:rPr lang="en-US" altLang="zh-CN" sz="2400" dirty="0" smtClean="0"/>
              <a:t>String</a:t>
            </a:r>
            <a:r>
              <a:rPr lang="zh-CN" altLang="en-US" sz="2400" dirty="0" smtClean="0"/>
              <a:t>，</a:t>
            </a:r>
            <a:r>
              <a:rPr lang="en-US" altLang="zh-CN" sz="2400" dirty="0" smtClean="0"/>
              <a:t>View </a:t>
            </a:r>
            <a:r>
              <a:rPr lang="zh-CN" altLang="en-US" sz="2400" dirty="0" smtClean="0"/>
              <a:t>或 </a:t>
            </a:r>
            <a:r>
              <a:rPr lang="en-US" altLang="zh-CN" sz="2400" dirty="0" err="1" smtClean="0"/>
              <a:t>ModeMap</a:t>
            </a:r>
            <a:r>
              <a:rPr lang="en-US" altLang="zh-CN" sz="2400" dirty="0" smtClean="0"/>
              <a:t> </a:t>
            </a:r>
            <a:r>
              <a:rPr lang="zh-CN" altLang="en-US" sz="2400" dirty="0" smtClean="0"/>
              <a:t>等类型的处理方法，</a:t>
            </a:r>
            <a:r>
              <a:rPr lang="en-US" altLang="zh-CN" sz="2400" b="1" dirty="0" smtClean="0">
                <a:solidFill>
                  <a:srgbClr val="FF0000"/>
                </a:solidFill>
              </a:rPr>
              <a:t>Spring MVC </a:t>
            </a:r>
            <a:r>
              <a:rPr lang="zh-CN" altLang="en-US" sz="2400" b="1" dirty="0" smtClean="0">
                <a:solidFill>
                  <a:srgbClr val="FF0000"/>
                </a:solidFill>
              </a:rPr>
              <a:t>也会在内部将它们装配成一个 </a:t>
            </a:r>
            <a:r>
              <a:rPr lang="en-US" altLang="zh-CN" sz="2400" b="1" dirty="0" err="1" smtClean="0">
                <a:solidFill>
                  <a:srgbClr val="FF0000"/>
                </a:solidFill>
              </a:rPr>
              <a:t>ModelAndView</a:t>
            </a:r>
            <a:r>
              <a:rPr lang="en-US" altLang="zh-CN" sz="2400" b="1" dirty="0" smtClean="0">
                <a:solidFill>
                  <a:srgbClr val="FF0000"/>
                </a:solidFill>
              </a:rPr>
              <a:t> </a:t>
            </a:r>
            <a:r>
              <a:rPr lang="zh-CN" altLang="en-US" sz="2400" b="1" dirty="0" smtClean="0">
                <a:solidFill>
                  <a:srgbClr val="FF0000"/>
                </a:solidFill>
              </a:rPr>
              <a:t>对象</a:t>
            </a:r>
            <a:r>
              <a:rPr lang="zh-CN" altLang="en-US" sz="2400" dirty="0" smtClean="0"/>
              <a:t>，它包含了逻辑名和模型对象的视图</a:t>
            </a:r>
            <a:endParaRPr lang="en-US" altLang="zh-CN" sz="2400" dirty="0" smtClean="0"/>
          </a:p>
          <a:p>
            <a:r>
              <a:rPr lang="en-US" altLang="zh-CN" sz="2400" dirty="0" smtClean="0"/>
              <a:t>Spring MVC </a:t>
            </a:r>
            <a:r>
              <a:rPr lang="zh-CN" altLang="en-US" sz="2400" dirty="0" smtClean="0"/>
              <a:t>借助</a:t>
            </a:r>
            <a:r>
              <a:rPr lang="zh-CN" altLang="en-US" sz="2400" b="1" dirty="0" smtClean="0">
                <a:solidFill>
                  <a:srgbClr val="FF0000"/>
                </a:solidFill>
              </a:rPr>
              <a:t>视图解析器</a:t>
            </a:r>
            <a:r>
              <a:rPr lang="zh-CN" altLang="en-US" sz="2400" dirty="0" smtClean="0"/>
              <a:t>（</a:t>
            </a:r>
            <a:r>
              <a:rPr lang="en-US" altLang="zh-CN" sz="2400" b="1" dirty="0" err="1" smtClean="0">
                <a:solidFill>
                  <a:srgbClr val="FF0000"/>
                </a:solidFill>
              </a:rPr>
              <a:t>ViewResolver</a:t>
            </a:r>
            <a:r>
              <a:rPr lang="zh-CN" altLang="en-US" sz="2400" dirty="0" smtClean="0"/>
              <a:t>）得到最终的视图对象（</a:t>
            </a:r>
            <a:r>
              <a:rPr lang="en-US" altLang="zh-CN" sz="2400" dirty="0" smtClean="0"/>
              <a:t>View</a:t>
            </a:r>
            <a:r>
              <a:rPr lang="zh-CN" altLang="en-US" sz="2400" dirty="0" smtClean="0"/>
              <a:t>），最终的视图可以是 </a:t>
            </a:r>
            <a:r>
              <a:rPr lang="en-US" altLang="zh-CN" sz="2400" dirty="0" smtClean="0"/>
              <a:t>JSP </a:t>
            </a:r>
            <a:r>
              <a:rPr lang="zh-CN" altLang="en-US" sz="2400" dirty="0" smtClean="0"/>
              <a:t>，也可能是 </a:t>
            </a:r>
            <a:r>
              <a:rPr lang="en-US" altLang="zh-CN" sz="2400" dirty="0" smtClean="0"/>
              <a:t>Excel</a:t>
            </a:r>
            <a:r>
              <a:rPr lang="zh-CN" altLang="en-US" sz="2400" dirty="0" smtClean="0"/>
              <a:t>、</a:t>
            </a:r>
            <a:r>
              <a:rPr lang="en-US" altLang="zh-CN" sz="2400" dirty="0" err="1" smtClean="0"/>
              <a:t>JFreeChart</a:t>
            </a:r>
            <a:r>
              <a:rPr lang="en-US" altLang="zh-CN" sz="2400" dirty="0" smtClean="0"/>
              <a:t>  </a:t>
            </a:r>
            <a:r>
              <a:rPr lang="zh-CN" altLang="en-US" sz="2400" dirty="0" smtClean="0"/>
              <a:t>等各种表现形式的视图</a:t>
            </a:r>
            <a:endParaRPr lang="en-US" altLang="zh-CN" sz="2400" dirty="0" smtClean="0"/>
          </a:p>
          <a:p>
            <a:r>
              <a:rPr lang="zh-CN" altLang="en-US" sz="2400" dirty="0" smtClean="0"/>
              <a:t>对于最终究竟采取何种视图对象对模型数据进行渲染，处理器并不关心，处理器工作重点聚焦在生产模型数据的工作上，从而实现 </a:t>
            </a:r>
            <a:r>
              <a:rPr lang="en-US" altLang="zh-CN" sz="2400" dirty="0" smtClean="0"/>
              <a:t>MVC </a:t>
            </a:r>
            <a:r>
              <a:rPr lang="zh-CN" altLang="en-US" sz="2400" dirty="0" smtClean="0"/>
              <a:t>的充分解耦</a:t>
            </a:r>
            <a:endParaRPr lang="en-US" altLang="zh-CN" sz="2400" dirty="0" smtClean="0"/>
          </a:p>
        </p:txBody>
      </p:sp>
    </p:spTree>
    <p:extLst>
      <p:ext uri="{BB962C8B-B14F-4D97-AF65-F5344CB8AC3E}">
        <p14:creationId xmlns:p14="http://schemas.microsoft.com/office/powerpoint/2010/main" val="3033344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a:t>
            </a:r>
            <a:endParaRPr lang="zh-CN" altLang="en-US" dirty="0"/>
          </a:p>
        </p:txBody>
      </p:sp>
      <p:sp>
        <p:nvSpPr>
          <p:cNvPr id="3" name="内容占位符 2"/>
          <p:cNvSpPr>
            <a:spLocks noGrp="1"/>
          </p:cNvSpPr>
          <p:nvPr>
            <p:ph idx="1"/>
          </p:nvPr>
        </p:nvSpPr>
        <p:spPr>
          <a:xfrm>
            <a:off x="457200" y="1927373"/>
            <a:ext cx="8229600" cy="4525963"/>
          </a:xfrm>
        </p:spPr>
        <p:txBody>
          <a:bodyPr>
            <a:normAutofit/>
          </a:bodyPr>
          <a:lstStyle/>
          <a:p>
            <a:r>
              <a:rPr lang="zh-CN" altLang="en-US" sz="2000" b="1" dirty="0" smtClean="0">
                <a:solidFill>
                  <a:srgbClr val="FF0000"/>
                </a:solidFill>
              </a:rPr>
              <a:t>视图</a:t>
            </a:r>
            <a:r>
              <a:rPr lang="zh-CN" altLang="en-US" sz="2000" dirty="0" smtClean="0"/>
              <a:t>的作用是渲染模型数据，将模型里的数据以某种形式呈现给客户。</a:t>
            </a:r>
            <a:endParaRPr lang="en-US" altLang="zh-CN" sz="2000" dirty="0" smtClean="0"/>
          </a:p>
          <a:p>
            <a:r>
              <a:rPr lang="zh-CN" altLang="en-US" sz="2000" dirty="0" smtClean="0"/>
              <a:t>为了实现视图模型和具体实现技术的解耦，</a:t>
            </a:r>
            <a:r>
              <a:rPr lang="en-US" altLang="zh-CN" sz="2000" dirty="0" smtClean="0"/>
              <a:t>Spring </a:t>
            </a:r>
            <a:r>
              <a:rPr lang="zh-CN" altLang="en-US" sz="2000" dirty="0" smtClean="0"/>
              <a:t>在 </a:t>
            </a:r>
            <a:r>
              <a:rPr lang="en-US" altLang="zh-CN" sz="2000" dirty="0" err="1" smtClean="0"/>
              <a:t>org.springframework.web.servlet</a:t>
            </a:r>
            <a:r>
              <a:rPr lang="en-US" altLang="zh-CN" sz="2000" dirty="0" smtClean="0"/>
              <a:t> </a:t>
            </a:r>
            <a:r>
              <a:rPr lang="zh-CN" altLang="en-US" sz="2000" dirty="0" smtClean="0"/>
              <a:t>包中定义了一个高度抽象的 </a:t>
            </a:r>
            <a:r>
              <a:rPr lang="en-US" altLang="zh-CN" sz="2000" b="1" dirty="0" smtClean="0">
                <a:solidFill>
                  <a:srgbClr val="FF0000"/>
                </a:solidFill>
              </a:rPr>
              <a:t>View</a:t>
            </a:r>
            <a:r>
              <a:rPr lang="en-US" altLang="zh-CN" sz="2000" dirty="0" smtClean="0">
                <a:solidFill>
                  <a:srgbClr val="FF0000"/>
                </a:solidFill>
              </a:rPr>
              <a:t> </a:t>
            </a:r>
            <a:r>
              <a:rPr lang="zh-CN" altLang="en-US" sz="2000" dirty="0" smtClean="0"/>
              <a:t>接口：</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zh-CN" altLang="en-US" sz="2000" b="1" dirty="0" smtClean="0">
                <a:solidFill>
                  <a:srgbClr val="FF0000"/>
                </a:solidFill>
              </a:rPr>
              <a:t>视图对象由视图解析器负责实例化</a:t>
            </a:r>
            <a:r>
              <a:rPr lang="zh-CN" altLang="en-US" sz="2000" dirty="0" smtClean="0"/>
              <a:t>。由于视图是</a:t>
            </a:r>
            <a:r>
              <a:rPr lang="zh-CN" altLang="en-US" sz="2000" b="1" dirty="0" smtClean="0">
                <a:solidFill>
                  <a:srgbClr val="FF0000"/>
                </a:solidFill>
              </a:rPr>
              <a:t>无状态</a:t>
            </a:r>
            <a:r>
              <a:rPr lang="zh-CN" altLang="en-US" sz="2000" dirty="0" smtClean="0"/>
              <a:t>的，所以他们不会有</a:t>
            </a:r>
            <a:r>
              <a:rPr lang="zh-CN" altLang="en-US" sz="2000" b="1" dirty="0" smtClean="0">
                <a:solidFill>
                  <a:srgbClr val="FF0000"/>
                </a:solidFill>
              </a:rPr>
              <a:t>线程安全</a:t>
            </a:r>
            <a:r>
              <a:rPr lang="zh-CN" altLang="en-US" sz="2000" dirty="0" smtClean="0"/>
              <a:t>的问题</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94302"/>
            <a:ext cx="6328117" cy="159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0906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常用的视图实现类</a:t>
            </a:r>
            <a:endParaRPr lang="zh-CN" altLang="en-US" dirty="0"/>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816"/>
            <a:ext cx="7790325"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37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视图解析器</a:t>
            </a:r>
            <a:endParaRPr lang="zh-CN" altLang="en-US" dirty="0"/>
          </a:p>
        </p:txBody>
      </p:sp>
      <p:sp>
        <p:nvSpPr>
          <p:cNvPr id="3" name="内容占位符 2"/>
          <p:cNvSpPr>
            <a:spLocks noGrp="1"/>
          </p:cNvSpPr>
          <p:nvPr>
            <p:ph idx="1"/>
          </p:nvPr>
        </p:nvSpPr>
        <p:spPr>
          <a:xfrm>
            <a:off x="457200" y="1772816"/>
            <a:ext cx="8229600" cy="4752528"/>
          </a:xfrm>
        </p:spPr>
        <p:txBody>
          <a:bodyPr>
            <a:normAutofit/>
          </a:bodyPr>
          <a:lstStyle/>
          <a:p>
            <a:r>
              <a:rPr lang="en-US" altLang="zh-CN" sz="2400" dirty="0" err="1" smtClean="0"/>
              <a:t>SpringMVC</a:t>
            </a:r>
            <a:r>
              <a:rPr lang="en-US" altLang="zh-CN" sz="2400" dirty="0" smtClean="0"/>
              <a:t> </a:t>
            </a:r>
            <a:r>
              <a:rPr lang="zh-CN" altLang="en-US" sz="2400" dirty="0" smtClean="0"/>
              <a:t>为逻辑视图名的解析提供了不同的策略，可以在 </a:t>
            </a:r>
            <a:r>
              <a:rPr lang="en-US" altLang="zh-CN" sz="2400" dirty="0" smtClean="0"/>
              <a:t>Spring WEB </a:t>
            </a:r>
            <a:r>
              <a:rPr lang="zh-CN" altLang="en-US" sz="2400" dirty="0" smtClean="0"/>
              <a:t>上下文中</a:t>
            </a:r>
            <a:r>
              <a:rPr lang="zh-CN" altLang="en-US" sz="2400" b="1" dirty="0" smtClean="0">
                <a:solidFill>
                  <a:srgbClr val="FF0000"/>
                </a:solidFill>
              </a:rPr>
              <a:t>配置一种或多种解析策略</a:t>
            </a:r>
            <a:r>
              <a:rPr lang="zh-CN" altLang="en-US" sz="2400" dirty="0" smtClean="0"/>
              <a:t>，</a:t>
            </a:r>
            <a:r>
              <a:rPr lang="zh-CN" altLang="en-US" sz="2400" b="1" dirty="0" smtClean="0">
                <a:solidFill>
                  <a:srgbClr val="FF0000"/>
                </a:solidFill>
              </a:rPr>
              <a:t>并指定他们之间的先后顺序</a:t>
            </a:r>
            <a:r>
              <a:rPr lang="zh-CN" altLang="en-US" sz="2400" dirty="0" smtClean="0"/>
              <a:t>。每一种映射策略对应一个具体的视图解析器实现类。</a:t>
            </a:r>
            <a:endParaRPr lang="en-US" altLang="zh-CN" sz="2400" dirty="0" smtClean="0"/>
          </a:p>
          <a:p>
            <a:r>
              <a:rPr lang="zh-CN" altLang="en-US" sz="2400" dirty="0" smtClean="0"/>
              <a:t>视图解析器的作用比较单一：将逻辑视图解析为一个具体的视图对象。</a:t>
            </a:r>
            <a:endParaRPr lang="en-US" altLang="zh-CN" sz="2400" dirty="0" smtClean="0"/>
          </a:p>
          <a:p>
            <a:r>
              <a:rPr lang="zh-CN" altLang="en-US" sz="2400" dirty="0" smtClean="0"/>
              <a:t>所有的视图解析器都必须实现 </a:t>
            </a:r>
            <a:r>
              <a:rPr lang="en-US" altLang="zh-CN" sz="2400" dirty="0" err="1" smtClean="0"/>
              <a:t>ViewResolver</a:t>
            </a:r>
            <a:r>
              <a:rPr lang="en-US" altLang="zh-CN" sz="2400" dirty="0" smtClean="0"/>
              <a:t> </a:t>
            </a:r>
            <a:r>
              <a:rPr lang="zh-CN" altLang="en-US" sz="2400" dirty="0" smtClean="0"/>
              <a:t>接口：</a:t>
            </a:r>
            <a:endParaRPr lang="en-US" altLang="zh-CN" sz="2400" dirty="0" smtClean="0"/>
          </a:p>
          <a:p>
            <a:endParaRPr lang="zh-CN" altLang="en-US" sz="2400" dirty="0"/>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653136"/>
            <a:ext cx="502341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785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常用的视图解析器实现类</a:t>
            </a:r>
            <a:endParaRPr lang="zh-CN" altLang="en-US" dirty="0"/>
          </a:p>
        </p:txBody>
      </p:sp>
      <p:sp>
        <p:nvSpPr>
          <p:cNvPr id="5" name="内容占位符 2"/>
          <p:cNvSpPr>
            <a:spLocks noGrp="1"/>
          </p:cNvSpPr>
          <p:nvPr>
            <p:ph idx="1"/>
          </p:nvPr>
        </p:nvSpPr>
        <p:spPr>
          <a:xfrm>
            <a:off x="518864" y="4581128"/>
            <a:ext cx="8229600" cy="1872208"/>
          </a:xfrm>
        </p:spPr>
        <p:txBody>
          <a:bodyPr>
            <a:normAutofit/>
          </a:bodyPr>
          <a:lstStyle/>
          <a:p>
            <a:r>
              <a:rPr lang="zh-CN" altLang="en-US" sz="2000" dirty="0" smtClean="0"/>
              <a:t>程序员可以选择一种视图解析器或混用多种视图解析器</a:t>
            </a:r>
            <a:endParaRPr lang="en-US" altLang="zh-CN" sz="2000" dirty="0" smtClean="0"/>
          </a:p>
          <a:p>
            <a:r>
              <a:rPr lang="zh-CN" altLang="en-US" sz="2000" dirty="0" smtClean="0"/>
              <a:t>每个视图解析器都实现了 </a:t>
            </a:r>
            <a:r>
              <a:rPr lang="en-US" altLang="zh-CN" sz="2000" dirty="0" smtClean="0"/>
              <a:t>Ordered </a:t>
            </a:r>
            <a:r>
              <a:rPr lang="zh-CN" altLang="en-US" sz="2000" dirty="0" smtClean="0"/>
              <a:t>接口并开放出一个 </a:t>
            </a:r>
            <a:r>
              <a:rPr lang="en-US" altLang="zh-CN" sz="2000" dirty="0"/>
              <a:t>order</a:t>
            </a:r>
            <a:r>
              <a:rPr lang="en-US" altLang="zh-CN" sz="2000" dirty="0" smtClean="0"/>
              <a:t> </a:t>
            </a:r>
            <a:r>
              <a:rPr lang="zh-CN" altLang="en-US" sz="2000" dirty="0" smtClean="0"/>
              <a:t>属性，</a:t>
            </a:r>
            <a:r>
              <a:rPr lang="zh-CN" altLang="en-US" sz="2000" b="1" dirty="0" smtClean="0">
                <a:solidFill>
                  <a:srgbClr val="FF0000"/>
                </a:solidFill>
              </a:rPr>
              <a:t>可以通过 </a:t>
            </a:r>
            <a:r>
              <a:rPr lang="en-US" altLang="zh-CN" sz="2000" b="1" dirty="0" smtClean="0">
                <a:solidFill>
                  <a:srgbClr val="FF0000"/>
                </a:solidFill>
              </a:rPr>
              <a:t>order </a:t>
            </a:r>
            <a:r>
              <a:rPr lang="zh-CN" altLang="en-US" sz="2000" b="1" dirty="0" smtClean="0">
                <a:solidFill>
                  <a:srgbClr val="FF0000"/>
                </a:solidFill>
              </a:rPr>
              <a:t>属性指定解析器的优先顺序</a:t>
            </a:r>
            <a:r>
              <a:rPr lang="zh-CN" altLang="en-US" sz="2000" dirty="0" smtClean="0"/>
              <a:t>，</a:t>
            </a:r>
            <a:r>
              <a:rPr lang="en-US" altLang="zh-CN" sz="2000" b="1" dirty="0" smtClean="0">
                <a:solidFill>
                  <a:srgbClr val="FF0000"/>
                </a:solidFill>
              </a:rPr>
              <a:t>order  </a:t>
            </a:r>
            <a:r>
              <a:rPr lang="zh-CN" altLang="en-US" sz="2000" b="1" dirty="0" smtClean="0">
                <a:solidFill>
                  <a:srgbClr val="FF0000"/>
                </a:solidFill>
              </a:rPr>
              <a:t>越小优先级越高</a:t>
            </a:r>
            <a:r>
              <a:rPr lang="zh-CN" altLang="en-US" sz="2000" dirty="0" smtClean="0"/>
              <a:t>。</a:t>
            </a:r>
            <a:endParaRPr lang="en-US" altLang="zh-CN" sz="2000" dirty="0" smtClean="0"/>
          </a:p>
          <a:p>
            <a:r>
              <a:rPr lang="en-US" altLang="zh-CN" sz="2000" dirty="0" err="1" smtClean="0"/>
              <a:t>SpringMVC</a:t>
            </a:r>
            <a:r>
              <a:rPr lang="en-US" altLang="zh-CN" sz="2000" dirty="0" smtClean="0"/>
              <a:t> </a:t>
            </a:r>
            <a:r>
              <a:rPr lang="zh-CN" altLang="en-US" sz="2000" dirty="0" smtClean="0"/>
              <a:t>会按视图解析器顺序的优先顺序对逻辑视图名进行解析，直到解析成功并返回视图对象，否则将抛出 </a:t>
            </a:r>
            <a:r>
              <a:rPr lang="en-US" altLang="zh-CN" sz="2000" dirty="0" err="1" smtClean="0"/>
              <a:t>ServletException</a:t>
            </a:r>
            <a:r>
              <a:rPr lang="en-US" altLang="zh-CN" sz="2000" dirty="0" smtClean="0"/>
              <a:t> </a:t>
            </a:r>
            <a:r>
              <a:rPr lang="zh-CN" altLang="en-US" sz="2000" dirty="0" smtClean="0"/>
              <a:t>异常</a:t>
            </a:r>
            <a:endParaRPr lang="zh-CN" altLang="en-US" sz="2000"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06326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93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8802"/>
            <a:ext cx="8229600" cy="3429024"/>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步骤：</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加入 </a:t>
            </a:r>
            <a:r>
              <a:rPr lang="en-US" altLang="zh-CN" dirty="0" smtClean="0">
                <a:latin typeface="Arial Unicode MS" pitchFamily="34" charset="-122"/>
                <a:ea typeface="Arial Unicode MS" pitchFamily="34" charset="-122"/>
                <a:cs typeface="Arial Unicode MS" pitchFamily="34" charset="-122"/>
              </a:rPr>
              <a:t>jar </a:t>
            </a:r>
            <a:r>
              <a:rPr lang="zh-CN" altLang="en-US" dirty="0" smtClean="0">
                <a:latin typeface="Arial Unicode MS" pitchFamily="34" charset="-122"/>
                <a:ea typeface="Arial Unicode MS" pitchFamily="34" charset="-122"/>
                <a:cs typeface="Arial Unicode MS" pitchFamily="34" charset="-122"/>
              </a:rPr>
              <a:t>包</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web.xml</a:t>
            </a:r>
            <a:r>
              <a:rPr lang="zh-CN" altLang="en-US" dirty="0" smtClean="0">
                <a:latin typeface="Arial Unicode MS" pitchFamily="34" charset="-122"/>
                <a:ea typeface="Arial Unicode MS" pitchFamily="34" charset="-122"/>
                <a:cs typeface="Arial Unicode MS" pitchFamily="34" charset="-122"/>
              </a:rPr>
              <a:t> 中配置 </a:t>
            </a:r>
            <a:r>
              <a:rPr lang="en-US" altLang="zh-CN" b="1" dirty="0" err="1" smtClean="0">
                <a:solidFill>
                  <a:srgbClr val="FF0000"/>
                </a:solidFill>
                <a:latin typeface="Arial Unicode MS" pitchFamily="34" charset="-122"/>
                <a:ea typeface="Arial Unicode MS" pitchFamily="34" charset="-122"/>
                <a:cs typeface="Arial Unicode MS" pitchFamily="34" charset="-122"/>
              </a:rPr>
              <a:t>DispatcherServlet</a:t>
            </a:r>
            <a:endParaRPr lang="en-US" altLang="zh-CN"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加入 </a:t>
            </a:r>
            <a:r>
              <a:rPr lang="en-US" altLang="zh-CN" dirty="0" smtClean="0">
                <a:latin typeface="Arial Unicode MS" pitchFamily="34" charset="-122"/>
                <a:ea typeface="Arial Unicode MS" pitchFamily="34" charset="-122"/>
                <a:cs typeface="Arial Unicode MS" pitchFamily="34" charset="-122"/>
              </a:rPr>
              <a:t>Spring MVC </a:t>
            </a:r>
            <a:r>
              <a:rPr lang="zh-CN" altLang="en-US" dirty="0" smtClean="0">
                <a:latin typeface="Arial Unicode MS" pitchFamily="34" charset="-122"/>
                <a:ea typeface="Arial Unicode MS" pitchFamily="34" charset="-122"/>
                <a:cs typeface="Arial Unicode MS" pitchFamily="34" charset="-122"/>
              </a:rPr>
              <a:t>的配置文件</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编写处理请求的处理器，并标识为处理器</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编写视图</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InternalResourceViewResolver</a:t>
            </a:r>
            <a:endParaRPr lang="zh-CN" altLang="en-US" dirty="0"/>
          </a:p>
        </p:txBody>
      </p:sp>
      <p:sp>
        <p:nvSpPr>
          <p:cNvPr id="3" name="内容占位符 2"/>
          <p:cNvSpPr>
            <a:spLocks noGrp="1"/>
          </p:cNvSpPr>
          <p:nvPr>
            <p:ph idx="1"/>
          </p:nvPr>
        </p:nvSpPr>
        <p:spPr>
          <a:xfrm>
            <a:off x="135963" y="1675291"/>
            <a:ext cx="8329642" cy="3587860"/>
          </a:xfrm>
        </p:spPr>
        <p:txBody>
          <a:bodyPr>
            <a:normAutofit/>
          </a:bodyPr>
          <a:lstStyle/>
          <a:p>
            <a:r>
              <a:rPr lang="en-US" altLang="zh-CN" sz="2400" dirty="0" smtClean="0"/>
              <a:t>JSP </a:t>
            </a:r>
            <a:r>
              <a:rPr lang="zh-CN" altLang="en-US" sz="2400" dirty="0" smtClean="0"/>
              <a:t>是最常见的视图技术，可以使用 </a:t>
            </a:r>
            <a:r>
              <a:rPr lang="en-US" altLang="zh-CN" sz="2400" dirty="0" err="1" smtClean="0"/>
              <a:t>InternalResourceViewResolver</a:t>
            </a:r>
            <a:r>
              <a:rPr lang="en-US" altLang="zh-CN" sz="2400" dirty="0" smtClean="0"/>
              <a:t> </a:t>
            </a:r>
            <a:r>
              <a:rPr lang="zh-CN" altLang="en-US" sz="2400" dirty="0" smtClean="0"/>
              <a:t>作为视图解析器：</a:t>
            </a:r>
            <a:r>
              <a:rPr lang="en-US" altLang="zh-CN" sz="2400" dirty="0" smtClean="0"/>
              <a:t> </a:t>
            </a:r>
          </a:p>
          <a:p>
            <a:endParaRPr lang="en-US" altLang="zh-CN" sz="2400" dirty="0"/>
          </a:p>
          <a:p>
            <a:endParaRPr lang="en-US" altLang="zh-CN" sz="2400" dirty="0" smtClean="0"/>
          </a:p>
          <a:p>
            <a:endParaRPr lang="en-US" altLang="zh-CN" sz="2400" dirty="0"/>
          </a:p>
          <a:p>
            <a:pPr marL="0" indent="0">
              <a:buNone/>
            </a:pPr>
            <a:endParaRPr lang="en-US" altLang="zh-CN" sz="2400" dirty="0"/>
          </a:p>
        </p:txBody>
      </p:sp>
      <p:pic>
        <p:nvPicPr>
          <p:cNvPr id="120834" name="Picture 2"/>
          <p:cNvPicPr>
            <a:picLocks noChangeAspect="1" noChangeArrowheads="1"/>
          </p:cNvPicPr>
          <p:nvPr/>
        </p:nvPicPr>
        <p:blipFill>
          <a:blip r:embed="rId2"/>
          <a:srcRect/>
          <a:stretch>
            <a:fillRect/>
          </a:stretch>
        </p:blipFill>
        <p:spPr bwMode="auto">
          <a:xfrm>
            <a:off x="357159" y="2924944"/>
            <a:ext cx="7887250" cy="1088555"/>
          </a:xfrm>
          <a:prstGeom prst="rect">
            <a:avLst/>
          </a:prstGeom>
          <a:noFill/>
          <a:ln w="9525">
            <a:noFill/>
            <a:miter lim="800000"/>
            <a:headEnd/>
            <a:tailEnd/>
          </a:ln>
          <a:effectLst/>
        </p:spPr>
      </p:pic>
      <p:sp>
        <p:nvSpPr>
          <p:cNvPr id="5" name="TextBox 4"/>
          <p:cNvSpPr txBox="1"/>
          <p:nvPr/>
        </p:nvSpPr>
        <p:spPr>
          <a:xfrm>
            <a:off x="3571868" y="4005064"/>
            <a:ext cx="5143536" cy="369332"/>
          </a:xfrm>
          <a:prstGeom prst="rect">
            <a:avLst/>
          </a:prstGeom>
          <a:noFill/>
        </p:spPr>
        <p:txBody>
          <a:bodyPr wrap="square" rtlCol="0">
            <a:spAutoFit/>
          </a:bodyPr>
          <a:lstStyle/>
          <a:p>
            <a:r>
              <a:rPr lang="en-US" altLang="zh-CN" dirty="0" smtClean="0"/>
              <a:t>/WEB-INF/pages/user/createSucess.jsp</a:t>
            </a:r>
            <a:endParaRPr lang="zh-CN" altLang="en-US" dirty="0"/>
          </a:p>
        </p:txBody>
      </p:sp>
      <p:sp>
        <p:nvSpPr>
          <p:cNvPr id="6" name="圆角矩形 5"/>
          <p:cNvSpPr/>
          <p:nvPr/>
        </p:nvSpPr>
        <p:spPr>
          <a:xfrm>
            <a:off x="3645202" y="4017764"/>
            <a:ext cx="1646878" cy="35141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圆角矩形 6"/>
          <p:cNvSpPr/>
          <p:nvPr/>
        </p:nvSpPr>
        <p:spPr>
          <a:xfrm>
            <a:off x="3741812" y="3226240"/>
            <a:ext cx="1740892" cy="24298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5292080" y="3429000"/>
            <a:ext cx="758493" cy="674378"/>
          </a:xfrm>
          <a:custGeom>
            <a:avLst/>
            <a:gdLst>
              <a:gd name="connsiteX0" fmla="*/ 95535 w 507242"/>
              <a:gd name="connsiteY0" fmla="*/ 0 h 928048"/>
              <a:gd name="connsiteX1" fmla="*/ 491320 w 507242"/>
              <a:gd name="connsiteY1" fmla="*/ 409433 h 928048"/>
              <a:gd name="connsiteX2" fmla="*/ 0 w 507242"/>
              <a:gd name="connsiteY2" fmla="*/ 928048 h 928048"/>
            </a:gdLst>
            <a:ahLst/>
            <a:cxnLst>
              <a:cxn ang="0">
                <a:pos x="connsiteX0" y="connsiteY0"/>
              </a:cxn>
              <a:cxn ang="0">
                <a:pos x="connsiteX1" y="connsiteY1"/>
              </a:cxn>
              <a:cxn ang="0">
                <a:pos x="connsiteX2" y="connsiteY2"/>
              </a:cxn>
            </a:cxnLst>
            <a:rect l="l" t="t" r="r" b="b"/>
            <a:pathLst>
              <a:path w="507242" h="928048">
                <a:moveTo>
                  <a:pt x="95535" y="0"/>
                </a:moveTo>
                <a:cubicBezTo>
                  <a:pt x="301388" y="127379"/>
                  <a:pt x="507242" y="254758"/>
                  <a:pt x="491320" y="409433"/>
                </a:cubicBezTo>
                <a:cubicBezTo>
                  <a:pt x="475398" y="564108"/>
                  <a:pt x="237699" y="746078"/>
                  <a:pt x="0" y="928048"/>
                </a:cubicBezTo>
              </a:path>
            </a:pathLst>
          </a:custGeom>
          <a:ln>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圆角矩形 8"/>
          <p:cNvSpPr/>
          <p:nvPr/>
        </p:nvSpPr>
        <p:spPr>
          <a:xfrm>
            <a:off x="6989784" y="4038899"/>
            <a:ext cx="318520" cy="355682"/>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圆角矩形 9"/>
          <p:cNvSpPr/>
          <p:nvPr/>
        </p:nvSpPr>
        <p:spPr>
          <a:xfrm>
            <a:off x="3699396" y="3479800"/>
            <a:ext cx="428628" cy="302598"/>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0" idx="3"/>
            <a:endCxn id="9" idx="1"/>
          </p:cNvCxnSpPr>
          <p:nvPr/>
        </p:nvCxnSpPr>
        <p:spPr>
          <a:xfrm>
            <a:off x="4128024" y="3631099"/>
            <a:ext cx="2861760" cy="5856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04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InternalResourceViewResolver</a:t>
            </a:r>
            <a:endParaRPr lang="zh-CN" altLang="en-US" dirty="0"/>
          </a:p>
        </p:txBody>
      </p:sp>
      <p:sp>
        <p:nvSpPr>
          <p:cNvPr id="3" name="内容占位符 2"/>
          <p:cNvSpPr>
            <a:spLocks noGrp="1"/>
          </p:cNvSpPr>
          <p:nvPr>
            <p:ph idx="1"/>
          </p:nvPr>
        </p:nvSpPr>
        <p:spPr>
          <a:xfrm>
            <a:off x="457200" y="1857363"/>
            <a:ext cx="8329642" cy="3802743"/>
          </a:xfrm>
        </p:spPr>
        <p:txBody>
          <a:bodyPr>
            <a:normAutofit/>
          </a:bodyPr>
          <a:lstStyle/>
          <a:p>
            <a:r>
              <a:rPr lang="zh-CN" altLang="en-US" sz="2000" dirty="0" smtClean="0"/>
              <a:t>若项目中使用</a:t>
            </a:r>
            <a:r>
              <a:rPr lang="zh-CN" altLang="en-US" sz="2000" dirty="0"/>
              <a:t>了</a:t>
            </a:r>
            <a:r>
              <a:rPr lang="zh-CN" altLang="en-US" sz="2000" dirty="0" smtClean="0"/>
              <a:t> </a:t>
            </a:r>
            <a:r>
              <a:rPr lang="en-US" altLang="zh-CN" sz="2000" dirty="0" smtClean="0"/>
              <a:t>JSTL</a:t>
            </a:r>
            <a:r>
              <a:rPr lang="zh-CN" altLang="en-US" sz="2000" dirty="0" smtClean="0"/>
              <a:t>，则 </a:t>
            </a:r>
            <a:r>
              <a:rPr lang="en-US" altLang="zh-CN" sz="2000" dirty="0" err="1" smtClean="0"/>
              <a:t>SpringMVC</a:t>
            </a:r>
            <a:r>
              <a:rPr lang="en-US" altLang="zh-CN" sz="2000" dirty="0" smtClean="0"/>
              <a:t> </a:t>
            </a:r>
            <a:r>
              <a:rPr lang="zh-CN" altLang="en-US" sz="2000" dirty="0" smtClean="0"/>
              <a:t>会自动把视图由 </a:t>
            </a:r>
            <a:r>
              <a:rPr lang="en-US" altLang="zh-CN" sz="2000" dirty="0" err="1" smtClean="0"/>
              <a:t>InternalResourceView</a:t>
            </a:r>
            <a:r>
              <a:rPr lang="en-US" altLang="zh-CN" sz="2000" dirty="0" smtClean="0"/>
              <a:t> </a:t>
            </a:r>
            <a:r>
              <a:rPr lang="zh-CN" altLang="en-US" sz="2000" dirty="0" smtClean="0"/>
              <a:t>转为 </a:t>
            </a:r>
            <a:r>
              <a:rPr lang="en-US" altLang="zh-CN" sz="2000" b="1" dirty="0" err="1" smtClean="0">
                <a:solidFill>
                  <a:srgbClr val="FF0000"/>
                </a:solidFill>
              </a:rPr>
              <a:t>JstlView</a:t>
            </a:r>
            <a:endParaRPr lang="en-US" altLang="zh-CN" sz="2000" b="1" dirty="0">
              <a:solidFill>
                <a:srgbClr val="FF0000"/>
              </a:solidFill>
            </a:endParaRPr>
          </a:p>
          <a:p>
            <a:r>
              <a:rPr lang="zh-CN" altLang="en-US" sz="2000" dirty="0" smtClean="0"/>
              <a:t>若使用 </a:t>
            </a:r>
            <a:r>
              <a:rPr lang="en-US" altLang="zh-CN" sz="2000" dirty="0" smtClean="0"/>
              <a:t>JSTL </a:t>
            </a:r>
            <a:r>
              <a:rPr lang="zh-CN" altLang="en-US" sz="2000" dirty="0" smtClean="0"/>
              <a:t>的 </a:t>
            </a:r>
            <a:r>
              <a:rPr lang="en-US" altLang="zh-CN" sz="2000" dirty="0" err="1" smtClean="0"/>
              <a:t>fmt</a:t>
            </a:r>
            <a:r>
              <a:rPr lang="en-US" altLang="zh-CN" sz="2000" dirty="0" smtClean="0"/>
              <a:t> </a:t>
            </a:r>
            <a:r>
              <a:rPr lang="zh-CN" altLang="en-US" sz="2000" dirty="0" smtClean="0"/>
              <a:t>标签则需要在 </a:t>
            </a:r>
            <a:r>
              <a:rPr lang="en-US" altLang="zh-CN" sz="2000" dirty="0" err="1" smtClean="0"/>
              <a:t>SpringMVC</a:t>
            </a:r>
            <a:r>
              <a:rPr lang="en-US" altLang="zh-CN" sz="2000" dirty="0" smtClean="0"/>
              <a:t> </a:t>
            </a:r>
            <a:r>
              <a:rPr lang="zh-CN" altLang="en-US" sz="2000" dirty="0" smtClean="0"/>
              <a:t>的配置文件中</a:t>
            </a:r>
            <a:r>
              <a:rPr lang="zh-CN" altLang="en-US" sz="2000" b="1" dirty="0" smtClean="0">
                <a:solidFill>
                  <a:srgbClr val="FF0000"/>
                </a:solidFill>
              </a:rPr>
              <a:t>配置国际化资源文件</a:t>
            </a:r>
            <a:endParaRPr lang="en-US" altLang="zh-CN" sz="2000" b="1" dirty="0" smtClean="0">
              <a:solidFill>
                <a:srgbClr val="FF0000"/>
              </a:solidFill>
            </a:endParaRPr>
          </a:p>
          <a:p>
            <a:endParaRPr lang="en-US" altLang="zh-CN" sz="2000" dirty="0" smtClean="0"/>
          </a:p>
          <a:p>
            <a:endParaRPr lang="en-US" altLang="zh-CN" sz="2000" dirty="0"/>
          </a:p>
          <a:p>
            <a:endParaRPr lang="en-US" altLang="zh-CN" sz="2000" dirty="0" smtClean="0"/>
          </a:p>
          <a:p>
            <a:endParaRPr lang="en-US" altLang="zh-CN" sz="2000" dirty="0" smtClean="0"/>
          </a:p>
          <a:p>
            <a:r>
              <a:rPr lang="zh-CN" altLang="en-US" sz="2000" dirty="0" smtClean="0"/>
              <a:t>若希望直接响应通过 </a:t>
            </a:r>
            <a:r>
              <a:rPr lang="en-US" altLang="zh-CN" sz="2000" dirty="0" err="1" smtClean="0"/>
              <a:t>SpringMVC</a:t>
            </a:r>
            <a:r>
              <a:rPr lang="en-US" altLang="zh-CN" sz="2000" dirty="0" smtClean="0"/>
              <a:t> </a:t>
            </a:r>
            <a:r>
              <a:rPr lang="zh-CN" altLang="en-US" sz="2000" dirty="0"/>
              <a:t>渲染</a:t>
            </a:r>
            <a:r>
              <a:rPr lang="zh-CN" altLang="en-US" sz="2000" dirty="0" smtClean="0"/>
              <a:t>的页面，可以使用 </a:t>
            </a:r>
            <a:r>
              <a:rPr lang="en-US" altLang="zh-CN" sz="2000" b="1" dirty="0" err="1" smtClean="0">
                <a:solidFill>
                  <a:srgbClr val="FF0000"/>
                </a:solidFill>
              </a:rPr>
              <a:t>mvc:view-controller</a:t>
            </a:r>
            <a:r>
              <a:rPr lang="en-US" altLang="zh-CN" sz="2000" dirty="0" smtClean="0"/>
              <a:t> </a:t>
            </a:r>
            <a:r>
              <a:rPr lang="zh-CN" altLang="en-US" sz="2000" dirty="0" smtClean="0"/>
              <a:t>标签实现</a:t>
            </a:r>
            <a:endParaRPr lang="zh-CN" altLang="en-US" sz="2000" dirty="0"/>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05781"/>
            <a:ext cx="86677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446682"/>
            <a:ext cx="83058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5857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Excel </a:t>
            </a:r>
            <a:r>
              <a:rPr lang="zh-CN" altLang="en-US" dirty="0" smtClean="0"/>
              <a:t>视图</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r>
              <a:rPr lang="zh-CN" altLang="en-US" sz="2400" dirty="0" smtClean="0"/>
              <a:t>若希望使用 </a:t>
            </a:r>
            <a:r>
              <a:rPr lang="en-US" altLang="zh-CN" sz="2400" dirty="0" smtClean="0"/>
              <a:t>Excel </a:t>
            </a:r>
            <a:r>
              <a:rPr lang="zh-CN" altLang="en-US" sz="2400" dirty="0" smtClean="0"/>
              <a:t>展示数据列表，仅需要扩展 </a:t>
            </a:r>
            <a:r>
              <a:rPr lang="en-US" altLang="zh-CN" sz="2400" dirty="0" err="1" smtClean="0"/>
              <a:t>SpringMVC</a:t>
            </a:r>
            <a:r>
              <a:rPr lang="en-US" altLang="zh-CN" sz="2400" dirty="0" smtClean="0"/>
              <a:t> </a:t>
            </a:r>
            <a:r>
              <a:rPr lang="zh-CN" altLang="en-US" sz="2400" dirty="0" smtClean="0"/>
              <a:t>提供的 </a:t>
            </a:r>
            <a:r>
              <a:rPr lang="en-US" altLang="zh-CN" sz="2400" b="1" dirty="0" err="1" smtClean="0">
                <a:solidFill>
                  <a:srgbClr val="FF0000"/>
                </a:solidFill>
              </a:rPr>
              <a:t>AbstractExcelView</a:t>
            </a:r>
            <a:r>
              <a:rPr lang="en-US" altLang="zh-CN" sz="2400" dirty="0" smtClean="0">
                <a:solidFill>
                  <a:srgbClr val="FF0000"/>
                </a:solidFill>
              </a:rPr>
              <a:t> </a:t>
            </a:r>
            <a:r>
              <a:rPr lang="zh-CN" altLang="en-US" sz="2400" dirty="0" smtClean="0"/>
              <a:t>或 </a:t>
            </a:r>
            <a:r>
              <a:rPr lang="en-US" altLang="zh-CN" sz="2400" dirty="0" err="1" smtClean="0"/>
              <a:t>AbstractJExcel</a:t>
            </a:r>
            <a:r>
              <a:rPr lang="en-US" altLang="zh-CN" sz="2400" dirty="0" smtClean="0"/>
              <a:t> View </a:t>
            </a:r>
            <a:r>
              <a:rPr lang="zh-CN" altLang="en-US" sz="2400" dirty="0" smtClean="0"/>
              <a:t>即可。实现 </a:t>
            </a:r>
            <a:r>
              <a:rPr lang="en-US" altLang="zh-CN" sz="2400" dirty="0" err="1" smtClean="0"/>
              <a:t>buildExcelDocument</a:t>
            </a:r>
            <a:r>
              <a:rPr lang="en-US" altLang="zh-CN" sz="2400" dirty="0" smtClean="0"/>
              <a:t>() </a:t>
            </a:r>
            <a:r>
              <a:rPr lang="zh-CN" altLang="en-US" sz="2400" dirty="0" smtClean="0"/>
              <a:t>方法，在方法中使用模型数据对象构建 </a:t>
            </a:r>
            <a:r>
              <a:rPr lang="en-US" altLang="zh-CN" sz="2400" dirty="0" smtClean="0"/>
              <a:t>Excel </a:t>
            </a:r>
            <a:r>
              <a:rPr lang="zh-CN" altLang="en-US" sz="2400" dirty="0" smtClean="0"/>
              <a:t>文档就可以了。</a:t>
            </a:r>
            <a:endParaRPr lang="en-US" altLang="zh-CN" sz="2400" dirty="0" smtClean="0"/>
          </a:p>
          <a:p>
            <a:r>
              <a:rPr lang="en-US" altLang="zh-CN" sz="2400" b="1" dirty="0" err="1" smtClean="0">
                <a:solidFill>
                  <a:srgbClr val="FF0000"/>
                </a:solidFill>
              </a:rPr>
              <a:t>AbstractExcelView</a:t>
            </a:r>
            <a:r>
              <a:rPr lang="en-US" altLang="zh-CN" sz="2400" b="1" dirty="0" smtClean="0">
                <a:solidFill>
                  <a:srgbClr val="FF0000"/>
                </a:solidFill>
              </a:rPr>
              <a:t> </a:t>
            </a:r>
            <a:r>
              <a:rPr lang="zh-CN" altLang="en-US" sz="2400" b="1" dirty="0" smtClean="0">
                <a:solidFill>
                  <a:srgbClr val="FF0000"/>
                </a:solidFill>
              </a:rPr>
              <a:t>基于 </a:t>
            </a:r>
            <a:r>
              <a:rPr lang="en-US" altLang="zh-CN" sz="2400" b="1" dirty="0" smtClean="0">
                <a:solidFill>
                  <a:srgbClr val="FF0000"/>
                </a:solidFill>
              </a:rPr>
              <a:t>POI API</a:t>
            </a:r>
            <a:r>
              <a:rPr lang="zh-CN" altLang="en-US" sz="2400" dirty="0" smtClean="0"/>
              <a:t>，而 </a:t>
            </a:r>
            <a:r>
              <a:rPr lang="en-US" altLang="zh-CN" sz="2400" dirty="0" err="1" smtClean="0"/>
              <a:t>AbstractJExcelView</a:t>
            </a:r>
            <a:r>
              <a:rPr lang="en-US" altLang="zh-CN" sz="2400" dirty="0" smtClean="0"/>
              <a:t> </a:t>
            </a:r>
            <a:r>
              <a:rPr lang="zh-CN" altLang="en-US" sz="2400" dirty="0" smtClean="0"/>
              <a:t>是基于 </a:t>
            </a:r>
            <a:r>
              <a:rPr lang="en-US" altLang="zh-CN" sz="2400" dirty="0" err="1" smtClean="0"/>
              <a:t>JExcelAPI</a:t>
            </a:r>
            <a:r>
              <a:rPr lang="en-US" altLang="zh-CN" sz="2400" dirty="0" smtClean="0"/>
              <a:t> </a:t>
            </a:r>
            <a:r>
              <a:rPr lang="zh-CN" altLang="en-US" sz="2400" dirty="0" smtClean="0"/>
              <a:t>的。</a:t>
            </a:r>
            <a:endParaRPr lang="en-US" altLang="zh-CN" sz="2400" dirty="0" smtClean="0"/>
          </a:p>
          <a:p>
            <a:r>
              <a:rPr lang="zh-CN" altLang="en-US" sz="2400" b="1" dirty="0" smtClean="0">
                <a:solidFill>
                  <a:srgbClr val="FF0000"/>
                </a:solidFill>
              </a:rPr>
              <a:t>视图对象需要配置 </a:t>
            </a:r>
            <a:r>
              <a:rPr lang="en-US" altLang="zh-CN" sz="2400" b="1" dirty="0" smtClean="0">
                <a:solidFill>
                  <a:srgbClr val="FF0000"/>
                </a:solidFill>
              </a:rPr>
              <a:t>IOC </a:t>
            </a:r>
            <a:r>
              <a:rPr lang="zh-CN" altLang="en-US" sz="2400" b="1" dirty="0" smtClean="0">
                <a:solidFill>
                  <a:srgbClr val="FF0000"/>
                </a:solidFill>
              </a:rPr>
              <a:t>容器中的一个 </a:t>
            </a:r>
            <a:r>
              <a:rPr lang="en-US" altLang="zh-CN" sz="2400" b="1" dirty="0" smtClean="0">
                <a:solidFill>
                  <a:srgbClr val="FF0000"/>
                </a:solidFill>
              </a:rPr>
              <a:t>Bean</a:t>
            </a:r>
            <a:r>
              <a:rPr lang="zh-CN" altLang="en-US" sz="2400" b="1" dirty="0" smtClean="0">
                <a:solidFill>
                  <a:srgbClr val="FF0000"/>
                </a:solidFill>
              </a:rPr>
              <a:t>，使用 </a:t>
            </a:r>
            <a:r>
              <a:rPr lang="en-US" altLang="zh-CN" sz="2400" b="1" dirty="0" err="1" smtClean="0">
                <a:solidFill>
                  <a:srgbClr val="FF0000"/>
                </a:solidFill>
              </a:rPr>
              <a:t>BeanNameViewResolver</a:t>
            </a:r>
            <a:r>
              <a:rPr lang="en-US" altLang="zh-CN" sz="2400" b="1" dirty="0" smtClean="0">
                <a:solidFill>
                  <a:srgbClr val="FF0000"/>
                </a:solidFill>
              </a:rPr>
              <a:t> </a:t>
            </a:r>
            <a:r>
              <a:rPr lang="zh-CN" altLang="en-US" sz="2400" b="1" dirty="0" smtClean="0">
                <a:solidFill>
                  <a:srgbClr val="FF0000"/>
                </a:solidFill>
              </a:rPr>
              <a:t>作为视图解析器即可</a:t>
            </a:r>
            <a:endParaRPr lang="en-US" altLang="zh-CN" sz="2400" b="1" dirty="0" smtClean="0">
              <a:solidFill>
                <a:srgbClr val="FF0000"/>
              </a:solidFill>
            </a:endParaRPr>
          </a:p>
          <a:p>
            <a:r>
              <a:rPr lang="zh-CN" altLang="en-US" sz="2400" dirty="0" smtClean="0"/>
              <a:t>若希望直接在浏览器中直接下载 </a:t>
            </a:r>
            <a:r>
              <a:rPr lang="en-US" altLang="zh-CN" sz="2400" dirty="0" smtClean="0"/>
              <a:t>Excel </a:t>
            </a:r>
            <a:r>
              <a:rPr lang="zh-CN" altLang="en-US" sz="2400" dirty="0" smtClean="0"/>
              <a:t>文档，则可以设置响应头 </a:t>
            </a:r>
            <a:r>
              <a:rPr lang="en-US" altLang="zh-CN" sz="2400" b="1" dirty="0" smtClean="0">
                <a:solidFill>
                  <a:srgbClr val="FF0000"/>
                </a:solidFill>
              </a:rPr>
              <a:t>Content-Disposition</a:t>
            </a:r>
            <a:r>
              <a:rPr lang="en-US" altLang="zh-CN" sz="2400" dirty="0" smtClean="0"/>
              <a:t> </a:t>
            </a:r>
            <a:r>
              <a:rPr lang="zh-CN" altLang="en-US" sz="2400" dirty="0" smtClean="0"/>
              <a:t>的值为 </a:t>
            </a:r>
            <a:r>
              <a:rPr lang="en-US" altLang="zh-CN" sz="2400" b="1" dirty="0" smtClean="0">
                <a:solidFill>
                  <a:srgbClr val="FF0000"/>
                </a:solidFill>
              </a:rPr>
              <a:t>attachment;filename=xxx.xls</a:t>
            </a:r>
          </a:p>
        </p:txBody>
      </p:sp>
    </p:spTree>
    <p:extLst>
      <p:ext uri="{BB962C8B-B14F-4D97-AF65-F5344CB8AC3E}">
        <p14:creationId xmlns:p14="http://schemas.microsoft.com/office/powerpoint/2010/main" val="1556085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关于重定向</a:t>
            </a:r>
            <a:endParaRPr lang="zh-CN" altLang="en-US" dirty="0"/>
          </a:p>
        </p:txBody>
      </p:sp>
      <p:sp>
        <p:nvSpPr>
          <p:cNvPr id="3" name="内容占位符 2"/>
          <p:cNvSpPr>
            <a:spLocks noGrp="1"/>
          </p:cNvSpPr>
          <p:nvPr>
            <p:ph idx="1"/>
          </p:nvPr>
        </p:nvSpPr>
        <p:spPr>
          <a:xfrm>
            <a:off x="457200" y="1916832"/>
            <a:ext cx="8229600" cy="2901250"/>
          </a:xfrm>
        </p:spPr>
        <p:txBody>
          <a:bodyPr>
            <a:normAutofit/>
          </a:bodyPr>
          <a:lstStyle/>
          <a:p>
            <a:r>
              <a:rPr lang="zh-CN" altLang="en-US" sz="2400" dirty="0"/>
              <a:t>一般情况</a:t>
            </a:r>
            <a:r>
              <a:rPr lang="zh-CN" altLang="en-US" sz="2400" dirty="0" smtClean="0"/>
              <a:t>下，控制器方法返回字符串类型的值会被当成逻辑视图名处理</a:t>
            </a:r>
            <a:endParaRPr lang="en-US" altLang="zh-CN" sz="2400" dirty="0" smtClean="0"/>
          </a:p>
          <a:p>
            <a:r>
              <a:rPr lang="zh-CN" altLang="en-US" sz="2400" dirty="0" smtClean="0"/>
              <a:t>如果返回的字符串中带 </a:t>
            </a:r>
            <a:r>
              <a:rPr lang="en-US" altLang="zh-CN" sz="2400" b="1" dirty="0" smtClean="0">
                <a:solidFill>
                  <a:srgbClr val="FF0000"/>
                </a:solidFill>
              </a:rPr>
              <a:t>forward: </a:t>
            </a:r>
            <a:r>
              <a:rPr lang="zh-CN" altLang="en-US" sz="2400" b="1" dirty="0" smtClean="0">
                <a:solidFill>
                  <a:srgbClr val="FF0000"/>
                </a:solidFill>
              </a:rPr>
              <a:t>或 </a:t>
            </a:r>
            <a:r>
              <a:rPr lang="en-US" altLang="zh-CN" sz="2400" b="1" dirty="0" smtClean="0">
                <a:solidFill>
                  <a:srgbClr val="FF0000"/>
                </a:solidFill>
              </a:rPr>
              <a:t>redirect: </a:t>
            </a:r>
            <a:r>
              <a:rPr lang="zh-CN" altLang="en-US" sz="2400" dirty="0" smtClean="0"/>
              <a:t>前缀时，</a:t>
            </a:r>
            <a:r>
              <a:rPr lang="en-US" altLang="zh-CN" sz="2400" dirty="0" err="1" smtClean="0"/>
              <a:t>SpringMVC</a:t>
            </a:r>
            <a:r>
              <a:rPr lang="en-US" altLang="zh-CN" sz="2400" dirty="0" smtClean="0"/>
              <a:t> </a:t>
            </a:r>
            <a:r>
              <a:rPr lang="zh-CN" altLang="en-US" sz="2400" dirty="0" smtClean="0"/>
              <a:t>会对他们进行特殊处理：将 </a:t>
            </a:r>
            <a:r>
              <a:rPr lang="en-US" altLang="zh-CN" sz="2400" dirty="0" smtClean="0"/>
              <a:t>forward: </a:t>
            </a:r>
            <a:r>
              <a:rPr lang="zh-CN" altLang="en-US" sz="2400" dirty="0" smtClean="0"/>
              <a:t>和 </a:t>
            </a:r>
            <a:r>
              <a:rPr lang="en-US" altLang="zh-CN" sz="2400" dirty="0" smtClean="0"/>
              <a:t>redirect: </a:t>
            </a:r>
            <a:r>
              <a:rPr lang="zh-CN" altLang="en-US" sz="2400" dirty="0" smtClean="0"/>
              <a:t>当成指示符，其后的字符串作为 </a:t>
            </a:r>
            <a:r>
              <a:rPr lang="en-US" altLang="zh-CN" sz="2400" dirty="0" smtClean="0"/>
              <a:t>URL </a:t>
            </a:r>
            <a:r>
              <a:rPr lang="zh-CN" altLang="en-US" sz="2400" dirty="0" smtClean="0"/>
              <a:t>来处理</a:t>
            </a:r>
            <a:endParaRPr lang="en-US" altLang="zh-CN" sz="2400" dirty="0" smtClean="0"/>
          </a:p>
          <a:p>
            <a:pPr lvl="1"/>
            <a:r>
              <a:rPr lang="en-US" altLang="zh-CN" sz="2000" dirty="0" err="1" smtClean="0"/>
              <a:t>redirect:success.jsp</a:t>
            </a:r>
            <a:r>
              <a:rPr lang="zh-CN" altLang="en-US" sz="2000" dirty="0" smtClean="0"/>
              <a:t>：会完成一个到 </a:t>
            </a:r>
            <a:r>
              <a:rPr lang="en-US" altLang="zh-CN" sz="2000" dirty="0" err="1" smtClean="0"/>
              <a:t>success.jsp</a:t>
            </a:r>
            <a:r>
              <a:rPr lang="en-US" altLang="zh-CN" sz="2000" dirty="0" smtClean="0"/>
              <a:t> </a:t>
            </a:r>
            <a:r>
              <a:rPr lang="zh-CN" altLang="en-US" sz="2000" dirty="0" smtClean="0"/>
              <a:t>的重定向的操作</a:t>
            </a:r>
            <a:endParaRPr lang="en-US" altLang="zh-CN" sz="2000" dirty="0" smtClean="0"/>
          </a:p>
          <a:p>
            <a:pPr lvl="1"/>
            <a:r>
              <a:rPr lang="en-US" altLang="zh-CN" sz="2000" dirty="0" err="1" smtClean="0"/>
              <a:t>forward:success.jsp</a:t>
            </a:r>
            <a:r>
              <a:rPr lang="zh-CN" altLang="en-US" sz="2000" dirty="0" smtClean="0"/>
              <a:t>：会完成一个到 </a:t>
            </a:r>
            <a:r>
              <a:rPr lang="en-US" altLang="zh-CN" sz="2000" dirty="0" err="1" smtClean="0"/>
              <a:t>success.jsp</a:t>
            </a:r>
            <a:r>
              <a:rPr lang="en-US" altLang="zh-CN" sz="2000" dirty="0" smtClean="0"/>
              <a:t> </a:t>
            </a:r>
            <a:r>
              <a:rPr lang="zh-CN" altLang="en-US" sz="2000" dirty="0" smtClean="0"/>
              <a:t>的转发操作</a:t>
            </a:r>
            <a:endParaRPr lang="zh-CN" altLang="en-US" sz="2000" dirty="0"/>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426" y="4816135"/>
            <a:ext cx="4334272" cy="179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789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b="1" dirty="0" err="1">
                <a:solidFill>
                  <a:srgbClr val="FF0000"/>
                </a:solidFill>
              </a:rPr>
              <a:t>RESTful</a:t>
            </a:r>
            <a:r>
              <a:rPr lang="en-US" altLang="zh-CN" sz="2000" b="1" dirty="0">
                <a:solidFill>
                  <a:srgbClr val="FF0000"/>
                </a:solidFill>
              </a:rPr>
              <a:t> </a:t>
            </a:r>
            <a:r>
              <a:rPr lang="en-US" altLang="zh-CN" sz="2000" b="1" dirty="0" smtClean="0">
                <a:solidFill>
                  <a:srgbClr val="FF0000"/>
                </a:solidFill>
              </a:rPr>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RESTful</a:t>
            </a:r>
            <a:r>
              <a:rPr lang="en-US" altLang="zh-CN" dirty="0" smtClean="0"/>
              <a:t> </a:t>
            </a:r>
            <a:r>
              <a:rPr lang="en-US" altLang="zh-CN" dirty="0" err="1" smtClean="0"/>
              <a:t>SpringMVC</a:t>
            </a:r>
            <a:r>
              <a:rPr lang="en-US" altLang="zh-CN" dirty="0" smtClean="0"/>
              <a:t> CRUD</a:t>
            </a:r>
            <a:endParaRPr lang="zh-CN" altLang="en-US" dirty="0"/>
          </a:p>
        </p:txBody>
      </p:sp>
      <p:pic>
        <p:nvPicPr>
          <p:cNvPr id="122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21" y="3645024"/>
            <a:ext cx="53530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a:spLocks noGrp="1"/>
          </p:cNvSpPr>
          <p:nvPr>
            <p:ph idx="1"/>
          </p:nvPr>
        </p:nvSpPr>
        <p:spPr>
          <a:xfrm>
            <a:off x="457200" y="1916833"/>
            <a:ext cx="8229600" cy="1944215"/>
          </a:xfrm>
        </p:spPr>
        <p:txBody>
          <a:bodyPr>
            <a:normAutofit/>
          </a:bodyPr>
          <a:lstStyle/>
          <a:p>
            <a:r>
              <a:rPr lang="en-US" altLang="zh-CN" sz="2400" dirty="0" smtClean="0"/>
              <a:t>1. </a:t>
            </a:r>
            <a:r>
              <a:rPr lang="zh-CN" altLang="en-US" sz="2400" dirty="0" smtClean="0"/>
              <a:t>显示所有员工信息</a:t>
            </a:r>
            <a:endParaRPr lang="en-US" altLang="zh-CN" sz="2400" dirty="0" smtClean="0"/>
          </a:p>
          <a:p>
            <a:pPr lvl="1"/>
            <a:r>
              <a:rPr lang="en-US" altLang="zh-CN" sz="2000" dirty="0" smtClean="0"/>
              <a:t>URI</a:t>
            </a:r>
            <a:r>
              <a:rPr lang="zh-CN" altLang="en-US" sz="2000" dirty="0" smtClean="0"/>
              <a:t>：</a:t>
            </a:r>
            <a:r>
              <a:rPr lang="en-US" altLang="zh-CN" sz="2000" b="1" dirty="0" err="1" smtClean="0">
                <a:solidFill>
                  <a:srgbClr val="0000FF"/>
                </a:solidFill>
              </a:rPr>
              <a:t>emps</a:t>
            </a:r>
            <a:endParaRPr lang="en-US" altLang="zh-CN" sz="2000" dirty="0" smtClean="0"/>
          </a:p>
          <a:p>
            <a:pPr lvl="1"/>
            <a:r>
              <a:rPr lang="zh-CN" altLang="en-US" sz="2000" dirty="0" smtClean="0"/>
              <a:t>请求方式：</a:t>
            </a:r>
            <a:r>
              <a:rPr lang="en-US" altLang="zh-CN" sz="2000" b="1" dirty="0" smtClean="0">
                <a:solidFill>
                  <a:srgbClr val="FF0000"/>
                </a:solidFill>
              </a:rPr>
              <a:t>GET</a:t>
            </a:r>
            <a:endParaRPr lang="zh-CN" altLang="en-US" sz="2000" b="1" dirty="0">
              <a:solidFill>
                <a:srgbClr val="FF0000"/>
              </a:solidFill>
            </a:endParaRPr>
          </a:p>
          <a:p>
            <a:pPr lvl="1"/>
            <a:r>
              <a:rPr lang="zh-CN" altLang="en-US" sz="2000" dirty="0" smtClean="0"/>
              <a:t>显示效果</a:t>
            </a:r>
            <a:endParaRPr lang="zh-CN" altLang="en-US" sz="2000" dirty="0"/>
          </a:p>
        </p:txBody>
      </p:sp>
    </p:spTree>
    <p:extLst>
      <p:ext uri="{BB962C8B-B14F-4D97-AF65-F5344CB8AC3E}">
        <p14:creationId xmlns:p14="http://schemas.microsoft.com/office/powerpoint/2010/main" val="504550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807321"/>
            <a:ext cx="53244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err="1"/>
              <a:t>RESTful</a:t>
            </a:r>
            <a:r>
              <a:rPr lang="en-US" altLang="zh-CN" dirty="0"/>
              <a:t> </a:t>
            </a:r>
            <a:r>
              <a:rPr lang="en-US" altLang="zh-CN" dirty="0" err="1" smtClean="0"/>
              <a:t>SpringMVC</a:t>
            </a:r>
            <a:r>
              <a:rPr lang="en-US" altLang="zh-CN" dirty="0" smtClean="0"/>
              <a:t> </a:t>
            </a:r>
            <a:r>
              <a:rPr lang="en-US" altLang="zh-CN" dirty="0"/>
              <a:t>CRUD</a:t>
            </a:r>
            <a:endParaRPr lang="zh-CN" altLang="en-US" dirty="0"/>
          </a:p>
        </p:txBody>
      </p:sp>
      <p:sp>
        <p:nvSpPr>
          <p:cNvPr id="4" name="内容占位符 2"/>
          <p:cNvSpPr>
            <a:spLocks noGrp="1"/>
          </p:cNvSpPr>
          <p:nvPr>
            <p:ph idx="1"/>
          </p:nvPr>
        </p:nvSpPr>
        <p:spPr>
          <a:xfrm>
            <a:off x="179512" y="1988840"/>
            <a:ext cx="5122912" cy="3672407"/>
          </a:xfrm>
          <a:noFill/>
        </p:spPr>
        <p:txBody>
          <a:bodyPr>
            <a:normAutofit/>
          </a:bodyPr>
          <a:lstStyle/>
          <a:p>
            <a:r>
              <a:rPr lang="en-US" altLang="zh-CN" sz="2400" dirty="0" smtClean="0"/>
              <a:t>2. </a:t>
            </a:r>
            <a:r>
              <a:rPr lang="zh-CN" altLang="en-US" sz="2400" dirty="0"/>
              <a:t>添加</a:t>
            </a:r>
            <a:r>
              <a:rPr lang="zh-CN" altLang="en-US" sz="2400" dirty="0" smtClean="0"/>
              <a:t>所有员工信息</a:t>
            </a:r>
            <a:endParaRPr lang="en-US" altLang="zh-CN" sz="2400" dirty="0" smtClean="0"/>
          </a:p>
          <a:p>
            <a:pPr lvl="1"/>
            <a:r>
              <a:rPr lang="zh-CN" altLang="en-US" sz="2000" dirty="0" smtClean="0"/>
              <a:t>显示添加页面：</a:t>
            </a:r>
            <a:endParaRPr lang="en-US" altLang="zh-CN" sz="2000" dirty="0" smtClean="0"/>
          </a:p>
          <a:p>
            <a:pPr lvl="2"/>
            <a:r>
              <a:rPr lang="en-US" altLang="zh-CN" sz="1600" dirty="0" smtClean="0"/>
              <a:t>URI</a:t>
            </a:r>
            <a:r>
              <a:rPr lang="zh-CN" altLang="en-US" sz="1600" dirty="0" smtClean="0"/>
              <a:t>：</a:t>
            </a:r>
            <a:r>
              <a:rPr lang="en-US" altLang="zh-CN" sz="1600" b="1" dirty="0" err="1" smtClean="0">
                <a:solidFill>
                  <a:srgbClr val="0000FF"/>
                </a:solidFill>
              </a:rPr>
              <a:t>emp</a:t>
            </a:r>
            <a:endParaRPr lang="en-US" altLang="zh-CN" sz="1600" dirty="0" smtClean="0"/>
          </a:p>
          <a:p>
            <a:pPr lvl="2"/>
            <a:r>
              <a:rPr lang="zh-CN" altLang="en-US" sz="1600" dirty="0" smtClean="0"/>
              <a:t>请求方式：</a:t>
            </a:r>
            <a:r>
              <a:rPr lang="en-US" altLang="zh-CN" sz="1600" b="1" dirty="0" smtClean="0">
                <a:solidFill>
                  <a:srgbClr val="FF0000"/>
                </a:solidFill>
              </a:rPr>
              <a:t>GET</a:t>
            </a:r>
            <a:endParaRPr lang="zh-CN" altLang="en-US" sz="1600" b="1" dirty="0">
              <a:solidFill>
                <a:srgbClr val="FF0000"/>
              </a:solidFill>
            </a:endParaRPr>
          </a:p>
          <a:p>
            <a:pPr lvl="2"/>
            <a:r>
              <a:rPr lang="zh-CN" altLang="en-US" sz="1600" dirty="0" smtClean="0"/>
              <a:t>显示效果</a:t>
            </a:r>
            <a:endParaRPr lang="en-US" altLang="zh-CN" sz="1600" dirty="0" smtClean="0"/>
          </a:p>
        </p:txBody>
      </p:sp>
      <p:pic>
        <p:nvPicPr>
          <p:cNvPr id="1239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3" y="3807774"/>
            <a:ext cx="2554683" cy="199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460213" y="6102846"/>
            <a:ext cx="5468491" cy="48577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a:spLocks/>
          </p:cNvSpPr>
          <p:nvPr/>
        </p:nvSpPr>
        <p:spPr>
          <a:xfrm>
            <a:off x="2843808" y="2420888"/>
            <a:ext cx="5040560"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000" dirty="0" smtClean="0"/>
              <a:t>添加员工信息：</a:t>
            </a:r>
            <a:endParaRPr lang="en-US" altLang="zh-CN" sz="2000" dirty="0" smtClean="0"/>
          </a:p>
          <a:p>
            <a:pPr lvl="2"/>
            <a:r>
              <a:rPr lang="en-US" altLang="zh-CN" sz="1600" dirty="0" smtClean="0"/>
              <a:t>URI</a:t>
            </a:r>
            <a:r>
              <a:rPr lang="zh-CN" altLang="en-US" sz="1600" dirty="0" smtClean="0"/>
              <a:t>：</a:t>
            </a:r>
            <a:r>
              <a:rPr lang="en-US" altLang="zh-CN" sz="1600" b="1" dirty="0" err="1" smtClean="0">
                <a:solidFill>
                  <a:srgbClr val="0000FF"/>
                </a:solidFill>
              </a:rPr>
              <a:t>emp</a:t>
            </a:r>
            <a:endParaRPr lang="en-US" altLang="zh-CN" sz="1600" dirty="0" smtClean="0"/>
          </a:p>
          <a:p>
            <a:pPr lvl="2"/>
            <a:r>
              <a:rPr lang="zh-CN" altLang="en-US" sz="1600" dirty="0" smtClean="0"/>
              <a:t>请求方式：</a:t>
            </a:r>
            <a:r>
              <a:rPr lang="en-US" altLang="zh-CN" sz="1600" b="1" dirty="0" smtClean="0">
                <a:solidFill>
                  <a:srgbClr val="FF0000"/>
                </a:solidFill>
              </a:rPr>
              <a:t>POST</a:t>
            </a:r>
            <a:endParaRPr lang="zh-CN" altLang="en-US" sz="1600" b="1" dirty="0" smtClean="0">
              <a:solidFill>
                <a:srgbClr val="FF0000"/>
              </a:solidFill>
            </a:endParaRPr>
          </a:p>
          <a:p>
            <a:pPr lvl="2"/>
            <a:r>
              <a:rPr lang="zh-CN" altLang="en-US" sz="1600" dirty="0" smtClean="0"/>
              <a:t>显示效果：完成添加，重定向到 </a:t>
            </a:r>
            <a:r>
              <a:rPr lang="en-US" altLang="zh-CN" sz="1600" dirty="0" smtClean="0"/>
              <a:t>list </a:t>
            </a:r>
            <a:r>
              <a:rPr lang="zh-CN" altLang="en-US" sz="1600" dirty="0" smtClean="0"/>
              <a:t>页面。</a:t>
            </a:r>
            <a:endParaRPr lang="en-US" altLang="zh-CN" sz="1600" dirty="0"/>
          </a:p>
        </p:txBody>
      </p:sp>
    </p:spTree>
    <p:extLst>
      <p:ext uri="{BB962C8B-B14F-4D97-AF65-F5344CB8AC3E}">
        <p14:creationId xmlns:p14="http://schemas.microsoft.com/office/powerpoint/2010/main" val="3878941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RESTful</a:t>
            </a:r>
            <a:r>
              <a:rPr lang="en-US" altLang="zh-CN" dirty="0"/>
              <a:t> </a:t>
            </a:r>
            <a:r>
              <a:rPr lang="en-US" altLang="zh-CN" dirty="0" err="1" smtClean="0"/>
              <a:t>SpringMVC</a:t>
            </a:r>
            <a:r>
              <a:rPr lang="en-US" altLang="zh-CN" dirty="0" smtClean="0"/>
              <a:t> CRUD</a:t>
            </a:r>
            <a:endParaRPr lang="zh-CN" altLang="en-US" dirty="0"/>
          </a:p>
        </p:txBody>
      </p:sp>
      <p:sp>
        <p:nvSpPr>
          <p:cNvPr id="3" name="内容占位符 2"/>
          <p:cNvSpPr>
            <a:spLocks noGrp="1"/>
          </p:cNvSpPr>
          <p:nvPr>
            <p:ph idx="1"/>
          </p:nvPr>
        </p:nvSpPr>
        <p:spPr>
          <a:xfrm>
            <a:off x="457200" y="1772816"/>
            <a:ext cx="8229600" cy="4824536"/>
          </a:xfrm>
        </p:spPr>
        <p:txBody>
          <a:bodyPr>
            <a:normAutofit/>
          </a:bodyPr>
          <a:lstStyle/>
          <a:p>
            <a:r>
              <a:rPr lang="en-US" altLang="zh-CN" sz="2400" dirty="0" smtClean="0"/>
              <a:t>3. </a:t>
            </a:r>
            <a:r>
              <a:rPr lang="zh-CN" altLang="en-US" sz="2400" dirty="0" smtClean="0"/>
              <a:t>删除操作</a:t>
            </a:r>
            <a:endParaRPr lang="en-US" altLang="zh-CN" sz="2400" dirty="0" smtClean="0"/>
          </a:p>
          <a:p>
            <a:pPr lvl="1"/>
            <a:r>
              <a:rPr lang="en-US" altLang="zh-CN" sz="2000" dirty="0" smtClean="0"/>
              <a:t>URL</a:t>
            </a:r>
            <a:r>
              <a:rPr lang="zh-CN" altLang="en-US" sz="2000" dirty="0" smtClean="0"/>
              <a:t>：</a:t>
            </a:r>
            <a:r>
              <a:rPr lang="en-US" altLang="zh-CN" sz="2000" b="1" dirty="0" err="1" smtClean="0">
                <a:solidFill>
                  <a:srgbClr val="0000FF"/>
                </a:solidFill>
              </a:rPr>
              <a:t>emp</a:t>
            </a:r>
            <a:r>
              <a:rPr lang="en-US" altLang="zh-CN" sz="2000" b="1" dirty="0" smtClean="0">
                <a:solidFill>
                  <a:srgbClr val="0000FF"/>
                </a:solidFill>
              </a:rPr>
              <a:t>/{id}</a:t>
            </a:r>
          </a:p>
          <a:p>
            <a:pPr lvl="1"/>
            <a:r>
              <a:rPr lang="zh-CN" altLang="en-US" sz="2000" dirty="0" smtClean="0"/>
              <a:t>请求方式：</a:t>
            </a:r>
            <a:r>
              <a:rPr lang="en-US" altLang="zh-CN" sz="2000" b="1" dirty="0" smtClean="0">
                <a:solidFill>
                  <a:srgbClr val="FF0000"/>
                </a:solidFill>
              </a:rPr>
              <a:t>DELETE</a:t>
            </a:r>
          </a:p>
          <a:p>
            <a:pPr lvl="1"/>
            <a:r>
              <a:rPr lang="zh-CN" altLang="en-US" sz="2000" dirty="0" smtClean="0"/>
              <a:t>删除后效果：对应记录从数据表中删除</a:t>
            </a:r>
            <a:endParaRPr lang="en-US" altLang="zh-CN" sz="2000" dirty="0" smtClean="0"/>
          </a:p>
          <a:p>
            <a:r>
              <a:rPr lang="en-US" altLang="zh-CN" sz="2400" dirty="0" smtClean="0"/>
              <a:t>4. </a:t>
            </a:r>
            <a:r>
              <a:rPr lang="zh-CN" altLang="en-US" sz="2400" dirty="0" smtClean="0"/>
              <a:t>修改操作：</a:t>
            </a:r>
            <a:r>
              <a:rPr lang="en-US" altLang="zh-CN" sz="2400" b="1" i="1" dirty="0" err="1" smtClean="0"/>
              <a:t>lastName</a:t>
            </a:r>
            <a:r>
              <a:rPr lang="en-US" altLang="zh-CN" sz="2400" b="1" i="1" dirty="0" smtClean="0"/>
              <a:t> </a:t>
            </a:r>
            <a:r>
              <a:rPr lang="zh-CN" altLang="en-US" sz="2400" b="1" i="1" dirty="0" smtClean="0"/>
              <a:t>不可修改</a:t>
            </a:r>
            <a:r>
              <a:rPr lang="zh-CN" altLang="en-US" sz="2400" dirty="0" smtClean="0"/>
              <a:t>！</a:t>
            </a:r>
            <a:endParaRPr lang="en-US" altLang="zh-CN" sz="2400" dirty="0" smtClean="0"/>
          </a:p>
          <a:p>
            <a:pPr lvl="1"/>
            <a:r>
              <a:rPr lang="zh-CN" altLang="en-US" sz="2000" dirty="0" smtClean="0"/>
              <a:t>显示修改页面：</a:t>
            </a:r>
            <a:endParaRPr lang="en-US" altLang="zh-CN" sz="2000" dirty="0" smtClean="0"/>
          </a:p>
          <a:p>
            <a:pPr lvl="2"/>
            <a:r>
              <a:rPr lang="en-US" altLang="zh-CN" sz="1600" dirty="0"/>
              <a:t>URI</a:t>
            </a:r>
            <a:r>
              <a:rPr lang="zh-CN" altLang="en-US" sz="1600" dirty="0" smtClean="0"/>
              <a:t>：</a:t>
            </a:r>
            <a:r>
              <a:rPr lang="en-US" altLang="zh-CN" sz="1600" b="1" dirty="0" err="1" smtClean="0">
                <a:solidFill>
                  <a:srgbClr val="0000FF"/>
                </a:solidFill>
              </a:rPr>
              <a:t>emp</a:t>
            </a:r>
            <a:r>
              <a:rPr lang="en-US" altLang="zh-CN" sz="1600" b="1" dirty="0" smtClean="0">
                <a:solidFill>
                  <a:srgbClr val="0000FF"/>
                </a:solidFill>
              </a:rPr>
              <a:t>/{id}</a:t>
            </a:r>
            <a:endParaRPr lang="en-US" altLang="zh-CN" sz="1600" b="1" dirty="0">
              <a:solidFill>
                <a:srgbClr val="0000FF"/>
              </a:solidFill>
            </a:endParaRPr>
          </a:p>
          <a:p>
            <a:pPr lvl="2"/>
            <a:r>
              <a:rPr lang="zh-CN" altLang="en-US" sz="1600" dirty="0"/>
              <a:t>请求方式：</a:t>
            </a:r>
            <a:r>
              <a:rPr lang="en-US" altLang="zh-CN" sz="1600" b="1" dirty="0">
                <a:solidFill>
                  <a:srgbClr val="FF0000"/>
                </a:solidFill>
              </a:rPr>
              <a:t>GET</a:t>
            </a:r>
            <a:endParaRPr lang="zh-CN" altLang="en-US" sz="1600" b="1" dirty="0">
              <a:solidFill>
                <a:srgbClr val="FF0000"/>
              </a:solidFill>
            </a:endParaRPr>
          </a:p>
          <a:p>
            <a:pPr lvl="2"/>
            <a:r>
              <a:rPr lang="zh-CN" altLang="en-US" sz="1600" dirty="0"/>
              <a:t>显示</a:t>
            </a:r>
            <a:r>
              <a:rPr lang="zh-CN" altLang="en-US" sz="1600" dirty="0" smtClean="0"/>
              <a:t>效果：回显表单</a:t>
            </a:r>
            <a:r>
              <a:rPr lang="zh-CN" altLang="en-US" sz="1800" dirty="0" smtClean="0"/>
              <a:t>。</a:t>
            </a:r>
            <a:endParaRPr lang="en-US" altLang="zh-CN" sz="1800" dirty="0" smtClean="0"/>
          </a:p>
          <a:p>
            <a:pPr lvl="1"/>
            <a:r>
              <a:rPr lang="zh-CN" altLang="en-US" sz="2000" dirty="0" smtClean="0"/>
              <a:t>修改员工信息：</a:t>
            </a:r>
            <a:endParaRPr lang="en-US" altLang="zh-CN" sz="2000" dirty="0" smtClean="0"/>
          </a:p>
          <a:p>
            <a:pPr lvl="2"/>
            <a:r>
              <a:rPr lang="en-US" altLang="zh-CN" sz="1600" dirty="0"/>
              <a:t>URI</a:t>
            </a:r>
            <a:r>
              <a:rPr lang="zh-CN" altLang="en-US" sz="1600" dirty="0" smtClean="0"/>
              <a:t>：</a:t>
            </a:r>
            <a:r>
              <a:rPr lang="en-US" altLang="zh-CN" sz="1600" b="1" dirty="0" err="1" smtClean="0">
                <a:solidFill>
                  <a:srgbClr val="0000FF"/>
                </a:solidFill>
              </a:rPr>
              <a:t>emp</a:t>
            </a:r>
            <a:r>
              <a:rPr lang="en-US" altLang="zh-CN" sz="1600" b="1" dirty="0" smtClean="0">
                <a:solidFill>
                  <a:srgbClr val="0000FF"/>
                </a:solidFill>
              </a:rPr>
              <a:t> </a:t>
            </a:r>
            <a:endParaRPr lang="en-US" altLang="zh-CN" sz="1600" b="1" dirty="0">
              <a:solidFill>
                <a:srgbClr val="0000FF"/>
              </a:solidFill>
            </a:endParaRPr>
          </a:p>
          <a:p>
            <a:pPr lvl="2"/>
            <a:r>
              <a:rPr lang="zh-CN" altLang="en-US" sz="1600" dirty="0"/>
              <a:t>请求方式</a:t>
            </a:r>
            <a:r>
              <a:rPr lang="zh-CN" altLang="en-US" sz="1600" dirty="0" smtClean="0"/>
              <a:t>：</a:t>
            </a:r>
            <a:r>
              <a:rPr lang="en-US" altLang="zh-CN" sz="1600" b="1" dirty="0" smtClean="0">
                <a:solidFill>
                  <a:srgbClr val="FF0000"/>
                </a:solidFill>
              </a:rPr>
              <a:t>PUT</a:t>
            </a:r>
            <a:endParaRPr lang="zh-CN" altLang="en-US" sz="1600" b="1" dirty="0">
              <a:solidFill>
                <a:srgbClr val="FF0000"/>
              </a:solidFill>
            </a:endParaRPr>
          </a:p>
          <a:p>
            <a:pPr lvl="2"/>
            <a:r>
              <a:rPr lang="zh-CN" altLang="en-US" sz="1600" dirty="0"/>
              <a:t>显示效果</a:t>
            </a:r>
            <a:r>
              <a:rPr lang="zh-CN" altLang="en-US" sz="1600" dirty="0" smtClean="0"/>
              <a:t>：完成修改，重定向到 </a:t>
            </a:r>
            <a:r>
              <a:rPr lang="en-US" altLang="zh-CN" sz="1600" dirty="0" smtClean="0"/>
              <a:t>list </a:t>
            </a:r>
            <a:r>
              <a:rPr lang="zh-CN" altLang="en-US" sz="1600" dirty="0" smtClean="0"/>
              <a:t>页面。</a:t>
            </a:r>
            <a:endParaRPr lang="en-US" altLang="zh-CN" sz="1600" dirty="0"/>
          </a:p>
        </p:txBody>
      </p:sp>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106162"/>
            <a:ext cx="2376264" cy="218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905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RESTful</a:t>
            </a:r>
            <a:r>
              <a:rPr lang="en-US" altLang="zh-CN" dirty="0"/>
              <a:t> </a:t>
            </a:r>
            <a:r>
              <a:rPr lang="en-US" altLang="zh-CN" dirty="0" err="1" smtClean="0"/>
              <a:t>SpringMVC</a:t>
            </a:r>
            <a:r>
              <a:rPr lang="en-US" altLang="zh-CN" dirty="0" smtClean="0"/>
              <a:t> </a:t>
            </a:r>
            <a:r>
              <a:rPr lang="en-US" altLang="zh-CN" dirty="0"/>
              <a:t>CRUD</a:t>
            </a:r>
            <a:endParaRPr lang="zh-CN" altLang="en-US" dirty="0"/>
          </a:p>
        </p:txBody>
      </p:sp>
      <p:sp>
        <p:nvSpPr>
          <p:cNvPr id="3" name="内容占位符 2"/>
          <p:cNvSpPr>
            <a:spLocks noGrp="1"/>
          </p:cNvSpPr>
          <p:nvPr>
            <p:ph idx="1"/>
          </p:nvPr>
        </p:nvSpPr>
        <p:spPr>
          <a:xfrm>
            <a:off x="457200" y="2039918"/>
            <a:ext cx="8229600" cy="3981369"/>
          </a:xfrm>
        </p:spPr>
        <p:txBody>
          <a:bodyPr/>
          <a:lstStyle/>
          <a:p>
            <a:r>
              <a:rPr lang="zh-CN" altLang="en-US" dirty="0" smtClean="0"/>
              <a:t>相关的类：</a:t>
            </a:r>
            <a:endParaRPr lang="en-US" altLang="zh-CN" dirty="0" smtClean="0"/>
          </a:p>
          <a:p>
            <a:pPr lvl="1"/>
            <a:r>
              <a:rPr lang="zh-CN" altLang="en-US" dirty="0" smtClean="0"/>
              <a:t>实体类：</a:t>
            </a:r>
            <a:r>
              <a:rPr lang="en-US" altLang="zh-CN" dirty="0" smtClean="0"/>
              <a:t>Employee</a:t>
            </a:r>
            <a:r>
              <a:rPr lang="zh-CN" altLang="en-US" dirty="0" smtClean="0"/>
              <a:t>、</a:t>
            </a:r>
            <a:r>
              <a:rPr lang="en-US" altLang="zh-CN" dirty="0" smtClean="0"/>
              <a:t>Department</a:t>
            </a:r>
          </a:p>
          <a:p>
            <a:pPr lvl="1"/>
            <a:r>
              <a:rPr lang="en-US" altLang="zh-CN" dirty="0" smtClean="0"/>
              <a:t>Handler</a:t>
            </a:r>
            <a:r>
              <a:rPr lang="zh-CN" altLang="en-US" dirty="0" smtClean="0"/>
              <a:t>：</a:t>
            </a:r>
            <a:r>
              <a:rPr lang="en-US" altLang="zh-CN" b="1" dirty="0" err="1" smtClean="0">
                <a:solidFill>
                  <a:srgbClr val="FF0000"/>
                </a:solidFill>
              </a:rPr>
              <a:t>EmployeeHandler</a:t>
            </a:r>
            <a:endParaRPr lang="en-US" altLang="zh-CN" b="1" dirty="0" smtClean="0">
              <a:solidFill>
                <a:srgbClr val="FF0000"/>
              </a:solidFill>
            </a:endParaRPr>
          </a:p>
          <a:p>
            <a:pPr lvl="1"/>
            <a:r>
              <a:rPr lang="en-US" altLang="zh-CN" dirty="0" smtClean="0"/>
              <a:t>Dao</a:t>
            </a:r>
            <a:r>
              <a:rPr lang="zh-CN" altLang="en-US" dirty="0" smtClean="0"/>
              <a:t>：</a:t>
            </a:r>
            <a:r>
              <a:rPr lang="en-US" altLang="zh-CN" dirty="0" err="1" smtClean="0"/>
              <a:t>EmployeeDao</a:t>
            </a:r>
            <a:r>
              <a:rPr lang="zh-CN" altLang="en-US" dirty="0" smtClean="0"/>
              <a:t>、</a:t>
            </a:r>
            <a:r>
              <a:rPr lang="en-US" altLang="zh-CN" dirty="0" err="1" smtClean="0"/>
              <a:t>DepartmentDao</a:t>
            </a:r>
            <a:endParaRPr lang="en-US" altLang="zh-CN" dirty="0" smtClean="0"/>
          </a:p>
          <a:p>
            <a:r>
              <a:rPr lang="zh-CN" altLang="en-US" dirty="0" smtClean="0"/>
              <a:t>相关的页面</a:t>
            </a:r>
            <a:endParaRPr lang="en-US" altLang="zh-CN" dirty="0" smtClean="0"/>
          </a:p>
          <a:p>
            <a:pPr lvl="1"/>
            <a:r>
              <a:rPr lang="en-US" altLang="zh-CN" b="1" dirty="0" err="1" smtClean="0">
                <a:solidFill>
                  <a:srgbClr val="FF0000"/>
                </a:solidFill>
              </a:rPr>
              <a:t>list.jsp</a:t>
            </a:r>
            <a:endParaRPr lang="en-US" altLang="zh-CN" b="1" dirty="0" smtClean="0">
              <a:solidFill>
                <a:srgbClr val="FF0000"/>
              </a:solidFill>
            </a:endParaRPr>
          </a:p>
          <a:p>
            <a:pPr lvl="1"/>
            <a:r>
              <a:rPr lang="en-US" altLang="zh-CN" b="1" dirty="0" err="1">
                <a:solidFill>
                  <a:srgbClr val="FF0000"/>
                </a:solidFill>
              </a:rPr>
              <a:t>i</a:t>
            </a:r>
            <a:r>
              <a:rPr lang="en-US" altLang="zh-CN" b="1" dirty="0" err="1" smtClean="0">
                <a:solidFill>
                  <a:srgbClr val="FF0000"/>
                </a:solidFill>
              </a:rPr>
              <a:t>nput.jsp</a:t>
            </a:r>
            <a:endParaRPr lang="en-US" altLang="zh-CN" b="1" dirty="0" smtClean="0">
              <a:solidFill>
                <a:srgbClr val="FF0000"/>
              </a:solidFill>
            </a:endParaRPr>
          </a:p>
          <a:p>
            <a:pPr lvl="1"/>
            <a:r>
              <a:rPr lang="en-US" altLang="zh-CN" b="1" dirty="0" err="1" smtClean="0">
                <a:solidFill>
                  <a:srgbClr val="FF0000"/>
                </a:solidFill>
              </a:rPr>
              <a:t>edit.jsp</a:t>
            </a:r>
            <a:endParaRPr lang="zh-CN" altLang="en-US" b="1" dirty="0">
              <a:solidFill>
                <a:srgbClr val="FF0000"/>
              </a:solidFill>
            </a:endParaRPr>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3284984"/>
            <a:ext cx="1911674" cy="315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332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268760"/>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6" name="直接箭头连接符 5"/>
          <p:cNvCxnSpPr>
            <a:stCxn id="4" idx="3"/>
          </p:cNvCxnSpPr>
          <p:nvPr/>
        </p:nvCxnSpPr>
        <p:spPr>
          <a:xfrm>
            <a:off x="1475656" y="1988840"/>
            <a:ext cx="36004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02950" y="1799710"/>
            <a:ext cx="1008112" cy="369332"/>
          </a:xfrm>
          <a:prstGeom prst="rect">
            <a:avLst/>
          </a:prstGeom>
          <a:noFill/>
        </p:spPr>
        <p:txBody>
          <a:bodyPr wrap="square" rtlCol="0">
            <a:spAutoFit/>
          </a:bodyPr>
          <a:lstStyle/>
          <a:p>
            <a:r>
              <a:rPr lang="en-US" altLang="zh-CN" dirty="0"/>
              <a:t>u</a:t>
            </a:r>
            <a:r>
              <a:rPr lang="en-US" altLang="zh-CN" dirty="0" smtClean="0"/>
              <a:t>pdate()</a:t>
            </a:r>
            <a:endParaRPr lang="zh-CN" altLang="en-US" dirty="0"/>
          </a:p>
        </p:txBody>
      </p:sp>
      <p:sp>
        <p:nvSpPr>
          <p:cNvPr id="8" name="圆柱形 7"/>
          <p:cNvSpPr/>
          <p:nvPr/>
        </p:nvSpPr>
        <p:spPr>
          <a:xfrm>
            <a:off x="1547664" y="5157192"/>
            <a:ext cx="864096" cy="864096"/>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圆角矩形 8"/>
          <p:cNvSpPr/>
          <p:nvPr/>
        </p:nvSpPr>
        <p:spPr>
          <a:xfrm>
            <a:off x="827584" y="1484784"/>
            <a:ext cx="288032"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圆角矩形 9"/>
          <p:cNvSpPr/>
          <p:nvPr/>
        </p:nvSpPr>
        <p:spPr>
          <a:xfrm>
            <a:off x="827584" y="1880828"/>
            <a:ext cx="288032"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10"/>
          <p:cNvSpPr/>
          <p:nvPr/>
        </p:nvSpPr>
        <p:spPr>
          <a:xfrm>
            <a:off x="1475656" y="3068960"/>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圆角矩形 11"/>
          <p:cNvSpPr/>
          <p:nvPr/>
        </p:nvSpPr>
        <p:spPr>
          <a:xfrm>
            <a:off x="1835696" y="3284984"/>
            <a:ext cx="288032"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3" name="圆角矩形 12"/>
          <p:cNvSpPr/>
          <p:nvPr/>
        </p:nvSpPr>
        <p:spPr>
          <a:xfrm>
            <a:off x="1835696" y="3681028"/>
            <a:ext cx="288032"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 name="圆角矩形 13"/>
          <p:cNvSpPr/>
          <p:nvPr/>
        </p:nvSpPr>
        <p:spPr>
          <a:xfrm>
            <a:off x="1835696" y="4077072"/>
            <a:ext cx="288032"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6" name="直接箭头连接符 15"/>
          <p:cNvCxnSpPr>
            <a:stCxn id="8" idx="1"/>
            <a:endCxn id="11" idx="2"/>
          </p:cNvCxnSpPr>
          <p:nvPr/>
        </p:nvCxnSpPr>
        <p:spPr>
          <a:xfrm flipV="1">
            <a:off x="1979712" y="45091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81799" y="5378895"/>
            <a:ext cx="1440160" cy="523220"/>
          </a:xfrm>
          <a:prstGeom prst="rect">
            <a:avLst/>
          </a:prstGeom>
          <a:noFill/>
        </p:spPr>
        <p:txBody>
          <a:bodyPr wrap="square" rtlCol="0">
            <a:spAutoFit/>
          </a:bodyPr>
          <a:lstStyle/>
          <a:p>
            <a:r>
              <a:rPr lang="zh-CN" altLang="en-US" sz="1400" b="1" dirty="0" smtClean="0"/>
              <a:t>① 从数据库中取出数据</a:t>
            </a:r>
            <a:endParaRPr lang="zh-CN" altLang="en-US" sz="1400" b="1" dirty="0"/>
          </a:p>
        </p:txBody>
      </p:sp>
      <p:sp>
        <p:nvSpPr>
          <p:cNvPr id="18" name="矩形 17"/>
          <p:cNvSpPr/>
          <p:nvPr/>
        </p:nvSpPr>
        <p:spPr>
          <a:xfrm>
            <a:off x="4283968" y="3068960"/>
            <a:ext cx="1008112"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9" name="圆角矩形 18"/>
          <p:cNvSpPr/>
          <p:nvPr/>
        </p:nvSpPr>
        <p:spPr>
          <a:xfrm>
            <a:off x="4644008" y="3284984"/>
            <a:ext cx="288032"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圆角矩形 19"/>
          <p:cNvSpPr/>
          <p:nvPr/>
        </p:nvSpPr>
        <p:spPr>
          <a:xfrm>
            <a:off x="4644008" y="3681028"/>
            <a:ext cx="288032"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1" name="圆角矩形 20"/>
          <p:cNvSpPr/>
          <p:nvPr/>
        </p:nvSpPr>
        <p:spPr>
          <a:xfrm>
            <a:off x="4644008" y="4077072"/>
            <a:ext cx="288032"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2" name="TextBox 21"/>
          <p:cNvSpPr txBox="1"/>
          <p:nvPr/>
        </p:nvSpPr>
        <p:spPr>
          <a:xfrm>
            <a:off x="5508104" y="4077072"/>
            <a:ext cx="1656184" cy="307777"/>
          </a:xfrm>
          <a:prstGeom prst="rect">
            <a:avLst/>
          </a:prstGeom>
          <a:noFill/>
        </p:spPr>
        <p:txBody>
          <a:bodyPr wrap="square" rtlCol="0">
            <a:spAutoFit/>
          </a:bodyPr>
          <a:lstStyle/>
          <a:p>
            <a:r>
              <a:rPr lang="zh-CN" altLang="en-US" sz="1400" b="1" dirty="0" smtClean="0"/>
              <a:t>②</a:t>
            </a:r>
            <a:r>
              <a:rPr lang="en-US" altLang="zh-CN" sz="1400" b="1" dirty="0" smtClean="0"/>
              <a:t>. </a:t>
            </a:r>
            <a:r>
              <a:rPr lang="zh-CN" altLang="en-US" sz="1400" b="1" dirty="0" smtClean="0"/>
              <a:t>表单参数赋值</a:t>
            </a:r>
            <a:endParaRPr lang="zh-CN" altLang="en-US" sz="1400" b="1" dirty="0"/>
          </a:p>
        </p:txBody>
      </p:sp>
      <p:cxnSp>
        <p:nvCxnSpPr>
          <p:cNvPr id="24" name="直接箭头连接符 23"/>
          <p:cNvCxnSpPr>
            <a:stCxn id="9" idx="3"/>
            <a:endCxn id="19" idx="1"/>
          </p:cNvCxnSpPr>
          <p:nvPr/>
        </p:nvCxnSpPr>
        <p:spPr>
          <a:xfrm>
            <a:off x="1115616" y="1592796"/>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20" idx="1"/>
          </p:cNvCxnSpPr>
          <p:nvPr/>
        </p:nvCxnSpPr>
        <p:spPr>
          <a:xfrm>
            <a:off x="1115616" y="1988840"/>
            <a:ext cx="352839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2"/>
          </p:cNvCxnSpPr>
          <p:nvPr/>
        </p:nvCxnSpPr>
        <p:spPr>
          <a:xfrm flipV="1">
            <a:off x="5076056" y="2169042"/>
            <a:ext cx="530950" cy="89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36322" y="2508956"/>
            <a:ext cx="1771981" cy="307777"/>
          </a:xfrm>
          <a:prstGeom prst="rect">
            <a:avLst/>
          </a:prstGeom>
          <a:noFill/>
        </p:spPr>
        <p:txBody>
          <a:bodyPr wrap="square" rtlCol="0">
            <a:spAutoFit/>
          </a:bodyPr>
          <a:lstStyle/>
          <a:p>
            <a:r>
              <a:rPr lang="zh-CN" altLang="en-US" sz="1400" b="1" dirty="0" smtClean="0"/>
              <a:t>③</a:t>
            </a:r>
            <a:r>
              <a:rPr lang="en-US" altLang="zh-CN" sz="1400" b="1" dirty="0" smtClean="0"/>
              <a:t>. </a:t>
            </a:r>
            <a:r>
              <a:rPr lang="zh-CN" altLang="en-US" sz="1400" b="1" dirty="0" smtClean="0"/>
              <a:t>传递给目标方法</a:t>
            </a:r>
            <a:endParaRPr lang="zh-CN" altLang="en-US" sz="1400" b="1" dirty="0"/>
          </a:p>
        </p:txBody>
      </p:sp>
      <p:cxnSp>
        <p:nvCxnSpPr>
          <p:cNvPr id="3" name="直接箭头连接符 2"/>
          <p:cNvCxnSpPr>
            <a:stCxn id="11" idx="3"/>
            <a:endCxn id="18" idx="1"/>
          </p:cNvCxnSpPr>
          <p:nvPr/>
        </p:nvCxnSpPr>
        <p:spPr>
          <a:xfrm>
            <a:off x="2483768" y="3789040"/>
            <a:ext cx="1800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05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Arial Unicode MS" pitchFamily="34" charset="-122"/>
                <a:ea typeface="Arial Unicode MS" pitchFamily="34" charset="-122"/>
                <a:cs typeface="Arial Unicode MS" pitchFamily="34" charset="-122"/>
              </a:rPr>
              <a:t>HelloWorld</a:t>
            </a:r>
            <a:r>
              <a:rPr lang="zh-CN" altLang="en-US" dirty="0" smtClean="0">
                <a:latin typeface="Arial Unicode MS" pitchFamily="34" charset="-122"/>
                <a:ea typeface="Arial Unicode MS" pitchFamily="34" charset="-122"/>
                <a:cs typeface="Arial Unicode MS" pitchFamily="34" charset="-122"/>
              </a:rPr>
              <a:t>：加入 </a:t>
            </a:r>
            <a:r>
              <a:rPr lang="en-US" altLang="zh-CN" dirty="0" smtClean="0">
                <a:latin typeface="Arial Unicode MS" pitchFamily="34" charset="-122"/>
                <a:ea typeface="Arial Unicode MS" pitchFamily="34" charset="-122"/>
                <a:cs typeface="Arial Unicode MS" pitchFamily="34" charset="-122"/>
              </a:rPr>
              <a:t>jar </a:t>
            </a:r>
            <a:r>
              <a:rPr lang="zh-CN" altLang="en-US" dirty="0" smtClean="0">
                <a:latin typeface="Arial Unicode MS" pitchFamily="34" charset="-122"/>
                <a:ea typeface="Arial Unicode MS" pitchFamily="34" charset="-122"/>
                <a:cs typeface="Arial Unicode MS" pitchFamily="34" charset="-122"/>
              </a:rPr>
              <a:t>包</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39918"/>
            <a:ext cx="8229600" cy="424660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endParaRPr lang="en-US" altLang="zh-CN" sz="2800" dirty="0" smtClean="0">
              <a:latin typeface="Arial Unicode MS" pitchFamily="34" charset="-122"/>
              <a:ea typeface="Arial Unicode MS" pitchFamily="34" charset="-122"/>
              <a:cs typeface="Arial Unicode MS" pitchFamily="34" charset="-122"/>
            </a:endParaRPr>
          </a:p>
          <a:p>
            <a:pPr lvl="1"/>
            <a:r>
              <a:rPr lang="en-US" altLang="zh-CN" b="1" dirty="0">
                <a:solidFill>
                  <a:srgbClr val="0000FF"/>
                </a:solidFill>
              </a:rPr>
              <a:t>commons-logging-1.1.3.jar</a:t>
            </a:r>
          </a:p>
          <a:p>
            <a:pPr lvl="1"/>
            <a:r>
              <a:rPr lang="en-US" altLang="zh-CN" dirty="0"/>
              <a:t>spring-aop-4.0.0.RELEASE.jar</a:t>
            </a:r>
          </a:p>
          <a:p>
            <a:pPr lvl="1"/>
            <a:r>
              <a:rPr lang="en-US" altLang="zh-CN" dirty="0"/>
              <a:t>spring-beans-4.0.0.RELEASE.jar</a:t>
            </a:r>
          </a:p>
          <a:p>
            <a:pPr lvl="1"/>
            <a:r>
              <a:rPr lang="en-US" altLang="zh-CN" dirty="0"/>
              <a:t>spring-context-4.0.0.RELEASE.jar</a:t>
            </a:r>
          </a:p>
          <a:p>
            <a:pPr lvl="1"/>
            <a:r>
              <a:rPr lang="en-US" altLang="zh-CN" dirty="0"/>
              <a:t>spring-core-4.0.0.RELEASE.jar</a:t>
            </a:r>
          </a:p>
          <a:p>
            <a:pPr lvl="1"/>
            <a:r>
              <a:rPr lang="en-US" altLang="zh-CN" dirty="0"/>
              <a:t>spring-expression-4.0.0.RELEASE.jar</a:t>
            </a:r>
          </a:p>
          <a:p>
            <a:pPr lvl="1"/>
            <a:r>
              <a:rPr lang="en-US" altLang="zh-CN" b="1" dirty="0">
                <a:solidFill>
                  <a:srgbClr val="FF0000"/>
                </a:solidFill>
              </a:rPr>
              <a:t>spring-web-4.0.0.RELEASE.jar</a:t>
            </a:r>
          </a:p>
          <a:p>
            <a:pPr lvl="1"/>
            <a:r>
              <a:rPr lang="en-US" altLang="zh-CN" b="1" dirty="0">
                <a:solidFill>
                  <a:srgbClr val="FF0000"/>
                </a:solidFill>
              </a:rPr>
              <a:t>spring-webmvc-4.0.0.RELEASE.jar</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b="1" dirty="0" err="1">
                <a:solidFill>
                  <a:srgbClr val="FF0000"/>
                </a:solidFill>
              </a:rPr>
              <a:t>SpringMVC</a:t>
            </a:r>
            <a:r>
              <a:rPr lang="en-US" altLang="zh-CN" sz="2000" b="1" dirty="0">
                <a:solidFill>
                  <a:srgbClr val="FF0000"/>
                </a:solidFill>
              </a:rPr>
              <a:t> </a:t>
            </a:r>
            <a:r>
              <a:rPr lang="zh-CN" altLang="en-US" sz="2000" b="1" dirty="0">
                <a:solidFill>
                  <a:srgbClr val="FF0000"/>
                </a:solidFill>
              </a:rPr>
              <a:t>表单</a:t>
            </a:r>
            <a:r>
              <a:rPr lang="zh-CN" altLang="en-US" sz="2000" b="1" dirty="0" smtClean="0">
                <a:solidFill>
                  <a:srgbClr val="FF0000"/>
                </a:solidFill>
              </a:rPr>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Spring </a:t>
            </a:r>
            <a:r>
              <a:rPr lang="zh-CN" altLang="en-US" dirty="0" smtClean="0"/>
              <a:t>的表单标签</a:t>
            </a:r>
            <a:endParaRPr lang="zh-CN" altLang="en-US" dirty="0"/>
          </a:p>
        </p:txBody>
      </p:sp>
      <p:sp>
        <p:nvSpPr>
          <p:cNvPr id="3" name="内容占位符 2"/>
          <p:cNvSpPr>
            <a:spLocks noGrp="1"/>
          </p:cNvSpPr>
          <p:nvPr>
            <p:ph idx="1"/>
          </p:nvPr>
        </p:nvSpPr>
        <p:spPr/>
        <p:txBody>
          <a:bodyPr>
            <a:normAutofit/>
          </a:bodyPr>
          <a:lstStyle/>
          <a:p>
            <a:r>
              <a:rPr lang="zh-CN" altLang="en-US" dirty="0" smtClean="0"/>
              <a:t>通过 </a:t>
            </a:r>
            <a:r>
              <a:rPr lang="en-US" altLang="zh-CN" dirty="0" err="1" smtClean="0"/>
              <a:t>SpringMVC</a:t>
            </a:r>
            <a:r>
              <a:rPr lang="en-US" altLang="zh-CN" dirty="0" smtClean="0"/>
              <a:t> </a:t>
            </a:r>
            <a:r>
              <a:rPr lang="zh-CN" altLang="en-US" dirty="0" smtClean="0"/>
              <a:t>的</a:t>
            </a:r>
            <a:r>
              <a:rPr lang="zh-CN" altLang="en-US" b="1" dirty="0" smtClean="0">
                <a:solidFill>
                  <a:srgbClr val="FF0000"/>
                </a:solidFill>
              </a:rPr>
              <a:t>表单标签</a:t>
            </a:r>
            <a:r>
              <a:rPr lang="zh-CN" altLang="en-US" dirty="0" smtClean="0"/>
              <a:t>可以实现将模型数据中的属性和 </a:t>
            </a:r>
            <a:r>
              <a:rPr lang="en-US" altLang="zh-CN" dirty="0" smtClean="0"/>
              <a:t>HTML </a:t>
            </a:r>
            <a:r>
              <a:rPr lang="zh-CN" altLang="en-US" dirty="0" smtClean="0"/>
              <a:t>表单元素相绑定，以实现</a:t>
            </a:r>
            <a:r>
              <a:rPr lang="zh-CN" altLang="en-US" dirty="0"/>
              <a:t>表单数据</a:t>
            </a:r>
            <a:r>
              <a:rPr lang="zh-CN" altLang="en-US" b="1" dirty="0" smtClean="0">
                <a:solidFill>
                  <a:srgbClr val="FF0000"/>
                </a:solidFill>
              </a:rPr>
              <a:t>更便捷编辑和表单值的回显</a:t>
            </a:r>
            <a:endParaRPr lang="en-US" altLang="zh-CN" b="1" dirty="0" smtClean="0">
              <a:solidFill>
                <a:srgbClr val="FF0000"/>
              </a:solidFill>
            </a:endParaRPr>
          </a:p>
        </p:txBody>
      </p:sp>
    </p:spTree>
    <p:extLst>
      <p:ext uri="{BB962C8B-B14F-4D97-AF65-F5344CB8AC3E}">
        <p14:creationId xmlns:p14="http://schemas.microsoft.com/office/powerpoint/2010/main" val="2317151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orm </a:t>
            </a:r>
            <a:r>
              <a:rPr lang="zh-CN" altLang="en-US" dirty="0" smtClean="0"/>
              <a:t>标签</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a:t>一般情况下，</a:t>
            </a:r>
            <a:r>
              <a:rPr lang="zh-CN" altLang="en-US" sz="2400" b="1" dirty="0">
                <a:solidFill>
                  <a:srgbClr val="FF0000"/>
                </a:solidFill>
              </a:rPr>
              <a:t>通过 </a:t>
            </a:r>
            <a:r>
              <a:rPr lang="en-US" altLang="zh-CN" sz="2400" b="1" dirty="0">
                <a:solidFill>
                  <a:srgbClr val="FF0000"/>
                </a:solidFill>
              </a:rPr>
              <a:t>GET </a:t>
            </a:r>
            <a:r>
              <a:rPr lang="zh-CN" altLang="en-US" sz="2400" b="1" dirty="0">
                <a:solidFill>
                  <a:srgbClr val="FF0000"/>
                </a:solidFill>
              </a:rPr>
              <a:t>请求获取表单页面</a:t>
            </a:r>
            <a:r>
              <a:rPr lang="zh-CN" altLang="en-US" sz="2400" dirty="0"/>
              <a:t>，而</a:t>
            </a:r>
            <a:r>
              <a:rPr lang="zh-CN" altLang="en-US" sz="2400" b="1" dirty="0">
                <a:solidFill>
                  <a:srgbClr val="FF0000"/>
                </a:solidFill>
              </a:rPr>
              <a:t>通过 </a:t>
            </a:r>
            <a:r>
              <a:rPr lang="en-US" altLang="zh-CN" sz="2400" b="1" dirty="0">
                <a:solidFill>
                  <a:srgbClr val="FF0000"/>
                </a:solidFill>
              </a:rPr>
              <a:t>POST </a:t>
            </a:r>
            <a:r>
              <a:rPr lang="zh-CN" altLang="en-US" sz="2400" b="1" dirty="0">
                <a:solidFill>
                  <a:srgbClr val="FF0000"/>
                </a:solidFill>
              </a:rPr>
              <a:t>请求提交表单页面</a:t>
            </a:r>
            <a:r>
              <a:rPr lang="zh-CN" altLang="en-US" sz="2400" dirty="0"/>
              <a:t>，</a:t>
            </a:r>
            <a:r>
              <a:rPr lang="zh-CN" altLang="en-US" sz="2400" b="1" dirty="0">
                <a:solidFill>
                  <a:srgbClr val="FF0000"/>
                </a:solidFill>
              </a:rPr>
              <a:t>因此获取表单页面和提交表单页面的 </a:t>
            </a:r>
            <a:r>
              <a:rPr lang="en-US" altLang="zh-CN" sz="2400" b="1" dirty="0">
                <a:solidFill>
                  <a:srgbClr val="FF0000"/>
                </a:solidFill>
              </a:rPr>
              <a:t>URL </a:t>
            </a:r>
            <a:r>
              <a:rPr lang="zh-CN" altLang="en-US" sz="2400" b="1" dirty="0">
                <a:solidFill>
                  <a:srgbClr val="FF0000"/>
                </a:solidFill>
              </a:rPr>
              <a:t>是相同的</a:t>
            </a:r>
            <a:r>
              <a:rPr lang="zh-CN" altLang="en-US" sz="2400" dirty="0"/>
              <a:t>。</a:t>
            </a:r>
            <a:r>
              <a:rPr lang="zh-CN" altLang="en-US" sz="2400" b="1" dirty="0">
                <a:solidFill>
                  <a:srgbClr val="0000FF"/>
                </a:solidFill>
              </a:rPr>
              <a:t>只要满足该最佳条件的契约</a:t>
            </a:r>
            <a:r>
              <a:rPr lang="zh-CN" altLang="en-US" sz="2400" dirty="0"/>
              <a:t>，</a:t>
            </a:r>
            <a:r>
              <a:rPr lang="en-US" altLang="zh-CN" sz="2400" b="1" dirty="0" smtClean="0">
                <a:solidFill>
                  <a:srgbClr val="0000FF"/>
                </a:solidFill>
              </a:rPr>
              <a:t>&lt;</a:t>
            </a:r>
            <a:r>
              <a:rPr lang="en-US" altLang="zh-CN" sz="2400" b="1" dirty="0" err="1" smtClean="0">
                <a:solidFill>
                  <a:srgbClr val="0000FF"/>
                </a:solidFill>
              </a:rPr>
              <a:t>form:form</a:t>
            </a:r>
            <a:r>
              <a:rPr lang="en-US" altLang="zh-CN" sz="2400" b="1" dirty="0">
                <a:solidFill>
                  <a:srgbClr val="0000FF"/>
                </a:solidFill>
              </a:rPr>
              <a:t>&gt; </a:t>
            </a:r>
            <a:r>
              <a:rPr lang="zh-CN" altLang="en-US" sz="2400" b="1" dirty="0">
                <a:solidFill>
                  <a:srgbClr val="0000FF"/>
                </a:solidFill>
              </a:rPr>
              <a:t>标签就无需通过 </a:t>
            </a:r>
            <a:r>
              <a:rPr lang="en-US" altLang="zh-CN" sz="2400" b="1" dirty="0">
                <a:solidFill>
                  <a:srgbClr val="0000FF"/>
                </a:solidFill>
              </a:rPr>
              <a:t>action </a:t>
            </a:r>
            <a:r>
              <a:rPr lang="zh-CN" altLang="en-US" sz="2400" b="1" dirty="0">
                <a:solidFill>
                  <a:srgbClr val="0000FF"/>
                </a:solidFill>
              </a:rPr>
              <a:t>属性指定表单提交的 </a:t>
            </a:r>
            <a:r>
              <a:rPr lang="en-US" altLang="zh-CN" sz="2400" b="1" dirty="0" smtClean="0">
                <a:solidFill>
                  <a:srgbClr val="0000FF"/>
                </a:solidFill>
              </a:rPr>
              <a:t>URL</a:t>
            </a:r>
          </a:p>
          <a:p>
            <a:r>
              <a:rPr lang="zh-CN" altLang="en-US" sz="2400" dirty="0" smtClean="0"/>
              <a:t>可以通过 </a:t>
            </a:r>
            <a:r>
              <a:rPr lang="en-US" altLang="zh-CN" sz="2400" b="1" dirty="0" err="1" smtClean="0">
                <a:solidFill>
                  <a:srgbClr val="FF0000"/>
                </a:solidFill>
              </a:rPr>
              <a:t>modelAttribute</a:t>
            </a:r>
            <a:r>
              <a:rPr lang="en-US" altLang="zh-CN" sz="2400" dirty="0" smtClean="0">
                <a:solidFill>
                  <a:srgbClr val="FF0000"/>
                </a:solidFill>
              </a:rPr>
              <a:t> </a:t>
            </a:r>
            <a:r>
              <a:rPr lang="zh-CN" altLang="en-US" sz="2400" dirty="0" smtClean="0"/>
              <a:t>属性指定绑定的模型属性，若没有指定该属性，则默认从 </a:t>
            </a:r>
            <a:r>
              <a:rPr lang="en-US" altLang="zh-CN" sz="2400" dirty="0" smtClean="0"/>
              <a:t>request </a:t>
            </a:r>
            <a:r>
              <a:rPr lang="zh-CN" altLang="en-US" sz="2400" dirty="0" smtClean="0"/>
              <a:t>域对象中读取 </a:t>
            </a:r>
            <a:r>
              <a:rPr lang="en-US" altLang="zh-CN" sz="2400" b="1" dirty="0" smtClean="0">
                <a:solidFill>
                  <a:srgbClr val="FF0000"/>
                </a:solidFill>
              </a:rPr>
              <a:t>command</a:t>
            </a:r>
            <a:r>
              <a:rPr lang="en-US" altLang="zh-CN" sz="2400" dirty="0" smtClean="0">
                <a:solidFill>
                  <a:srgbClr val="FF0000"/>
                </a:solidFill>
              </a:rPr>
              <a:t> </a:t>
            </a:r>
            <a:r>
              <a:rPr lang="zh-CN" altLang="en-US" sz="2400" dirty="0" smtClean="0"/>
              <a:t>的表单 </a:t>
            </a:r>
            <a:r>
              <a:rPr lang="en-US" altLang="zh-CN" sz="2400" dirty="0" smtClean="0"/>
              <a:t>bean</a:t>
            </a:r>
            <a:r>
              <a:rPr lang="zh-CN" altLang="en-US" sz="2400" dirty="0" smtClean="0"/>
              <a:t>，如果该属性值也不存在，则会发生错误。</a:t>
            </a:r>
            <a:endParaRPr lang="en-US" altLang="zh-CN" sz="2400" dirty="0"/>
          </a:p>
          <a:p>
            <a:endParaRPr lang="zh-CN" altLang="en-US" sz="2400" dirty="0"/>
          </a:p>
        </p:txBody>
      </p:sp>
    </p:spTree>
    <p:extLst>
      <p:ext uri="{BB962C8B-B14F-4D97-AF65-F5344CB8AC3E}">
        <p14:creationId xmlns:p14="http://schemas.microsoft.com/office/powerpoint/2010/main" val="3477955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表单标签</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SpringMVC</a:t>
            </a:r>
            <a:r>
              <a:rPr lang="en-US" altLang="zh-CN" sz="2400" dirty="0" smtClean="0"/>
              <a:t> </a:t>
            </a:r>
            <a:r>
              <a:rPr lang="zh-CN" altLang="en-US" sz="2400" dirty="0" smtClean="0"/>
              <a:t>提供了多个表单组件标签，如 </a:t>
            </a:r>
            <a:r>
              <a:rPr lang="en-US" altLang="zh-CN" sz="2400" dirty="0" smtClean="0"/>
              <a:t>&lt;</a:t>
            </a:r>
            <a:r>
              <a:rPr lang="en-US" altLang="zh-CN" sz="2400" dirty="0" err="1" smtClean="0"/>
              <a:t>form:input</a:t>
            </a:r>
            <a:r>
              <a:rPr lang="en-US" altLang="zh-CN" sz="2400" dirty="0" smtClean="0"/>
              <a:t>/&gt;</a:t>
            </a:r>
            <a:r>
              <a:rPr lang="zh-CN" altLang="en-US" sz="2400" dirty="0" smtClean="0"/>
              <a:t>、</a:t>
            </a:r>
            <a:r>
              <a:rPr lang="en-US" altLang="zh-CN" sz="2400" dirty="0" smtClean="0"/>
              <a:t>&lt;</a:t>
            </a:r>
            <a:r>
              <a:rPr lang="en-US" altLang="zh-CN" sz="2400" dirty="0" err="1" smtClean="0"/>
              <a:t>form:select</a:t>
            </a:r>
            <a:r>
              <a:rPr lang="en-US" altLang="zh-CN" sz="2400" dirty="0" smtClean="0"/>
              <a:t>/&gt; </a:t>
            </a:r>
            <a:r>
              <a:rPr lang="zh-CN" altLang="en-US" sz="2400" dirty="0" smtClean="0"/>
              <a:t>等，用以绑定表单字段的属性值，它们的共有属性如下：</a:t>
            </a:r>
            <a:endParaRPr lang="en-US" altLang="zh-CN" sz="2400" dirty="0" smtClean="0"/>
          </a:p>
          <a:p>
            <a:pPr lvl="1"/>
            <a:r>
              <a:rPr lang="en-US" altLang="zh-CN" sz="2000" b="1" dirty="0">
                <a:solidFill>
                  <a:srgbClr val="FF0000"/>
                </a:solidFill>
              </a:rPr>
              <a:t>p</a:t>
            </a:r>
            <a:r>
              <a:rPr lang="en-US" altLang="zh-CN" sz="2000" b="1" dirty="0" smtClean="0">
                <a:solidFill>
                  <a:srgbClr val="FF0000"/>
                </a:solidFill>
              </a:rPr>
              <a:t>ath</a:t>
            </a:r>
            <a:r>
              <a:rPr lang="zh-CN" altLang="en-US" sz="2000" dirty="0" smtClean="0"/>
              <a:t>：</a:t>
            </a:r>
            <a:r>
              <a:rPr lang="zh-CN" altLang="en-US" sz="2000" b="1" dirty="0" smtClean="0">
                <a:solidFill>
                  <a:srgbClr val="0000FF"/>
                </a:solidFill>
              </a:rPr>
              <a:t>表单字段，对应 </a:t>
            </a:r>
            <a:r>
              <a:rPr lang="en-US" altLang="zh-CN" sz="2000" b="1" dirty="0" smtClean="0">
                <a:solidFill>
                  <a:srgbClr val="0000FF"/>
                </a:solidFill>
              </a:rPr>
              <a:t>html </a:t>
            </a:r>
            <a:r>
              <a:rPr lang="zh-CN" altLang="en-US" sz="2000" b="1" dirty="0" smtClean="0">
                <a:solidFill>
                  <a:srgbClr val="0000FF"/>
                </a:solidFill>
              </a:rPr>
              <a:t>元素的 </a:t>
            </a:r>
            <a:r>
              <a:rPr lang="en-US" altLang="zh-CN" sz="2000" b="1" dirty="0" smtClean="0">
                <a:solidFill>
                  <a:srgbClr val="0000FF"/>
                </a:solidFill>
              </a:rPr>
              <a:t>name </a:t>
            </a:r>
            <a:r>
              <a:rPr lang="zh-CN" altLang="en-US" sz="2000" b="1" dirty="0" smtClean="0">
                <a:solidFill>
                  <a:srgbClr val="0000FF"/>
                </a:solidFill>
              </a:rPr>
              <a:t>属性，支持级联属性</a:t>
            </a:r>
            <a:endParaRPr lang="en-US" altLang="zh-CN" sz="2000" b="1" dirty="0" smtClean="0">
              <a:solidFill>
                <a:srgbClr val="0000FF"/>
              </a:solidFill>
            </a:endParaRPr>
          </a:p>
          <a:p>
            <a:pPr lvl="1"/>
            <a:r>
              <a:rPr lang="en-US" altLang="zh-CN" sz="2000" dirty="0" err="1" smtClean="0"/>
              <a:t>htmlEscape</a:t>
            </a:r>
            <a:r>
              <a:rPr lang="zh-CN" altLang="en-US" sz="2000" dirty="0" smtClean="0"/>
              <a:t>：是否对表单值的 </a:t>
            </a:r>
            <a:r>
              <a:rPr lang="en-US" altLang="zh-CN" sz="2000" dirty="0" smtClean="0"/>
              <a:t>HTML </a:t>
            </a:r>
            <a:r>
              <a:rPr lang="zh-CN" altLang="en-US" sz="2000" dirty="0" smtClean="0"/>
              <a:t>特殊字符进行转换，默认值为 </a:t>
            </a:r>
            <a:r>
              <a:rPr lang="en-US" altLang="zh-CN" sz="2000" dirty="0" smtClean="0"/>
              <a:t>true</a:t>
            </a:r>
          </a:p>
          <a:p>
            <a:pPr lvl="1"/>
            <a:r>
              <a:rPr lang="en-US" altLang="zh-CN" sz="2000" dirty="0" err="1" smtClean="0"/>
              <a:t>cssClass</a:t>
            </a:r>
            <a:r>
              <a:rPr lang="zh-CN" altLang="en-US" sz="2000" dirty="0" smtClean="0"/>
              <a:t>：表单组件对应的 </a:t>
            </a:r>
            <a:r>
              <a:rPr lang="en-US" altLang="zh-CN" sz="2000" dirty="0" smtClean="0"/>
              <a:t>CSS </a:t>
            </a:r>
            <a:r>
              <a:rPr lang="zh-CN" altLang="en-US" sz="2000" dirty="0" smtClean="0"/>
              <a:t>样式类名</a:t>
            </a:r>
            <a:endParaRPr lang="en-US" altLang="zh-CN" sz="2000" dirty="0" smtClean="0"/>
          </a:p>
          <a:p>
            <a:pPr lvl="1"/>
            <a:r>
              <a:rPr lang="en-US" altLang="zh-CN" sz="2000" dirty="0" err="1" smtClean="0"/>
              <a:t>cssErrorClass</a:t>
            </a:r>
            <a:r>
              <a:rPr lang="zh-CN" altLang="en-US" sz="2000" dirty="0" smtClean="0"/>
              <a:t>：表单组件的数据存在错误时，采取的 </a:t>
            </a:r>
            <a:r>
              <a:rPr lang="en-US" altLang="zh-CN" sz="2000" dirty="0" smtClean="0"/>
              <a:t>CSS </a:t>
            </a:r>
            <a:r>
              <a:rPr lang="zh-CN" altLang="en-US" sz="2000" dirty="0" smtClean="0"/>
              <a:t>样式</a:t>
            </a:r>
            <a:endParaRPr lang="zh-CN" altLang="en-US" sz="2000" dirty="0"/>
          </a:p>
        </p:txBody>
      </p:sp>
    </p:spTree>
    <p:extLst>
      <p:ext uri="{BB962C8B-B14F-4D97-AF65-F5344CB8AC3E}">
        <p14:creationId xmlns:p14="http://schemas.microsoft.com/office/powerpoint/2010/main" val="11874974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表单标签</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form:input</a:t>
            </a:r>
            <a:r>
              <a:rPr lang="zh-CN" altLang="en-US" sz="2400" dirty="0" smtClean="0"/>
              <a:t>、</a:t>
            </a:r>
            <a:r>
              <a:rPr lang="en-US" altLang="zh-CN" sz="2400" dirty="0" err="1" smtClean="0"/>
              <a:t>form:password</a:t>
            </a:r>
            <a:r>
              <a:rPr lang="zh-CN" altLang="en-US" sz="2400" dirty="0" smtClean="0"/>
              <a:t>、</a:t>
            </a:r>
            <a:r>
              <a:rPr lang="en-US" altLang="zh-CN" sz="2400" dirty="0" err="1" smtClean="0"/>
              <a:t>form:hidden</a:t>
            </a:r>
            <a:r>
              <a:rPr lang="zh-CN" altLang="en-US" sz="2400" dirty="0" smtClean="0"/>
              <a:t>、</a:t>
            </a:r>
            <a:r>
              <a:rPr lang="en-US" altLang="zh-CN" sz="2400" dirty="0" err="1" smtClean="0"/>
              <a:t>form:textarea</a:t>
            </a:r>
            <a:r>
              <a:rPr lang="zh-CN" altLang="en-US" sz="2400" dirty="0" smtClean="0"/>
              <a:t>：对应 </a:t>
            </a:r>
            <a:r>
              <a:rPr lang="en-US" altLang="zh-CN" sz="2400" dirty="0" smtClean="0"/>
              <a:t>HTML </a:t>
            </a:r>
            <a:r>
              <a:rPr lang="zh-CN" altLang="en-US" sz="2400" dirty="0" smtClean="0"/>
              <a:t>表单的 </a:t>
            </a:r>
            <a:r>
              <a:rPr lang="en-US" altLang="zh-CN" sz="2400" dirty="0" smtClean="0"/>
              <a:t>text</a:t>
            </a:r>
            <a:r>
              <a:rPr lang="zh-CN" altLang="en-US" sz="2400" dirty="0" smtClean="0"/>
              <a:t>、</a:t>
            </a:r>
            <a:r>
              <a:rPr lang="en-US" altLang="zh-CN" sz="2400" dirty="0" smtClean="0"/>
              <a:t>password</a:t>
            </a:r>
            <a:r>
              <a:rPr lang="zh-CN" altLang="en-US" sz="2400" dirty="0" smtClean="0"/>
              <a:t>、</a:t>
            </a:r>
            <a:r>
              <a:rPr lang="en-US" altLang="zh-CN" sz="2400" dirty="0" smtClean="0"/>
              <a:t>hidden</a:t>
            </a:r>
            <a:r>
              <a:rPr lang="zh-CN" altLang="en-US" sz="2400" dirty="0" smtClean="0"/>
              <a:t>、</a:t>
            </a:r>
            <a:r>
              <a:rPr lang="en-US" altLang="zh-CN" sz="2400" dirty="0" err="1" smtClean="0"/>
              <a:t>textarea</a:t>
            </a:r>
            <a:r>
              <a:rPr lang="en-US" altLang="zh-CN" sz="2400" dirty="0" smtClean="0"/>
              <a:t> </a:t>
            </a:r>
            <a:r>
              <a:rPr lang="zh-CN" altLang="en-US" sz="2400" dirty="0" smtClean="0"/>
              <a:t>标签</a:t>
            </a:r>
            <a:endParaRPr lang="en-US" altLang="zh-CN" sz="2400" dirty="0" smtClean="0"/>
          </a:p>
          <a:p>
            <a:r>
              <a:rPr lang="en-US" altLang="zh-CN" sz="2400" dirty="0" err="1" smtClean="0"/>
              <a:t>form:radiobutton</a:t>
            </a:r>
            <a:r>
              <a:rPr lang="zh-CN" altLang="en-US" sz="2400" dirty="0" smtClean="0"/>
              <a:t>：</a:t>
            </a:r>
            <a:r>
              <a:rPr lang="zh-CN" altLang="en-US" sz="2400" dirty="0"/>
              <a:t>单选</a:t>
            </a:r>
            <a:r>
              <a:rPr lang="zh-CN" altLang="en-US" sz="2400" dirty="0" smtClean="0"/>
              <a:t>框组件标签，当表单 </a:t>
            </a:r>
            <a:r>
              <a:rPr lang="en-US" altLang="zh-CN" sz="2400" dirty="0" smtClean="0"/>
              <a:t>bean </a:t>
            </a:r>
            <a:r>
              <a:rPr lang="zh-CN" altLang="en-US" sz="2400" dirty="0" smtClean="0"/>
              <a:t>对应的属性值和 </a:t>
            </a:r>
            <a:r>
              <a:rPr lang="en-US" altLang="zh-CN" sz="2400" dirty="0" smtClean="0"/>
              <a:t>value </a:t>
            </a:r>
            <a:r>
              <a:rPr lang="zh-CN" altLang="en-US" sz="2400" dirty="0" smtClean="0"/>
              <a:t>值相等时，单选框被选中</a:t>
            </a:r>
            <a:endParaRPr lang="en-US" altLang="zh-CN" sz="2400" dirty="0" smtClean="0"/>
          </a:p>
          <a:p>
            <a:r>
              <a:rPr lang="en-US" altLang="zh-CN" sz="2400" b="1" dirty="0" err="1">
                <a:solidFill>
                  <a:srgbClr val="FF0000"/>
                </a:solidFill>
              </a:rPr>
              <a:t>f</a:t>
            </a:r>
            <a:r>
              <a:rPr lang="en-US" altLang="zh-CN" sz="2400" b="1" dirty="0" err="1" smtClean="0">
                <a:solidFill>
                  <a:srgbClr val="FF0000"/>
                </a:solidFill>
              </a:rPr>
              <a:t>orm:radiobuttons</a:t>
            </a:r>
            <a:r>
              <a:rPr lang="zh-CN" altLang="en-US" sz="2400" dirty="0" smtClean="0"/>
              <a:t>：单选框组标签，用于构造多个单选框</a:t>
            </a:r>
            <a:endParaRPr lang="en-US" altLang="zh-CN" sz="2400" dirty="0" smtClean="0"/>
          </a:p>
          <a:p>
            <a:pPr lvl="1"/>
            <a:r>
              <a:rPr lang="en-US" altLang="zh-CN" sz="2000" b="1" dirty="0" smtClean="0">
                <a:solidFill>
                  <a:srgbClr val="0000FF"/>
                </a:solidFill>
              </a:rPr>
              <a:t>items</a:t>
            </a:r>
            <a:r>
              <a:rPr lang="zh-CN" altLang="en-US" sz="2000" dirty="0" smtClean="0"/>
              <a:t>：可以是一个 </a:t>
            </a:r>
            <a:r>
              <a:rPr lang="en-US" altLang="zh-CN" sz="2000" dirty="0" smtClean="0"/>
              <a:t>List</a:t>
            </a:r>
            <a:r>
              <a:rPr lang="zh-CN" altLang="en-US" sz="2000" dirty="0" smtClean="0"/>
              <a:t>、</a:t>
            </a:r>
            <a:r>
              <a:rPr lang="en-US" altLang="zh-CN" sz="2000" dirty="0" smtClean="0"/>
              <a:t>String[]</a:t>
            </a:r>
            <a:r>
              <a:rPr lang="zh-CN" altLang="en-US" sz="2000" dirty="0"/>
              <a:t> </a:t>
            </a:r>
            <a:r>
              <a:rPr lang="zh-CN" altLang="en-US" sz="2000" dirty="0" smtClean="0"/>
              <a:t>或 </a:t>
            </a:r>
            <a:r>
              <a:rPr lang="en-US" altLang="zh-CN" sz="2000" dirty="0" smtClean="0"/>
              <a:t>Map</a:t>
            </a:r>
          </a:p>
          <a:p>
            <a:pPr lvl="1"/>
            <a:r>
              <a:rPr lang="en-US" altLang="zh-CN" sz="2000" b="1" dirty="0" err="1" smtClean="0">
                <a:solidFill>
                  <a:srgbClr val="0000FF"/>
                </a:solidFill>
              </a:rPr>
              <a:t>itemValue</a:t>
            </a:r>
            <a:r>
              <a:rPr lang="zh-CN" altLang="en-US" sz="2000" dirty="0" smtClean="0"/>
              <a:t>：指定 </a:t>
            </a:r>
            <a:r>
              <a:rPr lang="en-US" altLang="zh-CN" sz="2000" dirty="0" smtClean="0"/>
              <a:t>radio </a:t>
            </a:r>
            <a:r>
              <a:rPr lang="zh-CN" altLang="en-US" sz="2000" dirty="0" smtClean="0"/>
              <a:t>的 </a:t>
            </a:r>
            <a:r>
              <a:rPr lang="en-US" altLang="zh-CN" sz="2000" dirty="0" smtClean="0"/>
              <a:t>value </a:t>
            </a:r>
            <a:r>
              <a:rPr lang="zh-CN" altLang="en-US" sz="2000" dirty="0" smtClean="0"/>
              <a:t>值。可以是集合中 </a:t>
            </a:r>
            <a:r>
              <a:rPr lang="en-US" altLang="zh-CN" sz="2000" dirty="0" smtClean="0"/>
              <a:t>bean </a:t>
            </a:r>
            <a:r>
              <a:rPr lang="zh-CN" altLang="en-US" sz="2000" dirty="0" smtClean="0"/>
              <a:t>的一个属性值</a:t>
            </a:r>
            <a:endParaRPr lang="en-US" altLang="zh-CN" sz="2000" dirty="0" smtClean="0"/>
          </a:p>
          <a:p>
            <a:pPr lvl="1"/>
            <a:r>
              <a:rPr lang="en-US" altLang="zh-CN" sz="2000" b="1" dirty="0" err="1" smtClean="0">
                <a:solidFill>
                  <a:srgbClr val="0000FF"/>
                </a:solidFill>
              </a:rPr>
              <a:t>itemLabel</a:t>
            </a:r>
            <a:r>
              <a:rPr lang="zh-CN" altLang="en-US" sz="2000" dirty="0" smtClean="0"/>
              <a:t>：指定 </a:t>
            </a:r>
            <a:r>
              <a:rPr lang="en-US" altLang="zh-CN" sz="2000" dirty="0" smtClean="0"/>
              <a:t>radio </a:t>
            </a:r>
            <a:r>
              <a:rPr lang="zh-CN" altLang="en-US" sz="2000" dirty="0" smtClean="0"/>
              <a:t>的 </a:t>
            </a:r>
            <a:r>
              <a:rPr lang="en-US" altLang="zh-CN" sz="2000" dirty="0" smtClean="0"/>
              <a:t>label </a:t>
            </a:r>
            <a:r>
              <a:rPr lang="zh-CN" altLang="en-US" sz="2000" dirty="0" smtClean="0"/>
              <a:t>值</a:t>
            </a:r>
            <a:endParaRPr lang="en-US" altLang="zh-CN" sz="2000" dirty="0" smtClean="0"/>
          </a:p>
          <a:p>
            <a:pPr lvl="1"/>
            <a:r>
              <a:rPr lang="en-US" altLang="zh-CN" sz="2000" b="1" dirty="0" smtClean="0">
                <a:solidFill>
                  <a:srgbClr val="0000FF"/>
                </a:solidFill>
              </a:rPr>
              <a:t>delimiter</a:t>
            </a:r>
            <a:r>
              <a:rPr lang="zh-CN" altLang="en-US" sz="2000" dirty="0" smtClean="0"/>
              <a:t>：多个单选框可以通过 </a:t>
            </a:r>
            <a:r>
              <a:rPr lang="en-US" altLang="zh-CN" sz="2000" dirty="0" smtClean="0"/>
              <a:t>delimiter </a:t>
            </a:r>
            <a:r>
              <a:rPr lang="zh-CN" altLang="en-US" sz="2000" dirty="0" smtClean="0"/>
              <a:t>指定分隔符</a:t>
            </a:r>
            <a:endParaRPr lang="en-US" altLang="zh-CN" sz="2000" dirty="0" smtClean="0"/>
          </a:p>
        </p:txBody>
      </p:sp>
    </p:spTree>
    <p:extLst>
      <p:ext uri="{BB962C8B-B14F-4D97-AF65-F5344CB8AC3E}">
        <p14:creationId xmlns:p14="http://schemas.microsoft.com/office/powerpoint/2010/main" val="4446947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a:t>
            </a:r>
            <a:r>
              <a:rPr lang="zh-CN" altLang="en-US" dirty="0" smtClean="0"/>
              <a:t>单标签</a:t>
            </a:r>
            <a:endParaRPr lang="zh-CN" altLang="en-US" dirty="0"/>
          </a:p>
        </p:txBody>
      </p:sp>
      <p:sp>
        <p:nvSpPr>
          <p:cNvPr id="3" name="内容占位符 2"/>
          <p:cNvSpPr>
            <a:spLocks noGrp="1"/>
          </p:cNvSpPr>
          <p:nvPr>
            <p:ph idx="1"/>
          </p:nvPr>
        </p:nvSpPr>
        <p:spPr>
          <a:xfrm>
            <a:off x="251520" y="1772816"/>
            <a:ext cx="8712968" cy="4824536"/>
          </a:xfrm>
        </p:spPr>
        <p:txBody>
          <a:bodyPr>
            <a:normAutofit/>
          </a:bodyPr>
          <a:lstStyle/>
          <a:p>
            <a:r>
              <a:rPr lang="en-US" altLang="zh-CN" sz="2400" dirty="0" err="1"/>
              <a:t>f</a:t>
            </a:r>
            <a:r>
              <a:rPr lang="en-US" altLang="zh-CN" sz="2400" dirty="0" err="1" smtClean="0"/>
              <a:t>orm:checkbox</a:t>
            </a:r>
            <a:r>
              <a:rPr lang="zh-CN" altLang="en-US" sz="2400" dirty="0" smtClean="0"/>
              <a:t>：复选框组件。用于构造单个复选框</a:t>
            </a:r>
            <a:endParaRPr lang="en-US" altLang="zh-CN" sz="2400" dirty="0" smtClean="0"/>
          </a:p>
          <a:p>
            <a:r>
              <a:rPr lang="en-US" altLang="zh-CN" sz="2400" dirty="0" err="1"/>
              <a:t>f</a:t>
            </a:r>
            <a:r>
              <a:rPr lang="en-US" altLang="zh-CN" sz="2400" dirty="0" err="1" smtClean="0"/>
              <a:t>orm:checkboxs</a:t>
            </a:r>
            <a:r>
              <a:rPr lang="zh-CN" altLang="en-US" sz="2400" dirty="0" smtClean="0"/>
              <a:t>：用于构造多个复选框。使用方式同 </a:t>
            </a:r>
            <a:r>
              <a:rPr lang="en-US" altLang="zh-CN" sz="2400" dirty="0" err="1" smtClean="0"/>
              <a:t>form:radiobuttons</a:t>
            </a:r>
            <a:r>
              <a:rPr lang="en-US" altLang="zh-CN" sz="2400" dirty="0" smtClean="0"/>
              <a:t> </a:t>
            </a:r>
            <a:r>
              <a:rPr lang="zh-CN" altLang="en-US" sz="2400" dirty="0" smtClean="0"/>
              <a:t>标签</a:t>
            </a:r>
            <a:endParaRPr lang="en-US" altLang="zh-CN" sz="2400" dirty="0" smtClean="0"/>
          </a:p>
          <a:p>
            <a:r>
              <a:rPr lang="en-US" altLang="zh-CN" sz="2400" dirty="0" err="1"/>
              <a:t>f</a:t>
            </a:r>
            <a:r>
              <a:rPr lang="en-US" altLang="zh-CN" sz="2400" dirty="0" err="1" smtClean="0"/>
              <a:t>orm:select</a:t>
            </a:r>
            <a:r>
              <a:rPr lang="zh-CN" altLang="en-US" sz="2400" dirty="0" smtClean="0"/>
              <a:t>：用于构造下拉框组件。</a:t>
            </a:r>
            <a:r>
              <a:rPr lang="zh-CN" altLang="en-US" sz="2400" dirty="0"/>
              <a:t>使用方式同 </a:t>
            </a:r>
            <a:r>
              <a:rPr lang="en-US" altLang="zh-CN" sz="2400" dirty="0" err="1"/>
              <a:t>form:radiobuttons</a:t>
            </a:r>
            <a:r>
              <a:rPr lang="en-US" altLang="zh-CN" sz="2400" dirty="0"/>
              <a:t> </a:t>
            </a:r>
            <a:r>
              <a:rPr lang="zh-CN" altLang="en-US" sz="2400" dirty="0" smtClean="0"/>
              <a:t>标签</a:t>
            </a:r>
            <a:endParaRPr lang="en-US" altLang="zh-CN" sz="2400" dirty="0" smtClean="0"/>
          </a:p>
          <a:p>
            <a:r>
              <a:rPr lang="en-US" altLang="zh-CN" sz="2400" dirty="0" err="1"/>
              <a:t>f</a:t>
            </a:r>
            <a:r>
              <a:rPr lang="en-US" altLang="zh-CN" sz="2400" dirty="0" err="1" smtClean="0"/>
              <a:t>orm:option</a:t>
            </a:r>
            <a:r>
              <a:rPr lang="zh-CN" altLang="en-US" sz="2400" dirty="0" smtClean="0"/>
              <a:t>：下拉框选项组件标签。</a:t>
            </a:r>
            <a:r>
              <a:rPr lang="zh-CN" altLang="en-US" sz="2400" dirty="0"/>
              <a:t>使用方式同 </a:t>
            </a:r>
            <a:r>
              <a:rPr lang="en-US" altLang="zh-CN" sz="2400" dirty="0" err="1"/>
              <a:t>form:radiobuttons</a:t>
            </a:r>
            <a:r>
              <a:rPr lang="en-US" altLang="zh-CN" sz="2400" dirty="0"/>
              <a:t> </a:t>
            </a:r>
            <a:r>
              <a:rPr lang="zh-CN" altLang="en-US" sz="2400" dirty="0" smtClean="0"/>
              <a:t>标签</a:t>
            </a:r>
            <a:endParaRPr lang="en-US" altLang="zh-CN" sz="2400" dirty="0" smtClean="0"/>
          </a:p>
          <a:p>
            <a:r>
              <a:rPr lang="en-US" altLang="zh-CN" sz="2400" b="1" dirty="0" err="1">
                <a:solidFill>
                  <a:srgbClr val="FF0000"/>
                </a:solidFill>
              </a:rPr>
              <a:t>f</a:t>
            </a:r>
            <a:r>
              <a:rPr lang="en-US" altLang="zh-CN" sz="2400" b="1" dirty="0" err="1" smtClean="0">
                <a:solidFill>
                  <a:srgbClr val="FF0000"/>
                </a:solidFill>
              </a:rPr>
              <a:t>orm:errors</a:t>
            </a:r>
            <a:r>
              <a:rPr lang="zh-CN" altLang="en-US" sz="2400" dirty="0" smtClean="0"/>
              <a:t>：显示表单组件或数据校验所对应的错误</a:t>
            </a:r>
            <a:endParaRPr lang="en-US" altLang="zh-CN" sz="2400" dirty="0" smtClean="0"/>
          </a:p>
          <a:p>
            <a:pPr lvl="1"/>
            <a:r>
              <a:rPr lang="en-US" altLang="zh-CN" sz="2000" dirty="0" smtClean="0"/>
              <a:t>&lt;</a:t>
            </a:r>
            <a:r>
              <a:rPr lang="en-US" altLang="zh-CN" sz="2000" dirty="0" err="1" smtClean="0"/>
              <a:t>form:errors</a:t>
            </a:r>
            <a:r>
              <a:rPr lang="en-US" altLang="zh-CN" sz="2000" dirty="0" smtClean="0"/>
              <a:t> path=</a:t>
            </a:r>
            <a:r>
              <a:rPr lang="en-US" altLang="zh-CN" sz="2000" dirty="0"/>
              <a:t> </a:t>
            </a:r>
            <a:r>
              <a:rPr lang="en-US" altLang="zh-CN" sz="2000" dirty="0" smtClean="0"/>
              <a:t>“ *” /&gt; </a:t>
            </a:r>
            <a:r>
              <a:rPr lang="zh-CN" altLang="en-US" sz="2000" dirty="0" smtClean="0"/>
              <a:t>：显示表单所有的错误</a:t>
            </a:r>
            <a:endParaRPr lang="en-US" altLang="zh-CN" sz="2000" dirty="0" smtClean="0"/>
          </a:p>
          <a:p>
            <a:pPr lvl="1"/>
            <a:r>
              <a:rPr lang="en-US" altLang="zh-CN" sz="2000" dirty="0"/>
              <a:t>&lt;</a:t>
            </a:r>
            <a:r>
              <a:rPr lang="en-US" altLang="zh-CN" sz="2000" dirty="0" err="1"/>
              <a:t>form:errors</a:t>
            </a:r>
            <a:r>
              <a:rPr lang="en-US" altLang="zh-CN" sz="2000" dirty="0"/>
              <a:t> path= “ </a:t>
            </a:r>
            <a:r>
              <a:rPr lang="en-US" altLang="zh-CN" sz="2000" dirty="0" smtClean="0"/>
              <a:t>user*” </a:t>
            </a:r>
            <a:r>
              <a:rPr lang="en-US" altLang="zh-CN" sz="2000" dirty="0"/>
              <a:t>/&gt; </a:t>
            </a:r>
            <a:r>
              <a:rPr lang="zh-CN" altLang="en-US" sz="2000" dirty="0" smtClean="0"/>
              <a:t>：显示所有以 </a:t>
            </a:r>
            <a:r>
              <a:rPr lang="en-US" altLang="zh-CN" sz="2000" dirty="0" smtClean="0"/>
              <a:t>user </a:t>
            </a:r>
            <a:r>
              <a:rPr lang="zh-CN" altLang="en-US" sz="2000" dirty="0" smtClean="0"/>
              <a:t>为前缀的属性对应的错误</a:t>
            </a:r>
            <a:endParaRPr lang="en-US" altLang="zh-CN" sz="2000" dirty="0" smtClean="0"/>
          </a:p>
          <a:p>
            <a:pPr lvl="1"/>
            <a:r>
              <a:rPr lang="en-US" altLang="zh-CN" sz="2000" dirty="0"/>
              <a:t>&lt;</a:t>
            </a:r>
            <a:r>
              <a:rPr lang="en-US" altLang="zh-CN" sz="2000" dirty="0" err="1"/>
              <a:t>form:errors</a:t>
            </a:r>
            <a:r>
              <a:rPr lang="en-US" altLang="zh-CN" sz="2000" dirty="0"/>
              <a:t> </a:t>
            </a:r>
            <a:r>
              <a:rPr lang="en-US" altLang="zh-CN" sz="2000" b="1" dirty="0">
                <a:solidFill>
                  <a:srgbClr val="0000FF"/>
                </a:solidFill>
              </a:rPr>
              <a:t>path= “ </a:t>
            </a:r>
            <a:r>
              <a:rPr lang="en-US" altLang="zh-CN" sz="2000" b="1" dirty="0" smtClean="0">
                <a:solidFill>
                  <a:srgbClr val="0000FF"/>
                </a:solidFill>
              </a:rPr>
              <a:t>username”</a:t>
            </a:r>
            <a:r>
              <a:rPr lang="en-US" altLang="zh-CN" sz="2000" dirty="0" smtClean="0"/>
              <a:t> </a:t>
            </a:r>
            <a:r>
              <a:rPr lang="en-US" altLang="zh-CN" sz="2000" dirty="0"/>
              <a:t>/&gt; </a:t>
            </a:r>
            <a:r>
              <a:rPr lang="zh-CN" altLang="en-US" sz="2000" dirty="0" smtClean="0"/>
              <a:t>：显示特定表单对象属性的错误</a:t>
            </a:r>
            <a:endParaRPr lang="zh-CN" altLang="en-US" sz="2000" dirty="0"/>
          </a:p>
          <a:p>
            <a:pPr lvl="1"/>
            <a:endParaRPr lang="zh-CN" altLang="en-US" sz="2000" dirty="0"/>
          </a:p>
          <a:p>
            <a:pPr lvl="1"/>
            <a:endParaRPr lang="zh-CN" altLang="en-US" sz="2000" dirty="0"/>
          </a:p>
        </p:txBody>
      </p:sp>
    </p:spTree>
    <p:extLst>
      <p:ext uri="{BB962C8B-B14F-4D97-AF65-F5344CB8AC3E}">
        <p14:creationId xmlns:p14="http://schemas.microsoft.com/office/powerpoint/2010/main" val="17523725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 </a:t>
            </a:r>
            <a:r>
              <a:rPr lang="zh-CN" altLang="en-US" sz="2000" b="1" dirty="0" smtClean="0">
                <a:solidFill>
                  <a:srgbClr val="FF0000"/>
                </a:solidFill>
              </a:rPr>
              <a:t>处理</a:t>
            </a:r>
            <a:r>
              <a:rPr lang="zh-CN" altLang="en-US" sz="2000" b="1" dirty="0">
                <a:solidFill>
                  <a:srgbClr val="FF0000"/>
                </a:solidFill>
              </a:rPr>
              <a:t>静态</a:t>
            </a:r>
            <a:r>
              <a:rPr lang="zh-CN" altLang="en-US" sz="2000" b="1" dirty="0" smtClean="0">
                <a:solidFill>
                  <a:srgbClr val="FF0000"/>
                </a:solidFill>
              </a:rPr>
              <a:t>资源</a:t>
            </a:r>
            <a:endParaRPr lang="en-US" altLang="zh-CN" sz="2000" b="1" dirty="0">
              <a:solidFill>
                <a:srgbClr val="FF0000"/>
              </a:solidFill>
            </a:endParaRPr>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处理静态资源</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r>
              <a:rPr lang="zh-CN" altLang="en-US" sz="2000" dirty="0" smtClean="0"/>
              <a:t>优雅的 </a:t>
            </a:r>
            <a:r>
              <a:rPr lang="en-US" altLang="zh-CN" sz="2000" dirty="0" smtClean="0"/>
              <a:t>REST </a:t>
            </a:r>
            <a:r>
              <a:rPr lang="zh-CN" altLang="en-US" sz="2000" dirty="0" smtClean="0"/>
              <a:t>风格的资源</a:t>
            </a:r>
            <a:r>
              <a:rPr lang="en-US" altLang="zh-CN" sz="2000" dirty="0" smtClean="0"/>
              <a:t>URL </a:t>
            </a:r>
            <a:r>
              <a:rPr lang="zh-CN" altLang="en-US" sz="2000" dirty="0" smtClean="0"/>
              <a:t>不希望带 </a:t>
            </a:r>
            <a:r>
              <a:rPr lang="en-US" altLang="zh-CN" sz="2000" dirty="0" smtClean="0"/>
              <a:t>.html </a:t>
            </a:r>
            <a:r>
              <a:rPr lang="zh-CN" altLang="en-US" sz="2000" dirty="0" smtClean="0"/>
              <a:t>或 </a:t>
            </a:r>
            <a:r>
              <a:rPr lang="en-US" altLang="zh-CN" sz="2000" dirty="0" smtClean="0"/>
              <a:t>.do </a:t>
            </a:r>
            <a:r>
              <a:rPr lang="zh-CN" altLang="en-US" sz="2000" dirty="0" smtClean="0"/>
              <a:t>等后缀</a:t>
            </a:r>
            <a:endParaRPr lang="en-US" altLang="zh-CN" sz="2000" dirty="0" smtClean="0"/>
          </a:p>
          <a:p>
            <a:r>
              <a:rPr lang="zh-CN" altLang="en-US" sz="2000" dirty="0" smtClean="0"/>
              <a:t>若将 </a:t>
            </a:r>
            <a:r>
              <a:rPr lang="en-US" altLang="zh-CN" sz="2000" dirty="0" err="1" smtClean="0"/>
              <a:t>DispatcherServlet</a:t>
            </a:r>
            <a:r>
              <a:rPr lang="en-US" altLang="zh-CN" sz="2000" dirty="0" smtClean="0"/>
              <a:t> </a:t>
            </a:r>
            <a:r>
              <a:rPr lang="zh-CN" altLang="en-US" sz="2000" dirty="0" smtClean="0"/>
              <a:t>请求映射配置为 </a:t>
            </a:r>
            <a:r>
              <a:rPr lang="en-US" altLang="zh-CN" sz="2000" dirty="0" smtClean="0"/>
              <a:t>/</a:t>
            </a:r>
            <a:r>
              <a:rPr lang="zh-CN" altLang="en-US" sz="2000" dirty="0" smtClean="0"/>
              <a:t>，则 </a:t>
            </a:r>
            <a:r>
              <a:rPr lang="en-US" altLang="zh-CN" sz="2000" dirty="0" smtClean="0"/>
              <a:t>Spring MVC </a:t>
            </a:r>
            <a:r>
              <a:rPr lang="zh-CN" altLang="en-US" sz="2000" dirty="0" smtClean="0"/>
              <a:t>将捕获 </a:t>
            </a:r>
            <a:r>
              <a:rPr lang="en-US" altLang="zh-CN" sz="2000" dirty="0" smtClean="0"/>
              <a:t>WEB </a:t>
            </a:r>
            <a:r>
              <a:rPr lang="zh-CN" altLang="en-US" sz="2000" dirty="0" smtClean="0"/>
              <a:t>容器的所有请求，</a:t>
            </a:r>
            <a:r>
              <a:rPr lang="zh-CN" altLang="en-US" sz="2000" b="1" dirty="0" smtClean="0">
                <a:solidFill>
                  <a:srgbClr val="0000FF"/>
                </a:solidFill>
              </a:rPr>
              <a:t>包括静态资源的请求， </a:t>
            </a:r>
            <a:r>
              <a:rPr lang="en-US" altLang="zh-CN" sz="2000" b="1" dirty="0" err="1" smtClean="0">
                <a:solidFill>
                  <a:srgbClr val="0000FF"/>
                </a:solidFill>
              </a:rPr>
              <a:t>SpringMVC</a:t>
            </a:r>
            <a:r>
              <a:rPr lang="en-US" altLang="zh-CN" sz="2000" b="1" dirty="0" smtClean="0">
                <a:solidFill>
                  <a:srgbClr val="0000FF"/>
                </a:solidFill>
              </a:rPr>
              <a:t> </a:t>
            </a:r>
            <a:r>
              <a:rPr lang="zh-CN" altLang="en-US" sz="2000" b="1" dirty="0" smtClean="0">
                <a:solidFill>
                  <a:srgbClr val="0000FF"/>
                </a:solidFill>
              </a:rPr>
              <a:t>会将他们当成一个普通请求处理，因找不到对应处理器将导致错误</a:t>
            </a:r>
            <a:r>
              <a:rPr lang="zh-CN" altLang="en-US" sz="2000" dirty="0" smtClean="0"/>
              <a:t>。</a:t>
            </a:r>
            <a:endParaRPr lang="en-US" altLang="zh-CN" sz="2000" dirty="0" smtClean="0"/>
          </a:p>
          <a:p>
            <a:r>
              <a:rPr lang="zh-CN" altLang="en-US" sz="2000" dirty="0" smtClean="0"/>
              <a:t>可以在 </a:t>
            </a:r>
            <a:r>
              <a:rPr lang="en-US" altLang="zh-CN" sz="2000" dirty="0" err="1" smtClean="0"/>
              <a:t>SpringMVC</a:t>
            </a:r>
            <a:r>
              <a:rPr lang="en-US" altLang="zh-CN" sz="2000" dirty="0" smtClean="0"/>
              <a:t> </a:t>
            </a:r>
            <a:r>
              <a:rPr lang="zh-CN" altLang="en-US" sz="2000" dirty="0" smtClean="0"/>
              <a:t>的配置文件中配置 </a:t>
            </a:r>
            <a:r>
              <a:rPr lang="en-US" altLang="zh-CN" sz="2000" b="1" dirty="0" smtClean="0">
                <a:solidFill>
                  <a:srgbClr val="FF0000"/>
                </a:solidFill>
              </a:rPr>
              <a:t>&lt;</a:t>
            </a:r>
            <a:r>
              <a:rPr lang="en-US" altLang="zh-CN" sz="2000" b="1" dirty="0" err="1" smtClean="0">
                <a:solidFill>
                  <a:srgbClr val="FF0000"/>
                </a:solidFill>
              </a:rPr>
              <a:t>mvc:default-servlet-handler</a:t>
            </a:r>
            <a:r>
              <a:rPr lang="en-US" altLang="zh-CN" sz="2000" b="1" dirty="0" smtClean="0">
                <a:solidFill>
                  <a:srgbClr val="FF0000"/>
                </a:solidFill>
              </a:rPr>
              <a:t>/&gt;</a:t>
            </a:r>
            <a:r>
              <a:rPr lang="en-US" altLang="zh-CN" sz="2000" dirty="0" smtClean="0"/>
              <a:t> </a:t>
            </a:r>
            <a:r>
              <a:rPr lang="zh-CN" altLang="en-US" sz="2000" dirty="0" smtClean="0"/>
              <a:t>的方式解决静态资源的问题：</a:t>
            </a:r>
            <a:endParaRPr lang="en-US" altLang="zh-CN" sz="2000" dirty="0" smtClean="0"/>
          </a:p>
          <a:p>
            <a:pPr lvl="1"/>
            <a:r>
              <a:rPr lang="en-US" altLang="zh-CN" sz="1800" dirty="0"/>
              <a:t>&lt;</a:t>
            </a:r>
            <a:r>
              <a:rPr lang="en-US" altLang="zh-CN" sz="1800" dirty="0" err="1"/>
              <a:t>mvc:default-servlet-handler</a:t>
            </a:r>
            <a:r>
              <a:rPr lang="en-US" altLang="zh-CN" sz="1800" dirty="0" smtClean="0"/>
              <a:t>/&gt; </a:t>
            </a:r>
            <a:r>
              <a:rPr lang="zh-CN" altLang="en-US" sz="1800" dirty="0" smtClean="0"/>
              <a:t>将在 </a:t>
            </a:r>
            <a:r>
              <a:rPr lang="en-US" altLang="zh-CN" sz="1800" dirty="0" err="1" smtClean="0"/>
              <a:t>SpringMVC</a:t>
            </a:r>
            <a:r>
              <a:rPr lang="en-US" altLang="zh-CN" sz="1800" dirty="0" smtClean="0"/>
              <a:t> </a:t>
            </a:r>
            <a:r>
              <a:rPr lang="zh-CN" altLang="en-US" sz="1800" dirty="0" smtClean="0"/>
              <a:t>上下文中定义一个 </a:t>
            </a:r>
            <a:r>
              <a:rPr lang="en-US" altLang="zh-CN" sz="1800" b="1" dirty="0" err="1" smtClean="0">
                <a:solidFill>
                  <a:srgbClr val="0000FF"/>
                </a:solidFill>
              </a:rPr>
              <a:t>DefaultServletHttpRequestHandler</a:t>
            </a:r>
            <a:r>
              <a:rPr lang="zh-CN" altLang="en-US" sz="1800" dirty="0" smtClean="0"/>
              <a:t>，它会对进入 </a:t>
            </a:r>
            <a:r>
              <a:rPr lang="en-US" altLang="zh-CN" sz="1800" dirty="0" err="1" smtClean="0"/>
              <a:t>DispatcherServlet</a:t>
            </a:r>
            <a:r>
              <a:rPr lang="en-US" altLang="zh-CN" sz="1800" dirty="0" smtClean="0"/>
              <a:t> </a:t>
            </a:r>
            <a:r>
              <a:rPr lang="zh-CN" altLang="en-US" sz="1800" dirty="0" smtClean="0"/>
              <a:t>的请求进行筛查，如果发现是没有经过映射的请求，就将该请求交由 </a:t>
            </a:r>
            <a:r>
              <a:rPr lang="en-US" altLang="zh-CN" sz="1800" dirty="0" smtClean="0"/>
              <a:t>WEB </a:t>
            </a:r>
            <a:r>
              <a:rPr lang="zh-CN" altLang="en-US" sz="1800" dirty="0" smtClean="0"/>
              <a:t>应用服务器默认的 </a:t>
            </a:r>
            <a:r>
              <a:rPr lang="en-US" altLang="zh-CN" sz="1800" dirty="0" smtClean="0"/>
              <a:t>Servlet </a:t>
            </a:r>
            <a:r>
              <a:rPr lang="zh-CN" altLang="en-US" sz="1800" dirty="0" smtClean="0"/>
              <a:t>处理，如果不是静态资源的请求，才由 </a:t>
            </a:r>
            <a:r>
              <a:rPr lang="en-US" altLang="zh-CN" sz="1800" dirty="0" err="1" smtClean="0"/>
              <a:t>DispatcherServlet</a:t>
            </a:r>
            <a:r>
              <a:rPr lang="en-US" altLang="zh-CN" sz="1800" dirty="0" smtClean="0"/>
              <a:t> </a:t>
            </a:r>
            <a:r>
              <a:rPr lang="zh-CN" altLang="en-US" sz="1800" dirty="0" smtClean="0"/>
              <a:t>继续处理</a:t>
            </a:r>
            <a:endParaRPr lang="en-US" altLang="zh-CN" sz="1800" dirty="0" smtClean="0"/>
          </a:p>
          <a:p>
            <a:pPr lvl="1"/>
            <a:r>
              <a:rPr lang="zh-CN" altLang="en-US" sz="1800" dirty="0" smtClean="0"/>
              <a:t>一般 </a:t>
            </a:r>
            <a:r>
              <a:rPr lang="en-US" altLang="zh-CN" sz="1800" dirty="0" smtClean="0"/>
              <a:t>WEB </a:t>
            </a:r>
            <a:r>
              <a:rPr lang="zh-CN" altLang="en-US" sz="1800" dirty="0" smtClean="0"/>
              <a:t>应用服务器默认的 </a:t>
            </a:r>
            <a:r>
              <a:rPr lang="en-US" altLang="zh-CN" sz="1800" dirty="0" smtClean="0"/>
              <a:t>Servlet </a:t>
            </a:r>
            <a:r>
              <a:rPr lang="zh-CN" altLang="en-US" sz="1800" dirty="0" smtClean="0"/>
              <a:t>的名称都是 </a:t>
            </a:r>
            <a:r>
              <a:rPr lang="en-US" altLang="zh-CN" sz="1800" dirty="0" smtClean="0"/>
              <a:t>default</a:t>
            </a:r>
            <a:r>
              <a:rPr lang="zh-CN" altLang="en-US" sz="1800" dirty="0" smtClean="0"/>
              <a:t>。若所使用的 </a:t>
            </a:r>
            <a:r>
              <a:rPr lang="en-US" altLang="zh-CN" sz="1800" dirty="0" smtClean="0"/>
              <a:t>WEB </a:t>
            </a:r>
            <a:r>
              <a:rPr lang="zh-CN" altLang="en-US" sz="1800" dirty="0" smtClean="0"/>
              <a:t>服务器的默认 </a:t>
            </a:r>
            <a:r>
              <a:rPr lang="en-US" altLang="zh-CN" sz="1800" dirty="0" smtClean="0"/>
              <a:t>Servlet </a:t>
            </a:r>
            <a:r>
              <a:rPr lang="zh-CN" altLang="en-US" sz="1800" dirty="0" smtClean="0"/>
              <a:t>名称不是 </a:t>
            </a:r>
            <a:r>
              <a:rPr lang="en-US" altLang="zh-CN" sz="1800" dirty="0" smtClean="0"/>
              <a:t>default</a:t>
            </a:r>
            <a:r>
              <a:rPr lang="zh-CN" altLang="en-US" sz="1800" dirty="0" smtClean="0"/>
              <a:t>，则需要通过 </a:t>
            </a:r>
            <a:r>
              <a:rPr lang="en-US" altLang="zh-CN" sz="1800" dirty="0" smtClean="0"/>
              <a:t>default-servlet-name </a:t>
            </a:r>
            <a:r>
              <a:rPr lang="zh-CN" altLang="en-US" sz="1800" dirty="0" smtClean="0"/>
              <a:t>属性显式指定</a:t>
            </a:r>
            <a:endParaRPr lang="zh-CN" altLang="en-US" sz="1800" dirty="0"/>
          </a:p>
        </p:txBody>
      </p:sp>
    </p:spTree>
    <p:extLst>
      <p:ext uri="{BB962C8B-B14F-4D97-AF65-F5344CB8AC3E}">
        <p14:creationId xmlns:p14="http://schemas.microsoft.com/office/powerpoint/2010/main" val="4130014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b="1" dirty="0" smtClean="0">
                <a:solidFill>
                  <a:srgbClr val="FF0000"/>
                </a:solidFill>
              </a:rPr>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数据绑定流程</a:t>
            </a: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dirty="0" smtClean="0"/>
              <a:t>1. Spring MVC </a:t>
            </a:r>
            <a:r>
              <a:rPr lang="zh-CN" altLang="en-US" sz="2400" dirty="0" smtClean="0"/>
              <a:t>主框架将 </a:t>
            </a:r>
            <a:r>
              <a:rPr lang="en-US" altLang="zh-CN" sz="2400" dirty="0" err="1" smtClean="0"/>
              <a:t>ServletRequest</a:t>
            </a:r>
            <a:r>
              <a:rPr lang="en-US" altLang="zh-CN" sz="2400" dirty="0" smtClean="0"/>
              <a:t>  </a:t>
            </a:r>
            <a:r>
              <a:rPr lang="zh-CN" altLang="en-US" sz="2400" dirty="0" smtClean="0"/>
              <a:t>对象及</a:t>
            </a:r>
            <a:r>
              <a:rPr lang="zh-CN" altLang="en-US" sz="2400" dirty="0"/>
              <a:t>目标</a:t>
            </a:r>
            <a:r>
              <a:rPr lang="zh-CN" altLang="en-US" sz="2400" dirty="0" smtClean="0"/>
              <a:t>方法的入参实例传递给 </a:t>
            </a:r>
            <a:r>
              <a:rPr lang="en-US" altLang="zh-CN" sz="2400" dirty="0" err="1" smtClean="0"/>
              <a:t>WebDataBinderFactory</a:t>
            </a:r>
            <a:r>
              <a:rPr lang="en-US" altLang="zh-CN" sz="2400" dirty="0" smtClean="0"/>
              <a:t> </a:t>
            </a:r>
            <a:r>
              <a:rPr lang="zh-CN" altLang="en-US" sz="2400" dirty="0" smtClean="0"/>
              <a:t>实例，以创建 </a:t>
            </a:r>
            <a:r>
              <a:rPr lang="en-US" altLang="zh-CN" sz="2400" b="1" dirty="0" err="1" smtClean="0">
                <a:solidFill>
                  <a:srgbClr val="FF0000"/>
                </a:solidFill>
              </a:rPr>
              <a:t>DataBinder</a:t>
            </a:r>
            <a:r>
              <a:rPr lang="en-US" altLang="zh-CN" sz="2400" b="1" dirty="0" smtClean="0">
                <a:solidFill>
                  <a:srgbClr val="FF0000"/>
                </a:solidFill>
              </a:rPr>
              <a:t> </a:t>
            </a:r>
            <a:r>
              <a:rPr lang="zh-CN" altLang="en-US" sz="2400" dirty="0" smtClean="0"/>
              <a:t>实例对象</a:t>
            </a:r>
            <a:endParaRPr lang="en-US" altLang="zh-CN" sz="2400" dirty="0" smtClean="0"/>
          </a:p>
          <a:p>
            <a:r>
              <a:rPr lang="en-US" altLang="zh-CN" sz="2400" dirty="0" smtClean="0"/>
              <a:t>2. </a:t>
            </a:r>
            <a:r>
              <a:rPr lang="en-US" altLang="zh-CN" sz="2400" dirty="0" err="1" smtClean="0"/>
              <a:t>DataBinder</a:t>
            </a:r>
            <a:r>
              <a:rPr lang="en-US" altLang="zh-CN" sz="2400" dirty="0" smtClean="0"/>
              <a:t> </a:t>
            </a:r>
            <a:r>
              <a:rPr lang="zh-CN" altLang="en-US" sz="2400" dirty="0" smtClean="0"/>
              <a:t>调用装配在 </a:t>
            </a:r>
            <a:r>
              <a:rPr lang="en-US" altLang="zh-CN" sz="2400" dirty="0" smtClean="0"/>
              <a:t>Spring MVC </a:t>
            </a:r>
            <a:r>
              <a:rPr lang="zh-CN" altLang="en-US" sz="2400" dirty="0" smtClean="0"/>
              <a:t>上下文中的 </a:t>
            </a:r>
            <a:r>
              <a:rPr lang="en-US" altLang="zh-CN" sz="2400" b="1" dirty="0" err="1" smtClean="0">
                <a:solidFill>
                  <a:srgbClr val="FF0000"/>
                </a:solidFill>
              </a:rPr>
              <a:t>ConversionService</a:t>
            </a:r>
            <a:r>
              <a:rPr lang="en-US" altLang="zh-CN" sz="2400" dirty="0" smtClean="0">
                <a:solidFill>
                  <a:srgbClr val="FF0000"/>
                </a:solidFill>
              </a:rPr>
              <a:t> </a:t>
            </a:r>
            <a:r>
              <a:rPr lang="zh-CN" altLang="en-US" sz="2400" dirty="0" smtClean="0"/>
              <a:t>组件进行</a:t>
            </a:r>
            <a:r>
              <a:rPr lang="zh-CN" altLang="en-US" sz="2400" b="1" dirty="0" smtClean="0">
                <a:solidFill>
                  <a:srgbClr val="0000FF"/>
                </a:solidFill>
              </a:rPr>
              <a:t>数据类型转换、数据格式化</a:t>
            </a:r>
            <a:r>
              <a:rPr lang="zh-CN" altLang="en-US" sz="2400" dirty="0" smtClean="0"/>
              <a:t>工作。将 </a:t>
            </a:r>
            <a:r>
              <a:rPr lang="en-US" altLang="zh-CN" sz="2400" dirty="0" smtClean="0"/>
              <a:t>Servlet </a:t>
            </a:r>
            <a:r>
              <a:rPr lang="zh-CN" altLang="en-US" sz="2400" dirty="0" smtClean="0"/>
              <a:t>中的请求信息填充到入参对象中</a:t>
            </a:r>
            <a:endParaRPr lang="en-US" altLang="zh-CN" sz="2400" dirty="0" smtClean="0"/>
          </a:p>
          <a:p>
            <a:r>
              <a:rPr lang="en-US" altLang="zh-CN" sz="2400" dirty="0" smtClean="0"/>
              <a:t>3. </a:t>
            </a:r>
            <a:r>
              <a:rPr lang="zh-CN" altLang="en-US" sz="2400" dirty="0" smtClean="0"/>
              <a:t>调用 </a:t>
            </a:r>
            <a:r>
              <a:rPr lang="en-US" altLang="zh-CN" sz="2400" b="1" dirty="0" smtClean="0">
                <a:solidFill>
                  <a:srgbClr val="FF0000"/>
                </a:solidFill>
              </a:rPr>
              <a:t>Validator</a:t>
            </a:r>
            <a:r>
              <a:rPr lang="en-US" altLang="zh-CN" sz="2400" dirty="0" smtClean="0">
                <a:solidFill>
                  <a:srgbClr val="FF0000"/>
                </a:solidFill>
              </a:rPr>
              <a:t> </a:t>
            </a:r>
            <a:r>
              <a:rPr lang="zh-CN" altLang="en-US" sz="2400" dirty="0" smtClean="0"/>
              <a:t>组件对已经绑定了请求消息的入参对象进行数据合法性校验，并最终生成数据绑定结果 </a:t>
            </a:r>
            <a:r>
              <a:rPr lang="en-US" altLang="zh-CN" sz="2400" b="1" dirty="0" err="1" smtClean="0">
                <a:solidFill>
                  <a:srgbClr val="FF0000"/>
                </a:solidFill>
              </a:rPr>
              <a:t>BindingData</a:t>
            </a:r>
            <a:r>
              <a:rPr lang="en-US" altLang="zh-CN" sz="2400" dirty="0" smtClean="0">
                <a:solidFill>
                  <a:srgbClr val="FF0000"/>
                </a:solidFill>
              </a:rPr>
              <a:t> </a:t>
            </a:r>
            <a:r>
              <a:rPr lang="zh-CN" altLang="en-US" sz="2400" dirty="0" smtClean="0"/>
              <a:t>对象</a:t>
            </a:r>
            <a:endParaRPr lang="en-US" altLang="zh-CN" sz="2400" dirty="0" smtClean="0"/>
          </a:p>
          <a:p>
            <a:r>
              <a:rPr lang="en-US" altLang="zh-CN" sz="2400" dirty="0" smtClean="0"/>
              <a:t>4. Spring MVC </a:t>
            </a:r>
            <a:r>
              <a:rPr lang="zh-CN" altLang="en-US" sz="2400" dirty="0" smtClean="0"/>
              <a:t>抽取 </a:t>
            </a:r>
            <a:r>
              <a:rPr lang="en-US" altLang="zh-CN" sz="2400" b="1" dirty="0" err="1" smtClean="0">
                <a:solidFill>
                  <a:srgbClr val="FF0000"/>
                </a:solidFill>
              </a:rPr>
              <a:t>BindingResult</a:t>
            </a:r>
            <a:r>
              <a:rPr lang="en-US" altLang="zh-CN" sz="2400" dirty="0" smtClean="0">
                <a:solidFill>
                  <a:srgbClr val="FF0000"/>
                </a:solidFill>
              </a:rPr>
              <a:t> </a:t>
            </a:r>
            <a:r>
              <a:rPr lang="zh-CN" altLang="en-US" sz="2400" dirty="0" smtClean="0"/>
              <a:t>中的入参对象和校验错误对象，将它们赋给处理方法的响应入参</a:t>
            </a:r>
            <a:endParaRPr lang="zh-CN" altLang="en-US" sz="2400" dirty="0"/>
          </a:p>
        </p:txBody>
      </p:sp>
    </p:spTree>
    <p:extLst>
      <p:ext uri="{BB962C8B-B14F-4D97-AF65-F5344CB8AC3E}">
        <p14:creationId xmlns:p14="http://schemas.microsoft.com/office/powerpoint/2010/main" val="286748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Arial Unicode MS" pitchFamily="34" charset="-122"/>
                <a:ea typeface="Arial Unicode MS" pitchFamily="34" charset="-122"/>
                <a:cs typeface="Arial Unicode MS" pitchFamily="34" charset="-122"/>
              </a:rPr>
              <a:t>HelloWorld</a:t>
            </a:r>
            <a:r>
              <a:rPr lang="zh-CN" altLang="en-US" dirty="0" smtClean="0">
                <a:latin typeface="Arial Unicode MS" pitchFamily="34" charset="-122"/>
                <a:ea typeface="Arial Unicode MS" pitchFamily="34" charset="-122"/>
                <a:cs typeface="Arial Unicode MS" pitchFamily="34" charset="-122"/>
              </a:rPr>
              <a:t>：配置 </a:t>
            </a:r>
            <a:r>
              <a:rPr lang="en-US" altLang="zh-CN" dirty="0" smtClean="0">
                <a:latin typeface="Arial Unicode MS" pitchFamily="34" charset="-122"/>
                <a:ea typeface="Arial Unicode MS" pitchFamily="34" charset="-122"/>
                <a:cs typeface="Arial Unicode MS" pitchFamily="34" charset="-122"/>
              </a:rPr>
              <a:t>web.xml</a:t>
            </a:r>
            <a:endParaRPr lang="zh-CN" altLang="en-US" dirty="0"/>
          </a:p>
        </p:txBody>
      </p:sp>
      <p:sp>
        <p:nvSpPr>
          <p:cNvPr id="3" name="内容占位符 2"/>
          <p:cNvSpPr>
            <a:spLocks noGrp="1"/>
          </p:cNvSpPr>
          <p:nvPr>
            <p:ph idx="1"/>
          </p:nvPr>
        </p:nvSpPr>
        <p:spPr>
          <a:xfrm>
            <a:off x="518864" y="1700808"/>
            <a:ext cx="8229600" cy="5040560"/>
          </a:xfrm>
        </p:spPr>
        <p:txBody>
          <a:bodyPr>
            <a:noAutofit/>
          </a:bodyPr>
          <a:lstStyle/>
          <a:p>
            <a:r>
              <a:rPr lang="zh-CN" altLang="en-US" sz="2000" dirty="0" smtClean="0"/>
              <a:t>配置 </a:t>
            </a:r>
            <a:r>
              <a:rPr lang="en-US" altLang="zh-CN" sz="2000" b="1" dirty="0" err="1" smtClean="0">
                <a:solidFill>
                  <a:srgbClr val="FF0000"/>
                </a:solidFill>
              </a:rPr>
              <a:t>DispatcherServlet</a:t>
            </a:r>
            <a:r>
              <a:rPr lang="en-US" altLang="zh-CN" sz="2000" dirty="0" smtClean="0">
                <a:solidFill>
                  <a:srgbClr val="FF0000"/>
                </a:solidFill>
              </a:rPr>
              <a:t> </a:t>
            </a:r>
            <a:r>
              <a:rPr lang="zh-CN" altLang="en-US" sz="2000" dirty="0" smtClean="0"/>
              <a:t>：</a:t>
            </a:r>
            <a:r>
              <a:rPr lang="en-US" altLang="zh-CN" sz="2000" dirty="0" err="1"/>
              <a:t>DispatcherServlet</a:t>
            </a:r>
            <a:r>
              <a:rPr lang="en-US" altLang="zh-CN" sz="2000" dirty="0"/>
              <a:t> </a:t>
            </a:r>
            <a:r>
              <a:rPr lang="zh-CN" altLang="en-US" sz="2000" b="1" dirty="0">
                <a:solidFill>
                  <a:srgbClr val="0000FF"/>
                </a:solidFill>
              </a:rPr>
              <a:t>默认加载 </a:t>
            </a:r>
            <a:r>
              <a:rPr lang="en-US" altLang="zh-CN" sz="2000" dirty="0"/>
              <a:t>/</a:t>
            </a:r>
            <a:r>
              <a:rPr lang="en-US" altLang="zh-CN" sz="2000" dirty="0" smtClean="0"/>
              <a:t>WEB-INF/</a:t>
            </a:r>
            <a:r>
              <a:rPr lang="en-US" altLang="zh-CN" sz="2000" b="1" dirty="0" smtClean="0">
                <a:solidFill>
                  <a:srgbClr val="FF0000"/>
                </a:solidFill>
              </a:rPr>
              <a:t>&lt;</a:t>
            </a:r>
            <a:r>
              <a:rPr lang="en-US" altLang="zh-CN" sz="2000" b="1" dirty="0" err="1" smtClean="0">
                <a:solidFill>
                  <a:srgbClr val="0000FF"/>
                </a:solidFill>
              </a:rPr>
              <a:t>servletName</a:t>
            </a:r>
            <a:r>
              <a:rPr lang="en-US" altLang="zh-CN" sz="2000" b="1" dirty="0" smtClean="0">
                <a:solidFill>
                  <a:srgbClr val="FF0000"/>
                </a:solidFill>
              </a:rPr>
              <a:t>-servlet&gt;</a:t>
            </a:r>
            <a:r>
              <a:rPr lang="en-US" altLang="zh-CN" sz="2000" dirty="0" smtClean="0"/>
              <a:t>.xml </a:t>
            </a:r>
            <a:r>
              <a:rPr lang="zh-CN" altLang="en-US" sz="2000" dirty="0"/>
              <a:t>的 </a:t>
            </a:r>
            <a:r>
              <a:rPr lang="en-US" altLang="zh-CN" sz="2000" dirty="0"/>
              <a:t>Spring </a:t>
            </a:r>
            <a:r>
              <a:rPr lang="zh-CN" altLang="en-US" sz="2000" dirty="0"/>
              <a:t>配置文件</a:t>
            </a:r>
            <a:r>
              <a:rPr lang="en-US" altLang="zh-CN" sz="2000" dirty="0"/>
              <a:t>, </a:t>
            </a:r>
            <a:r>
              <a:rPr lang="zh-CN" altLang="en-US" sz="2000" b="1" dirty="0">
                <a:solidFill>
                  <a:srgbClr val="FF0000"/>
                </a:solidFill>
              </a:rPr>
              <a:t>启动 </a:t>
            </a:r>
            <a:r>
              <a:rPr lang="en-US" altLang="zh-CN" sz="2000" b="1" dirty="0">
                <a:solidFill>
                  <a:srgbClr val="FF0000"/>
                </a:solidFill>
              </a:rPr>
              <a:t>WEB </a:t>
            </a:r>
            <a:r>
              <a:rPr lang="zh-CN" altLang="en-US" sz="2000" b="1" dirty="0">
                <a:solidFill>
                  <a:srgbClr val="FF0000"/>
                </a:solidFill>
              </a:rPr>
              <a:t>层的 </a:t>
            </a:r>
            <a:r>
              <a:rPr lang="en-US" altLang="zh-CN" sz="2000" b="1" dirty="0">
                <a:solidFill>
                  <a:srgbClr val="FF0000"/>
                </a:solidFill>
              </a:rPr>
              <a:t>Spring </a:t>
            </a:r>
            <a:r>
              <a:rPr lang="zh-CN" altLang="en-US" sz="2000" b="1" dirty="0" smtClean="0">
                <a:solidFill>
                  <a:srgbClr val="FF0000"/>
                </a:solidFill>
              </a:rPr>
              <a:t>容器</a:t>
            </a:r>
            <a:r>
              <a:rPr lang="zh-CN" altLang="en-US" sz="2000" dirty="0" smtClean="0"/>
              <a:t>。可以通过 </a:t>
            </a:r>
            <a:r>
              <a:rPr lang="en-US" altLang="zh-CN" sz="2000" b="1" dirty="0" err="1" smtClean="0">
                <a:solidFill>
                  <a:srgbClr val="FF0000"/>
                </a:solidFill>
              </a:rPr>
              <a:t>contextConfigLocation</a:t>
            </a:r>
            <a:r>
              <a:rPr lang="en-US" altLang="zh-CN" sz="2000" dirty="0" smtClean="0">
                <a:solidFill>
                  <a:srgbClr val="FF0000"/>
                </a:solidFill>
              </a:rPr>
              <a:t> </a:t>
            </a:r>
            <a:r>
              <a:rPr lang="zh-CN" altLang="en-US" sz="2000" dirty="0" smtClean="0"/>
              <a:t>初始化参数自定义配置文件的</a:t>
            </a:r>
            <a:r>
              <a:rPr lang="zh-CN" altLang="en-US" sz="2000" dirty="0"/>
              <a:t>位置</a:t>
            </a:r>
            <a:r>
              <a:rPr lang="zh-CN" altLang="en-US" sz="2000" dirty="0" smtClean="0"/>
              <a:t>和名称</a:t>
            </a:r>
            <a:endParaRPr lang="zh-CN" altLang="en-US"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p:txBody>
      </p:sp>
      <p:pic>
        <p:nvPicPr>
          <p:cNvPr id="3074" name="Picture 2"/>
          <p:cNvPicPr>
            <a:picLocks noChangeAspect="1" noChangeArrowheads="1"/>
          </p:cNvPicPr>
          <p:nvPr/>
        </p:nvPicPr>
        <p:blipFill>
          <a:blip r:embed="rId3"/>
          <a:srcRect/>
          <a:stretch>
            <a:fillRect/>
          </a:stretch>
        </p:blipFill>
        <p:spPr bwMode="auto">
          <a:xfrm>
            <a:off x="765956" y="2996952"/>
            <a:ext cx="7599788" cy="3295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347"/>
            <a:ext cx="8229600" cy="1143000"/>
          </a:xfrm>
        </p:spPr>
        <p:txBody>
          <a:bodyPr/>
          <a:lstStyle/>
          <a:p>
            <a:r>
              <a:rPr lang="zh-CN" altLang="en-US" dirty="0" smtClean="0"/>
              <a:t>数据绑定流程</a:t>
            </a:r>
            <a:endParaRPr lang="zh-CN" altLang="en-US" dirty="0"/>
          </a:p>
        </p:txBody>
      </p:sp>
      <p:sp>
        <p:nvSpPr>
          <p:cNvPr id="3" name="内容占位符 2"/>
          <p:cNvSpPr>
            <a:spLocks noGrp="1"/>
          </p:cNvSpPr>
          <p:nvPr>
            <p:ph idx="1"/>
          </p:nvPr>
        </p:nvSpPr>
        <p:spPr>
          <a:xfrm>
            <a:off x="323528" y="1712293"/>
            <a:ext cx="8496944" cy="1716707"/>
          </a:xfrm>
        </p:spPr>
        <p:txBody>
          <a:bodyPr>
            <a:normAutofit/>
          </a:bodyPr>
          <a:lstStyle/>
          <a:p>
            <a:r>
              <a:rPr lang="en-US" altLang="zh-CN" sz="2400" dirty="0" smtClean="0"/>
              <a:t>Spring MVC </a:t>
            </a:r>
            <a:r>
              <a:rPr lang="zh-CN" altLang="en-US" sz="2400" dirty="0" smtClean="0"/>
              <a:t>通过反射机制对目标处理方法进行解析，将请求消息绑定到处理方法的入参中。数据绑定的核心部件是 </a:t>
            </a:r>
            <a:r>
              <a:rPr lang="en-US" altLang="zh-CN" sz="2400" b="1" dirty="0" err="1" smtClean="0">
                <a:solidFill>
                  <a:srgbClr val="FF0000"/>
                </a:solidFill>
              </a:rPr>
              <a:t>DataBinder</a:t>
            </a:r>
            <a:r>
              <a:rPr lang="zh-CN" altLang="en-US" sz="2400" dirty="0"/>
              <a:t>，</a:t>
            </a:r>
            <a:r>
              <a:rPr lang="zh-CN" altLang="en-US" sz="2400" dirty="0" smtClean="0"/>
              <a:t>运行机制如下：</a:t>
            </a:r>
            <a:endParaRPr lang="zh-CN" altLang="en-US" sz="2400" dirty="0"/>
          </a:p>
        </p:txBody>
      </p:sp>
      <p:sp>
        <p:nvSpPr>
          <p:cNvPr id="4" name="Dispatcher"/>
          <p:cNvSpPr/>
          <p:nvPr/>
        </p:nvSpPr>
        <p:spPr>
          <a:xfrm>
            <a:off x="3384701" y="4139004"/>
            <a:ext cx="2088232" cy="576064"/>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DataBinder</a:t>
            </a:r>
            <a:endParaRPr lang="en-US" altLang="zh-CN" sz="1400" b="1" dirty="0">
              <a:solidFill>
                <a:schemeClr val="bg1"/>
              </a:solidFill>
            </a:endParaRPr>
          </a:p>
        </p:txBody>
      </p:sp>
      <p:sp>
        <p:nvSpPr>
          <p:cNvPr id="5" name="HandlerMapping"/>
          <p:cNvSpPr/>
          <p:nvPr/>
        </p:nvSpPr>
        <p:spPr>
          <a:xfrm>
            <a:off x="5128122" y="2803148"/>
            <a:ext cx="2271712" cy="458787"/>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ConversionService</a:t>
            </a:r>
            <a:endParaRPr lang="en-US" altLang="zh-CN" sz="1400" b="1" dirty="0">
              <a:solidFill>
                <a:schemeClr val="bg1"/>
              </a:solidFill>
            </a:endParaRPr>
          </a:p>
        </p:txBody>
      </p:sp>
      <p:sp>
        <p:nvSpPr>
          <p:cNvPr id="6" name="HandlerAdapter"/>
          <p:cNvSpPr/>
          <p:nvPr/>
        </p:nvSpPr>
        <p:spPr>
          <a:xfrm>
            <a:off x="7039472" y="4168398"/>
            <a:ext cx="1836737" cy="57626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a:solidFill>
                  <a:schemeClr val="bg1"/>
                </a:solidFill>
              </a:rPr>
              <a:t>Validator</a:t>
            </a:r>
          </a:p>
        </p:txBody>
      </p:sp>
      <p:grpSp>
        <p:nvGrpSpPr>
          <p:cNvPr id="7" name="组合 6"/>
          <p:cNvGrpSpPr>
            <a:grpSpLocks/>
          </p:cNvGrpSpPr>
          <p:nvPr/>
        </p:nvGrpSpPr>
        <p:grpSpPr bwMode="auto">
          <a:xfrm>
            <a:off x="4428034" y="3258760"/>
            <a:ext cx="815975" cy="879475"/>
            <a:chOff x="3725058" y="2045226"/>
            <a:chExt cx="814686" cy="879718"/>
          </a:xfrm>
        </p:grpSpPr>
        <p:cxnSp>
          <p:nvCxnSpPr>
            <p:cNvPr id="28" name="Line2"/>
            <p:cNvCxnSpPr/>
            <p:nvPr/>
          </p:nvCxnSpPr>
          <p:spPr>
            <a:xfrm flipV="1">
              <a:off x="3725058" y="2045226"/>
              <a:ext cx="814686" cy="87971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椭圆 28"/>
            <p:cNvSpPr/>
            <p:nvPr/>
          </p:nvSpPr>
          <p:spPr>
            <a:xfrm>
              <a:off x="3856280" y="2576475"/>
              <a:ext cx="216024" cy="222233"/>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3</a:t>
              </a:r>
              <a:endParaRPr lang="zh-CN" altLang="en-US" sz="1400" smtClean="0">
                <a:solidFill>
                  <a:srgbClr val="FFFFFF"/>
                </a:solidFill>
                <a:latin typeface="Verdana" pitchFamily="34" charset="0"/>
                <a:ea typeface="宋体" pitchFamily="2" charset="-122"/>
              </a:endParaRPr>
            </a:p>
          </p:txBody>
        </p:sp>
      </p:grpSp>
      <p:cxnSp>
        <p:nvCxnSpPr>
          <p:cNvPr id="8" name="Line3"/>
          <p:cNvCxnSpPr/>
          <p:nvPr/>
        </p:nvCxnSpPr>
        <p:spPr>
          <a:xfrm>
            <a:off x="5472609" y="4455735"/>
            <a:ext cx="156686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椭圆 8"/>
          <p:cNvSpPr/>
          <p:nvPr/>
        </p:nvSpPr>
        <p:spPr>
          <a:xfrm>
            <a:off x="5804520" y="4341440"/>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4</a:t>
            </a:r>
            <a:endParaRPr lang="zh-CN" altLang="en-US" sz="1400" smtClean="0">
              <a:solidFill>
                <a:srgbClr val="FFFFFF"/>
              </a:solidFill>
              <a:latin typeface="Verdana" pitchFamily="34" charset="0"/>
              <a:ea typeface="宋体" pitchFamily="2" charset="-122"/>
            </a:endParaRPr>
          </a:p>
        </p:txBody>
      </p:sp>
      <p:cxnSp>
        <p:nvCxnSpPr>
          <p:cNvPr id="10" name="直接连接符 9"/>
          <p:cNvCxnSpPr>
            <a:endCxn id="15" idx="2"/>
          </p:cNvCxnSpPr>
          <p:nvPr/>
        </p:nvCxnSpPr>
        <p:spPr>
          <a:xfrm flipH="1" flipV="1">
            <a:off x="1871366" y="5751135"/>
            <a:ext cx="1513335" cy="677863"/>
          </a:xfrm>
          <a:prstGeom prst="line">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11" name="ViewResolver"/>
          <p:cNvSpPr/>
          <p:nvPr/>
        </p:nvSpPr>
        <p:spPr>
          <a:xfrm>
            <a:off x="5613897" y="5624135"/>
            <a:ext cx="1785937" cy="45878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ea typeface="宋体" pitchFamily="2" charset="-122"/>
              </a:rPr>
              <a:t>BindingResult</a:t>
            </a:r>
            <a:endParaRPr lang="en-US" altLang="zh-CN" sz="1000" b="1" dirty="0">
              <a:solidFill>
                <a:srgbClr val="BFBFBF"/>
              </a:solidFill>
              <a:ea typeface="宋体" pitchFamily="2" charset="-122"/>
            </a:endParaRPr>
          </a:p>
        </p:txBody>
      </p:sp>
      <p:grpSp>
        <p:nvGrpSpPr>
          <p:cNvPr id="12" name="pxLine6"/>
          <p:cNvGrpSpPr>
            <a:grpSpLocks/>
          </p:cNvGrpSpPr>
          <p:nvPr/>
        </p:nvGrpSpPr>
        <p:grpSpPr bwMode="auto">
          <a:xfrm>
            <a:off x="5039222" y="4714498"/>
            <a:ext cx="981075" cy="909637"/>
            <a:chOff x="3218968" y="3717032"/>
            <a:chExt cx="981081" cy="908928"/>
          </a:xfrm>
        </p:grpSpPr>
        <p:cxnSp>
          <p:nvCxnSpPr>
            <p:cNvPr id="26" name="Line6"/>
            <p:cNvCxnSpPr/>
            <p:nvPr/>
          </p:nvCxnSpPr>
          <p:spPr>
            <a:xfrm>
              <a:off x="3218968" y="3717032"/>
              <a:ext cx="981081" cy="9089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椭圆 26"/>
            <p:cNvSpPr/>
            <p:nvPr/>
          </p:nvSpPr>
          <p:spPr>
            <a:xfrm>
              <a:off x="3442042" y="3882895"/>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5</a:t>
              </a:r>
              <a:endParaRPr lang="zh-CN" altLang="en-US" sz="1400" smtClean="0">
                <a:solidFill>
                  <a:srgbClr val="FFFFFF"/>
                </a:solidFill>
                <a:latin typeface="Verdana" pitchFamily="34" charset="0"/>
                <a:ea typeface="宋体" pitchFamily="2" charset="-122"/>
              </a:endParaRPr>
            </a:p>
          </p:txBody>
        </p:sp>
      </p:grpSp>
      <p:grpSp>
        <p:nvGrpSpPr>
          <p:cNvPr id="13" name="组合 12"/>
          <p:cNvGrpSpPr>
            <a:grpSpLocks/>
          </p:cNvGrpSpPr>
          <p:nvPr/>
        </p:nvGrpSpPr>
        <p:grpSpPr bwMode="auto">
          <a:xfrm>
            <a:off x="2719884" y="3995360"/>
            <a:ext cx="654050" cy="371475"/>
            <a:chOff x="2016328" y="2780928"/>
            <a:chExt cx="654454" cy="372422"/>
          </a:xfrm>
        </p:grpSpPr>
        <p:cxnSp>
          <p:nvCxnSpPr>
            <p:cNvPr id="24" name="srcLine1"/>
            <p:cNvCxnSpPr/>
            <p:nvPr/>
          </p:nvCxnSpPr>
          <p:spPr>
            <a:xfrm>
              <a:off x="2016328" y="2795252"/>
              <a:ext cx="654454" cy="35809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椭圆 24"/>
            <p:cNvSpPr/>
            <p:nvPr/>
          </p:nvSpPr>
          <p:spPr>
            <a:xfrm>
              <a:off x="2123728" y="2780928"/>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1</a:t>
              </a:r>
              <a:endParaRPr lang="zh-CN" altLang="en-US" sz="1400" smtClean="0">
                <a:solidFill>
                  <a:srgbClr val="FFFFFF"/>
                </a:solidFill>
                <a:latin typeface="Verdana" pitchFamily="34" charset="0"/>
                <a:ea typeface="宋体" pitchFamily="2" charset="-122"/>
              </a:endParaRPr>
            </a:p>
          </p:txBody>
        </p:sp>
      </p:grpSp>
      <p:sp>
        <p:nvSpPr>
          <p:cNvPr id="14" name="HandlerMapping"/>
          <p:cNvSpPr/>
          <p:nvPr/>
        </p:nvSpPr>
        <p:spPr>
          <a:xfrm>
            <a:off x="854572" y="3434973"/>
            <a:ext cx="2089150" cy="458787"/>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ServletRequest</a:t>
            </a:r>
            <a:endParaRPr lang="en-US" altLang="zh-CN" sz="1400" b="1" dirty="0">
              <a:solidFill>
                <a:schemeClr val="bg1"/>
              </a:solidFill>
            </a:endParaRPr>
          </a:p>
        </p:txBody>
      </p:sp>
      <p:sp>
        <p:nvSpPr>
          <p:cNvPr id="15" name="HandlerMapping"/>
          <p:cNvSpPr/>
          <p:nvPr/>
        </p:nvSpPr>
        <p:spPr>
          <a:xfrm>
            <a:off x="827584" y="5290760"/>
            <a:ext cx="2087563" cy="460375"/>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1400" b="1" dirty="0">
                <a:solidFill>
                  <a:schemeClr val="bg1"/>
                </a:solidFill>
                <a:ea typeface="宋体" pitchFamily="2" charset="-122"/>
              </a:rPr>
              <a:t>处理方法入参</a:t>
            </a:r>
            <a:r>
              <a:rPr lang="zh-CN" altLang="en-US" sz="1400" b="1" dirty="0" smtClean="0">
                <a:solidFill>
                  <a:schemeClr val="bg1"/>
                </a:solidFill>
                <a:ea typeface="宋体" pitchFamily="2" charset="-122"/>
              </a:rPr>
              <a:t>对象</a:t>
            </a:r>
            <a:endParaRPr lang="en-US" altLang="zh-CN" sz="1400" b="1" dirty="0">
              <a:solidFill>
                <a:schemeClr val="bg1"/>
              </a:solidFill>
              <a:ea typeface="宋体" pitchFamily="2" charset="-122"/>
            </a:endParaRPr>
          </a:p>
        </p:txBody>
      </p:sp>
      <p:grpSp>
        <p:nvGrpSpPr>
          <p:cNvPr id="16" name="组合 15"/>
          <p:cNvGrpSpPr>
            <a:grpSpLocks/>
          </p:cNvGrpSpPr>
          <p:nvPr/>
        </p:nvGrpSpPr>
        <p:grpSpPr bwMode="auto">
          <a:xfrm>
            <a:off x="3574687" y="5751133"/>
            <a:ext cx="2105886" cy="933072"/>
            <a:chOff x="251519" y="4702130"/>
            <a:chExt cx="2105519" cy="933450"/>
          </a:xfrm>
        </p:grpSpPr>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4702130"/>
              <a:ext cx="7715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51"/>
            <p:cNvSpPr txBox="1">
              <a:spLocks noChangeArrowheads="1"/>
            </p:cNvSpPr>
            <p:nvPr/>
          </p:nvSpPr>
          <p:spPr bwMode="auto">
            <a:xfrm>
              <a:off x="1104718" y="5168855"/>
              <a:ext cx="1252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200" dirty="0"/>
                <a:t>处理方法的签名</a:t>
              </a:r>
            </a:p>
          </p:txBody>
        </p:sp>
      </p:grpSp>
      <p:grpSp>
        <p:nvGrpSpPr>
          <p:cNvPr id="17" name="组合 16"/>
          <p:cNvGrpSpPr>
            <a:grpSpLocks/>
          </p:cNvGrpSpPr>
          <p:nvPr/>
        </p:nvGrpSpPr>
        <p:grpSpPr bwMode="auto">
          <a:xfrm>
            <a:off x="2827834" y="4714498"/>
            <a:ext cx="719138" cy="531812"/>
            <a:chOff x="2123728" y="3530218"/>
            <a:chExt cx="720080" cy="502040"/>
          </a:xfrm>
        </p:grpSpPr>
        <p:cxnSp>
          <p:nvCxnSpPr>
            <p:cNvPr id="20" name="Line2"/>
            <p:cNvCxnSpPr/>
            <p:nvPr/>
          </p:nvCxnSpPr>
          <p:spPr>
            <a:xfrm flipV="1">
              <a:off x="2123728" y="3530218"/>
              <a:ext cx="720080" cy="502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2227226" y="3788443"/>
              <a:ext cx="216024" cy="222233"/>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2</a:t>
              </a:r>
              <a:endParaRPr lang="zh-CN" altLang="en-US" sz="1400" smtClean="0">
                <a:solidFill>
                  <a:srgbClr val="FFFFFF"/>
                </a:solidFill>
                <a:latin typeface="Verdana" pitchFamily="34" charset="0"/>
                <a:ea typeface="宋体" pitchFamily="2" charset="-122"/>
              </a:endParaRPr>
            </a:p>
          </p:txBody>
        </p:sp>
      </p:grpSp>
      <p:sp>
        <p:nvSpPr>
          <p:cNvPr id="18" name="TextBox 81923"/>
          <p:cNvSpPr txBox="1">
            <a:spLocks noChangeArrowheads="1"/>
          </p:cNvSpPr>
          <p:nvPr/>
        </p:nvSpPr>
        <p:spPr bwMode="auto">
          <a:xfrm>
            <a:off x="3162350" y="3284984"/>
            <a:ext cx="2417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400" b="1" dirty="0">
                <a:solidFill>
                  <a:srgbClr val="FF0000"/>
                </a:solidFill>
              </a:rPr>
              <a:t>数据类型转换</a:t>
            </a:r>
            <a:r>
              <a:rPr lang="en-US" altLang="zh-CN" sz="1400" b="1" dirty="0">
                <a:solidFill>
                  <a:srgbClr val="FF0000"/>
                </a:solidFill>
              </a:rPr>
              <a:t>/</a:t>
            </a:r>
            <a:r>
              <a:rPr lang="zh-CN" altLang="en-US" sz="1400" b="1" dirty="0">
                <a:solidFill>
                  <a:srgbClr val="FF0000"/>
                </a:solidFill>
              </a:rPr>
              <a:t>格式化</a:t>
            </a:r>
          </a:p>
        </p:txBody>
      </p:sp>
      <p:sp>
        <p:nvSpPr>
          <p:cNvPr id="19" name="TextBox 69"/>
          <p:cNvSpPr txBox="1">
            <a:spLocks noChangeArrowheads="1"/>
          </p:cNvSpPr>
          <p:nvPr/>
        </p:nvSpPr>
        <p:spPr bwMode="auto">
          <a:xfrm>
            <a:off x="6051450" y="4077072"/>
            <a:ext cx="11128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400" b="1" dirty="0">
                <a:solidFill>
                  <a:srgbClr val="FF0000"/>
                </a:solidFill>
              </a:rPr>
              <a:t>数据校验</a:t>
            </a:r>
          </a:p>
        </p:txBody>
      </p:sp>
    </p:spTree>
    <p:extLst>
      <p:ext uri="{BB962C8B-B14F-4D97-AF65-F5344CB8AC3E}">
        <p14:creationId xmlns:p14="http://schemas.microsoft.com/office/powerpoint/2010/main" val="22853851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数据绑定流程</a:t>
            </a:r>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04637"/>
            <a:ext cx="88392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4255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6840760" cy="486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457200" y="714356"/>
            <a:ext cx="8229600" cy="1143000"/>
          </a:xfrm>
        </p:spPr>
        <p:txBody>
          <a:bodyPr/>
          <a:lstStyle/>
          <a:p>
            <a:r>
              <a:rPr lang="zh-CN" altLang="en-US" dirty="0"/>
              <a:t>数据绑定流程</a:t>
            </a:r>
          </a:p>
        </p:txBody>
      </p:sp>
      <p:sp>
        <p:nvSpPr>
          <p:cNvPr id="4" name="圆角矩形 3"/>
          <p:cNvSpPr/>
          <p:nvPr/>
        </p:nvSpPr>
        <p:spPr>
          <a:xfrm>
            <a:off x="1107108" y="3746748"/>
            <a:ext cx="1859508" cy="2880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141016" y="6453336"/>
            <a:ext cx="1211436" cy="2880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15616" y="3455894"/>
            <a:ext cx="1440160" cy="29085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1264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数据转换</a:t>
            </a:r>
            <a:endParaRPr lang="zh-CN" altLang="en-US" dirty="0"/>
          </a:p>
        </p:txBody>
      </p:sp>
      <p:sp>
        <p:nvSpPr>
          <p:cNvPr id="3" name="内容占位符 2"/>
          <p:cNvSpPr>
            <a:spLocks noGrp="1"/>
          </p:cNvSpPr>
          <p:nvPr>
            <p:ph idx="1"/>
          </p:nvPr>
        </p:nvSpPr>
        <p:spPr>
          <a:xfrm>
            <a:off x="101932" y="1928802"/>
            <a:ext cx="8929718" cy="4668549"/>
          </a:xfrm>
        </p:spPr>
        <p:txBody>
          <a:bodyPr>
            <a:normAutofit fontScale="25000" lnSpcReduction="20000"/>
          </a:bodyPr>
          <a:lstStyle/>
          <a:p>
            <a:r>
              <a:rPr lang="en-US" altLang="zh-CN" sz="7200" dirty="0" smtClean="0"/>
              <a:t>Spring MVC </a:t>
            </a:r>
            <a:r>
              <a:rPr lang="zh-CN" altLang="en-US" sz="7200" dirty="0" smtClean="0"/>
              <a:t>上下文中内建了很多转换器，可完成大多数 </a:t>
            </a:r>
            <a:r>
              <a:rPr lang="en-US" altLang="zh-CN" sz="7200" dirty="0" smtClean="0"/>
              <a:t>Java </a:t>
            </a:r>
            <a:r>
              <a:rPr lang="zh-CN" altLang="en-US" sz="7200" dirty="0" smtClean="0"/>
              <a:t>类型的转换工作。</a:t>
            </a:r>
            <a:endParaRPr lang="en-US" altLang="zh-CN" sz="7200" dirty="0" smtClean="0"/>
          </a:p>
          <a:p>
            <a:r>
              <a:rPr lang="en-US" altLang="zh-CN" sz="7200" dirty="0" err="1"/>
              <a:t>ConversionService</a:t>
            </a:r>
            <a:r>
              <a:rPr lang="en-US" altLang="zh-CN" sz="7200" dirty="0"/>
              <a:t> converters = </a:t>
            </a:r>
            <a:r>
              <a:rPr lang="en-US" altLang="zh-CN" sz="7200" dirty="0" smtClean="0"/>
              <a:t> </a:t>
            </a:r>
          </a:p>
          <a:p>
            <a:pPr lvl="1"/>
            <a:r>
              <a:rPr lang="en-US" altLang="zh-CN" sz="6000" b="1" dirty="0" err="1" smtClean="0">
                <a:solidFill>
                  <a:srgbClr val="FF0000"/>
                </a:solidFill>
              </a:rPr>
              <a:t>java.lang.Boolean</a:t>
            </a:r>
            <a:r>
              <a:rPr lang="en-US" altLang="zh-CN" sz="6000" b="1" dirty="0" smtClean="0">
                <a:solidFill>
                  <a:srgbClr val="FF0000"/>
                </a:solidFill>
              </a:rPr>
              <a:t> </a:t>
            </a:r>
            <a:r>
              <a:rPr lang="en-US" altLang="zh-CN" sz="6000" b="1" dirty="0">
                <a:solidFill>
                  <a:srgbClr val="FF0000"/>
                </a:solidFill>
              </a:rPr>
              <a:t>-&gt; </a:t>
            </a:r>
            <a:r>
              <a:rPr lang="en-US" altLang="zh-CN" sz="6000" b="1" dirty="0" err="1">
                <a:solidFill>
                  <a:srgbClr val="FF0000"/>
                </a:solidFill>
              </a:rPr>
              <a:t>java.lang.String</a:t>
            </a:r>
            <a:r>
              <a:rPr lang="en-US" altLang="zh-CN" sz="6000" b="1" dirty="0">
                <a:solidFill>
                  <a:srgbClr val="FF0000"/>
                </a:solidFill>
              </a:rPr>
              <a:t> </a:t>
            </a:r>
            <a:r>
              <a:rPr lang="en-US" altLang="zh-CN" sz="6000" dirty="0"/>
              <a:t>: org.springframework.core.convert.support.ObjectToStringConverter@f874ca</a:t>
            </a:r>
          </a:p>
          <a:p>
            <a:pPr lvl="1"/>
            <a:r>
              <a:rPr lang="en-US" altLang="zh-CN" sz="6000" b="1" dirty="0" err="1">
                <a:solidFill>
                  <a:srgbClr val="FF0000"/>
                </a:solidFill>
              </a:rPr>
              <a:t>java.lang.Character</a:t>
            </a:r>
            <a:r>
              <a:rPr lang="en-US" altLang="zh-CN" sz="6000" b="1" dirty="0">
                <a:solidFill>
                  <a:srgbClr val="FF0000"/>
                </a:solidFill>
              </a:rPr>
              <a:t> -&gt; </a:t>
            </a:r>
            <a:r>
              <a:rPr lang="en-US" altLang="zh-CN" sz="6000" b="1" dirty="0" err="1">
                <a:solidFill>
                  <a:srgbClr val="FF0000"/>
                </a:solidFill>
              </a:rPr>
              <a:t>java.lang.Number</a:t>
            </a:r>
            <a:r>
              <a:rPr lang="en-US" altLang="zh-CN" sz="6000" dirty="0"/>
              <a:t> : </a:t>
            </a:r>
            <a:r>
              <a:rPr lang="en-US" altLang="zh-CN" sz="6000" dirty="0" smtClean="0"/>
              <a:t>CharacterToNumberFactory@f004c9</a:t>
            </a:r>
            <a:endParaRPr lang="en-US" altLang="zh-CN" sz="6000" dirty="0"/>
          </a:p>
          <a:p>
            <a:pPr lvl="1"/>
            <a:r>
              <a:rPr lang="en-US" altLang="zh-CN" sz="6000" b="1" dirty="0" err="1">
                <a:solidFill>
                  <a:srgbClr val="FF0000"/>
                </a:solidFill>
              </a:rPr>
              <a:t>java.lang.Character</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ObjectToStringConverter@68a961</a:t>
            </a:r>
            <a:endParaRPr lang="en-US" altLang="zh-CN" sz="6000" dirty="0"/>
          </a:p>
          <a:p>
            <a:pPr lvl="1"/>
            <a:r>
              <a:rPr lang="en-US" altLang="zh-CN" sz="6000" b="1" dirty="0" err="1">
                <a:solidFill>
                  <a:srgbClr val="FF0000"/>
                </a:solidFill>
              </a:rPr>
              <a:t>java.lang.Enum</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EnumToStringConverter@12f060a</a:t>
            </a:r>
            <a:endParaRPr lang="en-US" altLang="zh-CN" sz="6000" dirty="0"/>
          </a:p>
          <a:p>
            <a:pPr lvl="1"/>
            <a:r>
              <a:rPr lang="en-US" altLang="zh-CN" sz="6000" b="1" dirty="0" err="1">
                <a:solidFill>
                  <a:srgbClr val="FF0000"/>
                </a:solidFill>
              </a:rPr>
              <a:t>java.lang.Number</a:t>
            </a:r>
            <a:r>
              <a:rPr lang="en-US" altLang="zh-CN" sz="6000" b="1" dirty="0">
                <a:solidFill>
                  <a:srgbClr val="FF0000"/>
                </a:solidFill>
              </a:rPr>
              <a:t> -&gt; </a:t>
            </a:r>
            <a:r>
              <a:rPr lang="en-US" altLang="zh-CN" sz="6000" b="1" dirty="0" err="1">
                <a:solidFill>
                  <a:srgbClr val="FF0000"/>
                </a:solidFill>
              </a:rPr>
              <a:t>java.lang.Character</a:t>
            </a:r>
            <a:r>
              <a:rPr lang="en-US" altLang="zh-CN" sz="6000" dirty="0"/>
              <a:t> : </a:t>
            </a:r>
            <a:r>
              <a:rPr lang="en-US" altLang="zh-CN" sz="6000" dirty="0" smtClean="0"/>
              <a:t>NumberToCharacterConverter@1482ac5</a:t>
            </a:r>
            <a:endParaRPr lang="en-US" altLang="zh-CN" sz="6000" dirty="0"/>
          </a:p>
          <a:p>
            <a:pPr lvl="1"/>
            <a:r>
              <a:rPr lang="en-US" altLang="zh-CN" sz="6000" b="1" dirty="0" err="1">
                <a:solidFill>
                  <a:srgbClr val="FF0000"/>
                </a:solidFill>
              </a:rPr>
              <a:t>java.lang.Number</a:t>
            </a:r>
            <a:r>
              <a:rPr lang="en-US" altLang="zh-CN" sz="6000" b="1" dirty="0">
                <a:solidFill>
                  <a:srgbClr val="FF0000"/>
                </a:solidFill>
              </a:rPr>
              <a:t> -&gt; </a:t>
            </a:r>
            <a:r>
              <a:rPr lang="en-US" altLang="zh-CN" sz="6000" b="1" dirty="0" err="1">
                <a:solidFill>
                  <a:srgbClr val="FF0000"/>
                </a:solidFill>
              </a:rPr>
              <a:t>java.lang.Number</a:t>
            </a:r>
            <a:r>
              <a:rPr lang="en-US" altLang="zh-CN" sz="6000" dirty="0"/>
              <a:t> : </a:t>
            </a:r>
            <a:r>
              <a:rPr lang="en-US" altLang="zh-CN" sz="6000" dirty="0" smtClean="0"/>
              <a:t>NumberToNumberConverterFactory@126c6f</a:t>
            </a:r>
            <a:endParaRPr lang="en-US" altLang="zh-CN" sz="6000" dirty="0"/>
          </a:p>
          <a:p>
            <a:pPr lvl="1"/>
            <a:r>
              <a:rPr lang="en-US" altLang="zh-CN" sz="6000" b="1" dirty="0" err="1">
                <a:solidFill>
                  <a:srgbClr val="FF0000"/>
                </a:solidFill>
              </a:rPr>
              <a:t>java.lang.Number</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ObjectToStringConverter@14888e8</a:t>
            </a:r>
            <a:endParaRPr lang="en-US" altLang="zh-CN" sz="6000" dirty="0"/>
          </a:p>
          <a:p>
            <a:pPr lvl="1"/>
            <a:r>
              <a:rPr lang="en-US" altLang="zh-CN" sz="6000" b="1" dirty="0" err="1" smtClean="0">
                <a:solidFill>
                  <a:srgbClr val="FF0000"/>
                </a:solidFill>
              </a:rPr>
              <a:t>java.lang.String</a:t>
            </a:r>
            <a:r>
              <a:rPr lang="en-US" altLang="zh-CN" sz="6000" b="1" dirty="0" smtClean="0">
                <a:solidFill>
                  <a:srgbClr val="FF0000"/>
                </a:solidFill>
              </a:rPr>
              <a:t> </a:t>
            </a:r>
            <a:r>
              <a:rPr lang="en-US" altLang="zh-CN" sz="6000" b="1" dirty="0">
                <a:solidFill>
                  <a:srgbClr val="FF0000"/>
                </a:solidFill>
              </a:rPr>
              <a:t>-&gt; </a:t>
            </a:r>
            <a:r>
              <a:rPr lang="en-US" altLang="zh-CN" sz="6000" b="1" dirty="0" err="1">
                <a:solidFill>
                  <a:srgbClr val="FF0000"/>
                </a:solidFill>
              </a:rPr>
              <a:t>java.lang.Boolean</a:t>
            </a:r>
            <a:r>
              <a:rPr lang="en-US" altLang="zh-CN" sz="6000" dirty="0"/>
              <a:t> : </a:t>
            </a:r>
            <a:r>
              <a:rPr lang="en-US" altLang="zh-CN" sz="6000" dirty="0" smtClean="0"/>
              <a:t>StringToBooleanConverter@1ca6626</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java.lang.Character</a:t>
            </a:r>
            <a:r>
              <a:rPr lang="en-US" altLang="zh-CN" sz="6000" dirty="0"/>
              <a:t> : </a:t>
            </a:r>
            <a:r>
              <a:rPr lang="en-US" altLang="zh-CN" sz="6000" dirty="0" smtClean="0"/>
              <a:t>StringToCharacterConverter@1143800</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java.lang.Enum</a:t>
            </a:r>
            <a:r>
              <a:rPr lang="en-US" altLang="zh-CN" sz="6000" dirty="0"/>
              <a:t> : </a:t>
            </a:r>
            <a:r>
              <a:rPr lang="en-US" altLang="zh-CN" sz="6000" dirty="0" smtClean="0"/>
              <a:t>StringToEnumConverterFactory@1bba86e</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java.lang.Number</a:t>
            </a:r>
            <a:r>
              <a:rPr lang="en-US" altLang="zh-CN" sz="6000" dirty="0"/>
              <a:t> : </a:t>
            </a:r>
            <a:r>
              <a:rPr lang="en-US" altLang="zh-CN" sz="6000" dirty="0" smtClean="0"/>
              <a:t>StringToNumberConverterFactory@18d2c12</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java.util.Locale</a:t>
            </a:r>
            <a:r>
              <a:rPr lang="en-US" altLang="zh-CN" sz="6000" dirty="0"/>
              <a:t> : </a:t>
            </a:r>
            <a:r>
              <a:rPr lang="en-US" altLang="zh-CN" sz="6000" dirty="0" smtClean="0"/>
              <a:t>StringToLocaleConverter@3598e1</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java.util.Properties</a:t>
            </a:r>
            <a:r>
              <a:rPr lang="en-US" altLang="zh-CN" sz="6000" dirty="0"/>
              <a:t> : </a:t>
            </a:r>
            <a:r>
              <a:rPr lang="en-US" altLang="zh-CN" sz="6000" dirty="0" smtClean="0"/>
              <a:t>StringToPropertiesConverter@c90828</a:t>
            </a:r>
            <a:endParaRPr lang="en-US" altLang="zh-CN" sz="6000" dirty="0"/>
          </a:p>
          <a:p>
            <a:pPr lvl="1"/>
            <a:r>
              <a:rPr lang="en-US" altLang="zh-CN" sz="6000" b="1" dirty="0" err="1">
                <a:solidFill>
                  <a:srgbClr val="FF0000"/>
                </a:solidFill>
              </a:rPr>
              <a:t>java.lang.String</a:t>
            </a:r>
            <a:r>
              <a:rPr lang="en-US" altLang="zh-CN" sz="6000" b="1" dirty="0">
                <a:solidFill>
                  <a:srgbClr val="FF0000"/>
                </a:solidFill>
              </a:rPr>
              <a:t> -&gt; </a:t>
            </a:r>
            <a:r>
              <a:rPr lang="en-US" altLang="zh-CN" sz="6000" b="1" dirty="0" err="1">
                <a:solidFill>
                  <a:srgbClr val="FF0000"/>
                </a:solidFill>
              </a:rPr>
              <a:t>java.util.UUID</a:t>
            </a:r>
            <a:r>
              <a:rPr lang="en-US" altLang="zh-CN" sz="6000" dirty="0"/>
              <a:t> : </a:t>
            </a:r>
            <a:r>
              <a:rPr lang="en-US" altLang="zh-CN" sz="6000" dirty="0" smtClean="0"/>
              <a:t>StringToUUIDConverter@a42f23</a:t>
            </a:r>
            <a:endParaRPr lang="en-US" altLang="zh-CN" sz="6000" dirty="0"/>
          </a:p>
          <a:p>
            <a:pPr lvl="1"/>
            <a:r>
              <a:rPr lang="en-US" altLang="zh-CN" sz="6000" b="1" dirty="0" err="1">
                <a:solidFill>
                  <a:srgbClr val="FF0000"/>
                </a:solidFill>
              </a:rPr>
              <a:t>java.util.Locale</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ObjectToStringConverter@c7e20a</a:t>
            </a:r>
            <a:endParaRPr lang="en-US" altLang="zh-CN" sz="6000" dirty="0"/>
          </a:p>
          <a:p>
            <a:pPr lvl="1"/>
            <a:r>
              <a:rPr lang="en-US" altLang="zh-CN" sz="6000" b="1" dirty="0" err="1">
                <a:solidFill>
                  <a:srgbClr val="FF0000"/>
                </a:solidFill>
              </a:rPr>
              <a:t>java.util.Properties</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PropertiesToStringConverter@367a7f</a:t>
            </a:r>
            <a:endParaRPr lang="en-US" altLang="zh-CN" sz="6000" dirty="0"/>
          </a:p>
          <a:p>
            <a:pPr lvl="1"/>
            <a:r>
              <a:rPr lang="en-US" altLang="zh-CN" sz="6000" b="1" dirty="0" err="1">
                <a:solidFill>
                  <a:srgbClr val="FF0000"/>
                </a:solidFill>
              </a:rPr>
              <a:t>java.util.UUID</a:t>
            </a:r>
            <a:r>
              <a:rPr lang="en-US" altLang="zh-CN" sz="6000" b="1" dirty="0">
                <a:solidFill>
                  <a:srgbClr val="FF0000"/>
                </a:solidFill>
              </a:rPr>
              <a:t> -&gt; </a:t>
            </a:r>
            <a:r>
              <a:rPr lang="en-US" altLang="zh-CN" sz="6000" b="1" dirty="0" err="1">
                <a:solidFill>
                  <a:srgbClr val="FF0000"/>
                </a:solidFill>
              </a:rPr>
              <a:t>java.lang.String</a:t>
            </a:r>
            <a:r>
              <a:rPr lang="en-US" altLang="zh-CN" sz="6000" dirty="0"/>
              <a:t> : </a:t>
            </a:r>
            <a:r>
              <a:rPr lang="en-US" altLang="zh-CN" sz="6000" dirty="0" smtClean="0"/>
              <a:t>ObjectToStringConverter@112b07f </a:t>
            </a:r>
            <a:r>
              <a:rPr lang="zh-CN" altLang="en-US" sz="6000" dirty="0"/>
              <a:t> </a:t>
            </a:r>
            <a:r>
              <a:rPr lang="en-US" altLang="zh-CN" sz="6000"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自定义类型转换器</a:t>
            </a:r>
            <a:endParaRPr lang="zh-CN" altLang="en-US" dirty="0"/>
          </a:p>
        </p:txBody>
      </p:sp>
      <p:sp>
        <p:nvSpPr>
          <p:cNvPr id="3" name="内容占位符 2"/>
          <p:cNvSpPr>
            <a:spLocks noGrp="1"/>
          </p:cNvSpPr>
          <p:nvPr>
            <p:ph idx="1"/>
          </p:nvPr>
        </p:nvSpPr>
        <p:spPr>
          <a:xfrm>
            <a:off x="107504" y="1844824"/>
            <a:ext cx="8928992" cy="3096344"/>
          </a:xfrm>
        </p:spPr>
        <p:txBody>
          <a:bodyPr>
            <a:normAutofit/>
          </a:bodyPr>
          <a:lstStyle/>
          <a:p>
            <a:r>
              <a:rPr lang="en-US" altLang="zh-CN" sz="2400" b="1" dirty="0" err="1" smtClean="0">
                <a:solidFill>
                  <a:srgbClr val="FF0000"/>
                </a:solidFill>
              </a:rPr>
              <a:t>ConversionService</a:t>
            </a:r>
            <a:r>
              <a:rPr lang="en-US" altLang="zh-CN" sz="2400" dirty="0" smtClean="0">
                <a:solidFill>
                  <a:srgbClr val="FF0000"/>
                </a:solidFill>
              </a:rPr>
              <a:t> </a:t>
            </a:r>
            <a:r>
              <a:rPr lang="zh-CN" altLang="en-US" sz="2400" dirty="0" smtClean="0"/>
              <a:t>是 </a:t>
            </a:r>
            <a:r>
              <a:rPr lang="en-US" altLang="zh-CN" sz="2400" dirty="0" smtClean="0"/>
              <a:t>Spring </a:t>
            </a:r>
            <a:r>
              <a:rPr lang="zh-CN" altLang="en-US" sz="2400" dirty="0" smtClean="0"/>
              <a:t>类型转换体系的核心接口。</a:t>
            </a:r>
            <a:endParaRPr lang="en-US" altLang="zh-CN" sz="2400" dirty="0" smtClean="0"/>
          </a:p>
          <a:p>
            <a:r>
              <a:rPr lang="zh-CN" altLang="en-US" sz="2400" dirty="0" smtClean="0"/>
              <a:t>可以利用 </a:t>
            </a:r>
            <a:r>
              <a:rPr lang="en-US" altLang="zh-CN" sz="2400" b="1" dirty="0" err="1" smtClean="0">
                <a:solidFill>
                  <a:srgbClr val="FF0000"/>
                </a:solidFill>
              </a:rPr>
              <a:t>ConversionService</a:t>
            </a:r>
            <a:r>
              <a:rPr lang="en-US" altLang="zh-CN" sz="2400" b="1" dirty="0" err="1" smtClean="0">
                <a:solidFill>
                  <a:srgbClr val="0000FF"/>
                </a:solidFill>
              </a:rPr>
              <a:t>FactoryBean</a:t>
            </a:r>
            <a:r>
              <a:rPr lang="en-US" altLang="zh-CN" sz="2400" dirty="0" smtClean="0">
                <a:solidFill>
                  <a:srgbClr val="FF0000"/>
                </a:solidFill>
              </a:rPr>
              <a:t> </a:t>
            </a:r>
            <a:r>
              <a:rPr lang="zh-CN" altLang="en-US" sz="2400" dirty="0" smtClean="0"/>
              <a:t>在 </a:t>
            </a:r>
            <a:r>
              <a:rPr lang="en-US" altLang="zh-CN" sz="2400" dirty="0" smtClean="0"/>
              <a:t>Spring </a:t>
            </a:r>
            <a:r>
              <a:rPr lang="zh-CN" altLang="en-US" sz="2400" dirty="0" smtClean="0"/>
              <a:t>的 </a:t>
            </a:r>
            <a:r>
              <a:rPr lang="en-US" altLang="zh-CN" sz="2400" dirty="0" smtClean="0"/>
              <a:t>IOC </a:t>
            </a:r>
            <a:r>
              <a:rPr lang="zh-CN" altLang="en-US" sz="2400" dirty="0" smtClean="0"/>
              <a:t>容器中定义一个 </a:t>
            </a:r>
            <a:r>
              <a:rPr lang="en-US" altLang="zh-CN" sz="2400" dirty="0" err="1" smtClean="0"/>
              <a:t>ConversionService</a:t>
            </a:r>
            <a:r>
              <a:rPr lang="en-US" altLang="zh-CN" sz="2400" dirty="0" smtClean="0"/>
              <a:t>. </a:t>
            </a:r>
            <a:r>
              <a:rPr lang="en-US" altLang="zh-CN" sz="2400" b="1" dirty="0" smtClean="0"/>
              <a:t>Spring </a:t>
            </a:r>
            <a:r>
              <a:rPr lang="zh-CN" altLang="en-US" sz="2400" b="1" dirty="0" smtClean="0"/>
              <a:t>将自动识别出 </a:t>
            </a:r>
            <a:r>
              <a:rPr lang="en-US" altLang="zh-CN" sz="2400" b="1" dirty="0" smtClean="0"/>
              <a:t>IOC </a:t>
            </a:r>
            <a:r>
              <a:rPr lang="zh-CN" altLang="en-US" sz="2400" b="1" dirty="0" smtClean="0"/>
              <a:t>容器中的 </a:t>
            </a:r>
            <a:r>
              <a:rPr lang="en-US" altLang="zh-CN" sz="2400" b="1" dirty="0" err="1" smtClean="0"/>
              <a:t>ConversionService</a:t>
            </a:r>
            <a:r>
              <a:rPr lang="zh-CN" altLang="en-US" sz="2400" b="1" dirty="0" smtClean="0"/>
              <a:t>，并在 </a:t>
            </a:r>
            <a:r>
              <a:rPr lang="en-US" altLang="zh-CN" sz="2400" b="1" dirty="0" smtClean="0"/>
              <a:t>Bean </a:t>
            </a:r>
            <a:r>
              <a:rPr lang="zh-CN" altLang="en-US" sz="2400" b="1" dirty="0" smtClean="0"/>
              <a:t>属性配置及 </a:t>
            </a:r>
            <a:r>
              <a:rPr lang="en-US" altLang="zh-CN" sz="2400" b="1" dirty="0" smtClean="0"/>
              <a:t>Spring  MVC </a:t>
            </a:r>
            <a:r>
              <a:rPr lang="zh-CN" altLang="en-US" sz="2400" b="1" dirty="0" smtClean="0"/>
              <a:t>处理方法入参绑定等场合使用它进行数据的转换</a:t>
            </a:r>
            <a:endParaRPr lang="en-US" altLang="zh-CN" sz="2400" b="1" dirty="0" smtClean="0"/>
          </a:p>
          <a:p>
            <a:r>
              <a:rPr lang="zh-CN" altLang="en-US" sz="2400" b="1" dirty="0" smtClean="0">
                <a:solidFill>
                  <a:srgbClr val="FF0000"/>
                </a:solidFill>
              </a:rPr>
              <a:t>可通过 </a:t>
            </a:r>
            <a:r>
              <a:rPr lang="en-US" altLang="zh-CN" sz="2400" b="1" dirty="0" err="1" smtClean="0">
                <a:solidFill>
                  <a:srgbClr val="FF0000"/>
                </a:solidFill>
              </a:rPr>
              <a:t>ConversionServiceFactoryBean</a:t>
            </a:r>
            <a:r>
              <a:rPr lang="en-US" altLang="zh-CN" sz="2400" b="1" dirty="0" smtClean="0">
                <a:solidFill>
                  <a:srgbClr val="FF0000"/>
                </a:solidFill>
              </a:rPr>
              <a:t> </a:t>
            </a:r>
            <a:r>
              <a:rPr lang="zh-CN" altLang="en-US" sz="2400" b="1" dirty="0" smtClean="0">
                <a:solidFill>
                  <a:srgbClr val="FF0000"/>
                </a:solidFill>
              </a:rPr>
              <a:t>的 </a:t>
            </a:r>
            <a:r>
              <a:rPr lang="en-US" altLang="zh-CN" sz="2400" b="1" dirty="0" smtClean="0">
                <a:solidFill>
                  <a:srgbClr val="0000FF"/>
                </a:solidFill>
              </a:rPr>
              <a:t>converters</a:t>
            </a:r>
            <a:r>
              <a:rPr lang="en-US" altLang="zh-CN" sz="2400" b="1" dirty="0" smtClean="0">
                <a:solidFill>
                  <a:srgbClr val="FF0000"/>
                </a:solidFill>
              </a:rPr>
              <a:t> </a:t>
            </a:r>
            <a:r>
              <a:rPr lang="zh-CN" altLang="en-US" sz="2400" b="1" dirty="0" smtClean="0">
                <a:solidFill>
                  <a:srgbClr val="FF0000"/>
                </a:solidFill>
              </a:rPr>
              <a:t>属性注册自定义的类型转换器</a:t>
            </a:r>
            <a:endParaRPr lang="en-US" altLang="zh-CN" sz="2400" b="1" dirty="0" smtClean="0">
              <a:solidFill>
                <a:srgbClr val="FF0000"/>
              </a:solidFill>
            </a:endParaRPr>
          </a:p>
        </p:txBody>
      </p:sp>
      <p:pic>
        <p:nvPicPr>
          <p:cNvPr id="28674" name="Picture 2"/>
          <p:cNvPicPr>
            <a:picLocks noChangeAspect="1" noChangeArrowheads="1"/>
          </p:cNvPicPr>
          <p:nvPr/>
        </p:nvPicPr>
        <p:blipFill>
          <a:blip r:embed="rId2"/>
          <a:srcRect/>
          <a:stretch>
            <a:fillRect/>
          </a:stretch>
        </p:blipFill>
        <p:spPr bwMode="auto">
          <a:xfrm>
            <a:off x="48943" y="4869160"/>
            <a:ext cx="9001000" cy="160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a:t>
            </a:r>
            <a:r>
              <a:rPr lang="zh-CN" altLang="en-US" dirty="0" smtClean="0"/>
              <a:t>支持的转换器</a:t>
            </a:r>
            <a:endParaRPr lang="zh-CN" altLang="en-US" dirty="0"/>
          </a:p>
        </p:txBody>
      </p:sp>
      <p:sp>
        <p:nvSpPr>
          <p:cNvPr id="3" name="内容占位符 2"/>
          <p:cNvSpPr>
            <a:spLocks noGrp="1"/>
          </p:cNvSpPr>
          <p:nvPr>
            <p:ph idx="1"/>
          </p:nvPr>
        </p:nvSpPr>
        <p:spPr>
          <a:xfrm>
            <a:off x="457200" y="1785926"/>
            <a:ext cx="8229600" cy="4811426"/>
          </a:xfrm>
        </p:spPr>
        <p:txBody>
          <a:bodyPr>
            <a:normAutofit/>
          </a:bodyPr>
          <a:lstStyle/>
          <a:p>
            <a:r>
              <a:rPr lang="en-US" altLang="zh-CN" sz="2400" dirty="0" smtClean="0"/>
              <a:t>Spring </a:t>
            </a:r>
            <a:r>
              <a:rPr lang="zh-CN" altLang="en-US" sz="2400" dirty="0" smtClean="0"/>
              <a:t>定义了 </a:t>
            </a:r>
            <a:r>
              <a:rPr lang="en-US" altLang="zh-CN" sz="2400" dirty="0" smtClean="0"/>
              <a:t>3 </a:t>
            </a:r>
            <a:r>
              <a:rPr lang="zh-CN" altLang="en-US" sz="2400" dirty="0" smtClean="0"/>
              <a:t>种</a:t>
            </a:r>
            <a:r>
              <a:rPr lang="zh-CN" altLang="en-US" sz="2400" dirty="0"/>
              <a:t>类型</a:t>
            </a:r>
            <a:r>
              <a:rPr lang="zh-CN" altLang="en-US" sz="2400" dirty="0" smtClean="0"/>
              <a:t>的转换器接口，实现任意一个转换器接口都可以作为自定义转换器注册到 </a:t>
            </a:r>
            <a:r>
              <a:rPr lang="en-US" altLang="zh-CN" sz="2400" dirty="0" err="1" smtClean="0"/>
              <a:t>ConversionServiceFactroyBean</a:t>
            </a:r>
            <a:r>
              <a:rPr lang="en-US" altLang="zh-CN" sz="2400" dirty="0" smtClean="0"/>
              <a:t> </a:t>
            </a:r>
            <a:r>
              <a:rPr lang="zh-CN" altLang="en-US" sz="2400" dirty="0" smtClean="0"/>
              <a:t>中：</a:t>
            </a:r>
            <a:endParaRPr lang="en-US" altLang="zh-CN" sz="2400" dirty="0" smtClean="0"/>
          </a:p>
          <a:p>
            <a:pPr lvl="1"/>
            <a:r>
              <a:rPr lang="en-US" altLang="zh-CN" sz="2000" b="1" dirty="0" smtClean="0">
                <a:solidFill>
                  <a:srgbClr val="FF0000"/>
                </a:solidFill>
              </a:rPr>
              <a:t>Converter&lt;S,T&gt;</a:t>
            </a:r>
            <a:r>
              <a:rPr lang="zh-CN" altLang="en-US" sz="2000" dirty="0" smtClean="0"/>
              <a:t>：将 </a:t>
            </a:r>
            <a:r>
              <a:rPr lang="en-US" altLang="zh-CN" sz="2000" dirty="0" smtClean="0"/>
              <a:t>S </a:t>
            </a:r>
            <a:r>
              <a:rPr lang="zh-CN" altLang="en-US" sz="2000" dirty="0" smtClean="0"/>
              <a:t>类型对象转为 </a:t>
            </a:r>
            <a:r>
              <a:rPr lang="en-US" altLang="zh-CN" sz="2000" dirty="0" smtClean="0"/>
              <a:t>T </a:t>
            </a:r>
            <a:r>
              <a:rPr lang="zh-CN" altLang="en-US" sz="2000" dirty="0" smtClean="0"/>
              <a:t>类型对象</a:t>
            </a:r>
            <a:endParaRPr lang="en-US" altLang="zh-CN" sz="2000" dirty="0" smtClean="0"/>
          </a:p>
          <a:p>
            <a:pPr lvl="1"/>
            <a:r>
              <a:rPr lang="en-US" altLang="zh-CN" sz="2000" b="1" dirty="0" err="1"/>
              <a:t>ConverterFactory</a:t>
            </a:r>
            <a:r>
              <a:rPr lang="zh-CN" altLang="en-US" sz="2000" dirty="0"/>
              <a:t>：将相同系列多个 </a:t>
            </a:r>
            <a:r>
              <a:rPr lang="en-US" altLang="zh-CN" sz="2000" dirty="0"/>
              <a:t>“</a:t>
            </a:r>
            <a:r>
              <a:rPr lang="zh-CN" altLang="en-US" sz="2000" dirty="0"/>
              <a:t>同质</a:t>
            </a:r>
            <a:r>
              <a:rPr lang="en-US" altLang="zh-CN" sz="2000" dirty="0"/>
              <a:t>” Converter </a:t>
            </a:r>
            <a:r>
              <a:rPr lang="zh-CN" altLang="en-US" sz="2000" dirty="0"/>
              <a:t>封装在一起。如果希望将一种类型的对象转换为另一种类型及其子类的对象（例如将 </a:t>
            </a:r>
            <a:r>
              <a:rPr lang="en-US" altLang="zh-CN" sz="2000" dirty="0"/>
              <a:t>String</a:t>
            </a:r>
            <a:r>
              <a:rPr lang="zh-CN" altLang="en-US" sz="2000" dirty="0"/>
              <a:t> 转换为 </a:t>
            </a:r>
            <a:r>
              <a:rPr lang="en-US" altLang="zh-CN" sz="2000" dirty="0"/>
              <a:t>Number </a:t>
            </a:r>
            <a:r>
              <a:rPr lang="zh-CN" altLang="en-US" sz="2000" dirty="0"/>
              <a:t>及 </a:t>
            </a:r>
            <a:r>
              <a:rPr lang="en-US" altLang="zh-CN" sz="2000" dirty="0"/>
              <a:t>Number </a:t>
            </a:r>
            <a:r>
              <a:rPr lang="zh-CN" altLang="en-US" sz="2000" dirty="0"/>
              <a:t>子类（</a:t>
            </a:r>
            <a:r>
              <a:rPr lang="en-US" altLang="zh-CN" sz="2000" dirty="0"/>
              <a:t>Integer</a:t>
            </a:r>
            <a:r>
              <a:rPr lang="zh-CN" altLang="en-US" sz="2000" dirty="0"/>
              <a:t>、</a:t>
            </a:r>
            <a:r>
              <a:rPr lang="en-US" altLang="zh-CN" sz="2000" dirty="0"/>
              <a:t>Long</a:t>
            </a:r>
            <a:r>
              <a:rPr lang="zh-CN" altLang="en-US" sz="2000" dirty="0"/>
              <a:t>、</a:t>
            </a:r>
            <a:r>
              <a:rPr lang="en-US" altLang="zh-CN" sz="2000" dirty="0"/>
              <a:t>Double </a:t>
            </a:r>
            <a:r>
              <a:rPr lang="zh-CN" altLang="en-US" sz="2000" dirty="0"/>
              <a:t>等）对象）可使用该转换器</a:t>
            </a:r>
            <a:r>
              <a:rPr lang="zh-CN" altLang="en-US" sz="2000" dirty="0" smtClean="0"/>
              <a:t>工厂类</a:t>
            </a:r>
            <a:endParaRPr lang="zh-CN" altLang="en-US" sz="2000" dirty="0"/>
          </a:p>
          <a:p>
            <a:pPr lvl="1"/>
            <a:r>
              <a:rPr lang="en-US" altLang="zh-CN" sz="2000" b="1" dirty="0" err="1" smtClean="0"/>
              <a:t>GenericConverter</a:t>
            </a:r>
            <a:r>
              <a:rPr lang="zh-CN" altLang="en-US" sz="2000" dirty="0" smtClean="0"/>
              <a:t>：会根据源类对象及目标类对象所在的宿主类</a:t>
            </a:r>
            <a:r>
              <a:rPr lang="zh-CN" altLang="en-US" sz="2000" dirty="0"/>
              <a:t>中</a:t>
            </a:r>
            <a:r>
              <a:rPr lang="zh-CN" altLang="en-US" sz="2000" dirty="0" smtClean="0"/>
              <a:t>的上下文信息进行类型转换</a:t>
            </a:r>
            <a:endParaRPr lang="en-US" altLang="zh-CN" sz="2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3450"/>
            <a:ext cx="8229600" cy="1143000"/>
          </a:xfrm>
        </p:spPr>
        <p:txBody>
          <a:bodyPr>
            <a:normAutofit/>
          </a:bodyPr>
          <a:lstStyle/>
          <a:p>
            <a:r>
              <a:rPr lang="zh-CN" altLang="en-US" dirty="0" smtClean="0"/>
              <a:t>自定义转换器示例</a:t>
            </a:r>
            <a:endParaRPr lang="zh-CN" altLang="en-US" dirty="0"/>
          </a:p>
        </p:txBody>
      </p:sp>
      <p:sp>
        <p:nvSpPr>
          <p:cNvPr id="3" name="内容占位符 2"/>
          <p:cNvSpPr>
            <a:spLocks noGrp="1"/>
          </p:cNvSpPr>
          <p:nvPr>
            <p:ph idx="1"/>
          </p:nvPr>
        </p:nvSpPr>
        <p:spPr>
          <a:xfrm>
            <a:off x="248482" y="1497894"/>
            <a:ext cx="8643998" cy="2579178"/>
          </a:xfrm>
        </p:spPr>
        <p:txBody>
          <a:bodyPr>
            <a:noAutofit/>
          </a:bodyPr>
          <a:lstStyle/>
          <a:p>
            <a:r>
              <a:rPr lang="en-US" altLang="zh-CN" sz="2200" b="1" dirty="0" smtClean="0">
                <a:solidFill>
                  <a:srgbClr val="FF0000"/>
                </a:solidFill>
              </a:rPr>
              <a:t>&lt;</a:t>
            </a:r>
            <a:r>
              <a:rPr lang="en-US" altLang="zh-CN" sz="2200" b="1" dirty="0" err="1" smtClean="0">
                <a:solidFill>
                  <a:srgbClr val="FF0000"/>
                </a:solidFill>
              </a:rPr>
              <a:t>mvc:annotation</a:t>
            </a:r>
            <a:r>
              <a:rPr lang="en-US" altLang="zh-CN" sz="2200" b="1" dirty="0" smtClean="0">
                <a:solidFill>
                  <a:srgbClr val="FF0000"/>
                </a:solidFill>
              </a:rPr>
              <a:t>-driven conversion-service=“</a:t>
            </a:r>
            <a:r>
              <a:rPr lang="en-US" altLang="zh-CN" sz="2200" b="1" dirty="0" err="1" smtClean="0">
                <a:solidFill>
                  <a:srgbClr val="FF0000"/>
                </a:solidFill>
              </a:rPr>
              <a:t>conversionService</a:t>
            </a:r>
            <a:r>
              <a:rPr lang="en-US" altLang="zh-CN" sz="2200" b="1" dirty="0" smtClean="0">
                <a:solidFill>
                  <a:srgbClr val="FF0000"/>
                </a:solidFill>
              </a:rPr>
              <a:t>”/&gt; </a:t>
            </a:r>
            <a:r>
              <a:rPr lang="zh-CN" altLang="en-US" sz="2200" dirty="0" smtClean="0"/>
              <a:t>会将自定义的 </a:t>
            </a:r>
            <a:r>
              <a:rPr lang="en-US" altLang="zh-CN" sz="2200" dirty="0" err="1" smtClean="0"/>
              <a:t>ConversionService</a:t>
            </a:r>
            <a:r>
              <a:rPr lang="en-US" altLang="zh-CN" sz="2200" dirty="0" smtClean="0"/>
              <a:t> </a:t>
            </a:r>
            <a:r>
              <a:rPr lang="zh-CN" altLang="en-US" sz="2200" dirty="0" smtClean="0"/>
              <a:t>注册到 </a:t>
            </a:r>
            <a:r>
              <a:rPr lang="en-US" altLang="zh-CN" sz="2200" dirty="0" smtClean="0"/>
              <a:t>Spring MVC </a:t>
            </a:r>
            <a:r>
              <a:rPr lang="zh-CN" altLang="en-US" sz="2200" dirty="0" smtClean="0"/>
              <a:t>的上下文中</a:t>
            </a:r>
            <a:endParaRPr lang="en-US" altLang="zh-CN" sz="2200" dirty="0" smtClean="0"/>
          </a:p>
        </p:txBody>
      </p:sp>
      <p:pic>
        <p:nvPicPr>
          <p:cNvPr id="29698" name="Picture 2"/>
          <p:cNvPicPr>
            <a:picLocks noChangeAspect="1" noChangeArrowheads="1"/>
          </p:cNvPicPr>
          <p:nvPr/>
        </p:nvPicPr>
        <p:blipFill>
          <a:blip r:embed="rId3"/>
          <a:srcRect/>
          <a:stretch>
            <a:fillRect/>
          </a:stretch>
        </p:blipFill>
        <p:spPr bwMode="auto">
          <a:xfrm>
            <a:off x="395536" y="2924944"/>
            <a:ext cx="8092405" cy="193002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a:srcRect/>
          <a:stretch>
            <a:fillRect/>
          </a:stretch>
        </p:blipFill>
        <p:spPr bwMode="auto">
          <a:xfrm>
            <a:off x="395536" y="5301208"/>
            <a:ext cx="4780450" cy="1151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err="1" smtClean="0"/>
              <a:t>mvc:annotation-driven</a:t>
            </a:r>
            <a:endParaRPr lang="zh-CN" altLang="en-US" dirty="0"/>
          </a:p>
        </p:txBody>
      </p:sp>
      <p:sp>
        <p:nvSpPr>
          <p:cNvPr id="3" name="内容占位符 2"/>
          <p:cNvSpPr>
            <a:spLocks noGrp="1"/>
          </p:cNvSpPr>
          <p:nvPr>
            <p:ph idx="1"/>
          </p:nvPr>
        </p:nvSpPr>
        <p:spPr>
          <a:xfrm>
            <a:off x="457200" y="1855365"/>
            <a:ext cx="8229600" cy="4021907"/>
          </a:xfrm>
        </p:spPr>
        <p:txBody>
          <a:bodyPr>
            <a:normAutofit/>
          </a:bodyPr>
          <a:lstStyle/>
          <a:p>
            <a:r>
              <a:rPr lang="en-US" altLang="zh-CN" sz="2400" dirty="0"/>
              <a:t>&lt;</a:t>
            </a:r>
            <a:r>
              <a:rPr lang="en-US" altLang="zh-CN" sz="2400" dirty="0" err="1"/>
              <a:t>mvc:annotation-driven</a:t>
            </a:r>
            <a:r>
              <a:rPr lang="en-US" altLang="zh-CN" sz="2400" dirty="0"/>
              <a:t> /&gt; </a:t>
            </a:r>
            <a:r>
              <a:rPr lang="zh-CN" altLang="en-US" sz="2400" dirty="0"/>
              <a:t>会自动</a:t>
            </a:r>
            <a:r>
              <a:rPr lang="zh-CN" altLang="en-US" sz="2400" dirty="0" smtClean="0"/>
              <a:t>注册</a:t>
            </a:r>
            <a:r>
              <a:rPr lang="en-US" altLang="zh-CN" sz="2400" b="1" dirty="0" err="1" smtClean="0">
                <a:solidFill>
                  <a:srgbClr val="FF0000"/>
                </a:solidFill>
              </a:rPr>
              <a:t>RequestMappingHandlerMapping</a:t>
            </a:r>
            <a:r>
              <a:rPr lang="en-US" altLang="zh-CN" sz="2400" dirty="0" smtClean="0">
                <a:solidFill>
                  <a:srgbClr val="FF0000"/>
                </a:solidFill>
              </a:rPr>
              <a:t> </a:t>
            </a:r>
            <a:r>
              <a:rPr lang="zh-CN" altLang="en-US" sz="2400" dirty="0" smtClean="0"/>
              <a:t>、</a:t>
            </a:r>
            <a:r>
              <a:rPr lang="en-US" altLang="zh-CN" sz="2400" b="1" dirty="0" err="1" smtClean="0">
                <a:solidFill>
                  <a:srgbClr val="FF0000"/>
                </a:solidFill>
              </a:rPr>
              <a:t>RequestMappingHandlerAdapter</a:t>
            </a:r>
            <a:r>
              <a:rPr lang="en-US" altLang="zh-CN" sz="2400" dirty="0" smtClean="0">
                <a:solidFill>
                  <a:srgbClr val="FF0000"/>
                </a:solidFill>
              </a:rPr>
              <a:t> </a:t>
            </a:r>
            <a:r>
              <a:rPr lang="zh-CN" altLang="en-US" sz="2400" dirty="0" smtClean="0"/>
              <a:t>与 </a:t>
            </a:r>
            <a:r>
              <a:rPr lang="en-US" altLang="zh-CN" sz="2400" b="1" dirty="0" err="1">
                <a:solidFill>
                  <a:srgbClr val="FF0000"/>
                </a:solidFill>
              </a:rPr>
              <a:t>ExceptionHandlerExceptionResolver</a:t>
            </a:r>
            <a:r>
              <a:rPr lang="en-US" altLang="zh-CN" sz="2400" dirty="0"/>
              <a:t> </a:t>
            </a:r>
            <a:r>
              <a:rPr lang="zh-CN" altLang="en-US" sz="2400" dirty="0" smtClean="0"/>
              <a:t> 三个</a:t>
            </a:r>
            <a:r>
              <a:rPr lang="en-US" altLang="zh-CN" sz="2400" dirty="0" smtClean="0"/>
              <a:t>bean</a:t>
            </a:r>
            <a:r>
              <a:rPr lang="zh-CN" altLang="en-US" sz="2400" dirty="0" smtClean="0"/>
              <a:t>。</a:t>
            </a:r>
            <a:endParaRPr lang="en-US" altLang="zh-CN" sz="2400" dirty="0" smtClean="0"/>
          </a:p>
          <a:p>
            <a:r>
              <a:rPr lang="zh-CN" altLang="en-US" sz="2400" dirty="0"/>
              <a:t>还将</a:t>
            </a:r>
            <a:r>
              <a:rPr lang="zh-CN" altLang="en-US" sz="2400" dirty="0" smtClean="0"/>
              <a:t>提供以下支持：</a:t>
            </a:r>
            <a:endParaRPr lang="en-US" altLang="zh-CN" sz="2400" dirty="0" smtClean="0"/>
          </a:p>
          <a:p>
            <a:pPr lvl="1"/>
            <a:r>
              <a:rPr lang="zh-CN" altLang="en-US" sz="2000" dirty="0" smtClean="0"/>
              <a:t>支持使用 </a:t>
            </a:r>
            <a:r>
              <a:rPr lang="en-US" altLang="zh-CN" sz="2000" b="1" dirty="0" err="1" smtClean="0">
                <a:solidFill>
                  <a:srgbClr val="FF0000"/>
                </a:solidFill>
                <a:hlinkClick r:id="" action="ppaction://hlinkfile" tooltip="6.5 Spring Type Conversion"/>
              </a:rPr>
              <a:t>ConversionService</a:t>
            </a:r>
            <a:r>
              <a:rPr lang="en-US" altLang="zh-CN" sz="2000" dirty="0" smtClean="0"/>
              <a:t> </a:t>
            </a:r>
            <a:r>
              <a:rPr lang="zh-CN" altLang="en-US" sz="2000" dirty="0" smtClean="0"/>
              <a:t>实例对表单参数进行类型转换</a:t>
            </a:r>
            <a:endParaRPr lang="en-US" altLang="zh-CN" sz="2000" dirty="0" smtClean="0"/>
          </a:p>
          <a:p>
            <a:pPr lvl="1"/>
            <a:r>
              <a:rPr lang="zh-CN" altLang="en-US" sz="2000" dirty="0" smtClean="0"/>
              <a:t>支持使用 </a:t>
            </a:r>
            <a:r>
              <a:rPr lang="en-US" altLang="zh-CN" sz="2000" b="1" dirty="0" smtClean="0">
                <a:solidFill>
                  <a:srgbClr val="FF0000"/>
                </a:solidFill>
              </a:rPr>
              <a:t>@</a:t>
            </a:r>
            <a:r>
              <a:rPr lang="en-US" altLang="zh-CN" sz="2000" b="1" dirty="0" err="1" smtClean="0">
                <a:solidFill>
                  <a:srgbClr val="FF0000"/>
                </a:solidFill>
              </a:rPr>
              <a:t>NumberFormat</a:t>
            </a:r>
            <a:r>
              <a:rPr lang="en-US" altLang="zh-CN" sz="2000" b="1" dirty="0" smtClean="0">
                <a:solidFill>
                  <a:srgbClr val="FF0000"/>
                </a:solidFill>
              </a:rPr>
              <a:t> annotation</a:t>
            </a:r>
            <a:r>
              <a:rPr lang="zh-CN" altLang="en-US" sz="2000" b="1" dirty="0">
                <a:solidFill>
                  <a:srgbClr val="FF0000"/>
                </a:solidFill>
              </a:rPr>
              <a:t>、</a:t>
            </a:r>
            <a:r>
              <a:rPr lang="en-US" altLang="zh-CN" sz="2000" b="1" dirty="0" smtClean="0">
                <a:solidFill>
                  <a:srgbClr val="FF0000"/>
                </a:solidFill>
              </a:rPr>
              <a:t>@</a:t>
            </a:r>
            <a:r>
              <a:rPr lang="en-US" altLang="zh-CN" sz="2000" b="1" dirty="0" err="1" smtClean="0">
                <a:solidFill>
                  <a:srgbClr val="FF0000"/>
                </a:solidFill>
              </a:rPr>
              <a:t>DateTimeFormat</a:t>
            </a:r>
            <a:r>
              <a:rPr lang="zh-CN" altLang="en-US" sz="2000" b="1" dirty="0">
                <a:solidFill>
                  <a:srgbClr val="FF0000"/>
                </a:solidFill>
              </a:rPr>
              <a:t> </a:t>
            </a:r>
            <a:r>
              <a:rPr lang="zh-CN" altLang="en-US" sz="2000" dirty="0" smtClean="0"/>
              <a:t>注解完成数据类型的格式化</a:t>
            </a:r>
            <a:endParaRPr lang="en-US" altLang="zh-CN" sz="2000" dirty="0" smtClean="0"/>
          </a:p>
          <a:p>
            <a:pPr lvl="1"/>
            <a:r>
              <a:rPr lang="zh-CN" altLang="en-US" sz="2000" dirty="0" smtClean="0"/>
              <a:t>支持使用 </a:t>
            </a:r>
            <a:r>
              <a:rPr lang="en-US" altLang="zh-CN" sz="2000" b="1" dirty="0" smtClean="0">
                <a:solidFill>
                  <a:srgbClr val="FF0000"/>
                </a:solidFill>
              </a:rPr>
              <a:t>@Valid</a:t>
            </a:r>
            <a:r>
              <a:rPr lang="zh-CN" altLang="en-US" sz="2000" b="1" dirty="0">
                <a:solidFill>
                  <a:srgbClr val="FF0000"/>
                </a:solidFill>
              </a:rPr>
              <a:t> </a:t>
            </a:r>
            <a:r>
              <a:rPr lang="zh-CN" altLang="en-US" sz="2000" dirty="0" smtClean="0"/>
              <a:t>注解对 </a:t>
            </a:r>
            <a:r>
              <a:rPr lang="en-US" altLang="zh-CN" sz="2000" dirty="0" smtClean="0"/>
              <a:t>JavaBean </a:t>
            </a:r>
            <a:r>
              <a:rPr lang="zh-CN" altLang="en-US" sz="2000" dirty="0" smtClean="0"/>
              <a:t>实例进行 </a:t>
            </a:r>
            <a:r>
              <a:rPr lang="en-US" altLang="zh-CN" sz="2000" dirty="0" smtClean="0"/>
              <a:t>JSR 303 </a:t>
            </a:r>
            <a:r>
              <a:rPr lang="zh-CN" altLang="en-US" sz="2000" dirty="0" smtClean="0"/>
              <a:t>验证</a:t>
            </a:r>
            <a:endParaRPr lang="en-US" altLang="zh-CN" sz="2000" dirty="0" smtClean="0"/>
          </a:p>
          <a:p>
            <a:pPr lvl="1"/>
            <a:r>
              <a:rPr lang="zh-CN" altLang="en-US" sz="2000" dirty="0" smtClean="0"/>
              <a:t>支持使用 </a:t>
            </a:r>
            <a:r>
              <a:rPr lang="en-US" altLang="zh-CN" sz="2000" b="1" dirty="0" smtClean="0">
                <a:solidFill>
                  <a:srgbClr val="FF0000"/>
                </a:solidFill>
              </a:rPr>
              <a:t>@</a:t>
            </a:r>
            <a:r>
              <a:rPr lang="en-US" altLang="zh-CN" sz="2000" b="1" dirty="0" err="1" smtClean="0">
                <a:solidFill>
                  <a:srgbClr val="FF0000"/>
                </a:solidFill>
              </a:rPr>
              <a:t>RequestBody</a:t>
            </a:r>
            <a:r>
              <a:rPr lang="en-US" altLang="zh-CN" sz="2000" b="1" dirty="0" smtClean="0">
                <a:solidFill>
                  <a:srgbClr val="FF0000"/>
                </a:solidFill>
              </a:rPr>
              <a:t> </a:t>
            </a:r>
            <a:r>
              <a:rPr lang="zh-CN" altLang="en-US" sz="2000" dirty="0" smtClean="0"/>
              <a:t>和 </a:t>
            </a:r>
            <a:r>
              <a:rPr lang="en-US" altLang="zh-CN" sz="2000" b="1" dirty="0" smtClean="0">
                <a:solidFill>
                  <a:srgbClr val="FF0000"/>
                </a:solidFill>
              </a:rPr>
              <a:t>@</a:t>
            </a:r>
            <a:r>
              <a:rPr lang="en-US" altLang="zh-CN" sz="2000" b="1" dirty="0" err="1" smtClean="0">
                <a:solidFill>
                  <a:srgbClr val="FF0000"/>
                </a:solidFill>
              </a:rPr>
              <a:t>ResponseBody</a:t>
            </a:r>
            <a:r>
              <a:rPr lang="en-US" altLang="zh-CN" sz="2000" b="1" dirty="0" smtClean="0">
                <a:solidFill>
                  <a:srgbClr val="FF0000"/>
                </a:solidFill>
              </a:rPr>
              <a:t> </a:t>
            </a:r>
            <a:r>
              <a:rPr lang="zh-CN" altLang="en-US" sz="2000" dirty="0" smtClean="0"/>
              <a:t>注解</a:t>
            </a:r>
            <a:endParaRPr lang="en-US" altLang="zh-CN" sz="2000" dirty="0" smtClean="0"/>
          </a:p>
        </p:txBody>
      </p:sp>
    </p:spTree>
    <p:extLst>
      <p:ext uri="{BB962C8B-B14F-4D97-AF65-F5344CB8AC3E}">
        <p14:creationId xmlns:p14="http://schemas.microsoft.com/office/powerpoint/2010/main" val="2335093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93" y="1412776"/>
            <a:ext cx="771140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93" y="3356992"/>
            <a:ext cx="792999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93" y="5157192"/>
            <a:ext cx="788380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908720"/>
            <a:ext cx="8352928" cy="369332"/>
          </a:xfrm>
          <a:prstGeom prst="rect">
            <a:avLst/>
          </a:prstGeom>
          <a:noFill/>
        </p:spPr>
        <p:txBody>
          <a:bodyPr wrap="square" rtlCol="0">
            <a:spAutoFit/>
          </a:bodyPr>
          <a:lstStyle/>
          <a:p>
            <a:r>
              <a:rPr lang="zh-CN" altLang="en-US" b="1" dirty="0" smtClean="0">
                <a:ea typeface="Arial Unicode MS"/>
              </a:rPr>
              <a:t>既没有配置 </a:t>
            </a:r>
            <a:r>
              <a:rPr lang="en-US" altLang="zh-CN" b="1" dirty="0">
                <a:ea typeface="Arial Unicode MS"/>
              </a:rPr>
              <a:t>&lt;</a:t>
            </a:r>
            <a:r>
              <a:rPr lang="en-US" altLang="zh-CN" b="1" dirty="0" err="1">
                <a:ea typeface="Arial Unicode MS"/>
              </a:rPr>
              <a:t>mvc:default-servlet-handler</a:t>
            </a:r>
            <a:r>
              <a:rPr lang="en-US" altLang="zh-CN" b="1" dirty="0" smtClean="0">
                <a:ea typeface="Arial Unicode MS"/>
              </a:rPr>
              <a:t>/&gt; </a:t>
            </a:r>
            <a:r>
              <a:rPr lang="zh-CN" altLang="en-US" b="1" dirty="0" smtClean="0">
                <a:ea typeface="Arial Unicode MS"/>
              </a:rPr>
              <a:t>也没有配置 </a:t>
            </a:r>
            <a:r>
              <a:rPr lang="en-US" altLang="zh-CN" b="1" dirty="0">
                <a:ea typeface="Arial Unicode MS"/>
              </a:rPr>
              <a:t>&lt;</a:t>
            </a:r>
            <a:r>
              <a:rPr lang="en-US" altLang="zh-CN" b="1" dirty="0" err="1" smtClean="0">
                <a:ea typeface="Arial Unicode MS"/>
              </a:rPr>
              <a:t>mvc:annotation-driven</a:t>
            </a:r>
            <a:r>
              <a:rPr lang="en-US" altLang="zh-CN" b="1" dirty="0" smtClean="0">
                <a:ea typeface="Arial Unicode MS"/>
              </a:rPr>
              <a:t>/&gt;</a:t>
            </a:r>
            <a:endParaRPr lang="zh-CN" altLang="en-US" b="1" dirty="0">
              <a:ea typeface="Arial Unicode MS"/>
            </a:endParaRPr>
          </a:p>
        </p:txBody>
      </p:sp>
      <p:sp>
        <p:nvSpPr>
          <p:cNvPr id="10" name="TextBox 9"/>
          <p:cNvSpPr txBox="1"/>
          <p:nvPr/>
        </p:nvSpPr>
        <p:spPr>
          <a:xfrm>
            <a:off x="408493" y="2846983"/>
            <a:ext cx="8352928" cy="369332"/>
          </a:xfrm>
          <a:prstGeom prst="rect">
            <a:avLst/>
          </a:prstGeom>
          <a:noFill/>
        </p:spPr>
        <p:txBody>
          <a:bodyPr wrap="square" rtlCol="0">
            <a:spAutoFit/>
          </a:bodyPr>
          <a:lstStyle/>
          <a:p>
            <a:r>
              <a:rPr lang="zh-CN" altLang="en-US" b="1" dirty="0" smtClean="0">
                <a:ea typeface="Arial Unicode MS"/>
              </a:rPr>
              <a:t>配置</a:t>
            </a:r>
            <a:r>
              <a:rPr lang="zh-CN" altLang="en-US" b="1" dirty="0">
                <a:ea typeface="Arial Unicode MS"/>
              </a:rPr>
              <a:t>了</a:t>
            </a:r>
            <a:r>
              <a:rPr lang="zh-CN" altLang="en-US" b="1" dirty="0" smtClean="0">
                <a:ea typeface="Arial Unicode MS"/>
              </a:rPr>
              <a:t> </a:t>
            </a:r>
            <a:r>
              <a:rPr lang="en-US" altLang="zh-CN" b="1" dirty="0">
                <a:ea typeface="Arial Unicode MS"/>
              </a:rPr>
              <a:t>&lt;</a:t>
            </a:r>
            <a:r>
              <a:rPr lang="en-US" altLang="zh-CN" b="1" dirty="0" err="1">
                <a:ea typeface="Arial Unicode MS"/>
              </a:rPr>
              <a:t>mvc:default-servlet-handler</a:t>
            </a:r>
            <a:r>
              <a:rPr lang="en-US" altLang="zh-CN" b="1" dirty="0" smtClean="0">
                <a:ea typeface="Arial Unicode MS"/>
              </a:rPr>
              <a:t>/&gt;  </a:t>
            </a:r>
            <a:r>
              <a:rPr lang="zh-CN" altLang="en-US" b="1" dirty="0" smtClean="0">
                <a:ea typeface="Arial Unicode MS"/>
              </a:rPr>
              <a:t>但没有配置 </a:t>
            </a:r>
            <a:r>
              <a:rPr lang="en-US" altLang="zh-CN" b="1" dirty="0">
                <a:ea typeface="Arial Unicode MS"/>
              </a:rPr>
              <a:t>&lt;</a:t>
            </a:r>
            <a:r>
              <a:rPr lang="en-US" altLang="zh-CN" b="1" dirty="0" err="1" smtClean="0">
                <a:ea typeface="Arial Unicode MS"/>
              </a:rPr>
              <a:t>mvc:annotation-driven</a:t>
            </a:r>
            <a:r>
              <a:rPr lang="en-US" altLang="zh-CN" b="1" dirty="0" smtClean="0">
                <a:ea typeface="Arial Unicode MS"/>
              </a:rPr>
              <a:t>/&gt;</a:t>
            </a:r>
            <a:endParaRPr lang="zh-CN" altLang="en-US" b="1" dirty="0">
              <a:ea typeface="Arial Unicode MS"/>
            </a:endParaRPr>
          </a:p>
        </p:txBody>
      </p:sp>
      <p:sp>
        <p:nvSpPr>
          <p:cNvPr id="11" name="TextBox 10"/>
          <p:cNvSpPr txBox="1"/>
          <p:nvPr/>
        </p:nvSpPr>
        <p:spPr>
          <a:xfrm>
            <a:off x="408493" y="4653136"/>
            <a:ext cx="8352928" cy="369332"/>
          </a:xfrm>
          <a:prstGeom prst="rect">
            <a:avLst/>
          </a:prstGeom>
          <a:noFill/>
        </p:spPr>
        <p:txBody>
          <a:bodyPr wrap="square" rtlCol="0">
            <a:spAutoFit/>
          </a:bodyPr>
          <a:lstStyle/>
          <a:p>
            <a:r>
              <a:rPr lang="zh-CN" altLang="en-US" b="1" dirty="0" smtClean="0">
                <a:ea typeface="Arial Unicode MS"/>
              </a:rPr>
              <a:t>既配置了 </a:t>
            </a:r>
            <a:r>
              <a:rPr lang="en-US" altLang="zh-CN" b="1" dirty="0">
                <a:ea typeface="Arial Unicode MS"/>
              </a:rPr>
              <a:t>&lt;</a:t>
            </a:r>
            <a:r>
              <a:rPr lang="en-US" altLang="zh-CN" b="1" dirty="0" err="1">
                <a:ea typeface="Arial Unicode MS"/>
              </a:rPr>
              <a:t>mvc:default-servlet-handler</a:t>
            </a:r>
            <a:r>
              <a:rPr lang="en-US" altLang="zh-CN" b="1" dirty="0" smtClean="0">
                <a:ea typeface="Arial Unicode MS"/>
              </a:rPr>
              <a:t>/&gt; </a:t>
            </a:r>
            <a:r>
              <a:rPr lang="zh-CN" altLang="en-US" b="1" dirty="0">
                <a:ea typeface="Arial Unicode MS"/>
              </a:rPr>
              <a:t> </a:t>
            </a:r>
            <a:r>
              <a:rPr lang="zh-CN" altLang="en-US" b="1" dirty="0" smtClean="0">
                <a:ea typeface="Arial Unicode MS"/>
              </a:rPr>
              <a:t>又配置 </a:t>
            </a:r>
            <a:r>
              <a:rPr lang="en-US" altLang="zh-CN" b="1" dirty="0">
                <a:ea typeface="Arial Unicode MS"/>
              </a:rPr>
              <a:t>&lt;</a:t>
            </a:r>
            <a:r>
              <a:rPr lang="en-US" altLang="zh-CN" b="1" dirty="0" err="1" smtClean="0">
                <a:ea typeface="Arial Unicode MS"/>
              </a:rPr>
              <a:t>mvc:annotation-driven</a:t>
            </a:r>
            <a:r>
              <a:rPr lang="en-US" altLang="zh-CN" b="1" dirty="0" smtClean="0">
                <a:ea typeface="Arial Unicode MS"/>
              </a:rPr>
              <a:t>/&gt;</a:t>
            </a:r>
            <a:endParaRPr lang="zh-CN" altLang="en-US" b="1" dirty="0">
              <a:ea typeface="Arial Unicode MS"/>
            </a:endParaRPr>
          </a:p>
        </p:txBody>
      </p:sp>
    </p:spTree>
    <p:extLst>
      <p:ext uri="{BB962C8B-B14F-4D97-AF65-F5344CB8AC3E}">
        <p14:creationId xmlns:p14="http://schemas.microsoft.com/office/powerpoint/2010/main" val="21529694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InitBinder</a:t>
            </a:r>
            <a:endParaRPr lang="zh-CN" altLang="en-US" dirty="0"/>
          </a:p>
        </p:txBody>
      </p:sp>
      <p:sp>
        <p:nvSpPr>
          <p:cNvPr id="3" name="内容占位符 2"/>
          <p:cNvSpPr>
            <a:spLocks noGrp="1"/>
          </p:cNvSpPr>
          <p:nvPr>
            <p:ph idx="1"/>
          </p:nvPr>
        </p:nvSpPr>
        <p:spPr>
          <a:xfrm>
            <a:off x="323528" y="1916833"/>
            <a:ext cx="8496944" cy="2736304"/>
          </a:xfrm>
        </p:spPr>
        <p:txBody>
          <a:bodyPr>
            <a:normAutofit/>
          </a:bodyPr>
          <a:lstStyle/>
          <a:p>
            <a:r>
              <a:rPr lang="zh-CN" altLang="en-US" sz="2400" dirty="0" smtClean="0"/>
              <a:t>由 </a:t>
            </a:r>
            <a:r>
              <a:rPr lang="en-US" altLang="zh-CN" sz="2400" b="1" dirty="0">
                <a:solidFill>
                  <a:srgbClr val="FF0000"/>
                </a:solidFill>
              </a:rPr>
              <a:t>@</a:t>
            </a:r>
            <a:r>
              <a:rPr lang="en-US" altLang="zh-CN" sz="2400" b="1" dirty="0" err="1">
                <a:solidFill>
                  <a:srgbClr val="FF0000"/>
                </a:solidFill>
              </a:rPr>
              <a:t>InitBinder</a:t>
            </a:r>
            <a:r>
              <a:rPr lang="zh-CN" altLang="en-US" sz="2400" b="1" dirty="0" smtClean="0">
                <a:solidFill>
                  <a:srgbClr val="FF0000"/>
                </a:solidFill>
              </a:rPr>
              <a:t> </a:t>
            </a:r>
            <a:r>
              <a:rPr lang="zh-CN" altLang="en-US" sz="2400" dirty="0" smtClean="0"/>
              <a:t>标识</a:t>
            </a:r>
            <a:r>
              <a:rPr lang="zh-CN" altLang="en-US" sz="2400" dirty="0"/>
              <a:t>的方法</a:t>
            </a:r>
            <a:r>
              <a:rPr lang="zh-CN" altLang="en-US" sz="2400" dirty="0" smtClean="0"/>
              <a:t>，</a:t>
            </a:r>
            <a:r>
              <a:rPr lang="zh-CN" altLang="en-US" sz="2400" b="1" dirty="0" smtClean="0">
                <a:solidFill>
                  <a:srgbClr val="FF0000"/>
                </a:solidFill>
              </a:rPr>
              <a:t>可以对 </a:t>
            </a:r>
            <a:r>
              <a:rPr lang="en-US" altLang="zh-CN" sz="2400" b="1" dirty="0" err="1" smtClean="0">
                <a:solidFill>
                  <a:srgbClr val="FF0000"/>
                </a:solidFill>
              </a:rPr>
              <a:t>WebDataBinder</a:t>
            </a:r>
            <a:r>
              <a:rPr lang="en-US" altLang="zh-CN" sz="2400" b="1" dirty="0" smtClean="0">
                <a:solidFill>
                  <a:srgbClr val="FF0000"/>
                </a:solidFill>
              </a:rPr>
              <a:t> </a:t>
            </a:r>
            <a:r>
              <a:rPr lang="zh-CN" altLang="en-US" sz="2400" b="1" dirty="0" smtClean="0">
                <a:solidFill>
                  <a:srgbClr val="FF0000"/>
                </a:solidFill>
              </a:rPr>
              <a:t>对象进行初始化</a:t>
            </a:r>
            <a:r>
              <a:rPr lang="zh-CN" altLang="en-US" sz="2400" dirty="0" smtClean="0"/>
              <a:t>。</a:t>
            </a:r>
            <a:r>
              <a:rPr lang="en-US" altLang="zh-CN" sz="2400" dirty="0" err="1" smtClean="0"/>
              <a:t>WebDataBinder</a:t>
            </a:r>
            <a:r>
              <a:rPr lang="en-US" altLang="zh-CN" sz="2400" dirty="0" smtClean="0"/>
              <a:t> </a:t>
            </a:r>
            <a:r>
              <a:rPr lang="zh-CN" altLang="en-US" sz="2400" dirty="0" smtClean="0"/>
              <a:t>是 </a:t>
            </a:r>
            <a:r>
              <a:rPr lang="en-US" altLang="zh-CN" sz="2400" dirty="0" err="1" smtClean="0"/>
              <a:t>DataBinder</a:t>
            </a:r>
            <a:r>
              <a:rPr lang="en-US" altLang="zh-CN" sz="2400" dirty="0" smtClean="0"/>
              <a:t> </a:t>
            </a:r>
            <a:r>
              <a:rPr lang="zh-CN" altLang="en-US" sz="2400" dirty="0" smtClean="0"/>
              <a:t>的子类，用于完成由表单字段到</a:t>
            </a:r>
            <a:r>
              <a:rPr lang="en-US" altLang="zh-CN" sz="2400" dirty="0"/>
              <a:t> </a:t>
            </a:r>
            <a:r>
              <a:rPr lang="en-US" altLang="zh-CN" sz="2400" dirty="0" smtClean="0"/>
              <a:t>JavaBean </a:t>
            </a:r>
            <a:r>
              <a:rPr lang="zh-CN" altLang="en-US" sz="2400" dirty="0" smtClean="0"/>
              <a:t>属性的绑定</a:t>
            </a:r>
            <a:endParaRPr lang="en-US" altLang="zh-CN" sz="2400" dirty="0" smtClean="0"/>
          </a:p>
          <a:p>
            <a:r>
              <a:rPr lang="en-US" altLang="zh-CN" sz="2400" b="1" dirty="0" smtClean="0">
                <a:solidFill>
                  <a:srgbClr val="FF0000"/>
                </a:solidFill>
              </a:rPr>
              <a:t>@</a:t>
            </a:r>
            <a:r>
              <a:rPr lang="en-US" altLang="zh-CN" sz="2400" b="1" dirty="0" err="1">
                <a:solidFill>
                  <a:srgbClr val="FF0000"/>
                </a:solidFill>
              </a:rPr>
              <a:t>InitBinder</a:t>
            </a:r>
            <a:r>
              <a:rPr lang="zh-CN" altLang="en-US" sz="2400" b="1" dirty="0">
                <a:solidFill>
                  <a:srgbClr val="FF0000"/>
                </a:solidFill>
              </a:rPr>
              <a:t>方法不能有返回值</a:t>
            </a:r>
            <a:r>
              <a:rPr lang="zh-CN" altLang="en-US" sz="2400" dirty="0"/>
              <a:t>，它必须声明为</a:t>
            </a:r>
            <a:r>
              <a:rPr lang="en-US" altLang="zh-CN" sz="2400" dirty="0"/>
              <a:t>void</a:t>
            </a:r>
            <a:r>
              <a:rPr lang="zh-CN" altLang="en-US" sz="2400" dirty="0" smtClean="0"/>
              <a:t>。</a:t>
            </a:r>
            <a:endParaRPr lang="en-US" altLang="zh-CN" sz="2400" dirty="0" smtClean="0"/>
          </a:p>
          <a:p>
            <a:r>
              <a:rPr lang="en-US" altLang="zh-CN" sz="2400" b="1" dirty="0">
                <a:solidFill>
                  <a:srgbClr val="FF0000"/>
                </a:solidFill>
              </a:rPr>
              <a:t>@</a:t>
            </a:r>
            <a:r>
              <a:rPr lang="en-US" altLang="zh-CN" sz="2400" b="1" dirty="0" err="1">
                <a:solidFill>
                  <a:srgbClr val="FF0000"/>
                </a:solidFill>
              </a:rPr>
              <a:t>InitBinder</a:t>
            </a:r>
            <a:r>
              <a:rPr lang="zh-CN" altLang="en-US" sz="2400" b="1" dirty="0" smtClean="0">
                <a:solidFill>
                  <a:srgbClr val="FF0000"/>
                </a:solidFill>
              </a:rPr>
              <a:t>方法的参数通常是是 </a:t>
            </a:r>
            <a:r>
              <a:rPr lang="en-US" altLang="zh-CN" sz="2400" b="1" dirty="0" err="1" smtClean="0">
                <a:solidFill>
                  <a:srgbClr val="FF0000"/>
                </a:solidFill>
              </a:rPr>
              <a:t>WebDataBinder</a:t>
            </a:r>
            <a:endParaRPr lang="en-US" altLang="zh-CN" sz="2400" b="1" dirty="0" smtClean="0">
              <a:solidFill>
                <a:srgbClr val="FF0000"/>
              </a:solidFill>
            </a:endParaRPr>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6" y="4221088"/>
            <a:ext cx="623227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80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356"/>
            <a:ext cx="8572560" cy="1143000"/>
          </a:xfrm>
        </p:spPr>
        <p:txBody>
          <a:bodyPr>
            <a:noAutofit/>
          </a:bodyPr>
          <a:lstStyle/>
          <a:p>
            <a:r>
              <a:rPr lang="en-US" altLang="zh-CN" sz="3600" dirty="0" err="1" smtClean="0">
                <a:latin typeface="Arial Unicode MS" pitchFamily="34" charset="-122"/>
                <a:ea typeface="Arial Unicode MS" pitchFamily="34" charset="-122"/>
                <a:cs typeface="Arial Unicode MS" pitchFamily="34" charset="-122"/>
              </a:rPr>
              <a:t>HelloWorld</a:t>
            </a:r>
            <a:r>
              <a:rPr lang="zh-CN" altLang="en-US" sz="3600" dirty="0" smtClean="0">
                <a:latin typeface="Arial Unicode MS" pitchFamily="34" charset="-122"/>
                <a:ea typeface="Arial Unicode MS" pitchFamily="34" charset="-122"/>
                <a:cs typeface="Arial Unicode MS" pitchFamily="34" charset="-122"/>
              </a:rPr>
              <a:t>：创建 </a:t>
            </a:r>
            <a:r>
              <a:rPr lang="en-US" altLang="zh-CN" sz="3600" dirty="0" smtClean="0">
                <a:latin typeface="Arial Unicode MS" pitchFamily="34" charset="-122"/>
                <a:ea typeface="Arial Unicode MS" pitchFamily="34" charset="-122"/>
                <a:cs typeface="Arial Unicode MS" pitchFamily="34" charset="-122"/>
              </a:rPr>
              <a:t>Spring MVC </a:t>
            </a:r>
            <a:r>
              <a:rPr lang="zh-CN" altLang="en-US" sz="3600" dirty="0" smtClean="0">
                <a:latin typeface="Arial Unicode MS" pitchFamily="34" charset="-122"/>
                <a:ea typeface="Arial Unicode MS" pitchFamily="34" charset="-122"/>
                <a:cs typeface="Arial Unicode MS" pitchFamily="34" charset="-122"/>
              </a:rPr>
              <a:t>配置文件</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85926"/>
            <a:ext cx="8229600" cy="3571900"/>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配置自动扫描的包</a:t>
            </a:r>
            <a:endParaRPr lang="en-US" altLang="zh-CN" sz="2800" dirty="0" smtClean="0">
              <a:latin typeface="Arial Unicode MS" pitchFamily="34" charset="-122"/>
              <a:ea typeface="Arial Unicode MS" pitchFamily="34" charset="-122"/>
              <a:cs typeface="Arial Unicode MS" pitchFamily="34" charset="-122"/>
            </a:endParaRPr>
          </a:p>
          <a:p>
            <a:endParaRPr lang="en-US" altLang="zh-CN" sz="2800" dirty="0" smtClean="0">
              <a:latin typeface="Arial Unicode MS" pitchFamily="34" charset="-122"/>
              <a:ea typeface="Arial Unicode MS" pitchFamily="34" charset="-122"/>
              <a:cs typeface="Arial Unicode MS" pitchFamily="34" charset="-122"/>
            </a:endParaRPr>
          </a:p>
          <a:p>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FF0000"/>
                </a:solidFill>
                <a:latin typeface="Arial Unicode MS" pitchFamily="34" charset="-122"/>
                <a:ea typeface="Arial Unicode MS" pitchFamily="34" charset="-122"/>
                <a:cs typeface="Arial Unicode MS" pitchFamily="34" charset="-122"/>
              </a:rPr>
              <a:t>配置视图解析器</a:t>
            </a:r>
            <a:r>
              <a:rPr lang="zh-CN" altLang="en-US" dirty="0"/>
              <a:t>：视图名称解析器：将视图逻辑名解析为</a:t>
            </a:r>
            <a:r>
              <a:rPr lang="en-US" altLang="zh-CN" dirty="0"/>
              <a:t>: /</a:t>
            </a:r>
            <a:r>
              <a:rPr lang="en-US" altLang="zh-CN" dirty="0" smtClean="0"/>
              <a:t>WEB-INF/pages/&lt;</a:t>
            </a:r>
            <a:r>
              <a:rPr lang="en-US" altLang="zh-CN" dirty="0" err="1"/>
              <a:t>viewName</a:t>
            </a:r>
            <a:r>
              <a:rPr lang="en-US" altLang="zh-CN" dirty="0"/>
              <a:t>&gt;.</a:t>
            </a:r>
            <a:r>
              <a:rPr lang="en-US" altLang="zh-CN" dirty="0" err="1"/>
              <a:t>jsp</a:t>
            </a:r>
            <a:endParaRPr lang="en-US" altLang="zh-CN" sz="28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srcRect/>
          <a:stretch>
            <a:fillRect/>
          </a:stretch>
        </p:blipFill>
        <p:spPr bwMode="auto">
          <a:xfrm>
            <a:off x="285720" y="2428869"/>
            <a:ext cx="7786742" cy="67207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6553" y="4464851"/>
            <a:ext cx="8478924"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347"/>
            <a:ext cx="8229600" cy="1143000"/>
          </a:xfrm>
        </p:spPr>
        <p:txBody>
          <a:bodyPr/>
          <a:lstStyle/>
          <a:p>
            <a:r>
              <a:rPr lang="zh-CN" altLang="en-US" dirty="0" smtClean="0"/>
              <a:t>数据绑定流程</a:t>
            </a:r>
            <a:endParaRPr lang="zh-CN" altLang="en-US" dirty="0"/>
          </a:p>
        </p:txBody>
      </p:sp>
      <p:sp>
        <p:nvSpPr>
          <p:cNvPr id="3" name="内容占位符 2"/>
          <p:cNvSpPr>
            <a:spLocks noGrp="1"/>
          </p:cNvSpPr>
          <p:nvPr>
            <p:ph idx="1"/>
          </p:nvPr>
        </p:nvSpPr>
        <p:spPr>
          <a:xfrm>
            <a:off x="323528" y="1712293"/>
            <a:ext cx="8496944" cy="1716707"/>
          </a:xfrm>
        </p:spPr>
        <p:txBody>
          <a:bodyPr>
            <a:normAutofit/>
          </a:bodyPr>
          <a:lstStyle/>
          <a:p>
            <a:r>
              <a:rPr lang="en-US" altLang="zh-CN" sz="2400" dirty="0" smtClean="0"/>
              <a:t>Spring MVC </a:t>
            </a:r>
            <a:r>
              <a:rPr lang="zh-CN" altLang="en-US" sz="2400" dirty="0" smtClean="0"/>
              <a:t>通过反射机制对目标处理方法进行解析，将请求消息绑定到处理方法的入参中。数据绑定的核心部件是 </a:t>
            </a:r>
            <a:r>
              <a:rPr lang="en-US" altLang="zh-CN" sz="2400" b="1" dirty="0" err="1" smtClean="0">
                <a:solidFill>
                  <a:srgbClr val="FF0000"/>
                </a:solidFill>
              </a:rPr>
              <a:t>DataBinder</a:t>
            </a:r>
            <a:r>
              <a:rPr lang="zh-CN" altLang="en-US" sz="2400" dirty="0"/>
              <a:t>，</a:t>
            </a:r>
            <a:r>
              <a:rPr lang="zh-CN" altLang="en-US" sz="2400" dirty="0" smtClean="0"/>
              <a:t>运行机制如下：</a:t>
            </a:r>
            <a:endParaRPr lang="zh-CN" altLang="en-US" sz="2400" dirty="0"/>
          </a:p>
        </p:txBody>
      </p:sp>
      <p:sp>
        <p:nvSpPr>
          <p:cNvPr id="4" name="Dispatcher"/>
          <p:cNvSpPr/>
          <p:nvPr/>
        </p:nvSpPr>
        <p:spPr>
          <a:xfrm>
            <a:off x="3384701" y="4139004"/>
            <a:ext cx="2088232" cy="576064"/>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DataBinder</a:t>
            </a:r>
            <a:endParaRPr lang="en-US" altLang="zh-CN" sz="1400" b="1" dirty="0">
              <a:solidFill>
                <a:schemeClr val="bg1"/>
              </a:solidFill>
            </a:endParaRPr>
          </a:p>
        </p:txBody>
      </p:sp>
      <p:sp>
        <p:nvSpPr>
          <p:cNvPr id="5" name="HandlerMapping"/>
          <p:cNvSpPr/>
          <p:nvPr/>
        </p:nvSpPr>
        <p:spPr>
          <a:xfrm>
            <a:off x="5128122" y="2803148"/>
            <a:ext cx="2271712" cy="458787"/>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ConversionService</a:t>
            </a:r>
            <a:endParaRPr lang="en-US" altLang="zh-CN" sz="1400" b="1" dirty="0">
              <a:solidFill>
                <a:schemeClr val="bg1"/>
              </a:solidFill>
            </a:endParaRPr>
          </a:p>
        </p:txBody>
      </p:sp>
      <p:sp>
        <p:nvSpPr>
          <p:cNvPr id="6" name="HandlerAdapter"/>
          <p:cNvSpPr/>
          <p:nvPr/>
        </p:nvSpPr>
        <p:spPr>
          <a:xfrm>
            <a:off x="7039472" y="4168398"/>
            <a:ext cx="1836737" cy="576262"/>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a:solidFill>
                  <a:schemeClr val="bg1"/>
                </a:solidFill>
              </a:rPr>
              <a:t>Validator</a:t>
            </a:r>
          </a:p>
        </p:txBody>
      </p:sp>
      <p:grpSp>
        <p:nvGrpSpPr>
          <p:cNvPr id="7" name="组合 6"/>
          <p:cNvGrpSpPr>
            <a:grpSpLocks/>
          </p:cNvGrpSpPr>
          <p:nvPr/>
        </p:nvGrpSpPr>
        <p:grpSpPr bwMode="auto">
          <a:xfrm>
            <a:off x="4428034" y="3258760"/>
            <a:ext cx="815975" cy="879475"/>
            <a:chOff x="3725058" y="2045226"/>
            <a:chExt cx="814686" cy="879718"/>
          </a:xfrm>
        </p:grpSpPr>
        <p:cxnSp>
          <p:nvCxnSpPr>
            <p:cNvPr id="28" name="Line2"/>
            <p:cNvCxnSpPr/>
            <p:nvPr/>
          </p:nvCxnSpPr>
          <p:spPr>
            <a:xfrm flipV="1">
              <a:off x="3725058" y="2045226"/>
              <a:ext cx="814686" cy="87971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椭圆 28"/>
            <p:cNvSpPr/>
            <p:nvPr/>
          </p:nvSpPr>
          <p:spPr>
            <a:xfrm>
              <a:off x="3856280" y="2576475"/>
              <a:ext cx="216024" cy="222233"/>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3</a:t>
              </a:r>
              <a:endParaRPr lang="zh-CN" altLang="en-US" sz="1400" smtClean="0">
                <a:solidFill>
                  <a:srgbClr val="FFFFFF"/>
                </a:solidFill>
                <a:latin typeface="Verdana" pitchFamily="34" charset="0"/>
                <a:ea typeface="宋体" pitchFamily="2" charset="-122"/>
              </a:endParaRPr>
            </a:p>
          </p:txBody>
        </p:sp>
      </p:grpSp>
      <p:cxnSp>
        <p:nvCxnSpPr>
          <p:cNvPr id="8" name="Line3"/>
          <p:cNvCxnSpPr/>
          <p:nvPr/>
        </p:nvCxnSpPr>
        <p:spPr>
          <a:xfrm>
            <a:off x="5472609" y="4455735"/>
            <a:ext cx="156686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椭圆 8"/>
          <p:cNvSpPr/>
          <p:nvPr/>
        </p:nvSpPr>
        <p:spPr>
          <a:xfrm>
            <a:off x="5804520" y="4341440"/>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4</a:t>
            </a:r>
            <a:endParaRPr lang="zh-CN" altLang="en-US" sz="1400" smtClean="0">
              <a:solidFill>
                <a:srgbClr val="FFFFFF"/>
              </a:solidFill>
              <a:latin typeface="Verdana" pitchFamily="34" charset="0"/>
              <a:ea typeface="宋体" pitchFamily="2" charset="-122"/>
            </a:endParaRPr>
          </a:p>
        </p:txBody>
      </p:sp>
      <p:cxnSp>
        <p:nvCxnSpPr>
          <p:cNvPr id="10" name="直接连接符 9"/>
          <p:cNvCxnSpPr>
            <a:endCxn id="15" idx="2"/>
          </p:cNvCxnSpPr>
          <p:nvPr/>
        </p:nvCxnSpPr>
        <p:spPr>
          <a:xfrm flipH="1" flipV="1">
            <a:off x="1871366" y="5751135"/>
            <a:ext cx="1513335" cy="677863"/>
          </a:xfrm>
          <a:prstGeom prst="line">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11" name="ViewResolver"/>
          <p:cNvSpPr/>
          <p:nvPr/>
        </p:nvSpPr>
        <p:spPr>
          <a:xfrm>
            <a:off x="5613897" y="5624135"/>
            <a:ext cx="1785937" cy="45878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ea typeface="宋体" pitchFamily="2" charset="-122"/>
              </a:rPr>
              <a:t>BindingResult</a:t>
            </a:r>
            <a:endParaRPr lang="en-US" altLang="zh-CN" sz="1000" b="1" dirty="0">
              <a:solidFill>
                <a:srgbClr val="BFBFBF"/>
              </a:solidFill>
              <a:ea typeface="宋体" pitchFamily="2" charset="-122"/>
            </a:endParaRPr>
          </a:p>
        </p:txBody>
      </p:sp>
      <p:grpSp>
        <p:nvGrpSpPr>
          <p:cNvPr id="12" name="pxLine6"/>
          <p:cNvGrpSpPr>
            <a:grpSpLocks/>
          </p:cNvGrpSpPr>
          <p:nvPr/>
        </p:nvGrpSpPr>
        <p:grpSpPr bwMode="auto">
          <a:xfrm>
            <a:off x="5039222" y="4714498"/>
            <a:ext cx="981075" cy="909637"/>
            <a:chOff x="3218968" y="3717032"/>
            <a:chExt cx="981081" cy="908928"/>
          </a:xfrm>
        </p:grpSpPr>
        <p:cxnSp>
          <p:nvCxnSpPr>
            <p:cNvPr id="26" name="Line6"/>
            <p:cNvCxnSpPr/>
            <p:nvPr/>
          </p:nvCxnSpPr>
          <p:spPr>
            <a:xfrm>
              <a:off x="3218968" y="3717032"/>
              <a:ext cx="981081" cy="9089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椭圆 26"/>
            <p:cNvSpPr/>
            <p:nvPr/>
          </p:nvSpPr>
          <p:spPr>
            <a:xfrm>
              <a:off x="3442042" y="3882895"/>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5</a:t>
              </a:r>
              <a:endParaRPr lang="zh-CN" altLang="en-US" sz="1400" smtClean="0">
                <a:solidFill>
                  <a:srgbClr val="FFFFFF"/>
                </a:solidFill>
                <a:latin typeface="Verdana" pitchFamily="34" charset="0"/>
                <a:ea typeface="宋体" pitchFamily="2" charset="-122"/>
              </a:endParaRPr>
            </a:p>
          </p:txBody>
        </p:sp>
      </p:grpSp>
      <p:grpSp>
        <p:nvGrpSpPr>
          <p:cNvPr id="13" name="组合 12"/>
          <p:cNvGrpSpPr>
            <a:grpSpLocks/>
          </p:cNvGrpSpPr>
          <p:nvPr/>
        </p:nvGrpSpPr>
        <p:grpSpPr bwMode="auto">
          <a:xfrm>
            <a:off x="2719884" y="3995360"/>
            <a:ext cx="654050" cy="371475"/>
            <a:chOff x="2016328" y="2780928"/>
            <a:chExt cx="654454" cy="372422"/>
          </a:xfrm>
        </p:grpSpPr>
        <p:cxnSp>
          <p:nvCxnSpPr>
            <p:cNvPr id="24" name="srcLine1"/>
            <p:cNvCxnSpPr/>
            <p:nvPr/>
          </p:nvCxnSpPr>
          <p:spPr>
            <a:xfrm>
              <a:off x="2016328" y="2795252"/>
              <a:ext cx="654454" cy="35809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椭圆 24"/>
            <p:cNvSpPr/>
            <p:nvPr/>
          </p:nvSpPr>
          <p:spPr>
            <a:xfrm>
              <a:off x="2123728" y="2780928"/>
              <a:ext cx="216024" cy="22961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1</a:t>
              </a:r>
              <a:endParaRPr lang="zh-CN" altLang="en-US" sz="1400" smtClean="0">
                <a:solidFill>
                  <a:srgbClr val="FFFFFF"/>
                </a:solidFill>
                <a:latin typeface="Verdana" pitchFamily="34" charset="0"/>
                <a:ea typeface="宋体" pitchFamily="2" charset="-122"/>
              </a:endParaRPr>
            </a:p>
          </p:txBody>
        </p:sp>
      </p:grpSp>
      <p:sp>
        <p:nvSpPr>
          <p:cNvPr id="14" name="HandlerMapping"/>
          <p:cNvSpPr/>
          <p:nvPr/>
        </p:nvSpPr>
        <p:spPr>
          <a:xfrm>
            <a:off x="854572" y="3434973"/>
            <a:ext cx="2089150" cy="458787"/>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1400" b="1" dirty="0" err="1">
                <a:solidFill>
                  <a:schemeClr val="bg1"/>
                </a:solidFill>
              </a:rPr>
              <a:t>ServletRequest</a:t>
            </a:r>
            <a:endParaRPr lang="en-US" altLang="zh-CN" sz="1400" b="1" dirty="0">
              <a:solidFill>
                <a:schemeClr val="bg1"/>
              </a:solidFill>
            </a:endParaRPr>
          </a:p>
        </p:txBody>
      </p:sp>
      <p:sp>
        <p:nvSpPr>
          <p:cNvPr id="15" name="HandlerMapping"/>
          <p:cNvSpPr/>
          <p:nvPr/>
        </p:nvSpPr>
        <p:spPr>
          <a:xfrm>
            <a:off x="827584" y="5290760"/>
            <a:ext cx="2087563" cy="460375"/>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1400" b="1" dirty="0">
                <a:solidFill>
                  <a:schemeClr val="bg1"/>
                </a:solidFill>
                <a:ea typeface="宋体" pitchFamily="2" charset="-122"/>
              </a:rPr>
              <a:t>处理方法入参</a:t>
            </a:r>
            <a:r>
              <a:rPr lang="zh-CN" altLang="en-US" sz="1400" b="1" dirty="0" smtClean="0">
                <a:solidFill>
                  <a:schemeClr val="bg1"/>
                </a:solidFill>
                <a:ea typeface="宋体" pitchFamily="2" charset="-122"/>
              </a:rPr>
              <a:t>对象</a:t>
            </a:r>
            <a:endParaRPr lang="en-US" altLang="zh-CN" sz="1400" b="1" dirty="0">
              <a:solidFill>
                <a:schemeClr val="bg1"/>
              </a:solidFill>
              <a:ea typeface="宋体" pitchFamily="2" charset="-122"/>
            </a:endParaRPr>
          </a:p>
        </p:txBody>
      </p:sp>
      <p:grpSp>
        <p:nvGrpSpPr>
          <p:cNvPr id="16" name="组合 15"/>
          <p:cNvGrpSpPr>
            <a:grpSpLocks/>
          </p:cNvGrpSpPr>
          <p:nvPr/>
        </p:nvGrpSpPr>
        <p:grpSpPr bwMode="auto">
          <a:xfrm>
            <a:off x="3574687" y="5751133"/>
            <a:ext cx="2105886" cy="933072"/>
            <a:chOff x="251519" y="4702130"/>
            <a:chExt cx="2105519" cy="933450"/>
          </a:xfrm>
        </p:grpSpPr>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4702130"/>
              <a:ext cx="7715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51"/>
            <p:cNvSpPr txBox="1">
              <a:spLocks noChangeArrowheads="1"/>
            </p:cNvSpPr>
            <p:nvPr/>
          </p:nvSpPr>
          <p:spPr bwMode="auto">
            <a:xfrm>
              <a:off x="1104718" y="5168855"/>
              <a:ext cx="1252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200" dirty="0"/>
                <a:t>处理方法的签名</a:t>
              </a:r>
            </a:p>
          </p:txBody>
        </p:sp>
      </p:grpSp>
      <p:grpSp>
        <p:nvGrpSpPr>
          <p:cNvPr id="17" name="组合 16"/>
          <p:cNvGrpSpPr>
            <a:grpSpLocks/>
          </p:cNvGrpSpPr>
          <p:nvPr/>
        </p:nvGrpSpPr>
        <p:grpSpPr bwMode="auto">
          <a:xfrm>
            <a:off x="2827834" y="4714498"/>
            <a:ext cx="719138" cy="531812"/>
            <a:chOff x="2123728" y="3530218"/>
            <a:chExt cx="720080" cy="502040"/>
          </a:xfrm>
        </p:grpSpPr>
        <p:cxnSp>
          <p:nvCxnSpPr>
            <p:cNvPr id="20" name="Line2"/>
            <p:cNvCxnSpPr/>
            <p:nvPr/>
          </p:nvCxnSpPr>
          <p:spPr>
            <a:xfrm flipV="1">
              <a:off x="2123728" y="3530218"/>
              <a:ext cx="720080" cy="502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2227226" y="3788443"/>
              <a:ext cx="216024" cy="222233"/>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400" smtClean="0">
                  <a:solidFill>
                    <a:srgbClr val="FFFFFF"/>
                  </a:solidFill>
                  <a:latin typeface="Verdana" pitchFamily="34" charset="0"/>
                  <a:ea typeface="宋体" pitchFamily="2" charset="-122"/>
                </a:rPr>
                <a:t>2</a:t>
              </a:r>
              <a:endParaRPr lang="zh-CN" altLang="en-US" sz="1400" smtClean="0">
                <a:solidFill>
                  <a:srgbClr val="FFFFFF"/>
                </a:solidFill>
                <a:latin typeface="Verdana" pitchFamily="34" charset="0"/>
                <a:ea typeface="宋体" pitchFamily="2" charset="-122"/>
              </a:endParaRPr>
            </a:p>
          </p:txBody>
        </p:sp>
      </p:grpSp>
      <p:sp>
        <p:nvSpPr>
          <p:cNvPr id="18" name="TextBox 81923"/>
          <p:cNvSpPr txBox="1">
            <a:spLocks noChangeArrowheads="1"/>
          </p:cNvSpPr>
          <p:nvPr/>
        </p:nvSpPr>
        <p:spPr bwMode="auto">
          <a:xfrm>
            <a:off x="3162350" y="3284984"/>
            <a:ext cx="2417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400" b="1" dirty="0">
                <a:solidFill>
                  <a:srgbClr val="FF0000"/>
                </a:solidFill>
              </a:rPr>
              <a:t>数据类型转换</a:t>
            </a:r>
            <a:r>
              <a:rPr lang="en-US" altLang="zh-CN" sz="1400" b="1" dirty="0">
                <a:solidFill>
                  <a:srgbClr val="FF0000"/>
                </a:solidFill>
              </a:rPr>
              <a:t>/</a:t>
            </a:r>
            <a:r>
              <a:rPr lang="zh-CN" altLang="en-US" sz="1400" b="1" dirty="0">
                <a:solidFill>
                  <a:srgbClr val="FF0000"/>
                </a:solidFill>
              </a:rPr>
              <a:t>格式化</a:t>
            </a:r>
          </a:p>
        </p:txBody>
      </p:sp>
      <p:sp>
        <p:nvSpPr>
          <p:cNvPr id="19" name="TextBox 69"/>
          <p:cNvSpPr txBox="1">
            <a:spLocks noChangeArrowheads="1"/>
          </p:cNvSpPr>
          <p:nvPr/>
        </p:nvSpPr>
        <p:spPr bwMode="auto">
          <a:xfrm>
            <a:off x="6051450" y="4077072"/>
            <a:ext cx="11128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r>
              <a:rPr lang="zh-CN" altLang="en-US" sz="1400" b="1" dirty="0">
                <a:solidFill>
                  <a:srgbClr val="FF0000"/>
                </a:solidFill>
              </a:rPr>
              <a:t>数据校验</a:t>
            </a:r>
          </a:p>
        </p:txBody>
      </p:sp>
    </p:spTree>
    <p:extLst>
      <p:ext uri="{BB962C8B-B14F-4D97-AF65-F5344CB8AC3E}">
        <p14:creationId xmlns:p14="http://schemas.microsoft.com/office/powerpoint/2010/main" val="7926333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b="1" dirty="0" smtClean="0">
                <a:solidFill>
                  <a:srgbClr val="FF0000"/>
                </a:solidFill>
              </a:rPr>
              <a:t>数据格式</a:t>
            </a:r>
            <a:r>
              <a:rPr lang="zh-CN" altLang="en-US" sz="2000" b="1" dirty="0">
                <a:solidFill>
                  <a:srgbClr val="FF0000"/>
                </a:solidFill>
              </a:rPr>
              <a:t>化</a:t>
            </a:r>
            <a:r>
              <a:rPr lang="en-US" altLang="zh-CN" sz="2000" dirty="0"/>
              <a:t> &amp; </a:t>
            </a:r>
            <a:r>
              <a:rPr lang="zh-CN" altLang="en-US" sz="2000" dirty="0"/>
              <a:t>数据</a:t>
            </a:r>
            <a:r>
              <a:rPr lang="zh-CN" altLang="en-US" sz="2000" dirty="0" smtClean="0"/>
              <a:t>校验</a:t>
            </a:r>
            <a:endParaRPr lang="en-US" altLang="zh-CN" sz="2000" dirty="0" smtClean="0"/>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数据格式化</a:t>
            </a:r>
            <a:endParaRPr lang="zh-CN" altLang="en-US" dirty="0"/>
          </a:p>
        </p:txBody>
      </p:sp>
      <p:sp>
        <p:nvSpPr>
          <p:cNvPr id="3" name="内容占位符 2"/>
          <p:cNvSpPr>
            <a:spLocks noGrp="1"/>
          </p:cNvSpPr>
          <p:nvPr>
            <p:ph idx="1"/>
          </p:nvPr>
        </p:nvSpPr>
        <p:spPr>
          <a:xfrm>
            <a:off x="457200" y="1928802"/>
            <a:ext cx="8229600" cy="3786214"/>
          </a:xfrm>
        </p:spPr>
        <p:txBody>
          <a:bodyPr>
            <a:normAutofit/>
          </a:bodyPr>
          <a:lstStyle/>
          <a:p>
            <a:r>
              <a:rPr lang="zh-CN" altLang="en-US" sz="2400" dirty="0" smtClean="0"/>
              <a:t>对属性对象的输入</a:t>
            </a:r>
            <a:r>
              <a:rPr lang="en-US" altLang="zh-CN" sz="2400" dirty="0" smtClean="0"/>
              <a:t>/</a:t>
            </a:r>
            <a:r>
              <a:rPr lang="zh-CN" altLang="en-US" sz="2400" dirty="0" smtClean="0"/>
              <a:t>输出进行格式化，从其本质上讲依然属于 </a:t>
            </a:r>
            <a:r>
              <a:rPr lang="en-US" altLang="zh-CN" sz="2400" dirty="0" smtClean="0"/>
              <a:t>“</a:t>
            </a:r>
            <a:r>
              <a:rPr lang="zh-CN" altLang="en-US" sz="2400" dirty="0" smtClean="0"/>
              <a:t>类型转换</a:t>
            </a:r>
            <a:r>
              <a:rPr lang="en-US" altLang="zh-CN" sz="2400" dirty="0" smtClean="0"/>
              <a:t>” </a:t>
            </a:r>
            <a:r>
              <a:rPr lang="zh-CN" altLang="en-US" sz="2400" dirty="0" smtClean="0"/>
              <a:t>的范畴。</a:t>
            </a:r>
            <a:endParaRPr lang="en-US" altLang="zh-CN" sz="2400" dirty="0" smtClean="0"/>
          </a:p>
          <a:p>
            <a:r>
              <a:rPr lang="en-US" altLang="zh-CN" sz="2400" dirty="0" smtClean="0"/>
              <a:t>Spring </a:t>
            </a:r>
            <a:r>
              <a:rPr lang="zh-CN" altLang="en-US" sz="2400" dirty="0" smtClean="0"/>
              <a:t>在格式化模块中定义了一个实现 </a:t>
            </a:r>
            <a:r>
              <a:rPr lang="en-US" altLang="zh-CN" sz="2400" dirty="0" err="1" smtClean="0"/>
              <a:t>ConversionService</a:t>
            </a:r>
            <a:r>
              <a:rPr lang="en-US" altLang="zh-CN" sz="2400" dirty="0" smtClean="0"/>
              <a:t> </a:t>
            </a:r>
            <a:r>
              <a:rPr lang="zh-CN" altLang="en-US" sz="2400" dirty="0" smtClean="0"/>
              <a:t>接口的 </a:t>
            </a:r>
            <a:r>
              <a:rPr lang="en-US" altLang="zh-CN" sz="2400" b="1" dirty="0" err="1" smtClean="0">
                <a:solidFill>
                  <a:srgbClr val="FF0000"/>
                </a:solidFill>
              </a:rPr>
              <a:t>FormattingConversionService</a:t>
            </a:r>
            <a:r>
              <a:rPr lang="en-US" altLang="zh-CN" sz="2400" dirty="0" smtClean="0"/>
              <a:t> </a:t>
            </a:r>
            <a:r>
              <a:rPr lang="zh-CN" altLang="en-US" sz="2400" dirty="0" smtClean="0"/>
              <a:t>实现类，该实现类扩展了 </a:t>
            </a:r>
            <a:r>
              <a:rPr lang="en-US" altLang="zh-CN" sz="2400" dirty="0" err="1" smtClean="0"/>
              <a:t>GenericConversionService</a:t>
            </a:r>
            <a:r>
              <a:rPr lang="zh-CN" altLang="en-US" sz="2400" dirty="0" smtClean="0"/>
              <a:t>，因此它</a:t>
            </a:r>
            <a:r>
              <a:rPr lang="zh-CN" altLang="en-US" sz="2400" b="1" dirty="0" smtClean="0">
                <a:solidFill>
                  <a:srgbClr val="FF0000"/>
                </a:solidFill>
              </a:rPr>
              <a:t>既具有类型转换的功能，又具有格式化的功能</a:t>
            </a:r>
            <a:endParaRPr lang="en-US" altLang="zh-CN" sz="2400" b="1" dirty="0" smtClean="0">
              <a:solidFill>
                <a:srgbClr val="FF0000"/>
              </a:solidFill>
            </a:endParaRPr>
          </a:p>
          <a:p>
            <a:r>
              <a:rPr lang="en-US" altLang="zh-CN" sz="2400" dirty="0" err="1" smtClean="0"/>
              <a:t>FormattingConversionService</a:t>
            </a:r>
            <a:r>
              <a:rPr lang="en-US" altLang="zh-CN" sz="2400" dirty="0" smtClean="0"/>
              <a:t> </a:t>
            </a:r>
            <a:r>
              <a:rPr lang="zh-CN" altLang="en-US" sz="2400" dirty="0" smtClean="0"/>
              <a:t>拥有一个 </a:t>
            </a:r>
            <a:r>
              <a:rPr lang="en-US" altLang="zh-CN" sz="2400" b="1" dirty="0" err="1" smtClean="0">
                <a:solidFill>
                  <a:srgbClr val="FF0000"/>
                </a:solidFill>
              </a:rPr>
              <a:t>FormattingConversionServiceFactroyBean</a:t>
            </a:r>
            <a:r>
              <a:rPr lang="en-US" altLang="zh-CN" sz="2400" dirty="0" smtClean="0">
                <a:solidFill>
                  <a:srgbClr val="FF0000"/>
                </a:solidFill>
              </a:rPr>
              <a:t> </a:t>
            </a:r>
            <a:r>
              <a:rPr lang="zh-CN" altLang="en-US" sz="2400" dirty="0" smtClean="0"/>
              <a:t>工厂类，后者用于在 </a:t>
            </a:r>
            <a:r>
              <a:rPr lang="en-US" altLang="zh-CN" sz="2400" dirty="0" smtClean="0"/>
              <a:t>Spring </a:t>
            </a:r>
            <a:r>
              <a:rPr lang="zh-CN" altLang="en-US" sz="2400" dirty="0" smtClean="0"/>
              <a:t>上下文中构造前者</a:t>
            </a:r>
            <a:endParaRPr lang="en-US" altLang="zh-CN"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数据格式化</a:t>
            </a:r>
            <a:endParaRPr lang="zh-CN" altLang="en-US" dirty="0"/>
          </a:p>
        </p:txBody>
      </p:sp>
      <p:sp>
        <p:nvSpPr>
          <p:cNvPr id="3" name="内容占位符 2"/>
          <p:cNvSpPr>
            <a:spLocks noGrp="1"/>
          </p:cNvSpPr>
          <p:nvPr>
            <p:ph idx="1"/>
          </p:nvPr>
        </p:nvSpPr>
        <p:spPr>
          <a:xfrm>
            <a:off x="170140" y="1785926"/>
            <a:ext cx="8786874" cy="4019338"/>
          </a:xfrm>
        </p:spPr>
        <p:txBody>
          <a:bodyPr>
            <a:noAutofit/>
          </a:bodyPr>
          <a:lstStyle/>
          <a:p>
            <a:r>
              <a:rPr lang="en-US" altLang="zh-CN" sz="2400" dirty="0" err="1" smtClean="0"/>
              <a:t>FormattingConversionServiceFactroyBean</a:t>
            </a:r>
            <a:r>
              <a:rPr lang="en-US" altLang="zh-CN" sz="2400" dirty="0" smtClean="0"/>
              <a:t> </a:t>
            </a:r>
            <a:r>
              <a:rPr lang="zh-CN" altLang="en-US" sz="2400" dirty="0" smtClean="0"/>
              <a:t>内部已经注册了 </a:t>
            </a:r>
            <a:r>
              <a:rPr lang="en-US" altLang="zh-CN" sz="2400" dirty="0" smtClean="0"/>
              <a:t>:</a:t>
            </a:r>
          </a:p>
          <a:p>
            <a:pPr lvl="1"/>
            <a:r>
              <a:rPr lang="en-US" altLang="zh-CN" sz="2000" dirty="0" err="1" smtClean="0"/>
              <a:t>NumberFormatAnnotationFormatterFactroy</a:t>
            </a:r>
            <a:r>
              <a:rPr lang="zh-CN" altLang="en-US" sz="2000" dirty="0" smtClean="0"/>
              <a:t>：支持对数字类型的属性使用 </a:t>
            </a:r>
            <a:r>
              <a:rPr lang="en-US" altLang="zh-CN" sz="2000" b="1" dirty="0" smtClean="0">
                <a:solidFill>
                  <a:srgbClr val="FF0000"/>
                </a:solidFill>
              </a:rPr>
              <a:t>@</a:t>
            </a:r>
            <a:r>
              <a:rPr lang="en-US" altLang="zh-CN" sz="2000" b="1" dirty="0" err="1" smtClean="0">
                <a:solidFill>
                  <a:srgbClr val="FF0000"/>
                </a:solidFill>
              </a:rPr>
              <a:t>NumberFormat</a:t>
            </a:r>
            <a:r>
              <a:rPr lang="en-US" altLang="zh-CN" sz="2000" b="1" dirty="0" smtClean="0">
                <a:solidFill>
                  <a:srgbClr val="FF0000"/>
                </a:solidFill>
              </a:rPr>
              <a:t> </a:t>
            </a:r>
            <a:r>
              <a:rPr lang="zh-CN" altLang="en-US" sz="2000" dirty="0" smtClean="0"/>
              <a:t>注解</a:t>
            </a:r>
            <a:endParaRPr lang="en-US" altLang="zh-CN" sz="2000" dirty="0" smtClean="0"/>
          </a:p>
          <a:p>
            <a:pPr lvl="1"/>
            <a:r>
              <a:rPr lang="en-US" altLang="zh-CN" sz="2000" dirty="0" err="1" smtClean="0"/>
              <a:t>JodaDateTimeFormatAnnotationFormatterFactroy</a:t>
            </a:r>
            <a:r>
              <a:rPr lang="zh-CN" altLang="en-US" sz="2000" dirty="0" smtClean="0"/>
              <a:t>：支持对日期类型的属性使用 </a:t>
            </a:r>
            <a:r>
              <a:rPr lang="en-US" altLang="zh-CN" sz="2000" b="1" dirty="0" smtClean="0">
                <a:solidFill>
                  <a:srgbClr val="FF0000"/>
                </a:solidFill>
              </a:rPr>
              <a:t>@</a:t>
            </a:r>
            <a:r>
              <a:rPr lang="en-US" altLang="zh-CN" sz="2000" b="1" dirty="0" err="1" smtClean="0">
                <a:solidFill>
                  <a:srgbClr val="FF0000"/>
                </a:solidFill>
              </a:rPr>
              <a:t>DateTimeFormat</a:t>
            </a:r>
            <a:r>
              <a:rPr lang="en-US" altLang="zh-CN" sz="2000" b="1" dirty="0" smtClean="0">
                <a:solidFill>
                  <a:srgbClr val="FF0000"/>
                </a:solidFill>
              </a:rPr>
              <a:t> </a:t>
            </a:r>
            <a:r>
              <a:rPr lang="zh-CN" altLang="en-US" sz="2000" dirty="0" smtClean="0"/>
              <a:t>注解</a:t>
            </a:r>
            <a:endParaRPr lang="en-US" altLang="zh-CN" sz="2000" dirty="0" smtClean="0"/>
          </a:p>
          <a:p>
            <a:r>
              <a:rPr lang="zh-CN" altLang="en-US" sz="2400" dirty="0" smtClean="0"/>
              <a:t>装配了 </a:t>
            </a:r>
            <a:r>
              <a:rPr lang="en-US" altLang="zh-CN" sz="2400" dirty="0" err="1" smtClean="0"/>
              <a:t>FormattingConversionServiceFactroyBean</a:t>
            </a:r>
            <a:r>
              <a:rPr lang="en-US" altLang="zh-CN" sz="2400" dirty="0" smtClean="0"/>
              <a:t> </a:t>
            </a:r>
            <a:r>
              <a:rPr lang="zh-CN" altLang="en-US" sz="2400" dirty="0" smtClean="0"/>
              <a:t>后，就可以在 </a:t>
            </a:r>
            <a:r>
              <a:rPr lang="en-US" altLang="zh-CN" sz="2400" dirty="0" smtClean="0"/>
              <a:t>Spring MVC </a:t>
            </a:r>
            <a:r>
              <a:rPr lang="zh-CN" altLang="en-US" sz="2400" dirty="0" smtClean="0"/>
              <a:t>入参绑定及模型数据输出时使用注解驱动了。</a:t>
            </a:r>
            <a:r>
              <a:rPr lang="en-US" altLang="zh-CN" sz="2400" b="1" dirty="0" smtClean="0">
                <a:solidFill>
                  <a:srgbClr val="FF0000"/>
                </a:solidFill>
              </a:rPr>
              <a:t>&lt;</a:t>
            </a:r>
            <a:r>
              <a:rPr lang="en-US" altLang="zh-CN" sz="2400" b="1" dirty="0" err="1" smtClean="0">
                <a:solidFill>
                  <a:srgbClr val="FF0000"/>
                </a:solidFill>
              </a:rPr>
              <a:t>mvc:annotation</a:t>
            </a:r>
            <a:r>
              <a:rPr lang="en-US" altLang="zh-CN" sz="2400" b="1" dirty="0" smtClean="0">
                <a:solidFill>
                  <a:srgbClr val="FF0000"/>
                </a:solidFill>
              </a:rPr>
              <a:t>-driven/&gt; </a:t>
            </a:r>
            <a:r>
              <a:rPr lang="zh-CN" altLang="en-US" sz="2400" b="1" dirty="0" smtClean="0">
                <a:solidFill>
                  <a:srgbClr val="FF0000"/>
                </a:solidFill>
              </a:rPr>
              <a:t>默认创建的 </a:t>
            </a:r>
            <a:r>
              <a:rPr lang="en-US" altLang="zh-CN" sz="2400" b="1" dirty="0" err="1" smtClean="0">
                <a:solidFill>
                  <a:srgbClr val="FF0000"/>
                </a:solidFill>
              </a:rPr>
              <a:t>ConversionService</a:t>
            </a:r>
            <a:r>
              <a:rPr lang="en-US" altLang="zh-CN" sz="2400" b="1" dirty="0" smtClean="0">
                <a:solidFill>
                  <a:srgbClr val="FF0000"/>
                </a:solidFill>
              </a:rPr>
              <a:t> </a:t>
            </a:r>
            <a:r>
              <a:rPr lang="zh-CN" altLang="en-US" sz="2400" b="1" dirty="0" smtClean="0">
                <a:solidFill>
                  <a:srgbClr val="FF0000"/>
                </a:solidFill>
              </a:rPr>
              <a:t>实例即为 </a:t>
            </a:r>
            <a:r>
              <a:rPr lang="en-US" altLang="zh-CN" sz="2400" b="1" dirty="0" err="1" smtClean="0">
                <a:solidFill>
                  <a:srgbClr val="FF0000"/>
                </a:solidFill>
              </a:rPr>
              <a:t>FormattingConversionServiceFactroyBean</a:t>
            </a:r>
            <a:r>
              <a:rPr lang="en-US" altLang="zh-CN" sz="2400" b="1" dirty="0" smtClean="0">
                <a:solidFill>
                  <a:srgbClr val="FF0000"/>
                </a:solidFill>
              </a:rPr>
              <a:t> </a:t>
            </a:r>
            <a:endParaRPr lang="zh-CN" altLang="en-US" sz="2400" b="1" dirty="0" smtClean="0">
              <a:solidFill>
                <a:srgbClr val="FF0000"/>
              </a:solidFill>
            </a:endParaRPr>
          </a:p>
          <a:p>
            <a:endParaRPr lang="zh-CN" altLang="en-US" sz="2400" dirty="0"/>
          </a:p>
        </p:txBody>
      </p:sp>
      <p:pic>
        <p:nvPicPr>
          <p:cNvPr id="28674" name="Picture 2"/>
          <p:cNvPicPr>
            <a:picLocks noChangeAspect="1" noChangeArrowheads="1"/>
          </p:cNvPicPr>
          <p:nvPr/>
        </p:nvPicPr>
        <p:blipFill>
          <a:blip r:embed="rId2"/>
          <a:srcRect/>
          <a:stretch>
            <a:fillRect/>
          </a:stretch>
        </p:blipFill>
        <p:spPr bwMode="auto">
          <a:xfrm>
            <a:off x="642910" y="5949280"/>
            <a:ext cx="5357850" cy="35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日期格式化</a:t>
            </a:r>
            <a:endParaRPr lang="zh-CN" altLang="en-US" dirty="0"/>
          </a:p>
        </p:txBody>
      </p:sp>
      <p:sp>
        <p:nvSpPr>
          <p:cNvPr id="3" name="内容占位符 2"/>
          <p:cNvSpPr>
            <a:spLocks noGrp="1"/>
          </p:cNvSpPr>
          <p:nvPr>
            <p:ph idx="1"/>
          </p:nvPr>
        </p:nvSpPr>
        <p:spPr>
          <a:xfrm>
            <a:off x="271490" y="1785926"/>
            <a:ext cx="8586790" cy="4714908"/>
          </a:xfrm>
        </p:spPr>
        <p:txBody>
          <a:bodyPr>
            <a:normAutofit/>
          </a:bodyPr>
          <a:lstStyle/>
          <a:p>
            <a:r>
              <a:rPr lang="en-US" altLang="zh-CN" sz="2400" b="1" dirty="0" smtClean="0">
                <a:solidFill>
                  <a:srgbClr val="FF0000"/>
                </a:solidFill>
              </a:rPr>
              <a:t>@</a:t>
            </a:r>
            <a:r>
              <a:rPr lang="en-US" altLang="zh-CN" sz="2400" b="1" dirty="0" err="1" smtClean="0">
                <a:solidFill>
                  <a:srgbClr val="FF0000"/>
                </a:solidFill>
              </a:rPr>
              <a:t>DateTimeFormat</a:t>
            </a:r>
            <a:r>
              <a:rPr lang="en-US" altLang="zh-CN" sz="2400" b="1" dirty="0" smtClean="0">
                <a:solidFill>
                  <a:srgbClr val="FF0000"/>
                </a:solidFill>
              </a:rPr>
              <a:t> </a:t>
            </a:r>
            <a:r>
              <a:rPr lang="zh-CN" altLang="en-US" sz="2400" b="1" dirty="0" smtClean="0">
                <a:solidFill>
                  <a:srgbClr val="FF0000"/>
                </a:solidFill>
              </a:rPr>
              <a:t>注解可对 </a:t>
            </a:r>
            <a:r>
              <a:rPr lang="en-US" altLang="zh-CN" sz="2400" b="1" dirty="0" err="1" smtClean="0">
                <a:solidFill>
                  <a:srgbClr val="FF0000"/>
                </a:solidFill>
              </a:rPr>
              <a:t>java.util.Date</a:t>
            </a:r>
            <a:r>
              <a:rPr lang="zh-CN" altLang="en-US" sz="2400" b="1" dirty="0" smtClean="0">
                <a:solidFill>
                  <a:srgbClr val="FF0000"/>
                </a:solidFill>
              </a:rPr>
              <a:t>、</a:t>
            </a:r>
            <a:r>
              <a:rPr lang="en-US" altLang="zh-CN" sz="2400" b="1" dirty="0" err="1" smtClean="0">
                <a:solidFill>
                  <a:srgbClr val="FF0000"/>
                </a:solidFill>
              </a:rPr>
              <a:t>java.util.Calendar</a:t>
            </a:r>
            <a:r>
              <a:rPr lang="zh-CN" altLang="en-US" sz="2400" b="1" dirty="0" smtClean="0">
                <a:solidFill>
                  <a:srgbClr val="FF0000"/>
                </a:solidFill>
              </a:rPr>
              <a:t>、</a:t>
            </a:r>
            <a:r>
              <a:rPr lang="en-US" altLang="zh-CN" sz="2400" b="1" dirty="0" err="1" smtClean="0">
                <a:solidFill>
                  <a:srgbClr val="FF0000"/>
                </a:solidFill>
              </a:rPr>
              <a:t>java.long.Long</a:t>
            </a:r>
            <a:r>
              <a:rPr lang="en-US" altLang="zh-CN" sz="2400" b="1" dirty="0" smtClean="0">
                <a:solidFill>
                  <a:srgbClr val="FF0000"/>
                </a:solidFill>
              </a:rPr>
              <a:t> </a:t>
            </a:r>
            <a:r>
              <a:rPr lang="zh-CN" altLang="en-US" sz="2400" b="1" dirty="0" smtClean="0">
                <a:solidFill>
                  <a:srgbClr val="FF0000"/>
                </a:solidFill>
              </a:rPr>
              <a:t>时间类型进行标注</a:t>
            </a:r>
            <a:r>
              <a:rPr lang="zh-CN" altLang="en-US" sz="2400" dirty="0" smtClean="0"/>
              <a:t>：</a:t>
            </a:r>
            <a:endParaRPr lang="en-US" altLang="zh-CN" sz="2400" dirty="0" smtClean="0"/>
          </a:p>
          <a:p>
            <a:pPr lvl="1"/>
            <a:r>
              <a:rPr lang="en-US" altLang="zh-CN" sz="2000" b="1" dirty="0" smtClean="0">
                <a:solidFill>
                  <a:srgbClr val="FF0000"/>
                </a:solidFill>
              </a:rPr>
              <a:t>pattern </a:t>
            </a:r>
            <a:r>
              <a:rPr lang="zh-CN" altLang="en-US" sz="2000" b="1" dirty="0" smtClean="0">
                <a:solidFill>
                  <a:srgbClr val="FF0000"/>
                </a:solidFill>
              </a:rPr>
              <a:t>属性</a:t>
            </a:r>
            <a:r>
              <a:rPr lang="zh-CN" altLang="en-US" sz="2000" dirty="0" smtClean="0"/>
              <a:t>：类型为字符串。指定解析</a:t>
            </a:r>
            <a:r>
              <a:rPr lang="en-US" altLang="zh-CN" sz="2000" dirty="0" smtClean="0"/>
              <a:t>/</a:t>
            </a:r>
            <a:r>
              <a:rPr lang="zh-CN" altLang="en-US" sz="2000" dirty="0" smtClean="0"/>
              <a:t>格式化字段数据的模式，如：”</a:t>
            </a:r>
            <a:r>
              <a:rPr lang="en-US" altLang="zh-CN" sz="2000" b="1" dirty="0" err="1" smtClean="0">
                <a:solidFill>
                  <a:srgbClr val="FF0000"/>
                </a:solidFill>
              </a:rPr>
              <a:t>yyyy</a:t>
            </a:r>
            <a:r>
              <a:rPr lang="en-US" altLang="zh-CN" sz="2000" b="1" dirty="0" smtClean="0">
                <a:solidFill>
                  <a:srgbClr val="FF0000"/>
                </a:solidFill>
              </a:rPr>
              <a:t>-MM-</a:t>
            </a:r>
            <a:r>
              <a:rPr lang="en-US" altLang="zh-CN" sz="2000" b="1" dirty="0" err="1" smtClean="0">
                <a:solidFill>
                  <a:srgbClr val="FF0000"/>
                </a:solidFill>
              </a:rPr>
              <a:t>dd</a:t>
            </a:r>
            <a:r>
              <a:rPr lang="en-US" altLang="zh-CN" sz="2000" b="1" dirty="0" smtClean="0">
                <a:solidFill>
                  <a:srgbClr val="FF0000"/>
                </a:solidFill>
              </a:rPr>
              <a:t> </a:t>
            </a:r>
            <a:r>
              <a:rPr lang="en-US" altLang="zh-CN" sz="2000" b="1" dirty="0" err="1" smtClean="0">
                <a:solidFill>
                  <a:srgbClr val="FF0000"/>
                </a:solidFill>
              </a:rPr>
              <a:t>hh:mm:ss</a:t>
            </a:r>
            <a:r>
              <a:rPr lang="en-US" altLang="zh-CN" sz="2000" dirty="0" smtClean="0"/>
              <a:t>”</a:t>
            </a:r>
          </a:p>
          <a:p>
            <a:pPr lvl="1"/>
            <a:r>
              <a:rPr lang="en-US" altLang="zh-CN" sz="2000" dirty="0" err="1" smtClean="0"/>
              <a:t>iso</a:t>
            </a:r>
            <a:r>
              <a:rPr lang="en-US" altLang="zh-CN" sz="2000" dirty="0" smtClean="0"/>
              <a:t> </a:t>
            </a:r>
            <a:r>
              <a:rPr lang="zh-CN" altLang="en-US" sz="2000" dirty="0" smtClean="0"/>
              <a:t>属性：类型为 </a:t>
            </a:r>
            <a:r>
              <a:rPr lang="en-US" altLang="zh-CN" sz="2000" dirty="0" smtClean="0"/>
              <a:t>DateTimeFormat.ISO</a:t>
            </a:r>
            <a:r>
              <a:rPr lang="zh-CN" altLang="en-US" sz="2000" dirty="0" smtClean="0"/>
              <a:t>。指定解析</a:t>
            </a:r>
            <a:r>
              <a:rPr lang="en-US" altLang="zh-CN" sz="2000" dirty="0" smtClean="0"/>
              <a:t>/</a:t>
            </a:r>
            <a:r>
              <a:rPr lang="zh-CN" altLang="en-US" sz="2000" dirty="0" smtClean="0"/>
              <a:t>格式化字段数据的</a:t>
            </a:r>
            <a:r>
              <a:rPr lang="en-US" altLang="zh-CN" sz="2000" dirty="0" smtClean="0"/>
              <a:t>ISO</a:t>
            </a:r>
            <a:r>
              <a:rPr lang="zh-CN" altLang="en-US" sz="2000" dirty="0" smtClean="0"/>
              <a:t>模式，包括四种：</a:t>
            </a:r>
            <a:r>
              <a:rPr lang="en-US" altLang="zh-CN" sz="2000" dirty="0" smtClean="0"/>
              <a:t>ISO.NONE</a:t>
            </a:r>
            <a:r>
              <a:rPr lang="zh-CN" altLang="en-US" sz="2000" dirty="0" smtClean="0"/>
              <a:t>（不使用） </a:t>
            </a:r>
            <a:r>
              <a:rPr lang="en-US" altLang="zh-CN" sz="2000" dirty="0" smtClean="0"/>
              <a:t>-- </a:t>
            </a:r>
            <a:r>
              <a:rPr lang="zh-CN" altLang="en-US" sz="2000" dirty="0" smtClean="0"/>
              <a:t>默认、</a:t>
            </a:r>
            <a:r>
              <a:rPr lang="en-US" altLang="zh-CN" sz="2000" dirty="0" smtClean="0"/>
              <a:t>ISO.DATE(</a:t>
            </a:r>
            <a:r>
              <a:rPr lang="en-US" altLang="zh-CN" sz="2000" dirty="0" err="1" smtClean="0"/>
              <a:t>yyyy</a:t>
            </a:r>
            <a:r>
              <a:rPr lang="en-US" altLang="zh-CN" sz="2000" dirty="0" smtClean="0"/>
              <a:t>-MM-</a:t>
            </a:r>
            <a:r>
              <a:rPr lang="en-US" altLang="zh-CN" sz="2000" dirty="0" err="1" smtClean="0"/>
              <a:t>dd</a:t>
            </a:r>
            <a:r>
              <a:rPr lang="en-US" altLang="zh-CN" sz="2000" dirty="0" smtClean="0"/>
              <a:t>) </a:t>
            </a:r>
            <a:r>
              <a:rPr lang="zh-CN" altLang="en-US" sz="2000" dirty="0" smtClean="0"/>
              <a:t>、</a:t>
            </a:r>
            <a:r>
              <a:rPr lang="en-US" altLang="zh-CN" sz="2000" dirty="0" smtClean="0"/>
              <a:t>ISO.TIME(</a:t>
            </a:r>
            <a:r>
              <a:rPr lang="en-US" altLang="zh-CN" sz="2000" dirty="0" err="1" smtClean="0"/>
              <a:t>hh:mm:ss.SSSZ</a:t>
            </a:r>
            <a:r>
              <a:rPr lang="en-US" altLang="zh-CN" sz="2000" dirty="0" smtClean="0"/>
              <a:t>)</a:t>
            </a:r>
            <a:r>
              <a:rPr lang="zh-CN" altLang="en-US" sz="2000" dirty="0" smtClean="0"/>
              <a:t>、</a:t>
            </a:r>
            <a:r>
              <a:rPr lang="en-US" altLang="zh-CN" sz="2000" dirty="0" smtClean="0"/>
              <a:t>  ISO.DATE_TIME(</a:t>
            </a:r>
            <a:r>
              <a:rPr lang="en-US" altLang="zh-CN" sz="2000" dirty="0" err="1" smtClean="0"/>
              <a:t>yyyy</a:t>
            </a:r>
            <a:r>
              <a:rPr lang="en-US" altLang="zh-CN" sz="2000" dirty="0" smtClean="0"/>
              <a:t>-MM-</a:t>
            </a:r>
            <a:r>
              <a:rPr lang="en-US" altLang="zh-CN" sz="2000" dirty="0" err="1" smtClean="0"/>
              <a:t>dd</a:t>
            </a:r>
            <a:r>
              <a:rPr lang="en-US" altLang="zh-CN" sz="2000" dirty="0" smtClean="0"/>
              <a:t> </a:t>
            </a:r>
            <a:r>
              <a:rPr lang="en-US" altLang="zh-CN" sz="2000" dirty="0" err="1" smtClean="0"/>
              <a:t>hh:mm:ss.SSSZ</a:t>
            </a:r>
            <a:r>
              <a:rPr lang="en-US" altLang="zh-CN" sz="2000" dirty="0" smtClean="0"/>
              <a:t>)</a:t>
            </a:r>
            <a:endParaRPr lang="zh-CN" altLang="en-US" sz="2000" dirty="0" smtClean="0"/>
          </a:p>
          <a:p>
            <a:pPr lvl="1"/>
            <a:r>
              <a:rPr lang="zh-CN" altLang="en-US" sz="2000" dirty="0" smtClean="0"/>
              <a:t> </a:t>
            </a:r>
            <a:r>
              <a:rPr lang="en-US" altLang="zh-CN" sz="2000" dirty="0" smtClean="0"/>
              <a:t>style </a:t>
            </a:r>
            <a:r>
              <a:rPr lang="zh-CN" altLang="en-US" sz="2000" dirty="0" smtClean="0"/>
              <a:t>属性：字符串类型。通过样式指定日期时间的格式，由两位字符组成，第一位表示日期的格式，第二位表示时间的格式：</a:t>
            </a:r>
            <a:r>
              <a:rPr lang="en-US" altLang="zh-CN" sz="2000" dirty="0" smtClean="0"/>
              <a:t>S</a:t>
            </a:r>
            <a:r>
              <a:rPr lang="zh-CN" altLang="en-US" sz="2000" dirty="0" smtClean="0"/>
              <a:t>：短日期</a:t>
            </a:r>
            <a:r>
              <a:rPr lang="en-US" altLang="zh-CN" sz="2000" dirty="0" smtClean="0"/>
              <a:t>/</a:t>
            </a:r>
            <a:r>
              <a:rPr lang="zh-CN" altLang="en-US" sz="2000" dirty="0" smtClean="0"/>
              <a:t>时间格式、</a:t>
            </a:r>
            <a:r>
              <a:rPr lang="en-US" altLang="zh-CN" sz="2000" dirty="0" smtClean="0"/>
              <a:t>M</a:t>
            </a:r>
            <a:r>
              <a:rPr lang="zh-CN" altLang="en-US" sz="2000" dirty="0" smtClean="0"/>
              <a:t>：中日期</a:t>
            </a:r>
            <a:r>
              <a:rPr lang="en-US" altLang="zh-CN" sz="2000" dirty="0" smtClean="0"/>
              <a:t>/</a:t>
            </a:r>
            <a:r>
              <a:rPr lang="zh-CN" altLang="en-US" sz="2000" dirty="0" smtClean="0"/>
              <a:t>时间格式、</a:t>
            </a:r>
            <a:r>
              <a:rPr lang="en-US" altLang="zh-CN" sz="2000" dirty="0" smtClean="0"/>
              <a:t>L</a:t>
            </a:r>
            <a:r>
              <a:rPr lang="zh-CN" altLang="en-US" sz="2000" dirty="0" smtClean="0"/>
              <a:t>：长日期</a:t>
            </a:r>
            <a:r>
              <a:rPr lang="en-US" altLang="zh-CN" sz="2000" dirty="0" smtClean="0"/>
              <a:t>/</a:t>
            </a:r>
            <a:r>
              <a:rPr lang="zh-CN" altLang="en-US" sz="2000" dirty="0" smtClean="0"/>
              <a:t>时间格式、</a:t>
            </a:r>
            <a:r>
              <a:rPr lang="en-US" altLang="zh-CN" sz="2000" dirty="0" smtClean="0"/>
              <a:t>F</a:t>
            </a:r>
            <a:r>
              <a:rPr lang="zh-CN" altLang="en-US" sz="2000" dirty="0" smtClean="0"/>
              <a:t>：完整日期</a:t>
            </a:r>
            <a:r>
              <a:rPr lang="en-US" altLang="zh-CN" sz="2000" dirty="0" smtClean="0"/>
              <a:t>/</a:t>
            </a:r>
            <a:r>
              <a:rPr lang="zh-CN" altLang="en-US" sz="2000" dirty="0" smtClean="0"/>
              <a:t>时间格式、</a:t>
            </a:r>
            <a:r>
              <a:rPr lang="en-US" altLang="zh-CN" sz="2000" dirty="0" smtClean="0"/>
              <a:t>-</a:t>
            </a:r>
            <a:r>
              <a:rPr lang="zh-CN" altLang="en-US" sz="2000" dirty="0" smtClean="0"/>
              <a:t>：忽略日期或时间格式</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数值格式化</a:t>
            </a:r>
            <a:endParaRPr lang="zh-CN" altLang="en-US" dirty="0"/>
          </a:p>
        </p:txBody>
      </p:sp>
      <p:sp>
        <p:nvSpPr>
          <p:cNvPr id="3" name="内容占位符 2"/>
          <p:cNvSpPr>
            <a:spLocks noGrp="1"/>
          </p:cNvSpPr>
          <p:nvPr>
            <p:ph idx="1"/>
          </p:nvPr>
        </p:nvSpPr>
        <p:spPr>
          <a:xfrm>
            <a:off x="357158" y="1857364"/>
            <a:ext cx="8501122" cy="4525963"/>
          </a:xfrm>
        </p:spPr>
        <p:txBody>
          <a:bodyPr/>
          <a:lstStyle/>
          <a:p>
            <a:r>
              <a:rPr lang="en-US" altLang="zh-CN" b="1" dirty="0" smtClean="0">
                <a:solidFill>
                  <a:srgbClr val="FF0000"/>
                </a:solidFill>
              </a:rPr>
              <a:t>@</a:t>
            </a:r>
            <a:r>
              <a:rPr lang="en-US" altLang="zh-CN" b="1" dirty="0" err="1" smtClean="0">
                <a:solidFill>
                  <a:srgbClr val="FF0000"/>
                </a:solidFill>
              </a:rPr>
              <a:t>NumberFormat</a:t>
            </a:r>
            <a:r>
              <a:rPr lang="en-US" altLang="zh-CN" b="1" dirty="0" smtClean="0">
                <a:solidFill>
                  <a:srgbClr val="FF0000"/>
                </a:solidFill>
              </a:rPr>
              <a:t> </a:t>
            </a:r>
            <a:r>
              <a:rPr lang="zh-CN" altLang="en-US" b="1" dirty="0" smtClean="0">
                <a:solidFill>
                  <a:srgbClr val="FF0000"/>
                </a:solidFill>
              </a:rPr>
              <a:t>可对类似数字类型的属性进行标注</a:t>
            </a:r>
            <a:r>
              <a:rPr lang="zh-CN" altLang="en-US" dirty="0" smtClean="0"/>
              <a:t>，它拥有两个互斥的属性：</a:t>
            </a:r>
            <a:endParaRPr lang="en-US" altLang="zh-CN" dirty="0" smtClean="0"/>
          </a:p>
          <a:p>
            <a:pPr lvl="1"/>
            <a:r>
              <a:rPr lang="en-US" altLang="zh-CN" dirty="0" smtClean="0"/>
              <a:t>style</a:t>
            </a:r>
            <a:r>
              <a:rPr lang="zh-CN" altLang="en-US" dirty="0" smtClean="0"/>
              <a:t>：类型为 </a:t>
            </a:r>
            <a:r>
              <a:rPr lang="en-US" altLang="zh-CN" dirty="0" err="1" smtClean="0"/>
              <a:t>NumberFormat.Style</a:t>
            </a:r>
            <a:r>
              <a:rPr lang="zh-CN" altLang="en-US" dirty="0" smtClean="0"/>
              <a:t>。用于指定样式类型，包括三种：</a:t>
            </a:r>
            <a:r>
              <a:rPr lang="en-US" altLang="zh-CN" b="1" dirty="0" err="1" smtClean="0">
                <a:solidFill>
                  <a:srgbClr val="FF0000"/>
                </a:solidFill>
              </a:rPr>
              <a:t>Style.NUMBER</a:t>
            </a:r>
            <a:r>
              <a:rPr lang="zh-CN" altLang="en-US" dirty="0" smtClean="0"/>
              <a:t>（正常数字类型）、 </a:t>
            </a:r>
            <a:r>
              <a:rPr lang="en-US" altLang="zh-CN" b="1" dirty="0" err="1" smtClean="0">
                <a:solidFill>
                  <a:srgbClr val="FF0000"/>
                </a:solidFill>
              </a:rPr>
              <a:t>Style.CURRENCY</a:t>
            </a:r>
            <a:r>
              <a:rPr lang="zh-CN" altLang="en-US" dirty="0" smtClean="0"/>
              <a:t>（货币类型）、 </a:t>
            </a:r>
            <a:r>
              <a:rPr lang="en-US" altLang="zh-CN" b="1" dirty="0" err="1" smtClean="0">
                <a:solidFill>
                  <a:srgbClr val="FF0000"/>
                </a:solidFill>
              </a:rPr>
              <a:t>Style.PERCENT</a:t>
            </a:r>
            <a:r>
              <a:rPr lang="zh-CN" altLang="en-US" dirty="0" smtClean="0"/>
              <a:t>（百分数类型）</a:t>
            </a:r>
          </a:p>
          <a:p>
            <a:pPr lvl="1"/>
            <a:r>
              <a:rPr lang="en-US" altLang="zh-CN" b="1" dirty="0" smtClean="0">
                <a:solidFill>
                  <a:srgbClr val="FF0000"/>
                </a:solidFill>
              </a:rPr>
              <a:t>pattern</a:t>
            </a:r>
            <a:r>
              <a:rPr lang="zh-CN" altLang="en-US" dirty="0" smtClean="0"/>
              <a:t>：类型为 </a:t>
            </a:r>
            <a:r>
              <a:rPr lang="en-US" altLang="zh-CN" dirty="0" smtClean="0"/>
              <a:t>String</a:t>
            </a:r>
            <a:r>
              <a:rPr lang="zh-CN" altLang="en-US" dirty="0" smtClean="0"/>
              <a:t>，自定义样式，如</a:t>
            </a:r>
            <a:r>
              <a:rPr lang="en-US" altLang="zh-CN" dirty="0" smtClean="0"/>
              <a:t>patter="</a:t>
            </a:r>
            <a:r>
              <a:rPr lang="en-US" altLang="zh-CN" b="1" dirty="0" smtClean="0">
                <a:solidFill>
                  <a:srgbClr val="FF0000"/>
                </a:solidFill>
              </a:rPr>
              <a:t>#,###</a:t>
            </a:r>
            <a:r>
              <a:rPr lang="en-US" altLang="zh-CN" dirty="0" smtClean="0"/>
              <a:t>"</a:t>
            </a:r>
            <a:r>
              <a:rPr lang="zh-CN" altLang="en-US" dirty="0" smtClean="0"/>
              <a:t>；</a:t>
            </a:r>
          </a:p>
          <a:p>
            <a:pPr lvl="1"/>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格式化示例</a:t>
            </a:r>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642910" y="1928802"/>
            <a:ext cx="5268988" cy="428628"/>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642910" y="2571744"/>
            <a:ext cx="4324350" cy="15430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642910" y="4572008"/>
            <a:ext cx="5524500"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251520" y="1594892"/>
            <a:ext cx="5472608" cy="4930452"/>
          </a:xfrm>
        </p:spPr>
        <p:txBody>
          <a:bodyPr>
            <a:normAutofit/>
          </a:bodyPr>
          <a:lstStyle/>
          <a:p>
            <a:r>
              <a:rPr lang="en-US" altLang="zh-CN" sz="2000" dirty="0" err="1" smtClean="0"/>
              <a:t>SpringMVC</a:t>
            </a:r>
            <a:r>
              <a:rPr lang="en-US" altLang="zh-CN" sz="2000" dirty="0" smtClean="0"/>
              <a:t> </a:t>
            </a:r>
            <a:r>
              <a:rPr lang="zh-CN" altLang="en-US" sz="2000" dirty="0" smtClean="0"/>
              <a:t>概述</a:t>
            </a:r>
            <a:endParaRPr lang="en-US" altLang="zh-CN" sz="2000" dirty="0" smtClean="0"/>
          </a:p>
          <a:p>
            <a:r>
              <a:rPr lang="en-US" altLang="zh-CN" sz="2000" dirty="0" err="1" smtClean="0"/>
              <a:t>SpringMVC</a:t>
            </a:r>
            <a:r>
              <a:rPr lang="en-US" altLang="zh-CN" sz="2000" dirty="0" smtClean="0"/>
              <a:t> </a:t>
            </a:r>
            <a:r>
              <a:rPr lang="zh-CN" altLang="en-US" sz="2000" dirty="0"/>
              <a:t>的</a:t>
            </a:r>
            <a:r>
              <a:rPr lang="zh-CN" altLang="en-US" sz="2000" dirty="0" smtClean="0"/>
              <a:t> </a:t>
            </a:r>
            <a:r>
              <a:rPr lang="en-US" altLang="zh-CN" sz="2000" dirty="0" err="1" smtClean="0"/>
              <a:t>HelloWorld</a:t>
            </a:r>
            <a:endParaRPr lang="en-US" altLang="zh-CN" sz="2000" dirty="0" smtClean="0"/>
          </a:p>
          <a:p>
            <a:r>
              <a:rPr lang="zh-CN" altLang="en-US" sz="2000" dirty="0" smtClean="0"/>
              <a:t>使用 </a:t>
            </a:r>
            <a:r>
              <a:rPr lang="en-US" altLang="zh-CN" sz="2000" dirty="0" smtClean="0"/>
              <a:t>@</a:t>
            </a:r>
            <a:r>
              <a:rPr lang="en-US" altLang="zh-CN" sz="2000" dirty="0" err="1" smtClean="0"/>
              <a:t>RequestMapping</a:t>
            </a:r>
            <a:r>
              <a:rPr lang="en-US" altLang="zh-CN" sz="2000" dirty="0" smtClean="0"/>
              <a:t> </a:t>
            </a:r>
            <a:r>
              <a:rPr lang="zh-CN" altLang="en-US" sz="2000" dirty="0" smtClean="0"/>
              <a:t>映射请求</a:t>
            </a:r>
            <a:endParaRPr lang="en-US" altLang="zh-CN" sz="2000" dirty="0" smtClean="0"/>
          </a:p>
          <a:p>
            <a:r>
              <a:rPr lang="zh-CN" altLang="en-US" sz="2000" dirty="0" smtClean="0"/>
              <a:t>映射请求参数 </a:t>
            </a:r>
            <a:r>
              <a:rPr lang="en-US" altLang="zh-CN" sz="2000" dirty="0" smtClean="0"/>
              <a:t>&amp; </a:t>
            </a:r>
            <a:r>
              <a:rPr lang="zh-CN" altLang="en-US" sz="2000" dirty="0"/>
              <a:t>请求头</a:t>
            </a:r>
            <a:endParaRPr lang="en-US" altLang="zh-CN" sz="2000" dirty="0" smtClean="0"/>
          </a:p>
          <a:p>
            <a:r>
              <a:rPr lang="zh-CN" altLang="en-US" sz="2000" dirty="0"/>
              <a:t>处理模型</a:t>
            </a:r>
            <a:r>
              <a:rPr lang="zh-CN" altLang="en-US" sz="2000" dirty="0" smtClean="0"/>
              <a:t>数据</a:t>
            </a:r>
            <a:endParaRPr lang="en-US" altLang="zh-CN" sz="2000" dirty="0" smtClean="0"/>
          </a:p>
          <a:p>
            <a:r>
              <a:rPr lang="zh-CN" altLang="en-US" sz="2000" dirty="0" smtClean="0"/>
              <a:t>视图</a:t>
            </a:r>
            <a:r>
              <a:rPr lang="zh-CN" altLang="en-US" sz="2000" dirty="0"/>
              <a:t>和视图解析</a:t>
            </a:r>
            <a:r>
              <a:rPr lang="zh-CN" altLang="en-US" sz="2000" dirty="0" smtClean="0"/>
              <a:t>器</a:t>
            </a:r>
            <a:endParaRPr lang="en-US" altLang="zh-CN" sz="2000" dirty="0" smtClean="0"/>
          </a:p>
          <a:p>
            <a:r>
              <a:rPr lang="en-US" altLang="zh-CN" sz="2000" dirty="0" err="1"/>
              <a:t>RESTful</a:t>
            </a:r>
            <a:r>
              <a:rPr lang="en-US" altLang="zh-CN" sz="2000" dirty="0"/>
              <a:t> </a:t>
            </a:r>
            <a:r>
              <a:rPr lang="en-US" altLang="zh-CN" sz="2000" dirty="0" smtClean="0"/>
              <a:t>CRUD</a:t>
            </a:r>
          </a:p>
          <a:p>
            <a:r>
              <a:rPr lang="en-US" altLang="zh-CN" sz="2000" dirty="0" err="1"/>
              <a:t>SpringMVC</a:t>
            </a:r>
            <a:r>
              <a:rPr lang="en-US" altLang="zh-CN" sz="2000" dirty="0"/>
              <a:t> </a:t>
            </a:r>
            <a:r>
              <a:rPr lang="zh-CN" altLang="en-US" sz="2000" dirty="0"/>
              <a:t>表单</a:t>
            </a:r>
            <a:r>
              <a:rPr lang="zh-CN" altLang="en-US" sz="2000" dirty="0" smtClean="0"/>
              <a:t>标签 </a:t>
            </a:r>
            <a:r>
              <a:rPr lang="en-US" altLang="zh-CN" sz="2000" dirty="0" smtClean="0"/>
              <a:t>&amp;</a:t>
            </a:r>
            <a:r>
              <a:rPr lang="zh-CN" altLang="en-US" sz="2000" dirty="0"/>
              <a:t>处理静态</a:t>
            </a:r>
            <a:r>
              <a:rPr lang="zh-CN" altLang="en-US" sz="2000" dirty="0" smtClean="0"/>
              <a:t>资源</a:t>
            </a:r>
            <a:endParaRPr lang="en-US" altLang="zh-CN" sz="2000" dirty="0"/>
          </a:p>
          <a:p>
            <a:r>
              <a:rPr lang="zh-CN" altLang="en-US" sz="2000" dirty="0" smtClean="0"/>
              <a:t>数据转换 </a:t>
            </a:r>
            <a:r>
              <a:rPr lang="en-US" altLang="zh-CN" sz="2000" dirty="0" smtClean="0"/>
              <a:t>&amp; </a:t>
            </a:r>
            <a:r>
              <a:rPr lang="zh-CN" altLang="en-US" sz="2000" dirty="0" smtClean="0"/>
              <a:t>数据格式</a:t>
            </a:r>
            <a:r>
              <a:rPr lang="zh-CN" altLang="en-US" sz="2000" dirty="0"/>
              <a:t>化</a:t>
            </a:r>
            <a:r>
              <a:rPr lang="en-US" altLang="zh-CN" sz="2000" dirty="0"/>
              <a:t> &amp; </a:t>
            </a:r>
            <a:r>
              <a:rPr lang="zh-CN" altLang="en-US" sz="2000" b="1" dirty="0">
                <a:solidFill>
                  <a:srgbClr val="FF0000"/>
                </a:solidFill>
              </a:rPr>
              <a:t>数据</a:t>
            </a:r>
            <a:r>
              <a:rPr lang="zh-CN" altLang="en-US" sz="2000" b="1" dirty="0" smtClean="0">
                <a:solidFill>
                  <a:srgbClr val="FF0000"/>
                </a:solidFill>
              </a:rPr>
              <a:t>校验</a:t>
            </a:r>
            <a:endParaRPr lang="en-US" altLang="zh-CN" sz="2000" b="1" dirty="0" smtClean="0">
              <a:solidFill>
                <a:srgbClr val="FF0000"/>
              </a:solidFill>
            </a:endParaRPr>
          </a:p>
          <a:p>
            <a:r>
              <a:rPr lang="zh-CN" altLang="en-US" sz="2000" dirty="0" smtClean="0"/>
              <a:t>处理 </a:t>
            </a:r>
            <a:r>
              <a:rPr lang="en-US" altLang="zh-CN" sz="2000" dirty="0" smtClean="0"/>
              <a:t>JSON</a:t>
            </a:r>
            <a:r>
              <a:rPr lang="zh-CN" altLang="en-US" sz="2000" dirty="0" smtClean="0"/>
              <a:t>：使用 </a:t>
            </a:r>
            <a:r>
              <a:rPr lang="en-US" altLang="zh-CN" sz="2000" dirty="0" err="1" smtClean="0"/>
              <a:t>HttpMessageConverter</a:t>
            </a:r>
            <a:endParaRPr lang="en-US" altLang="zh-CN" sz="2000" dirty="0" smtClean="0"/>
          </a:p>
          <a:p>
            <a:r>
              <a:rPr lang="zh-CN" altLang="en-US" sz="2000" dirty="0"/>
              <a:t>国际化</a:t>
            </a:r>
            <a:endParaRPr lang="en-US" altLang="zh-CN" sz="2000" dirty="0"/>
          </a:p>
          <a:p>
            <a:r>
              <a:rPr lang="zh-CN" altLang="en-US" sz="2000" dirty="0"/>
              <a:t>文件的上传</a:t>
            </a:r>
            <a:endParaRPr lang="en-US" altLang="zh-CN" sz="2000" dirty="0"/>
          </a:p>
          <a:p>
            <a:r>
              <a:rPr lang="zh-CN" altLang="en-US" sz="2000" dirty="0" smtClean="0"/>
              <a:t>使用</a:t>
            </a:r>
            <a:r>
              <a:rPr lang="zh-CN" altLang="en-US" sz="2000" dirty="0"/>
              <a:t>拦截</a:t>
            </a:r>
            <a:r>
              <a:rPr lang="zh-CN" altLang="en-US" sz="2000" dirty="0" smtClean="0"/>
              <a:t>器 </a:t>
            </a:r>
            <a:endParaRPr lang="en-US" altLang="zh-CN" sz="2000" dirty="0"/>
          </a:p>
        </p:txBody>
      </p:sp>
      <p:sp>
        <p:nvSpPr>
          <p:cNvPr id="4" name="内容占位符 2"/>
          <p:cNvSpPr txBox="1">
            <a:spLocks/>
          </p:cNvSpPr>
          <p:nvPr/>
        </p:nvSpPr>
        <p:spPr>
          <a:xfrm>
            <a:off x="5580112" y="1594892"/>
            <a:ext cx="4114800" cy="34182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异常处理</a:t>
            </a:r>
            <a:endParaRPr lang="en-US" altLang="zh-CN" sz="2000" dirty="0" smtClean="0"/>
          </a:p>
          <a:p>
            <a:r>
              <a:rPr lang="en-US" altLang="zh-CN" sz="2000" dirty="0" err="1" smtClean="0"/>
              <a:t>SpringMVC</a:t>
            </a:r>
            <a:r>
              <a:rPr lang="en-US" altLang="zh-CN" sz="2000" dirty="0" smtClean="0"/>
              <a:t> </a:t>
            </a:r>
            <a:r>
              <a:rPr lang="zh-CN" altLang="en-US" sz="2000" dirty="0" smtClean="0"/>
              <a:t>运行流程</a:t>
            </a:r>
            <a:endParaRPr lang="en-US" altLang="zh-CN" sz="2000" dirty="0" smtClean="0"/>
          </a:p>
          <a:p>
            <a:r>
              <a:rPr lang="zh-CN" altLang="en-US" sz="2000" dirty="0" smtClean="0"/>
              <a:t>在 </a:t>
            </a:r>
            <a:r>
              <a:rPr lang="en-US" altLang="zh-CN" sz="2000" dirty="0" smtClean="0"/>
              <a:t>Spring </a:t>
            </a:r>
            <a:r>
              <a:rPr lang="zh-CN" altLang="en-US" sz="2000" dirty="0" smtClean="0"/>
              <a:t>的环境下使用 </a:t>
            </a:r>
            <a:r>
              <a:rPr lang="en-US" altLang="zh-CN" sz="2000" dirty="0" err="1" smtClean="0"/>
              <a:t>SpringMVC</a:t>
            </a:r>
            <a:endParaRPr lang="en-US" altLang="zh-CN" sz="2000" dirty="0" smtClean="0"/>
          </a:p>
          <a:p>
            <a:r>
              <a:rPr lang="en-US" altLang="zh-CN" sz="2000" dirty="0" err="1" smtClean="0"/>
              <a:t>SpringMVC</a:t>
            </a:r>
            <a:r>
              <a:rPr lang="en-US" altLang="zh-CN" sz="2000" dirty="0" smtClean="0"/>
              <a:t> </a:t>
            </a:r>
            <a:r>
              <a:rPr lang="zh-CN" altLang="en-US" sz="2000" dirty="0" smtClean="0"/>
              <a:t>对比 </a:t>
            </a:r>
            <a:r>
              <a:rPr lang="en-US" altLang="zh-CN" sz="2000" dirty="0" smtClean="0"/>
              <a:t>Struts2</a:t>
            </a:r>
            <a:endParaRPr lang="zh-CN" altLang="en-US" sz="2000" dirty="0"/>
          </a:p>
        </p:txBody>
      </p:sp>
    </p:spTree>
    <p:extLst>
      <p:ext uri="{BB962C8B-B14F-4D97-AF65-F5344CB8AC3E}">
        <p14:creationId xmlns:p14="http://schemas.microsoft.com/office/powerpoint/2010/main" val="39289002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JSR 303</a:t>
            </a:r>
            <a:endParaRPr lang="zh-CN" altLang="en-US" dirty="0"/>
          </a:p>
        </p:txBody>
      </p:sp>
      <p:sp>
        <p:nvSpPr>
          <p:cNvPr id="3" name="内容占位符 2"/>
          <p:cNvSpPr>
            <a:spLocks noGrp="1"/>
          </p:cNvSpPr>
          <p:nvPr>
            <p:ph idx="1"/>
          </p:nvPr>
        </p:nvSpPr>
        <p:spPr>
          <a:xfrm>
            <a:off x="156492" y="1785926"/>
            <a:ext cx="8773226" cy="2071702"/>
          </a:xfrm>
        </p:spPr>
        <p:txBody>
          <a:bodyPr>
            <a:normAutofit/>
          </a:bodyPr>
          <a:lstStyle/>
          <a:p>
            <a:r>
              <a:rPr lang="en-US" altLang="zh-CN" sz="2400" b="1" dirty="0" smtClean="0">
                <a:solidFill>
                  <a:srgbClr val="FF0000"/>
                </a:solidFill>
              </a:rPr>
              <a:t>JSR 303 </a:t>
            </a:r>
            <a:r>
              <a:rPr lang="zh-CN" altLang="en-US" sz="2400" dirty="0" smtClean="0"/>
              <a:t>是 </a:t>
            </a:r>
            <a:r>
              <a:rPr lang="en-US" altLang="zh-CN" sz="2400" dirty="0" smtClean="0"/>
              <a:t>Java </a:t>
            </a:r>
            <a:r>
              <a:rPr lang="zh-CN" altLang="en-US" sz="2400" dirty="0" smtClean="0"/>
              <a:t>为 </a:t>
            </a:r>
            <a:r>
              <a:rPr lang="en-US" altLang="zh-CN" sz="2400" dirty="0" smtClean="0"/>
              <a:t>Bean </a:t>
            </a:r>
            <a:r>
              <a:rPr lang="zh-CN" altLang="en-US" sz="2400" dirty="0" smtClean="0"/>
              <a:t>数据合法性校验提供的标准框架，它已经包含在 </a:t>
            </a:r>
            <a:r>
              <a:rPr lang="en-US" altLang="zh-CN" sz="2400" dirty="0" err="1" smtClean="0"/>
              <a:t>JavaEE</a:t>
            </a:r>
            <a:r>
              <a:rPr lang="en-US" altLang="zh-CN" sz="2400" dirty="0" smtClean="0"/>
              <a:t> 6.0 </a:t>
            </a:r>
            <a:r>
              <a:rPr lang="zh-CN" altLang="en-US" sz="2400" dirty="0" smtClean="0"/>
              <a:t>中</a:t>
            </a:r>
            <a:r>
              <a:rPr lang="en-US" altLang="zh-CN" sz="2400" dirty="0" smtClean="0"/>
              <a:t> .</a:t>
            </a:r>
          </a:p>
          <a:p>
            <a:r>
              <a:rPr lang="en-US" altLang="zh-CN" sz="2400" dirty="0" smtClean="0"/>
              <a:t>JSR 303 </a:t>
            </a:r>
            <a:r>
              <a:rPr lang="zh-CN" altLang="en-US" sz="2400" dirty="0" smtClean="0"/>
              <a:t>通过</a:t>
            </a:r>
            <a:r>
              <a:rPr lang="zh-CN" altLang="en-US" sz="2400" b="1" dirty="0" smtClean="0">
                <a:solidFill>
                  <a:srgbClr val="FF0000"/>
                </a:solidFill>
              </a:rPr>
              <a:t>在 </a:t>
            </a:r>
            <a:r>
              <a:rPr lang="en-US" altLang="zh-CN" sz="2400" b="1" dirty="0" smtClean="0">
                <a:solidFill>
                  <a:srgbClr val="FF0000"/>
                </a:solidFill>
              </a:rPr>
              <a:t>Bean </a:t>
            </a:r>
            <a:r>
              <a:rPr lang="zh-CN" altLang="en-US" sz="2400" b="1" dirty="0" smtClean="0">
                <a:solidFill>
                  <a:srgbClr val="FF0000"/>
                </a:solidFill>
              </a:rPr>
              <a:t>属性上标注</a:t>
            </a:r>
            <a:r>
              <a:rPr lang="zh-CN" altLang="en-US" sz="2400" dirty="0" smtClean="0"/>
              <a:t>类似于 </a:t>
            </a:r>
            <a:r>
              <a:rPr lang="en-US" altLang="zh-CN" sz="2400" dirty="0" smtClean="0"/>
              <a:t>@</a:t>
            </a:r>
            <a:r>
              <a:rPr lang="en-US" altLang="zh-CN" sz="2400" dirty="0" err="1" smtClean="0"/>
              <a:t>NotNull</a:t>
            </a:r>
            <a:r>
              <a:rPr lang="zh-CN" altLang="en-US" sz="2400" dirty="0" smtClean="0"/>
              <a:t>、</a:t>
            </a:r>
            <a:r>
              <a:rPr lang="en-US" altLang="zh-CN" sz="2400" dirty="0" smtClean="0"/>
              <a:t>@Max </a:t>
            </a:r>
            <a:r>
              <a:rPr lang="zh-CN" altLang="en-US" sz="2400" dirty="0" smtClean="0"/>
              <a:t>等标准的注解指定校验规则，并通过标准的验证接口对 </a:t>
            </a:r>
            <a:r>
              <a:rPr lang="en-US" altLang="zh-CN" sz="2400" dirty="0" smtClean="0"/>
              <a:t>Bean </a:t>
            </a:r>
            <a:r>
              <a:rPr lang="zh-CN" altLang="en-US" sz="2400" dirty="0" smtClean="0"/>
              <a:t>进行验证</a:t>
            </a:r>
            <a:endParaRPr lang="zh-CN" altLang="en-US" sz="2400" dirty="0"/>
          </a:p>
        </p:txBody>
      </p:sp>
      <p:pic>
        <p:nvPicPr>
          <p:cNvPr id="4" name="Picture 2"/>
          <p:cNvPicPr>
            <a:picLocks noChangeAspect="1" noChangeArrowheads="1"/>
          </p:cNvPicPr>
          <p:nvPr/>
        </p:nvPicPr>
        <p:blipFill>
          <a:blip r:embed="rId2"/>
          <a:srcRect/>
          <a:stretch>
            <a:fillRect/>
          </a:stretch>
        </p:blipFill>
        <p:spPr bwMode="auto">
          <a:xfrm>
            <a:off x="226858" y="3789040"/>
            <a:ext cx="8772525"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Hibernate </a:t>
            </a:r>
            <a:r>
              <a:rPr lang="en-US" altLang="zh-CN" dirty="0" err="1" smtClean="0"/>
              <a:t>Validator</a:t>
            </a:r>
            <a:r>
              <a:rPr lang="en-US" altLang="zh-CN" dirty="0" smtClean="0"/>
              <a:t> </a:t>
            </a:r>
            <a:r>
              <a:rPr lang="zh-CN" altLang="en-US" dirty="0" smtClean="0"/>
              <a:t>扩展注解</a:t>
            </a:r>
            <a:endParaRPr lang="zh-CN" altLang="en-US" dirty="0"/>
          </a:p>
        </p:txBody>
      </p:sp>
      <p:sp>
        <p:nvSpPr>
          <p:cNvPr id="3" name="内容占位符 2"/>
          <p:cNvSpPr>
            <a:spLocks noGrp="1"/>
          </p:cNvSpPr>
          <p:nvPr>
            <p:ph idx="1"/>
          </p:nvPr>
        </p:nvSpPr>
        <p:spPr>
          <a:xfrm>
            <a:off x="285720" y="1928803"/>
            <a:ext cx="8501122" cy="1000132"/>
          </a:xfrm>
        </p:spPr>
        <p:txBody>
          <a:bodyPr>
            <a:normAutofit/>
          </a:bodyPr>
          <a:lstStyle/>
          <a:p>
            <a:r>
              <a:rPr lang="en-US" altLang="zh-CN" sz="2400" b="1" dirty="0" smtClean="0">
                <a:solidFill>
                  <a:srgbClr val="FF0000"/>
                </a:solidFill>
              </a:rPr>
              <a:t>Hibernate </a:t>
            </a:r>
            <a:r>
              <a:rPr lang="en-US" altLang="zh-CN" sz="2400" b="1" dirty="0" err="1" smtClean="0">
                <a:solidFill>
                  <a:srgbClr val="FF0000"/>
                </a:solidFill>
              </a:rPr>
              <a:t>Validator</a:t>
            </a:r>
            <a:r>
              <a:rPr lang="en-US" altLang="zh-CN" sz="2400" b="1" dirty="0" smtClean="0">
                <a:solidFill>
                  <a:srgbClr val="FF0000"/>
                </a:solidFill>
              </a:rPr>
              <a:t> </a:t>
            </a:r>
            <a:r>
              <a:rPr lang="zh-CN" altLang="en-US" sz="2400" dirty="0" smtClean="0"/>
              <a:t>是 </a:t>
            </a:r>
            <a:r>
              <a:rPr lang="en-US" altLang="zh-CN" sz="2400" dirty="0" smtClean="0"/>
              <a:t>JSR 303 </a:t>
            </a:r>
            <a:r>
              <a:rPr lang="zh-CN" altLang="en-US" sz="2400" dirty="0" smtClean="0"/>
              <a:t>的一个参考实现，除支持所有标准的校验注解外，它还支持以下的扩展注解</a:t>
            </a:r>
            <a:endParaRPr lang="zh-CN" altLang="en-US" sz="2400" dirty="0"/>
          </a:p>
        </p:txBody>
      </p:sp>
      <p:pic>
        <p:nvPicPr>
          <p:cNvPr id="78849" name="Picture 1"/>
          <p:cNvPicPr>
            <a:picLocks noChangeAspect="1" noChangeArrowheads="1"/>
          </p:cNvPicPr>
          <p:nvPr/>
        </p:nvPicPr>
        <p:blipFill>
          <a:blip r:embed="rId2"/>
          <a:srcRect/>
          <a:stretch>
            <a:fillRect/>
          </a:stretch>
        </p:blipFill>
        <p:spPr bwMode="auto">
          <a:xfrm>
            <a:off x="714348" y="2857496"/>
            <a:ext cx="6453455"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latin typeface="Arial Unicode MS" pitchFamily="34" charset="-122"/>
                <a:ea typeface="Arial Unicode MS" pitchFamily="34" charset="-122"/>
                <a:cs typeface="Arial Unicode MS" pitchFamily="34" charset="-122"/>
              </a:rPr>
              <a:t>HelloWorld</a:t>
            </a:r>
            <a:r>
              <a:rPr lang="zh-CN" altLang="en-US" sz="3600" dirty="0" smtClean="0">
                <a:latin typeface="Arial Unicode MS" pitchFamily="34" charset="-122"/>
                <a:ea typeface="Arial Unicode MS" pitchFamily="34" charset="-122"/>
                <a:cs typeface="Arial Unicode MS" pitchFamily="34" charset="-122"/>
              </a:rPr>
              <a:t>：创建请求处理器类</a:t>
            </a:r>
            <a:endParaRPr lang="zh-CN" altLang="en-US" sz="36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1357290" y="1857364"/>
            <a:ext cx="5572164" cy="3651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MVC </a:t>
            </a:r>
            <a:r>
              <a:rPr lang="zh-CN" altLang="en-US" dirty="0" smtClean="0"/>
              <a:t>数据校验</a:t>
            </a:r>
            <a:endParaRPr lang="zh-CN" altLang="en-US" dirty="0"/>
          </a:p>
        </p:txBody>
      </p:sp>
      <p:sp>
        <p:nvSpPr>
          <p:cNvPr id="3" name="内容占位符 2"/>
          <p:cNvSpPr>
            <a:spLocks noGrp="1"/>
          </p:cNvSpPr>
          <p:nvPr>
            <p:ph idx="1"/>
          </p:nvPr>
        </p:nvSpPr>
        <p:spPr>
          <a:xfrm>
            <a:off x="285720" y="1928802"/>
            <a:ext cx="8501122" cy="4714908"/>
          </a:xfrm>
        </p:spPr>
        <p:txBody>
          <a:bodyPr>
            <a:normAutofit/>
          </a:bodyPr>
          <a:lstStyle/>
          <a:p>
            <a:r>
              <a:rPr lang="en-US" altLang="zh-CN" sz="2400" dirty="0" smtClean="0"/>
              <a:t>Spring 4.0 </a:t>
            </a:r>
            <a:r>
              <a:rPr lang="zh-CN" altLang="en-US" sz="2400" dirty="0" smtClean="0"/>
              <a:t>拥有自己独立的数据校验框架，同时支持 </a:t>
            </a:r>
            <a:r>
              <a:rPr lang="en-US" altLang="zh-CN" sz="2400" dirty="0" smtClean="0"/>
              <a:t>JSR 303 </a:t>
            </a:r>
            <a:r>
              <a:rPr lang="zh-CN" altLang="en-US" sz="2400" dirty="0" smtClean="0"/>
              <a:t>标准的校验框架。</a:t>
            </a:r>
            <a:endParaRPr lang="en-US" altLang="zh-CN" sz="2400" dirty="0" smtClean="0"/>
          </a:p>
          <a:p>
            <a:r>
              <a:rPr lang="en-US" altLang="zh-CN" sz="2400" dirty="0" smtClean="0"/>
              <a:t>Spring </a:t>
            </a:r>
            <a:r>
              <a:rPr lang="zh-CN" altLang="en-US" sz="2400" dirty="0" smtClean="0"/>
              <a:t>在进行数据绑定时，可同时调用校验框架完成数据校验工作。</a:t>
            </a:r>
            <a:r>
              <a:rPr lang="zh-CN" altLang="en-US" sz="2400" b="1" dirty="0" smtClean="0">
                <a:solidFill>
                  <a:srgbClr val="FF0000"/>
                </a:solidFill>
              </a:rPr>
              <a:t>在 </a:t>
            </a:r>
            <a:r>
              <a:rPr lang="en-US" altLang="zh-CN" sz="2400" b="1" dirty="0" smtClean="0">
                <a:solidFill>
                  <a:srgbClr val="FF0000"/>
                </a:solidFill>
              </a:rPr>
              <a:t>Spring MVC </a:t>
            </a:r>
            <a:r>
              <a:rPr lang="zh-CN" altLang="en-US" sz="2400" b="1" dirty="0" smtClean="0">
                <a:solidFill>
                  <a:srgbClr val="FF0000"/>
                </a:solidFill>
              </a:rPr>
              <a:t>中，可直接通过注解驱动的方式进行数据校验</a:t>
            </a:r>
            <a:endParaRPr lang="en-US" altLang="zh-CN" sz="2400" b="1" dirty="0" smtClean="0">
              <a:solidFill>
                <a:srgbClr val="FF0000"/>
              </a:solidFill>
            </a:endParaRPr>
          </a:p>
          <a:p>
            <a:r>
              <a:rPr lang="en-US" altLang="zh-CN" sz="2400" dirty="0" smtClean="0"/>
              <a:t>Spring </a:t>
            </a:r>
            <a:r>
              <a:rPr lang="zh-CN" altLang="en-US" sz="2400" dirty="0" smtClean="0"/>
              <a:t>的 </a:t>
            </a:r>
            <a:r>
              <a:rPr lang="en-US" altLang="zh-CN" sz="2400" dirty="0" err="1" smtClean="0"/>
              <a:t>LocalValidatorFactroyBean</a:t>
            </a:r>
            <a:r>
              <a:rPr lang="en-US" altLang="zh-CN" sz="2400" dirty="0" smtClean="0"/>
              <a:t> </a:t>
            </a:r>
            <a:r>
              <a:rPr lang="zh-CN" altLang="en-US" sz="2400" dirty="0" smtClean="0"/>
              <a:t>既实现了 </a:t>
            </a:r>
            <a:r>
              <a:rPr lang="en-US" altLang="zh-CN" sz="2400" dirty="0" smtClean="0"/>
              <a:t>Spring </a:t>
            </a:r>
            <a:r>
              <a:rPr lang="zh-CN" altLang="en-US" sz="2400" dirty="0" smtClean="0"/>
              <a:t>的 </a:t>
            </a:r>
            <a:r>
              <a:rPr lang="en-US" altLang="zh-CN" sz="2400" dirty="0" smtClean="0"/>
              <a:t>Validator </a:t>
            </a:r>
            <a:r>
              <a:rPr lang="zh-CN" altLang="en-US" sz="2400" dirty="0" smtClean="0"/>
              <a:t>接口，也实现了 </a:t>
            </a:r>
            <a:r>
              <a:rPr lang="en-US" altLang="zh-CN" sz="2400" dirty="0" smtClean="0"/>
              <a:t>JSR 303 </a:t>
            </a:r>
            <a:r>
              <a:rPr lang="zh-CN" altLang="en-US" sz="2400" dirty="0" smtClean="0"/>
              <a:t>的 </a:t>
            </a:r>
            <a:r>
              <a:rPr lang="en-US" altLang="zh-CN" sz="2400" dirty="0" err="1" smtClean="0"/>
              <a:t>Validator</a:t>
            </a:r>
            <a:r>
              <a:rPr lang="en-US" altLang="zh-CN" sz="2400" dirty="0" smtClean="0"/>
              <a:t> </a:t>
            </a:r>
            <a:r>
              <a:rPr lang="zh-CN" altLang="en-US" sz="2400" dirty="0" smtClean="0"/>
              <a:t>接口。只要在 </a:t>
            </a:r>
            <a:r>
              <a:rPr lang="en-US" altLang="zh-CN" sz="2400" dirty="0" smtClean="0"/>
              <a:t>Spring </a:t>
            </a:r>
            <a:r>
              <a:rPr lang="zh-CN" altLang="en-US" sz="2400" dirty="0" smtClean="0"/>
              <a:t>容器中定义了一个 </a:t>
            </a:r>
            <a:r>
              <a:rPr lang="en-US" altLang="zh-CN" sz="2400" b="1" dirty="0" err="1" smtClean="0">
                <a:solidFill>
                  <a:srgbClr val="FF0000"/>
                </a:solidFill>
              </a:rPr>
              <a:t>LocalValidatorFactoryBean</a:t>
            </a:r>
            <a:r>
              <a:rPr lang="zh-CN" altLang="en-US" sz="2400" dirty="0" smtClean="0"/>
              <a:t>，即可将其注入到需要数据校验的 </a:t>
            </a:r>
            <a:r>
              <a:rPr lang="en-US" altLang="zh-CN" sz="2400" dirty="0" smtClean="0"/>
              <a:t>Bean </a:t>
            </a:r>
            <a:r>
              <a:rPr lang="zh-CN" altLang="en-US" sz="2400" dirty="0" smtClean="0"/>
              <a:t>中。</a:t>
            </a:r>
            <a:endParaRPr lang="en-US" altLang="zh-CN" sz="2400" dirty="0" smtClean="0"/>
          </a:p>
          <a:p>
            <a:r>
              <a:rPr lang="en-US" altLang="zh-CN" sz="2400" b="1" dirty="0" smtClean="0"/>
              <a:t>Spring </a:t>
            </a:r>
            <a:r>
              <a:rPr lang="zh-CN" altLang="en-US" sz="2400" b="1" dirty="0" smtClean="0"/>
              <a:t>本身并没有提供 </a:t>
            </a:r>
            <a:r>
              <a:rPr lang="en-US" altLang="zh-CN" sz="2400" b="1" dirty="0" smtClean="0"/>
              <a:t>JSR303 </a:t>
            </a:r>
            <a:r>
              <a:rPr lang="zh-CN" altLang="en-US" sz="2400" b="1" dirty="0" smtClean="0"/>
              <a:t>的实现，所以</a:t>
            </a:r>
            <a:r>
              <a:rPr lang="zh-CN" altLang="en-US" sz="2400" b="1" dirty="0" smtClean="0">
                <a:solidFill>
                  <a:srgbClr val="FF0000"/>
                </a:solidFill>
              </a:rPr>
              <a:t>必须将 </a:t>
            </a:r>
            <a:r>
              <a:rPr lang="en-US" altLang="zh-CN" sz="2400" b="1" dirty="0" smtClean="0">
                <a:solidFill>
                  <a:srgbClr val="FF0000"/>
                </a:solidFill>
              </a:rPr>
              <a:t>JSR303 </a:t>
            </a:r>
            <a:r>
              <a:rPr lang="zh-CN" altLang="en-US" sz="2400" b="1" dirty="0" smtClean="0">
                <a:solidFill>
                  <a:srgbClr val="FF0000"/>
                </a:solidFill>
              </a:rPr>
              <a:t>的实现者的 </a:t>
            </a:r>
            <a:r>
              <a:rPr lang="en-US" altLang="zh-CN" sz="2400" b="1" dirty="0" smtClean="0">
                <a:solidFill>
                  <a:srgbClr val="FF0000"/>
                </a:solidFill>
              </a:rPr>
              <a:t>jar </a:t>
            </a:r>
            <a:r>
              <a:rPr lang="zh-CN" altLang="en-US" sz="2400" b="1" dirty="0" smtClean="0">
                <a:solidFill>
                  <a:srgbClr val="FF0000"/>
                </a:solidFill>
              </a:rPr>
              <a:t>包放到类路径下</a:t>
            </a:r>
            <a:r>
              <a:rPr lang="zh-CN" altLang="en-US" sz="2400" b="1" dirty="0" smtClean="0"/>
              <a:t>。</a:t>
            </a:r>
            <a:endParaRPr lang="zh-CN" altLang="en-US" sz="2400"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MVC </a:t>
            </a:r>
            <a:r>
              <a:rPr lang="zh-CN" altLang="en-US" dirty="0" smtClean="0"/>
              <a:t>数据校验</a:t>
            </a:r>
            <a:endParaRPr lang="zh-CN" altLang="en-US" dirty="0"/>
          </a:p>
        </p:txBody>
      </p:sp>
      <p:sp>
        <p:nvSpPr>
          <p:cNvPr id="3" name="内容占位符 2"/>
          <p:cNvSpPr>
            <a:spLocks noGrp="1"/>
          </p:cNvSpPr>
          <p:nvPr>
            <p:ph idx="1"/>
          </p:nvPr>
        </p:nvSpPr>
        <p:spPr>
          <a:xfrm>
            <a:off x="285720" y="1857364"/>
            <a:ext cx="8501122" cy="4786345"/>
          </a:xfrm>
        </p:spPr>
        <p:txBody>
          <a:bodyPr>
            <a:normAutofit/>
          </a:bodyPr>
          <a:lstStyle/>
          <a:p>
            <a:r>
              <a:rPr lang="en-US" altLang="zh-CN" sz="2400" b="1" dirty="0" smtClean="0">
                <a:solidFill>
                  <a:srgbClr val="FF0000"/>
                </a:solidFill>
              </a:rPr>
              <a:t>&lt;</a:t>
            </a:r>
            <a:r>
              <a:rPr lang="en-US" altLang="zh-CN" sz="2400" b="1" dirty="0" err="1" smtClean="0">
                <a:solidFill>
                  <a:srgbClr val="FF0000"/>
                </a:solidFill>
              </a:rPr>
              <a:t>mvc:annotation</a:t>
            </a:r>
            <a:r>
              <a:rPr lang="en-US" altLang="zh-CN" sz="2400" b="1" dirty="0" smtClean="0">
                <a:solidFill>
                  <a:srgbClr val="FF0000"/>
                </a:solidFill>
              </a:rPr>
              <a:t>-driven/&gt; </a:t>
            </a:r>
            <a:r>
              <a:rPr lang="zh-CN" altLang="en-US" sz="2400" b="1" dirty="0" smtClean="0">
                <a:solidFill>
                  <a:srgbClr val="FF0000"/>
                </a:solidFill>
              </a:rPr>
              <a:t>会默认装配好一个 </a:t>
            </a:r>
            <a:r>
              <a:rPr lang="en-US" altLang="zh-CN" sz="2400" b="1" dirty="0" err="1" smtClean="0">
                <a:solidFill>
                  <a:srgbClr val="FF0000"/>
                </a:solidFill>
              </a:rPr>
              <a:t>LocalValidatorFactoryBean</a:t>
            </a:r>
            <a:r>
              <a:rPr lang="zh-CN" altLang="en-US" sz="2400" dirty="0" smtClean="0"/>
              <a:t>，通过在处理方法的入参上标注 </a:t>
            </a:r>
            <a:r>
              <a:rPr lang="en-US" altLang="zh-CN" sz="2400" b="1" dirty="0" smtClean="0">
                <a:solidFill>
                  <a:srgbClr val="FF0000"/>
                </a:solidFill>
              </a:rPr>
              <a:t>@valid </a:t>
            </a:r>
            <a:r>
              <a:rPr lang="zh-CN" altLang="en-US" sz="2400" dirty="0" smtClean="0"/>
              <a:t>注解即可让 </a:t>
            </a:r>
            <a:r>
              <a:rPr lang="en-US" altLang="zh-CN" sz="2400" dirty="0" smtClean="0"/>
              <a:t>Spring MVC </a:t>
            </a:r>
            <a:r>
              <a:rPr lang="zh-CN" altLang="en-US" sz="2400" dirty="0" smtClean="0"/>
              <a:t>在完成数据绑定后执行数据校验的工作</a:t>
            </a:r>
            <a:endParaRPr lang="en-US" altLang="zh-CN" sz="2400" dirty="0" smtClean="0"/>
          </a:p>
          <a:p>
            <a:r>
              <a:rPr lang="zh-CN" altLang="en-US" sz="2400" dirty="0" smtClean="0"/>
              <a:t>在已经标注了 </a:t>
            </a:r>
            <a:r>
              <a:rPr lang="en-US" altLang="zh-CN" sz="2400" dirty="0" smtClean="0"/>
              <a:t>JSR303 </a:t>
            </a:r>
            <a:r>
              <a:rPr lang="zh-CN" altLang="en-US" sz="2400" dirty="0" smtClean="0"/>
              <a:t>注解的表单</a:t>
            </a:r>
            <a:r>
              <a:rPr lang="en-US" altLang="zh-CN" sz="2400" dirty="0" smtClean="0"/>
              <a:t>/</a:t>
            </a:r>
            <a:r>
              <a:rPr lang="zh-CN" altLang="en-US" sz="2400" dirty="0" smtClean="0"/>
              <a:t>命令对象前标注一个 </a:t>
            </a:r>
            <a:r>
              <a:rPr lang="en-US" altLang="zh-CN" sz="2400" dirty="0" smtClean="0"/>
              <a:t>@Valid</a:t>
            </a:r>
            <a:r>
              <a:rPr lang="zh-CN" altLang="en-US" sz="2400" dirty="0" smtClean="0"/>
              <a:t>，</a:t>
            </a:r>
            <a:r>
              <a:rPr lang="en-US" altLang="zh-CN" sz="2400" dirty="0" smtClean="0"/>
              <a:t>Spring MVC </a:t>
            </a:r>
            <a:r>
              <a:rPr lang="zh-CN" altLang="en-US" sz="2400" dirty="0" smtClean="0"/>
              <a:t>框架在将请求参数绑定到该入参对象后，就会调用校验框架根据注解声明的校验规则实施校验</a:t>
            </a:r>
            <a:endParaRPr lang="en-US" altLang="zh-CN" sz="2400" dirty="0" smtClean="0"/>
          </a:p>
          <a:p>
            <a:r>
              <a:rPr lang="en-US" altLang="zh-CN" sz="2400" dirty="0" smtClean="0"/>
              <a:t>Spring MVC </a:t>
            </a:r>
            <a:r>
              <a:rPr lang="zh-CN" altLang="en-US" sz="2400" dirty="0" smtClean="0"/>
              <a:t>是通过对处理方法签名的规约来保存校验结果的：</a:t>
            </a:r>
            <a:r>
              <a:rPr lang="zh-CN" altLang="en-US" sz="2400" b="1" dirty="0" smtClean="0"/>
              <a:t>前一个表单</a:t>
            </a:r>
            <a:r>
              <a:rPr lang="en-US" altLang="zh-CN" sz="2400" b="1" dirty="0" smtClean="0"/>
              <a:t>/</a:t>
            </a:r>
            <a:r>
              <a:rPr lang="zh-CN" altLang="en-US" sz="2400" b="1" dirty="0" smtClean="0"/>
              <a:t>命令对象的校验结果保存到随后的入参中，这个保存校验结果的入参必须是 </a:t>
            </a:r>
            <a:r>
              <a:rPr lang="en-US" altLang="zh-CN" sz="2400" b="1" dirty="0" err="1" smtClean="0">
                <a:solidFill>
                  <a:srgbClr val="FF0000"/>
                </a:solidFill>
              </a:rPr>
              <a:t>BindingResult</a:t>
            </a:r>
            <a:r>
              <a:rPr lang="en-US" altLang="zh-CN" sz="2400" b="1" dirty="0" smtClean="0">
                <a:solidFill>
                  <a:srgbClr val="FF0000"/>
                </a:solidFill>
              </a:rPr>
              <a:t> </a:t>
            </a:r>
            <a:r>
              <a:rPr lang="zh-CN" altLang="en-US" sz="2400" b="1" dirty="0" smtClean="0"/>
              <a:t>或 </a:t>
            </a:r>
            <a:r>
              <a:rPr lang="en-US" altLang="zh-CN" sz="2400" b="1" dirty="0" smtClean="0">
                <a:solidFill>
                  <a:srgbClr val="FF0000"/>
                </a:solidFill>
              </a:rPr>
              <a:t>Errors</a:t>
            </a:r>
            <a:r>
              <a:rPr lang="en-US" altLang="zh-CN" sz="2400" b="1" dirty="0" smtClean="0"/>
              <a:t> </a:t>
            </a:r>
            <a:r>
              <a:rPr lang="zh-CN" altLang="en-US" sz="2400" b="1" dirty="0" smtClean="0"/>
              <a:t>类型</a:t>
            </a:r>
            <a:r>
              <a:rPr lang="zh-CN" altLang="en-US" sz="2400" dirty="0" smtClean="0"/>
              <a:t>，这两个类都位于 </a:t>
            </a:r>
            <a:r>
              <a:rPr lang="en-US" altLang="zh-CN" sz="2400" dirty="0" err="1" smtClean="0"/>
              <a:t>org.springframework.validation</a:t>
            </a:r>
            <a:r>
              <a:rPr lang="en-US" altLang="zh-CN" sz="2400" dirty="0" smtClean="0"/>
              <a:t> </a:t>
            </a:r>
            <a:r>
              <a:rPr lang="zh-CN" altLang="en-US" sz="2400" dirty="0" smtClean="0"/>
              <a:t>包中</a:t>
            </a:r>
            <a:endParaRPr lang="zh-CN" alt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MVC </a:t>
            </a:r>
            <a:r>
              <a:rPr lang="zh-CN" altLang="en-US" dirty="0" smtClean="0"/>
              <a:t>数据校验</a:t>
            </a:r>
            <a:endParaRPr lang="zh-CN" altLang="en-US" dirty="0"/>
          </a:p>
        </p:txBody>
      </p:sp>
      <p:sp>
        <p:nvSpPr>
          <p:cNvPr id="3" name="内容占位符 2"/>
          <p:cNvSpPr>
            <a:spLocks noGrp="1"/>
          </p:cNvSpPr>
          <p:nvPr>
            <p:ph idx="1"/>
          </p:nvPr>
        </p:nvSpPr>
        <p:spPr>
          <a:xfrm>
            <a:off x="285720" y="1928802"/>
            <a:ext cx="8643998" cy="2071702"/>
          </a:xfrm>
        </p:spPr>
        <p:txBody>
          <a:bodyPr>
            <a:noAutofit/>
          </a:bodyPr>
          <a:lstStyle/>
          <a:p>
            <a:r>
              <a:rPr lang="zh-CN" altLang="en-US" sz="2000" b="1" dirty="0" smtClean="0">
                <a:solidFill>
                  <a:srgbClr val="FF0000"/>
                </a:solidFill>
              </a:rPr>
              <a:t>需校验的 </a:t>
            </a:r>
            <a:r>
              <a:rPr lang="en-US" altLang="zh-CN" sz="2000" b="1" dirty="0" smtClean="0">
                <a:solidFill>
                  <a:srgbClr val="FF0000"/>
                </a:solidFill>
              </a:rPr>
              <a:t>Bean </a:t>
            </a:r>
            <a:r>
              <a:rPr lang="zh-CN" altLang="en-US" sz="2000" b="1" dirty="0" smtClean="0">
                <a:solidFill>
                  <a:srgbClr val="FF0000"/>
                </a:solidFill>
              </a:rPr>
              <a:t>对象和其绑定结果对象或错误对象时成对出现的，它们之间不允许声明其他的入参</a:t>
            </a:r>
            <a:endParaRPr lang="en-US" altLang="zh-CN" sz="2000" b="1" dirty="0" smtClean="0">
              <a:solidFill>
                <a:srgbClr val="FF0000"/>
              </a:solidFill>
            </a:endParaRPr>
          </a:p>
          <a:p>
            <a:r>
              <a:rPr lang="en-US" altLang="zh-CN" sz="2000" dirty="0" smtClean="0"/>
              <a:t>Errors </a:t>
            </a:r>
            <a:r>
              <a:rPr lang="zh-CN" altLang="en-US" sz="2000" dirty="0" smtClean="0"/>
              <a:t>接口提供了获取错误信息的方法，如 </a:t>
            </a:r>
            <a:r>
              <a:rPr lang="en-US" altLang="zh-CN" sz="2000" dirty="0" err="1" smtClean="0"/>
              <a:t>getErrorCount</a:t>
            </a:r>
            <a:r>
              <a:rPr lang="en-US" altLang="zh-CN" sz="2000" dirty="0" smtClean="0"/>
              <a:t>() </a:t>
            </a:r>
            <a:r>
              <a:rPr lang="zh-CN" altLang="en-US" sz="2000" dirty="0" smtClean="0"/>
              <a:t>或 </a:t>
            </a:r>
            <a:r>
              <a:rPr lang="en-US" altLang="zh-CN" sz="2000" dirty="0" err="1" smtClean="0"/>
              <a:t>getFieldErrors</a:t>
            </a:r>
            <a:r>
              <a:rPr lang="en-US" altLang="zh-CN" sz="2000" dirty="0" smtClean="0"/>
              <a:t>(String field) </a:t>
            </a:r>
          </a:p>
          <a:p>
            <a:r>
              <a:rPr lang="en-US" altLang="zh-CN" sz="2000" dirty="0" err="1" smtClean="0"/>
              <a:t>BindingResult</a:t>
            </a:r>
            <a:r>
              <a:rPr lang="en-US" altLang="zh-CN" sz="2000" dirty="0" smtClean="0"/>
              <a:t> </a:t>
            </a:r>
            <a:r>
              <a:rPr lang="zh-CN" altLang="en-US" sz="2000" dirty="0" smtClean="0"/>
              <a:t>扩展了 </a:t>
            </a:r>
            <a:r>
              <a:rPr lang="en-US" altLang="zh-CN" sz="2000" dirty="0" smtClean="0"/>
              <a:t>Errors </a:t>
            </a:r>
            <a:r>
              <a:rPr lang="zh-CN" altLang="en-US" sz="2000" dirty="0" smtClean="0"/>
              <a:t>接口</a:t>
            </a:r>
            <a:endParaRPr lang="zh-CN" altLang="en-US" sz="2000" dirty="0"/>
          </a:p>
        </p:txBody>
      </p:sp>
      <p:graphicFrame>
        <p:nvGraphicFramePr>
          <p:cNvPr id="74753" name="对象 3"/>
          <p:cNvGraphicFramePr>
            <a:graphicFrameLocks noChangeAspect="1"/>
          </p:cNvGraphicFramePr>
          <p:nvPr>
            <p:extLst>
              <p:ext uri="{D42A27DB-BD31-4B8C-83A1-F6EECF244321}">
                <p14:modId xmlns:p14="http://schemas.microsoft.com/office/powerpoint/2010/main" val="2808265428"/>
              </p:ext>
            </p:extLst>
          </p:nvPr>
        </p:nvGraphicFramePr>
        <p:xfrm>
          <a:off x="1073177" y="3717032"/>
          <a:ext cx="7285037" cy="2808287"/>
        </p:xfrm>
        <a:graphic>
          <a:graphicData uri="http://schemas.openxmlformats.org/presentationml/2006/ole">
            <mc:AlternateContent xmlns:mc="http://schemas.openxmlformats.org/markup-compatibility/2006">
              <mc:Choice xmlns:v="urn:schemas-microsoft-com:vml" Requires="v">
                <p:oleObj spid="_x0000_s75178" name="Visio" r:id="rId3" imgW="4258853" imgH="1522785" progId="">
                  <p:embed/>
                </p:oleObj>
              </mc:Choice>
              <mc:Fallback>
                <p:oleObj name="Visio" r:id="rId3" imgW="4258853" imgH="1522785" progId="">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t="-3847" b="-3847"/>
                      <a:stretch>
                        <a:fillRect/>
                      </a:stretch>
                    </p:blipFill>
                    <p:spPr bwMode="auto">
                      <a:xfrm>
                        <a:off x="1073177" y="3717032"/>
                        <a:ext cx="7285037"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在目标方法中获取校验结果</a:t>
            </a:r>
            <a:endParaRPr lang="zh-CN" altLang="en-US" dirty="0"/>
          </a:p>
        </p:txBody>
      </p:sp>
      <p:sp>
        <p:nvSpPr>
          <p:cNvPr id="3" name="内容占位符 2"/>
          <p:cNvSpPr>
            <a:spLocks noGrp="1"/>
          </p:cNvSpPr>
          <p:nvPr>
            <p:ph idx="1"/>
          </p:nvPr>
        </p:nvSpPr>
        <p:spPr>
          <a:xfrm>
            <a:off x="285720" y="1857364"/>
            <a:ext cx="8501122" cy="4786346"/>
          </a:xfrm>
        </p:spPr>
        <p:txBody>
          <a:bodyPr>
            <a:normAutofit/>
          </a:bodyPr>
          <a:lstStyle/>
          <a:p>
            <a:r>
              <a:rPr lang="zh-CN" altLang="en-US" sz="2400" dirty="0" smtClean="0"/>
              <a:t>在表单</a:t>
            </a:r>
            <a:r>
              <a:rPr lang="en-US" altLang="zh-CN" sz="2400" dirty="0" smtClean="0"/>
              <a:t>/</a:t>
            </a:r>
            <a:r>
              <a:rPr lang="zh-CN" altLang="en-US" sz="2400" dirty="0" smtClean="0"/>
              <a:t>命令对象类的属性中标注校验注解，在处理方法对应的入参前添加 </a:t>
            </a:r>
            <a:r>
              <a:rPr lang="en-US" altLang="zh-CN" sz="2400" dirty="0" smtClean="0"/>
              <a:t>@Valid</a:t>
            </a:r>
            <a:r>
              <a:rPr lang="zh-CN" altLang="en-US" sz="2400" dirty="0" smtClean="0"/>
              <a:t>，</a:t>
            </a:r>
            <a:r>
              <a:rPr lang="en-US" altLang="zh-CN" sz="2400" dirty="0" smtClean="0"/>
              <a:t>Spring MVC </a:t>
            </a:r>
            <a:r>
              <a:rPr lang="zh-CN" altLang="en-US" sz="2400" dirty="0" smtClean="0"/>
              <a:t>就会实施校验并将校验结果保存在被校验入参对象之后的 </a:t>
            </a:r>
            <a:r>
              <a:rPr lang="en-US" altLang="zh-CN" sz="2400" dirty="0" err="1" smtClean="0"/>
              <a:t>BindingResult</a:t>
            </a:r>
            <a:r>
              <a:rPr lang="en-US" altLang="zh-CN" sz="2400" dirty="0" smtClean="0"/>
              <a:t> </a:t>
            </a:r>
            <a:r>
              <a:rPr lang="zh-CN" altLang="en-US" sz="2400" dirty="0" smtClean="0"/>
              <a:t>或 </a:t>
            </a:r>
            <a:r>
              <a:rPr lang="en-US" altLang="zh-CN" sz="2400" dirty="0" smtClean="0"/>
              <a:t>Errors </a:t>
            </a:r>
            <a:r>
              <a:rPr lang="zh-CN" altLang="en-US" sz="2400" dirty="0" smtClean="0"/>
              <a:t>入参中。</a:t>
            </a:r>
            <a:endParaRPr lang="en-US" altLang="zh-CN" sz="2400" dirty="0" smtClean="0"/>
          </a:p>
          <a:p>
            <a:r>
              <a:rPr lang="zh-CN" altLang="en-US" sz="2400" dirty="0" smtClean="0"/>
              <a:t>常用方法：</a:t>
            </a:r>
            <a:endParaRPr lang="en-US" altLang="zh-CN" sz="2400" dirty="0" smtClean="0"/>
          </a:p>
          <a:p>
            <a:pPr lvl="1"/>
            <a:r>
              <a:rPr lang="en-US" altLang="zh-CN" sz="2000" b="1" dirty="0" err="1" smtClean="0">
                <a:solidFill>
                  <a:srgbClr val="0000FF"/>
                </a:solidFill>
              </a:rPr>
              <a:t>FieldError</a:t>
            </a:r>
            <a:r>
              <a:rPr lang="en-US" altLang="zh-CN" sz="2000" b="1" dirty="0" smtClean="0">
                <a:solidFill>
                  <a:srgbClr val="0000FF"/>
                </a:solidFill>
              </a:rPr>
              <a:t> </a:t>
            </a:r>
            <a:r>
              <a:rPr lang="en-US" altLang="zh-CN" sz="2000" b="1" dirty="0" err="1" smtClean="0">
                <a:solidFill>
                  <a:srgbClr val="0000FF"/>
                </a:solidFill>
              </a:rPr>
              <a:t>getFieldError</a:t>
            </a:r>
            <a:r>
              <a:rPr lang="en-US" altLang="zh-CN" sz="2000" b="1" dirty="0" smtClean="0">
                <a:solidFill>
                  <a:srgbClr val="0000FF"/>
                </a:solidFill>
              </a:rPr>
              <a:t>(String field)</a:t>
            </a:r>
          </a:p>
          <a:p>
            <a:pPr lvl="1"/>
            <a:r>
              <a:rPr lang="en-US" altLang="zh-CN" sz="2000" b="1" dirty="0" smtClean="0">
                <a:solidFill>
                  <a:srgbClr val="0000FF"/>
                </a:solidFill>
              </a:rPr>
              <a:t>List&lt;</a:t>
            </a:r>
            <a:r>
              <a:rPr lang="en-US" altLang="zh-CN" sz="2000" b="1" dirty="0" err="1" smtClean="0">
                <a:solidFill>
                  <a:srgbClr val="0000FF"/>
                </a:solidFill>
              </a:rPr>
              <a:t>FieldError</a:t>
            </a:r>
            <a:r>
              <a:rPr lang="en-US" altLang="zh-CN" sz="2000" b="1" dirty="0" smtClean="0">
                <a:solidFill>
                  <a:srgbClr val="0000FF"/>
                </a:solidFill>
              </a:rPr>
              <a:t>&gt; </a:t>
            </a:r>
            <a:r>
              <a:rPr lang="en-US" altLang="zh-CN" sz="2000" b="1" dirty="0" err="1" smtClean="0">
                <a:solidFill>
                  <a:srgbClr val="0000FF"/>
                </a:solidFill>
              </a:rPr>
              <a:t>getFieldErrors</a:t>
            </a:r>
            <a:r>
              <a:rPr lang="en-US" altLang="zh-CN" sz="2000" b="1" dirty="0" smtClean="0">
                <a:solidFill>
                  <a:srgbClr val="0000FF"/>
                </a:solidFill>
              </a:rPr>
              <a:t>()</a:t>
            </a:r>
          </a:p>
          <a:p>
            <a:pPr lvl="1"/>
            <a:r>
              <a:rPr lang="en-US" altLang="zh-CN" sz="2000" b="1" dirty="0" smtClean="0">
                <a:solidFill>
                  <a:srgbClr val="0000FF"/>
                </a:solidFill>
              </a:rPr>
              <a:t>Object </a:t>
            </a:r>
            <a:r>
              <a:rPr lang="en-US" altLang="zh-CN" sz="2000" b="1" dirty="0" err="1" smtClean="0">
                <a:solidFill>
                  <a:srgbClr val="0000FF"/>
                </a:solidFill>
              </a:rPr>
              <a:t>getFieldValue</a:t>
            </a:r>
            <a:r>
              <a:rPr lang="en-US" altLang="zh-CN" sz="2000" b="1" dirty="0" smtClean="0">
                <a:solidFill>
                  <a:srgbClr val="0000FF"/>
                </a:solidFill>
              </a:rPr>
              <a:t>(String field)</a:t>
            </a:r>
          </a:p>
          <a:p>
            <a:pPr lvl="1"/>
            <a:r>
              <a:rPr lang="en-US" altLang="zh-CN" sz="2000" b="1" dirty="0" err="1" smtClean="0">
                <a:solidFill>
                  <a:srgbClr val="0000FF"/>
                </a:solidFill>
              </a:rPr>
              <a:t>Int</a:t>
            </a:r>
            <a:r>
              <a:rPr lang="en-US" altLang="zh-CN" sz="2000" b="1" dirty="0" smtClean="0">
                <a:solidFill>
                  <a:srgbClr val="0000FF"/>
                </a:solidFill>
              </a:rPr>
              <a:t> </a:t>
            </a:r>
            <a:r>
              <a:rPr lang="en-US" altLang="zh-CN" sz="2000" b="1" dirty="0" err="1" smtClean="0">
                <a:solidFill>
                  <a:srgbClr val="0000FF"/>
                </a:solidFill>
              </a:rPr>
              <a:t>getErrorCount</a:t>
            </a:r>
            <a:r>
              <a:rPr lang="en-US" altLang="zh-CN" sz="2000" b="1" dirty="0" smtClean="0">
                <a:solidFill>
                  <a:srgbClr val="0000FF"/>
                </a:solidFill>
              </a:rPr>
              <a:t>()</a:t>
            </a:r>
            <a:endParaRPr lang="zh-CN" altLang="en-US" sz="2000" b="1" dirty="0">
              <a:solidFill>
                <a:srgbClr val="0000FF"/>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在页面上显示错误</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Spring MVC </a:t>
            </a:r>
            <a:r>
              <a:rPr lang="zh-CN" altLang="en-US" sz="2400" dirty="0" smtClean="0"/>
              <a:t>除了会将表单</a:t>
            </a:r>
            <a:r>
              <a:rPr lang="en-US" altLang="zh-CN" sz="2400" dirty="0" smtClean="0"/>
              <a:t>/</a:t>
            </a:r>
            <a:r>
              <a:rPr lang="zh-CN" altLang="en-US" sz="2400" dirty="0" smtClean="0"/>
              <a:t>命令对象的校验结果保存到对应的 </a:t>
            </a:r>
            <a:r>
              <a:rPr lang="en-US" altLang="zh-CN" sz="2400" dirty="0" err="1" smtClean="0"/>
              <a:t>BindingResult</a:t>
            </a:r>
            <a:r>
              <a:rPr lang="en-US" altLang="zh-CN" sz="2400" dirty="0" smtClean="0"/>
              <a:t> </a:t>
            </a:r>
            <a:r>
              <a:rPr lang="zh-CN" altLang="en-US" sz="2400" dirty="0" smtClean="0"/>
              <a:t>或 </a:t>
            </a:r>
            <a:r>
              <a:rPr lang="en-US" altLang="zh-CN" sz="2400" dirty="0" smtClean="0"/>
              <a:t>Errors </a:t>
            </a:r>
            <a:r>
              <a:rPr lang="zh-CN" altLang="en-US" sz="2400" dirty="0" smtClean="0"/>
              <a:t>对象中外，</a:t>
            </a:r>
            <a:r>
              <a:rPr lang="zh-CN" altLang="en-US" sz="2400" b="1" dirty="0" smtClean="0">
                <a:solidFill>
                  <a:srgbClr val="FF0000"/>
                </a:solidFill>
              </a:rPr>
              <a:t>还会将所有校验结果保存到 </a:t>
            </a:r>
            <a:r>
              <a:rPr lang="en-US" altLang="zh-CN" sz="2400" b="1" dirty="0" smtClean="0">
                <a:solidFill>
                  <a:srgbClr val="FF0000"/>
                </a:solidFill>
              </a:rPr>
              <a:t>“</a:t>
            </a:r>
            <a:r>
              <a:rPr lang="zh-CN" altLang="en-US" sz="2400" b="1" dirty="0" smtClean="0">
                <a:solidFill>
                  <a:srgbClr val="FF0000"/>
                </a:solidFill>
              </a:rPr>
              <a:t>隐含模型</a:t>
            </a:r>
            <a:r>
              <a:rPr lang="en-US" altLang="zh-CN" sz="2400" b="1" dirty="0" smtClean="0">
                <a:solidFill>
                  <a:srgbClr val="FF0000"/>
                </a:solidFill>
              </a:rPr>
              <a:t>”</a:t>
            </a:r>
          </a:p>
          <a:p>
            <a:r>
              <a:rPr lang="zh-CN" altLang="en-US" sz="2400" dirty="0" smtClean="0"/>
              <a:t>即使处理方法的签名中没有对应于表单</a:t>
            </a:r>
            <a:r>
              <a:rPr lang="en-US" altLang="zh-CN" sz="2400" dirty="0" smtClean="0"/>
              <a:t>/</a:t>
            </a:r>
            <a:r>
              <a:rPr lang="zh-CN" altLang="en-US" sz="2400" dirty="0" smtClean="0"/>
              <a:t>命令对象的结果入参，校验结果也会保存在 </a:t>
            </a:r>
            <a:r>
              <a:rPr lang="en-US" altLang="zh-CN" sz="2400" dirty="0" smtClean="0"/>
              <a:t>“</a:t>
            </a:r>
            <a:r>
              <a:rPr lang="zh-CN" altLang="en-US" sz="2400" dirty="0" smtClean="0"/>
              <a:t>隐含对象</a:t>
            </a:r>
            <a:r>
              <a:rPr lang="en-US" altLang="zh-CN" sz="2400" dirty="0" smtClean="0"/>
              <a:t>” </a:t>
            </a:r>
            <a:r>
              <a:rPr lang="zh-CN" altLang="en-US" sz="2400" dirty="0" smtClean="0"/>
              <a:t>中。</a:t>
            </a:r>
            <a:endParaRPr lang="en-US" altLang="zh-CN" sz="2400" dirty="0" smtClean="0"/>
          </a:p>
          <a:p>
            <a:r>
              <a:rPr lang="zh-CN" altLang="en-US" sz="2400" dirty="0" smtClean="0"/>
              <a:t>隐含模型中的所有数据最终将通过 </a:t>
            </a:r>
            <a:r>
              <a:rPr lang="en-US" altLang="zh-CN" sz="2400" dirty="0" err="1" smtClean="0"/>
              <a:t>HttpServletRequest</a:t>
            </a:r>
            <a:r>
              <a:rPr lang="en-US" altLang="zh-CN" sz="2400" dirty="0" smtClean="0"/>
              <a:t> </a:t>
            </a:r>
            <a:r>
              <a:rPr lang="zh-CN" altLang="en-US" sz="2400" dirty="0" smtClean="0"/>
              <a:t>的属性列表暴露给 </a:t>
            </a:r>
            <a:r>
              <a:rPr lang="en-US" altLang="zh-CN" sz="2400" dirty="0" smtClean="0"/>
              <a:t>JSP </a:t>
            </a:r>
            <a:r>
              <a:rPr lang="zh-CN" altLang="en-US" sz="2400" dirty="0" smtClean="0"/>
              <a:t>视图对象，因此在 </a:t>
            </a:r>
            <a:r>
              <a:rPr lang="en-US" altLang="zh-CN" sz="2400" dirty="0" smtClean="0"/>
              <a:t>JSP </a:t>
            </a:r>
            <a:r>
              <a:rPr lang="zh-CN" altLang="en-US" sz="2400" dirty="0" smtClean="0"/>
              <a:t>中可以获取错误信息</a:t>
            </a:r>
            <a:endParaRPr lang="en-US" altLang="zh-CN" sz="2400" dirty="0" smtClean="0"/>
          </a:p>
          <a:p>
            <a:r>
              <a:rPr lang="zh-CN" altLang="en-US" sz="2400" dirty="0" smtClean="0"/>
              <a:t>在 </a:t>
            </a:r>
            <a:r>
              <a:rPr lang="en-US" altLang="zh-CN" sz="2400" dirty="0" smtClean="0"/>
              <a:t>JSP </a:t>
            </a:r>
            <a:r>
              <a:rPr lang="zh-CN" altLang="en-US" sz="2400" dirty="0" smtClean="0"/>
              <a:t>页面上可通过 </a:t>
            </a:r>
            <a:r>
              <a:rPr lang="en-US" altLang="zh-CN" sz="2400" b="1" dirty="0" smtClean="0">
                <a:solidFill>
                  <a:srgbClr val="FF0000"/>
                </a:solidFill>
              </a:rPr>
              <a:t>&lt;</a:t>
            </a:r>
            <a:r>
              <a:rPr lang="en-US" altLang="zh-CN" sz="2400" b="1" dirty="0" err="1" smtClean="0">
                <a:solidFill>
                  <a:srgbClr val="FF0000"/>
                </a:solidFill>
              </a:rPr>
              <a:t>form:errors</a:t>
            </a:r>
            <a:r>
              <a:rPr lang="en-US" altLang="zh-CN" sz="2400" b="1" dirty="0" smtClean="0">
                <a:solidFill>
                  <a:srgbClr val="FF0000"/>
                </a:solidFill>
              </a:rPr>
              <a:t> path=“</a:t>
            </a:r>
            <a:r>
              <a:rPr lang="en-US" altLang="zh-CN" sz="2400" b="1" dirty="0" err="1" smtClean="0">
                <a:solidFill>
                  <a:srgbClr val="FF0000"/>
                </a:solidFill>
              </a:rPr>
              <a:t>userName</a:t>
            </a:r>
            <a:r>
              <a:rPr lang="en-US" altLang="zh-CN" sz="2400" b="1" dirty="0" smtClean="0">
                <a:solidFill>
                  <a:srgbClr val="FF0000"/>
                </a:solidFill>
              </a:rPr>
              <a:t>”&gt; </a:t>
            </a:r>
            <a:r>
              <a:rPr lang="zh-CN" altLang="en-US" sz="2400" dirty="0" smtClean="0"/>
              <a:t>显示错误消息</a:t>
            </a:r>
            <a:endParaRPr lang="zh-CN" alt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75778" name="Picture 2"/>
          <p:cNvPicPr>
            <a:picLocks noChangeAspect="1" noChangeArrowheads="1"/>
          </p:cNvPicPr>
          <p:nvPr/>
        </p:nvPicPr>
        <p:blipFill>
          <a:blip r:embed="rId2"/>
          <a:srcRect/>
          <a:stretch>
            <a:fillRect/>
          </a:stretch>
        </p:blipFill>
        <p:spPr bwMode="auto">
          <a:xfrm>
            <a:off x="1395435" y="2000240"/>
            <a:ext cx="6391275" cy="2857500"/>
          </a:xfrm>
          <a:prstGeom prst="rect">
            <a:avLst/>
          </a:prstGeom>
          <a:noFill/>
          <a:ln w="9525">
            <a:noFill/>
            <a:miter lim="800000"/>
            <a:headEnd/>
            <a:tailEnd/>
          </a:ln>
          <a:effectLst/>
        </p:spPr>
      </p:pic>
      <p:sp>
        <p:nvSpPr>
          <p:cNvPr id="6" name="TextBox 5"/>
          <p:cNvSpPr txBox="1"/>
          <p:nvPr/>
        </p:nvSpPr>
        <p:spPr>
          <a:xfrm>
            <a:off x="1463675" y="4986988"/>
            <a:ext cx="1071570" cy="369332"/>
          </a:xfrm>
          <a:prstGeom prst="rect">
            <a:avLst/>
          </a:prstGeom>
          <a:noFill/>
        </p:spPr>
        <p:txBody>
          <a:bodyPr wrap="square" rtlCol="0">
            <a:spAutoFit/>
          </a:bodyPr>
          <a:lstStyle/>
          <a:p>
            <a:r>
              <a:rPr lang="en-US" altLang="zh-CN" dirty="0" smtClean="0"/>
              <a:t>index.jsp</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4" name="Picture 3"/>
          <p:cNvPicPr>
            <a:picLocks noChangeAspect="1" noChangeArrowheads="1"/>
          </p:cNvPicPr>
          <p:nvPr/>
        </p:nvPicPr>
        <p:blipFill>
          <a:blip r:embed="rId2"/>
          <a:srcRect/>
          <a:stretch>
            <a:fillRect/>
          </a:stretch>
        </p:blipFill>
        <p:spPr bwMode="auto">
          <a:xfrm>
            <a:off x="500034" y="1732840"/>
            <a:ext cx="4352925" cy="4162425"/>
          </a:xfrm>
          <a:prstGeom prst="rect">
            <a:avLst/>
          </a:prstGeom>
          <a:noFill/>
          <a:ln w="9525">
            <a:noFill/>
            <a:miter lim="800000"/>
            <a:headEnd/>
            <a:tailEnd/>
          </a:ln>
          <a:effectLst/>
        </p:spPr>
      </p:pic>
      <p:sp>
        <p:nvSpPr>
          <p:cNvPr id="5" name="TextBox 4"/>
          <p:cNvSpPr txBox="1"/>
          <p:nvPr/>
        </p:nvSpPr>
        <p:spPr>
          <a:xfrm>
            <a:off x="670206" y="5988626"/>
            <a:ext cx="1071570" cy="369332"/>
          </a:xfrm>
          <a:prstGeom prst="rect">
            <a:avLst/>
          </a:prstGeom>
          <a:noFill/>
        </p:spPr>
        <p:txBody>
          <a:bodyPr wrap="square" rtlCol="0">
            <a:spAutoFit/>
          </a:bodyPr>
          <a:lstStyle/>
          <a:p>
            <a:r>
              <a:rPr lang="en-US" altLang="zh-CN" dirty="0" smtClean="0"/>
              <a:t>User</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4" name="Picture 1"/>
          <p:cNvPicPr>
            <a:picLocks noChangeAspect="1" noChangeArrowheads="1"/>
          </p:cNvPicPr>
          <p:nvPr/>
        </p:nvPicPr>
        <p:blipFill>
          <a:blip r:embed="rId2"/>
          <a:srcRect/>
          <a:stretch>
            <a:fillRect/>
          </a:stretch>
        </p:blipFill>
        <p:spPr bwMode="auto">
          <a:xfrm>
            <a:off x="500034" y="1928802"/>
            <a:ext cx="6210300" cy="3619500"/>
          </a:xfrm>
          <a:prstGeom prst="rect">
            <a:avLst/>
          </a:prstGeom>
          <a:noFill/>
          <a:ln w="9525">
            <a:noFill/>
            <a:miter lim="800000"/>
            <a:headEnd/>
            <a:tailEnd/>
          </a:ln>
          <a:effectLst/>
        </p:spPr>
      </p:pic>
      <p:sp>
        <p:nvSpPr>
          <p:cNvPr id="5" name="TextBox 4"/>
          <p:cNvSpPr txBox="1"/>
          <p:nvPr/>
        </p:nvSpPr>
        <p:spPr>
          <a:xfrm>
            <a:off x="670206" y="5988626"/>
            <a:ext cx="1401464"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目标方法</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提示消息的国际化</a:t>
            </a:r>
            <a:endParaRPr lang="zh-CN" altLang="en-US" dirty="0"/>
          </a:p>
        </p:txBody>
      </p:sp>
      <p:sp>
        <p:nvSpPr>
          <p:cNvPr id="3" name="内容占位符 2"/>
          <p:cNvSpPr>
            <a:spLocks noGrp="1"/>
          </p:cNvSpPr>
          <p:nvPr>
            <p:ph idx="1"/>
          </p:nvPr>
        </p:nvSpPr>
        <p:spPr>
          <a:xfrm>
            <a:off x="457200" y="1857364"/>
            <a:ext cx="8229600" cy="4786346"/>
          </a:xfrm>
        </p:spPr>
        <p:txBody>
          <a:bodyPr>
            <a:normAutofit lnSpcReduction="10000"/>
          </a:bodyPr>
          <a:lstStyle/>
          <a:p>
            <a:r>
              <a:rPr lang="zh-CN" altLang="en-US" sz="2400" dirty="0" smtClean="0"/>
              <a:t>每个属性在数据绑定和数据校验发生错误时，都会生成一个对应的 </a:t>
            </a:r>
            <a:r>
              <a:rPr lang="en-US" altLang="zh-CN" sz="2400" dirty="0" err="1" smtClean="0"/>
              <a:t>FieldError</a:t>
            </a:r>
            <a:r>
              <a:rPr lang="en-US" altLang="zh-CN" sz="2400" dirty="0" smtClean="0"/>
              <a:t> </a:t>
            </a:r>
            <a:r>
              <a:rPr lang="zh-CN" altLang="en-US" sz="2400" dirty="0" smtClean="0"/>
              <a:t>对象。</a:t>
            </a:r>
            <a:endParaRPr lang="en-US" altLang="zh-CN" sz="2400" dirty="0" smtClean="0"/>
          </a:p>
          <a:p>
            <a:r>
              <a:rPr lang="zh-CN" altLang="en-US" sz="2400" b="1" dirty="0" smtClean="0"/>
              <a:t>当一个属性校验失败后，校验框架会为该属性生成 </a:t>
            </a:r>
            <a:r>
              <a:rPr lang="en-US" altLang="zh-CN" sz="2400" b="1" dirty="0" smtClean="0"/>
              <a:t>4 </a:t>
            </a:r>
            <a:r>
              <a:rPr lang="zh-CN" altLang="en-US" sz="2400" b="1" dirty="0" smtClean="0"/>
              <a:t>个消息代码</a:t>
            </a:r>
            <a:r>
              <a:rPr lang="zh-CN" altLang="en-US" sz="2400" dirty="0" smtClean="0"/>
              <a:t>，这些代码以</a:t>
            </a:r>
            <a:r>
              <a:rPr lang="zh-CN" altLang="en-US" sz="2400" b="1" dirty="0" smtClean="0"/>
              <a:t>校验注解类名为</a:t>
            </a:r>
            <a:r>
              <a:rPr lang="zh-CN" altLang="en-US" sz="2400" b="1" dirty="0" smtClean="0">
                <a:solidFill>
                  <a:srgbClr val="FF0000"/>
                </a:solidFill>
              </a:rPr>
              <a:t>前缀</a:t>
            </a:r>
            <a:r>
              <a:rPr lang="zh-CN" altLang="en-US" sz="2400" dirty="0" smtClean="0"/>
              <a:t>，结合</a:t>
            </a:r>
            <a:r>
              <a:rPr lang="zh-CN" altLang="en-US" sz="2400" b="1" dirty="0">
                <a:solidFill>
                  <a:srgbClr val="FF0000"/>
                </a:solidFill>
              </a:rPr>
              <a:t> </a:t>
            </a:r>
            <a:r>
              <a:rPr lang="en-US" altLang="zh-CN" sz="2400" b="1" dirty="0" err="1" smtClean="0">
                <a:solidFill>
                  <a:srgbClr val="FF0000"/>
                </a:solidFill>
              </a:rPr>
              <a:t>modleAttribute</a:t>
            </a:r>
            <a:r>
              <a:rPr lang="zh-CN" altLang="en-US" sz="2400" b="1" dirty="0" smtClean="0">
                <a:solidFill>
                  <a:srgbClr val="FF0000"/>
                </a:solidFill>
              </a:rPr>
              <a:t>、属性名及属性类型名</a:t>
            </a:r>
            <a:r>
              <a:rPr lang="zh-CN" altLang="en-US" sz="2400" dirty="0" smtClean="0"/>
              <a:t>生成多个对应的消息代码：</a:t>
            </a:r>
            <a:r>
              <a:rPr lang="zh-CN" altLang="en-US" sz="2000" dirty="0" smtClean="0"/>
              <a:t>例如 </a:t>
            </a:r>
            <a:r>
              <a:rPr lang="en-US" altLang="zh-CN" sz="2000" dirty="0" smtClean="0"/>
              <a:t>User </a:t>
            </a:r>
            <a:r>
              <a:rPr lang="zh-CN" altLang="en-US" sz="2000" dirty="0" smtClean="0"/>
              <a:t>类中的 </a:t>
            </a:r>
            <a:r>
              <a:rPr lang="en-US" altLang="zh-CN" sz="2000" dirty="0" smtClean="0"/>
              <a:t>password </a:t>
            </a:r>
            <a:r>
              <a:rPr lang="zh-CN" altLang="en-US" sz="2000" dirty="0" smtClean="0"/>
              <a:t>属性标准了一个 </a:t>
            </a:r>
            <a:r>
              <a:rPr lang="en-US" altLang="zh-CN" sz="2000" dirty="0" smtClean="0"/>
              <a:t>@Pattern </a:t>
            </a:r>
            <a:r>
              <a:rPr lang="zh-CN" altLang="en-US" sz="2000" dirty="0" smtClean="0"/>
              <a:t>注解，当该属性值不满足 </a:t>
            </a:r>
            <a:r>
              <a:rPr lang="en-US" altLang="zh-CN" sz="2000" dirty="0" smtClean="0"/>
              <a:t>@Pattern </a:t>
            </a:r>
            <a:r>
              <a:rPr lang="zh-CN" altLang="en-US" sz="2000" dirty="0" smtClean="0"/>
              <a:t>所定义的规则时</a:t>
            </a:r>
            <a:r>
              <a:rPr lang="en-US" altLang="zh-CN" sz="2000" dirty="0" smtClean="0"/>
              <a:t>, </a:t>
            </a:r>
            <a:r>
              <a:rPr lang="zh-CN" altLang="en-US" sz="2000" dirty="0" smtClean="0"/>
              <a:t>就会产生以下 </a:t>
            </a:r>
            <a:r>
              <a:rPr lang="en-US" altLang="zh-CN" sz="2000" dirty="0" smtClean="0"/>
              <a:t>4 </a:t>
            </a:r>
            <a:r>
              <a:rPr lang="zh-CN" altLang="en-US" sz="2000" dirty="0" smtClean="0"/>
              <a:t>个错误代码：</a:t>
            </a:r>
            <a:endParaRPr lang="en-US" altLang="zh-CN" sz="1600" dirty="0" smtClean="0"/>
          </a:p>
          <a:p>
            <a:pPr lvl="1"/>
            <a:r>
              <a:rPr lang="en-US" altLang="zh-CN" sz="1600" dirty="0" err="1" smtClean="0"/>
              <a:t>Pattern.user.password</a:t>
            </a:r>
            <a:endParaRPr lang="en-US" altLang="zh-CN" sz="1600" dirty="0" smtClean="0"/>
          </a:p>
          <a:p>
            <a:pPr lvl="1"/>
            <a:r>
              <a:rPr lang="en-US" altLang="zh-CN" sz="1600" dirty="0" err="1" smtClean="0"/>
              <a:t>Pattern.password</a:t>
            </a:r>
            <a:endParaRPr lang="en-US" altLang="zh-CN" sz="1600" dirty="0" smtClean="0"/>
          </a:p>
          <a:p>
            <a:pPr lvl="1"/>
            <a:r>
              <a:rPr lang="en-US" altLang="zh-CN" sz="1600" dirty="0" err="1" smtClean="0"/>
              <a:t>Pattern.java.lang.String</a:t>
            </a:r>
            <a:endParaRPr lang="en-US" altLang="zh-CN" sz="1600" dirty="0" smtClean="0"/>
          </a:p>
          <a:p>
            <a:pPr lvl="1"/>
            <a:r>
              <a:rPr lang="en-US" altLang="zh-CN" sz="1600" dirty="0" smtClean="0"/>
              <a:t>Pattern</a:t>
            </a:r>
          </a:p>
          <a:p>
            <a:r>
              <a:rPr lang="zh-CN" altLang="en-US" sz="2000" dirty="0" smtClean="0"/>
              <a:t>当使用 </a:t>
            </a:r>
            <a:r>
              <a:rPr lang="en-US" altLang="zh-CN" sz="2000" dirty="0" smtClean="0"/>
              <a:t>Spring MVC </a:t>
            </a:r>
            <a:r>
              <a:rPr lang="zh-CN" altLang="en-US" sz="2000" dirty="0" smtClean="0"/>
              <a:t>标签显示错误消息时， </a:t>
            </a:r>
            <a:r>
              <a:rPr lang="en-US" altLang="zh-CN" sz="2000" dirty="0" smtClean="0"/>
              <a:t>Spring MVC </a:t>
            </a:r>
            <a:r>
              <a:rPr lang="zh-CN" altLang="en-US" sz="2000" dirty="0" smtClean="0"/>
              <a:t>会查看 </a:t>
            </a:r>
            <a:r>
              <a:rPr lang="en-US" altLang="zh-CN" sz="2000" dirty="0" smtClean="0"/>
              <a:t>WEB </a:t>
            </a:r>
            <a:r>
              <a:rPr lang="zh-CN" altLang="en-US" sz="2000" dirty="0" smtClean="0"/>
              <a:t>上下文是否装配了对应的国际化消息，如果没有，则显示默认的错误消息，否则使用国际化消息。</a:t>
            </a:r>
            <a:endParaRPr lang="en-US" altLang="zh-CN" sz="2000" dirty="0" smtClean="0"/>
          </a:p>
        </p:txBody>
      </p:sp>
    </p:spTree>
    <p:extLst>
      <p:ext uri="{BB962C8B-B14F-4D97-AF65-F5344CB8AC3E}">
        <p14:creationId xmlns:p14="http://schemas.microsoft.com/office/powerpoint/2010/main" val="23365677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提示消息的国际化</a:t>
            </a:r>
            <a:endParaRPr lang="zh-CN" altLang="en-US" dirty="0"/>
          </a:p>
        </p:txBody>
      </p:sp>
      <p:sp>
        <p:nvSpPr>
          <p:cNvPr id="3" name="内容占位符 2"/>
          <p:cNvSpPr>
            <a:spLocks noGrp="1"/>
          </p:cNvSpPr>
          <p:nvPr>
            <p:ph idx="1"/>
          </p:nvPr>
        </p:nvSpPr>
        <p:spPr>
          <a:xfrm>
            <a:off x="457200" y="1785926"/>
            <a:ext cx="8229600" cy="4525963"/>
          </a:xfrm>
        </p:spPr>
        <p:txBody>
          <a:bodyPr>
            <a:normAutofit/>
          </a:bodyPr>
          <a:lstStyle/>
          <a:p>
            <a:r>
              <a:rPr lang="zh-CN" altLang="en-US" sz="2400" dirty="0" smtClean="0"/>
              <a:t>若数据</a:t>
            </a:r>
            <a:r>
              <a:rPr lang="zh-CN" altLang="en-US" sz="2400" b="1" dirty="0" smtClean="0">
                <a:solidFill>
                  <a:srgbClr val="FF0000"/>
                </a:solidFill>
              </a:rPr>
              <a:t>类型转换</a:t>
            </a:r>
            <a:r>
              <a:rPr lang="zh-CN" altLang="en-US" sz="2400" dirty="0" smtClean="0"/>
              <a:t>或</a:t>
            </a:r>
            <a:r>
              <a:rPr lang="zh-CN" altLang="en-US" sz="2400" b="1" dirty="0" smtClean="0">
                <a:solidFill>
                  <a:srgbClr val="FF0000"/>
                </a:solidFill>
              </a:rPr>
              <a:t>数据格式转换</a:t>
            </a:r>
            <a:r>
              <a:rPr lang="zh-CN" altLang="en-US" sz="2400" dirty="0" smtClean="0"/>
              <a:t>时发生错误，或</a:t>
            </a:r>
            <a:r>
              <a:rPr lang="zh-CN" altLang="en-US" sz="2400" b="1" dirty="0" smtClean="0">
                <a:solidFill>
                  <a:srgbClr val="FF0000"/>
                </a:solidFill>
              </a:rPr>
              <a:t>该有的参数不存在</a:t>
            </a:r>
            <a:r>
              <a:rPr lang="zh-CN" altLang="en-US" sz="2400" dirty="0" smtClean="0"/>
              <a:t>，或</a:t>
            </a:r>
            <a:r>
              <a:rPr lang="zh-CN" altLang="en-US" sz="2400" b="1" dirty="0" smtClean="0">
                <a:solidFill>
                  <a:srgbClr val="FF0000"/>
                </a:solidFill>
              </a:rPr>
              <a:t>调用处理方法时发生错误</a:t>
            </a:r>
            <a:r>
              <a:rPr lang="zh-CN" altLang="en-US" sz="2400" dirty="0" smtClean="0"/>
              <a:t>，都会在隐含模型中创建错误消息。其错误代码前缀说明如下：</a:t>
            </a:r>
            <a:endParaRPr lang="en-US" altLang="zh-CN" sz="2400" dirty="0" smtClean="0"/>
          </a:p>
          <a:p>
            <a:pPr lvl="1"/>
            <a:r>
              <a:rPr lang="en-US" altLang="zh-CN" sz="2000" b="1" dirty="0" smtClean="0"/>
              <a:t>required</a:t>
            </a:r>
            <a:r>
              <a:rPr lang="zh-CN" altLang="en-US" sz="2000" dirty="0" smtClean="0"/>
              <a:t>：必要的参数不存在。如 </a:t>
            </a:r>
            <a:r>
              <a:rPr lang="en-US" altLang="zh-CN" sz="2000" dirty="0" smtClean="0"/>
              <a:t>@</a:t>
            </a:r>
            <a:r>
              <a:rPr lang="en-US" altLang="zh-CN" sz="2000" dirty="0" err="1" smtClean="0"/>
              <a:t>RequiredParam</a:t>
            </a:r>
            <a:r>
              <a:rPr lang="en-US" altLang="zh-CN" sz="2000" dirty="0" smtClean="0"/>
              <a:t>(“param1”) </a:t>
            </a:r>
            <a:r>
              <a:rPr lang="zh-CN" altLang="en-US" sz="2000" dirty="0" smtClean="0"/>
              <a:t>标注了一个入参，但是该参数不存在</a:t>
            </a:r>
            <a:endParaRPr lang="en-US" altLang="zh-CN" sz="2000" dirty="0" smtClean="0"/>
          </a:p>
          <a:p>
            <a:pPr lvl="1"/>
            <a:r>
              <a:rPr lang="en-US" altLang="zh-CN" sz="2000" b="1" dirty="0" err="1" smtClean="0"/>
              <a:t>typeMismatch</a:t>
            </a:r>
            <a:r>
              <a:rPr lang="zh-CN" altLang="en-US" sz="2000" dirty="0" smtClean="0"/>
              <a:t>：在数据绑定时，发生数据类型不匹配的问题</a:t>
            </a:r>
            <a:endParaRPr lang="en-US" altLang="zh-CN" sz="2000" dirty="0" smtClean="0"/>
          </a:p>
          <a:p>
            <a:pPr lvl="1"/>
            <a:r>
              <a:rPr lang="en-US" altLang="zh-CN" sz="2000" b="1" dirty="0" err="1" smtClean="0"/>
              <a:t>methodInvocation</a:t>
            </a:r>
            <a:r>
              <a:rPr lang="zh-CN" altLang="en-US" sz="2000" dirty="0" smtClean="0"/>
              <a:t>：</a:t>
            </a:r>
            <a:r>
              <a:rPr lang="en-US" altLang="zh-CN" sz="2000" dirty="0" smtClean="0"/>
              <a:t>Spring MVC </a:t>
            </a:r>
            <a:r>
              <a:rPr lang="zh-CN" altLang="en-US" sz="2000" dirty="0" smtClean="0"/>
              <a:t>在调用处理方法时发生了错误</a:t>
            </a:r>
            <a:endParaRPr lang="en-US" altLang="zh-CN" sz="2000" dirty="0" smtClean="0"/>
          </a:p>
          <a:p>
            <a:r>
              <a:rPr lang="zh-CN" altLang="en-US" sz="2400" dirty="0" smtClean="0"/>
              <a:t>注册国际化资源文件</a:t>
            </a:r>
            <a:endParaRPr lang="zh-CN" altLang="en-US" sz="2400" dirty="0"/>
          </a:p>
        </p:txBody>
      </p:sp>
      <p:pic>
        <p:nvPicPr>
          <p:cNvPr id="68609" name="Picture 1"/>
          <p:cNvPicPr>
            <a:picLocks noChangeAspect="1" noChangeArrowheads="1"/>
          </p:cNvPicPr>
          <p:nvPr/>
        </p:nvPicPr>
        <p:blipFill>
          <a:blip r:embed="rId2"/>
          <a:srcRect/>
          <a:stretch>
            <a:fillRect/>
          </a:stretch>
        </p:blipFill>
        <p:spPr bwMode="auto">
          <a:xfrm>
            <a:off x="642910" y="4929198"/>
            <a:ext cx="8305159"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47934</TotalTime>
  <Words>9099</Words>
  <Application>Microsoft Office PowerPoint</Application>
  <PresentationFormat>全屏显示(4:3)</PresentationFormat>
  <Paragraphs>1204</Paragraphs>
  <Slides>139</Slides>
  <Notes>15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139</vt:i4>
      </vt:variant>
    </vt:vector>
  </HeadingPairs>
  <TitlesOfParts>
    <vt:vector size="147" baseType="lpstr">
      <vt:lpstr>Arial Unicode MS</vt:lpstr>
      <vt:lpstr>宋体</vt:lpstr>
      <vt:lpstr>微软雅黑</vt:lpstr>
      <vt:lpstr>Arial</vt:lpstr>
      <vt:lpstr>Calibri</vt:lpstr>
      <vt:lpstr>Verdana</vt:lpstr>
      <vt:lpstr>Office 主题</vt:lpstr>
      <vt:lpstr>Visio</vt:lpstr>
      <vt:lpstr>Spring MVC 基于 Spring4.x</vt:lpstr>
      <vt:lpstr>内容概要</vt:lpstr>
      <vt:lpstr>内容概要</vt:lpstr>
      <vt:lpstr>SpringMVC 概述</vt:lpstr>
      <vt:lpstr>HelloWorld</vt:lpstr>
      <vt:lpstr>HelloWorld：加入 jar 包</vt:lpstr>
      <vt:lpstr>HelloWorld：配置 web.xml</vt:lpstr>
      <vt:lpstr>HelloWorld：创建 Spring MVC 配置文件</vt:lpstr>
      <vt:lpstr>HelloWorld：创建请求处理器类</vt:lpstr>
      <vt:lpstr>PowerPoint 演示文稿</vt:lpstr>
      <vt:lpstr>内容概要</vt:lpstr>
      <vt:lpstr>使用 @RequestMapping 映射请求</vt:lpstr>
      <vt:lpstr>使用 @RequestMapping 映射请求示例</vt:lpstr>
      <vt:lpstr>映射请求参数、请求方法或请求头</vt:lpstr>
      <vt:lpstr>映射请求参数、请求方法或请求头</vt:lpstr>
      <vt:lpstr>映射请求参数、请求方法或请求头</vt:lpstr>
      <vt:lpstr>使用 @RequestMapping 映射请求</vt:lpstr>
      <vt:lpstr>@PathVariable  映射 URL 绑定的占位符</vt:lpstr>
      <vt:lpstr>REST</vt:lpstr>
      <vt:lpstr>REST</vt:lpstr>
      <vt:lpstr>@PathVariable 绑定 URL 占位符到入参</vt:lpstr>
      <vt:lpstr>内容概要</vt:lpstr>
      <vt:lpstr> 请求处理方法签名</vt:lpstr>
      <vt:lpstr>使用 @RequestParam 绑定请求参数值</vt:lpstr>
      <vt:lpstr>使用 @RequestHeader 绑定请求报头的属性值</vt:lpstr>
      <vt:lpstr>使用 @CookieValue 绑定请求中的 Cookie 值</vt:lpstr>
      <vt:lpstr>使用 POJO 对象绑定请求参数值</vt:lpstr>
      <vt:lpstr>使用 Servlet API 作为入参</vt:lpstr>
      <vt:lpstr>MVC 的 Handler 方法可以接受 哪些 ServletAPI 类型的参数</vt:lpstr>
      <vt:lpstr>内容概要</vt:lpstr>
      <vt:lpstr>处理模型数据</vt:lpstr>
      <vt:lpstr>ModelAndView</vt:lpstr>
      <vt:lpstr>Map 及 Model</vt:lpstr>
      <vt:lpstr>Map 及 Model 示例</vt:lpstr>
      <vt:lpstr>@SessionAttributes</vt:lpstr>
      <vt:lpstr>@SessionAttributes 示例</vt:lpstr>
      <vt:lpstr>PowerPoint 演示文稿</vt:lpstr>
      <vt:lpstr>PowerPoint 演示文稿</vt:lpstr>
      <vt:lpstr>@ModelAttribute</vt:lpstr>
      <vt:lpstr>由@SessionAttributes引发的异常</vt:lpstr>
      <vt:lpstr>如何避免@SessionAttributes引发的异常</vt:lpstr>
      <vt:lpstr>内容概要</vt:lpstr>
      <vt:lpstr>Spring MVC如何解析视图</vt:lpstr>
      <vt:lpstr>PowerPoint 演示文稿</vt:lpstr>
      <vt:lpstr>视图和视图解析器</vt:lpstr>
      <vt:lpstr>视图</vt:lpstr>
      <vt:lpstr>常用的视图实现类</vt:lpstr>
      <vt:lpstr>视图解析器</vt:lpstr>
      <vt:lpstr>常用的视图解析器实现类</vt:lpstr>
      <vt:lpstr>InternalResourceViewResolver</vt:lpstr>
      <vt:lpstr>InternalResourceViewResolver</vt:lpstr>
      <vt:lpstr>Excel 视图</vt:lpstr>
      <vt:lpstr>关于重定向</vt:lpstr>
      <vt:lpstr>内容概要</vt:lpstr>
      <vt:lpstr>RESTful SpringMVC CRUD</vt:lpstr>
      <vt:lpstr>RESTful SpringMVC CRUD</vt:lpstr>
      <vt:lpstr>RESTful SpringMVC CRUD</vt:lpstr>
      <vt:lpstr>RESTful SpringMVC CRUD</vt:lpstr>
      <vt:lpstr>PowerPoint 演示文稿</vt:lpstr>
      <vt:lpstr>内容概要</vt:lpstr>
      <vt:lpstr>使用 Spring 的表单标签</vt:lpstr>
      <vt:lpstr>form 标签</vt:lpstr>
      <vt:lpstr>表单标签</vt:lpstr>
      <vt:lpstr>表单标签</vt:lpstr>
      <vt:lpstr>表单标签</vt:lpstr>
      <vt:lpstr>内容概要</vt:lpstr>
      <vt:lpstr>处理静态资源</vt:lpstr>
      <vt:lpstr>内容概要</vt:lpstr>
      <vt:lpstr>数据绑定流程</vt:lpstr>
      <vt:lpstr>数据绑定流程</vt:lpstr>
      <vt:lpstr>数据绑定流程</vt:lpstr>
      <vt:lpstr>数据绑定流程</vt:lpstr>
      <vt:lpstr>数据转换</vt:lpstr>
      <vt:lpstr>自定义类型转换器</vt:lpstr>
      <vt:lpstr>Spring 支持的转换器</vt:lpstr>
      <vt:lpstr>自定义转换器示例</vt:lpstr>
      <vt:lpstr>关于 mvc:annotation-driven</vt:lpstr>
      <vt:lpstr>PowerPoint 演示文稿</vt:lpstr>
      <vt:lpstr>@InitBinder</vt:lpstr>
      <vt:lpstr>数据绑定流程</vt:lpstr>
      <vt:lpstr>内容概要</vt:lpstr>
      <vt:lpstr>数据格式化</vt:lpstr>
      <vt:lpstr>数据格式化</vt:lpstr>
      <vt:lpstr>日期格式化</vt:lpstr>
      <vt:lpstr>数值格式化</vt:lpstr>
      <vt:lpstr>格式化示例</vt:lpstr>
      <vt:lpstr>内容概要</vt:lpstr>
      <vt:lpstr>JSR 303</vt:lpstr>
      <vt:lpstr>Hibernate Validator 扩展注解</vt:lpstr>
      <vt:lpstr>Spring MVC 数据校验</vt:lpstr>
      <vt:lpstr>Spring MVC 数据校验</vt:lpstr>
      <vt:lpstr>Spring MVC 数据校验</vt:lpstr>
      <vt:lpstr>在目标方法中获取校验结果</vt:lpstr>
      <vt:lpstr>在页面上显示错误</vt:lpstr>
      <vt:lpstr>示例</vt:lpstr>
      <vt:lpstr>示例</vt:lpstr>
      <vt:lpstr>示例</vt:lpstr>
      <vt:lpstr>提示消息的国际化</vt:lpstr>
      <vt:lpstr>提示消息的国际化</vt:lpstr>
      <vt:lpstr>内容概要</vt:lpstr>
      <vt:lpstr>处理  JSON</vt:lpstr>
      <vt:lpstr>HttpMessageConverter&lt;T&gt;</vt:lpstr>
      <vt:lpstr>HttpMessageConverter&lt;T&gt;</vt:lpstr>
      <vt:lpstr>HttpMessageConverter&lt;T&gt; 的实现类</vt:lpstr>
      <vt:lpstr>HttpMessageConverter&lt;T&gt;</vt:lpstr>
      <vt:lpstr>HttpMessageConverter&lt;T&gt;</vt:lpstr>
      <vt:lpstr>使用 HttpMessageConverter&lt;T&gt;</vt:lpstr>
      <vt:lpstr>@RequestBody、@ResponseBody 示例</vt:lpstr>
      <vt:lpstr>HttpEntity、ResponseEntity 示例</vt:lpstr>
      <vt:lpstr>内容概要</vt:lpstr>
      <vt:lpstr>国际化概述</vt:lpstr>
      <vt:lpstr>SessionLocaleResolver &amp; LocaleChangeInterceptor 工作原理 </vt:lpstr>
      <vt:lpstr>本地化解析器和本地化拦截器</vt:lpstr>
      <vt:lpstr>内容概要</vt:lpstr>
      <vt:lpstr>文件上传</vt:lpstr>
      <vt:lpstr>配置 MultipartResolver</vt:lpstr>
      <vt:lpstr>文件上传示例</vt:lpstr>
      <vt:lpstr>内容概要</vt:lpstr>
      <vt:lpstr>自定义拦截器</vt:lpstr>
      <vt:lpstr>拦截器方法执行顺序</vt:lpstr>
      <vt:lpstr>配置自定义拦截器</vt:lpstr>
      <vt:lpstr>PowerPoint 演示文稿</vt:lpstr>
      <vt:lpstr>PowerPoint 演示文稿</vt:lpstr>
      <vt:lpstr>内容概要</vt:lpstr>
      <vt:lpstr>异常处理</vt:lpstr>
      <vt:lpstr>HandlerExceptionResolver </vt:lpstr>
      <vt:lpstr>ExceptionHandlerExceptionResolver</vt:lpstr>
      <vt:lpstr>ResponseStatusExceptionResolver</vt:lpstr>
      <vt:lpstr>DefaultHandlerExceptionResolver</vt:lpstr>
      <vt:lpstr>SimpleMappingExceptionResolver</vt:lpstr>
      <vt:lpstr>内容概要</vt:lpstr>
      <vt:lpstr>PowerPoint 演示文稿</vt:lpstr>
      <vt:lpstr>内容概要</vt:lpstr>
      <vt:lpstr>Bean 被创建两次 ？</vt:lpstr>
      <vt:lpstr>在 Spring MVC 配置文件中引用业务层的 Bean</vt:lpstr>
      <vt:lpstr>PowerPoint 演示文稿</vt:lpstr>
      <vt:lpstr>内容概要</vt:lpstr>
      <vt:lpstr>SpringMVC 对比 Struts2</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zhangyu</cp:lastModifiedBy>
  <cp:revision>588</cp:revision>
  <dcterms:created xsi:type="dcterms:W3CDTF">2013-03-04T07:19:04Z</dcterms:created>
  <dcterms:modified xsi:type="dcterms:W3CDTF">2016-04-29T05:28:03Z</dcterms:modified>
</cp:coreProperties>
</file>