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Thin"/>
      <p:regular r:id="rId25"/>
      <p:bold r:id="rId26"/>
      <p:italic r:id="rId27"/>
      <p:boldItalic r:id="rId28"/>
    </p:embeddedFont>
    <p:embeddedFont>
      <p:font typeface="Roboto"/>
      <p:regular r:id="rId29"/>
      <p:bold r:id="rId30"/>
      <p:italic r:id="rId31"/>
      <p:boldItalic r:id="rId32"/>
    </p:embeddedFont>
    <p:embeddedFont>
      <p:font typeface="Roboto Medium"/>
      <p:regular r:id="rId33"/>
      <p:bold r:id="rId34"/>
      <p:italic r:id="rId35"/>
      <p:boldItalic r:id="rId36"/>
    </p:embeddedFont>
    <p:embeddedFont>
      <p:font typeface="Helvetica Neue"/>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2D1693-5AEA-41A3-B48D-C151DB2634DD}">
  <a:tblStyle styleId="{252D1693-5AEA-41A3-B48D-C151DB2634D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Thin-bold.fntdata"/><Relationship Id="rId25" Type="http://schemas.openxmlformats.org/officeDocument/2006/relationships/font" Target="fonts/RobotoThin-regular.fntdata"/><Relationship Id="rId28" Type="http://schemas.openxmlformats.org/officeDocument/2006/relationships/font" Target="fonts/RobotoThin-boldItalic.fntdata"/><Relationship Id="rId27" Type="http://schemas.openxmlformats.org/officeDocument/2006/relationships/font" Target="fonts/RobotoThin-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RobotoMedium-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RobotoMedium-italic.fntdata"/><Relationship Id="rId12" Type="http://schemas.openxmlformats.org/officeDocument/2006/relationships/slide" Target="slides/slide6.xml"/><Relationship Id="rId34" Type="http://schemas.openxmlformats.org/officeDocument/2006/relationships/font" Target="fonts/RobotoMedium-bold.fntdata"/><Relationship Id="rId15" Type="http://schemas.openxmlformats.org/officeDocument/2006/relationships/slide" Target="slides/slide9.xml"/><Relationship Id="rId37" Type="http://schemas.openxmlformats.org/officeDocument/2006/relationships/font" Target="fonts/HelveticaNeue-regular.fntdata"/><Relationship Id="rId14" Type="http://schemas.openxmlformats.org/officeDocument/2006/relationships/slide" Target="slides/slide8.xml"/><Relationship Id="rId36" Type="http://schemas.openxmlformats.org/officeDocument/2006/relationships/font" Target="fonts/RobotoMedium-boldItalic.fntdata"/><Relationship Id="rId17" Type="http://schemas.openxmlformats.org/officeDocument/2006/relationships/slide" Target="slides/slide11.xml"/><Relationship Id="rId39" Type="http://schemas.openxmlformats.org/officeDocument/2006/relationships/font" Target="fonts/HelveticaNeue-italic.fntdata"/><Relationship Id="rId16" Type="http://schemas.openxmlformats.org/officeDocument/2006/relationships/slide" Target="slides/slide10.xml"/><Relationship Id="rId38" Type="http://schemas.openxmlformats.org/officeDocument/2006/relationships/font" Target="fonts/HelveticaNeue-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bac4ecbe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 name="Google Shape;70;g2ebac4ecbef_0_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828a18cd1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further reduce the complexity by using common layers to capture dependency. The parameter num is reduced to 430 thousand and the accuracy is increased to 0.863</a:t>
            </a:r>
            <a:endParaRPr/>
          </a:p>
        </p:txBody>
      </p:sp>
      <p:sp>
        <p:nvSpPr>
          <p:cNvPr id="247" name="Google Shape;247;g27828a18cd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ec0cac3295_0_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final model to predict 'Max Force' based on three features (lx, ly, lz) from a dataset.   </a:t>
            </a:r>
            <a:endParaRPr/>
          </a:p>
          <a:p>
            <a:pPr indent="0" lvl="0" marL="0" rtl="0" algn="l">
              <a:spcBef>
                <a:spcPts val="0"/>
              </a:spcBef>
              <a:spcAft>
                <a:spcPts val="0"/>
              </a:spcAft>
              <a:buNone/>
            </a:pPr>
            <a:r>
              <a:rPr lang="en"/>
              <a:t>The data undergoes augmentation by swapping two features to enhance learning.   </a:t>
            </a:r>
            <a:endParaRPr/>
          </a:p>
          <a:p>
            <a:pPr indent="0" lvl="0" marL="0" rtl="0" algn="l">
              <a:spcBef>
                <a:spcPts val="0"/>
              </a:spcBef>
              <a:spcAft>
                <a:spcPts val="0"/>
              </a:spcAft>
              <a:buNone/>
            </a:pPr>
            <a:r>
              <a:rPr lang="en">
                <a:solidFill>
                  <a:schemeClr val="dk1"/>
                </a:solidFill>
              </a:rPr>
              <a:t>The model is a neural network with layers designed to handle regression tasks. </a:t>
            </a:r>
            <a:r>
              <a:rPr b="1" lang="en">
                <a:solidFill>
                  <a:schemeClr val="dk1"/>
                </a:solidFill>
              </a:rPr>
              <a:t>These</a:t>
            </a:r>
            <a:r>
              <a:rPr lang="en">
                <a:solidFill>
                  <a:schemeClr val="dk1"/>
                </a:solidFill>
              </a:rPr>
              <a:t> layers include linear, ReLU (activation function), BatchNorm1d, and Dropout layers to prevent overfitting and improve generalization.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Also, the model uses an Adam optimizer with a learning rate scheduler to adjust the learning rate during training.</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training process includes both forward and backward propagation, with loss computation using mean squared error (MSE) as the loss function</a:t>
            </a:r>
            <a:endParaRPr/>
          </a:p>
          <a:p>
            <a:pPr indent="0" lvl="0" marL="0" rtl="0" algn="l">
              <a:spcBef>
                <a:spcPts val="1200"/>
              </a:spcBef>
              <a:spcAft>
                <a:spcPts val="0"/>
              </a:spcAft>
              <a:buNone/>
            </a:pPr>
            <a:r>
              <a:rPr lang="en"/>
              <a:t>As we can see the plot on the buttom is the train loss and validation loss, which become smaller as epoch increases. From the visulization of last 400 epochs vs loss we can see the train loss converges around 25000 while validation loss converges </a:t>
            </a:r>
            <a:r>
              <a:rPr lang="en"/>
              <a:t>sound</a:t>
            </a:r>
            <a:r>
              <a:rPr lang="en"/>
              <a:t> 10000.</a:t>
            </a:r>
            <a:endParaRPr/>
          </a:p>
        </p:txBody>
      </p:sp>
      <p:sp>
        <p:nvSpPr>
          <p:cNvPr id="273" name="Google Shape;273;g2ec0cac3295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78226eb6d9_0_1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nodal failure prediction, we do the same data preprocessing. However, we utilized a </a:t>
            </a:r>
            <a:r>
              <a:rPr lang="en" sz="1400">
                <a:solidFill>
                  <a:schemeClr val="dk1"/>
                </a:solidFill>
              </a:rPr>
              <a:t>MultiBranchLinear to handle multiple branches of the network and also used cosine similarity loss since the each output has multiple diemnations.</a:t>
            </a:r>
            <a:endParaRPr sz="1400">
              <a:solidFill>
                <a:schemeClr val="dk1"/>
              </a:solidFill>
            </a:endParaRPr>
          </a:p>
          <a:p>
            <a:pPr indent="0" lvl="0" marL="0" rtl="0" algn="l">
              <a:spcBef>
                <a:spcPts val="0"/>
              </a:spcBef>
              <a:spcAft>
                <a:spcPts val="0"/>
              </a:spcAft>
              <a:buNone/>
            </a:pPr>
            <a:r>
              <a:rPr lang="en" sz="1400">
                <a:solidFill>
                  <a:schemeClr val="dk1"/>
                </a:solidFill>
              </a:rPr>
              <a:t>The detailed plot is already shown in model 4 introduced by Shuo Deng before.</a:t>
            </a:r>
            <a:endParaRPr sz="1400">
              <a:solidFill>
                <a:schemeClr val="dk1"/>
              </a:solidFill>
            </a:endParaRPr>
          </a:p>
          <a:p>
            <a:pPr indent="0" lvl="0" marL="0" rtl="0" algn="l">
              <a:spcBef>
                <a:spcPts val="0"/>
              </a:spcBef>
              <a:spcAft>
                <a:spcPts val="0"/>
              </a:spcAft>
              <a:buNone/>
            </a:pPr>
            <a:r>
              <a:rPr lang="en" sz="1400">
                <a:solidFill>
                  <a:schemeClr val="dk1"/>
                </a:solidFill>
              </a:rPr>
              <a:t>Now lets see the demo.</a:t>
            </a:r>
            <a:endParaRPr sz="1400">
              <a:solidFill>
                <a:schemeClr val="dk1"/>
              </a:solidFill>
            </a:endParaRPr>
          </a:p>
        </p:txBody>
      </p:sp>
      <p:sp>
        <p:nvSpPr>
          <p:cNvPr id="284" name="Google Shape;284;g278226eb6d9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ec0cac3295_0_4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the demo about the max force </a:t>
            </a:r>
            <a:r>
              <a:rPr lang="en"/>
              <a:t>prediction. We just randomly sampled from the data and see the difference between the predicted value and the real one.</a:t>
            </a:r>
            <a:endParaRPr/>
          </a:p>
          <a:p>
            <a:pPr indent="0" lvl="0" marL="0" rtl="0" algn="l">
              <a:spcBef>
                <a:spcPts val="0"/>
              </a:spcBef>
              <a:spcAft>
                <a:spcPts val="0"/>
              </a:spcAft>
              <a:buNone/>
            </a:pPr>
            <a:r>
              <a:rPr lang="en"/>
              <a:t>After two trail, we  see that the average accuracy is above 95%, which is far satifying out initial goal of 90%.</a:t>
            </a:r>
            <a:endParaRPr/>
          </a:p>
        </p:txBody>
      </p:sp>
      <p:sp>
        <p:nvSpPr>
          <p:cNvPr id="290" name="Google Shape;290;g2ec0cac3295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8226eb6d9_0_8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Its the demo about the nodal failure prediction. We just do the same thing as above.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 two trail, we  see that the average cosine similarity is above 0.75. </a:t>
            </a:r>
            <a:endParaRPr/>
          </a:p>
        </p:txBody>
      </p:sp>
      <p:sp>
        <p:nvSpPr>
          <p:cNvPr id="298" name="Google Shape;298;g278226eb6d9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c0cac3295_0_3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a:t>Here is our current results. Basically speaking, we have met our goals that have been set in </a:t>
            </a:r>
            <a:r>
              <a:rPr lang="en"/>
              <a:t>Design</a:t>
            </a:r>
            <a:r>
              <a:rPr lang="en"/>
              <a:t> Review 1.</a:t>
            </a:r>
            <a:endParaRPr/>
          </a:p>
          <a:p>
            <a:pPr indent="0" lvl="0" marL="0" rtl="0" algn="l">
              <a:lnSpc>
                <a:spcPct val="130000"/>
              </a:lnSpc>
              <a:spcBef>
                <a:spcPts val="0"/>
              </a:spcBef>
              <a:spcAft>
                <a:spcPts val="0"/>
              </a:spcAft>
              <a:buNone/>
            </a:pPr>
            <a:r>
              <a:rPr lang="en"/>
              <a:t>As for the precision of the Max force that box can afford, the </a:t>
            </a:r>
            <a:r>
              <a:rPr lang="en"/>
              <a:t>result we got</a:t>
            </a:r>
            <a:r>
              <a:rPr lang="en"/>
              <a:t> has already reached xx%. Since</a:t>
            </a:r>
            <a:r>
              <a:rPr lang="en"/>
              <a:t> this is a variable where most of the data ranges from thousands to tens of thousands, the direct Mean Square Error we got seems to be a little large. However, after we do the normalization to the original data, we can see that the MSE has reduced a lot.</a:t>
            </a:r>
            <a:endParaRPr/>
          </a:p>
          <a:p>
            <a:pPr indent="0" lvl="0" marL="0" rtl="0" algn="l">
              <a:lnSpc>
                <a:spcPct val="130000"/>
              </a:lnSpc>
              <a:spcBef>
                <a:spcPts val="0"/>
              </a:spcBef>
              <a:spcAft>
                <a:spcPts val="0"/>
              </a:spcAft>
              <a:buNone/>
            </a:pPr>
            <a:r>
              <a:rPr lang="en"/>
              <a:t>Other outputs are very high dimensions variables showing the detailed shape change in sample nodes. Therefore, we decided to measure the precision based on the cosine similarities, and the result is xx%. Also, we can see that the MSE after normalization is very acceptable.</a:t>
            </a:r>
            <a:endParaRPr/>
          </a:p>
          <a:p>
            <a:pPr indent="0" lvl="0" marL="0" rtl="0" algn="l">
              <a:lnSpc>
                <a:spcPct val="130000"/>
              </a:lnSpc>
              <a:spcBef>
                <a:spcPts val="0"/>
              </a:spcBef>
              <a:spcAft>
                <a:spcPts val="0"/>
              </a:spcAft>
              <a:buNone/>
            </a:pPr>
            <a:r>
              <a:rPr lang="en"/>
              <a:t>As for the costs comparing to the original method, it is very obvious that the time and computational resources cost have both been reduced a lot. And we believe that this </a:t>
            </a:r>
            <a:r>
              <a:rPr lang="en">
                <a:solidFill>
                  <a:schemeClr val="dk1"/>
                </a:solidFill>
              </a:rPr>
              <a:t>will</a:t>
            </a:r>
            <a:r>
              <a:rPr lang="en"/>
              <a:t> surely improve the satisfaction of customers.</a:t>
            </a:r>
            <a:endParaRPr/>
          </a:p>
        </p:txBody>
      </p:sp>
      <p:sp>
        <p:nvSpPr>
          <p:cNvPr id="306" name="Google Shape;306;g2ec0cac3295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ec0cac3295_0_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future work that we decided to finish in the last 3 weeks.</a:t>
            </a:r>
            <a:endParaRPr/>
          </a:p>
          <a:p>
            <a:pPr indent="0" lvl="0" marL="0" rtl="0" algn="l">
              <a:spcBef>
                <a:spcPts val="0"/>
              </a:spcBef>
              <a:spcAft>
                <a:spcPts val="0"/>
              </a:spcAft>
              <a:buNone/>
            </a:pPr>
            <a:r>
              <a:rPr lang="en"/>
              <a:t>First of all, we only have 3 input parameters for now, and in the future we will try to build an artificial neural network with more than 20 input parameters to generate the results more precisely.</a:t>
            </a:r>
            <a:endParaRPr/>
          </a:p>
          <a:p>
            <a:pPr indent="0" lvl="0" marL="0" rtl="0" algn="l">
              <a:spcBef>
                <a:spcPts val="0"/>
              </a:spcBef>
              <a:spcAft>
                <a:spcPts val="0"/>
              </a:spcAft>
              <a:buNone/>
            </a:pPr>
            <a:r>
              <a:rPr lang="en"/>
              <a:t>Secondly, w</a:t>
            </a:r>
            <a:r>
              <a:rPr lang="en"/>
              <a:t>e plan to obtain more rows of data through a modest amount of data augmentation, thus making our model predictions more accurate</a:t>
            </a:r>
            <a:endParaRPr/>
          </a:p>
          <a:p>
            <a:pPr indent="0" lvl="0" marL="0" rtl="0" algn="l">
              <a:spcBef>
                <a:spcPts val="0"/>
              </a:spcBef>
              <a:spcAft>
                <a:spcPts val="0"/>
              </a:spcAft>
              <a:buNone/>
            </a:pPr>
            <a:r>
              <a:rPr lang="en"/>
              <a:t>Finally, we have decided to make a more friendly user interface comparing to the original website to improve the satisfaction of customers. After we complete the ANN, we will deliver the whole product to the customer and see their feedback.</a:t>
            </a:r>
            <a:endParaRPr/>
          </a:p>
          <a:p>
            <a:pPr indent="0" lvl="0" marL="0" rtl="0" algn="l">
              <a:spcBef>
                <a:spcPts val="0"/>
              </a:spcBef>
              <a:spcAft>
                <a:spcPts val="0"/>
              </a:spcAft>
              <a:buNone/>
            </a:pPr>
            <a:r>
              <a:t/>
            </a:r>
            <a:endParaRPr/>
          </a:p>
        </p:txBody>
      </p:sp>
      <p:sp>
        <p:nvSpPr>
          <p:cNvPr id="315" name="Google Shape;315;g2ec0cac3295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ebac4ecbef_0_13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2ebac4ecbef_0_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ebac4ecbef_0_14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2ebac4ecbef_0_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bac4ecbef_0_6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2ebac4ecbef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c10b55758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let's look at the problem. Nowadays, </a:t>
            </a:r>
            <a:r>
              <a:rPr lang="en">
                <a:solidFill>
                  <a:schemeClr val="dk1"/>
                </a:solidFill>
              </a:rPr>
              <a:t>corrugated boxes often buckle during storage and shipment, leading to product damage, lost revenue, and increased customer complaints. However, traditional </a:t>
            </a:r>
            <a:r>
              <a:rPr lang="en"/>
              <a:t>Finite Element Analysis (FEA) to predict each nodal buckling strength is extremely time-consuming and resource-intensive, which poses a significant obstacle for quick decision-making and efficient operations. </a:t>
            </a:r>
            <a:endParaRPr/>
          </a:p>
        </p:txBody>
      </p:sp>
      <p:sp>
        <p:nvSpPr>
          <p:cNvPr id="87" name="Google Shape;87;g2ec10b5575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c10b55758_0_6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address these problems, our project needs to meet several key requirements. </a:t>
            </a:r>
            <a:endParaRPr/>
          </a:p>
          <a:p>
            <a:pPr indent="-298450" lvl="0" marL="457200" rtl="0" algn="l">
              <a:spcBef>
                <a:spcPts val="0"/>
              </a:spcBef>
              <a:spcAft>
                <a:spcPts val="0"/>
              </a:spcAft>
              <a:buSzPts val="1100"/>
              <a:buChar char="-"/>
            </a:pPr>
            <a:r>
              <a:rPr lang="en"/>
              <a:t>First, we want to reduce the time to compute each piece of data from seconds to milliseconds.</a:t>
            </a:r>
            <a:endParaRPr/>
          </a:p>
          <a:p>
            <a:pPr indent="-298450" lvl="0" marL="457200" rtl="0" algn="l">
              <a:spcBef>
                <a:spcPts val="0"/>
              </a:spcBef>
              <a:spcAft>
                <a:spcPts val="0"/>
              </a:spcAft>
              <a:buSzPts val="1100"/>
              <a:buChar char="-"/>
            </a:pPr>
            <a:r>
              <a:rPr lang="en"/>
              <a:t>Second, we also want keep the accuracy for each prediction around 90%.</a:t>
            </a:r>
            <a:endParaRPr/>
          </a:p>
          <a:p>
            <a:pPr indent="-298450" lvl="0" marL="457200" rtl="0" algn="l">
              <a:spcBef>
                <a:spcPts val="0"/>
              </a:spcBef>
              <a:spcAft>
                <a:spcPts val="0"/>
              </a:spcAft>
              <a:buSzPts val="1100"/>
              <a:buChar char="-"/>
            </a:pPr>
            <a:r>
              <a:rPr lang="en"/>
              <a:t>Third, the solution should be able to handle diverse box type and size</a:t>
            </a:r>
            <a:endParaRPr/>
          </a:p>
          <a:p>
            <a:pPr indent="-298450" lvl="0" marL="457200" rtl="0" algn="l">
              <a:spcBef>
                <a:spcPts val="0"/>
              </a:spcBef>
              <a:spcAft>
                <a:spcPts val="0"/>
              </a:spcAft>
              <a:buSzPts val="1100"/>
              <a:buChar char="-"/>
            </a:pPr>
            <a:r>
              <a:rPr lang="en"/>
              <a:t>Thus, we propose to use deep neural networks to replace physical calculation solution, with 3 input versus 7 hundreds output.</a:t>
            </a:r>
            <a:endParaRPr/>
          </a:p>
          <a:p>
            <a:pPr indent="0" lvl="0" marL="0" rtl="0" algn="l">
              <a:spcBef>
                <a:spcPts val="0"/>
              </a:spcBef>
              <a:spcAft>
                <a:spcPts val="0"/>
              </a:spcAft>
              <a:buNone/>
            </a:pPr>
            <a:r>
              <a:t/>
            </a:r>
            <a:endParaRPr/>
          </a:p>
        </p:txBody>
      </p:sp>
      <p:sp>
        <p:nvSpPr>
          <p:cNvPr id="96" name="Google Shape;96;g2ec10b55758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8226eb6d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8226eb6d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82dadd41d_2_74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designed and experimented with our model following these methodogies</a:t>
            </a:r>
            <a:endParaRPr/>
          </a:p>
          <a:p>
            <a:pPr indent="0" lvl="0" marL="0" rtl="0" algn="l">
              <a:spcBef>
                <a:spcPts val="0"/>
              </a:spcBef>
              <a:spcAft>
                <a:spcPts val="0"/>
              </a:spcAft>
              <a:buNone/>
            </a:pPr>
            <a:r>
              <a:rPr lang="en"/>
              <a:t>For structure, our model’s structure is</a:t>
            </a:r>
            <a:r>
              <a:rPr lang="en"/>
              <a:t> adapted to inputs and outputs. Also, the structure should reflect real-world mechanisms.</a:t>
            </a:r>
            <a:endParaRPr/>
          </a:p>
          <a:p>
            <a:pPr indent="0" lvl="0" marL="0" rtl="0" algn="l">
              <a:lnSpc>
                <a:spcPct val="115000"/>
              </a:lnSpc>
              <a:spcBef>
                <a:spcPts val="0"/>
              </a:spcBef>
              <a:spcAft>
                <a:spcPts val="0"/>
              </a:spcAft>
              <a:buNone/>
            </a:pPr>
            <a:r>
              <a:rPr lang="en" sz="1200">
                <a:solidFill>
                  <a:srgbClr val="A7291E"/>
                </a:solidFill>
                <a:latin typeface="Roboto"/>
                <a:ea typeface="Roboto"/>
                <a:cs typeface="Roboto"/>
                <a:sym typeface="Roboto"/>
              </a:rPr>
              <a:t>For model complexity trade-off, adding complexity can better fit the relationship, and reducing complexity can prevent overfitting and boost inference speed. We adjusted the parameters according to the training loss and evaluation loss curves.</a:t>
            </a:r>
            <a:endParaRPr sz="1200">
              <a:solidFill>
                <a:srgbClr val="A7291E"/>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A7291E"/>
                </a:solidFill>
                <a:latin typeface="Roboto"/>
                <a:ea typeface="Roboto"/>
                <a:cs typeface="Roboto"/>
                <a:sym typeface="Roboto"/>
              </a:rPr>
              <a:t>When it come to training data, we split 20% of the dataset for cross-validation. Generally, more good-quality data leads to better model performance. When data source is limited, we also performed data augmentation.</a:t>
            </a:r>
            <a:endParaRPr sz="1200">
              <a:solidFill>
                <a:srgbClr val="A7291E"/>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A7291E"/>
                </a:solidFill>
                <a:latin typeface="Roboto"/>
                <a:ea typeface="Roboto"/>
                <a:cs typeface="Roboto"/>
                <a:sym typeface="Roboto"/>
              </a:rPr>
              <a:t>Here is how we developed the nodal failure models.</a:t>
            </a:r>
            <a:endParaRPr sz="1200">
              <a:solidFill>
                <a:srgbClr val="A7291E"/>
              </a:solidFill>
              <a:latin typeface="Roboto"/>
              <a:ea typeface="Roboto"/>
              <a:cs typeface="Roboto"/>
              <a:sym typeface="Roboto"/>
            </a:endParaRPr>
          </a:p>
        </p:txBody>
      </p:sp>
      <p:sp>
        <p:nvSpPr>
          <p:cNvPr id="135" name="Google Shape;135;g2782dadd41d_2_7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c0cac3295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tried the most basic linear model, with batch normalization and dropout layers preventing overfitting. It only has a parameter of about 270 thousand. The parameters struggled to represent the relationship between the variables.</a:t>
            </a:r>
            <a:endParaRPr/>
          </a:p>
        </p:txBody>
      </p:sp>
      <p:sp>
        <p:nvSpPr>
          <p:cNvPr id="165" name="Google Shape;165;g2ec0cac329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8266dd5d3_0_1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performance suggests that we need some independent neurons to capture the independency between the 128 nodes. For our second model, we use 128 independent models to predict the failure of each nodes. </a:t>
            </a:r>
            <a:r>
              <a:rPr lang="en"/>
              <a:t> </a:t>
            </a:r>
            <a:endParaRPr/>
          </a:p>
        </p:txBody>
      </p:sp>
      <p:sp>
        <p:nvSpPr>
          <p:cNvPr id="184" name="Google Shape;184;g278266dd5d3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8266dd5d3_0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capture independence while reducing complexity, we use a single independence linear layer, followed by self-attention modules simulating the dependency between the 128 nodes. We reduce the parameter num to around 800 thousand, and improve the accuracy to 0.84</a:t>
            </a:r>
            <a:endParaRPr/>
          </a:p>
        </p:txBody>
      </p:sp>
      <p:sp>
        <p:nvSpPr>
          <p:cNvPr id="223" name="Google Shape;223;g278266dd5d3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50" name="Shape 50"/>
        <p:cNvGrpSpPr/>
        <p:nvPr/>
      </p:nvGrpSpPr>
      <p:grpSpPr>
        <a:xfrm>
          <a:off x="0" y="0"/>
          <a:ext cx="0" cy="0"/>
          <a:chOff x="0" y="0"/>
          <a:chExt cx="0" cy="0"/>
        </a:xfrm>
      </p:grpSpPr>
      <p:sp>
        <p:nvSpPr>
          <p:cNvPr id="51" name="Google Shape;51;p13"/>
          <p:cNvSpPr/>
          <p:nvPr>
            <p:ph idx="2" type="pic"/>
          </p:nvPr>
        </p:nvSpPr>
        <p:spPr>
          <a:xfrm>
            <a:off x="0" y="1238864"/>
            <a:ext cx="9144000" cy="3904500"/>
          </a:xfrm>
          <a:prstGeom prst="rect">
            <a:avLst/>
          </a:prstGeom>
          <a:noFill/>
          <a:ln>
            <a:noFill/>
          </a:ln>
        </p:spPr>
      </p:sp>
      <p:sp>
        <p:nvSpPr>
          <p:cNvPr id="52" name="Google Shape;52;p13"/>
          <p:cNvSpPr txBox="1"/>
          <p:nvPr>
            <p:ph idx="1" type="body"/>
          </p:nvPr>
        </p:nvSpPr>
        <p:spPr>
          <a:xfrm>
            <a:off x="598990" y="350251"/>
            <a:ext cx="8018700" cy="448800"/>
          </a:xfrm>
          <a:prstGeom prst="rect">
            <a:avLst/>
          </a:prstGeom>
          <a:noFill/>
          <a:ln>
            <a:noFill/>
          </a:ln>
        </p:spPr>
        <p:txBody>
          <a:bodyPr anchorCtr="0" anchor="ctr" bIns="34275" lIns="68575" spcFirstLastPara="1" rIns="68575" wrap="square" tIns="34275">
            <a:normAutofit/>
          </a:bodyPr>
          <a:lstStyle>
            <a:lvl1pPr indent="-228600" lvl="0" marL="457200" marR="0" rtl="0" algn="l">
              <a:lnSpc>
                <a:spcPct val="100000"/>
              </a:lnSpc>
              <a:spcBef>
                <a:spcPts val="800"/>
              </a:spcBef>
              <a:spcAft>
                <a:spcPts val="0"/>
              </a:spcAft>
              <a:buClr>
                <a:srgbClr val="3F3F3F"/>
              </a:buClr>
              <a:buSzPts val="2100"/>
              <a:buFont typeface="Arial"/>
              <a:buNone/>
              <a:defRPr b="1" i="0" sz="21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pic>
        <p:nvPicPr>
          <p:cNvPr id="53" name="Google Shape;53;p13"/>
          <p:cNvPicPr preferRelativeResize="0"/>
          <p:nvPr/>
        </p:nvPicPr>
        <p:blipFill rotWithShape="1">
          <a:blip r:embed="rId2">
            <a:alphaModFix/>
          </a:blip>
          <a:srcRect b="0" l="0" r="0" t="0"/>
          <a:stretch/>
        </p:blipFill>
        <p:spPr>
          <a:xfrm>
            <a:off x="7192289" y="4721692"/>
            <a:ext cx="1425473" cy="21495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目录-1">
  <p:cSld name="目录-1">
    <p:spTree>
      <p:nvGrpSpPr>
        <p:cNvPr id="54" name="Shape 54"/>
        <p:cNvGrpSpPr/>
        <p:nvPr/>
      </p:nvGrpSpPr>
      <p:grpSpPr>
        <a:xfrm>
          <a:off x="0" y="0"/>
          <a:ext cx="0" cy="0"/>
          <a:chOff x="0" y="0"/>
          <a:chExt cx="0" cy="0"/>
        </a:xfrm>
      </p:grpSpPr>
      <p:sp>
        <p:nvSpPr>
          <p:cNvPr id="55" name="Google Shape;55;p14"/>
          <p:cNvSpPr/>
          <p:nvPr>
            <p:ph idx="2" type="pic"/>
          </p:nvPr>
        </p:nvSpPr>
        <p:spPr>
          <a:xfrm>
            <a:off x="4329113" y="0"/>
            <a:ext cx="4815000" cy="5143500"/>
          </a:xfrm>
          <a:prstGeom prst="rect">
            <a:avLst/>
          </a:prstGeom>
          <a:noFill/>
          <a:ln>
            <a:noFill/>
          </a:ln>
        </p:spPr>
      </p:sp>
      <p:sp>
        <p:nvSpPr>
          <p:cNvPr id="56" name="Google Shape;56;p14"/>
          <p:cNvSpPr/>
          <p:nvPr/>
        </p:nvSpPr>
        <p:spPr>
          <a:xfrm flipH="1" rot="10800000">
            <a:off x="4254468" y="0"/>
            <a:ext cx="67500" cy="51435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节过渡页">
  <p:cSld name="章节过渡页">
    <p:spTree>
      <p:nvGrpSpPr>
        <p:cNvPr id="57" name="Shape 57"/>
        <p:cNvGrpSpPr/>
        <p:nvPr/>
      </p:nvGrpSpPr>
      <p:grpSpPr>
        <a:xfrm>
          <a:off x="0" y="0"/>
          <a:ext cx="0" cy="0"/>
          <a:chOff x="0" y="0"/>
          <a:chExt cx="0" cy="0"/>
        </a:xfrm>
      </p:grpSpPr>
      <p:sp>
        <p:nvSpPr>
          <p:cNvPr id="58" name="Google Shape;58;p15"/>
          <p:cNvSpPr/>
          <p:nvPr/>
        </p:nvSpPr>
        <p:spPr>
          <a:xfrm rot="-5400000">
            <a:off x="4538250" y="-1962562"/>
            <a:ext cx="67500" cy="9144000"/>
          </a:xfrm>
          <a:prstGeom prst="rect">
            <a:avLst/>
          </a:prstGeom>
          <a:solidFill>
            <a:srgbClr val="FED4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59" name="Google Shape;59;p15"/>
          <p:cNvSpPr/>
          <p:nvPr>
            <p:ph idx="2" type="pic"/>
          </p:nvPr>
        </p:nvSpPr>
        <p:spPr>
          <a:xfrm>
            <a:off x="0" y="-14287"/>
            <a:ext cx="9144000" cy="2581800"/>
          </a:xfrm>
          <a:prstGeom prst="rect">
            <a:avLst/>
          </a:prstGeom>
          <a:noFill/>
          <a:ln>
            <a:noFill/>
          </a:ln>
        </p:spPr>
      </p:sp>
      <p:sp>
        <p:nvSpPr>
          <p:cNvPr id="60" name="Google Shape;60;p15"/>
          <p:cNvSpPr txBox="1"/>
          <p:nvPr>
            <p:ph type="title"/>
          </p:nvPr>
        </p:nvSpPr>
        <p:spPr>
          <a:xfrm>
            <a:off x="3490556" y="2285271"/>
            <a:ext cx="4867200" cy="5814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3F3F3F"/>
              </a:buClr>
              <a:buSzPts val="2100"/>
              <a:buFont typeface="Helvetica Neue"/>
              <a:buNone/>
              <a:defRPr b="1" i="0" sz="2100" u="none" cap="none" strike="noStrike">
                <a:solidFill>
                  <a:srgbClr val="3F3F3F"/>
                </a:solidFill>
                <a:latin typeface="Helvetica Neue"/>
                <a:ea typeface="Helvetica Neue"/>
                <a:cs typeface="Helvetica Neue"/>
                <a:sym typeface="Helvetica Neue"/>
              </a:defRPr>
            </a:lvl1pPr>
            <a:lvl2pPr lvl="1"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9pPr>
          </a:lstStyle>
          <a:p/>
        </p:txBody>
      </p:sp>
      <p:sp>
        <p:nvSpPr>
          <p:cNvPr id="61" name="Google Shape;61;p15"/>
          <p:cNvSpPr txBox="1"/>
          <p:nvPr>
            <p:ph idx="1" type="body"/>
          </p:nvPr>
        </p:nvSpPr>
        <p:spPr>
          <a:xfrm>
            <a:off x="3490556" y="3041014"/>
            <a:ext cx="4867200" cy="1150800"/>
          </a:xfrm>
          <a:prstGeom prst="rect">
            <a:avLst/>
          </a:prstGeom>
          <a:noFill/>
          <a:ln>
            <a:noFill/>
          </a:ln>
        </p:spPr>
        <p:txBody>
          <a:bodyPr anchorCtr="0" anchor="t" bIns="34275" lIns="68575" spcFirstLastPara="1" rIns="68575" wrap="square" tIns="34275">
            <a:normAutofit/>
          </a:bodyPr>
          <a:lstStyle>
            <a:lvl1pPr indent="-228600" lvl="0" marL="457200" marR="0" rtl="0" algn="just">
              <a:lnSpc>
                <a:spcPct val="130000"/>
              </a:lnSpc>
              <a:spcBef>
                <a:spcPts val="800"/>
              </a:spcBef>
              <a:spcAft>
                <a:spcPts val="0"/>
              </a:spcAft>
              <a:buClr>
                <a:srgbClr val="3F3F3F"/>
              </a:buClr>
              <a:buSzPts val="1200"/>
              <a:buFont typeface="Arial"/>
              <a:buNone/>
              <a:defRPr b="0" i="0" sz="12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pic>
        <p:nvPicPr>
          <p:cNvPr id="62" name="Google Shape;62;p15"/>
          <p:cNvPicPr preferRelativeResize="0"/>
          <p:nvPr/>
        </p:nvPicPr>
        <p:blipFill rotWithShape="1">
          <a:blip r:embed="rId2">
            <a:alphaModFix/>
          </a:blip>
          <a:srcRect b="0" l="0" r="0" t="0"/>
          <a:stretch/>
        </p:blipFill>
        <p:spPr>
          <a:xfrm>
            <a:off x="7192289" y="4721692"/>
            <a:ext cx="1425473" cy="21495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63" name="Shape 63"/>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标题和内容">
  <p:cSld name="1_标题和内容">
    <p:spTree>
      <p:nvGrpSpPr>
        <p:cNvPr id="64" name="Shape 64"/>
        <p:cNvGrpSpPr/>
        <p:nvPr/>
      </p:nvGrpSpPr>
      <p:grpSpPr>
        <a:xfrm>
          <a:off x="0" y="0"/>
          <a:ext cx="0" cy="0"/>
          <a:chOff x="0" y="0"/>
          <a:chExt cx="0" cy="0"/>
        </a:xfrm>
      </p:grpSpPr>
      <p:sp>
        <p:nvSpPr>
          <p:cNvPr id="65" name="Google Shape;65;p17"/>
          <p:cNvSpPr txBox="1"/>
          <p:nvPr>
            <p:ph idx="1" type="body"/>
          </p:nvPr>
        </p:nvSpPr>
        <p:spPr>
          <a:xfrm>
            <a:off x="603565" y="1129242"/>
            <a:ext cx="8009700" cy="3336000"/>
          </a:xfrm>
          <a:prstGeom prst="rect">
            <a:avLst/>
          </a:prstGeom>
          <a:noFill/>
          <a:ln>
            <a:noFill/>
          </a:ln>
        </p:spPr>
        <p:txBody>
          <a:bodyPr anchorCtr="0" anchor="t" bIns="34275" lIns="68575" spcFirstLastPara="1" rIns="68575" wrap="square" tIns="34275">
            <a:normAutofit/>
          </a:bodyPr>
          <a:lstStyle>
            <a:lvl1pPr indent="-317500" lvl="0" marL="457200" marR="0" rtl="0" algn="l">
              <a:lnSpc>
                <a:spcPct val="130000"/>
              </a:lnSpc>
              <a:spcBef>
                <a:spcPts val="800"/>
              </a:spcBef>
              <a:spcAft>
                <a:spcPts val="0"/>
              </a:spcAft>
              <a:buClr>
                <a:srgbClr val="3F3F3F"/>
              </a:buClr>
              <a:buSzPts val="1400"/>
              <a:buFont typeface="Arial"/>
              <a:buChar char="•"/>
              <a:defRPr b="0" i="0" sz="1400" u="none" cap="none" strike="noStrike">
                <a:solidFill>
                  <a:srgbClr val="3F3F3F"/>
                </a:solidFill>
                <a:latin typeface="Helvetica Neue"/>
                <a:ea typeface="Helvetica Neue"/>
                <a:cs typeface="Helvetica Neue"/>
                <a:sym typeface="Helvetica Neue"/>
              </a:defRPr>
            </a:lvl1pPr>
            <a:lvl2pPr indent="-317500" lvl="1" marL="914400" marR="0" rtl="0" algn="l">
              <a:lnSpc>
                <a:spcPct val="130000"/>
              </a:lnSpc>
              <a:spcBef>
                <a:spcPts val="800"/>
              </a:spcBef>
              <a:spcAft>
                <a:spcPts val="0"/>
              </a:spcAft>
              <a:buClr>
                <a:srgbClr val="7F7F7F"/>
              </a:buClr>
              <a:buSzPts val="1400"/>
              <a:buFont typeface="Arial"/>
              <a:buChar char="•"/>
              <a:defRPr b="0" i="0" sz="1400" u="none" cap="none" strike="noStrike">
                <a:solidFill>
                  <a:srgbClr val="7F7F7F"/>
                </a:solidFill>
                <a:latin typeface="Helvetica Neue"/>
                <a:ea typeface="Helvetica Neue"/>
                <a:cs typeface="Helvetica Neue"/>
                <a:sym typeface="Helvetica Neue"/>
              </a:defRPr>
            </a:lvl2pPr>
            <a:lvl3pPr indent="-304800" lvl="2" marL="1371600" marR="0" rtl="0" algn="l">
              <a:lnSpc>
                <a:spcPct val="130000"/>
              </a:lnSpc>
              <a:spcBef>
                <a:spcPts val="800"/>
              </a:spcBef>
              <a:spcAft>
                <a:spcPts val="0"/>
              </a:spcAft>
              <a:buClr>
                <a:srgbClr val="7F7F7F"/>
              </a:buClr>
              <a:buSzPts val="1200"/>
              <a:buFont typeface="Arial"/>
              <a:buChar char="•"/>
              <a:defRPr b="0" i="0" sz="1200" u="none" cap="none" strike="noStrike">
                <a:solidFill>
                  <a:srgbClr val="7F7F7F"/>
                </a:solidFill>
                <a:latin typeface="Helvetica Neue"/>
                <a:ea typeface="Helvetica Neue"/>
                <a:cs typeface="Helvetica Neue"/>
                <a:sym typeface="Helvetica Neue"/>
              </a:defRPr>
            </a:lvl3pPr>
            <a:lvl4pPr indent="-298450" lvl="3" marL="1828800" marR="0" rtl="0" algn="l">
              <a:lnSpc>
                <a:spcPct val="130000"/>
              </a:lnSpc>
              <a:spcBef>
                <a:spcPts val="800"/>
              </a:spcBef>
              <a:spcAft>
                <a:spcPts val="0"/>
              </a:spcAft>
              <a:buClr>
                <a:srgbClr val="7F7F7F"/>
              </a:buClr>
              <a:buSzPts val="1100"/>
              <a:buFont typeface="Arial"/>
              <a:buChar char="•"/>
              <a:defRPr b="0" i="0" sz="1100" u="none" cap="none" strike="noStrike">
                <a:solidFill>
                  <a:srgbClr val="7F7F7F"/>
                </a:solidFill>
                <a:latin typeface="Helvetica Neue"/>
                <a:ea typeface="Helvetica Neue"/>
                <a:cs typeface="Helvetica Neue"/>
                <a:sym typeface="Helvetica Neue"/>
              </a:defRPr>
            </a:lvl4pPr>
            <a:lvl5pPr indent="-298450" lvl="4" marL="2286000" marR="0" rtl="0" algn="l">
              <a:lnSpc>
                <a:spcPct val="130000"/>
              </a:lnSpc>
              <a:spcBef>
                <a:spcPts val="800"/>
              </a:spcBef>
              <a:spcAft>
                <a:spcPts val="0"/>
              </a:spcAft>
              <a:buClr>
                <a:srgbClr val="7F7F7F"/>
              </a:buClr>
              <a:buSzPts val="1100"/>
              <a:buFont typeface="Arial"/>
              <a:buChar char="•"/>
              <a:defRPr b="0" i="0" sz="1100" u="none" cap="none" strike="noStrike">
                <a:solidFill>
                  <a:srgbClr val="7F7F7F"/>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66" name="Google Shape;66;p17"/>
          <p:cNvSpPr txBox="1"/>
          <p:nvPr>
            <p:ph idx="2" type="body"/>
          </p:nvPr>
        </p:nvSpPr>
        <p:spPr>
          <a:xfrm>
            <a:off x="598990" y="350251"/>
            <a:ext cx="8014200" cy="448800"/>
          </a:xfrm>
          <a:prstGeom prst="rect">
            <a:avLst/>
          </a:prstGeom>
          <a:noFill/>
          <a:ln>
            <a:noFill/>
          </a:ln>
        </p:spPr>
        <p:txBody>
          <a:bodyPr anchorCtr="0" anchor="ctr" bIns="34275" lIns="68575" spcFirstLastPara="1" rIns="68575" wrap="square" tIns="34275">
            <a:normAutofit/>
          </a:bodyPr>
          <a:lstStyle>
            <a:lvl1pPr indent="-228600" lvl="0" marL="457200" marR="0" rtl="0" algn="l">
              <a:lnSpc>
                <a:spcPct val="100000"/>
              </a:lnSpc>
              <a:spcBef>
                <a:spcPts val="800"/>
              </a:spcBef>
              <a:spcAft>
                <a:spcPts val="0"/>
              </a:spcAft>
              <a:buClr>
                <a:srgbClr val="3F3F3F"/>
              </a:buClr>
              <a:buSzPts val="2100"/>
              <a:buFont typeface="Arial"/>
              <a:buNone/>
              <a:defRPr b="1" i="0" sz="21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pic>
        <p:nvPicPr>
          <p:cNvPr id="67" name="Google Shape;67;p17"/>
          <p:cNvPicPr preferRelativeResize="0"/>
          <p:nvPr/>
        </p:nvPicPr>
        <p:blipFill rotWithShape="1">
          <a:blip r:embed="rId2">
            <a:alphaModFix/>
          </a:blip>
          <a:srcRect b="0" l="0" r="0" t="0"/>
          <a:stretch/>
        </p:blipFill>
        <p:spPr>
          <a:xfrm>
            <a:off x="7192289" y="4721692"/>
            <a:ext cx="1425473" cy="2149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hyperlink" Target="https://sjtu.feishu.cn/file/Hk2Kbkf62o8i7mxPbPicEsPEnvc?from=from_copylin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hyperlink" Target="https://sjtu.feishu.cn/file/Y8KnbV7ygoVrIfx18nKcYDt0n0f?from=from_copylin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8"/>
          <p:cNvSpPr txBox="1"/>
          <p:nvPr/>
        </p:nvSpPr>
        <p:spPr>
          <a:xfrm>
            <a:off x="744300" y="1394700"/>
            <a:ext cx="7788300" cy="2162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595959"/>
              </a:buClr>
              <a:buSzPts val="3400"/>
              <a:buFont typeface="Helvetica Neue"/>
              <a:buNone/>
            </a:pPr>
            <a:r>
              <a:rPr b="1" lang="en" sz="3400">
                <a:solidFill>
                  <a:srgbClr val="595959"/>
                </a:solidFill>
                <a:latin typeface="Helvetica Neue"/>
                <a:ea typeface="Helvetica Neue"/>
                <a:cs typeface="Helvetica Neue"/>
                <a:sym typeface="Helvetica Neue"/>
              </a:rPr>
              <a:t>Replacing a cloud based computation tool on DrBoxOnline.com with faster running neural network</a:t>
            </a:r>
            <a:endParaRPr sz="1100"/>
          </a:p>
        </p:txBody>
      </p:sp>
      <p:pic>
        <p:nvPicPr>
          <p:cNvPr id="73" name="Google Shape;73;p18"/>
          <p:cNvPicPr preferRelativeResize="0"/>
          <p:nvPr/>
        </p:nvPicPr>
        <p:blipFill rotWithShape="1">
          <a:blip r:embed="rId3">
            <a:alphaModFix/>
          </a:blip>
          <a:srcRect b="0" l="0" r="0" t="0"/>
          <a:stretch/>
        </p:blipFill>
        <p:spPr>
          <a:xfrm>
            <a:off x="2492378" y="415344"/>
            <a:ext cx="4159243" cy="627187"/>
          </a:xfrm>
          <a:prstGeom prst="rect">
            <a:avLst/>
          </a:prstGeom>
          <a:noFill/>
          <a:ln>
            <a:noFill/>
          </a:ln>
        </p:spPr>
      </p:pic>
      <p:pic>
        <p:nvPicPr>
          <p:cNvPr id="74" name="Google Shape;74;p18"/>
          <p:cNvPicPr preferRelativeResize="0"/>
          <p:nvPr/>
        </p:nvPicPr>
        <p:blipFill rotWithShape="1">
          <a:blip r:embed="rId4">
            <a:alphaModFix/>
          </a:blip>
          <a:srcRect b="0" l="0" r="0" t="0"/>
          <a:stretch/>
        </p:blipFill>
        <p:spPr>
          <a:xfrm>
            <a:off x="-10969777" y="3909578"/>
            <a:ext cx="21113088" cy="768388"/>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idx="2" type="body"/>
          </p:nvPr>
        </p:nvSpPr>
        <p:spPr>
          <a:xfrm>
            <a:off x="601275" y="123950"/>
            <a:ext cx="8014200" cy="680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3F3F3F"/>
              </a:buClr>
              <a:buSzPts val="2100"/>
              <a:buNone/>
            </a:pPr>
            <a:r>
              <a:rPr lang="en"/>
              <a:t>Engineering design/methodology analysis (Model 4)</a:t>
            </a:r>
            <a:endParaRPr/>
          </a:p>
        </p:txBody>
      </p:sp>
      <p:sp>
        <p:nvSpPr>
          <p:cNvPr id="250" name="Google Shape;250;p27"/>
          <p:cNvSpPr txBox="1"/>
          <p:nvPr>
            <p:ph idx="1" type="body"/>
          </p:nvPr>
        </p:nvSpPr>
        <p:spPr>
          <a:xfrm>
            <a:off x="444650" y="513600"/>
            <a:ext cx="4476000" cy="1752600"/>
          </a:xfrm>
          <a:prstGeom prst="rect">
            <a:avLst/>
          </a:prstGeom>
          <a:noFill/>
          <a:ln>
            <a:noFill/>
          </a:ln>
        </p:spPr>
        <p:txBody>
          <a:bodyPr anchorCtr="0" anchor="t" bIns="34275" lIns="68575" spcFirstLastPara="1" rIns="68575" wrap="square" tIns="34275">
            <a:normAutofit lnSpcReduction="20000"/>
          </a:bodyPr>
          <a:lstStyle/>
          <a:p>
            <a:pPr indent="0" lvl="0" marL="0" rtl="0" algn="l">
              <a:spcBef>
                <a:spcPts val="0"/>
              </a:spcBef>
              <a:spcAft>
                <a:spcPts val="0"/>
              </a:spcAft>
              <a:buNone/>
            </a:pPr>
            <a:r>
              <a:t/>
            </a:r>
            <a:endParaRPr b="1">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Char char="•"/>
            </a:pPr>
            <a:r>
              <a:rPr b="1" lang="en">
                <a:solidFill>
                  <a:schemeClr val="dk1"/>
                </a:solidFill>
                <a:latin typeface="Arial"/>
                <a:ea typeface="Arial"/>
                <a:cs typeface="Arial"/>
                <a:sym typeface="Arial"/>
              </a:rPr>
              <a:t>Single </a:t>
            </a:r>
            <a:r>
              <a:rPr lang="en">
                <a:solidFill>
                  <a:schemeClr val="dk1"/>
                </a:solidFill>
                <a:latin typeface="Arial"/>
                <a:ea typeface="Arial"/>
                <a:cs typeface="Arial"/>
                <a:sym typeface="Arial"/>
              </a:rPr>
              <a:t>independent layer to capture independency while reducing parameters</a:t>
            </a:r>
            <a:endParaRPr u="sng">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b="1" lang="en">
                <a:solidFill>
                  <a:schemeClr val="dk1"/>
                </a:solidFill>
                <a:latin typeface="Arial"/>
                <a:ea typeface="Arial"/>
                <a:cs typeface="Arial"/>
                <a:sym typeface="Arial"/>
              </a:rPr>
              <a:t>Common</a:t>
            </a:r>
            <a:r>
              <a:rPr lang="en">
                <a:solidFill>
                  <a:schemeClr val="dk1"/>
                </a:solidFill>
                <a:latin typeface="Arial"/>
                <a:ea typeface="Arial"/>
                <a:cs typeface="Arial"/>
                <a:sym typeface="Arial"/>
              </a:rPr>
              <a:t> layers to capture dependency</a:t>
            </a:r>
            <a:endParaRPr>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a:solidFill>
                  <a:schemeClr val="dk1"/>
                </a:solidFill>
                <a:latin typeface="Arial"/>
                <a:ea typeface="Arial"/>
                <a:cs typeface="Arial"/>
                <a:sym typeface="Arial"/>
              </a:rPr>
              <a:t>Parameter num: </a:t>
            </a:r>
            <a:r>
              <a:rPr b="1" lang="en">
                <a:solidFill>
                  <a:schemeClr val="dk1"/>
                </a:solidFill>
                <a:latin typeface="Arial"/>
                <a:ea typeface="Arial"/>
                <a:cs typeface="Arial"/>
                <a:sym typeface="Arial"/>
              </a:rPr>
              <a:t>431,513</a:t>
            </a:r>
            <a:endParaRPr>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Char char="•"/>
            </a:pPr>
            <a:r>
              <a:rPr lang="en">
                <a:solidFill>
                  <a:schemeClr val="dk1"/>
                </a:solidFill>
                <a:latin typeface="Arial"/>
                <a:ea typeface="Arial"/>
                <a:cs typeface="Arial"/>
                <a:sym typeface="Arial"/>
              </a:rPr>
              <a:t>Accuracy: </a:t>
            </a:r>
            <a:r>
              <a:rPr b="1" lang="en">
                <a:solidFill>
                  <a:schemeClr val="dk1"/>
                </a:solidFill>
                <a:latin typeface="Arial"/>
                <a:ea typeface="Arial"/>
                <a:cs typeface="Arial"/>
                <a:sym typeface="Arial"/>
              </a:rPr>
              <a:t>0.8632</a:t>
            </a:r>
            <a:endParaRPr>
              <a:solidFill>
                <a:schemeClr val="dk1"/>
              </a:solidFill>
              <a:latin typeface="Arial"/>
              <a:ea typeface="Arial"/>
              <a:cs typeface="Arial"/>
              <a:sym typeface="Arial"/>
            </a:endParaRPr>
          </a:p>
          <a:p>
            <a:pPr indent="0" lvl="0" marL="457200" rtl="0" algn="l">
              <a:spcBef>
                <a:spcPts val="0"/>
              </a:spcBef>
              <a:spcAft>
                <a:spcPts val="0"/>
              </a:spcAft>
              <a:buNone/>
            </a:pPr>
            <a:r>
              <a:t/>
            </a:r>
            <a:endParaRPr b="1">
              <a:solidFill>
                <a:schemeClr val="dk1"/>
              </a:solidFill>
              <a:latin typeface="Arial"/>
              <a:ea typeface="Arial"/>
              <a:cs typeface="Arial"/>
              <a:sym typeface="Arial"/>
            </a:endParaRPr>
          </a:p>
        </p:txBody>
      </p:sp>
      <p:sp>
        <p:nvSpPr>
          <p:cNvPr id="251" name="Google Shape;251;p27"/>
          <p:cNvSpPr/>
          <p:nvPr/>
        </p:nvSpPr>
        <p:spPr>
          <a:xfrm>
            <a:off x="1078400" y="2523374"/>
            <a:ext cx="867900" cy="16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Linear</a:t>
            </a:r>
            <a:endParaRPr/>
          </a:p>
        </p:txBody>
      </p:sp>
      <p:sp>
        <p:nvSpPr>
          <p:cNvPr id="252" name="Google Shape;252;p27"/>
          <p:cNvSpPr/>
          <p:nvPr/>
        </p:nvSpPr>
        <p:spPr>
          <a:xfrm>
            <a:off x="2068904" y="2523374"/>
            <a:ext cx="867900" cy="16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Linear</a:t>
            </a:r>
            <a:endParaRPr/>
          </a:p>
        </p:txBody>
      </p:sp>
      <p:sp>
        <p:nvSpPr>
          <p:cNvPr id="253" name="Google Shape;253;p27"/>
          <p:cNvSpPr/>
          <p:nvPr/>
        </p:nvSpPr>
        <p:spPr>
          <a:xfrm>
            <a:off x="3338544" y="2523374"/>
            <a:ext cx="867900" cy="16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Linear</a:t>
            </a:r>
            <a:endParaRPr/>
          </a:p>
        </p:txBody>
      </p:sp>
      <p:sp>
        <p:nvSpPr>
          <p:cNvPr id="254" name="Google Shape;254;p27"/>
          <p:cNvSpPr txBox="1"/>
          <p:nvPr/>
        </p:nvSpPr>
        <p:spPr>
          <a:xfrm>
            <a:off x="2936858" y="2355709"/>
            <a:ext cx="250200" cy="1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dk2"/>
                </a:solidFill>
              </a:rPr>
              <a:t>…</a:t>
            </a:r>
            <a:endParaRPr b="1" sz="2300">
              <a:solidFill>
                <a:schemeClr val="dk2"/>
              </a:solidFill>
            </a:endParaRPr>
          </a:p>
        </p:txBody>
      </p:sp>
      <p:sp>
        <p:nvSpPr>
          <p:cNvPr id="255" name="Google Shape;255;p27"/>
          <p:cNvSpPr/>
          <p:nvPr/>
        </p:nvSpPr>
        <p:spPr>
          <a:xfrm rot="5400000">
            <a:off x="2658506" y="996802"/>
            <a:ext cx="191400" cy="26949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 name="Google Shape;256;p27"/>
          <p:cNvSpPr txBox="1"/>
          <p:nvPr/>
        </p:nvSpPr>
        <p:spPr>
          <a:xfrm>
            <a:off x="2506950" y="1940474"/>
            <a:ext cx="651900" cy="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128</a:t>
            </a:r>
            <a:endParaRPr sz="1800">
              <a:solidFill>
                <a:schemeClr val="dk2"/>
              </a:solidFill>
            </a:endParaRPr>
          </a:p>
        </p:txBody>
      </p:sp>
      <p:sp>
        <p:nvSpPr>
          <p:cNvPr id="257" name="Google Shape;257;p27"/>
          <p:cNvSpPr/>
          <p:nvPr/>
        </p:nvSpPr>
        <p:spPr>
          <a:xfrm>
            <a:off x="1611523" y="3008225"/>
            <a:ext cx="2157300" cy="20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Activation</a:t>
            </a:r>
            <a:endParaRPr/>
          </a:p>
        </p:txBody>
      </p:sp>
      <p:sp>
        <p:nvSpPr>
          <p:cNvPr id="258" name="Google Shape;258;p27"/>
          <p:cNvSpPr/>
          <p:nvPr/>
        </p:nvSpPr>
        <p:spPr>
          <a:xfrm>
            <a:off x="1716547" y="2784024"/>
            <a:ext cx="230100" cy="191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27"/>
          <p:cNvSpPr/>
          <p:nvPr/>
        </p:nvSpPr>
        <p:spPr>
          <a:xfrm>
            <a:off x="2575316" y="2774628"/>
            <a:ext cx="230100" cy="191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27"/>
          <p:cNvSpPr/>
          <p:nvPr/>
        </p:nvSpPr>
        <p:spPr>
          <a:xfrm>
            <a:off x="3434085" y="2774628"/>
            <a:ext cx="230100" cy="191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27"/>
          <p:cNvSpPr/>
          <p:nvPr/>
        </p:nvSpPr>
        <p:spPr>
          <a:xfrm>
            <a:off x="1611581" y="3474449"/>
            <a:ext cx="2157300" cy="20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Linear</a:t>
            </a:r>
            <a:endParaRPr/>
          </a:p>
        </p:txBody>
      </p:sp>
      <p:sp>
        <p:nvSpPr>
          <p:cNvPr id="262" name="Google Shape;262;p27"/>
          <p:cNvSpPr/>
          <p:nvPr/>
        </p:nvSpPr>
        <p:spPr>
          <a:xfrm>
            <a:off x="1611531" y="4176272"/>
            <a:ext cx="2157300" cy="20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Activation</a:t>
            </a:r>
            <a:endParaRPr/>
          </a:p>
        </p:txBody>
      </p:sp>
      <p:sp>
        <p:nvSpPr>
          <p:cNvPr id="263" name="Google Shape;263;p27"/>
          <p:cNvSpPr/>
          <p:nvPr/>
        </p:nvSpPr>
        <p:spPr>
          <a:xfrm>
            <a:off x="1611358" y="4657857"/>
            <a:ext cx="2157300" cy="20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Linear</a:t>
            </a:r>
            <a:endParaRPr/>
          </a:p>
        </p:txBody>
      </p:sp>
      <p:sp>
        <p:nvSpPr>
          <p:cNvPr id="264" name="Google Shape;264;p27"/>
          <p:cNvSpPr/>
          <p:nvPr/>
        </p:nvSpPr>
        <p:spPr>
          <a:xfrm>
            <a:off x="1611696" y="3241333"/>
            <a:ext cx="2157300" cy="20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Dropout</a:t>
            </a:r>
            <a:endParaRPr/>
          </a:p>
        </p:txBody>
      </p:sp>
      <p:sp>
        <p:nvSpPr>
          <p:cNvPr id="265" name="Google Shape;265;p27"/>
          <p:cNvSpPr/>
          <p:nvPr/>
        </p:nvSpPr>
        <p:spPr>
          <a:xfrm>
            <a:off x="1611703" y="4417064"/>
            <a:ext cx="2157300" cy="20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Dropout</a:t>
            </a:r>
            <a:endParaRPr/>
          </a:p>
        </p:txBody>
      </p:sp>
      <p:pic>
        <p:nvPicPr>
          <p:cNvPr id="266" name="Google Shape;266;p27"/>
          <p:cNvPicPr preferRelativeResize="0"/>
          <p:nvPr/>
        </p:nvPicPr>
        <p:blipFill>
          <a:blip r:embed="rId3">
            <a:alphaModFix/>
          </a:blip>
          <a:stretch>
            <a:fillRect/>
          </a:stretch>
        </p:blipFill>
        <p:spPr>
          <a:xfrm>
            <a:off x="4800950" y="727000"/>
            <a:ext cx="3648123" cy="1916676"/>
          </a:xfrm>
          <a:prstGeom prst="rect">
            <a:avLst/>
          </a:prstGeom>
          <a:noFill/>
          <a:ln>
            <a:noFill/>
          </a:ln>
        </p:spPr>
      </p:pic>
      <p:pic>
        <p:nvPicPr>
          <p:cNvPr id="267" name="Google Shape;267;p27"/>
          <p:cNvPicPr preferRelativeResize="0"/>
          <p:nvPr/>
        </p:nvPicPr>
        <p:blipFill>
          <a:blip r:embed="rId4">
            <a:alphaModFix/>
          </a:blip>
          <a:stretch>
            <a:fillRect/>
          </a:stretch>
        </p:blipFill>
        <p:spPr>
          <a:xfrm>
            <a:off x="4698375" y="2691075"/>
            <a:ext cx="3750697" cy="1970576"/>
          </a:xfrm>
          <a:prstGeom prst="rect">
            <a:avLst/>
          </a:prstGeom>
          <a:noFill/>
          <a:ln>
            <a:noFill/>
          </a:ln>
        </p:spPr>
      </p:pic>
      <p:sp>
        <p:nvSpPr>
          <p:cNvPr id="268" name="Google Shape;268;p27"/>
          <p:cNvSpPr txBox="1"/>
          <p:nvPr/>
        </p:nvSpPr>
        <p:spPr>
          <a:xfrm flipH="1" rot="10800000">
            <a:off x="2217675" y="3779300"/>
            <a:ext cx="6597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dk2"/>
                </a:solidFill>
              </a:rPr>
              <a:t>…</a:t>
            </a:r>
            <a:endParaRPr b="1" sz="2300">
              <a:solidFill>
                <a:schemeClr val="dk2"/>
              </a:solidFill>
            </a:endParaRPr>
          </a:p>
        </p:txBody>
      </p:sp>
      <p:sp>
        <p:nvSpPr>
          <p:cNvPr id="269" name="Google Shape;269;p27"/>
          <p:cNvSpPr/>
          <p:nvPr/>
        </p:nvSpPr>
        <p:spPr>
          <a:xfrm>
            <a:off x="1277600" y="3079475"/>
            <a:ext cx="225900" cy="16542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27"/>
          <p:cNvSpPr txBox="1"/>
          <p:nvPr/>
        </p:nvSpPr>
        <p:spPr>
          <a:xfrm>
            <a:off x="1026650" y="3692675"/>
            <a:ext cx="3801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3</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ph idx="1" type="body"/>
          </p:nvPr>
        </p:nvSpPr>
        <p:spPr>
          <a:xfrm>
            <a:off x="450375" y="947775"/>
            <a:ext cx="3670800" cy="3526200"/>
          </a:xfrm>
          <a:prstGeom prst="rect">
            <a:avLst/>
          </a:prstGeom>
          <a:noFill/>
          <a:ln>
            <a:noFill/>
          </a:ln>
        </p:spPr>
        <p:txBody>
          <a:bodyPr anchorCtr="0" anchor="t" bIns="34275" lIns="68575" spcFirstLastPara="1" rIns="68575" wrap="square" tIns="34275">
            <a:normAutofit/>
          </a:bodyPr>
          <a:lstStyle/>
          <a:p>
            <a:pPr indent="0" lvl="0" marL="0" rtl="0" algn="l">
              <a:lnSpc>
                <a:spcPct val="130000"/>
              </a:lnSpc>
              <a:spcBef>
                <a:spcPts val="0"/>
              </a:spcBef>
              <a:spcAft>
                <a:spcPts val="0"/>
              </a:spcAft>
              <a:buClr>
                <a:srgbClr val="3F3F3F"/>
              </a:buClr>
              <a:buSzPts val="1200"/>
              <a:buNone/>
            </a:pPr>
            <a:r>
              <a:rPr b="1" lang="en">
                <a:solidFill>
                  <a:srgbClr val="000000"/>
                </a:solidFill>
                <a:latin typeface="Arial"/>
                <a:ea typeface="Arial"/>
                <a:cs typeface="Arial"/>
                <a:sym typeface="Arial"/>
              </a:rPr>
              <a:t>Max Force Prediction:</a:t>
            </a:r>
            <a:endParaRPr b="1">
              <a:solidFill>
                <a:srgbClr val="000000"/>
              </a:solidFill>
              <a:latin typeface="Arial"/>
              <a:ea typeface="Arial"/>
              <a:cs typeface="Arial"/>
              <a:sym typeface="Arial"/>
            </a:endParaRPr>
          </a:p>
          <a:p>
            <a:pPr indent="-317500" lvl="0" marL="457200" rtl="0" algn="l">
              <a:lnSpc>
                <a:spcPct val="13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Data Preprocessing </a:t>
            </a:r>
            <a:endParaRPr>
              <a:solidFill>
                <a:srgbClr val="000000"/>
              </a:solidFill>
              <a:latin typeface="Arial"/>
              <a:ea typeface="Arial"/>
              <a:cs typeface="Arial"/>
              <a:sym typeface="Arial"/>
            </a:endParaRPr>
          </a:p>
          <a:p>
            <a:pPr indent="-317500" lvl="1" marL="914400" rtl="0" algn="l">
              <a:lnSpc>
                <a:spcPct val="13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Augmentation</a:t>
            </a:r>
            <a:endParaRPr>
              <a:solidFill>
                <a:srgbClr val="000000"/>
              </a:solidFill>
              <a:latin typeface="Arial"/>
              <a:ea typeface="Arial"/>
              <a:cs typeface="Arial"/>
              <a:sym typeface="Arial"/>
            </a:endParaRPr>
          </a:p>
          <a:p>
            <a:pPr indent="-317500" lvl="0" marL="457200" rtl="0" algn="l">
              <a:lnSpc>
                <a:spcPct val="13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Model Definition and Training</a:t>
            </a:r>
            <a:endParaRPr>
              <a:solidFill>
                <a:srgbClr val="000000"/>
              </a:solidFill>
              <a:latin typeface="Arial"/>
              <a:ea typeface="Arial"/>
              <a:cs typeface="Arial"/>
              <a:sym typeface="Arial"/>
            </a:endParaRPr>
          </a:p>
          <a:p>
            <a:pPr indent="-317500" lvl="1" marL="914400" rtl="0" algn="l">
              <a:lnSpc>
                <a:spcPct val="13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linear, ReLU, BatchNorm1d, and Dropout layers</a:t>
            </a:r>
            <a:endParaRPr>
              <a:solidFill>
                <a:srgbClr val="000000"/>
              </a:solidFill>
              <a:latin typeface="Arial"/>
              <a:ea typeface="Arial"/>
              <a:cs typeface="Arial"/>
              <a:sym typeface="Arial"/>
            </a:endParaRPr>
          </a:p>
          <a:p>
            <a:pPr indent="-317500" lvl="1" marL="914400" rtl="0" algn="l">
              <a:lnSpc>
                <a:spcPct val="13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Adam optimizer </a:t>
            </a:r>
            <a:endParaRPr>
              <a:solidFill>
                <a:srgbClr val="000000"/>
              </a:solidFill>
              <a:latin typeface="Arial"/>
              <a:ea typeface="Arial"/>
              <a:cs typeface="Arial"/>
              <a:sym typeface="Arial"/>
            </a:endParaRPr>
          </a:p>
          <a:p>
            <a:pPr indent="-317500" lvl="1" marL="914400" rtl="0" algn="l">
              <a:lnSpc>
                <a:spcPct val="13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MSE loss</a:t>
            </a:r>
            <a:endParaRPr>
              <a:solidFill>
                <a:srgbClr val="000000"/>
              </a:solidFill>
              <a:latin typeface="Arial"/>
              <a:ea typeface="Arial"/>
              <a:cs typeface="Arial"/>
              <a:sym typeface="Arial"/>
            </a:endParaRPr>
          </a:p>
          <a:p>
            <a:pPr indent="-317500" lvl="0" marL="457200" rtl="0" algn="l">
              <a:lnSpc>
                <a:spcPct val="13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Model Evaluation</a:t>
            </a:r>
            <a:endParaRPr>
              <a:solidFill>
                <a:srgbClr val="000000"/>
              </a:solidFill>
              <a:latin typeface="Arial"/>
              <a:ea typeface="Arial"/>
              <a:cs typeface="Arial"/>
              <a:sym typeface="Arial"/>
            </a:endParaRPr>
          </a:p>
          <a:p>
            <a:pPr indent="-317500" lvl="0" marL="457200" rtl="0" algn="l">
              <a:lnSpc>
                <a:spcPct val="13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Final Results</a:t>
            </a:r>
            <a:endParaRPr>
              <a:solidFill>
                <a:srgbClr val="000000"/>
              </a:solidFill>
              <a:latin typeface="Arial"/>
              <a:ea typeface="Arial"/>
              <a:cs typeface="Arial"/>
              <a:sym typeface="Arial"/>
            </a:endParaRPr>
          </a:p>
        </p:txBody>
      </p:sp>
      <p:sp>
        <p:nvSpPr>
          <p:cNvPr id="276" name="Google Shape;276;p28"/>
          <p:cNvSpPr txBox="1"/>
          <p:nvPr>
            <p:ph idx="2" type="body"/>
          </p:nvPr>
        </p:nvSpPr>
        <p:spPr>
          <a:xfrm>
            <a:off x="601275" y="123950"/>
            <a:ext cx="8014200" cy="680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3F3F3F"/>
              </a:buClr>
              <a:buSzPts val="2100"/>
              <a:buNone/>
            </a:pPr>
            <a:r>
              <a:rPr lang="en"/>
              <a:t>Final design/methodology description</a:t>
            </a:r>
            <a:endParaRPr/>
          </a:p>
        </p:txBody>
      </p:sp>
      <p:pic>
        <p:nvPicPr>
          <p:cNvPr id="277" name="Google Shape;277;p28"/>
          <p:cNvPicPr preferRelativeResize="0"/>
          <p:nvPr/>
        </p:nvPicPr>
        <p:blipFill>
          <a:blip r:embed="rId3">
            <a:alphaModFix/>
          </a:blip>
          <a:stretch>
            <a:fillRect/>
          </a:stretch>
        </p:blipFill>
        <p:spPr>
          <a:xfrm>
            <a:off x="3031343" y="2435650"/>
            <a:ext cx="3089707" cy="2420175"/>
          </a:xfrm>
          <a:prstGeom prst="rect">
            <a:avLst/>
          </a:prstGeom>
          <a:noFill/>
          <a:ln>
            <a:noFill/>
          </a:ln>
        </p:spPr>
      </p:pic>
      <p:pic>
        <p:nvPicPr>
          <p:cNvPr id="278" name="Google Shape;278;p28"/>
          <p:cNvPicPr preferRelativeResize="0"/>
          <p:nvPr/>
        </p:nvPicPr>
        <p:blipFill>
          <a:blip r:embed="rId4">
            <a:alphaModFix/>
          </a:blip>
          <a:stretch>
            <a:fillRect/>
          </a:stretch>
        </p:blipFill>
        <p:spPr>
          <a:xfrm>
            <a:off x="6033775" y="418592"/>
            <a:ext cx="2865200" cy="2085107"/>
          </a:xfrm>
          <a:prstGeom prst="rect">
            <a:avLst/>
          </a:prstGeom>
          <a:noFill/>
          <a:ln>
            <a:noFill/>
          </a:ln>
        </p:spPr>
      </p:pic>
      <p:sp>
        <p:nvSpPr>
          <p:cNvPr id="279" name="Google Shape;279;p28"/>
          <p:cNvSpPr/>
          <p:nvPr/>
        </p:nvSpPr>
        <p:spPr>
          <a:xfrm>
            <a:off x="5441550" y="4322075"/>
            <a:ext cx="679500" cy="369300"/>
          </a:xfrm>
          <a:prstGeom prst="flowChartAlternateProcess">
            <a:avLst/>
          </a:prstGeom>
          <a:noFill/>
          <a:ln cap="flat" cmpd="sng" w="38100">
            <a:solidFill>
              <a:srgbClr val="FF0000"/>
            </a:solidFill>
            <a:prstDash val="solid"/>
            <a:round/>
            <a:headEnd len="sm" w="sm" type="none"/>
            <a:tailEnd len="sm" w="sm" type="none"/>
          </a:ln>
          <a:effectLst>
            <a:outerShdw blurRad="57150" rotWithShape="0" algn="bl" dir="5400000" dist="19050">
              <a:schemeClr val="lt1">
                <a:alpha val="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80" name="Google Shape;280;p28"/>
          <p:cNvCxnSpPr/>
          <p:nvPr/>
        </p:nvCxnSpPr>
        <p:spPr>
          <a:xfrm flipH="1" rot="10800000">
            <a:off x="5812175" y="2522350"/>
            <a:ext cx="1340700" cy="1641900"/>
          </a:xfrm>
          <a:prstGeom prst="straightConnector1">
            <a:avLst/>
          </a:prstGeom>
          <a:noFill/>
          <a:ln cap="flat" cmpd="sng" w="76200">
            <a:solidFill>
              <a:srgbClr val="9E9E9E"/>
            </a:solidFill>
            <a:prstDash val="solid"/>
            <a:round/>
            <a:headEnd len="med" w="med" type="none"/>
            <a:tailEnd len="med" w="med" type="triangle"/>
          </a:ln>
        </p:spPr>
      </p:cxnSp>
      <p:sp>
        <p:nvSpPr>
          <p:cNvPr id="281" name="Google Shape;281;p28"/>
          <p:cNvSpPr txBox="1"/>
          <p:nvPr/>
        </p:nvSpPr>
        <p:spPr>
          <a:xfrm>
            <a:off x="6817575" y="3219100"/>
            <a:ext cx="2081400" cy="7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Last 400 Epochs v.s. Loss</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9"/>
          <p:cNvSpPr txBox="1"/>
          <p:nvPr>
            <p:ph idx="1" type="body"/>
          </p:nvPr>
        </p:nvSpPr>
        <p:spPr>
          <a:xfrm>
            <a:off x="450375" y="947775"/>
            <a:ext cx="5717400" cy="3526200"/>
          </a:xfrm>
          <a:prstGeom prst="rect">
            <a:avLst/>
          </a:prstGeom>
          <a:noFill/>
          <a:ln>
            <a:noFill/>
          </a:ln>
        </p:spPr>
        <p:txBody>
          <a:bodyPr anchorCtr="0" anchor="t" bIns="34275" lIns="68575" spcFirstLastPara="1" rIns="68575" wrap="square" tIns="34275">
            <a:normAutofit/>
          </a:bodyPr>
          <a:lstStyle/>
          <a:p>
            <a:pPr indent="0" lvl="0" marL="0" rtl="0" algn="l">
              <a:lnSpc>
                <a:spcPct val="130000"/>
              </a:lnSpc>
              <a:spcBef>
                <a:spcPts val="0"/>
              </a:spcBef>
              <a:spcAft>
                <a:spcPts val="0"/>
              </a:spcAft>
              <a:buClr>
                <a:srgbClr val="3F3F3F"/>
              </a:buClr>
              <a:buSzPts val="1200"/>
              <a:buNone/>
            </a:pPr>
            <a:r>
              <a:rPr b="1" lang="en">
                <a:solidFill>
                  <a:srgbClr val="000000"/>
                </a:solidFill>
                <a:latin typeface="Arial"/>
                <a:ea typeface="Arial"/>
                <a:cs typeface="Arial"/>
                <a:sym typeface="Arial"/>
              </a:rPr>
              <a:t>Nodal Failure</a:t>
            </a:r>
            <a:r>
              <a:rPr b="1" lang="en">
                <a:solidFill>
                  <a:srgbClr val="000000"/>
                </a:solidFill>
                <a:latin typeface="Arial"/>
                <a:ea typeface="Arial"/>
                <a:cs typeface="Arial"/>
                <a:sym typeface="Arial"/>
              </a:rPr>
              <a:t> Prediction:</a:t>
            </a:r>
            <a:endParaRPr b="1">
              <a:solidFill>
                <a:srgbClr val="000000"/>
              </a:solidFill>
              <a:latin typeface="Arial"/>
              <a:ea typeface="Arial"/>
              <a:cs typeface="Arial"/>
              <a:sym typeface="Arial"/>
            </a:endParaRPr>
          </a:p>
          <a:p>
            <a:pPr indent="-317500" lvl="0" marL="457200" rtl="0" algn="l">
              <a:lnSpc>
                <a:spcPct val="13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Data Preprocessing </a:t>
            </a:r>
            <a:endParaRPr>
              <a:solidFill>
                <a:srgbClr val="000000"/>
              </a:solidFill>
              <a:latin typeface="Arial"/>
              <a:ea typeface="Arial"/>
              <a:cs typeface="Arial"/>
              <a:sym typeface="Arial"/>
            </a:endParaRPr>
          </a:p>
          <a:p>
            <a:pPr indent="-317500" lvl="1" marL="914400" rtl="0" algn="l">
              <a:lnSpc>
                <a:spcPct val="13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Augmentation</a:t>
            </a:r>
            <a:endParaRPr>
              <a:solidFill>
                <a:srgbClr val="000000"/>
              </a:solidFill>
              <a:latin typeface="Arial"/>
              <a:ea typeface="Arial"/>
              <a:cs typeface="Arial"/>
              <a:sym typeface="Arial"/>
            </a:endParaRPr>
          </a:p>
          <a:p>
            <a:pPr indent="-317500" lvl="0" marL="457200" rtl="0" algn="l">
              <a:lnSpc>
                <a:spcPct val="13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Model Definition and Training</a:t>
            </a:r>
            <a:endParaRPr>
              <a:solidFill>
                <a:srgbClr val="000000"/>
              </a:solidFill>
              <a:latin typeface="Arial"/>
              <a:ea typeface="Arial"/>
              <a:cs typeface="Arial"/>
              <a:sym typeface="Arial"/>
            </a:endParaRPr>
          </a:p>
          <a:p>
            <a:pPr indent="-317500" lvl="1" marL="914400" rtl="0" algn="l">
              <a:lnSpc>
                <a:spcPct val="13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Linear, ReLU, BatchNorm1d, and Dropout layers</a:t>
            </a:r>
            <a:endParaRPr>
              <a:solidFill>
                <a:srgbClr val="000000"/>
              </a:solidFill>
              <a:latin typeface="Arial"/>
              <a:ea typeface="Arial"/>
              <a:cs typeface="Arial"/>
              <a:sym typeface="Arial"/>
            </a:endParaRPr>
          </a:p>
          <a:p>
            <a:pPr indent="-317500" lvl="1" marL="914400" rtl="0" algn="l">
              <a:lnSpc>
                <a:spcPct val="13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`MultiBranchLinear` handle multiple branches of the network</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317500" lvl="1" marL="914400" rtl="0" algn="l">
              <a:lnSpc>
                <a:spcPct val="13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AdamW optimizer with a very small learning rate</a:t>
            </a:r>
            <a:endParaRPr>
              <a:solidFill>
                <a:srgbClr val="000000"/>
              </a:solidFill>
              <a:latin typeface="Arial"/>
              <a:ea typeface="Arial"/>
              <a:cs typeface="Arial"/>
              <a:sym typeface="Arial"/>
            </a:endParaRPr>
          </a:p>
          <a:p>
            <a:pPr indent="-317500" lvl="1" marL="914400" rtl="0" algn="l">
              <a:lnSpc>
                <a:spcPct val="13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Two Loss Function: MSE Loss and Cosine Similarity Loss</a:t>
            </a:r>
            <a:endParaRPr>
              <a:solidFill>
                <a:srgbClr val="000000"/>
              </a:solidFill>
              <a:latin typeface="Arial"/>
              <a:ea typeface="Arial"/>
              <a:cs typeface="Arial"/>
              <a:sym typeface="Arial"/>
            </a:endParaRPr>
          </a:p>
          <a:p>
            <a:pPr indent="-317500" lvl="0" marL="457200" rtl="0" algn="l">
              <a:lnSpc>
                <a:spcPct val="13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Model Evaluation</a:t>
            </a:r>
            <a:endParaRPr>
              <a:solidFill>
                <a:srgbClr val="000000"/>
              </a:solidFill>
              <a:latin typeface="Arial"/>
              <a:ea typeface="Arial"/>
              <a:cs typeface="Arial"/>
              <a:sym typeface="Arial"/>
            </a:endParaRPr>
          </a:p>
          <a:p>
            <a:pPr indent="-317500" lvl="0" marL="457200" rtl="0" algn="l">
              <a:lnSpc>
                <a:spcPct val="13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Final Results</a:t>
            </a:r>
            <a:endParaRPr>
              <a:solidFill>
                <a:srgbClr val="000000"/>
              </a:solidFill>
              <a:latin typeface="Arial"/>
              <a:ea typeface="Arial"/>
              <a:cs typeface="Arial"/>
              <a:sym typeface="Arial"/>
            </a:endParaRPr>
          </a:p>
        </p:txBody>
      </p:sp>
      <p:sp>
        <p:nvSpPr>
          <p:cNvPr id="287" name="Google Shape;287;p29"/>
          <p:cNvSpPr txBox="1"/>
          <p:nvPr>
            <p:ph idx="2" type="body"/>
          </p:nvPr>
        </p:nvSpPr>
        <p:spPr>
          <a:xfrm>
            <a:off x="601275" y="123950"/>
            <a:ext cx="8014200" cy="680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3F3F3F"/>
              </a:buClr>
              <a:buSzPts val="2100"/>
              <a:buNone/>
            </a:pPr>
            <a:r>
              <a:rPr lang="en"/>
              <a:t>Final design/methodology description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0"/>
          <p:cNvSpPr txBox="1"/>
          <p:nvPr>
            <p:ph idx="1" type="body"/>
          </p:nvPr>
        </p:nvSpPr>
        <p:spPr>
          <a:xfrm>
            <a:off x="338000" y="808650"/>
            <a:ext cx="7883100" cy="1935600"/>
          </a:xfrm>
          <a:prstGeom prst="rect">
            <a:avLst/>
          </a:prstGeom>
          <a:noFill/>
          <a:ln>
            <a:noFill/>
          </a:ln>
        </p:spPr>
        <p:txBody>
          <a:bodyPr anchorCtr="0" anchor="t" bIns="34275" lIns="68575" spcFirstLastPara="1" rIns="68575" wrap="square" tIns="34275">
            <a:normAutofit/>
          </a:bodyPr>
          <a:lstStyle/>
          <a:p>
            <a:pPr indent="0" lvl="0" marL="0" rtl="0" algn="l">
              <a:lnSpc>
                <a:spcPct val="130000"/>
              </a:lnSpc>
              <a:spcBef>
                <a:spcPts val="0"/>
              </a:spcBef>
              <a:spcAft>
                <a:spcPts val="0"/>
              </a:spcAft>
              <a:buClr>
                <a:srgbClr val="3F3F3F"/>
              </a:buClr>
              <a:buSzPts val="1200"/>
              <a:buNone/>
            </a:pPr>
            <a:r>
              <a:rPr b="1" lang="en" sz="1600">
                <a:solidFill>
                  <a:srgbClr val="000000"/>
                </a:solidFill>
                <a:latin typeface="Arial"/>
                <a:ea typeface="Arial"/>
                <a:cs typeface="Arial"/>
                <a:sym typeface="Arial"/>
              </a:rPr>
              <a:t>Max Force</a:t>
            </a:r>
            <a:endParaRPr b="1" sz="1600">
              <a:solidFill>
                <a:srgbClr val="000000"/>
              </a:solidFill>
              <a:latin typeface="Arial"/>
              <a:ea typeface="Arial"/>
              <a:cs typeface="Arial"/>
              <a:sym typeface="Arial"/>
            </a:endParaRPr>
          </a:p>
          <a:p>
            <a:pPr indent="0" lvl="0" marL="0" rtl="0" algn="l">
              <a:lnSpc>
                <a:spcPct val="130000"/>
              </a:lnSpc>
              <a:spcBef>
                <a:spcPts val="0"/>
              </a:spcBef>
              <a:spcAft>
                <a:spcPts val="0"/>
              </a:spcAft>
              <a:buClr>
                <a:srgbClr val="3F3F3F"/>
              </a:buClr>
              <a:buSzPts val="1200"/>
              <a:buNone/>
            </a:pPr>
            <a:r>
              <a:t/>
            </a:r>
            <a:endParaRPr b="1" sz="1600">
              <a:solidFill>
                <a:srgbClr val="000000"/>
              </a:solidFill>
              <a:latin typeface="Arial"/>
              <a:ea typeface="Arial"/>
              <a:cs typeface="Arial"/>
              <a:sym typeface="Arial"/>
            </a:endParaRPr>
          </a:p>
          <a:p>
            <a:pPr indent="0" lvl="0" marL="0" rtl="0" algn="l">
              <a:lnSpc>
                <a:spcPct val="130000"/>
              </a:lnSpc>
              <a:spcBef>
                <a:spcPts val="0"/>
              </a:spcBef>
              <a:spcAft>
                <a:spcPts val="0"/>
              </a:spcAft>
              <a:buClr>
                <a:srgbClr val="3F3F3F"/>
              </a:buClr>
              <a:buSzPts val="1200"/>
              <a:buNone/>
            </a:pPr>
            <a:r>
              <a:rPr b="1" lang="en" sz="1600" u="sng">
                <a:solidFill>
                  <a:schemeClr val="hlink"/>
                </a:solidFill>
                <a:latin typeface="Arial"/>
                <a:ea typeface="Arial"/>
                <a:cs typeface="Arial"/>
                <a:sym typeface="Arial"/>
                <a:hlinkClick r:id="rId3"/>
              </a:rPr>
              <a:t>https://sjtu.feishu.cn/file/Hk2Kbkf62o8i7mxPbPicEsPEnvc?from=from_copylink</a:t>
            </a:r>
            <a:endParaRPr b="1" sz="1600">
              <a:solidFill>
                <a:srgbClr val="000000"/>
              </a:solidFill>
              <a:latin typeface="Arial"/>
              <a:ea typeface="Arial"/>
              <a:cs typeface="Arial"/>
              <a:sym typeface="Arial"/>
            </a:endParaRPr>
          </a:p>
          <a:p>
            <a:pPr indent="0" lvl="0" marL="0" rtl="0" algn="l">
              <a:lnSpc>
                <a:spcPct val="130000"/>
              </a:lnSpc>
              <a:spcBef>
                <a:spcPts val="0"/>
              </a:spcBef>
              <a:spcAft>
                <a:spcPts val="0"/>
              </a:spcAft>
              <a:buClr>
                <a:srgbClr val="3F3F3F"/>
              </a:buClr>
              <a:buSzPts val="1200"/>
              <a:buNone/>
            </a:pPr>
            <a:r>
              <a:t/>
            </a:r>
            <a:endParaRPr b="1" sz="1600">
              <a:solidFill>
                <a:srgbClr val="000000"/>
              </a:solidFill>
              <a:latin typeface="Arial"/>
              <a:ea typeface="Arial"/>
              <a:cs typeface="Arial"/>
              <a:sym typeface="Arial"/>
            </a:endParaRPr>
          </a:p>
        </p:txBody>
      </p:sp>
      <p:sp>
        <p:nvSpPr>
          <p:cNvPr id="293" name="Google Shape;293;p30"/>
          <p:cNvSpPr txBox="1"/>
          <p:nvPr>
            <p:ph idx="2" type="body"/>
          </p:nvPr>
        </p:nvSpPr>
        <p:spPr>
          <a:xfrm>
            <a:off x="601275" y="123950"/>
            <a:ext cx="8014200" cy="680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3F3F3F"/>
              </a:buClr>
              <a:buSzPts val="2100"/>
              <a:buNone/>
            </a:pPr>
            <a:r>
              <a:rPr lang="en"/>
              <a:t>Demonstration video of our model</a:t>
            </a:r>
            <a:endParaRPr/>
          </a:p>
        </p:txBody>
      </p:sp>
      <p:sp>
        <p:nvSpPr>
          <p:cNvPr id="294" name="Google Shape;294;p30"/>
          <p:cNvSpPr txBox="1"/>
          <p:nvPr/>
        </p:nvSpPr>
        <p:spPr>
          <a:xfrm>
            <a:off x="601275" y="4322075"/>
            <a:ext cx="74028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txBox="1"/>
          <p:nvPr/>
        </p:nvSpPr>
        <p:spPr>
          <a:xfrm>
            <a:off x="-76200" y="4617700"/>
            <a:ext cx="73584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1"/>
          <p:cNvSpPr txBox="1"/>
          <p:nvPr>
            <p:ph idx="2" type="body"/>
          </p:nvPr>
        </p:nvSpPr>
        <p:spPr>
          <a:xfrm>
            <a:off x="601275" y="123950"/>
            <a:ext cx="8014200" cy="680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3F3F3F"/>
              </a:buClr>
              <a:buSzPts val="2100"/>
              <a:buNone/>
            </a:pPr>
            <a:r>
              <a:rPr lang="en"/>
              <a:t>Demonstration video of our model</a:t>
            </a:r>
            <a:endParaRPr/>
          </a:p>
        </p:txBody>
      </p:sp>
      <p:sp>
        <p:nvSpPr>
          <p:cNvPr id="301" name="Google Shape;301;p31"/>
          <p:cNvSpPr txBox="1"/>
          <p:nvPr/>
        </p:nvSpPr>
        <p:spPr>
          <a:xfrm>
            <a:off x="601275" y="4322075"/>
            <a:ext cx="74028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txBox="1"/>
          <p:nvPr/>
        </p:nvSpPr>
        <p:spPr>
          <a:xfrm>
            <a:off x="-76200" y="4617700"/>
            <a:ext cx="73584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sp>
        <p:nvSpPr>
          <p:cNvPr id="303" name="Google Shape;303;p31"/>
          <p:cNvSpPr txBox="1"/>
          <p:nvPr>
            <p:ph idx="1" type="body"/>
          </p:nvPr>
        </p:nvSpPr>
        <p:spPr>
          <a:xfrm>
            <a:off x="350150" y="724275"/>
            <a:ext cx="8265300" cy="2484900"/>
          </a:xfrm>
          <a:prstGeom prst="rect">
            <a:avLst/>
          </a:prstGeom>
          <a:noFill/>
          <a:ln>
            <a:noFill/>
          </a:ln>
        </p:spPr>
        <p:txBody>
          <a:bodyPr anchorCtr="0" anchor="t" bIns="34275" lIns="68575" spcFirstLastPara="1" rIns="68575" wrap="square" tIns="34275">
            <a:normAutofit/>
          </a:bodyPr>
          <a:lstStyle/>
          <a:p>
            <a:pPr indent="0" lvl="0" marL="0" rtl="0" algn="l">
              <a:lnSpc>
                <a:spcPct val="130000"/>
              </a:lnSpc>
              <a:spcBef>
                <a:spcPts val="0"/>
              </a:spcBef>
              <a:spcAft>
                <a:spcPts val="0"/>
              </a:spcAft>
              <a:buClr>
                <a:srgbClr val="3F3F3F"/>
              </a:buClr>
              <a:buSzPts val="1200"/>
              <a:buNone/>
            </a:pPr>
            <a:r>
              <a:rPr b="1" lang="en" sz="1600">
                <a:solidFill>
                  <a:srgbClr val="000000"/>
                </a:solidFill>
                <a:latin typeface="Arial"/>
                <a:ea typeface="Arial"/>
                <a:cs typeface="Arial"/>
                <a:sym typeface="Arial"/>
              </a:rPr>
              <a:t>Nodal Failure</a:t>
            </a:r>
            <a:endParaRPr b="1" sz="1600">
              <a:solidFill>
                <a:srgbClr val="000000"/>
              </a:solidFill>
              <a:latin typeface="Arial"/>
              <a:ea typeface="Arial"/>
              <a:cs typeface="Arial"/>
              <a:sym typeface="Arial"/>
            </a:endParaRPr>
          </a:p>
          <a:p>
            <a:pPr indent="0" lvl="0" marL="0" rtl="0" algn="l">
              <a:lnSpc>
                <a:spcPct val="130000"/>
              </a:lnSpc>
              <a:spcBef>
                <a:spcPts val="0"/>
              </a:spcBef>
              <a:spcAft>
                <a:spcPts val="0"/>
              </a:spcAft>
              <a:buClr>
                <a:srgbClr val="3F3F3F"/>
              </a:buClr>
              <a:buSzPts val="1200"/>
              <a:buNone/>
            </a:pPr>
            <a:r>
              <a:t/>
            </a:r>
            <a:endParaRPr b="1" sz="1600">
              <a:solidFill>
                <a:srgbClr val="000000"/>
              </a:solidFill>
              <a:latin typeface="Arial"/>
              <a:ea typeface="Arial"/>
              <a:cs typeface="Arial"/>
              <a:sym typeface="Arial"/>
            </a:endParaRPr>
          </a:p>
          <a:p>
            <a:pPr indent="0" lvl="0" marL="0" rtl="0" algn="l">
              <a:lnSpc>
                <a:spcPct val="130000"/>
              </a:lnSpc>
              <a:spcBef>
                <a:spcPts val="0"/>
              </a:spcBef>
              <a:spcAft>
                <a:spcPts val="0"/>
              </a:spcAft>
              <a:buClr>
                <a:srgbClr val="3F3F3F"/>
              </a:buClr>
              <a:buSzPts val="1200"/>
              <a:buNone/>
            </a:pPr>
            <a:r>
              <a:rPr b="1" lang="en" sz="1600" u="sng">
                <a:solidFill>
                  <a:schemeClr val="hlink"/>
                </a:solidFill>
                <a:latin typeface="Arial"/>
                <a:ea typeface="Arial"/>
                <a:cs typeface="Arial"/>
                <a:sym typeface="Arial"/>
                <a:hlinkClick r:id="rId3"/>
              </a:rPr>
              <a:t>https://sjtu.feishu.cn/file/Y8KnbV7ygoVrIfx18nKcYDt0n0f?from=from_copylink</a:t>
            </a:r>
            <a:endParaRPr b="1" sz="1600">
              <a:solidFill>
                <a:srgbClr val="000000"/>
              </a:solidFill>
              <a:latin typeface="Arial"/>
              <a:ea typeface="Arial"/>
              <a:cs typeface="Arial"/>
              <a:sym typeface="Arial"/>
            </a:endParaRPr>
          </a:p>
          <a:p>
            <a:pPr indent="0" lvl="0" marL="0" rtl="0" algn="l">
              <a:lnSpc>
                <a:spcPct val="130000"/>
              </a:lnSpc>
              <a:spcBef>
                <a:spcPts val="0"/>
              </a:spcBef>
              <a:spcAft>
                <a:spcPts val="0"/>
              </a:spcAft>
              <a:buClr>
                <a:srgbClr val="3F3F3F"/>
              </a:buClr>
              <a:buSzPts val="1200"/>
              <a:buNone/>
            </a:pPr>
            <a:r>
              <a:t/>
            </a:r>
            <a:endParaRPr b="1" sz="16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2"/>
          <p:cNvSpPr txBox="1"/>
          <p:nvPr>
            <p:ph idx="1" type="body"/>
          </p:nvPr>
        </p:nvSpPr>
        <p:spPr>
          <a:xfrm>
            <a:off x="0" y="903675"/>
            <a:ext cx="9144000" cy="3120000"/>
          </a:xfrm>
          <a:prstGeom prst="rect">
            <a:avLst/>
          </a:prstGeom>
          <a:noFill/>
          <a:ln>
            <a:noFill/>
          </a:ln>
        </p:spPr>
        <p:txBody>
          <a:bodyPr anchorCtr="0" anchor="t" bIns="34275" lIns="68575" spcFirstLastPara="1" rIns="68575" wrap="square" tIns="34275">
            <a:normAutofit/>
          </a:bodyPr>
          <a:lstStyle/>
          <a:p>
            <a:pPr indent="0" lvl="0" marL="0" rtl="0" algn="l">
              <a:lnSpc>
                <a:spcPct val="130000"/>
              </a:lnSpc>
              <a:spcBef>
                <a:spcPts val="0"/>
              </a:spcBef>
              <a:spcAft>
                <a:spcPts val="0"/>
              </a:spcAft>
              <a:buClr>
                <a:srgbClr val="3F3F3F"/>
              </a:buClr>
              <a:buSzPts val="1200"/>
              <a:buNone/>
            </a:pPr>
            <a:r>
              <a:rPr lang="en">
                <a:solidFill>
                  <a:srgbClr val="000000"/>
                </a:solidFill>
                <a:latin typeface="Arial"/>
                <a:ea typeface="Arial"/>
                <a:cs typeface="Arial"/>
                <a:sym typeface="Arial"/>
              </a:rPr>
              <a:t>Evaluation</a:t>
            </a:r>
            <a:r>
              <a:rPr lang="en">
                <a:solidFill>
                  <a:srgbClr val="000000"/>
                </a:solidFill>
                <a:latin typeface="Arial"/>
                <a:ea typeface="Arial"/>
                <a:cs typeface="Arial"/>
                <a:sym typeface="Arial"/>
              </a:rPr>
              <a:t> of our numerical results:</a:t>
            </a:r>
            <a:endParaRPr>
              <a:solidFill>
                <a:srgbClr val="000000"/>
              </a:solidFill>
              <a:latin typeface="Arial"/>
              <a:ea typeface="Arial"/>
              <a:cs typeface="Arial"/>
              <a:sym typeface="Arial"/>
            </a:endParaRPr>
          </a:p>
          <a:p>
            <a:pPr indent="0" lvl="0" marL="0" rtl="0" algn="l">
              <a:lnSpc>
                <a:spcPct val="130000"/>
              </a:lnSpc>
              <a:spcBef>
                <a:spcPts val="0"/>
              </a:spcBef>
              <a:spcAft>
                <a:spcPts val="0"/>
              </a:spcAft>
              <a:buClr>
                <a:srgbClr val="3F3F3F"/>
              </a:buClr>
              <a:buSzPts val="1200"/>
              <a:buNone/>
            </a:pPr>
            <a:r>
              <a:t/>
            </a:r>
            <a:endParaRPr>
              <a:solidFill>
                <a:srgbClr val="000000"/>
              </a:solidFill>
              <a:latin typeface="Arial"/>
              <a:ea typeface="Arial"/>
              <a:cs typeface="Arial"/>
              <a:sym typeface="Arial"/>
            </a:endParaRPr>
          </a:p>
          <a:p>
            <a:pPr indent="0" lvl="0" marL="0" rtl="0" algn="l">
              <a:lnSpc>
                <a:spcPct val="130000"/>
              </a:lnSpc>
              <a:spcBef>
                <a:spcPts val="0"/>
              </a:spcBef>
              <a:spcAft>
                <a:spcPts val="0"/>
              </a:spcAft>
              <a:buClr>
                <a:srgbClr val="3F3F3F"/>
              </a:buClr>
              <a:buSzPts val="1200"/>
              <a:buNone/>
            </a:pPr>
            <a:r>
              <a:t/>
            </a:r>
            <a:endParaRPr>
              <a:solidFill>
                <a:srgbClr val="000000"/>
              </a:solidFill>
              <a:latin typeface="Arial"/>
              <a:ea typeface="Arial"/>
              <a:cs typeface="Arial"/>
              <a:sym typeface="Arial"/>
            </a:endParaRPr>
          </a:p>
          <a:p>
            <a:pPr indent="0" lvl="0" marL="0" rtl="0" algn="l">
              <a:lnSpc>
                <a:spcPct val="130000"/>
              </a:lnSpc>
              <a:spcBef>
                <a:spcPts val="0"/>
              </a:spcBef>
              <a:spcAft>
                <a:spcPts val="0"/>
              </a:spcAft>
              <a:buClr>
                <a:srgbClr val="3F3F3F"/>
              </a:buClr>
              <a:buSzPts val="1200"/>
              <a:buNone/>
            </a:pPr>
            <a:r>
              <a:t/>
            </a:r>
            <a:endParaRPr>
              <a:solidFill>
                <a:srgbClr val="000000"/>
              </a:solidFill>
              <a:latin typeface="Arial"/>
              <a:ea typeface="Arial"/>
              <a:cs typeface="Arial"/>
              <a:sym typeface="Arial"/>
            </a:endParaRPr>
          </a:p>
          <a:p>
            <a:pPr indent="0" lvl="0" marL="0" rtl="0" algn="l">
              <a:lnSpc>
                <a:spcPct val="130000"/>
              </a:lnSpc>
              <a:spcBef>
                <a:spcPts val="0"/>
              </a:spcBef>
              <a:spcAft>
                <a:spcPts val="0"/>
              </a:spcAft>
              <a:buClr>
                <a:srgbClr val="3F3F3F"/>
              </a:buClr>
              <a:buSzPts val="1200"/>
              <a:buNone/>
            </a:pPr>
            <a:r>
              <a:t/>
            </a:r>
            <a:endParaRPr>
              <a:solidFill>
                <a:srgbClr val="000000"/>
              </a:solidFill>
              <a:latin typeface="Arial"/>
              <a:ea typeface="Arial"/>
              <a:cs typeface="Arial"/>
              <a:sym typeface="Arial"/>
            </a:endParaRPr>
          </a:p>
          <a:p>
            <a:pPr indent="0" lvl="0" marL="0" rtl="0" algn="l">
              <a:lnSpc>
                <a:spcPct val="130000"/>
              </a:lnSpc>
              <a:spcBef>
                <a:spcPts val="0"/>
              </a:spcBef>
              <a:spcAft>
                <a:spcPts val="0"/>
              </a:spcAft>
              <a:buClr>
                <a:srgbClr val="3F3F3F"/>
              </a:buClr>
              <a:buSzPts val="1200"/>
              <a:buNone/>
            </a:pPr>
            <a:r>
              <a:t/>
            </a:r>
            <a:endParaRPr>
              <a:solidFill>
                <a:srgbClr val="000000"/>
              </a:solidFill>
              <a:latin typeface="Arial"/>
              <a:ea typeface="Arial"/>
              <a:cs typeface="Arial"/>
              <a:sym typeface="Arial"/>
            </a:endParaRPr>
          </a:p>
          <a:p>
            <a:pPr indent="0" lvl="0" marL="0" rtl="0" algn="l">
              <a:lnSpc>
                <a:spcPct val="130000"/>
              </a:lnSpc>
              <a:spcBef>
                <a:spcPts val="0"/>
              </a:spcBef>
              <a:spcAft>
                <a:spcPts val="0"/>
              </a:spcAft>
              <a:buClr>
                <a:srgbClr val="3F3F3F"/>
              </a:buClr>
              <a:buSzPts val="1200"/>
              <a:buNone/>
            </a:pPr>
            <a:r>
              <a:t/>
            </a:r>
            <a:endParaRPr>
              <a:solidFill>
                <a:srgbClr val="000000"/>
              </a:solidFill>
              <a:latin typeface="Arial"/>
              <a:ea typeface="Arial"/>
              <a:cs typeface="Arial"/>
              <a:sym typeface="Arial"/>
            </a:endParaRPr>
          </a:p>
          <a:p>
            <a:pPr indent="0" lvl="0" marL="0" rtl="0" algn="l">
              <a:lnSpc>
                <a:spcPct val="130000"/>
              </a:lnSpc>
              <a:spcBef>
                <a:spcPts val="0"/>
              </a:spcBef>
              <a:spcAft>
                <a:spcPts val="0"/>
              </a:spcAft>
              <a:buClr>
                <a:srgbClr val="3F3F3F"/>
              </a:buClr>
              <a:buSzPts val="1200"/>
              <a:buNone/>
            </a:pPr>
            <a:r>
              <a:t/>
            </a:r>
            <a:endParaRPr>
              <a:solidFill>
                <a:srgbClr val="000000"/>
              </a:solidFill>
              <a:latin typeface="Arial"/>
              <a:ea typeface="Arial"/>
              <a:cs typeface="Arial"/>
              <a:sym typeface="Arial"/>
            </a:endParaRPr>
          </a:p>
          <a:p>
            <a:pPr indent="0" lvl="0" marL="0" rtl="0" algn="l">
              <a:lnSpc>
                <a:spcPct val="130000"/>
              </a:lnSpc>
              <a:spcBef>
                <a:spcPts val="0"/>
              </a:spcBef>
              <a:spcAft>
                <a:spcPts val="0"/>
              </a:spcAft>
              <a:buClr>
                <a:srgbClr val="3F3F3F"/>
              </a:buClr>
              <a:buSzPts val="1200"/>
              <a:buNone/>
            </a:pPr>
            <a:r>
              <a:t/>
            </a:r>
            <a:endParaRPr>
              <a:solidFill>
                <a:srgbClr val="000000"/>
              </a:solidFill>
              <a:latin typeface="Arial"/>
              <a:ea typeface="Arial"/>
              <a:cs typeface="Arial"/>
              <a:sym typeface="Arial"/>
            </a:endParaRPr>
          </a:p>
          <a:p>
            <a:pPr indent="0" lvl="0" marL="0" rtl="0" algn="l">
              <a:spcBef>
                <a:spcPts val="0"/>
              </a:spcBef>
              <a:spcAft>
                <a:spcPts val="0"/>
              </a:spcAft>
              <a:buClr>
                <a:srgbClr val="3F3F3F"/>
              </a:buClr>
              <a:buSzPts val="1200"/>
              <a:buNone/>
            </a:pPr>
            <a:r>
              <a:rPr lang="en">
                <a:solidFill>
                  <a:schemeClr val="dk1"/>
                </a:solidFill>
                <a:latin typeface="Arial"/>
                <a:ea typeface="Arial"/>
                <a:cs typeface="Arial"/>
                <a:sym typeface="Arial"/>
              </a:rPr>
              <a:t>Evaluation of our costs:</a:t>
            </a:r>
            <a:endParaRPr>
              <a:solidFill>
                <a:srgbClr val="000000"/>
              </a:solidFill>
              <a:latin typeface="Arial"/>
              <a:ea typeface="Arial"/>
              <a:cs typeface="Arial"/>
              <a:sym typeface="Arial"/>
            </a:endParaRPr>
          </a:p>
        </p:txBody>
      </p:sp>
      <p:sp>
        <p:nvSpPr>
          <p:cNvPr id="309" name="Google Shape;309;p32"/>
          <p:cNvSpPr txBox="1"/>
          <p:nvPr>
            <p:ph idx="2" type="body"/>
          </p:nvPr>
        </p:nvSpPr>
        <p:spPr>
          <a:xfrm>
            <a:off x="601275" y="123950"/>
            <a:ext cx="8014200" cy="680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3F3F3F"/>
              </a:buClr>
              <a:buSzPts val="2100"/>
              <a:buNone/>
            </a:pPr>
            <a:r>
              <a:rPr lang="en"/>
              <a:t>Manufacturing or implement</a:t>
            </a:r>
            <a:endParaRPr/>
          </a:p>
        </p:txBody>
      </p:sp>
      <p:sp>
        <p:nvSpPr>
          <p:cNvPr id="310" name="Google Shape;310;p32"/>
          <p:cNvSpPr txBox="1"/>
          <p:nvPr/>
        </p:nvSpPr>
        <p:spPr>
          <a:xfrm>
            <a:off x="-123200" y="4322075"/>
            <a:ext cx="74028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11" name="Google Shape;311;p32"/>
          <p:cNvGraphicFramePr/>
          <p:nvPr/>
        </p:nvGraphicFramePr>
        <p:xfrm>
          <a:off x="947175" y="1345800"/>
          <a:ext cx="3000000" cy="3000000"/>
        </p:xfrm>
        <a:graphic>
          <a:graphicData uri="http://schemas.openxmlformats.org/drawingml/2006/table">
            <a:tbl>
              <a:tblPr>
                <a:noFill/>
                <a:tableStyleId>{252D1693-5AEA-41A3-B48D-C151DB2634DD}</a:tableStyleId>
              </a:tblPr>
              <a:tblGrid>
                <a:gridCol w="2275025"/>
                <a:gridCol w="2518650"/>
                <a:gridCol w="2455975"/>
              </a:tblGrid>
              <a:tr h="381000">
                <a:tc>
                  <a:txBody>
                    <a:bodyPr/>
                    <a:lstStyle/>
                    <a:p>
                      <a:pPr indent="0" lvl="0" marL="0" rtl="0" algn="l">
                        <a:spcBef>
                          <a:spcPts val="0"/>
                        </a:spcBef>
                        <a:spcAft>
                          <a:spcPts val="0"/>
                        </a:spcAft>
                        <a:buNone/>
                      </a:pPr>
                      <a:r>
                        <a:rPr b="1" lang="en"/>
                        <a:t>Precision Analysis</a:t>
                      </a:r>
                      <a:endParaRPr b="1"/>
                    </a:p>
                  </a:txBody>
                  <a:tcPr marT="91425" marB="91425" marR="91425" marL="91425"/>
                </a:tc>
                <a:tc>
                  <a:txBody>
                    <a:bodyPr/>
                    <a:lstStyle/>
                    <a:p>
                      <a:pPr indent="0" lvl="0" marL="0" rtl="0" algn="l">
                        <a:spcBef>
                          <a:spcPts val="0"/>
                        </a:spcBef>
                        <a:spcAft>
                          <a:spcPts val="0"/>
                        </a:spcAft>
                        <a:buNone/>
                      </a:pPr>
                      <a:r>
                        <a:rPr lang="en"/>
                        <a:t>Max force that box can afford</a:t>
                      </a:r>
                      <a:endParaRPr/>
                    </a:p>
                  </a:txBody>
                  <a:tcPr marT="91425" marB="91425" marR="91425" marL="91425"/>
                </a:tc>
                <a:tc>
                  <a:txBody>
                    <a:bodyPr/>
                    <a:lstStyle/>
                    <a:p>
                      <a:pPr indent="0" lvl="0" marL="0" rtl="0" algn="l">
                        <a:spcBef>
                          <a:spcPts val="0"/>
                        </a:spcBef>
                        <a:spcAft>
                          <a:spcPts val="0"/>
                        </a:spcAft>
                        <a:buNone/>
                      </a:pPr>
                      <a:r>
                        <a:rPr lang="en"/>
                        <a:t>Detail analysis on each node</a:t>
                      </a:r>
                      <a:endParaRPr/>
                    </a:p>
                  </a:txBody>
                  <a:tcPr marT="91425" marB="91425" marR="91425" marL="91425"/>
                </a:tc>
              </a:tr>
              <a:tr h="381000">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93.3%</a:t>
                      </a:r>
                      <a:endParaRPr/>
                    </a:p>
                  </a:txBody>
                  <a:tcPr marT="91425" marB="91425" marR="91425" marL="91425"/>
                </a:tc>
                <a:tc>
                  <a:txBody>
                    <a:bodyPr/>
                    <a:lstStyle/>
                    <a:p>
                      <a:pPr indent="0" lvl="0" marL="0" rtl="0" algn="l">
                        <a:spcBef>
                          <a:spcPts val="0"/>
                        </a:spcBef>
                        <a:spcAft>
                          <a:spcPts val="0"/>
                        </a:spcAft>
                        <a:buNone/>
                      </a:pPr>
                      <a:r>
                        <a:rPr lang="en"/>
                        <a:t>82%</a:t>
                      </a:r>
                      <a:endParaRPr/>
                    </a:p>
                  </a:txBody>
                  <a:tcPr marT="91425" marB="91425" marR="91425" marL="91425"/>
                </a:tc>
              </a:tr>
              <a:tr h="381000">
                <a:tc>
                  <a:txBody>
                    <a:bodyPr/>
                    <a:lstStyle/>
                    <a:p>
                      <a:pPr indent="0" lvl="0" marL="0" rtl="0" algn="l">
                        <a:spcBef>
                          <a:spcPts val="0"/>
                        </a:spcBef>
                        <a:spcAft>
                          <a:spcPts val="0"/>
                        </a:spcAft>
                        <a:buNone/>
                      </a:pPr>
                      <a:r>
                        <a:rPr lang="en"/>
                        <a:t>Mean Square Error</a:t>
                      </a:r>
                      <a:endParaRPr/>
                    </a:p>
                  </a:txBody>
                  <a:tcPr marT="91425" marB="91425" marR="91425" marL="91425"/>
                </a:tc>
                <a:tc>
                  <a:txBody>
                    <a:bodyPr/>
                    <a:lstStyle/>
                    <a:p>
                      <a:pPr indent="0" lvl="0" marL="0" rtl="0" algn="l">
                        <a:spcBef>
                          <a:spcPts val="0"/>
                        </a:spcBef>
                        <a:spcAft>
                          <a:spcPts val="0"/>
                        </a:spcAft>
                        <a:buNone/>
                      </a:pPr>
                      <a:r>
                        <a:rPr lang="en"/>
                        <a:t>10510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MSE After Normalization</a:t>
                      </a:r>
                      <a:endParaRPr/>
                    </a:p>
                  </a:txBody>
                  <a:tcPr marT="91425" marB="91425" marR="91425" marL="91425"/>
                </a:tc>
                <a:tc>
                  <a:txBody>
                    <a:bodyPr/>
                    <a:lstStyle/>
                    <a:p>
                      <a:pPr indent="0" lvl="0" marL="0" rtl="0" algn="l">
                        <a:spcBef>
                          <a:spcPts val="0"/>
                        </a:spcBef>
                        <a:spcAft>
                          <a:spcPts val="0"/>
                        </a:spcAft>
                        <a:buNone/>
                      </a:pPr>
                      <a:r>
                        <a:rPr lang="en"/>
                        <a:t>0.0059</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312" name="Google Shape;312;p32"/>
          <p:cNvGraphicFramePr/>
          <p:nvPr/>
        </p:nvGraphicFramePr>
        <p:xfrm>
          <a:off x="947175" y="3850025"/>
          <a:ext cx="3000000" cy="3000000"/>
        </p:xfrm>
        <a:graphic>
          <a:graphicData uri="http://schemas.openxmlformats.org/drawingml/2006/table">
            <a:tbl>
              <a:tblPr>
                <a:noFill/>
                <a:tableStyleId>{252D1693-5AEA-41A3-B48D-C151DB2634DD}</a:tableStyleId>
              </a:tblPr>
              <a:tblGrid>
                <a:gridCol w="2275025"/>
                <a:gridCol w="2518650"/>
                <a:gridCol w="2455975"/>
              </a:tblGrid>
              <a:tr h="381000">
                <a:tc>
                  <a:txBody>
                    <a:bodyPr/>
                    <a:lstStyle/>
                    <a:p>
                      <a:pPr indent="0" lvl="0" marL="0" rtl="0" algn="l">
                        <a:spcBef>
                          <a:spcPts val="0"/>
                        </a:spcBef>
                        <a:spcAft>
                          <a:spcPts val="0"/>
                        </a:spcAft>
                        <a:buNone/>
                      </a:pPr>
                      <a:r>
                        <a:rPr b="1" lang="en"/>
                        <a:t>Cost</a:t>
                      </a:r>
                      <a:r>
                        <a:rPr b="1" lang="en"/>
                        <a:t> Analysis</a:t>
                      </a:r>
                      <a:endParaRPr b="1"/>
                    </a:p>
                  </a:txBody>
                  <a:tcPr marT="91425" marB="91425" marR="91425" marL="91425"/>
                </a:tc>
                <a:tc>
                  <a:txBody>
                    <a:bodyPr/>
                    <a:lstStyle/>
                    <a:p>
                      <a:pPr indent="0" lvl="0" marL="0" rtl="0" algn="l">
                        <a:spcBef>
                          <a:spcPts val="0"/>
                        </a:spcBef>
                        <a:spcAft>
                          <a:spcPts val="0"/>
                        </a:spcAft>
                        <a:buNone/>
                      </a:pPr>
                      <a:r>
                        <a:rPr lang="en"/>
                        <a:t>Our method</a:t>
                      </a:r>
                      <a:endParaRPr/>
                    </a:p>
                  </a:txBody>
                  <a:tcPr marT="91425" marB="91425" marR="91425" marL="91425"/>
                </a:tc>
                <a:tc>
                  <a:txBody>
                    <a:bodyPr/>
                    <a:lstStyle/>
                    <a:p>
                      <a:pPr indent="0" lvl="0" marL="0" rtl="0" algn="l">
                        <a:spcBef>
                          <a:spcPts val="0"/>
                        </a:spcBef>
                        <a:spcAft>
                          <a:spcPts val="0"/>
                        </a:spcAft>
                        <a:buNone/>
                      </a:pPr>
                      <a:r>
                        <a:rPr lang="en"/>
                        <a:t>Original FEA method</a:t>
                      </a:r>
                      <a:endParaRPr/>
                    </a:p>
                  </a:txBody>
                  <a:tcPr marT="91425" marB="91425" marR="91425" marL="91425"/>
                </a:tc>
              </a:tr>
              <a:tr h="381000">
                <a:tc>
                  <a:txBody>
                    <a:bodyPr/>
                    <a:lstStyle/>
                    <a:p>
                      <a:pPr indent="0" lvl="0" marL="0" rtl="0" algn="l">
                        <a:spcBef>
                          <a:spcPts val="0"/>
                        </a:spcBef>
                        <a:spcAft>
                          <a:spcPts val="0"/>
                        </a:spcAft>
                        <a:buNone/>
                      </a:pPr>
                      <a:r>
                        <a:rPr lang="en"/>
                        <a:t>Time</a:t>
                      </a:r>
                      <a:endParaRPr/>
                    </a:p>
                  </a:txBody>
                  <a:tcPr marT="91425" marB="91425" marR="91425" marL="91425"/>
                </a:tc>
                <a:tc>
                  <a:txBody>
                    <a:bodyPr/>
                    <a:lstStyle/>
                    <a:p>
                      <a:pPr indent="0" lvl="0" marL="0" rtl="0" algn="l">
                        <a:spcBef>
                          <a:spcPts val="0"/>
                        </a:spcBef>
                        <a:spcAft>
                          <a:spcPts val="0"/>
                        </a:spcAft>
                        <a:buNone/>
                      </a:pPr>
                      <a:r>
                        <a:rPr lang="en"/>
                        <a:t>10ms</a:t>
                      </a:r>
                      <a:endParaRPr/>
                    </a:p>
                  </a:txBody>
                  <a:tcPr marT="91425" marB="91425" marR="91425" marL="91425"/>
                </a:tc>
                <a:tc>
                  <a:txBody>
                    <a:bodyPr/>
                    <a:lstStyle/>
                    <a:p>
                      <a:pPr indent="0" lvl="0" marL="0" rtl="0" algn="l">
                        <a:spcBef>
                          <a:spcPts val="0"/>
                        </a:spcBef>
                        <a:spcAft>
                          <a:spcPts val="0"/>
                        </a:spcAft>
                        <a:buNone/>
                      </a:pPr>
                      <a:r>
                        <a:rPr lang="en"/>
                        <a:t>30s</a:t>
                      </a:r>
                      <a:endParaRPr/>
                    </a:p>
                  </a:txBody>
                  <a:tcPr marT="91425" marB="91425" marR="91425" marL="91425"/>
                </a:tc>
              </a:tr>
              <a:tr h="381000">
                <a:tc>
                  <a:txBody>
                    <a:bodyPr/>
                    <a:lstStyle/>
                    <a:p>
                      <a:pPr indent="0" lvl="0" marL="0" rtl="0" algn="l">
                        <a:spcBef>
                          <a:spcPts val="0"/>
                        </a:spcBef>
                        <a:spcAft>
                          <a:spcPts val="0"/>
                        </a:spcAft>
                        <a:buNone/>
                      </a:pPr>
                      <a:r>
                        <a:rPr lang="en"/>
                        <a:t>Computational </a:t>
                      </a:r>
                      <a:r>
                        <a:rPr lang="en"/>
                        <a:t>Resources</a:t>
                      </a:r>
                      <a:endParaRPr/>
                    </a:p>
                  </a:txBody>
                  <a:tcPr marT="91425" marB="91425" marR="91425" marL="91425"/>
                </a:tc>
                <a:tc>
                  <a:txBody>
                    <a:bodyPr/>
                    <a:lstStyle/>
                    <a:p>
                      <a:pPr indent="0" lvl="0" marL="0" rtl="0" algn="l">
                        <a:spcBef>
                          <a:spcPts val="0"/>
                        </a:spcBef>
                        <a:spcAft>
                          <a:spcPts val="0"/>
                        </a:spcAft>
                        <a:buNone/>
                      </a:pPr>
                      <a:r>
                        <a:rPr lang="en"/>
                        <a:t>1 core</a:t>
                      </a:r>
                      <a:endParaRPr/>
                    </a:p>
                  </a:txBody>
                  <a:tcPr marT="91425" marB="91425" marR="91425" marL="91425"/>
                </a:tc>
                <a:tc>
                  <a:txBody>
                    <a:bodyPr/>
                    <a:lstStyle/>
                    <a:p>
                      <a:pPr indent="0" lvl="0" marL="0" rtl="0" algn="l">
                        <a:spcBef>
                          <a:spcPts val="0"/>
                        </a:spcBef>
                        <a:spcAft>
                          <a:spcPts val="0"/>
                        </a:spcAft>
                        <a:buNone/>
                      </a:pPr>
                      <a:r>
                        <a:rPr lang="en"/>
                        <a:t>600 cores</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3"/>
          <p:cNvSpPr txBox="1"/>
          <p:nvPr>
            <p:ph idx="1" type="body"/>
          </p:nvPr>
        </p:nvSpPr>
        <p:spPr>
          <a:xfrm>
            <a:off x="0" y="903675"/>
            <a:ext cx="9144000" cy="3526200"/>
          </a:xfrm>
          <a:prstGeom prst="rect">
            <a:avLst/>
          </a:prstGeom>
          <a:noFill/>
          <a:ln>
            <a:noFill/>
          </a:ln>
        </p:spPr>
        <p:txBody>
          <a:bodyPr anchorCtr="0" anchor="t" bIns="34275" lIns="68575" spcFirstLastPara="1" rIns="68575" wrap="square" tIns="34275">
            <a:normAutofit/>
          </a:bodyPr>
          <a:lstStyle/>
          <a:p>
            <a:pPr indent="-336550" lvl="0" marL="457200" rtl="0" algn="l">
              <a:lnSpc>
                <a:spcPct val="130000"/>
              </a:lnSpc>
              <a:spcBef>
                <a:spcPts val="0"/>
              </a:spcBef>
              <a:spcAft>
                <a:spcPts val="0"/>
              </a:spcAft>
              <a:buClr>
                <a:srgbClr val="000000"/>
              </a:buClr>
              <a:buSzPts val="1700"/>
              <a:buFont typeface="Arial"/>
              <a:buAutoNum type="arabicPeriod"/>
            </a:pPr>
            <a:r>
              <a:rPr lang="en" sz="1700">
                <a:solidFill>
                  <a:srgbClr val="000000"/>
                </a:solidFill>
                <a:latin typeface="Arial"/>
                <a:ea typeface="Arial"/>
                <a:cs typeface="Arial"/>
                <a:sym typeface="Arial"/>
              </a:rPr>
              <a:t>Build an artificial neural network with more than 20 input parameters to </a:t>
            </a:r>
            <a:r>
              <a:rPr lang="en" sz="1700">
                <a:solidFill>
                  <a:srgbClr val="000000"/>
                </a:solidFill>
                <a:latin typeface="Arial"/>
                <a:ea typeface="Arial"/>
                <a:cs typeface="Arial"/>
                <a:sym typeface="Arial"/>
              </a:rPr>
              <a:t>generate</a:t>
            </a:r>
            <a:r>
              <a:rPr lang="en" sz="1700">
                <a:solidFill>
                  <a:srgbClr val="000000"/>
                </a:solidFill>
                <a:latin typeface="Arial"/>
                <a:ea typeface="Arial"/>
                <a:cs typeface="Arial"/>
                <a:sym typeface="Arial"/>
              </a:rPr>
              <a:t> the results more precisely.</a:t>
            </a:r>
            <a:endParaRPr sz="1700">
              <a:solidFill>
                <a:srgbClr val="000000"/>
              </a:solidFill>
              <a:latin typeface="Arial"/>
              <a:ea typeface="Arial"/>
              <a:cs typeface="Arial"/>
              <a:sym typeface="Arial"/>
            </a:endParaRPr>
          </a:p>
          <a:p>
            <a:pPr indent="0" lvl="0" marL="0" rtl="0" algn="l">
              <a:lnSpc>
                <a:spcPct val="130000"/>
              </a:lnSpc>
              <a:spcBef>
                <a:spcPts val="0"/>
              </a:spcBef>
              <a:spcAft>
                <a:spcPts val="0"/>
              </a:spcAft>
              <a:buClr>
                <a:srgbClr val="3F3F3F"/>
              </a:buClr>
              <a:buSzPts val="1200"/>
              <a:buNone/>
            </a:pPr>
            <a:r>
              <a:t/>
            </a:r>
            <a:endParaRPr sz="1700">
              <a:solidFill>
                <a:srgbClr val="000000"/>
              </a:solidFill>
              <a:latin typeface="Arial"/>
              <a:ea typeface="Arial"/>
              <a:cs typeface="Arial"/>
              <a:sym typeface="Arial"/>
            </a:endParaRPr>
          </a:p>
          <a:p>
            <a:pPr indent="-336550" lvl="0" marL="457200" rtl="0" algn="l">
              <a:lnSpc>
                <a:spcPct val="130000"/>
              </a:lnSpc>
              <a:spcBef>
                <a:spcPts val="0"/>
              </a:spcBef>
              <a:spcAft>
                <a:spcPts val="0"/>
              </a:spcAft>
              <a:buClr>
                <a:srgbClr val="000000"/>
              </a:buClr>
              <a:buSzPts val="1700"/>
              <a:buFont typeface="Arial"/>
              <a:buAutoNum type="arabicPeriod"/>
            </a:pPr>
            <a:r>
              <a:rPr lang="en" sz="1700">
                <a:solidFill>
                  <a:srgbClr val="000000"/>
                </a:solidFill>
                <a:latin typeface="Arial"/>
                <a:ea typeface="Arial"/>
                <a:cs typeface="Arial"/>
                <a:sym typeface="Arial"/>
              </a:rPr>
              <a:t>Obtain more rows of data through a modest amount of data augmentation.</a:t>
            </a:r>
            <a:endParaRPr sz="1700">
              <a:solidFill>
                <a:srgbClr val="000000"/>
              </a:solidFill>
              <a:latin typeface="Arial"/>
              <a:ea typeface="Arial"/>
              <a:cs typeface="Arial"/>
              <a:sym typeface="Arial"/>
            </a:endParaRPr>
          </a:p>
          <a:p>
            <a:pPr indent="0" lvl="0" marL="457200" rtl="0" algn="l">
              <a:lnSpc>
                <a:spcPct val="130000"/>
              </a:lnSpc>
              <a:spcBef>
                <a:spcPts val="0"/>
              </a:spcBef>
              <a:spcAft>
                <a:spcPts val="0"/>
              </a:spcAft>
              <a:buNone/>
            </a:pPr>
            <a:r>
              <a:t/>
            </a:r>
            <a:endParaRPr sz="1700">
              <a:solidFill>
                <a:srgbClr val="000000"/>
              </a:solidFill>
              <a:latin typeface="Arial"/>
              <a:ea typeface="Arial"/>
              <a:cs typeface="Arial"/>
              <a:sym typeface="Arial"/>
            </a:endParaRPr>
          </a:p>
          <a:p>
            <a:pPr indent="-336550" lvl="0" marL="457200" rtl="0" algn="l">
              <a:lnSpc>
                <a:spcPct val="130000"/>
              </a:lnSpc>
              <a:spcBef>
                <a:spcPts val="0"/>
              </a:spcBef>
              <a:spcAft>
                <a:spcPts val="0"/>
              </a:spcAft>
              <a:buClr>
                <a:schemeClr val="dk1"/>
              </a:buClr>
              <a:buSzPts val="1700"/>
              <a:buFont typeface="Arial"/>
              <a:buAutoNum type="arabicPeriod"/>
            </a:pPr>
            <a:r>
              <a:rPr lang="en" sz="1700">
                <a:solidFill>
                  <a:srgbClr val="000000"/>
                </a:solidFill>
                <a:latin typeface="Arial"/>
                <a:ea typeface="Arial"/>
                <a:cs typeface="Arial"/>
                <a:sym typeface="Arial"/>
              </a:rPr>
              <a:t>M</a:t>
            </a:r>
            <a:r>
              <a:rPr lang="en" sz="1700">
                <a:solidFill>
                  <a:schemeClr val="dk1"/>
                </a:solidFill>
                <a:latin typeface="Arial"/>
                <a:ea typeface="Arial"/>
                <a:cs typeface="Arial"/>
                <a:sym typeface="Arial"/>
              </a:rPr>
              <a:t>ake a more friendly user interface comparing to the original website to improve the satisfaction of customers. </a:t>
            </a:r>
            <a:endParaRPr sz="1700">
              <a:solidFill>
                <a:srgbClr val="000000"/>
              </a:solidFill>
              <a:latin typeface="Arial"/>
              <a:ea typeface="Arial"/>
              <a:cs typeface="Arial"/>
              <a:sym typeface="Arial"/>
            </a:endParaRPr>
          </a:p>
          <a:p>
            <a:pPr indent="0" lvl="0" marL="0" rtl="0" algn="l">
              <a:lnSpc>
                <a:spcPct val="130000"/>
              </a:lnSpc>
              <a:spcBef>
                <a:spcPts val="0"/>
              </a:spcBef>
              <a:spcAft>
                <a:spcPts val="0"/>
              </a:spcAft>
              <a:buClr>
                <a:srgbClr val="3F3F3F"/>
              </a:buClr>
              <a:buSzPts val="1200"/>
              <a:buNone/>
            </a:pPr>
            <a:r>
              <a:t/>
            </a:r>
            <a:endParaRPr>
              <a:solidFill>
                <a:srgbClr val="000000"/>
              </a:solidFill>
              <a:latin typeface="Arial"/>
              <a:ea typeface="Arial"/>
              <a:cs typeface="Arial"/>
              <a:sym typeface="Arial"/>
            </a:endParaRPr>
          </a:p>
        </p:txBody>
      </p:sp>
      <p:sp>
        <p:nvSpPr>
          <p:cNvPr id="318" name="Google Shape;318;p33"/>
          <p:cNvSpPr txBox="1"/>
          <p:nvPr>
            <p:ph idx="2" type="body"/>
          </p:nvPr>
        </p:nvSpPr>
        <p:spPr>
          <a:xfrm>
            <a:off x="601275" y="123950"/>
            <a:ext cx="8014200" cy="680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3F3F3F"/>
              </a:buClr>
              <a:buSzPts val="2100"/>
              <a:buNone/>
            </a:pPr>
            <a:r>
              <a:rPr lang="en"/>
              <a:t>Future Work</a:t>
            </a:r>
            <a:endParaRPr/>
          </a:p>
        </p:txBody>
      </p:sp>
      <p:sp>
        <p:nvSpPr>
          <p:cNvPr id="319" name="Google Shape;319;p33"/>
          <p:cNvSpPr txBox="1"/>
          <p:nvPr/>
        </p:nvSpPr>
        <p:spPr>
          <a:xfrm>
            <a:off x="-123200" y="4322075"/>
            <a:ext cx="74028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
          <p:cNvSpPr txBox="1"/>
          <p:nvPr/>
        </p:nvSpPr>
        <p:spPr>
          <a:xfrm>
            <a:off x="-76200" y="4617700"/>
            <a:ext cx="73584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4"/>
          <p:cNvSpPr txBox="1"/>
          <p:nvPr>
            <p:ph type="title"/>
          </p:nvPr>
        </p:nvSpPr>
        <p:spPr>
          <a:xfrm>
            <a:off x="4439075" y="2157300"/>
            <a:ext cx="3442200" cy="8289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F3F3F"/>
              </a:buClr>
              <a:buSzPts val="2100"/>
              <a:buFont typeface="Helvetica Neue"/>
              <a:buNone/>
            </a:pPr>
            <a:r>
              <a:rPr lang="en" sz="2900"/>
              <a:t>Q&amp;A</a:t>
            </a:r>
            <a:endParaRPr sz="2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nvSpPr>
        <p:spPr>
          <a:xfrm>
            <a:off x="1" y="2294126"/>
            <a:ext cx="9144000" cy="592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595959"/>
              </a:buClr>
              <a:buSzPts val="3400"/>
              <a:buFont typeface="Helvetica Neue"/>
              <a:buNone/>
            </a:pPr>
            <a:r>
              <a:rPr b="1" i="0" lang="en" sz="3400" u="none" cap="none" strike="noStrike">
                <a:solidFill>
                  <a:srgbClr val="595959"/>
                </a:solidFill>
                <a:latin typeface="Helvetica Neue"/>
                <a:ea typeface="Helvetica Neue"/>
                <a:cs typeface="Helvetica Neue"/>
                <a:sym typeface="Helvetica Neue"/>
              </a:rPr>
              <a:t>THANK YOU！</a:t>
            </a:r>
            <a:endParaRPr b="1" i="0" sz="3400" u="none" cap="none" strike="noStrike">
              <a:solidFill>
                <a:srgbClr val="595959"/>
              </a:solidFill>
              <a:latin typeface="Helvetica Neue"/>
              <a:ea typeface="Helvetica Neue"/>
              <a:cs typeface="Helvetica Neue"/>
              <a:sym typeface="Helvetica Neue"/>
            </a:endParaRPr>
          </a:p>
        </p:txBody>
      </p:sp>
      <p:pic>
        <p:nvPicPr>
          <p:cNvPr id="331" name="Google Shape;331;p35"/>
          <p:cNvPicPr preferRelativeResize="0"/>
          <p:nvPr/>
        </p:nvPicPr>
        <p:blipFill rotWithShape="1">
          <a:blip r:embed="rId3">
            <a:alphaModFix/>
          </a:blip>
          <a:srcRect b="0" l="0" r="0" t="0"/>
          <a:stretch/>
        </p:blipFill>
        <p:spPr>
          <a:xfrm>
            <a:off x="2492378" y="1356122"/>
            <a:ext cx="4159243" cy="627187"/>
          </a:xfrm>
          <a:prstGeom prst="rect">
            <a:avLst/>
          </a:prstGeom>
          <a:noFill/>
          <a:ln>
            <a:noFill/>
          </a:ln>
        </p:spPr>
      </p:pic>
      <p:pic>
        <p:nvPicPr>
          <p:cNvPr id="332" name="Google Shape;332;p35"/>
          <p:cNvPicPr preferRelativeResize="0"/>
          <p:nvPr/>
        </p:nvPicPr>
        <p:blipFill rotWithShape="1">
          <a:blip r:embed="rId4">
            <a:alphaModFix/>
          </a:blip>
          <a:srcRect b="0" l="0" r="0" t="0"/>
          <a:stretch/>
        </p:blipFill>
        <p:spPr>
          <a:xfrm>
            <a:off x="-10969777" y="3909578"/>
            <a:ext cx="21113088" cy="768388"/>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9"/>
          <p:cNvSpPr txBox="1"/>
          <p:nvPr/>
        </p:nvSpPr>
        <p:spPr>
          <a:xfrm>
            <a:off x="4964649" y="1032225"/>
            <a:ext cx="3446700" cy="4926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3F3F3F"/>
              </a:buClr>
              <a:buSzPts val="2700"/>
              <a:buFont typeface="Microsoft YaHei"/>
              <a:buNone/>
            </a:pPr>
            <a:r>
              <a:rPr b="1" lang="en" sz="2700">
                <a:solidFill>
                  <a:srgbClr val="3F3F3F"/>
                </a:solidFill>
                <a:latin typeface="Microsoft YaHei"/>
                <a:ea typeface="Microsoft YaHei"/>
                <a:cs typeface="Microsoft YaHei"/>
                <a:sym typeface="Microsoft YaHei"/>
              </a:rPr>
              <a:t>Group members</a:t>
            </a:r>
            <a:endParaRPr b="1" i="0" sz="2700" u="none" cap="none" strike="noStrike">
              <a:solidFill>
                <a:srgbClr val="3F3F3F"/>
              </a:solidFill>
              <a:latin typeface="Microsoft YaHei"/>
              <a:ea typeface="Microsoft YaHei"/>
              <a:cs typeface="Microsoft YaHei"/>
              <a:sym typeface="Microsoft YaHei"/>
            </a:endParaRPr>
          </a:p>
        </p:txBody>
      </p:sp>
      <p:sp>
        <p:nvSpPr>
          <p:cNvPr id="80" name="Google Shape;80;p19"/>
          <p:cNvSpPr txBox="1"/>
          <p:nvPr/>
        </p:nvSpPr>
        <p:spPr>
          <a:xfrm>
            <a:off x="4964639" y="1821069"/>
            <a:ext cx="2694600" cy="1908600"/>
          </a:xfrm>
          <a:prstGeom prst="rect">
            <a:avLst/>
          </a:prstGeom>
          <a:noFill/>
          <a:ln>
            <a:noFill/>
          </a:ln>
        </p:spPr>
        <p:txBody>
          <a:bodyPr anchorCtr="0" anchor="ctr" bIns="38100" lIns="38100" spcFirstLastPara="1" rIns="38100" wrap="square" tIns="38100">
            <a:spAutoFit/>
          </a:bodyPr>
          <a:lstStyle/>
          <a:p>
            <a:pPr indent="-450850" lvl="0" marL="431800" marR="0" rtl="0" algn="l">
              <a:lnSpc>
                <a:spcPct val="150000"/>
              </a:lnSpc>
              <a:spcBef>
                <a:spcPts val="0"/>
              </a:spcBef>
              <a:spcAft>
                <a:spcPts val="0"/>
              </a:spcAft>
              <a:buClr>
                <a:srgbClr val="7F7F7F"/>
              </a:buClr>
              <a:buSzPts val="1700"/>
              <a:buFont typeface="Arial"/>
              <a:buChar char="•"/>
            </a:pPr>
            <a:r>
              <a:rPr b="1" lang="en" sz="1700">
                <a:solidFill>
                  <a:srgbClr val="7F7F7F"/>
                </a:solidFill>
                <a:latin typeface="Microsoft YaHei"/>
                <a:ea typeface="Microsoft YaHei"/>
                <a:cs typeface="Microsoft YaHei"/>
                <a:sym typeface="Microsoft YaHei"/>
              </a:rPr>
              <a:t>Keye Chen</a:t>
            </a:r>
            <a:endParaRPr/>
          </a:p>
          <a:p>
            <a:pPr indent="-450850" lvl="0" marL="431800" marR="0" rtl="0" algn="l">
              <a:lnSpc>
                <a:spcPct val="150000"/>
              </a:lnSpc>
              <a:spcBef>
                <a:spcPts val="0"/>
              </a:spcBef>
              <a:spcAft>
                <a:spcPts val="0"/>
              </a:spcAft>
              <a:buClr>
                <a:srgbClr val="7F7F7F"/>
              </a:buClr>
              <a:buSzPts val="1700"/>
              <a:buFont typeface="Arial"/>
              <a:buChar char="•"/>
            </a:pPr>
            <a:r>
              <a:rPr b="1" lang="en" sz="1700">
                <a:solidFill>
                  <a:srgbClr val="7F7F7F"/>
                </a:solidFill>
                <a:latin typeface="Microsoft YaHei"/>
                <a:ea typeface="Microsoft YaHei"/>
                <a:cs typeface="Microsoft YaHei"/>
                <a:sym typeface="Microsoft YaHei"/>
              </a:rPr>
              <a:t>Yanzhuo Cao</a:t>
            </a:r>
            <a:endParaRPr/>
          </a:p>
          <a:p>
            <a:pPr indent="-450850" lvl="0" marL="431800" marR="0" rtl="0" algn="l">
              <a:lnSpc>
                <a:spcPct val="150000"/>
              </a:lnSpc>
              <a:spcBef>
                <a:spcPts val="0"/>
              </a:spcBef>
              <a:spcAft>
                <a:spcPts val="0"/>
              </a:spcAft>
              <a:buClr>
                <a:srgbClr val="7F7F7F"/>
              </a:buClr>
              <a:buSzPts val="1700"/>
              <a:buFont typeface="Arial"/>
              <a:buChar char="•"/>
            </a:pPr>
            <a:r>
              <a:rPr b="1" lang="en" sz="1700">
                <a:solidFill>
                  <a:srgbClr val="7F7F7F"/>
                </a:solidFill>
                <a:latin typeface="Microsoft YaHei"/>
                <a:ea typeface="Microsoft YaHei"/>
                <a:cs typeface="Microsoft YaHei"/>
                <a:sym typeface="Microsoft YaHei"/>
              </a:rPr>
              <a:t>Shuo Deng</a:t>
            </a:r>
            <a:endParaRPr b="1" sz="1700">
              <a:solidFill>
                <a:srgbClr val="7F7F7F"/>
              </a:solidFill>
              <a:latin typeface="Microsoft YaHei"/>
              <a:ea typeface="Microsoft YaHei"/>
              <a:cs typeface="Microsoft YaHei"/>
              <a:sym typeface="Microsoft YaHei"/>
            </a:endParaRPr>
          </a:p>
          <a:p>
            <a:pPr indent="-431800" lvl="0" marL="431800" marR="0" rtl="0" algn="l">
              <a:lnSpc>
                <a:spcPct val="150000"/>
              </a:lnSpc>
              <a:spcBef>
                <a:spcPts val="0"/>
              </a:spcBef>
              <a:spcAft>
                <a:spcPts val="0"/>
              </a:spcAft>
              <a:buClr>
                <a:srgbClr val="7F7F7F"/>
              </a:buClr>
              <a:buSzPts val="1400"/>
              <a:buFont typeface="Microsoft YaHei"/>
              <a:buChar char="•"/>
            </a:pPr>
            <a:r>
              <a:rPr b="1" lang="en" sz="1700">
                <a:solidFill>
                  <a:srgbClr val="7F7F7F"/>
                </a:solidFill>
                <a:latin typeface="Microsoft YaHei"/>
                <a:ea typeface="Microsoft YaHei"/>
                <a:cs typeface="Microsoft YaHei"/>
                <a:sym typeface="Microsoft YaHei"/>
              </a:rPr>
              <a:t>Fengyu Zhang</a:t>
            </a:r>
            <a:endParaRPr b="1" sz="1700">
              <a:solidFill>
                <a:srgbClr val="7F7F7F"/>
              </a:solidFill>
              <a:latin typeface="Microsoft YaHei"/>
              <a:ea typeface="Microsoft YaHei"/>
              <a:cs typeface="Microsoft YaHei"/>
              <a:sym typeface="Microsoft YaHei"/>
            </a:endParaRPr>
          </a:p>
          <a:p>
            <a:pPr indent="-431800" lvl="0" marL="431800" marR="0" rtl="0" algn="l">
              <a:lnSpc>
                <a:spcPct val="150000"/>
              </a:lnSpc>
              <a:spcBef>
                <a:spcPts val="0"/>
              </a:spcBef>
              <a:spcAft>
                <a:spcPts val="0"/>
              </a:spcAft>
              <a:buClr>
                <a:srgbClr val="7F7F7F"/>
              </a:buClr>
              <a:buSzPts val="1400"/>
              <a:buFont typeface="Microsoft YaHei"/>
              <a:buChar char="•"/>
            </a:pPr>
            <a:r>
              <a:rPr b="1" lang="en" sz="1700">
                <a:solidFill>
                  <a:srgbClr val="7F7F7F"/>
                </a:solidFill>
                <a:latin typeface="Microsoft YaHei"/>
                <a:ea typeface="Microsoft YaHei"/>
                <a:cs typeface="Microsoft YaHei"/>
                <a:sym typeface="Microsoft YaHei"/>
              </a:rPr>
              <a:t>Yukuan Zhu</a:t>
            </a:r>
            <a:endParaRPr b="1" sz="1700">
              <a:solidFill>
                <a:srgbClr val="7F7F7F"/>
              </a:solidFill>
              <a:latin typeface="Microsoft YaHei"/>
              <a:ea typeface="Microsoft YaHei"/>
              <a:cs typeface="Microsoft YaHei"/>
              <a:sym typeface="Microsoft YaHei"/>
            </a:endParaRPr>
          </a:p>
        </p:txBody>
      </p:sp>
      <p:sp>
        <p:nvSpPr>
          <p:cNvPr id="81" name="Google Shape;81;p19"/>
          <p:cNvSpPr txBox="1"/>
          <p:nvPr/>
        </p:nvSpPr>
        <p:spPr>
          <a:xfrm>
            <a:off x="358974" y="520075"/>
            <a:ext cx="3446700" cy="4926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3F3F3F"/>
              </a:buClr>
              <a:buSzPts val="2700"/>
              <a:buFont typeface="Microsoft YaHei"/>
              <a:buNone/>
            </a:pPr>
            <a:r>
              <a:rPr b="1" lang="en" sz="2700">
                <a:solidFill>
                  <a:srgbClr val="3F3F3F"/>
                </a:solidFill>
                <a:latin typeface="Microsoft YaHei"/>
                <a:ea typeface="Microsoft YaHei"/>
                <a:cs typeface="Microsoft YaHei"/>
                <a:sym typeface="Microsoft YaHei"/>
              </a:rPr>
              <a:t>Section Instructor</a:t>
            </a:r>
            <a:endParaRPr b="1" i="0" sz="2700" u="none" cap="none" strike="noStrike">
              <a:solidFill>
                <a:srgbClr val="3F3F3F"/>
              </a:solidFill>
              <a:latin typeface="Microsoft YaHei"/>
              <a:ea typeface="Microsoft YaHei"/>
              <a:cs typeface="Microsoft YaHei"/>
              <a:sym typeface="Microsoft YaHei"/>
            </a:endParaRPr>
          </a:p>
        </p:txBody>
      </p:sp>
      <p:sp>
        <p:nvSpPr>
          <p:cNvPr id="82" name="Google Shape;82;p19"/>
          <p:cNvSpPr txBox="1"/>
          <p:nvPr/>
        </p:nvSpPr>
        <p:spPr>
          <a:xfrm>
            <a:off x="358964" y="1308919"/>
            <a:ext cx="2694600" cy="384900"/>
          </a:xfrm>
          <a:prstGeom prst="rect">
            <a:avLst/>
          </a:prstGeom>
          <a:noFill/>
          <a:ln>
            <a:noFill/>
          </a:ln>
        </p:spPr>
        <p:txBody>
          <a:bodyPr anchorCtr="0" anchor="ctr" bIns="38100" lIns="38100" spcFirstLastPara="1" rIns="38100" wrap="square" tIns="38100">
            <a:spAutoFit/>
          </a:bodyPr>
          <a:lstStyle/>
          <a:p>
            <a:pPr indent="0" lvl="0" marL="0" marR="0" rtl="0" algn="l">
              <a:lnSpc>
                <a:spcPct val="150000"/>
              </a:lnSpc>
              <a:spcBef>
                <a:spcPts val="0"/>
              </a:spcBef>
              <a:spcAft>
                <a:spcPts val="0"/>
              </a:spcAft>
              <a:buNone/>
            </a:pPr>
            <a:r>
              <a:rPr b="1" lang="en" sz="2000">
                <a:solidFill>
                  <a:srgbClr val="7F7F7F"/>
                </a:solidFill>
                <a:latin typeface="Microsoft YaHei"/>
                <a:ea typeface="Microsoft YaHei"/>
                <a:cs typeface="Microsoft YaHei"/>
                <a:sym typeface="Microsoft YaHei"/>
              </a:rPr>
              <a:t>Jigang Wu</a:t>
            </a:r>
            <a:endParaRPr b="1" sz="1700">
              <a:solidFill>
                <a:srgbClr val="7F7F7F"/>
              </a:solidFill>
              <a:latin typeface="Microsoft YaHei"/>
              <a:ea typeface="Microsoft YaHei"/>
              <a:cs typeface="Microsoft YaHei"/>
              <a:sym typeface="Microsoft YaHei"/>
            </a:endParaRPr>
          </a:p>
        </p:txBody>
      </p:sp>
      <p:sp>
        <p:nvSpPr>
          <p:cNvPr id="83" name="Google Shape;83;p19"/>
          <p:cNvSpPr txBox="1"/>
          <p:nvPr/>
        </p:nvSpPr>
        <p:spPr>
          <a:xfrm>
            <a:off x="358974" y="2079150"/>
            <a:ext cx="3446700" cy="4926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3F3F3F"/>
              </a:buClr>
              <a:buSzPts val="2700"/>
              <a:buFont typeface="Microsoft YaHei"/>
              <a:buNone/>
            </a:pPr>
            <a:r>
              <a:rPr b="1" lang="en" sz="2700">
                <a:solidFill>
                  <a:srgbClr val="3F3F3F"/>
                </a:solidFill>
                <a:latin typeface="Microsoft YaHei"/>
                <a:ea typeface="Microsoft YaHei"/>
                <a:cs typeface="Microsoft YaHei"/>
                <a:sym typeface="Microsoft YaHei"/>
              </a:rPr>
              <a:t>Sponsor</a:t>
            </a:r>
            <a:endParaRPr b="1" i="0" sz="2700" u="none" cap="none" strike="noStrike">
              <a:solidFill>
                <a:srgbClr val="3F3F3F"/>
              </a:solidFill>
              <a:latin typeface="Microsoft YaHei"/>
              <a:ea typeface="Microsoft YaHei"/>
              <a:cs typeface="Microsoft YaHei"/>
              <a:sym typeface="Microsoft YaHei"/>
            </a:endParaRPr>
          </a:p>
        </p:txBody>
      </p:sp>
      <p:sp>
        <p:nvSpPr>
          <p:cNvPr id="84" name="Google Shape;84;p19"/>
          <p:cNvSpPr txBox="1"/>
          <p:nvPr/>
        </p:nvSpPr>
        <p:spPr>
          <a:xfrm>
            <a:off x="358964" y="2843544"/>
            <a:ext cx="2694600" cy="384900"/>
          </a:xfrm>
          <a:prstGeom prst="rect">
            <a:avLst/>
          </a:prstGeom>
          <a:noFill/>
          <a:ln>
            <a:noFill/>
          </a:ln>
        </p:spPr>
        <p:txBody>
          <a:bodyPr anchorCtr="0" anchor="ctr" bIns="38100" lIns="38100" spcFirstLastPara="1" rIns="38100" wrap="square" tIns="38100">
            <a:spAutoFit/>
          </a:bodyPr>
          <a:lstStyle/>
          <a:p>
            <a:pPr indent="0" lvl="0" marL="0" marR="0" rtl="0" algn="l">
              <a:lnSpc>
                <a:spcPct val="150000"/>
              </a:lnSpc>
              <a:spcBef>
                <a:spcPts val="0"/>
              </a:spcBef>
              <a:spcAft>
                <a:spcPts val="0"/>
              </a:spcAft>
              <a:buNone/>
            </a:pPr>
            <a:r>
              <a:rPr b="1" lang="en" sz="2000">
                <a:solidFill>
                  <a:srgbClr val="7F7F7F"/>
                </a:solidFill>
                <a:latin typeface="Microsoft YaHei"/>
                <a:ea typeface="Microsoft YaHei"/>
                <a:cs typeface="Microsoft YaHei"/>
                <a:sym typeface="Microsoft YaHei"/>
              </a:rPr>
              <a:t>Shane Johnson</a:t>
            </a:r>
            <a:endParaRPr b="1" sz="1700">
              <a:solidFill>
                <a:srgbClr val="7F7F7F"/>
              </a:solidFill>
              <a:latin typeface="Microsoft YaHei"/>
              <a:ea typeface="Microsoft YaHei"/>
              <a:cs typeface="Microsoft YaHei"/>
              <a:sym typeface="Microsoft YaHe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ph idx="1" type="body"/>
          </p:nvPr>
        </p:nvSpPr>
        <p:spPr>
          <a:xfrm>
            <a:off x="0" y="903675"/>
            <a:ext cx="3486300" cy="3526200"/>
          </a:xfrm>
          <a:prstGeom prst="rect">
            <a:avLst/>
          </a:prstGeom>
          <a:noFill/>
          <a:ln>
            <a:noFill/>
          </a:ln>
        </p:spPr>
        <p:txBody>
          <a:bodyPr anchorCtr="0" anchor="t" bIns="34275" lIns="68575" spcFirstLastPara="1" rIns="68575" wrap="square" tIns="34275">
            <a:normAutofit/>
          </a:bodyPr>
          <a:lstStyle/>
          <a:p>
            <a:pPr indent="-317500" lvl="0" marL="457200" rtl="0" algn="l">
              <a:spcBef>
                <a:spcPts val="0"/>
              </a:spcBef>
              <a:spcAft>
                <a:spcPts val="0"/>
              </a:spcAft>
              <a:buClr>
                <a:schemeClr val="dk1"/>
              </a:buClr>
              <a:buSzPts val="1400"/>
              <a:buChar char="•"/>
            </a:pPr>
            <a:r>
              <a:rPr b="1" lang="en">
                <a:solidFill>
                  <a:schemeClr val="dk1"/>
                </a:solidFill>
                <a:latin typeface="Arial"/>
                <a:ea typeface="Arial"/>
                <a:cs typeface="Arial"/>
                <a:sym typeface="Arial"/>
              </a:rPr>
              <a:t>Corrugated boxes</a:t>
            </a:r>
            <a:r>
              <a:rPr lang="en">
                <a:solidFill>
                  <a:schemeClr val="dk1"/>
                </a:solidFill>
                <a:latin typeface="Arial"/>
                <a:ea typeface="Arial"/>
                <a:cs typeface="Arial"/>
                <a:sym typeface="Arial"/>
              </a:rPr>
              <a:t> often </a:t>
            </a:r>
            <a:r>
              <a:rPr b="1" lang="en">
                <a:solidFill>
                  <a:schemeClr val="dk1"/>
                </a:solidFill>
                <a:latin typeface="Arial"/>
                <a:ea typeface="Arial"/>
                <a:cs typeface="Arial"/>
                <a:sym typeface="Arial"/>
              </a:rPr>
              <a:t>buckle</a:t>
            </a:r>
            <a:r>
              <a:rPr lang="en">
                <a:solidFill>
                  <a:schemeClr val="dk1"/>
                </a:solidFill>
                <a:latin typeface="Arial"/>
                <a:ea typeface="Arial"/>
                <a:cs typeface="Arial"/>
                <a:sym typeface="Arial"/>
              </a:rPr>
              <a:t> during storage and shipment, leading to damage and losses</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Char char="•"/>
            </a:pPr>
            <a:r>
              <a:rPr lang="en">
                <a:solidFill>
                  <a:schemeClr val="dk1"/>
                </a:solidFill>
                <a:latin typeface="Arial"/>
                <a:ea typeface="Arial"/>
                <a:cs typeface="Arial"/>
                <a:sym typeface="Arial"/>
              </a:rPr>
              <a:t>Reliance on </a:t>
            </a:r>
            <a:r>
              <a:rPr b="1" lang="en">
                <a:solidFill>
                  <a:schemeClr val="dk1"/>
                </a:solidFill>
                <a:latin typeface="Arial"/>
                <a:ea typeface="Arial"/>
                <a:cs typeface="Arial"/>
                <a:sym typeface="Arial"/>
              </a:rPr>
              <a:t>Finite Element Analysis </a:t>
            </a:r>
            <a:r>
              <a:rPr lang="en">
                <a:solidFill>
                  <a:schemeClr val="dk1"/>
                </a:solidFill>
                <a:latin typeface="Arial"/>
                <a:ea typeface="Arial"/>
                <a:cs typeface="Arial"/>
                <a:sym typeface="Arial"/>
              </a:rPr>
              <a:t>(FEA) to predict the nodal and xyz deformation, which is </a:t>
            </a:r>
            <a:r>
              <a:rPr b="1" lang="en">
                <a:solidFill>
                  <a:schemeClr val="dk1"/>
                </a:solidFill>
                <a:latin typeface="Arial"/>
                <a:ea typeface="Arial"/>
                <a:cs typeface="Arial"/>
                <a:sym typeface="Arial"/>
              </a:rPr>
              <a:t>time-consuming</a:t>
            </a:r>
            <a:r>
              <a:rPr lang="en">
                <a:solidFill>
                  <a:schemeClr val="dk1"/>
                </a:solidFill>
                <a:latin typeface="Arial"/>
                <a:ea typeface="Arial"/>
                <a:cs typeface="Arial"/>
                <a:sym typeface="Arial"/>
              </a:rPr>
              <a:t> and </a:t>
            </a:r>
            <a:r>
              <a:rPr b="1" lang="en">
                <a:solidFill>
                  <a:schemeClr val="dk1"/>
                </a:solidFill>
                <a:latin typeface="Arial"/>
                <a:ea typeface="Arial"/>
                <a:cs typeface="Arial"/>
                <a:sym typeface="Arial"/>
              </a:rPr>
              <a:t>resource intensive</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457200" rtl="0" algn="l">
              <a:spcBef>
                <a:spcPts val="0"/>
              </a:spcBef>
              <a:spcAft>
                <a:spcPts val="0"/>
              </a:spcAft>
              <a:buNone/>
            </a:pPr>
            <a:r>
              <a:t/>
            </a:r>
            <a:endParaRPr>
              <a:solidFill>
                <a:schemeClr val="dk1"/>
              </a:solidFill>
              <a:latin typeface="Arial"/>
              <a:ea typeface="Arial"/>
              <a:cs typeface="Arial"/>
              <a:sym typeface="Arial"/>
            </a:endParaRPr>
          </a:p>
        </p:txBody>
      </p:sp>
      <p:sp>
        <p:nvSpPr>
          <p:cNvPr id="90" name="Google Shape;90;p20"/>
          <p:cNvSpPr txBox="1"/>
          <p:nvPr>
            <p:ph idx="2" type="body"/>
          </p:nvPr>
        </p:nvSpPr>
        <p:spPr>
          <a:xfrm>
            <a:off x="601275" y="123950"/>
            <a:ext cx="8014200" cy="680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3F3F3F"/>
              </a:buClr>
              <a:buSzPts val="2100"/>
              <a:buNone/>
            </a:pPr>
            <a:r>
              <a:rPr lang="en"/>
              <a:t>Problem Definition</a:t>
            </a:r>
            <a:endParaRPr/>
          </a:p>
        </p:txBody>
      </p:sp>
      <p:sp>
        <p:nvSpPr>
          <p:cNvPr id="91" name="Google Shape;91;p20"/>
          <p:cNvSpPr txBox="1"/>
          <p:nvPr/>
        </p:nvSpPr>
        <p:spPr>
          <a:xfrm>
            <a:off x="-123200" y="4322075"/>
            <a:ext cx="74028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0"/>
          <p:cNvSpPr txBox="1"/>
          <p:nvPr/>
        </p:nvSpPr>
        <p:spPr>
          <a:xfrm>
            <a:off x="-76200" y="4617700"/>
            <a:ext cx="73584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pic>
        <p:nvPicPr>
          <p:cNvPr id="93" name="Google Shape;93;p20"/>
          <p:cNvPicPr preferRelativeResize="0"/>
          <p:nvPr/>
        </p:nvPicPr>
        <p:blipFill>
          <a:blip r:embed="rId3">
            <a:alphaModFix/>
          </a:blip>
          <a:stretch>
            <a:fillRect/>
          </a:stretch>
        </p:blipFill>
        <p:spPr>
          <a:xfrm>
            <a:off x="3895298" y="946688"/>
            <a:ext cx="4232424" cy="3324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idx="1" type="body"/>
          </p:nvPr>
        </p:nvSpPr>
        <p:spPr>
          <a:xfrm>
            <a:off x="0" y="804050"/>
            <a:ext cx="6038100" cy="3408900"/>
          </a:xfrm>
          <a:prstGeom prst="rect">
            <a:avLst/>
          </a:prstGeom>
          <a:noFill/>
          <a:ln>
            <a:noFill/>
          </a:ln>
        </p:spPr>
        <p:txBody>
          <a:bodyPr anchorCtr="0" anchor="t" bIns="34275" lIns="68575" spcFirstLastPara="1" rIns="68575" wrap="square" tIns="34275">
            <a:normAutofit lnSpcReduction="20000"/>
          </a:bodyPr>
          <a:lstStyle/>
          <a:p>
            <a:pPr indent="0" lvl="0" marL="0" rtl="0" algn="l">
              <a:spcBef>
                <a:spcPts val="0"/>
              </a:spcBef>
              <a:spcAft>
                <a:spcPts val="0"/>
              </a:spcAft>
              <a:buNone/>
            </a:pPr>
            <a:r>
              <a:t/>
            </a:r>
            <a:endParaRPr b="1">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Char char="•"/>
            </a:pPr>
            <a:r>
              <a:rPr b="1" lang="en">
                <a:solidFill>
                  <a:schemeClr val="dk1"/>
                </a:solidFill>
                <a:latin typeface="Arial"/>
                <a:ea typeface="Arial"/>
                <a:cs typeface="Arial"/>
                <a:sym typeface="Arial"/>
              </a:rPr>
              <a:t>Time:</a:t>
            </a:r>
            <a:r>
              <a:rPr lang="en">
                <a:solidFill>
                  <a:schemeClr val="dk1"/>
                </a:solidFill>
                <a:latin typeface="Arial"/>
                <a:ea typeface="Arial"/>
                <a:cs typeface="Arial"/>
                <a:sym typeface="Arial"/>
              </a:rPr>
              <a:t> reduce the time to compute each piece of data from </a:t>
            </a:r>
            <a:r>
              <a:rPr lang="en" u="sng">
                <a:solidFill>
                  <a:schemeClr val="dk1"/>
                </a:solidFill>
                <a:latin typeface="Arial"/>
                <a:ea typeface="Arial"/>
                <a:cs typeface="Arial"/>
                <a:sym typeface="Arial"/>
              </a:rPr>
              <a:t>seconds to milliseconds</a:t>
            </a:r>
            <a:endParaRPr u="sng">
              <a:solidFill>
                <a:schemeClr val="dk1"/>
              </a:solidFill>
              <a:latin typeface="Arial"/>
              <a:ea typeface="Arial"/>
              <a:cs typeface="Arial"/>
              <a:sym typeface="Arial"/>
            </a:endParaRPr>
          </a:p>
          <a:p>
            <a:pPr indent="0" lvl="0" marL="457200" rtl="0" algn="l">
              <a:spcBef>
                <a:spcPts val="0"/>
              </a:spcBef>
              <a:spcAft>
                <a:spcPts val="0"/>
              </a:spcAft>
              <a:buNone/>
            </a:pPr>
            <a:r>
              <a:t/>
            </a:r>
            <a:endParaRPr b="1">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Char char="•"/>
            </a:pPr>
            <a:r>
              <a:rPr b="1" lang="en">
                <a:solidFill>
                  <a:schemeClr val="dk1"/>
                </a:solidFill>
                <a:latin typeface="Arial"/>
                <a:ea typeface="Arial"/>
                <a:cs typeface="Arial"/>
                <a:sym typeface="Arial"/>
              </a:rPr>
              <a:t>Accuracy:</a:t>
            </a:r>
            <a:r>
              <a:rPr lang="en">
                <a:solidFill>
                  <a:schemeClr val="dk1"/>
                </a:solidFill>
                <a:latin typeface="Arial"/>
                <a:ea typeface="Arial"/>
                <a:cs typeface="Arial"/>
                <a:sym typeface="Arial"/>
              </a:rPr>
              <a:t> High predictive accuracy (</a:t>
            </a:r>
            <a:r>
              <a:rPr lang="en" u="sng">
                <a:solidFill>
                  <a:schemeClr val="dk1"/>
                </a:solidFill>
                <a:latin typeface="Arial"/>
                <a:ea typeface="Arial"/>
                <a:cs typeface="Arial"/>
                <a:sym typeface="Arial"/>
              </a:rPr>
              <a:t>≥ 90%</a:t>
            </a:r>
            <a:r>
              <a:rPr lang="en">
                <a:solidFill>
                  <a:schemeClr val="dk1"/>
                </a:solidFill>
                <a:latin typeface="Arial"/>
                <a:ea typeface="Arial"/>
                <a:cs typeface="Arial"/>
                <a:sym typeface="Arial"/>
              </a:rPr>
              <a:t>)</a:t>
            </a:r>
            <a:endParaRPr b="1">
              <a:solidFill>
                <a:schemeClr val="dk1"/>
              </a:solidFill>
              <a:latin typeface="Arial"/>
              <a:ea typeface="Arial"/>
              <a:cs typeface="Arial"/>
              <a:sym typeface="Arial"/>
            </a:endParaRPr>
          </a:p>
          <a:p>
            <a:pPr indent="0" lvl="0" marL="457200" rtl="0" algn="l">
              <a:spcBef>
                <a:spcPts val="0"/>
              </a:spcBef>
              <a:spcAft>
                <a:spcPts val="0"/>
              </a:spcAft>
              <a:buNone/>
            </a:pPr>
            <a:r>
              <a:t/>
            </a:r>
            <a:endParaRPr>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Char char="•"/>
            </a:pPr>
            <a:r>
              <a:rPr b="1" lang="en">
                <a:solidFill>
                  <a:schemeClr val="dk1"/>
                </a:solidFill>
                <a:latin typeface="Arial"/>
                <a:ea typeface="Arial"/>
                <a:cs typeface="Arial"/>
                <a:sym typeface="Arial"/>
              </a:rPr>
              <a:t>scalability:</a:t>
            </a:r>
            <a:r>
              <a:rPr lang="en">
                <a:solidFill>
                  <a:schemeClr val="dk1"/>
                </a:solidFill>
                <a:latin typeface="Arial"/>
                <a:ea typeface="Arial"/>
                <a:cs typeface="Arial"/>
                <a:sym typeface="Arial"/>
              </a:rPr>
              <a:t> Ability to handle diverse box </a:t>
            </a:r>
            <a:r>
              <a:rPr lang="en" u="sng">
                <a:solidFill>
                  <a:schemeClr val="dk1"/>
                </a:solidFill>
                <a:latin typeface="Arial"/>
                <a:ea typeface="Arial"/>
                <a:cs typeface="Arial"/>
                <a:sym typeface="Arial"/>
              </a:rPr>
              <a:t>type</a:t>
            </a:r>
            <a:r>
              <a:rPr lang="en">
                <a:solidFill>
                  <a:schemeClr val="dk1"/>
                </a:solidFill>
                <a:latin typeface="Arial"/>
                <a:ea typeface="Arial"/>
                <a:cs typeface="Arial"/>
                <a:sym typeface="Arial"/>
              </a:rPr>
              <a:t> and </a:t>
            </a:r>
            <a:r>
              <a:rPr lang="en" u="sng">
                <a:solidFill>
                  <a:schemeClr val="dk1"/>
                </a:solidFill>
                <a:latin typeface="Arial"/>
                <a:ea typeface="Arial"/>
                <a:cs typeface="Arial"/>
                <a:sym typeface="Arial"/>
              </a:rPr>
              <a:t>size</a:t>
            </a:r>
            <a:endParaRPr u="sng">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a:p>
            <a:pPr indent="0" lvl="0" marL="457200" rtl="0" algn="l">
              <a:spcBef>
                <a:spcPts val="0"/>
              </a:spcBef>
              <a:spcAft>
                <a:spcPts val="0"/>
              </a:spcAft>
              <a:buNone/>
            </a:pPr>
            <a:r>
              <a:rPr b="1" lang="en">
                <a:solidFill>
                  <a:schemeClr val="dk1"/>
                </a:solidFill>
                <a:latin typeface="Arial"/>
                <a:ea typeface="Arial"/>
                <a:cs typeface="Arial"/>
                <a:sym typeface="Arial"/>
              </a:rPr>
              <a:t>Goal: Use deep neural networks to replace physical calculation solution</a:t>
            </a:r>
            <a:endParaRPr b="1">
              <a:solidFill>
                <a:schemeClr val="dk1"/>
              </a:solidFill>
              <a:latin typeface="Arial"/>
              <a:ea typeface="Arial"/>
              <a:cs typeface="Arial"/>
              <a:sym typeface="Arial"/>
            </a:endParaRPr>
          </a:p>
          <a:p>
            <a:pPr indent="0" lvl="0" marL="0" rtl="0" algn="l">
              <a:spcBef>
                <a:spcPts val="0"/>
              </a:spcBef>
              <a:spcAft>
                <a:spcPts val="0"/>
              </a:spcAft>
              <a:buNone/>
            </a:pPr>
            <a:r>
              <a:t/>
            </a:r>
            <a:endParaRPr b="1">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Char char="-"/>
            </a:pPr>
            <a:r>
              <a:rPr lang="en">
                <a:solidFill>
                  <a:schemeClr val="dk1"/>
                </a:solidFill>
                <a:latin typeface="Arial"/>
                <a:ea typeface="Arial"/>
                <a:cs typeface="Arial"/>
                <a:sym typeface="Arial"/>
              </a:rPr>
              <a:t>Input of 3 : box size and type</a:t>
            </a:r>
            <a:endParaRPr>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a:solidFill>
                  <a:schemeClr val="dk1"/>
                </a:solidFill>
                <a:latin typeface="Arial"/>
                <a:ea typeface="Arial"/>
                <a:cs typeface="Arial"/>
                <a:sym typeface="Arial"/>
              </a:rPr>
              <a:t>Output of 769: nodal deformation</a:t>
            </a:r>
            <a:endParaRPr>
              <a:solidFill>
                <a:schemeClr val="dk1"/>
              </a:solidFill>
              <a:latin typeface="Arial"/>
              <a:ea typeface="Arial"/>
              <a:cs typeface="Arial"/>
              <a:sym typeface="Arial"/>
            </a:endParaRPr>
          </a:p>
          <a:p>
            <a:pPr indent="0" lvl="0" marL="457200" rtl="0" algn="l">
              <a:spcBef>
                <a:spcPts val="0"/>
              </a:spcBef>
              <a:spcAft>
                <a:spcPts val="0"/>
              </a:spcAft>
              <a:buNone/>
            </a:pPr>
            <a:r>
              <a:t/>
            </a:r>
            <a:endParaRPr b="1">
              <a:solidFill>
                <a:schemeClr val="dk1"/>
              </a:solidFill>
              <a:latin typeface="Arial"/>
              <a:ea typeface="Arial"/>
              <a:cs typeface="Arial"/>
              <a:sym typeface="Arial"/>
            </a:endParaRPr>
          </a:p>
        </p:txBody>
      </p:sp>
      <p:sp>
        <p:nvSpPr>
          <p:cNvPr id="99" name="Google Shape;99;p21"/>
          <p:cNvSpPr txBox="1"/>
          <p:nvPr>
            <p:ph idx="2" type="body"/>
          </p:nvPr>
        </p:nvSpPr>
        <p:spPr>
          <a:xfrm>
            <a:off x="601275" y="123950"/>
            <a:ext cx="8014200" cy="680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3F3F3F"/>
              </a:buClr>
              <a:buSzPts val="2100"/>
              <a:buNone/>
            </a:pPr>
            <a:r>
              <a:rPr lang="en"/>
              <a:t>Needs and Solutions </a:t>
            </a:r>
            <a:endParaRPr/>
          </a:p>
        </p:txBody>
      </p:sp>
      <p:sp>
        <p:nvSpPr>
          <p:cNvPr id="100" name="Google Shape;100;p21"/>
          <p:cNvSpPr txBox="1"/>
          <p:nvPr/>
        </p:nvSpPr>
        <p:spPr>
          <a:xfrm>
            <a:off x="-123200" y="4322075"/>
            <a:ext cx="74028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1"/>
          <p:cNvSpPr txBox="1"/>
          <p:nvPr/>
        </p:nvSpPr>
        <p:spPr>
          <a:xfrm>
            <a:off x="-76200" y="4617700"/>
            <a:ext cx="73584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pic>
        <p:nvPicPr>
          <p:cNvPr id="102" name="Google Shape;102;p21"/>
          <p:cNvPicPr preferRelativeResize="0"/>
          <p:nvPr/>
        </p:nvPicPr>
        <p:blipFill>
          <a:blip r:embed="rId3">
            <a:alphaModFix/>
          </a:blip>
          <a:stretch>
            <a:fillRect/>
          </a:stretch>
        </p:blipFill>
        <p:spPr>
          <a:xfrm>
            <a:off x="6114291" y="804050"/>
            <a:ext cx="2965335" cy="3518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2" type="body"/>
          </p:nvPr>
        </p:nvSpPr>
        <p:spPr>
          <a:xfrm>
            <a:off x="564890" y="193676"/>
            <a:ext cx="8014200" cy="4488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rPr lang="en"/>
              <a:t>Concept Diagrams</a:t>
            </a:r>
            <a:endParaRPr/>
          </a:p>
        </p:txBody>
      </p:sp>
      <p:sp>
        <p:nvSpPr>
          <p:cNvPr id="108" name="Google Shape;108;p22"/>
          <p:cNvSpPr/>
          <p:nvPr/>
        </p:nvSpPr>
        <p:spPr>
          <a:xfrm>
            <a:off x="747500" y="790972"/>
            <a:ext cx="7537500" cy="5817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User Interaction Interface</a:t>
            </a:r>
            <a:endParaRPr b="1" sz="1800"/>
          </a:p>
        </p:txBody>
      </p:sp>
      <p:sp>
        <p:nvSpPr>
          <p:cNvPr id="109" name="Google Shape;109;p22"/>
          <p:cNvSpPr/>
          <p:nvPr/>
        </p:nvSpPr>
        <p:spPr>
          <a:xfrm>
            <a:off x="1587325" y="1690200"/>
            <a:ext cx="3912600" cy="273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0" name="Google Shape;110;p22"/>
          <p:cNvCxnSpPr>
            <a:stCxn id="109" idx="0"/>
            <a:endCxn id="109" idx="2"/>
          </p:cNvCxnSpPr>
          <p:nvPr/>
        </p:nvCxnSpPr>
        <p:spPr>
          <a:xfrm>
            <a:off x="3543625" y="1690200"/>
            <a:ext cx="0" cy="2734200"/>
          </a:xfrm>
          <a:prstGeom prst="straightConnector1">
            <a:avLst/>
          </a:prstGeom>
          <a:noFill/>
          <a:ln cap="flat" cmpd="sng" w="9525">
            <a:solidFill>
              <a:schemeClr val="dk2"/>
            </a:solidFill>
            <a:prstDash val="solid"/>
            <a:round/>
            <a:headEnd len="med" w="med" type="none"/>
            <a:tailEnd len="med" w="med" type="none"/>
          </a:ln>
        </p:spPr>
      </p:cxnSp>
      <p:sp>
        <p:nvSpPr>
          <p:cNvPr id="111" name="Google Shape;111;p22"/>
          <p:cNvSpPr txBox="1"/>
          <p:nvPr/>
        </p:nvSpPr>
        <p:spPr>
          <a:xfrm>
            <a:off x="1782775" y="2247409"/>
            <a:ext cx="1668300" cy="4089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Hidden Layers</a:t>
            </a:r>
            <a:endParaRPr sz="1800">
              <a:solidFill>
                <a:schemeClr val="dk2"/>
              </a:solidFill>
            </a:endParaRPr>
          </a:p>
        </p:txBody>
      </p:sp>
      <p:sp>
        <p:nvSpPr>
          <p:cNvPr id="112" name="Google Shape;112;p22"/>
          <p:cNvSpPr txBox="1"/>
          <p:nvPr/>
        </p:nvSpPr>
        <p:spPr>
          <a:xfrm>
            <a:off x="1802575" y="2823734"/>
            <a:ext cx="1628700" cy="457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Optimization</a:t>
            </a:r>
            <a:endParaRPr sz="1800">
              <a:solidFill>
                <a:schemeClr val="dk2"/>
              </a:solidFill>
            </a:endParaRPr>
          </a:p>
        </p:txBody>
      </p:sp>
      <p:sp>
        <p:nvSpPr>
          <p:cNvPr id="113" name="Google Shape;113;p22"/>
          <p:cNvSpPr txBox="1"/>
          <p:nvPr/>
        </p:nvSpPr>
        <p:spPr>
          <a:xfrm>
            <a:off x="194600" y="1577250"/>
            <a:ext cx="757800" cy="727200"/>
          </a:xfrm>
          <a:prstGeom prst="rect">
            <a:avLst/>
          </a:prstGeom>
          <a:solidFill>
            <a:srgbClr val="FFE599"/>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Train Data</a:t>
            </a:r>
            <a:endParaRPr sz="1800">
              <a:solidFill>
                <a:schemeClr val="dk2"/>
              </a:solidFill>
            </a:endParaRPr>
          </a:p>
        </p:txBody>
      </p:sp>
      <p:cxnSp>
        <p:nvCxnSpPr>
          <p:cNvPr id="114" name="Google Shape;114;p22"/>
          <p:cNvCxnSpPr>
            <a:stCxn id="113" idx="3"/>
            <a:endCxn id="109" idx="0"/>
          </p:cNvCxnSpPr>
          <p:nvPr/>
        </p:nvCxnSpPr>
        <p:spPr>
          <a:xfrm flipH="1" rot="10800000">
            <a:off x="952400" y="1690350"/>
            <a:ext cx="2591100" cy="250500"/>
          </a:xfrm>
          <a:prstGeom prst="curvedConnector4">
            <a:avLst>
              <a:gd fmla="val 12252" name="adj1"/>
              <a:gd fmla="val 195120" name="adj2"/>
            </a:avLst>
          </a:prstGeom>
          <a:noFill/>
          <a:ln cap="flat" cmpd="sng" w="28575">
            <a:solidFill>
              <a:schemeClr val="accent4"/>
            </a:solidFill>
            <a:prstDash val="solid"/>
            <a:round/>
            <a:headEnd len="med" w="med" type="none"/>
            <a:tailEnd len="med" w="med" type="none"/>
          </a:ln>
        </p:spPr>
      </p:cxnSp>
      <p:sp>
        <p:nvSpPr>
          <p:cNvPr id="115" name="Google Shape;115;p22"/>
          <p:cNvSpPr txBox="1"/>
          <p:nvPr/>
        </p:nvSpPr>
        <p:spPr>
          <a:xfrm>
            <a:off x="1910275" y="3454475"/>
            <a:ext cx="1413300" cy="727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Minimize</a:t>
            </a:r>
            <a:r>
              <a:rPr lang="en" sz="1800">
                <a:solidFill>
                  <a:schemeClr val="dk2"/>
                </a:solidFill>
              </a:rPr>
              <a:t> MSE Loss</a:t>
            </a:r>
            <a:endParaRPr sz="1800">
              <a:solidFill>
                <a:schemeClr val="dk2"/>
              </a:solidFill>
            </a:endParaRPr>
          </a:p>
        </p:txBody>
      </p:sp>
      <p:sp>
        <p:nvSpPr>
          <p:cNvPr id="116" name="Google Shape;116;p22"/>
          <p:cNvSpPr txBox="1"/>
          <p:nvPr/>
        </p:nvSpPr>
        <p:spPr>
          <a:xfrm>
            <a:off x="1910275" y="1686375"/>
            <a:ext cx="14850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Max Force</a:t>
            </a:r>
            <a:endParaRPr b="1" sz="1800">
              <a:solidFill>
                <a:schemeClr val="dk2"/>
              </a:solidFill>
            </a:endParaRPr>
          </a:p>
        </p:txBody>
      </p:sp>
      <p:sp>
        <p:nvSpPr>
          <p:cNvPr id="117" name="Google Shape;117;p22"/>
          <p:cNvSpPr txBox="1"/>
          <p:nvPr/>
        </p:nvSpPr>
        <p:spPr>
          <a:xfrm>
            <a:off x="3682100" y="2247409"/>
            <a:ext cx="1668300" cy="4089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Hidden Layers</a:t>
            </a:r>
            <a:endParaRPr sz="1800">
              <a:solidFill>
                <a:schemeClr val="dk2"/>
              </a:solidFill>
            </a:endParaRPr>
          </a:p>
        </p:txBody>
      </p:sp>
      <p:sp>
        <p:nvSpPr>
          <p:cNvPr id="118" name="Google Shape;118;p22"/>
          <p:cNvSpPr txBox="1"/>
          <p:nvPr/>
        </p:nvSpPr>
        <p:spPr>
          <a:xfrm>
            <a:off x="3701900" y="2828709"/>
            <a:ext cx="1628700" cy="457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Optimization</a:t>
            </a:r>
            <a:endParaRPr sz="1800">
              <a:solidFill>
                <a:schemeClr val="dk2"/>
              </a:solidFill>
            </a:endParaRPr>
          </a:p>
        </p:txBody>
      </p:sp>
      <p:sp>
        <p:nvSpPr>
          <p:cNvPr id="119" name="Google Shape;119;p22"/>
          <p:cNvSpPr txBox="1"/>
          <p:nvPr/>
        </p:nvSpPr>
        <p:spPr>
          <a:xfrm>
            <a:off x="3763675" y="3375875"/>
            <a:ext cx="1485000" cy="884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Minimize MSE&amp;cos Loss</a:t>
            </a:r>
            <a:endParaRPr sz="1800">
              <a:solidFill>
                <a:schemeClr val="dk2"/>
              </a:solidFill>
            </a:endParaRPr>
          </a:p>
        </p:txBody>
      </p:sp>
      <p:sp>
        <p:nvSpPr>
          <p:cNvPr id="120" name="Google Shape;120;p22"/>
          <p:cNvSpPr txBox="1"/>
          <p:nvPr/>
        </p:nvSpPr>
        <p:spPr>
          <a:xfrm>
            <a:off x="3691975" y="1686375"/>
            <a:ext cx="16683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Nodal Failure</a:t>
            </a:r>
            <a:endParaRPr b="1" sz="1800">
              <a:solidFill>
                <a:schemeClr val="dk2"/>
              </a:solidFill>
            </a:endParaRPr>
          </a:p>
        </p:txBody>
      </p:sp>
      <p:cxnSp>
        <p:nvCxnSpPr>
          <p:cNvPr id="121" name="Google Shape;121;p22"/>
          <p:cNvCxnSpPr/>
          <p:nvPr/>
        </p:nvCxnSpPr>
        <p:spPr>
          <a:xfrm>
            <a:off x="2616925" y="2073400"/>
            <a:ext cx="0" cy="174000"/>
          </a:xfrm>
          <a:prstGeom prst="straightConnector1">
            <a:avLst/>
          </a:prstGeom>
          <a:noFill/>
          <a:ln cap="flat" cmpd="sng" w="19050">
            <a:solidFill>
              <a:srgbClr val="93C47D"/>
            </a:solidFill>
            <a:prstDash val="solid"/>
            <a:round/>
            <a:headEnd len="med" w="med" type="none"/>
            <a:tailEnd len="med" w="med" type="triangle"/>
          </a:ln>
        </p:spPr>
      </p:cxnSp>
      <p:cxnSp>
        <p:nvCxnSpPr>
          <p:cNvPr id="122" name="Google Shape;122;p22"/>
          <p:cNvCxnSpPr/>
          <p:nvPr/>
        </p:nvCxnSpPr>
        <p:spPr>
          <a:xfrm>
            <a:off x="2605775" y="2642125"/>
            <a:ext cx="0" cy="174000"/>
          </a:xfrm>
          <a:prstGeom prst="straightConnector1">
            <a:avLst/>
          </a:prstGeom>
          <a:noFill/>
          <a:ln cap="flat" cmpd="sng" w="19050">
            <a:solidFill>
              <a:srgbClr val="93C47D"/>
            </a:solidFill>
            <a:prstDash val="solid"/>
            <a:round/>
            <a:headEnd len="med" w="med" type="none"/>
            <a:tailEnd len="med" w="med" type="triangle"/>
          </a:ln>
        </p:spPr>
      </p:cxnSp>
      <p:cxnSp>
        <p:nvCxnSpPr>
          <p:cNvPr id="123" name="Google Shape;123;p22"/>
          <p:cNvCxnSpPr/>
          <p:nvPr/>
        </p:nvCxnSpPr>
        <p:spPr>
          <a:xfrm>
            <a:off x="2583588" y="3280925"/>
            <a:ext cx="0" cy="174000"/>
          </a:xfrm>
          <a:prstGeom prst="straightConnector1">
            <a:avLst/>
          </a:prstGeom>
          <a:noFill/>
          <a:ln cap="flat" cmpd="sng" w="19050">
            <a:solidFill>
              <a:srgbClr val="93C47D"/>
            </a:solidFill>
            <a:prstDash val="solid"/>
            <a:round/>
            <a:headEnd len="med" w="med" type="none"/>
            <a:tailEnd len="med" w="med" type="triangle"/>
          </a:ln>
        </p:spPr>
      </p:cxnSp>
      <p:cxnSp>
        <p:nvCxnSpPr>
          <p:cNvPr id="124" name="Google Shape;124;p22"/>
          <p:cNvCxnSpPr/>
          <p:nvPr/>
        </p:nvCxnSpPr>
        <p:spPr>
          <a:xfrm>
            <a:off x="4506175" y="2073400"/>
            <a:ext cx="0" cy="174000"/>
          </a:xfrm>
          <a:prstGeom prst="straightConnector1">
            <a:avLst/>
          </a:prstGeom>
          <a:noFill/>
          <a:ln cap="flat" cmpd="sng" w="19050">
            <a:solidFill>
              <a:srgbClr val="93C47D"/>
            </a:solidFill>
            <a:prstDash val="solid"/>
            <a:round/>
            <a:headEnd len="med" w="med" type="none"/>
            <a:tailEnd len="med" w="med" type="triangle"/>
          </a:ln>
        </p:spPr>
      </p:cxnSp>
      <p:cxnSp>
        <p:nvCxnSpPr>
          <p:cNvPr id="125" name="Google Shape;125;p22"/>
          <p:cNvCxnSpPr/>
          <p:nvPr/>
        </p:nvCxnSpPr>
        <p:spPr>
          <a:xfrm>
            <a:off x="4516250" y="2642125"/>
            <a:ext cx="0" cy="174000"/>
          </a:xfrm>
          <a:prstGeom prst="straightConnector1">
            <a:avLst/>
          </a:prstGeom>
          <a:noFill/>
          <a:ln cap="flat" cmpd="sng" w="19050">
            <a:solidFill>
              <a:srgbClr val="93C47D"/>
            </a:solidFill>
            <a:prstDash val="solid"/>
            <a:round/>
            <a:headEnd len="med" w="med" type="none"/>
            <a:tailEnd len="med" w="med" type="triangle"/>
          </a:ln>
        </p:spPr>
      </p:cxnSp>
      <p:cxnSp>
        <p:nvCxnSpPr>
          <p:cNvPr id="126" name="Google Shape;126;p22"/>
          <p:cNvCxnSpPr/>
          <p:nvPr/>
        </p:nvCxnSpPr>
        <p:spPr>
          <a:xfrm>
            <a:off x="4506175" y="3280925"/>
            <a:ext cx="0" cy="174000"/>
          </a:xfrm>
          <a:prstGeom prst="straightConnector1">
            <a:avLst/>
          </a:prstGeom>
          <a:noFill/>
          <a:ln cap="flat" cmpd="sng" w="19050">
            <a:solidFill>
              <a:srgbClr val="93C47D"/>
            </a:solidFill>
            <a:prstDash val="solid"/>
            <a:round/>
            <a:headEnd len="med" w="med" type="none"/>
            <a:tailEnd len="med" w="med" type="triangle"/>
          </a:ln>
        </p:spPr>
      </p:cxnSp>
      <p:sp>
        <p:nvSpPr>
          <p:cNvPr id="127" name="Google Shape;127;p22"/>
          <p:cNvSpPr/>
          <p:nvPr/>
        </p:nvSpPr>
        <p:spPr>
          <a:xfrm>
            <a:off x="6032525" y="2003775"/>
            <a:ext cx="1874400" cy="18744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Trained Model</a:t>
            </a:r>
            <a:endParaRPr b="1" sz="1700"/>
          </a:p>
        </p:txBody>
      </p:sp>
      <p:cxnSp>
        <p:nvCxnSpPr>
          <p:cNvPr id="128" name="Google Shape;128;p22"/>
          <p:cNvCxnSpPr>
            <a:endCxn id="109" idx="2"/>
          </p:cNvCxnSpPr>
          <p:nvPr/>
        </p:nvCxnSpPr>
        <p:spPr>
          <a:xfrm flipH="1">
            <a:off x="3543625" y="3636000"/>
            <a:ext cx="2765400" cy="788400"/>
          </a:xfrm>
          <a:prstGeom prst="curvedConnector4">
            <a:avLst>
              <a:gd fmla="val 14629" name="adj1"/>
              <a:gd fmla="val 130204" name="adj2"/>
            </a:avLst>
          </a:prstGeom>
          <a:noFill/>
          <a:ln cap="flat" cmpd="sng" w="28575">
            <a:solidFill>
              <a:srgbClr val="93C47D"/>
            </a:solidFill>
            <a:prstDash val="solid"/>
            <a:round/>
            <a:headEnd len="med" w="med" type="none"/>
            <a:tailEnd len="med" w="med" type="none"/>
          </a:ln>
        </p:spPr>
      </p:cxnSp>
      <p:sp>
        <p:nvSpPr>
          <p:cNvPr id="129" name="Google Shape;129;p22"/>
          <p:cNvSpPr txBox="1"/>
          <p:nvPr/>
        </p:nvSpPr>
        <p:spPr>
          <a:xfrm>
            <a:off x="5187425" y="101350"/>
            <a:ext cx="1413300" cy="4488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Input Data</a:t>
            </a:r>
            <a:endParaRPr sz="1800">
              <a:solidFill>
                <a:schemeClr val="dk2"/>
              </a:solidFill>
            </a:endParaRPr>
          </a:p>
        </p:txBody>
      </p:sp>
      <p:cxnSp>
        <p:nvCxnSpPr>
          <p:cNvPr id="130" name="Google Shape;130;p22"/>
          <p:cNvCxnSpPr>
            <a:stCxn id="129" idx="2"/>
          </p:cNvCxnSpPr>
          <p:nvPr/>
        </p:nvCxnSpPr>
        <p:spPr>
          <a:xfrm>
            <a:off x="5894075" y="550150"/>
            <a:ext cx="762900" cy="1395300"/>
          </a:xfrm>
          <a:prstGeom prst="straightConnector1">
            <a:avLst/>
          </a:prstGeom>
          <a:noFill/>
          <a:ln cap="flat" cmpd="sng" w="28575">
            <a:solidFill>
              <a:schemeClr val="dk2"/>
            </a:solidFill>
            <a:prstDash val="solid"/>
            <a:round/>
            <a:headEnd len="med" w="med" type="none"/>
            <a:tailEnd len="med" w="med" type="triangle"/>
          </a:ln>
        </p:spPr>
      </p:cxnSp>
      <p:cxnSp>
        <p:nvCxnSpPr>
          <p:cNvPr id="131" name="Google Shape;131;p22"/>
          <p:cNvCxnSpPr>
            <a:endCxn id="132" idx="2"/>
          </p:cNvCxnSpPr>
          <p:nvPr/>
        </p:nvCxnSpPr>
        <p:spPr>
          <a:xfrm flipH="1" rot="10800000">
            <a:off x="7200175" y="510250"/>
            <a:ext cx="327600" cy="1432500"/>
          </a:xfrm>
          <a:prstGeom prst="straightConnector1">
            <a:avLst/>
          </a:prstGeom>
          <a:noFill/>
          <a:ln cap="flat" cmpd="sng" w="28575">
            <a:solidFill>
              <a:schemeClr val="dk2"/>
            </a:solidFill>
            <a:prstDash val="solid"/>
            <a:round/>
            <a:headEnd len="med" w="med" type="none"/>
            <a:tailEnd len="med" w="med" type="triangle"/>
          </a:ln>
        </p:spPr>
      </p:cxnSp>
      <p:sp>
        <p:nvSpPr>
          <p:cNvPr id="132" name="Google Shape;132;p22"/>
          <p:cNvSpPr txBox="1"/>
          <p:nvPr/>
        </p:nvSpPr>
        <p:spPr>
          <a:xfrm>
            <a:off x="7005475" y="101350"/>
            <a:ext cx="1044600" cy="4089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Result</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2" type="body"/>
          </p:nvPr>
        </p:nvSpPr>
        <p:spPr>
          <a:xfrm>
            <a:off x="601275" y="123950"/>
            <a:ext cx="8014200" cy="6801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F3F3F"/>
              </a:buClr>
              <a:buSzPts val="2100"/>
              <a:buNone/>
            </a:pPr>
            <a:r>
              <a:rPr lang="en"/>
              <a:t>Engineering design/methodology analysis</a:t>
            </a:r>
            <a:endParaRPr/>
          </a:p>
        </p:txBody>
      </p:sp>
      <p:sp>
        <p:nvSpPr>
          <p:cNvPr id="138" name="Google Shape;138;p23"/>
          <p:cNvSpPr txBox="1"/>
          <p:nvPr/>
        </p:nvSpPr>
        <p:spPr>
          <a:xfrm>
            <a:off x="-76200" y="4617700"/>
            <a:ext cx="73584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grpSp>
        <p:nvGrpSpPr>
          <p:cNvPr id="139" name="Google Shape;139;p23"/>
          <p:cNvGrpSpPr/>
          <p:nvPr/>
        </p:nvGrpSpPr>
        <p:grpSpPr>
          <a:xfrm>
            <a:off x="707998" y="3169354"/>
            <a:ext cx="7800777" cy="1050514"/>
            <a:chOff x="1593000" y="2322568"/>
            <a:chExt cx="5957975" cy="643500"/>
          </a:xfrm>
        </p:grpSpPr>
        <p:sp>
          <p:nvSpPr>
            <p:cNvPr id="140" name="Google Shape;140;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FFFFFF"/>
                  </a:solidFill>
                  <a:latin typeface="Roboto Medium"/>
                  <a:ea typeface="Roboto Medium"/>
                  <a:cs typeface="Roboto Medium"/>
                  <a:sym typeface="Roboto Medium"/>
                </a:rPr>
                <a:t>Data</a:t>
              </a:r>
              <a:endParaRPr sz="2200">
                <a:solidFill>
                  <a:srgbClr val="FFFFFF"/>
                </a:solidFill>
                <a:latin typeface="Roboto"/>
                <a:ea typeface="Roboto"/>
                <a:cs typeface="Roboto"/>
                <a:sym typeface="Roboto"/>
              </a:endParaRPr>
            </a:p>
          </p:txBody>
        </p:sp>
        <p:sp>
          <p:nvSpPr>
            <p:cNvPr id="144" name="Google Shape;144;p23"/>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46" name="Google Shape;146;p2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A7291E"/>
                </a:buClr>
                <a:buSzPts val="1200"/>
                <a:buFont typeface="Roboto"/>
                <a:buChar char="●"/>
              </a:pPr>
              <a:r>
                <a:rPr lang="en" sz="1200">
                  <a:solidFill>
                    <a:srgbClr val="A7291E"/>
                  </a:solidFill>
                  <a:latin typeface="Roboto"/>
                  <a:ea typeface="Roboto"/>
                  <a:cs typeface="Roboto"/>
                  <a:sym typeface="Roboto"/>
                </a:rPr>
                <a:t>Generally, more good-quality data leads to better model performance</a:t>
              </a:r>
              <a:endParaRPr sz="1200">
                <a:solidFill>
                  <a:srgbClr val="A7291E"/>
                </a:solidFill>
                <a:latin typeface="Roboto"/>
                <a:ea typeface="Roboto"/>
                <a:cs typeface="Roboto"/>
                <a:sym typeface="Roboto"/>
              </a:endParaRPr>
            </a:p>
            <a:p>
              <a:pPr indent="-304800" lvl="0" marL="457200" rtl="0" algn="l">
                <a:lnSpc>
                  <a:spcPct val="115000"/>
                </a:lnSpc>
                <a:spcBef>
                  <a:spcPts val="0"/>
                </a:spcBef>
                <a:spcAft>
                  <a:spcPts val="0"/>
                </a:spcAft>
                <a:buClr>
                  <a:srgbClr val="A7291E"/>
                </a:buClr>
                <a:buSzPts val="1200"/>
                <a:buFont typeface="Roboto"/>
                <a:buChar char="●"/>
              </a:pPr>
              <a:r>
                <a:rPr lang="en" sz="1200">
                  <a:solidFill>
                    <a:srgbClr val="A7291E"/>
                  </a:solidFill>
                  <a:latin typeface="Roboto"/>
                  <a:ea typeface="Roboto"/>
                  <a:cs typeface="Roboto"/>
                  <a:sym typeface="Roboto"/>
                </a:rPr>
                <a:t>When data source is limited, data augmentation can be performed</a:t>
              </a:r>
              <a:endParaRPr sz="1200">
                <a:solidFill>
                  <a:srgbClr val="A7291E"/>
                </a:solidFill>
                <a:latin typeface="Roboto"/>
                <a:ea typeface="Roboto"/>
                <a:cs typeface="Roboto"/>
                <a:sym typeface="Roboto"/>
              </a:endParaRPr>
            </a:p>
          </p:txBody>
        </p:sp>
      </p:grpSp>
      <p:grpSp>
        <p:nvGrpSpPr>
          <p:cNvPr id="147" name="Google Shape;147;p23"/>
          <p:cNvGrpSpPr/>
          <p:nvPr/>
        </p:nvGrpSpPr>
        <p:grpSpPr>
          <a:xfrm>
            <a:off x="707998" y="2099878"/>
            <a:ext cx="7800777" cy="1050514"/>
            <a:chOff x="1593000" y="2322568"/>
            <a:chExt cx="5957975" cy="643500"/>
          </a:xfrm>
        </p:grpSpPr>
        <p:sp>
          <p:nvSpPr>
            <p:cNvPr id="148" name="Google Shape;148;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FFFFFF"/>
                  </a:solidFill>
                  <a:latin typeface="Roboto Medium"/>
                  <a:ea typeface="Roboto Medium"/>
                  <a:cs typeface="Roboto Medium"/>
                  <a:sym typeface="Roboto Medium"/>
                </a:rPr>
                <a:t>Complexity</a:t>
              </a:r>
              <a:endParaRPr sz="2200">
                <a:solidFill>
                  <a:srgbClr val="FFFFFF"/>
                </a:solidFill>
                <a:latin typeface="Roboto"/>
                <a:ea typeface="Roboto"/>
                <a:cs typeface="Roboto"/>
                <a:sym typeface="Roboto"/>
              </a:endParaRPr>
            </a:p>
          </p:txBody>
        </p:sp>
        <p:sp>
          <p:nvSpPr>
            <p:cNvPr id="152" name="Google Shape;152;p23"/>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54" name="Google Shape;154;p2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A7291E"/>
                </a:buClr>
                <a:buSzPts val="1200"/>
                <a:buFont typeface="Roboto"/>
                <a:buChar char="●"/>
              </a:pPr>
              <a:r>
                <a:rPr lang="en" sz="1200">
                  <a:solidFill>
                    <a:srgbClr val="A7291E"/>
                  </a:solidFill>
                  <a:latin typeface="Roboto"/>
                  <a:ea typeface="Roboto"/>
                  <a:cs typeface="Roboto"/>
                  <a:sym typeface="Roboto"/>
                </a:rPr>
                <a:t>Adding complexity to </a:t>
              </a:r>
              <a:r>
                <a:rPr lang="en" sz="1200">
                  <a:solidFill>
                    <a:srgbClr val="A7291E"/>
                  </a:solidFill>
                  <a:latin typeface="Roboto"/>
                  <a:ea typeface="Roboto"/>
                  <a:cs typeface="Roboto"/>
                  <a:sym typeface="Roboto"/>
                </a:rPr>
                <a:t>better</a:t>
              </a:r>
              <a:r>
                <a:rPr lang="en" sz="1200">
                  <a:solidFill>
                    <a:srgbClr val="A7291E"/>
                  </a:solidFill>
                  <a:latin typeface="Roboto"/>
                  <a:ea typeface="Roboto"/>
                  <a:cs typeface="Roboto"/>
                  <a:sym typeface="Roboto"/>
                </a:rPr>
                <a:t> fit the relationship </a:t>
              </a:r>
              <a:endParaRPr sz="1200">
                <a:solidFill>
                  <a:srgbClr val="A7291E"/>
                </a:solidFill>
                <a:latin typeface="Roboto"/>
                <a:ea typeface="Roboto"/>
                <a:cs typeface="Roboto"/>
                <a:sym typeface="Roboto"/>
              </a:endParaRPr>
            </a:p>
            <a:p>
              <a:pPr indent="-304800" lvl="0" marL="457200" rtl="0" algn="l">
                <a:lnSpc>
                  <a:spcPct val="115000"/>
                </a:lnSpc>
                <a:spcBef>
                  <a:spcPts val="0"/>
                </a:spcBef>
                <a:spcAft>
                  <a:spcPts val="0"/>
                </a:spcAft>
                <a:buClr>
                  <a:srgbClr val="A7291E"/>
                </a:buClr>
                <a:buSzPts val="1200"/>
                <a:buFont typeface="Roboto"/>
                <a:buChar char="●"/>
              </a:pPr>
              <a:r>
                <a:rPr lang="en" sz="1200">
                  <a:solidFill>
                    <a:srgbClr val="A7291E"/>
                  </a:solidFill>
                  <a:latin typeface="Roboto"/>
                  <a:ea typeface="Roboto"/>
                  <a:cs typeface="Roboto"/>
                  <a:sym typeface="Roboto"/>
                </a:rPr>
                <a:t>Reducing complexity to prevent overfitting and to boost inference speed</a:t>
              </a:r>
              <a:endParaRPr sz="1200">
                <a:solidFill>
                  <a:srgbClr val="A7291E"/>
                </a:solidFill>
                <a:latin typeface="Roboto"/>
                <a:ea typeface="Roboto"/>
                <a:cs typeface="Roboto"/>
                <a:sym typeface="Roboto"/>
              </a:endParaRPr>
            </a:p>
          </p:txBody>
        </p:sp>
      </p:grpSp>
      <p:grpSp>
        <p:nvGrpSpPr>
          <p:cNvPr id="155" name="Google Shape;155;p23"/>
          <p:cNvGrpSpPr/>
          <p:nvPr/>
        </p:nvGrpSpPr>
        <p:grpSpPr>
          <a:xfrm>
            <a:off x="707998" y="1030386"/>
            <a:ext cx="7800777" cy="1050514"/>
            <a:chOff x="1593000" y="2322568"/>
            <a:chExt cx="5957975" cy="643500"/>
          </a:xfrm>
        </p:grpSpPr>
        <p:sp>
          <p:nvSpPr>
            <p:cNvPr id="156" name="Google Shape;156;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FFFFFF"/>
                  </a:solidFill>
                  <a:latin typeface="Roboto Medium"/>
                  <a:ea typeface="Roboto Medium"/>
                  <a:cs typeface="Roboto Medium"/>
                  <a:sym typeface="Roboto Medium"/>
                </a:rPr>
                <a:t>Structure</a:t>
              </a:r>
              <a:endParaRPr sz="2200">
                <a:solidFill>
                  <a:srgbClr val="FFFFFF"/>
                </a:solidFill>
                <a:latin typeface="Roboto"/>
                <a:ea typeface="Roboto"/>
                <a:cs typeface="Roboto"/>
                <a:sym typeface="Roboto"/>
              </a:endParaRPr>
            </a:p>
          </p:txBody>
        </p:sp>
        <p:sp>
          <p:nvSpPr>
            <p:cNvPr id="160" name="Google Shape;160;p23"/>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62" name="Google Shape;162;p2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A7291E"/>
                </a:buClr>
                <a:buSzPts val="1200"/>
                <a:buFont typeface="Roboto"/>
                <a:buChar char="●"/>
              </a:pPr>
              <a:r>
                <a:rPr lang="en" sz="1200">
                  <a:solidFill>
                    <a:srgbClr val="A7291E"/>
                  </a:solidFill>
                  <a:latin typeface="Roboto"/>
                  <a:ea typeface="Roboto"/>
                  <a:cs typeface="Roboto"/>
                  <a:sym typeface="Roboto"/>
                </a:rPr>
                <a:t>Structure should be adapted to inputs and outputs</a:t>
              </a:r>
              <a:r>
                <a:rPr lang="en" sz="1200">
                  <a:solidFill>
                    <a:srgbClr val="A7291E"/>
                  </a:solidFill>
                  <a:latin typeface="Roboto"/>
                  <a:ea typeface="Roboto"/>
                  <a:cs typeface="Roboto"/>
                  <a:sym typeface="Roboto"/>
                </a:rPr>
                <a:t> </a:t>
              </a:r>
              <a:endParaRPr sz="1200">
                <a:solidFill>
                  <a:srgbClr val="A7291E"/>
                </a:solidFill>
                <a:latin typeface="Roboto"/>
                <a:ea typeface="Roboto"/>
                <a:cs typeface="Roboto"/>
                <a:sym typeface="Roboto"/>
              </a:endParaRPr>
            </a:p>
            <a:p>
              <a:pPr indent="-304800" lvl="0" marL="457200" rtl="0" algn="l">
                <a:lnSpc>
                  <a:spcPct val="115000"/>
                </a:lnSpc>
                <a:spcBef>
                  <a:spcPts val="0"/>
                </a:spcBef>
                <a:spcAft>
                  <a:spcPts val="0"/>
                </a:spcAft>
                <a:buClr>
                  <a:srgbClr val="A7291E"/>
                </a:buClr>
                <a:buSzPts val="1200"/>
                <a:buFont typeface="Roboto"/>
                <a:buChar char="●"/>
              </a:pPr>
              <a:r>
                <a:rPr lang="en" sz="1200">
                  <a:solidFill>
                    <a:srgbClr val="A7291E"/>
                  </a:solidFill>
                  <a:latin typeface="Roboto"/>
                  <a:ea typeface="Roboto"/>
                  <a:cs typeface="Roboto"/>
                  <a:sym typeface="Roboto"/>
                </a:rPr>
                <a:t>Structure should </a:t>
              </a:r>
              <a:r>
                <a:rPr lang="en" sz="1200">
                  <a:solidFill>
                    <a:srgbClr val="A7291E"/>
                  </a:solidFill>
                  <a:latin typeface="Roboto"/>
                  <a:ea typeface="Roboto"/>
                  <a:cs typeface="Roboto"/>
                  <a:sym typeface="Roboto"/>
                </a:rPr>
                <a:t>reflect</a:t>
              </a:r>
              <a:r>
                <a:rPr lang="en" sz="1200">
                  <a:solidFill>
                    <a:srgbClr val="A7291E"/>
                  </a:solidFill>
                  <a:latin typeface="Roboto"/>
                  <a:ea typeface="Roboto"/>
                  <a:cs typeface="Roboto"/>
                  <a:sym typeface="Roboto"/>
                </a:rPr>
                <a:t> real-world mechanisms</a:t>
              </a:r>
              <a:endParaRPr sz="1200">
                <a:solidFill>
                  <a:srgbClr val="A7291E"/>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idx="2" type="body"/>
          </p:nvPr>
        </p:nvSpPr>
        <p:spPr>
          <a:xfrm>
            <a:off x="601275" y="123950"/>
            <a:ext cx="8014200" cy="680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3F3F3F"/>
              </a:buClr>
              <a:buSzPts val="2100"/>
              <a:buNone/>
            </a:pPr>
            <a:r>
              <a:rPr lang="en"/>
              <a:t>Engineering design/methodology analysis (Model 1)</a:t>
            </a:r>
            <a:endParaRPr/>
          </a:p>
        </p:txBody>
      </p:sp>
      <p:sp>
        <p:nvSpPr>
          <p:cNvPr id="168" name="Google Shape;168;p24"/>
          <p:cNvSpPr/>
          <p:nvPr/>
        </p:nvSpPr>
        <p:spPr>
          <a:xfrm>
            <a:off x="1273650" y="2582375"/>
            <a:ext cx="2526000" cy="1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Linear </a:t>
            </a:r>
            <a:r>
              <a:rPr lang="en"/>
              <a:t>layer</a:t>
            </a:r>
            <a:endParaRPr/>
          </a:p>
        </p:txBody>
      </p:sp>
      <p:sp>
        <p:nvSpPr>
          <p:cNvPr id="169" name="Google Shape;169;p24"/>
          <p:cNvSpPr/>
          <p:nvPr/>
        </p:nvSpPr>
        <p:spPr>
          <a:xfrm>
            <a:off x="1273650" y="2780275"/>
            <a:ext cx="2526000" cy="1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Relu</a:t>
            </a:r>
            <a:endParaRPr/>
          </a:p>
        </p:txBody>
      </p:sp>
      <p:sp>
        <p:nvSpPr>
          <p:cNvPr id="170" name="Google Shape;170;p24"/>
          <p:cNvSpPr/>
          <p:nvPr/>
        </p:nvSpPr>
        <p:spPr>
          <a:xfrm>
            <a:off x="1273650" y="3164750"/>
            <a:ext cx="2526000" cy="1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Dropout</a:t>
            </a:r>
            <a:endParaRPr/>
          </a:p>
        </p:txBody>
      </p:sp>
      <p:sp>
        <p:nvSpPr>
          <p:cNvPr id="171" name="Google Shape;171;p24"/>
          <p:cNvSpPr/>
          <p:nvPr/>
        </p:nvSpPr>
        <p:spPr>
          <a:xfrm>
            <a:off x="1273650" y="2972513"/>
            <a:ext cx="2526000" cy="1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Batch Normalization</a:t>
            </a:r>
            <a:endParaRPr/>
          </a:p>
        </p:txBody>
      </p:sp>
      <p:sp>
        <p:nvSpPr>
          <p:cNvPr id="172" name="Google Shape;172;p24"/>
          <p:cNvSpPr/>
          <p:nvPr/>
        </p:nvSpPr>
        <p:spPr>
          <a:xfrm>
            <a:off x="824100" y="3139236"/>
            <a:ext cx="256500" cy="9570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4"/>
          <p:cNvSpPr txBox="1"/>
          <p:nvPr>
            <p:ph idx="1" type="body"/>
          </p:nvPr>
        </p:nvSpPr>
        <p:spPr>
          <a:xfrm>
            <a:off x="680975" y="858150"/>
            <a:ext cx="3263400" cy="1670100"/>
          </a:xfrm>
          <a:prstGeom prst="rect">
            <a:avLst/>
          </a:prstGeom>
          <a:noFill/>
          <a:ln>
            <a:noFill/>
          </a:ln>
        </p:spPr>
        <p:txBody>
          <a:bodyPr anchorCtr="0" anchor="t" bIns="34275" lIns="68575" spcFirstLastPara="1" rIns="68575" wrap="square" tIns="34275">
            <a:normAutofit/>
          </a:bodyPr>
          <a:lstStyle/>
          <a:p>
            <a:pPr indent="-317500" lvl="0" marL="457200" rtl="0" algn="l">
              <a:spcBef>
                <a:spcPts val="0"/>
              </a:spcBef>
              <a:spcAft>
                <a:spcPts val="0"/>
              </a:spcAft>
              <a:buClr>
                <a:schemeClr val="dk1"/>
              </a:buClr>
              <a:buSzPts val="1400"/>
              <a:buChar char="•"/>
            </a:pPr>
            <a:r>
              <a:rPr lang="en">
                <a:solidFill>
                  <a:schemeClr val="dk1"/>
                </a:solidFill>
                <a:latin typeface="Arial"/>
                <a:ea typeface="Arial"/>
                <a:cs typeface="Arial"/>
                <a:sym typeface="Arial"/>
              </a:rPr>
              <a:t>Primary Multilayer ANN</a:t>
            </a:r>
            <a:endParaRPr>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Char char="•"/>
            </a:pPr>
            <a:r>
              <a:rPr lang="en">
                <a:solidFill>
                  <a:schemeClr val="dk1"/>
                </a:solidFill>
                <a:latin typeface="Arial"/>
                <a:ea typeface="Arial"/>
                <a:cs typeface="Arial"/>
                <a:sym typeface="Arial"/>
              </a:rPr>
              <a:t>Adding </a:t>
            </a:r>
            <a:r>
              <a:rPr b="1" lang="en">
                <a:solidFill>
                  <a:schemeClr val="dk1"/>
                </a:solidFill>
                <a:latin typeface="Arial"/>
                <a:ea typeface="Arial"/>
                <a:cs typeface="Arial"/>
                <a:sym typeface="Arial"/>
              </a:rPr>
              <a:t>batch normalization</a:t>
            </a:r>
            <a:r>
              <a:rPr lang="en">
                <a:solidFill>
                  <a:schemeClr val="dk1"/>
                </a:solidFill>
                <a:latin typeface="Arial"/>
                <a:ea typeface="Arial"/>
                <a:cs typeface="Arial"/>
                <a:sym typeface="Arial"/>
              </a:rPr>
              <a:t> and </a:t>
            </a:r>
            <a:r>
              <a:rPr b="1" lang="en">
                <a:solidFill>
                  <a:schemeClr val="dk1"/>
                </a:solidFill>
                <a:latin typeface="Arial"/>
                <a:ea typeface="Arial"/>
                <a:cs typeface="Arial"/>
                <a:sym typeface="Arial"/>
              </a:rPr>
              <a:t>dropout</a:t>
            </a:r>
            <a:r>
              <a:rPr lang="en">
                <a:solidFill>
                  <a:schemeClr val="dk1"/>
                </a:solidFill>
                <a:latin typeface="Arial"/>
                <a:ea typeface="Arial"/>
                <a:cs typeface="Arial"/>
                <a:sym typeface="Arial"/>
              </a:rPr>
              <a:t> to prevent overfitting</a:t>
            </a:r>
            <a:endParaRPr>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a:solidFill>
                  <a:schemeClr val="dk1"/>
                </a:solidFill>
                <a:latin typeface="Arial"/>
                <a:ea typeface="Arial"/>
                <a:cs typeface="Arial"/>
                <a:sym typeface="Arial"/>
              </a:rPr>
              <a:t>Param</a:t>
            </a:r>
            <a:r>
              <a:rPr lang="en">
                <a:solidFill>
                  <a:schemeClr val="dk1"/>
                </a:solidFill>
                <a:latin typeface="Arial"/>
                <a:ea typeface="Arial"/>
                <a:cs typeface="Arial"/>
                <a:sym typeface="Arial"/>
              </a:rPr>
              <a:t>eter num: </a:t>
            </a:r>
            <a:r>
              <a:rPr b="1" lang="en">
                <a:solidFill>
                  <a:schemeClr val="dk1"/>
                </a:solidFill>
                <a:latin typeface="Arial"/>
                <a:ea typeface="Arial"/>
                <a:cs typeface="Arial"/>
                <a:sym typeface="Arial"/>
              </a:rPr>
              <a:t>268,032</a:t>
            </a:r>
            <a:endParaRPr b="1">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a:solidFill>
                  <a:schemeClr val="dk1"/>
                </a:solidFill>
                <a:latin typeface="Arial"/>
                <a:ea typeface="Arial"/>
                <a:cs typeface="Arial"/>
                <a:sym typeface="Arial"/>
              </a:rPr>
              <a:t>Accuracy: </a:t>
            </a:r>
            <a:r>
              <a:rPr b="1" lang="en">
                <a:solidFill>
                  <a:schemeClr val="dk1"/>
                </a:solidFill>
                <a:latin typeface="Arial"/>
                <a:ea typeface="Arial"/>
                <a:cs typeface="Arial"/>
                <a:sym typeface="Arial"/>
              </a:rPr>
              <a:t>0.4774</a:t>
            </a:r>
            <a:endParaRPr b="1">
              <a:solidFill>
                <a:schemeClr val="dk1"/>
              </a:solidFill>
              <a:latin typeface="Arial"/>
              <a:ea typeface="Arial"/>
              <a:cs typeface="Arial"/>
              <a:sym typeface="Arial"/>
            </a:endParaRPr>
          </a:p>
        </p:txBody>
      </p:sp>
      <p:pic>
        <p:nvPicPr>
          <p:cNvPr id="174" name="Google Shape;174;p24"/>
          <p:cNvPicPr preferRelativeResize="0"/>
          <p:nvPr/>
        </p:nvPicPr>
        <p:blipFill>
          <a:blip r:embed="rId3">
            <a:alphaModFix/>
          </a:blip>
          <a:stretch>
            <a:fillRect/>
          </a:stretch>
        </p:blipFill>
        <p:spPr>
          <a:xfrm>
            <a:off x="4718650" y="636325"/>
            <a:ext cx="3486300" cy="1831653"/>
          </a:xfrm>
          <a:prstGeom prst="rect">
            <a:avLst/>
          </a:prstGeom>
          <a:noFill/>
          <a:ln>
            <a:noFill/>
          </a:ln>
        </p:spPr>
      </p:pic>
      <p:pic>
        <p:nvPicPr>
          <p:cNvPr id="175" name="Google Shape;175;p24"/>
          <p:cNvPicPr preferRelativeResize="0"/>
          <p:nvPr/>
        </p:nvPicPr>
        <p:blipFill>
          <a:blip r:embed="rId4">
            <a:alphaModFix/>
          </a:blip>
          <a:stretch>
            <a:fillRect/>
          </a:stretch>
        </p:blipFill>
        <p:spPr>
          <a:xfrm>
            <a:off x="4679475" y="2582375"/>
            <a:ext cx="3564652" cy="1872824"/>
          </a:xfrm>
          <a:prstGeom prst="rect">
            <a:avLst/>
          </a:prstGeom>
          <a:noFill/>
          <a:ln>
            <a:noFill/>
          </a:ln>
        </p:spPr>
      </p:pic>
      <p:sp>
        <p:nvSpPr>
          <p:cNvPr id="176" name="Google Shape;176;p24"/>
          <p:cNvSpPr/>
          <p:nvPr/>
        </p:nvSpPr>
        <p:spPr>
          <a:xfrm>
            <a:off x="1273650" y="3888250"/>
            <a:ext cx="2526000" cy="1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Linear layer</a:t>
            </a:r>
            <a:endParaRPr/>
          </a:p>
        </p:txBody>
      </p:sp>
      <p:sp>
        <p:nvSpPr>
          <p:cNvPr id="177" name="Google Shape;177;p24"/>
          <p:cNvSpPr/>
          <p:nvPr/>
        </p:nvSpPr>
        <p:spPr>
          <a:xfrm>
            <a:off x="1273650" y="4086150"/>
            <a:ext cx="2526000" cy="1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Relu</a:t>
            </a:r>
            <a:endParaRPr/>
          </a:p>
        </p:txBody>
      </p:sp>
      <p:sp>
        <p:nvSpPr>
          <p:cNvPr id="178" name="Google Shape;178;p24"/>
          <p:cNvSpPr/>
          <p:nvPr/>
        </p:nvSpPr>
        <p:spPr>
          <a:xfrm>
            <a:off x="1273650" y="4470625"/>
            <a:ext cx="2526000" cy="1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Dropout</a:t>
            </a:r>
            <a:endParaRPr/>
          </a:p>
        </p:txBody>
      </p:sp>
      <p:sp>
        <p:nvSpPr>
          <p:cNvPr id="179" name="Google Shape;179;p24"/>
          <p:cNvSpPr/>
          <p:nvPr/>
        </p:nvSpPr>
        <p:spPr>
          <a:xfrm>
            <a:off x="1273650" y="4278388"/>
            <a:ext cx="2526000" cy="1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Batch Normalization</a:t>
            </a:r>
            <a:endParaRPr/>
          </a:p>
        </p:txBody>
      </p:sp>
      <p:sp>
        <p:nvSpPr>
          <p:cNvPr id="180" name="Google Shape;180;p24"/>
          <p:cNvSpPr txBox="1"/>
          <p:nvPr/>
        </p:nvSpPr>
        <p:spPr>
          <a:xfrm>
            <a:off x="2118275" y="3377775"/>
            <a:ext cx="8226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2"/>
                </a:solidFill>
              </a:rPr>
              <a:t>…</a:t>
            </a:r>
            <a:endParaRPr b="1" sz="2200">
              <a:solidFill>
                <a:schemeClr val="dk2"/>
              </a:solidFill>
            </a:endParaRPr>
          </a:p>
        </p:txBody>
      </p:sp>
      <p:sp>
        <p:nvSpPr>
          <p:cNvPr id="181" name="Google Shape;181;p24"/>
          <p:cNvSpPr txBox="1"/>
          <p:nvPr/>
        </p:nvSpPr>
        <p:spPr>
          <a:xfrm>
            <a:off x="445950" y="3377775"/>
            <a:ext cx="2982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3</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idx="2" type="body"/>
          </p:nvPr>
        </p:nvSpPr>
        <p:spPr>
          <a:xfrm>
            <a:off x="601275" y="123950"/>
            <a:ext cx="8014200" cy="680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3F3F3F"/>
              </a:buClr>
              <a:buSzPts val="2100"/>
              <a:buNone/>
            </a:pPr>
            <a:r>
              <a:rPr lang="en"/>
              <a:t>Engineering design/methodology analysis (Model 2)</a:t>
            </a:r>
            <a:endParaRPr/>
          </a:p>
        </p:txBody>
      </p:sp>
      <p:sp>
        <p:nvSpPr>
          <p:cNvPr id="187" name="Google Shape;187;p25"/>
          <p:cNvSpPr txBox="1"/>
          <p:nvPr>
            <p:ph idx="1" type="body"/>
          </p:nvPr>
        </p:nvSpPr>
        <p:spPr>
          <a:xfrm>
            <a:off x="518275" y="631525"/>
            <a:ext cx="4100700" cy="1621800"/>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None/>
            </a:pPr>
            <a:r>
              <a:t/>
            </a:r>
            <a:endParaRPr b="1">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Char char="•"/>
            </a:pPr>
            <a:r>
              <a:rPr b="1" lang="en">
                <a:solidFill>
                  <a:schemeClr val="dk1"/>
                </a:solidFill>
                <a:latin typeface="Arial"/>
                <a:ea typeface="Arial"/>
                <a:cs typeface="Arial"/>
                <a:sym typeface="Arial"/>
              </a:rPr>
              <a:t>128 </a:t>
            </a:r>
            <a:r>
              <a:rPr lang="en">
                <a:solidFill>
                  <a:schemeClr val="dk1"/>
                </a:solidFill>
                <a:latin typeface="Arial"/>
                <a:ea typeface="Arial"/>
                <a:cs typeface="Arial"/>
                <a:sym typeface="Arial"/>
              </a:rPr>
              <a:t>independent models predicting each node to capture nodal independency</a:t>
            </a:r>
            <a:endParaRPr>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Char char="•"/>
            </a:pPr>
            <a:r>
              <a:rPr lang="en">
                <a:solidFill>
                  <a:schemeClr val="dk1"/>
                </a:solidFill>
                <a:latin typeface="Arial"/>
                <a:ea typeface="Arial"/>
                <a:cs typeface="Arial"/>
                <a:sym typeface="Arial"/>
              </a:rPr>
              <a:t>Parameter num: </a:t>
            </a:r>
            <a:r>
              <a:rPr b="1" lang="en">
                <a:solidFill>
                  <a:schemeClr val="dk1"/>
                </a:solidFill>
                <a:latin typeface="Arial"/>
                <a:ea typeface="Arial"/>
                <a:cs typeface="Arial"/>
                <a:sym typeface="Arial"/>
              </a:rPr>
              <a:t>22,219,618</a:t>
            </a:r>
            <a:endParaRPr b="1">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a:solidFill>
                  <a:schemeClr val="dk1"/>
                </a:solidFill>
                <a:latin typeface="Arial"/>
                <a:ea typeface="Arial"/>
                <a:cs typeface="Arial"/>
                <a:sym typeface="Arial"/>
              </a:rPr>
              <a:t>Accuracy:</a:t>
            </a:r>
            <a:r>
              <a:rPr b="1" lang="en">
                <a:solidFill>
                  <a:schemeClr val="dk1"/>
                </a:solidFill>
                <a:latin typeface="Arial"/>
                <a:ea typeface="Arial"/>
                <a:cs typeface="Arial"/>
                <a:sym typeface="Arial"/>
              </a:rPr>
              <a:t> 0.5406</a:t>
            </a:r>
            <a:endParaRPr b="1">
              <a:solidFill>
                <a:schemeClr val="dk1"/>
              </a:solidFill>
              <a:latin typeface="Arial"/>
              <a:ea typeface="Arial"/>
              <a:cs typeface="Arial"/>
              <a:sym typeface="Arial"/>
            </a:endParaRPr>
          </a:p>
          <a:p>
            <a:pPr indent="0" lvl="0" marL="0" rtl="0" algn="l">
              <a:spcBef>
                <a:spcPts val="0"/>
              </a:spcBef>
              <a:spcAft>
                <a:spcPts val="0"/>
              </a:spcAft>
              <a:buNone/>
            </a:pPr>
            <a:r>
              <a:t/>
            </a:r>
            <a:endParaRPr b="1">
              <a:solidFill>
                <a:schemeClr val="dk1"/>
              </a:solidFill>
              <a:latin typeface="Arial"/>
              <a:ea typeface="Arial"/>
              <a:cs typeface="Arial"/>
              <a:sym typeface="Arial"/>
            </a:endParaRPr>
          </a:p>
        </p:txBody>
      </p:sp>
      <p:sp>
        <p:nvSpPr>
          <p:cNvPr id="188" name="Google Shape;188;p25"/>
          <p:cNvSpPr/>
          <p:nvPr/>
        </p:nvSpPr>
        <p:spPr>
          <a:xfrm>
            <a:off x="1196260" y="2743508"/>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Linear</a:t>
            </a:r>
            <a:endParaRPr/>
          </a:p>
        </p:txBody>
      </p:sp>
      <p:sp>
        <p:nvSpPr>
          <p:cNvPr id="189" name="Google Shape;189;p25"/>
          <p:cNvSpPr/>
          <p:nvPr/>
        </p:nvSpPr>
        <p:spPr>
          <a:xfrm>
            <a:off x="1196260" y="2943535"/>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Relu</a:t>
            </a:r>
            <a:endParaRPr/>
          </a:p>
        </p:txBody>
      </p:sp>
      <p:sp>
        <p:nvSpPr>
          <p:cNvPr id="190" name="Google Shape;190;p25"/>
          <p:cNvSpPr/>
          <p:nvPr/>
        </p:nvSpPr>
        <p:spPr>
          <a:xfrm>
            <a:off x="1196260" y="3332144"/>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Dropout</a:t>
            </a:r>
            <a:endParaRPr/>
          </a:p>
        </p:txBody>
      </p:sp>
      <p:sp>
        <p:nvSpPr>
          <p:cNvPr id="191" name="Google Shape;191;p25"/>
          <p:cNvSpPr/>
          <p:nvPr/>
        </p:nvSpPr>
        <p:spPr>
          <a:xfrm>
            <a:off x="1196260" y="3137840"/>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BN</a:t>
            </a:r>
            <a:endParaRPr/>
          </a:p>
        </p:txBody>
      </p:sp>
      <p:sp>
        <p:nvSpPr>
          <p:cNvPr id="192" name="Google Shape;192;p25"/>
          <p:cNvSpPr/>
          <p:nvPr/>
        </p:nvSpPr>
        <p:spPr>
          <a:xfrm>
            <a:off x="2178415" y="2743508"/>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Linear</a:t>
            </a:r>
            <a:endParaRPr/>
          </a:p>
        </p:txBody>
      </p:sp>
      <p:sp>
        <p:nvSpPr>
          <p:cNvPr id="193" name="Google Shape;193;p25"/>
          <p:cNvSpPr/>
          <p:nvPr/>
        </p:nvSpPr>
        <p:spPr>
          <a:xfrm>
            <a:off x="2178415" y="2943535"/>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Relu</a:t>
            </a:r>
            <a:endParaRPr/>
          </a:p>
        </p:txBody>
      </p:sp>
      <p:sp>
        <p:nvSpPr>
          <p:cNvPr id="194" name="Google Shape;194;p25"/>
          <p:cNvSpPr/>
          <p:nvPr/>
        </p:nvSpPr>
        <p:spPr>
          <a:xfrm>
            <a:off x="2178415" y="3332144"/>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Dropout</a:t>
            </a:r>
            <a:endParaRPr/>
          </a:p>
        </p:txBody>
      </p:sp>
      <p:sp>
        <p:nvSpPr>
          <p:cNvPr id="195" name="Google Shape;195;p25"/>
          <p:cNvSpPr/>
          <p:nvPr/>
        </p:nvSpPr>
        <p:spPr>
          <a:xfrm>
            <a:off x="2178415" y="3137840"/>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BN</a:t>
            </a:r>
            <a:endParaRPr/>
          </a:p>
        </p:txBody>
      </p:sp>
      <p:sp>
        <p:nvSpPr>
          <p:cNvPr id="196" name="Google Shape;196;p25"/>
          <p:cNvSpPr/>
          <p:nvPr/>
        </p:nvSpPr>
        <p:spPr>
          <a:xfrm>
            <a:off x="3437354" y="2743508"/>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Linear</a:t>
            </a:r>
            <a:endParaRPr/>
          </a:p>
        </p:txBody>
      </p:sp>
      <p:sp>
        <p:nvSpPr>
          <p:cNvPr id="197" name="Google Shape;197;p25"/>
          <p:cNvSpPr/>
          <p:nvPr/>
        </p:nvSpPr>
        <p:spPr>
          <a:xfrm>
            <a:off x="3437354" y="2943535"/>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Relu</a:t>
            </a:r>
            <a:endParaRPr/>
          </a:p>
        </p:txBody>
      </p:sp>
      <p:sp>
        <p:nvSpPr>
          <p:cNvPr id="198" name="Google Shape;198;p25"/>
          <p:cNvSpPr/>
          <p:nvPr/>
        </p:nvSpPr>
        <p:spPr>
          <a:xfrm>
            <a:off x="3437354" y="3332144"/>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Dropout</a:t>
            </a:r>
            <a:endParaRPr/>
          </a:p>
        </p:txBody>
      </p:sp>
      <p:sp>
        <p:nvSpPr>
          <p:cNvPr id="199" name="Google Shape;199;p25"/>
          <p:cNvSpPr/>
          <p:nvPr/>
        </p:nvSpPr>
        <p:spPr>
          <a:xfrm>
            <a:off x="3437354" y="3137840"/>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BN</a:t>
            </a:r>
            <a:endParaRPr/>
          </a:p>
        </p:txBody>
      </p:sp>
      <p:sp>
        <p:nvSpPr>
          <p:cNvPr id="200" name="Google Shape;200;p25"/>
          <p:cNvSpPr txBox="1"/>
          <p:nvPr/>
        </p:nvSpPr>
        <p:spPr>
          <a:xfrm>
            <a:off x="3039053" y="2943546"/>
            <a:ext cx="248100" cy="1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dk2"/>
                </a:solidFill>
              </a:rPr>
              <a:t>…</a:t>
            </a:r>
            <a:endParaRPr b="1" sz="2300">
              <a:solidFill>
                <a:schemeClr val="dk2"/>
              </a:solidFill>
            </a:endParaRPr>
          </a:p>
        </p:txBody>
      </p:sp>
      <p:sp>
        <p:nvSpPr>
          <p:cNvPr id="201" name="Google Shape;201;p25"/>
          <p:cNvSpPr/>
          <p:nvPr/>
        </p:nvSpPr>
        <p:spPr>
          <a:xfrm rot="5400000">
            <a:off x="2754034" y="1213325"/>
            <a:ext cx="207600" cy="2672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5"/>
          <p:cNvSpPr txBox="1"/>
          <p:nvPr/>
        </p:nvSpPr>
        <p:spPr>
          <a:xfrm>
            <a:off x="2250739" y="1968063"/>
            <a:ext cx="777000" cy="1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128</a:t>
            </a:r>
            <a:endParaRPr sz="1800">
              <a:solidFill>
                <a:schemeClr val="dk2"/>
              </a:solidFill>
            </a:endParaRPr>
          </a:p>
        </p:txBody>
      </p:sp>
      <p:sp>
        <p:nvSpPr>
          <p:cNvPr id="203" name="Google Shape;203;p25"/>
          <p:cNvSpPr/>
          <p:nvPr/>
        </p:nvSpPr>
        <p:spPr>
          <a:xfrm>
            <a:off x="1193525" y="3928089"/>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Linear</a:t>
            </a:r>
            <a:endParaRPr/>
          </a:p>
        </p:txBody>
      </p:sp>
      <p:sp>
        <p:nvSpPr>
          <p:cNvPr id="204" name="Google Shape;204;p25"/>
          <p:cNvSpPr/>
          <p:nvPr/>
        </p:nvSpPr>
        <p:spPr>
          <a:xfrm>
            <a:off x="1193525" y="4128116"/>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Relu</a:t>
            </a:r>
            <a:endParaRPr/>
          </a:p>
        </p:txBody>
      </p:sp>
      <p:sp>
        <p:nvSpPr>
          <p:cNvPr id="205" name="Google Shape;205;p25"/>
          <p:cNvSpPr/>
          <p:nvPr/>
        </p:nvSpPr>
        <p:spPr>
          <a:xfrm>
            <a:off x="1193525" y="4516725"/>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Dropout</a:t>
            </a:r>
            <a:endParaRPr/>
          </a:p>
        </p:txBody>
      </p:sp>
      <p:sp>
        <p:nvSpPr>
          <p:cNvPr id="206" name="Google Shape;206;p25"/>
          <p:cNvSpPr/>
          <p:nvPr/>
        </p:nvSpPr>
        <p:spPr>
          <a:xfrm>
            <a:off x="1193525" y="4322421"/>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BN</a:t>
            </a:r>
            <a:endParaRPr/>
          </a:p>
        </p:txBody>
      </p:sp>
      <p:sp>
        <p:nvSpPr>
          <p:cNvPr id="207" name="Google Shape;207;p25"/>
          <p:cNvSpPr/>
          <p:nvPr/>
        </p:nvSpPr>
        <p:spPr>
          <a:xfrm>
            <a:off x="2175680" y="3928089"/>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Linear</a:t>
            </a:r>
            <a:endParaRPr/>
          </a:p>
        </p:txBody>
      </p:sp>
      <p:sp>
        <p:nvSpPr>
          <p:cNvPr id="208" name="Google Shape;208;p25"/>
          <p:cNvSpPr/>
          <p:nvPr/>
        </p:nvSpPr>
        <p:spPr>
          <a:xfrm>
            <a:off x="2175680" y="4128116"/>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Relu</a:t>
            </a:r>
            <a:endParaRPr/>
          </a:p>
        </p:txBody>
      </p:sp>
      <p:sp>
        <p:nvSpPr>
          <p:cNvPr id="209" name="Google Shape;209;p25"/>
          <p:cNvSpPr/>
          <p:nvPr/>
        </p:nvSpPr>
        <p:spPr>
          <a:xfrm>
            <a:off x="2175680" y="4516725"/>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Dropout</a:t>
            </a:r>
            <a:endParaRPr/>
          </a:p>
        </p:txBody>
      </p:sp>
      <p:sp>
        <p:nvSpPr>
          <p:cNvPr id="210" name="Google Shape;210;p25"/>
          <p:cNvSpPr/>
          <p:nvPr/>
        </p:nvSpPr>
        <p:spPr>
          <a:xfrm>
            <a:off x="2175680" y="4322421"/>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BN</a:t>
            </a:r>
            <a:endParaRPr/>
          </a:p>
        </p:txBody>
      </p:sp>
      <p:sp>
        <p:nvSpPr>
          <p:cNvPr id="211" name="Google Shape;211;p25"/>
          <p:cNvSpPr/>
          <p:nvPr/>
        </p:nvSpPr>
        <p:spPr>
          <a:xfrm>
            <a:off x="3434619" y="3928089"/>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Linear</a:t>
            </a:r>
            <a:endParaRPr/>
          </a:p>
        </p:txBody>
      </p:sp>
      <p:sp>
        <p:nvSpPr>
          <p:cNvPr id="212" name="Google Shape;212;p25"/>
          <p:cNvSpPr/>
          <p:nvPr/>
        </p:nvSpPr>
        <p:spPr>
          <a:xfrm>
            <a:off x="3434619" y="4128116"/>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Relu</a:t>
            </a:r>
            <a:endParaRPr/>
          </a:p>
        </p:txBody>
      </p:sp>
      <p:sp>
        <p:nvSpPr>
          <p:cNvPr id="213" name="Google Shape;213;p25"/>
          <p:cNvSpPr/>
          <p:nvPr/>
        </p:nvSpPr>
        <p:spPr>
          <a:xfrm>
            <a:off x="3434619" y="4516725"/>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Dropout</a:t>
            </a:r>
            <a:endParaRPr/>
          </a:p>
        </p:txBody>
      </p:sp>
      <p:sp>
        <p:nvSpPr>
          <p:cNvPr id="214" name="Google Shape;214;p25"/>
          <p:cNvSpPr/>
          <p:nvPr/>
        </p:nvSpPr>
        <p:spPr>
          <a:xfrm>
            <a:off x="3434619" y="4322421"/>
            <a:ext cx="8610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BN</a:t>
            </a:r>
            <a:endParaRPr/>
          </a:p>
        </p:txBody>
      </p:sp>
      <p:sp>
        <p:nvSpPr>
          <p:cNvPr id="215" name="Google Shape;215;p25"/>
          <p:cNvSpPr txBox="1"/>
          <p:nvPr/>
        </p:nvSpPr>
        <p:spPr>
          <a:xfrm>
            <a:off x="3036319" y="4128126"/>
            <a:ext cx="248100" cy="1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dk2"/>
                </a:solidFill>
              </a:rPr>
              <a:t>…</a:t>
            </a:r>
            <a:endParaRPr b="1" sz="2300">
              <a:solidFill>
                <a:schemeClr val="dk2"/>
              </a:solidFill>
            </a:endParaRPr>
          </a:p>
        </p:txBody>
      </p:sp>
      <p:pic>
        <p:nvPicPr>
          <p:cNvPr id="216" name="Google Shape;216;p25"/>
          <p:cNvPicPr preferRelativeResize="0"/>
          <p:nvPr/>
        </p:nvPicPr>
        <p:blipFill>
          <a:blip r:embed="rId3">
            <a:alphaModFix/>
          </a:blip>
          <a:stretch>
            <a:fillRect/>
          </a:stretch>
        </p:blipFill>
        <p:spPr>
          <a:xfrm>
            <a:off x="4619100" y="804050"/>
            <a:ext cx="3709327" cy="1949499"/>
          </a:xfrm>
          <a:prstGeom prst="rect">
            <a:avLst/>
          </a:prstGeom>
          <a:noFill/>
          <a:ln>
            <a:noFill/>
          </a:ln>
        </p:spPr>
      </p:pic>
      <p:pic>
        <p:nvPicPr>
          <p:cNvPr id="217" name="Google Shape;217;p25"/>
          <p:cNvPicPr preferRelativeResize="0"/>
          <p:nvPr/>
        </p:nvPicPr>
        <p:blipFill>
          <a:blip r:embed="rId4">
            <a:alphaModFix/>
          </a:blip>
          <a:stretch>
            <a:fillRect/>
          </a:stretch>
        </p:blipFill>
        <p:spPr>
          <a:xfrm>
            <a:off x="4619100" y="2870050"/>
            <a:ext cx="3655101" cy="1891151"/>
          </a:xfrm>
          <a:prstGeom prst="rect">
            <a:avLst/>
          </a:prstGeom>
          <a:noFill/>
          <a:ln>
            <a:noFill/>
          </a:ln>
        </p:spPr>
      </p:pic>
      <p:sp>
        <p:nvSpPr>
          <p:cNvPr id="218" name="Google Shape;218;p25"/>
          <p:cNvSpPr txBox="1"/>
          <p:nvPr/>
        </p:nvSpPr>
        <p:spPr>
          <a:xfrm>
            <a:off x="1332475" y="3415275"/>
            <a:ext cx="10938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dk2"/>
                </a:solidFill>
              </a:rPr>
              <a:t>…</a:t>
            </a:r>
            <a:endParaRPr b="1" sz="2300">
              <a:solidFill>
                <a:schemeClr val="dk2"/>
              </a:solidFill>
            </a:endParaRPr>
          </a:p>
        </p:txBody>
      </p:sp>
      <p:sp>
        <p:nvSpPr>
          <p:cNvPr id="219" name="Google Shape;219;p25"/>
          <p:cNvSpPr/>
          <p:nvPr/>
        </p:nvSpPr>
        <p:spPr>
          <a:xfrm>
            <a:off x="831200" y="2827025"/>
            <a:ext cx="144600" cy="181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25"/>
          <p:cNvSpPr txBox="1"/>
          <p:nvPr/>
        </p:nvSpPr>
        <p:spPr>
          <a:xfrm>
            <a:off x="478325" y="3526450"/>
            <a:ext cx="520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3</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idx="2" type="body"/>
          </p:nvPr>
        </p:nvSpPr>
        <p:spPr>
          <a:xfrm>
            <a:off x="601275" y="123950"/>
            <a:ext cx="8014200" cy="680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3F3F3F"/>
              </a:buClr>
              <a:buSzPts val="2100"/>
              <a:buNone/>
            </a:pPr>
            <a:r>
              <a:rPr lang="en"/>
              <a:t>Engineering design/methodology analysis </a:t>
            </a:r>
            <a:r>
              <a:rPr lang="en"/>
              <a:t>(Model 3)</a:t>
            </a:r>
            <a:endParaRPr/>
          </a:p>
        </p:txBody>
      </p:sp>
      <p:sp>
        <p:nvSpPr>
          <p:cNvPr id="226" name="Google Shape;226;p26"/>
          <p:cNvSpPr txBox="1"/>
          <p:nvPr>
            <p:ph idx="1" type="body"/>
          </p:nvPr>
        </p:nvSpPr>
        <p:spPr>
          <a:xfrm>
            <a:off x="48975" y="589500"/>
            <a:ext cx="5005800" cy="1850100"/>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None/>
            </a:pPr>
            <a:r>
              <a:t/>
            </a:r>
            <a:endParaRPr b="1">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Char char="•"/>
            </a:pPr>
            <a:r>
              <a:rPr b="1" lang="en">
                <a:solidFill>
                  <a:schemeClr val="dk1"/>
                </a:solidFill>
                <a:latin typeface="Arial"/>
                <a:ea typeface="Arial"/>
                <a:cs typeface="Arial"/>
                <a:sym typeface="Arial"/>
              </a:rPr>
              <a:t>Single </a:t>
            </a:r>
            <a:r>
              <a:rPr lang="en">
                <a:solidFill>
                  <a:schemeClr val="dk1"/>
                </a:solidFill>
                <a:latin typeface="Arial"/>
                <a:ea typeface="Arial"/>
                <a:cs typeface="Arial"/>
                <a:sym typeface="Arial"/>
              </a:rPr>
              <a:t>independent layer to capture independency while </a:t>
            </a:r>
            <a:r>
              <a:rPr lang="en">
                <a:solidFill>
                  <a:schemeClr val="dk1"/>
                </a:solidFill>
                <a:latin typeface="Arial"/>
                <a:ea typeface="Arial"/>
                <a:cs typeface="Arial"/>
                <a:sym typeface="Arial"/>
              </a:rPr>
              <a:t>reducing</a:t>
            </a:r>
            <a:r>
              <a:rPr lang="en">
                <a:solidFill>
                  <a:schemeClr val="dk1"/>
                </a:solidFill>
                <a:latin typeface="Arial"/>
                <a:ea typeface="Arial"/>
                <a:cs typeface="Arial"/>
                <a:sym typeface="Arial"/>
              </a:rPr>
              <a:t> parameters</a:t>
            </a:r>
            <a:endParaRPr>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b="1" lang="en">
                <a:solidFill>
                  <a:schemeClr val="dk1"/>
                </a:solidFill>
                <a:latin typeface="Arial"/>
                <a:ea typeface="Arial"/>
                <a:cs typeface="Arial"/>
                <a:sym typeface="Arial"/>
              </a:rPr>
              <a:t>Self attention</a:t>
            </a:r>
            <a:r>
              <a:rPr lang="en">
                <a:solidFill>
                  <a:schemeClr val="dk1"/>
                </a:solidFill>
                <a:latin typeface="Arial"/>
                <a:ea typeface="Arial"/>
                <a:cs typeface="Arial"/>
                <a:sym typeface="Arial"/>
              </a:rPr>
              <a:t> between nodals to simulate dependency</a:t>
            </a:r>
            <a:endParaRPr>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a:solidFill>
                  <a:schemeClr val="dk1"/>
                </a:solidFill>
                <a:latin typeface="Arial"/>
                <a:ea typeface="Arial"/>
                <a:cs typeface="Arial"/>
                <a:sym typeface="Arial"/>
              </a:rPr>
              <a:t>Parameter num</a:t>
            </a:r>
            <a:r>
              <a:rPr lang="en">
                <a:solidFill>
                  <a:schemeClr val="dk1"/>
                </a:solidFill>
                <a:latin typeface="Arial"/>
                <a:ea typeface="Arial"/>
                <a:cs typeface="Arial"/>
                <a:sym typeface="Arial"/>
              </a:rPr>
              <a:t>:</a:t>
            </a:r>
            <a:r>
              <a:rPr b="1" lang="en">
                <a:solidFill>
                  <a:schemeClr val="dk1"/>
                </a:solidFill>
                <a:latin typeface="Arial"/>
                <a:ea typeface="Arial"/>
                <a:cs typeface="Arial"/>
                <a:sym typeface="Arial"/>
              </a:rPr>
              <a:t> 821,904</a:t>
            </a:r>
            <a:endParaRPr>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Char char="•"/>
            </a:pPr>
            <a:r>
              <a:rPr lang="en">
                <a:solidFill>
                  <a:schemeClr val="dk1"/>
                </a:solidFill>
                <a:latin typeface="Arial"/>
                <a:ea typeface="Arial"/>
                <a:cs typeface="Arial"/>
                <a:sym typeface="Arial"/>
              </a:rPr>
              <a:t>Accuracy:</a:t>
            </a:r>
            <a:r>
              <a:rPr lang="en">
                <a:solidFill>
                  <a:schemeClr val="dk1"/>
                </a:solidFill>
                <a:latin typeface="Arial"/>
                <a:ea typeface="Arial"/>
                <a:cs typeface="Arial"/>
                <a:sym typeface="Arial"/>
              </a:rPr>
              <a:t> </a:t>
            </a:r>
            <a:r>
              <a:rPr b="1" lang="en">
                <a:solidFill>
                  <a:schemeClr val="dk1"/>
                </a:solidFill>
                <a:latin typeface="Arial"/>
                <a:ea typeface="Arial"/>
                <a:cs typeface="Arial"/>
                <a:sym typeface="Arial"/>
              </a:rPr>
              <a:t>0.8404</a:t>
            </a:r>
            <a:endParaRPr b="1">
              <a:solidFill>
                <a:schemeClr val="dk1"/>
              </a:solidFill>
              <a:latin typeface="Arial"/>
              <a:ea typeface="Arial"/>
              <a:cs typeface="Arial"/>
              <a:sym typeface="Arial"/>
            </a:endParaRPr>
          </a:p>
          <a:p>
            <a:pPr indent="0" lvl="0" marL="457200" rtl="0" algn="l">
              <a:spcBef>
                <a:spcPts val="0"/>
              </a:spcBef>
              <a:spcAft>
                <a:spcPts val="0"/>
              </a:spcAft>
              <a:buNone/>
            </a:pPr>
            <a:r>
              <a:t/>
            </a:r>
            <a:endParaRPr b="1">
              <a:solidFill>
                <a:schemeClr val="dk1"/>
              </a:solidFill>
              <a:latin typeface="Arial"/>
              <a:ea typeface="Arial"/>
              <a:cs typeface="Arial"/>
              <a:sym typeface="Arial"/>
            </a:endParaRPr>
          </a:p>
        </p:txBody>
      </p:sp>
      <p:sp>
        <p:nvSpPr>
          <p:cNvPr id="227" name="Google Shape;227;p26"/>
          <p:cNvSpPr/>
          <p:nvPr/>
        </p:nvSpPr>
        <p:spPr>
          <a:xfrm>
            <a:off x="1033525" y="2883710"/>
            <a:ext cx="817800" cy="1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Linear </a:t>
            </a:r>
            <a:endParaRPr/>
          </a:p>
        </p:txBody>
      </p:sp>
      <p:sp>
        <p:nvSpPr>
          <p:cNvPr id="228" name="Google Shape;228;p26"/>
          <p:cNvSpPr/>
          <p:nvPr/>
        </p:nvSpPr>
        <p:spPr>
          <a:xfrm>
            <a:off x="1966655" y="2883710"/>
            <a:ext cx="817800" cy="1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Linear </a:t>
            </a:r>
            <a:endParaRPr/>
          </a:p>
        </p:txBody>
      </p:sp>
      <p:sp>
        <p:nvSpPr>
          <p:cNvPr id="229" name="Google Shape;229;p26"/>
          <p:cNvSpPr/>
          <p:nvPr/>
        </p:nvSpPr>
        <p:spPr>
          <a:xfrm>
            <a:off x="3162751" y="2883710"/>
            <a:ext cx="817800" cy="1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Linear </a:t>
            </a:r>
            <a:endParaRPr/>
          </a:p>
        </p:txBody>
      </p:sp>
      <p:sp>
        <p:nvSpPr>
          <p:cNvPr id="230" name="Google Shape;230;p26"/>
          <p:cNvSpPr txBox="1"/>
          <p:nvPr/>
        </p:nvSpPr>
        <p:spPr>
          <a:xfrm>
            <a:off x="2784333" y="2728695"/>
            <a:ext cx="2358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dk2"/>
                </a:solidFill>
              </a:rPr>
              <a:t>…</a:t>
            </a:r>
            <a:endParaRPr b="1" sz="2300">
              <a:solidFill>
                <a:schemeClr val="dk2"/>
              </a:solidFill>
            </a:endParaRPr>
          </a:p>
        </p:txBody>
      </p:sp>
      <p:sp>
        <p:nvSpPr>
          <p:cNvPr id="231" name="Google Shape;231;p26"/>
          <p:cNvSpPr/>
          <p:nvPr/>
        </p:nvSpPr>
        <p:spPr>
          <a:xfrm rot="5400000">
            <a:off x="2524011" y="1448672"/>
            <a:ext cx="176700" cy="253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 name="Google Shape;232;p26"/>
          <p:cNvSpPr txBox="1"/>
          <p:nvPr/>
        </p:nvSpPr>
        <p:spPr>
          <a:xfrm>
            <a:off x="2262900" y="2239500"/>
            <a:ext cx="7302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128</a:t>
            </a:r>
            <a:endParaRPr sz="1800">
              <a:solidFill>
                <a:schemeClr val="dk2"/>
              </a:solidFill>
            </a:endParaRPr>
          </a:p>
        </p:txBody>
      </p:sp>
      <p:sp>
        <p:nvSpPr>
          <p:cNvPr id="233" name="Google Shape;233;p26"/>
          <p:cNvSpPr/>
          <p:nvPr/>
        </p:nvSpPr>
        <p:spPr>
          <a:xfrm>
            <a:off x="1535767" y="3331982"/>
            <a:ext cx="2032200" cy="20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Activation</a:t>
            </a:r>
            <a:endParaRPr/>
          </a:p>
        </p:txBody>
      </p:sp>
      <p:sp>
        <p:nvSpPr>
          <p:cNvPr id="234" name="Google Shape;234;p26"/>
          <p:cNvSpPr/>
          <p:nvPr/>
        </p:nvSpPr>
        <p:spPr>
          <a:xfrm>
            <a:off x="1634708" y="3124696"/>
            <a:ext cx="216600" cy="17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26"/>
          <p:cNvSpPr/>
          <p:nvPr/>
        </p:nvSpPr>
        <p:spPr>
          <a:xfrm>
            <a:off x="2443733" y="3116009"/>
            <a:ext cx="216600" cy="17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26"/>
          <p:cNvSpPr/>
          <p:nvPr/>
        </p:nvSpPr>
        <p:spPr>
          <a:xfrm>
            <a:off x="3252759" y="3116009"/>
            <a:ext cx="216600" cy="17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7" name="Google Shape;237;p26"/>
          <p:cNvSpPr/>
          <p:nvPr/>
        </p:nvSpPr>
        <p:spPr>
          <a:xfrm>
            <a:off x="1535767" y="3564949"/>
            <a:ext cx="2032200" cy="20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Linear</a:t>
            </a:r>
            <a:endParaRPr/>
          </a:p>
        </p:txBody>
      </p:sp>
      <p:sp>
        <p:nvSpPr>
          <p:cNvPr id="238" name="Google Shape;238;p26"/>
          <p:cNvSpPr/>
          <p:nvPr/>
        </p:nvSpPr>
        <p:spPr>
          <a:xfrm>
            <a:off x="1535767" y="3802139"/>
            <a:ext cx="2032200" cy="20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Activation</a:t>
            </a:r>
            <a:endParaRPr/>
          </a:p>
        </p:txBody>
      </p:sp>
      <p:sp>
        <p:nvSpPr>
          <p:cNvPr id="239" name="Google Shape;239;p26"/>
          <p:cNvSpPr/>
          <p:nvPr/>
        </p:nvSpPr>
        <p:spPr>
          <a:xfrm>
            <a:off x="1535767" y="4035107"/>
            <a:ext cx="2032200" cy="20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Dropout</a:t>
            </a:r>
            <a:endParaRPr/>
          </a:p>
        </p:txBody>
      </p:sp>
      <p:sp>
        <p:nvSpPr>
          <p:cNvPr id="240" name="Google Shape;240;p26"/>
          <p:cNvSpPr/>
          <p:nvPr/>
        </p:nvSpPr>
        <p:spPr>
          <a:xfrm>
            <a:off x="1535876" y="4272297"/>
            <a:ext cx="2032200" cy="20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Self-attention</a:t>
            </a:r>
            <a:endParaRPr/>
          </a:p>
        </p:txBody>
      </p:sp>
      <p:sp>
        <p:nvSpPr>
          <p:cNvPr id="241" name="Google Shape;241;p26"/>
          <p:cNvSpPr/>
          <p:nvPr/>
        </p:nvSpPr>
        <p:spPr>
          <a:xfrm>
            <a:off x="1535876" y="4505264"/>
            <a:ext cx="2032200" cy="20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Self-attention</a:t>
            </a:r>
            <a:endParaRPr/>
          </a:p>
        </p:txBody>
      </p:sp>
      <p:sp>
        <p:nvSpPr>
          <p:cNvPr id="242" name="Google Shape;242;p26"/>
          <p:cNvSpPr/>
          <p:nvPr/>
        </p:nvSpPr>
        <p:spPr>
          <a:xfrm>
            <a:off x="1535767" y="4738237"/>
            <a:ext cx="2032200" cy="20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Linear</a:t>
            </a:r>
            <a:endParaRPr/>
          </a:p>
        </p:txBody>
      </p:sp>
      <p:pic>
        <p:nvPicPr>
          <p:cNvPr id="243" name="Google Shape;243;p26"/>
          <p:cNvPicPr preferRelativeResize="0"/>
          <p:nvPr/>
        </p:nvPicPr>
        <p:blipFill>
          <a:blip r:embed="rId3">
            <a:alphaModFix/>
          </a:blip>
          <a:stretch>
            <a:fillRect/>
          </a:stretch>
        </p:blipFill>
        <p:spPr>
          <a:xfrm>
            <a:off x="5097325" y="752925"/>
            <a:ext cx="3640161" cy="1912501"/>
          </a:xfrm>
          <a:prstGeom prst="rect">
            <a:avLst/>
          </a:prstGeom>
          <a:noFill/>
          <a:ln>
            <a:noFill/>
          </a:ln>
        </p:spPr>
      </p:pic>
      <p:pic>
        <p:nvPicPr>
          <p:cNvPr id="244" name="Google Shape;244;p26"/>
          <p:cNvPicPr preferRelativeResize="0"/>
          <p:nvPr/>
        </p:nvPicPr>
        <p:blipFill>
          <a:blip r:embed="rId4">
            <a:alphaModFix/>
          </a:blip>
          <a:stretch>
            <a:fillRect/>
          </a:stretch>
        </p:blipFill>
        <p:spPr>
          <a:xfrm>
            <a:off x="5097325" y="2716550"/>
            <a:ext cx="3521249" cy="1850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