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4D4D4C"/>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varScale="1">
        <p:scale>
          <a:sx n="24" d="100"/>
          <a:sy n="24" d="100"/>
        </p:scale>
        <p:origin x="4248" y="256"/>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7/22/24</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7/22/24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7/22/24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7/22/24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7/22/24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7/22/24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7/22/24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7/22/24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7/22/24</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1785104"/>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VM</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Design and Manufacturing III </a:t>
            </a:r>
          </a:p>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&amp; VE</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Major Design Experience</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Statement</a:t>
            </a:r>
            <a:endParaRPr lang="en-US" altLang="zh-CN" sz="4000" dirty="0">
              <a:solidFill>
                <a:schemeClr val="tx2">
                  <a:lumMod val="75000"/>
                </a:schemeClr>
              </a:solidFill>
            </a:endParaRPr>
          </a:p>
          <a:p>
            <a:pPr fontAlgn="base">
              <a:spcBef>
                <a:spcPct val="0"/>
              </a:spcBef>
              <a:spcAft>
                <a:spcPct val="0"/>
              </a:spcAft>
            </a:pPr>
            <a:r>
              <a:rPr lang="en-US" sz="3200" dirty="0">
                <a:solidFill>
                  <a:schemeClr val="tx2">
                    <a:lumMod val="75000"/>
                  </a:schemeClr>
                </a:solidFill>
              </a:rPr>
              <a:t>Corrugated paper boxes are extensively used in packaging and logistics due to their lightweight, recyclable, and customizable properties. However, these boxes are prone to buckling during storage and shipment, leading to product damage, lost revenue, wasted resources, and customer complaints. The current solution, Dr. Box Calculator Pro, uses Finite Element Analysis (FEA) to predict box performance. While FEA is effective, it is time-consuming and requires significant computational resources. This inefficiency presents a major challenge for industries that need quick and reliable predictions to make timely decisions and optimize operations.</a:t>
            </a:r>
            <a:endParaRPr lang="en-US" altLang="zh-CN" sz="3200" dirty="0">
              <a:solidFill>
                <a:schemeClr val="tx2">
                  <a:lumMod val="75000"/>
                </a:schemeClr>
              </a:solidFill>
            </a:endParaRPr>
          </a:p>
          <a:p>
            <a:endParaRPr lang="en-US" altLang="zh-CN" sz="3600"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Different properties of </a:t>
            </a:r>
          </a:p>
          <a:p>
            <a:pPr algn="ctr"/>
            <a:r>
              <a:rPr lang="en-US" altLang="zh-CN" sz="2800" dirty="0">
                <a:solidFill>
                  <a:schemeClr val="tx2">
                    <a:lumMod val="75000"/>
                  </a:schemeClr>
                </a:solidFill>
              </a:rPr>
              <a:t>Corrugated Boxes</a:t>
            </a:r>
          </a:p>
          <a:p>
            <a:pPr algn="ctr"/>
            <a:r>
              <a:rPr lang="en-US" altLang="zh-CN" sz="4000" b="1" u="sng" dirty="0">
                <a:solidFill>
                  <a:schemeClr val="tx2">
                    <a:lumMod val="75000"/>
                  </a:schemeClr>
                </a:solidFill>
              </a:rPr>
              <a:t>Concept Generation</a:t>
            </a:r>
          </a:p>
          <a:p>
            <a:r>
              <a:rPr lang="en-US" sz="3200" dirty="0">
                <a:solidFill>
                  <a:schemeClr val="tx2">
                    <a:lumMod val="75000"/>
                  </a:schemeClr>
                </a:solidFill>
              </a:rPr>
              <a:t>To replace FEA, we explored Decision Boosting Trees, Support Vector Machines (SVM), and Deep Neural Networks (DNN). DNNs were chosen for their ability to handle complex, non-linear data and provide fast, accurate predictions.</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2 </a:t>
            </a:r>
            <a:r>
              <a:rPr lang="en-US" altLang="zh-CN" sz="2800" dirty="0">
                <a:solidFill>
                  <a:schemeClr val="tx2">
                    <a:lumMod val="75000"/>
                  </a:schemeClr>
                </a:solidFill>
              </a:rPr>
              <a:t>Concept Diagram</a:t>
            </a: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2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endParaRPr lang="en-US" altLang="zh-CN" sz="3200" dirty="0">
              <a:solidFill>
                <a:schemeClr val="tx2">
                  <a:lumMod val="75000"/>
                </a:schemeClr>
              </a:solidFill>
            </a:endParaRPr>
          </a:p>
          <a:p>
            <a:endParaRPr lang="en-US" altLang="zh-CN" sz="3600" dirty="0">
              <a:solidFill>
                <a:schemeClr val="tx2">
                  <a:lumMod val="75000"/>
                </a:schemeClr>
              </a:solidFill>
            </a:endParaRPr>
          </a:p>
          <a:p>
            <a:endParaRPr lang="en-US" altLang="zh-CN" sz="3200" b="1"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Validation</a:t>
            </a:r>
          </a:p>
          <a:p>
            <a:r>
              <a:rPr lang="en-US" altLang="zh-CN" sz="3200" i="1" dirty="0">
                <a:solidFill>
                  <a:schemeClr val="tx2">
                    <a:lumMod val="75000"/>
                  </a:schemeClr>
                </a:solidFill>
              </a:rPr>
              <a:t>Validation Process:       </a:t>
            </a:r>
          </a:p>
          <a:p>
            <a:r>
              <a:rPr lang="en-US" altLang="zh-CN" sz="3200" dirty="0">
                <a:solidFill>
                  <a:schemeClr val="tx2">
                    <a:lumMod val="75000"/>
                  </a:schemeClr>
                </a:solidFill>
              </a:rPr>
              <a:t>For training and validation loss, the model was trained over 1,400 steps, with the training loss decreasing rapidly and stabilizing, while validation loss maintained a low value, indicating minimal overfitting.</a:t>
            </a:r>
          </a:p>
          <a:p>
            <a:r>
              <a:rPr lang="en-US" altLang="zh-CN" sz="3200" dirty="0">
                <a:solidFill>
                  <a:schemeClr val="tx2">
                    <a:lumMod val="75000"/>
                  </a:schemeClr>
                </a:solidFill>
              </a:rPr>
              <a:t>For predictive accuracy and computational cost, simulations were completed within 5 minutes, significantly reducing the need for extensive resources.</a:t>
            </a:r>
          </a:p>
          <a:p>
            <a:r>
              <a:rPr lang="en-US" altLang="zh-CN" sz="3200" i="1" dirty="0">
                <a:solidFill>
                  <a:schemeClr val="tx2">
                    <a:lumMod val="75000"/>
                  </a:schemeClr>
                </a:solidFill>
              </a:rPr>
              <a:t>Validation Results:</a:t>
            </a:r>
          </a:p>
          <a:p>
            <a:r>
              <a:rPr lang="en-US" altLang="zh-CN" sz="3200" dirty="0">
                <a:solidFill>
                  <a:schemeClr val="tx2">
                    <a:lumMod val="75000"/>
                  </a:schemeClr>
                </a:solidFill>
              </a:rPr>
              <a:t>According to the validation, most specifications can be met:</a:t>
            </a:r>
          </a:p>
          <a:p>
            <a:r>
              <a:rPr lang="en-US" altLang="zh-CN" sz="3200" dirty="0">
                <a:solidFill>
                  <a:schemeClr val="tx2">
                    <a:lumMod val="75000"/>
                  </a:schemeClr>
                </a:solidFill>
              </a:rPr>
              <a:t>Predictive accuracy: &gt; 90%</a:t>
            </a:r>
          </a:p>
          <a:p>
            <a:r>
              <a:rPr lang="en-US" altLang="zh-CN" sz="3200" dirty="0">
                <a:solidFill>
                  <a:schemeClr val="tx2">
                    <a:lumMod val="75000"/>
                  </a:schemeClr>
                </a:solidFill>
              </a:rPr>
              <a:t>Analysis time: ≤ 5 minutes per simulation</a:t>
            </a:r>
          </a:p>
          <a:p>
            <a:r>
              <a:rPr lang="en-US" altLang="zh-CN" sz="3200" dirty="0">
                <a:solidFill>
                  <a:schemeClr val="tx2">
                    <a:lumMod val="75000"/>
                  </a:schemeClr>
                </a:solidFill>
              </a:rPr>
              <a:t>Computational cost: Reduced from 600 cores to 1 core</a:t>
            </a:r>
          </a:p>
          <a:p>
            <a:r>
              <a:rPr lang="en-US" altLang="zh-CN" sz="3200" dirty="0">
                <a:solidFill>
                  <a:schemeClr val="tx2">
                    <a:lumMod val="75000"/>
                  </a:schemeClr>
                </a:solidFill>
              </a:rPr>
              <a:t>System reliability: &gt; 99.9%</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r>
              <a:rPr lang="en-US" altLang="zh-CN" sz="2800" b="1" dirty="0">
                <a:solidFill>
                  <a:schemeClr val="tx2">
                    <a:lumMod val="75000"/>
                  </a:schemeClr>
                </a:solidFill>
              </a:rPr>
              <a:t>Fig.5</a:t>
            </a:r>
            <a:r>
              <a:rPr lang="en-US" altLang="zh-CN" sz="2800" dirty="0">
                <a:solidFill>
                  <a:schemeClr val="tx2">
                    <a:lumMod val="75000"/>
                  </a:schemeClr>
                </a:solidFill>
              </a:rPr>
              <a:t> Training Loss</a:t>
            </a:r>
          </a:p>
          <a:p>
            <a:pPr algn="ctr"/>
            <a:endParaRPr lang="en-US" altLang="zh-CN" sz="4000" b="1" u="sng" dirty="0">
              <a:solidFill>
                <a:schemeClr val="tx2">
                  <a:lumMod val="75000"/>
                </a:schemeClr>
              </a:solidFill>
            </a:endParaRPr>
          </a:p>
          <a:p>
            <a:pPr algn="ctr"/>
            <a:r>
              <a:rPr lang="en-US" altLang="zh-CN" sz="4000" b="1" u="sng" dirty="0">
                <a:solidFill>
                  <a:schemeClr val="tx2">
                    <a:lumMod val="75000"/>
                  </a:schemeClr>
                </a:solidFill>
              </a:rPr>
              <a:t>Conclusion</a:t>
            </a:r>
          </a:p>
          <a:p>
            <a:r>
              <a:rPr lang="en-US" altLang="zh-CN" sz="3200" dirty="0">
                <a:solidFill>
                  <a:schemeClr val="tx2">
                    <a:lumMod val="75000"/>
                  </a:schemeClr>
                </a:solidFill>
              </a:rPr>
              <a:t>Integrating DNNs into Dr. Box Calculator Pro offers instant predictions, reduces computational costs, and handles diverse box types and conditions. This approach improves accuracy, operational efficiency, and customer satisfaction by minimizing product damage during transit.</a:t>
            </a:r>
          </a:p>
          <a:p>
            <a:r>
              <a:rPr lang="en-US" altLang="zh-CN" sz="4000" b="1" u="sng" dirty="0">
                <a:solidFill>
                  <a:schemeClr val="tx2">
                    <a:lumMod val="75000"/>
                  </a:schemeClr>
                </a:solidFill>
              </a:rPr>
              <a:t>Acknowledgement</a:t>
            </a:r>
          </a:p>
          <a:p>
            <a:r>
              <a:rPr lang="en-US" altLang="zh-CN" sz="2800" dirty="0">
                <a:solidFill>
                  <a:schemeClr val="tx2">
                    <a:lumMod val="75000"/>
                  </a:schemeClr>
                </a:solidFill>
              </a:rPr>
              <a:t>Sponsor: Shane Johnson, </a:t>
            </a:r>
            <a:r>
              <a:rPr lang="en-US" altLang="zh-CN" sz="2800" dirty="0" err="1">
                <a:solidFill>
                  <a:schemeClr val="tx2">
                    <a:lumMod val="75000"/>
                  </a:schemeClr>
                </a:solidFill>
              </a:rPr>
              <a:t>Tanzeelur</a:t>
            </a:r>
            <a:r>
              <a:rPr lang="en-US" altLang="zh-CN" sz="2800" dirty="0">
                <a:solidFill>
                  <a:schemeClr val="tx2">
                    <a:lumMod val="75000"/>
                  </a:schemeClr>
                </a:solidFill>
              </a:rPr>
              <a:t> Rehman from UM-SJTU Joint Institute </a:t>
            </a:r>
          </a:p>
          <a:p>
            <a:r>
              <a:rPr lang="en-US" altLang="zh-CN" sz="2800" dirty="0">
                <a:solidFill>
                  <a:schemeClr val="tx2">
                    <a:lumMod val="75000"/>
                  </a:schemeClr>
                </a:solidFill>
              </a:rPr>
              <a:t>Instructor: </a:t>
            </a:r>
            <a:r>
              <a:rPr lang="en-US" altLang="zh-CN" sz="2800" dirty="0" err="1">
                <a:solidFill>
                  <a:schemeClr val="tx2">
                    <a:lumMod val="75000"/>
                  </a:schemeClr>
                </a:solidFill>
              </a:rPr>
              <a:t>Jigang</a:t>
            </a:r>
            <a:r>
              <a:rPr lang="en-US" altLang="zh-CN" sz="2800" dirty="0">
                <a:solidFill>
                  <a:schemeClr val="tx2">
                    <a:lumMod val="75000"/>
                  </a:schemeClr>
                </a:solidFill>
              </a:rPr>
              <a:t> Wu from UM-SJTU Joint Institute </a:t>
            </a:r>
          </a:p>
          <a:p>
            <a:endParaRPr lang="zh-CN" altLang="en-US" sz="3200" dirty="0"/>
          </a:p>
          <a:p>
            <a:endParaRPr lang="zh-CN" altLang="en-US" sz="3200" dirty="0"/>
          </a:p>
        </p:txBody>
      </p:sp>
      <p:sp>
        <p:nvSpPr>
          <p:cNvPr id="37" name="TextBox 5"/>
          <p:cNvSpPr txBox="1"/>
          <p:nvPr/>
        </p:nvSpPr>
        <p:spPr>
          <a:xfrm>
            <a:off x="7560990" y="7447635"/>
            <a:ext cx="6480000" cy="2339918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Design Description</a:t>
            </a:r>
          </a:p>
          <a:p>
            <a:r>
              <a:rPr lang="en-US" altLang="zh-CN" sz="3200" dirty="0">
                <a:solidFill>
                  <a:schemeClr val="tx2">
                    <a:lumMod val="75000"/>
                  </a:schemeClr>
                </a:solidFill>
              </a:rPr>
              <a:t>We designed a DNN model to replace FEA in Dr. Box Calculator Pro. This model leverages GPU acceleration to efficiently handle large-scale data and complex models. It includes multiple layers between the input and output, enabling automatic feature learning and end-to-end processing. Data augmentation, such as spatial symmetry, enhances generalization. Anomaly detection and exception handling ensure robustness. Additionally, a user-friendly front-end interface was developed to improve accessibility, allowing users to input data and receive instant predictions, making the tool practical for real-world applications.</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2800" dirty="0">
              <a:solidFill>
                <a:schemeClr val="tx2">
                  <a:lumMod val="75000"/>
                </a:schemeClr>
              </a:solidFill>
            </a:endParaRPr>
          </a:p>
          <a:p>
            <a:pPr algn="ctr"/>
            <a:r>
              <a:rPr lang="en-US" altLang="zh-CN" sz="2800" b="1" dirty="0">
                <a:solidFill>
                  <a:schemeClr val="tx2">
                    <a:lumMod val="75000"/>
                  </a:schemeClr>
                </a:solidFill>
              </a:rPr>
              <a:t>Fig.3</a:t>
            </a:r>
            <a:r>
              <a:rPr lang="en-US" altLang="zh-CN" sz="2800" dirty="0">
                <a:solidFill>
                  <a:schemeClr val="tx2">
                    <a:lumMod val="75000"/>
                  </a:schemeClr>
                </a:solidFill>
              </a:rPr>
              <a:t> Basic User Interface</a:t>
            </a:r>
          </a:p>
          <a:p>
            <a:pPr algn="ctr"/>
            <a:r>
              <a:rPr lang="en-US" altLang="zh-CN" sz="4000" b="1" u="sng" dirty="0">
                <a:solidFill>
                  <a:schemeClr val="tx2">
                    <a:lumMod val="75000"/>
                  </a:schemeClr>
                </a:solidFill>
              </a:rPr>
              <a:t>Modeling and Analysis</a:t>
            </a:r>
          </a:p>
          <a:p>
            <a:r>
              <a:rPr lang="en-US" sz="3200" dirty="0">
                <a:solidFill>
                  <a:schemeClr val="tx2">
                    <a:lumMod val="75000"/>
                  </a:schemeClr>
                </a:solidFill>
              </a:rPr>
              <a:t>A multilayer ANN with linear layers, </a:t>
            </a:r>
            <a:r>
              <a:rPr lang="en-US" sz="3200" dirty="0" err="1">
                <a:solidFill>
                  <a:schemeClr val="tx2">
                    <a:lumMod val="75000"/>
                  </a:schemeClr>
                </a:solidFill>
              </a:rPr>
              <a:t>ReLU</a:t>
            </a:r>
            <a:r>
              <a:rPr lang="en-US" sz="3200" dirty="0">
                <a:solidFill>
                  <a:schemeClr val="tx2">
                    <a:lumMod val="75000"/>
                  </a:schemeClr>
                </a:solidFill>
              </a:rPr>
              <a:t> activation, dropout, and batch normalization was developed. The final model, incorporating self-attention modules, improved accuracy while reducing the number of parameters, transforming inputs into precise predictions.</a:t>
            </a:r>
            <a:endParaRPr lang="en-US" altLang="zh-CN" sz="3200"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pPr algn="ctr"/>
            <a:endParaRPr lang="en-US" altLang="zh-CN" sz="32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4 </a:t>
            </a:r>
            <a:r>
              <a:rPr lang="en-US" altLang="zh-CN" sz="2800" dirty="0">
                <a:solidFill>
                  <a:schemeClr val="tx2">
                    <a:lumMod val="75000"/>
                  </a:schemeClr>
                </a:solidFill>
              </a:rPr>
              <a:t>Model Structure</a:t>
            </a:r>
          </a:p>
          <a:p>
            <a:pPr algn="ctr"/>
            <a:endParaRPr lang="en-US" altLang="zh-CN" sz="2000" b="1" u="sng" dirty="0">
              <a:solidFill>
                <a:schemeClr val="tx2">
                  <a:lumMod val="75000"/>
                </a:schemeClr>
              </a:solidFill>
            </a:endParaRPr>
          </a:p>
          <a:p>
            <a:r>
              <a:rPr lang="en-US" altLang="zh-CN" sz="3200" i="1" dirty="0">
                <a:solidFill>
                  <a:schemeClr val="tx2">
                    <a:lumMod val="75000"/>
                  </a:schemeClr>
                </a:solidFill>
              </a:rPr>
              <a:t>                               </a:t>
            </a: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21334" y="2822913"/>
            <a:ext cx="13672800" cy="4154984"/>
          </a:xfrm>
          <a:prstGeom prst="rect">
            <a:avLst/>
          </a:prstGeom>
          <a:noFill/>
        </p:spPr>
        <p:txBody>
          <a:bodyPr wrap="square" rtlCol="0">
            <a:spAutoFit/>
          </a:bodyPr>
          <a:lstStyle/>
          <a:p>
            <a:pPr marL="0" marR="0" lvl="0" indent="0" rtl="0">
              <a:lnSpc>
                <a:spcPct val="100000"/>
              </a:lnSpc>
              <a:spcBef>
                <a:spcPts val="0"/>
              </a:spcBef>
              <a:spcAft>
                <a:spcPts val="0"/>
              </a:spcAft>
              <a:buClr>
                <a:srgbClr val="595959"/>
              </a:buClr>
              <a:buSzPts val="3400"/>
              <a:buFont typeface="Helvetica Neue"/>
              <a:buNone/>
            </a:pPr>
            <a:r>
              <a:rPr lang="en-US" sz="5400" b="1" dirty="0">
                <a:solidFill>
                  <a:srgbClr val="595959"/>
                </a:solidFill>
                <a:latin typeface="+mj-lt"/>
                <a:ea typeface="Helvetica Neue"/>
                <a:cs typeface="Helvetica Neue"/>
                <a:sym typeface="Helvetica Neue"/>
              </a:rPr>
              <a:t>Replacing a cloud based computation tool on DrBoxOnline.com with faster running neural network</a:t>
            </a:r>
            <a:endParaRPr lang="en-US" sz="5400" dirty="0">
              <a:latin typeface="+mj-lt"/>
            </a:endParaRPr>
          </a:p>
          <a:p>
            <a:pPr>
              <a:tabLst>
                <a:tab pos="3657600" algn="l"/>
              </a:tabLst>
              <a:defRPr/>
            </a:pPr>
            <a:r>
              <a:rPr lang="en-US" altLang="zh-CN" sz="3400" b="1" dirty="0">
                <a:solidFill>
                  <a:schemeClr val="tx2">
                    <a:lumMod val="75000"/>
                  </a:schemeClr>
                </a:solidFill>
                <a:latin typeface="+mj-lt"/>
              </a:rPr>
              <a:t>Sponsor: </a:t>
            </a:r>
            <a:r>
              <a:rPr lang="en-US" altLang="zh-CN" sz="3400" dirty="0">
                <a:solidFill>
                  <a:schemeClr val="tx2">
                    <a:lumMod val="75000"/>
                  </a:schemeClr>
                </a:solidFill>
                <a:latin typeface="+mj-lt"/>
              </a:rPr>
              <a:t>Prof.</a:t>
            </a:r>
            <a:r>
              <a:rPr lang="en-US" altLang="zh-CN" sz="3400" b="1" dirty="0">
                <a:solidFill>
                  <a:schemeClr val="tx2">
                    <a:lumMod val="75000"/>
                  </a:schemeClr>
                </a:solidFill>
                <a:latin typeface="+mj-lt"/>
              </a:rPr>
              <a:t> </a:t>
            </a:r>
            <a:r>
              <a:rPr lang="en-US" altLang="zh-CN" sz="3400" dirty="0">
                <a:solidFill>
                  <a:schemeClr val="tx2">
                    <a:lumMod val="75000"/>
                  </a:schemeClr>
                </a:solidFill>
                <a:latin typeface="+mj-lt"/>
              </a:rPr>
              <a:t>Shane Johnson</a:t>
            </a:r>
          </a:p>
          <a:p>
            <a:pPr>
              <a:tabLst>
                <a:tab pos="3657600" algn="l"/>
              </a:tabLst>
              <a:defRPr/>
            </a:pPr>
            <a:r>
              <a:rPr lang="en-US" altLang="zh-CN" sz="3400" b="1" dirty="0">
                <a:solidFill>
                  <a:schemeClr val="tx2">
                    <a:lumMod val="75000"/>
                  </a:schemeClr>
                </a:solidFill>
                <a:latin typeface="+mj-lt"/>
              </a:rPr>
              <a:t>Instructor: </a:t>
            </a:r>
            <a:r>
              <a:rPr lang="en-US" altLang="zh-CN" sz="3400" dirty="0">
                <a:solidFill>
                  <a:schemeClr val="tx2">
                    <a:lumMod val="75000"/>
                  </a:schemeClr>
                </a:solidFill>
                <a:latin typeface="+mj-lt"/>
              </a:rPr>
              <a:t>Prof. </a:t>
            </a:r>
            <a:r>
              <a:rPr lang="en-US" altLang="zh-CN" sz="3400" dirty="0" err="1">
                <a:solidFill>
                  <a:schemeClr val="tx2">
                    <a:lumMod val="75000"/>
                  </a:schemeClr>
                </a:solidFill>
                <a:latin typeface="+mj-lt"/>
              </a:rPr>
              <a:t>Jigang</a:t>
            </a:r>
            <a:r>
              <a:rPr lang="en-US" altLang="zh-CN" sz="3400" dirty="0">
                <a:solidFill>
                  <a:schemeClr val="tx2">
                    <a:lumMod val="75000"/>
                  </a:schemeClr>
                </a:solidFill>
                <a:latin typeface="+mj-lt"/>
              </a:rPr>
              <a:t> Wu</a:t>
            </a:r>
            <a:endParaRPr lang="en-US" altLang="zh-CN" sz="3400" b="1" i="1" dirty="0">
              <a:solidFill>
                <a:schemeClr val="tx2">
                  <a:lumMod val="75000"/>
                </a:schemeClr>
              </a:solidFill>
              <a:latin typeface="+mj-lt"/>
            </a:endParaRP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2800" dirty="0" err="1">
                <a:solidFill>
                  <a:schemeClr val="tx2">
                    <a:lumMod val="75000"/>
                  </a:schemeClr>
                </a:solidFill>
                <a:latin typeface="+mj-lt"/>
              </a:rPr>
              <a:t>Keye</a:t>
            </a:r>
            <a:r>
              <a:rPr lang="en-US" altLang="zh-CN" sz="2800" dirty="0">
                <a:solidFill>
                  <a:schemeClr val="tx2">
                    <a:lumMod val="75000"/>
                  </a:schemeClr>
                </a:solidFill>
                <a:latin typeface="+mj-lt"/>
              </a:rPr>
              <a:t> Chen, </a:t>
            </a:r>
            <a:r>
              <a:rPr lang="en-US" altLang="zh-CN" sz="2800" dirty="0" err="1">
                <a:solidFill>
                  <a:schemeClr val="tx2">
                    <a:lumMod val="75000"/>
                  </a:schemeClr>
                </a:solidFill>
                <a:latin typeface="+mj-lt"/>
              </a:rPr>
              <a:t>Yanzhuo</a:t>
            </a:r>
            <a:r>
              <a:rPr lang="en-US" altLang="zh-CN" sz="2800" dirty="0">
                <a:solidFill>
                  <a:schemeClr val="tx2">
                    <a:lumMod val="75000"/>
                  </a:schemeClr>
                </a:solidFill>
                <a:latin typeface="+mj-lt"/>
              </a:rPr>
              <a:t> Cao, </a:t>
            </a:r>
            <a:r>
              <a:rPr lang="en-US" altLang="zh-CN" sz="2800" dirty="0" err="1">
                <a:solidFill>
                  <a:schemeClr val="tx2">
                    <a:lumMod val="75000"/>
                  </a:schemeClr>
                </a:solidFill>
                <a:latin typeface="+mj-lt"/>
              </a:rPr>
              <a:t>Shuo</a:t>
            </a:r>
            <a:r>
              <a:rPr lang="en-US" altLang="zh-CN" sz="2800" dirty="0">
                <a:solidFill>
                  <a:schemeClr val="tx2">
                    <a:lumMod val="75000"/>
                  </a:schemeClr>
                </a:solidFill>
                <a:latin typeface="+mj-lt"/>
              </a:rPr>
              <a:t> Deng, </a:t>
            </a:r>
            <a:r>
              <a:rPr lang="en-US" altLang="zh-CN" sz="2800" dirty="0" err="1">
                <a:solidFill>
                  <a:schemeClr val="tx2">
                    <a:lumMod val="75000"/>
                  </a:schemeClr>
                </a:solidFill>
                <a:latin typeface="+mj-lt"/>
              </a:rPr>
              <a:t>Fengyu</a:t>
            </a:r>
            <a:r>
              <a:rPr lang="en-US" altLang="zh-CN" sz="2800" dirty="0">
                <a:solidFill>
                  <a:schemeClr val="tx2">
                    <a:lumMod val="75000"/>
                  </a:schemeClr>
                </a:solidFill>
                <a:latin typeface="+mj-lt"/>
              </a:rPr>
              <a:t> Zhang, </a:t>
            </a:r>
            <a:r>
              <a:rPr lang="en-US" altLang="zh-CN" sz="2800" dirty="0" err="1">
                <a:solidFill>
                  <a:schemeClr val="tx2">
                    <a:lumMod val="75000"/>
                  </a:schemeClr>
                </a:solidFill>
                <a:latin typeface="+mj-lt"/>
              </a:rPr>
              <a:t>Yukuan</a:t>
            </a:r>
            <a:r>
              <a:rPr lang="en-US" altLang="zh-CN" sz="2800" dirty="0">
                <a:solidFill>
                  <a:schemeClr val="tx2">
                    <a:lumMod val="75000"/>
                  </a:schemeClr>
                </a:solidFill>
                <a:latin typeface="+mj-lt"/>
              </a:rPr>
              <a:t> Zhu</a:t>
            </a:r>
          </a:p>
        </p:txBody>
      </p:sp>
      <p:cxnSp>
        <p:nvCxnSpPr>
          <p:cNvPr id="4" name="直线连接符 3">
            <a:extLst>
              <a:ext uri="{FF2B5EF4-FFF2-40B4-BE49-F238E27FC236}">
                <a16:creationId xmlns:a16="http://schemas.microsoft.com/office/drawing/2014/main" id="{930B1C32-8CEC-5949-81EE-0786F0B5BE00}"/>
              </a:ext>
            </a:extLst>
          </p:cNvPr>
          <p:cNvCxnSpPr>
            <a:cxnSpLocks/>
          </p:cNvCxnSpPr>
          <p:nvPr/>
        </p:nvCxnSpPr>
        <p:spPr>
          <a:xfrm>
            <a:off x="7200950" y="7406804"/>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85D9AD25-DA76-E641-8ABD-640443E3D1D3}"/>
              </a:ext>
            </a:extLst>
          </p:cNvPr>
          <p:cNvCxnSpPr>
            <a:cxnSpLocks/>
          </p:cNvCxnSpPr>
          <p:nvPr/>
        </p:nvCxnSpPr>
        <p:spPr>
          <a:xfrm>
            <a:off x="14257734" y="7406804"/>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E640D9F-8596-3947-A8F1-8E94B24A9D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606" y="622505"/>
            <a:ext cx="7561611" cy="1140243"/>
          </a:xfrm>
          <a:prstGeom prst="rect">
            <a:avLst/>
          </a:prstGeom>
        </p:spPr>
      </p:pic>
      <p:pic>
        <p:nvPicPr>
          <p:cNvPr id="6" name="图片 5" descr="图示&#10;&#10;描述已自动生成">
            <a:extLst>
              <a:ext uri="{FF2B5EF4-FFF2-40B4-BE49-F238E27FC236}">
                <a16:creationId xmlns:a16="http://schemas.microsoft.com/office/drawing/2014/main" id="{A86A118F-4301-627D-F755-2E82B475D7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606" y="26809104"/>
            <a:ext cx="6071616" cy="3110445"/>
          </a:xfrm>
          <a:prstGeom prst="rect">
            <a:avLst/>
          </a:prstGeom>
        </p:spPr>
      </p:pic>
      <p:pic>
        <p:nvPicPr>
          <p:cNvPr id="8" name="Google Shape;93;p20">
            <a:extLst>
              <a:ext uri="{FF2B5EF4-FFF2-40B4-BE49-F238E27FC236}">
                <a16:creationId xmlns:a16="http://schemas.microsoft.com/office/drawing/2014/main" id="{BE01410C-40B5-744A-A845-C689CFDE6EB2}"/>
              </a:ext>
            </a:extLst>
          </p:cNvPr>
          <p:cNvPicPr preferRelativeResize="0">
            <a:picLocks noChangeAspect="1"/>
          </p:cNvPicPr>
          <p:nvPr/>
        </p:nvPicPr>
        <p:blipFill>
          <a:blip r:embed="rId6">
            <a:alphaModFix/>
          </a:blip>
          <a:stretch>
            <a:fillRect/>
          </a:stretch>
        </p:blipFill>
        <p:spPr>
          <a:xfrm>
            <a:off x="1152278" y="17830696"/>
            <a:ext cx="5170653" cy="4059961"/>
          </a:xfrm>
          <a:prstGeom prst="rect">
            <a:avLst/>
          </a:prstGeom>
          <a:noFill/>
          <a:ln>
            <a:noFill/>
          </a:ln>
        </p:spPr>
      </p:pic>
      <p:pic>
        <p:nvPicPr>
          <p:cNvPr id="11" name="图片 10" descr="图示, 表格&#10;&#10;描述已自动生成">
            <a:extLst>
              <a:ext uri="{FF2B5EF4-FFF2-40B4-BE49-F238E27FC236}">
                <a16:creationId xmlns:a16="http://schemas.microsoft.com/office/drawing/2014/main" id="{57E00E61-2545-EEE4-737B-AE767D998D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5363" y="26766236"/>
            <a:ext cx="6249272" cy="3461366"/>
          </a:xfrm>
          <a:prstGeom prst="rect">
            <a:avLst/>
          </a:prstGeom>
        </p:spPr>
      </p:pic>
      <p:pic>
        <p:nvPicPr>
          <p:cNvPr id="12" name="Google Shape;267;p27">
            <a:extLst>
              <a:ext uri="{FF2B5EF4-FFF2-40B4-BE49-F238E27FC236}">
                <a16:creationId xmlns:a16="http://schemas.microsoft.com/office/drawing/2014/main" id="{1586D6EF-3E1A-36DB-DD36-415A9A8E31F8}"/>
              </a:ext>
            </a:extLst>
          </p:cNvPr>
          <p:cNvPicPr preferRelativeResize="0">
            <a:picLocks noChangeAspect="1"/>
          </p:cNvPicPr>
          <p:nvPr/>
        </p:nvPicPr>
        <p:blipFill>
          <a:blip r:embed="rId8">
            <a:alphaModFix/>
          </a:blip>
          <a:stretch>
            <a:fillRect/>
          </a:stretch>
        </p:blipFill>
        <p:spPr>
          <a:xfrm>
            <a:off x="14735434" y="18700695"/>
            <a:ext cx="6071616" cy="3189962"/>
          </a:xfrm>
          <a:prstGeom prst="rect">
            <a:avLst/>
          </a:prstGeom>
          <a:noFill/>
          <a:ln>
            <a:noFill/>
          </a:ln>
        </p:spPr>
      </p:pic>
      <p:pic>
        <p:nvPicPr>
          <p:cNvPr id="3" name="图片 2" descr="图示&#10;&#10;描述已自动生成">
            <a:extLst>
              <a:ext uri="{FF2B5EF4-FFF2-40B4-BE49-F238E27FC236}">
                <a16:creationId xmlns:a16="http://schemas.microsoft.com/office/drawing/2014/main" id="{900E1A27-A2F3-DC17-78AF-1F5E19D1C1D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8124" y="17072385"/>
            <a:ext cx="4984148" cy="4372363"/>
          </a:xfrm>
          <a:prstGeom prst="rect">
            <a:avLst/>
          </a:prstGeom>
        </p:spPr>
      </p:pic>
      <p:pic>
        <p:nvPicPr>
          <p:cNvPr id="5" name="图片 4" descr="文本, 徽标&#10;&#10;描述已自动生成">
            <a:extLst>
              <a:ext uri="{FF2B5EF4-FFF2-40B4-BE49-F238E27FC236}">
                <a16:creationId xmlns:a16="http://schemas.microsoft.com/office/drawing/2014/main" id="{A763BFF8-D17F-C848-990B-24B37CA4D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7175" y="2984937"/>
            <a:ext cx="5932825" cy="4006949"/>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560</Words>
  <Application>Microsoft Macintosh PowerPoint</Application>
  <PresentationFormat>自定义</PresentationFormat>
  <Paragraphs>93</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Helvetica Neue</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Keye Chen</cp:lastModifiedBy>
  <cp:revision>118</cp:revision>
  <dcterms:created xsi:type="dcterms:W3CDTF">2011-11-28T03:13:29Z</dcterms:created>
  <dcterms:modified xsi:type="dcterms:W3CDTF">2024-07-22T01:04:38Z</dcterms:modified>
</cp:coreProperties>
</file>