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2" r:id="rId6"/>
    <p:sldId id="263" r:id="rId7"/>
    <p:sldId id="264" r:id="rId8"/>
    <p:sldId id="268" r:id="rId9"/>
    <p:sldId id="265" r:id="rId10"/>
    <p:sldId id="269" r:id="rId11"/>
    <p:sldId id="266" r:id="rId12"/>
    <p:sldId id="270"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31E3E-8649-48AA-906B-43EB723B321D}" type="datetimeFigureOut">
              <a:rPr lang="zh-CN" altLang="en-US" smtClean="0"/>
              <a:t>2024/2/1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1D885-8CBE-44E3-A57C-0E3CE52976B8}" type="slidenum">
              <a:rPr lang="zh-CN" altLang="en-US" smtClean="0"/>
              <a:t>‹#›</a:t>
            </a:fld>
            <a:endParaRPr lang="zh-CN" altLang="en-US"/>
          </a:p>
        </p:txBody>
      </p:sp>
    </p:spTree>
    <p:extLst>
      <p:ext uri="{BB962C8B-B14F-4D97-AF65-F5344CB8AC3E}">
        <p14:creationId xmlns:p14="http://schemas.microsoft.com/office/powerpoint/2010/main" val="3255813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01D885-8CBE-44E3-A57C-0E3CE52976B8}" type="slidenum">
              <a:rPr lang="zh-CN" altLang="en-US" smtClean="0"/>
              <a:t>1</a:t>
            </a:fld>
            <a:endParaRPr lang="zh-CN" altLang="en-US"/>
          </a:p>
        </p:txBody>
      </p:sp>
    </p:spTree>
    <p:extLst>
      <p:ext uri="{BB962C8B-B14F-4D97-AF65-F5344CB8AC3E}">
        <p14:creationId xmlns:p14="http://schemas.microsoft.com/office/powerpoint/2010/main" val="415609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54254-CB64-2BE3-5E07-02A3EDE1C0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17C334-75A6-7C9B-5705-AD43C076D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0128AB-120A-0CBA-5470-F26E892E4BC4}"/>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5" name="页脚占位符 4">
            <a:extLst>
              <a:ext uri="{FF2B5EF4-FFF2-40B4-BE49-F238E27FC236}">
                <a16:creationId xmlns:a16="http://schemas.microsoft.com/office/drawing/2014/main" id="{14EFB52C-CE34-E853-4360-0E4C719250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96B7CF-6E79-BD01-8BF7-E95E10F95808}"/>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188797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CB8AE-0728-7D29-32D5-BE38AE1300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16C956-91CB-7520-4D17-F570488D41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01326E-CE14-3821-3FA5-461673A322FC}"/>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5" name="页脚占位符 4">
            <a:extLst>
              <a:ext uri="{FF2B5EF4-FFF2-40B4-BE49-F238E27FC236}">
                <a16:creationId xmlns:a16="http://schemas.microsoft.com/office/drawing/2014/main" id="{BCC9274D-D587-2A35-F99F-21F3B59385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84DD83-169F-3AF6-DA18-0981D11D4BD8}"/>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403523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B6B37D-79E2-449F-FFA7-6D6DF00599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E205918-3D90-CDEA-775D-4F09BE6AE90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87801F-6165-F50D-133D-B94CFD9C12ED}"/>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5" name="页脚占位符 4">
            <a:extLst>
              <a:ext uri="{FF2B5EF4-FFF2-40B4-BE49-F238E27FC236}">
                <a16:creationId xmlns:a16="http://schemas.microsoft.com/office/drawing/2014/main" id="{4A97AA38-01A4-6DC9-CB66-CD15FC824F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F95E5F-DF8E-C230-F1F3-D0F19FE464CC}"/>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98314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7D6CE-B9CD-4830-456A-CA769F38A9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BAC2E3-CABE-D9AC-620C-3983867566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7F5BDA-F848-889F-B777-8E21A67BE709}"/>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5" name="页脚占位符 4">
            <a:extLst>
              <a:ext uri="{FF2B5EF4-FFF2-40B4-BE49-F238E27FC236}">
                <a16:creationId xmlns:a16="http://schemas.microsoft.com/office/drawing/2014/main" id="{351ABBCE-DC33-82FA-7121-F01CC94864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654FCD-CFC6-4FD1-4F5D-B126C64E0DF9}"/>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268746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B65F8-5A15-1534-ACA1-8C810AAFA0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42BBC2-3838-107B-A2AC-805DB58B3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581182-80D5-75C2-F7C4-F34E46CCD1CA}"/>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5" name="页脚占位符 4">
            <a:extLst>
              <a:ext uri="{FF2B5EF4-FFF2-40B4-BE49-F238E27FC236}">
                <a16:creationId xmlns:a16="http://schemas.microsoft.com/office/drawing/2014/main" id="{B77C0890-2B40-EEC0-DCBA-616D484FA1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08E753-ADF2-75DE-DD68-C68040D701BD}"/>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152811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FC6FC-443B-A5BC-22C9-DA16CE800F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2E17A-DDCA-0650-F4D4-81078D1E8F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5B16B8-A801-9FD3-C4EF-60C96036A6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140313-6FF0-00A3-91D6-AAA95F658C59}"/>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6" name="页脚占位符 5">
            <a:extLst>
              <a:ext uri="{FF2B5EF4-FFF2-40B4-BE49-F238E27FC236}">
                <a16:creationId xmlns:a16="http://schemas.microsoft.com/office/drawing/2014/main" id="{107C2073-68D3-BAEC-C16F-D906F98107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B99665-AFF0-BE58-4261-A664E8E6C53D}"/>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401369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4ECB6-0395-4C41-0FE1-9D3D534D7E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546C91-FADA-5223-57AE-519C3823E2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06F142-E1CC-2A2E-8788-A2C3063F82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2A5E6F-D381-539C-4495-136A8D083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342F2B-1BCC-5786-FF9E-7A1590270C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02E9F1-E7C5-D0E0-6682-97AA7D443568}"/>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8" name="页脚占位符 7">
            <a:extLst>
              <a:ext uri="{FF2B5EF4-FFF2-40B4-BE49-F238E27FC236}">
                <a16:creationId xmlns:a16="http://schemas.microsoft.com/office/drawing/2014/main" id="{2617DDB3-2350-5D74-CFF9-B03C006132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FF37405-095B-4D3B-AAAC-D863CEE3A222}"/>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273494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1050E-FB72-A125-19A2-27943199DC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340AF9-8D12-49ED-73C5-8AE08E93F214}"/>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4" name="页脚占位符 3">
            <a:extLst>
              <a:ext uri="{FF2B5EF4-FFF2-40B4-BE49-F238E27FC236}">
                <a16:creationId xmlns:a16="http://schemas.microsoft.com/office/drawing/2014/main" id="{EF16473F-FC4A-1CF6-D8FE-948012A5F9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AE258D-79F9-4ABE-9BDA-653979A9A6AA}"/>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94994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662958-0FAC-6D41-372F-26C115D402E0}"/>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3" name="页脚占位符 2">
            <a:extLst>
              <a:ext uri="{FF2B5EF4-FFF2-40B4-BE49-F238E27FC236}">
                <a16:creationId xmlns:a16="http://schemas.microsoft.com/office/drawing/2014/main" id="{868C2D68-CF47-812E-F833-07D09DE4ED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1942F0-28E8-439F-6A59-A7F7B86B1895}"/>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142532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05E0D-1F16-ADAB-3531-C3996D9135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C76F29-313D-86CE-1FF6-0DB9D7B4B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FB457B-003B-876E-3E2C-BBE3A74D3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23901B-68D6-4668-E8A4-98F2ACA4010E}"/>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6" name="页脚占位符 5">
            <a:extLst>
              <a:ext uri="{FF2B5EF4-FFF2-40B4-BE49-F238E27FC236}">
                <a16:creationId xmlns:a16="http://schemas.microsoft.com/office/drawing/2014/main" id="{1B559FD7-E842-06C6-4F1E-81AFE85B38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CDA8E5-DC4A-D6C2-AE74-C78F077A51B9}"/>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213091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B9C78-A8EB-8D88-8C66-3017C257AF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DEFBDA-3BBE-ADCA-925E-6B10AD190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50778E5-020E-6E61-80FD-5A13D737B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33D7E9-8D56-9621-4B86-60F68205C99A}"/>
              </a:ext>
            </a:extLst>
          </p:cNvPr>
          <p:cNvSpPr>
            <a:spLocks noGrp="1"/>
          </p:cNvSpPr>
          <p:nvPr>
            <p:ph type="dt" sz="half" idx="10"/>
          </p:nvPr>
        </p:nvSpPr>
        <p:spPr/>
        <p:txBody>
          <a:bodyPr/>
          <a:lstStyle/>
          <a:p>
            <a:fld id="{F45E6E9D-2BBE-4FA5-BE85-9AE489855300}" type="datetimeFigureOut">
              <a:rPr lang="zh-CN" altLang="en-US" smtClean="0"/>
              <a:t>2024/2/1</a:t>
            </a:fld>
            <a:endParaRPr lang="zh-CN" altLang="en-US"/>
          </a:p>
        </p:txBody>
      </p:sp>
      <p:sp>
        <p:nvSpPr>
          <p:cNvPr id="6" name="页脚占位符 5">
            <a:extLst>
              <a:ext uri="{FF2B5EF4-FFF2-40B4-BE49-F238E27FC236}">
                <a16:creationId xmlns:a16="http://schemas.microsoft.com/office/drawing/2014/main" id="{6B3436BD-55C6-BA81-DCD2-F234E90FF2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0D2DEF-1C96-44B8-FDFC-89AE69E30724}"/>
              </a:ext>
            </a:extLst>
          </p:cNvPr>
          <p:cNvSpPr>
            <a:spLocks noGrp="1"/>
          </p:cNvSpPr>
          <p:nvPr>
            <p:ph type="sldNum" sz="quarter" idx="12"/>
          </p:nvPr>
        </p:nvSpPr>
        <p:spPr/>
        <p:txBody>
          <a:body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214702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B85A92-9421-ACC5-5F9D-64D90F62B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22BFD6-64DB-B995-E5E6-D2E383C43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88892F-FC5F-E082-A3F3-F15E3FE8E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E6E9D-2BBE-4FA5-BE85-9AE489855300}" type="datetimeFigureOut">
              <a:rPr lang="zh-CN" altLang="en-US" smtClean="0"/>
              <a:t>2024/2/1</a:t>
            </a:fld>
            <a:endParaRPr lang="zh-CN" altLang="en-US"/>
          </a:p>
        </p:txBody>
      </p:sp>
      <p:sp>
        <p:nvSpPr>
          <p:cNvPr id="5" name="页脚占位符 4">
            <a:extLst>
              <a:ext uri="{FF2B5EF4-FFF2-40B4-BE49-F238E27FC236}">
                <a16:creationId xmlns:a16="http://schemas.microsoft.com/office/drawing/2014/main" id="{C8BA2942-A95D-EBE1-17E5-21325FFB3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7C95E2-D841-49F9-7455-8B79751681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14A6F-BB75-487F-B083-302E2AF1D0C9}" type="slidenum">
              <a:rPr lang="zh-CN" altLang="en-US" smtClean="0"/>
              <a:t>‹#›</a:t>
            </a:fld>
            <a:endParaRPr lang="zh-CN" altLang="en-US"/>
          </a:p>
        </p:txBody>
      </p:sp>
    </p:spTree>
    <p:extLst>
      <p:ext uri="{BB962C8B-B14F-4D97-AF65-F5344CB8AC3E}">
        <p14:creationId xmlns:p14="http://schemas.microsoft.com/office/powerpoint/2010/main" val="424128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16/j.is.2020.10156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80/00913847.2021.189695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1155/2022/56302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371/journal.pone.013289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x.doi.org/10.1016/j.psychsport.2014.07.00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rontiersin.org/articles/10.3389/fpsyg.2021.793216/fu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22611-B00E-17A2-51A3-0480FB9C8BE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For NBA Lead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1C5106F-30C5-6ADB-E341-6BCF64CA1F45}"/>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I have searched it in both Michigan Library and Google Scholar and I found there is no existed research in this topic. Therefore, I think what we will do is novel enough.</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However, I do find some articles talking about NBA games in general, and I have read them thoroughly. I will try to summarize each article in the following pages. Since our topic are different from them, I will mainly focus on the methods to make sure we have the right level of complexity.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47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Regression analysis: </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CAB8200-0178-C113-1EF9-CB5DD5BD9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140" y="1346796"/>
            <a:ext cx="4951719" cy="1150888"/>
          </a:xfrm>
          <a:prstGeom prst="rect">
            <a:avLst/>
          </a:prstGeom>
        </p:spPr>
      </p:pic>
      <p:sp>
        <p:nvSpPr>
          <p:cNvPr id="6" name="标题 1">
            <a:extLst>
              <a:ext uri="{FF2B5EF4-FFF2-40B4-BE49-F238E27FC236}">
                <a16:creationId xmlns:a16="http://schemas.microsoft.com/office/drawing/2014/main" id="{8A6482FD-5ED5-E2F4-3B23-501405B8246A}"/>
              </a:ext>
            </a:extLst>
          </p:cNvPr>
          <p:cNvSpPr txBox="1">
            <a:spLocks/>
          </p:cNvSpPr>
          <p:nvPr/>
        </p:nvSpPr>
        <p:spPr>
          <a:xfrm>
            <a:off x="838200" y="2051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Times New Roman" panose="02020603050405020304" pitchFamily="18" charset="0"/>
                <a:cs typeface="Times New Roman" panose="02020603050405020304" pitchFamily="18" charset="0"/>
              </a:rPr>
              <a:t>Statistical analysis:</a:t>
            </a:r>
            <a:endParaRPr lang="zh-CN" altLang="en-US" sz="36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37F9395C-07E9-C412-D131-93EF31898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659" y="2983128"/>
            <a:ext cx="5612681" cy="3767798"/>
          </a:xfrm>
          <a:prstGeom prst="rect">
            <a:avLst/>
          </a:prstGeom>
        </p:spPr>
      </p:pic>
    </p:spTree>
    <p:extLst>
      <p:ext uri="{BB962C8B-B14F-4D97-AF65-F5344CB8AC3E}">
        <p14:creationId xmlns:p14="http://schemas.microsoft.com/office/powerpoint/2010/main" val="14100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a:xfrm>
            <a:off x="838199" y="365125"/>
            <a:ext cx="10829925" cy="1325563"/>
          </a:xfrm>
        </p:spPr>
        <p:txBody>
          <a:bodyPr>
            <a:normAutofit/>
          </a:bodyPr>
          <a:lstStyle/>
          <a:p>
            <a:r>
              <a:rPr lang="en-US" altLang="zh-CN" sz="3600" dirty="0">
                <a:latin typeface="Times New Roman" panose="02020603050405020304" pitchFamily="18" charset="0"/>
                <a:cs typeface="Times New Roman" panose="02020603050405020304" pitchFamily="18" charset="0"/>
                <a:hlinkClick r:id="rId2"/>
              </a:rPr>
              <a:t>Sports analytics — Evaluation of basketball players and team performance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2BCC0B0-86A5-2B01-F390-D074578F6505}"/>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Data Mining and Machine Learning: Employing algorithms like Random Forest, </a:t>
            </a:r>
            <a:r>
              <a:rPr lang="en-US" altLang="zh-CN" dirty="0" err="1">
                <a:latin typeface="Times New Roman" panose="02020603050405020304" pitchFamily="18" charset="0"/>
                <a:cs typeface="Times New Roman" panose="02020603050405020304" pitchFamily="18" charset="0"/>
              </a:rPr>
              <a:t>Adaboost</a:t>
            </a:r>
            <a:r>
              <a:rPr lang="en-US" altLang="zh-CN" dirty="0">
                <a:latin typeface="Times New Roman" panose="02020603050405020304" pitchFamily="18" charset="0"/>
                <a:cs typeface="Times New Roman" panose="02020603050405020304" pitchFamily="18" charset="0"/>
              </a:rPr>
              <a:t>, Multilayer Perceptron, Radial Basis Function Networks, and Association Rule-based models to analyze the data.</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Performance Metrics Analysis: The study uses a range of basketball performance metrics to analyze and compare player and team performances.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7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77365ED-DE7F-27EF-B887-28CF160E7479}"/>
              </a:ext>
            </a:extLst>
          </p:cNvPr>
          <p:cNvSpPr>
            <a:spLocks noGrp="1"/>
          </p:cNvSpPr>
          <p:nvPr>
            <p:ph idx="1"/>
          </p:nvPr>
        </p:nvSpPr>
        <p:spPr>
          <a:xfrm>
            <a:off x="600075" y="266699"/>
            <a:ext cx="10991850" cy="6477001"/>
          </a:xfrm>
        </p:spPr>
        <p:txBody>
          <a:bodyPr>
            <a:normAutofit fontScale="70000" lnSpcReduction="20000"/>
          </a:bodyPr>
          <a:lstStyle/>
          <a:p>
            <a:pPr>
              <a:lnSpc>
                <a:spcPct val="120000"/>
              </a:lnSpc>
            </a:pPr>
            <a:r>
              <a:rPr lang="en-US" altLang="zh-CN" dirty="0">
                <a:latin typeface="Times New Roman" panose="02020603050405020304" pitchFamily="18" charset="0"/>
                <a:cs typeface="Times New Roman" panose="02020603050405020304" pitchFamily="18" charset="0"/>
              </a:rPr>
              <a:t>Random Forest: This method is used to predict player performance and game outcomes by creating multiple decision trees and merging their results for more accurate and stable predictions.</a:t>
            </a: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err="1">
                <a:latin typeface="Times New Roman" panose="02020603050405020304" pitchFamily="18" charset="0"/>
                <a:cs typeface="Times New Roman" panose="02020603050405020304" pitchFamily="18" charset="0"/>
              </a:rPr>
              <a:t>Adaboost</a:t>
            </a:r>
            <a:r>
              <a:rPr lang="en-US" altLang="zh-CN" dirty="0">
                <a:latin typeface="Times New Roman" panose="02020603050405020304" pitchFamily="18" charset="0"/>
                <a:cs typeface="Times New Roman" panose="02020603050405020304" pitchFamily="18" charset="0"/>
              </a:rPr>
              <a:t>: It enhances the prediction models by combining multiple weak learners into a strong learner. This approach improves the accuracy of performance predictions and classifications.</a:t>
            </a: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Multilayer Perceptron (MLP): This neural network is used for complex pattern recognition, like identifying intricate patterns in player performance data, leading to insights about player abilities and potential.</a:t>
            </a: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Radial Basis Function Networks (RBFN): RBFN is utilized for its efficiency in classifying complex datasets. It helps in categorizing players based on performance metrics, revealing nuanced aspects of player skills and team dynamics.</a:t>
            </a: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Association Rule-based Models: These models find meaningful relationships between different variables in the data. They are used to uncover hidden patterns and correlations in basketball performance data, offering strategic insights.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0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a:xfrm>
            <a:off x="838199" y="365125"/>
            <a:ext cx="10829925" cy="1325563"/>
          </a:xfrm>
        </p:spPr>
        <p:txBody>
          <a:bodyPr>
            <a:normAutofit/>
          </a:bodyPr>
          <a:lstStyle/>
          <a:p>
            <a:r>
              <a:rPr lang="en-US" altLang="zh-CN" sz="3600" dirty="0">
                <a:latin typeface="Times New Roman" panose="02020603050405020304" pitchFamily="18" charset="0"/>
                <a:cs typeface="Times New Roman" panose="02020603050405020304" pitchFamily="18" charset="0"/>
                <a:hlinkClick r:id="rId2"/>
              </a:rPr>
              <a:t>The underpinning factors of NBA game-play</a:t>
            </a:r>
            <a:br>
              <a:rPr lang="en-US" altLang="zh-CN" sz="3600" dirty="0">
                <a:latin typeface="Times New Roman" panose="02020603050405020304" pitchFamily="18" charset="0"/>
                <a:cs typeface="Times New Roman" panose="02020603050405020304" pitchFamily="18" charset="0"/>
                <a:hlinkClick r:id="rId2"/>
              </a:rPr>
            </a:br>
            <a:r>
              <a:rPr lang="en-US" altLang="zh-CN" sz="3600" dirty="0">
                <a:latin typeface="Times New Roman" panose="02020603050405020304" pitchFamily="18" charset="0"/>
                <a:cs typeface="Times New Roman" panose="02020603050405020304" pitchFamily="18" charset="0"/>
                <a:hlinkClick r:id="rId2"/>
              </a:rPr>
              <a:t>performance: a systematic review (2001–2020)</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2BCC0B0-86A5-2B01-F390-D074578F6505}"/>
              </a:ext>
            </a:extLst>
          </p:cNvPr>
          <p:cNvSpPr>
            <a:spLocks noGrp="1"/>
          </p:cNvSpPr>
          <p:nvPr>
            <p:ph idx="1"/>
          </p:nvPr>
        </p:nvSpPr>
        <p:spPr>
          <a:xfrm>
            <a:off x="838200" y="1825625"/>
            <a:ext cx="10515600" cy="4908550"/>
          </a:xfrm>
        </p:spPr>
        <p:txBody>
          <a:bodyPr>
            <a:normAutofit/>
          </a:bodyPr>
          <a:lstStyle/>
          <a:p>
            <a:r>
              <a:rPr lang="en-US" altLang="zh-CN" dirty="0">
                <a:latin typeface="Times New Roman" panose="02020603050405020304" pitchFamily="18" charset="0"/>
                <a:cs typeface="Times New Roman" panose="02020603050405020304" pitchFamily="18" charset="0"/>
              </a:rPr>
              <a:t>Comprehensive literature search across multiple databases.</a:t>
            </a:r>
          </a:p>
          <a:p>
            <a:r>
              <a:rPr lang="en-US" altLang="zh-CN" dirty="0">
                <a:latin typeface="Times New Roman" panose="02020603050405020304" pitchFamily="18" charset="0"/>
                <a:cs typeface="Times New Roman" panose="02020603050405020304" pitchFamily="18" charset="0"/>
              </a:rPr>
              <a:t>Setting specific inclusion criteria for selecting relevant studies.</a:t>
            </a:r>
          </a:p>
          <a:p>
            <a:r>
              <a:rPr lang="en-US" altLang="zh-CN" dirty="0">
                <a:latin typeface="Times New Roman" panose="02020603050405020304" pitchFamily="18" charset="0"/>
                <a:cs typeface="Times New Roman" panose="02020603050405020304" pitchFamily="18" charset="0"/>
              </a:rPr>
              <a:t>Quality assessment and risk of bias evaluation for each study.</a:t>
            </a:r>
          </a:p>
          <a:p>
            <a:r>
              <a:rPr lang="en-US" altLang="zh-CN" dirty="0">
                <a:latin typeface="Times New Roman" panose="02020603050405020304" pitchFamily="18" charset="0"/>
                <a:cs typeface="Times New Roman" panose="02020603050405020304" pitchFamily="18" charset="0"/>
              </a:rPr>
              <a:t>Data extraction and organization based on predetermined outcome measures.</a:t>
            </a:r>
          </a:p>
          <a:p>
            <a:r>
              <a:rPr lang="en-US" altLang="zh-CN" dirty="0">
                <a:latin typeface="Times New Roman" panose="02020603050405020304" pitchFamily="18" charset="0"/>
                <a:cs typeface="Times New Roman" panose="02020603050405020304" pitchFamily="18" charset="0"/>
              </a:rPr>
              <a:t>Synthesis and interpretation of findings to identify key factors influencing NBA game performance.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No specific, common and generalized quantitative analysis methods have been found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87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D52F8-4DD8-4B67-761F-24CC2B67B270}"/>
              </a:ext>
            </a:extLst>
          </p:cNvPr>
          <p:cNvSpPr>
            <a:spLocks noGrp="1"/>
          </p:cNvSpPr>
          <p:nvPr>
            <p:ph type="title"/>
          </p:nvPr>
        </p:nvSpPr>
        <p:spPr/>
        <p:txBody>
          <a:bodyPr>
            <a:normAutofit fontScale="90000"/>
          </a:bodyPr>
          <a:lstStyle/>
          <a:p>
            <a:r>
              <a:rPr lang="en-US" altLang="zh-CN" dirty="0">
                <a:latin typeface="Times New Roman" panose="02020603050405020304" pitchFamily="18" charset="0"/>
                <a:cs typeface="Times New Roman" panose="02020603050405020304" pitchFamily="18" charset="0"/>
                <a:hlinkClick r:id="rId2"/>
              </a:rPr>
              <a:t>Evaluation of Competitive Performance Ability of Basketball Players Based on Hybrid Model</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4E23EA5-0B72-427C-0B27-95072033C3D3}"/>
              </a:ext>
            </a:extLst>
          </p:cNvPr>
          <p:cNvSpPr>
            <a:spLocks noGrp="1"/>
          </p:cNvSpPr>
          <p:nvPr>
            <p:ph idx="1"/>
          </p:nvPr>
        </p:nvSpPr>
        <p:spPr>
          <a:xfrm>
            <a:off x="838200" y="1825625"/>
            <a:ext cx="10515600" cy="4879976"/>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Indicator System Construction: Identifying evaluation indicators for sports intelligence through expert surveys and interviews, covering technical, tactical abilities, and competitive performance.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Applying AHP Method: Using AHP to determine the importance of various indicators, forming judgment matrices, and calculating the weight of each indicator within the sports intelligence evaluation system.</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Intelligent Fuzzy Comprehensive Evaluation: After establishing the indicator system and weights through AHP, the study applied intelligent fuzzy comprehensive evaluation to assess the practical applicability of the system, using athletes from Shanxi University's men's basketball team as subjects for validation.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749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A4998-B04D-BBC3-86AF-1602F560E99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AHP Method</a:t>
            </a:r>
            <a:endParaRPr lang="zh-CN" altLang="en-US" dirty="0"/>
          </a:p>
        </p:txBody>
      </p:sp>
      <p:pic>
        <p:nvPicPr>
          <p:cNvPr id="7" name="图片 6">
            <a:extLst>
              <a:ext uri="{FF2B5EF4-FFF2-40B4-BE49-F238E27FC236}">
                <a16:creationId xmlns:a16="http://schemas.microsoft.com/office/drawing/2014/main" id="{B5A982D2-B86E-A972-B58D-60F20BA3F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692" y="1771650"/>
            <a:ext cx="8228615" cy="4916215"/>
          </a:xfrm>
          <a:prstGeom prst="rect">
            <a:avLst/>
          </a:prstGeom>
        </p:spPr>
      </p:pic>
    </p:spTree>
    <p:extLst>
      <p:ext uri="{BB962C8B-B14F-4D97-AF65-F5344CB8AC3E}">
        <p14:creationId xmlns:p14="http://schemas.microsoft.com/office/powerpoint/2010/main" val="281330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hlinkClick r:id="rId2"/>
              </a:rPr>
              <a:t>Exploring Game Performance in the National Basketball Association Using Player Tracking Data</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2BCC0B0-86A5-2B01-F390-D074578F6505}"/>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Descriptive Discriminant Analysis: A statistical method used to determine which variables best differentiate between groups (e.g., all-star vs. non-all-star players), identifying key performance indicators critical for player performance classification.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K-Means Clustering Analysis: An unsupervised machine learning technique that groups data points into k clusters based on similarity, used to identify patterns in player performance data and create distinct performance profile groups.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33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Descriptive Discriminant Analysis: </a:t>
            </a:r>
            <a:endParaRPr lang="zh-CN" altLang="en-US" sz="36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9AEAA80E-1DA9-DF0E-F0E6-0979BB92D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199" y="1314448"/>
            <a:ext cx="4941602" cy="5415728"/>
          </a:xfrm>
          <a:prstGeom prst="rect">
            <a:avLst/>
          </a:prstGeom>
        </p:spPr>
      </p:pic>
    </p:spTree>
    <p:extLst>
      <p:ext uri="{BB962C8B-B14F-4D97-AF65-F5344CB8AC3E}">
        <p14:creationId xmlns:p14="http://schemas.microsoft.com/office/powerpoint/2010/main" val="331945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K-Means Clustering Analysis: </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3173D2E-4D90-4D00-1CA4-C39C7CC8E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644" y="1321886"/>
            <a:ext cx="5570703" cy="2126164"/>
          </a:xfrm>
          <a:prstGeom prst="rect">
            <a:avLst/>
          </a:prstGeom>
        </p:spPr>
      </p:pic>
      <p:pic>
        <p:nvPicPr>
          <p:cNvPr id="6" name="图片 5">
            <a:extLst>
              <a:ext uri="{FF2B5EF4-FFF2-40B4-BE49-F238E27FC236}">
                <a16:creationId xmlns:a16="http://schemas.microsoft.com/office/drawing/2014/main" id="{6748F293-AB37-8CD1-8281-08BECFC0F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884" y="3448050"/>
            <a:ext cx="3324225" cy="3324225"/>
          </a:xfrm>
          <a:prstGeom prst="rect">
            <a:avLst/>
          </a:prstGeom>
        </p:spPr>
      </p:pic>
    </p:spTree>
    <p:extLst>
      <p:ext uri="{BB962C8B-B14F-4D97-AF65-F5344CB8AC3E}">
        <p14:creationId xmlns:p14="http://schemas.microsoft.com/office/powerpoint/2010/main" val="135760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a:xfrm>
            <a:off x="838199" y="365125"/>
            <a:ext cx="10829925" cy="1325563"/>
          </a:xfrm>
        </p:spPr>
        <p:txBody>
          <a:bodyPr>
            <a:normAutofit/>
          </a:bodyPr>
          <a:lstStyle/>
          <a:p>
            <a:r>
              <a:rPr lang="en-US" altLang="zh-CN" sz="3600" dirty="0">
                <a:latin typeface="Times New Roman" panose="02020603050405020304" pitchFamily="18" charset="0"/>
                <a:cs typeface="Times New Roman" panose="02020603050405020304" pitchFamily="18" charset="0"/>
                <a:hlinkClick r:id="rId2"/>
              </a:rPr>
              <a:t>Predicting success in the National Basketball Association Stability and potential</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2BCC0B0-86A5-2B01-F390-D074578F6505}"/>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Growth Mixture Model (GMM): analyze early career performance data of NBA players, classifying them into different latent developmental trajectory groups based on their performance.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GMM approach is applied to classify players into latent classes based on their starting points and growth trajectories (intercept and slope). This method allowed the authors to predict NBA career success and draft order based on a set of collected variables, demonstrating the utility of GMM in understanding the dynamics of player development and success in professional sports.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05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Growth Mixture Model (GMM): </a:t>
            </a:r>
            <a:endParaRPr lang="zh-CN" altLang="en-US" sz="3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1654C73-D16C-271A-3A97-8D62CBA63F89}"/>
              </a:ext>
            </a:extLst>
          </p:cNvPr>
          <p:cNvPicPr>
            <a:picLocks noChangeAspect="1"/>
          </p:cNvPicPr>
          <p:nvPr/>
        </p:nvPicPr>
        <p:blipFill>
          <a:blip r:embed="rId2"/>
          <a:stretch>
            <a:fillRect/>
          </a:stretch>
        </p:blipFill>
        <p:spPr>
          <a:xfrm>
            <a:off x="1066800" y="1590675"/>
            <a:ext cx="10058400" cy="4972050"/>
          </a:xfrm>
          <a:prstGeom prst="rect">
            <a:avLst/>
          </a:prstGeom>
        </p:spPr>
      </p:pic>
    </p:spTree>
    <p:extLst>
      <p:ext uri="{BB962C8B-B14F-4D97-AF65-F5344CB8AC3E}">
        <p14:creationId xmlns:p14="http://schemas.microsoft.com/office/powerpoint/2010/main" val="391784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797A-3AE1-E9F9-FE50-6AC792AB395E}"/>
              </a:ext>
            </a:extLst>
          </p:cNvPr>
          <p:cNvSpPr>
            <a:spLocks noGrp="1"/>
          </p:cNvSpPr>
          <p:nvPr>
            <p:ph type="title"/>
          </p:nvPr>
        </p:nvSpPr>
        <p:spPr>
          <a:xfrm>
            <a:off x="838199" y="365125"/>
            <a:ext cx="10829925" cy="1325563"/>
          </a:xfrm>
        </p:spPr>
        <p:txBody>
          <a:bodyPr>
            <a:normAutofit/>
          </a:bodyPr>
          <a:lstStyle/>
          <a:p>
            <a:r>
              <a:rPr lang="en-US" altLang="zh-CN" sz="3600" dirty="0">
                <a:latin typeface="Times New Roman" panose="02020603050405020304" pitchFamily="18" charset="0"/>
                <a:cs typeface="Times New Roman" panose="02020603050405020304" pitchFamily="18" charset="0"/>
                <a:hlinkClick r:id="rId2"/>
              </a:rPr>
              <a:t>Quantifying Training and Game Demands of a National Basketball Association Season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2BCC0B0-86A5-2B01-F390-D074578F6505}"/>
              </a:ext>
            </a:extLst>
          </p:cNvPr>
          <p:cNvSpPr>
            <a:spLocks noGrp="1"/>
          </p:cNvSpPr>
          <p:nvPr>
            <p:ph idx="1"/>
          </p:nvPr>
        </p:nvSpPr>
        <p:spPr>
          <a:xfrm>
            <a:off x="838200" y="1825624"/>
            <a:ext cx="10515600" cy="4479925"/>
          </a:xfrm>
        </p:spPr>
        <p:txBody>
          <a:bodyPr/>
          <a:lstStyle/>
          <a:p>
            <a:r>
              <a:rPr lang="en-US" altLang="zh-CN" dirty="0">
                <a:latin typeface="Times New Roman" panose="02020603050405020304" pitchFamily="18" charset="0"/>
                <a:cs typeface="Times New Roman" panose="02020603050405020304" pitchFamily="18" charset="0"/>
              </a:rPr>
              <a:t>Regression analysis: used to establish strong relationships between the different data systems, allowing for the conversion of metrics between systems for consistent load quantification.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Statistical analysis: Data were summarized in weekly blocks and analyzed using mixed models. The analysis aimed to compare weekly integrated load and duration based on different player characteristics like playing position and years in the NBA.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7900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801</Words>
  <Application>Microsoft Office PowerPoint</Application>
  <PresentationFormat>宽屏</PresentationFormat>
  <Paragraphs>50</Paragraphs>
  <Slides>13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Times New Roman</vt:lpstr>
      <vt:lpstr>Office 主题​​</vt:lpstr>
      <vt:lpstr>For NBA Lead Analysis</vt:lpstr>
      <vt:lpstr>Evaluation of Competitive Performance Ability of Basketball Players Based on Hybrid Model</vt:lpstr>
      <vt:lpstr>AHP Method</vt:lpstr>
      <vt:lpstr>Exploring Game Performance in the National Basketball Association Using Player Tracking Data</vt:lpstr>
      <vt:lpstr>Descriptive Discriminant Analysis: </vt:lpstr>
      <vt:lpstr>K-Means Clustering Analysis: </vt:lpstr>
      <vt:lpstr>Predicting success in the National Basketball Association Stability and potential</vt:lpstr>
      <vt:lpstr>Growth Mixture Model (GMM): </vt:lpstr>
      <vt:lpstr>Quantifying Training and Game Demands of a National Basketball Association Season</vt:lpstr>
      <vt:lpstr>Regression analysis: </vt:lpstr>
      <vt:lpstr>Sports analytics — Evaluation of basketball players and team performance</vt:lpstr>
      <vt:lpstr>PowerPoint 演示文稿</vt:lpstr>
      <vt:lpstr>The underpinning factors of NBA game-play performance: a systematic review (2001–2020)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NBA Lead Analysis</dc:title>
  <dc:creator>彦卓 曹</dc:creator>
  <cp:lastModifiedBy>彦卓 曹</cp:lastModifiedBy>
  <cp:revision>3</cp:revision>
  <dcterms:created xsi:type="dcterms:W3CDTF">2024-01-31T18:24:19Z</dcterms:created>
  <dcterms:modified xsi:type="dcterms:W3CDTF">2024-01-31T23:27:44Z</dcterms:modified>
</cp:coreProperties>
</file>