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60" r:id="rId5"/>
    <p:sldId id="261" r:id="rId6"/>
    <p:sldId id="265" r:id="rId7"/>
    <p:sldId id="266" r:id="rId8"/>
    <p:sldId id="262" r:id="rId9"/>
    <p:sldId id="267" r:id="rId10"/>
    <p:sldId id="263" r:id="rId11"/>
    <p:sldId id="264"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Raleway" pitchFamily="2" charset="77"/>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p:restoredTop sz="79011"/>
  </p:normalViewPr>
  <p:slideViewPr>
    <p:cSldViewPr snapToGrid="0">
      <p:cViewPr varScale="1">
        <p:scale>
          <a:sx n="126" d="100"/>
          <a:sy n="126" d="100"/>
        </p:scale>
        <p:origin x="1488"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177155541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Think about the most important email that you’ve ever received. As college freshman, maybe it was your SAT scores, or your college acceptance. Share with someone around you what that email was.</a:t>
            </a:r>
            <a:endParaRPr/>
          </a:p>
          <a:p>
            <a:pPr marL="0" lvl="0" indent="0" algn="l" rtl="0">
              <a:spcBef>
                <a:spcPts val="0"/>
              </a:spcBef>
              <a:spcAft>
                <a:spcPts val="0"/>
              </a:spcAft>
              <a:buNone/>
            </a:pPr>
            <a:r>
              <a:rPr lang="en"/>
              <a:t>Key characteristics of examples: informative, business in nature, got straight to the point, error-free</a:t>
            </a:r>
            <a:endParaRPr/>
          </a:p>
        </p:txBody>
      </p:sp>
    </p:spTree>
    <p:extLst>
      <p:ext uri="{BB962C8B-B14F-4D97-AF65-F5344CB8AC3E}">
        <p14:creationId xmlns:p14="http://schemas.microsoft.com/office/powerpoint/2010/main" val="2119577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is amazing how many of my BIG life events were dependent on an email: college acceptance, job offer, waiting for an email back for work approval, scheduling my defense, progressing on a project. Even now, because I often co-teach, there are many situations in which I cannot complete my work until I get an email response.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What day/time gets the </a:t>
            </a:r>
            <a:r>
              <a:rPr lang="en-US"/>
              <a:t>BEST response? </a:t>
            </a:r>
            <a:endParaRPr dirty="0"/>
          </a:p>
        </p:txBody>
      </p:sp>
    </p:spTree>
    <p:extLst>
      <p:ext uri="{BB962C8B-B14F-4D97-AF65-F5344CB8AC3E}">
        <p14:creationId xmlns:p14="http://schemas.microsoft.com/office/powerpoint/2010/main" val="3884348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638633ad5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638633ad5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001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0476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is this important? Think back to your most important email...</a:t>
            </a:r>
            <a:endParaRPr/>
          </a:p>
        </p:txBody>
      </p:sp>
    </p:spTree>
    <p:extLst>
      <p:ext uri="{BB962C8B-B14F-4D97-AF65-F5344CB8AC3E}">
        <p14:creationId xmlns:p14="http://schemas.microsoft.com/office/powerpoint/2010/main" val="2987127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is a lot wrong here; so tell me what is GOOD about this email, first.</a:t>
            </a:r>
            <a:endParaRPr/>
          </a:p>
          <a:p>
            <a:pPr marL="0" lvl="0" indent="0" algn="l" rtl="0">
              <a:spcBef>
                <a:spcPts val="0"/>
              </a:spcBef>
              <a:spcAft>
                <a:spcPts val="0"/>
              </a:spcAft>
              <a:buNone/>
            </a:pPr>
            <a:endParaRPr/>
          </a:p>
          <a:p>
            <a:pPr marL="0" lvl="0" indent="0" algn="l" rtl="0">
              <a:spcBef>
                <a:spcPts val="0"/>
              </a:spcBef>
              <a:spcAft>
                <a:spcPts val="0"/>
              </a:spcAft>
              <a:buNone/>
            </a:pPr>
            <a:r>
              <a:rPr lang="en"/>
              <a:t>Good: Gets right to the purpose</a:t>
            </a:r>
            <a:endParaRPr/>
          </a:p>
          <a:p>
            <a:pPr marL="0" lvl="0" indent="0" algn="l" rtl="0">
              <a:spcBef>
                <a:spcPts val="0"/>
              </a:spcBef>
              <a:spcAft>
                <a:spcPts val="0"/>
              </a:spcAft>
              <a:buNone/>
            </a:pPr>
            <a:r>
              <a:rPr lang="en"/>
              <a:t>Bad: General subject line, No names, No specific timeline, Typos/errors, Content is not specific, Could be broken up more, Sounds a bit rude at times</a:t>
            </a:r>
            <a:endParaRPr/>
          </a:p>
        </p:txBody>
      </p:sp>
    </p:spTree>
    <p:extLst>
      <p:ext uri="{BB962C8B-B14F-4D97-AF65-F5344CB8AC3E}">
        <p14:creationId xmlns:p14="http://schemas.microsoft.com/office/powerpoint/2010/main" val="86207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638633ad5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638633ad5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Uses names, Gives context, Gets specific, Attached is a report, Gives a direct timeline, Makes them feel included, Polite, White space</a:t>
            </a:r>
            <a:endParaRPr/>
          </a:p>
        </p:txBody>
      </p:sp>
    </p:spTree>
    <p:extLst>
      <p:ext uri="{BB962C8B-B14F-4D97-AF65-F5344CB8AC3E}">
        <p14:creationId xmlns:p14="http://schemas.microsoft.com/office/powerpoint/2010/main" val="8747129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cb9a0b074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0618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rgbClr val="1C4587"/>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Writing Effective Emails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rotWithShape="1">
          <a:blip r:embed="rId3">
            <a:alphaModFix/>
          </a:blip>
          <a:srcRect l="45397" t="17461" r="1331" b="17068"/>
          <a:stretch/>
        </p:blipFill>
        <p:spPr>
          <a:xfrm>
            <a:off x="1037988" y="128588"/>
            <a:ext cx="7068024" cy="4886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1"/>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id="119" name="Google Shape;119;p21"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20" name="Google Shape;120;p21"/>
          <p:cNvSpPr txBox="1"/>
          <p:nvPr/>
        </p:nvSpPr>
        <p:spPr>
          <a:xfrm>
            <a:off x="2855550" y="687397"/>
            <a:ext cx="3432900" cy="76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b="1">
                <a:solidFill>
                  <a:srgbClr val="F1C232"/>
                </a:solidFill>
                <a:latin typeface="Raleway"/>
                <a:ea typeface="Raleway"/>
                <a:cs typeface="Raleway"/>
                <a:sym typeface="Raleway"/>
              </a:rPr>
              <a:t>Remember</a:t>
            </a:r>
            <a:endParaRPr sz="3000" b="1">
              <a:solidFill>
                <a:srgbClr val="F1C232"/>
              </a:solidFill>
              <a:latin typeface="Raleway"/>
              <a:ea typeface="Raleway"/>
              <a:cs typeface="Raleway"/>
              <a:sym typeface="Raleway"/>
            </a:endParaRPr>
          </a:p>
        </p:txBody>
      </p:sp>
      <p:sp>
        <p:nvSpPr>
          <p:cNvPr id="121" name="Google Shape;121;p21"/>
          <p:cNvSpPr txBox="1">
            <a:spLocks noGrp="1"/>
          </p:cNvSpPr>
          <p:nvPr>
            <p:ph type="body" idx="4294967295"/>
          </p:nvPr>
        </p:nvSpPr>
        <p:spPr>
          <a:xfrm>
            <a:off x="2736575" y="1322300"/>
            <a:ext cx="3693900" cy="3383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2"/>
              </a:buClr>
              <a:buSzPts val="1600"/>
              <a:buFont typeface="Raleway"/>
              <a:buChar char="➔"/>
            </a:pPr>
            <a:r>
              <a:rPr lang="en" sz="1600" b="1">
                <a:latin typeface="Raleway"/>
                <a:ea typeface="Raleway"/>
                <a:cs typeface="Raleway"/>
                <a:sym typeface="Raleway"/>
              </a:rPr>
              <a:t>Salutation and Signature </a:t>
            </a:r>
            <a:br>
              <a:rPr lang="en" sz="1600">
                <a:latin typeface="Raleway"/>
                <a:ea typeface="Raleway"/>
                <a:cs typeface="Raleway"/>
                <a:sym typeface="Raleway"/>
              </a:rPr>
            </a:br>
            <a:r>
              <a:rPr lang="en" sz="1600">
                <a:latin typeface="Raleway"/>
                <a:ea typeface="Raleway"/>
                <a:cs typeface="Raleway"/>
                <a:sym typeface="Raleway"/>
              </a:rPr>
              <a:t>Professional and Polite </a:t>
            </a:r>
            <a:endParaRPr sz="1600">
              <a:latin typeface="Raleway"/>
              <a:ea typeface="Raleway"/>
              <a:cs typeface="Raleway"/>
              <a:sym typeface="Raleway"/>
            </a:endParaRPr>
          </a:p>
          <a:p>
            <a:pPr marL="457200" lvl="0" indent="-330200" algn="l" rtl="0">
              <a:spcBef>
                <a:spcPts val="1000"/>
              </a:spcBef>
              <a:spcAft>
                <a:spcPts val="0"/>
              </a:spcAft>
              <a:buClr>
                <a:schemeClr val="dk2"/>
              </a:buClr>
              <a:buSzPts val="1600"/>
              <a:buFont typeface="Raleway"/>
              <a:buChar char="➔"/>
            </a:pPr>
            <a:r>
              <a:rPr lang="en" sz="1600" b="1">
                <a:latin typeface="Raleway"/>
                <a:ea typeface="Raleway"/>
                <a:cs typeface="Raleway"/>
                <a:sym typeface="Raleway"/>
              </a:rPr>
              <a:t>Paragraphs  </a:t>
            </a:r>
            <a:br>
              <a:rPr lang="en" sz="1600">
                <a:latin typeface="Raleway"/>
                <a:ea typeface="Raleway"/>
                <a:cs typeface="Raleway"/>
                <a:sym typeface="Raleway"/>
              </a:rPr>
            </a:br>
            <a:r>
              <a:rPr lang="en" sz="1600">
                <a:latin typeface="Raleway"/>
                <a:ea typeface="Raleway"/>
                <a:cs typeface="Raleway"/>
                <a:sym typeface="Raleway"/>
              </a:rPr>
              <a:t>Concise and Specific </a:t>
            </a:r>
            <a:endParaRPr sz="1600">
              <a:latin typeface="Raleway"/>
              <a:ea typeface="Raleway"/>
              <a:cs typeface="Raleway"/>
              <a:sym typeface="Raleway"/>
            </a:endParaRPr>
          </a:p>
          <a:p>
            <a:pPr marL="457200" lvl="0" indent="-330200" algn="l" rtl="0">
              <a:spcBef>
                <a:spcPts val="1000"/>
              </a:spcBef>
              <a:spcAft>
                <a:spcPts val="0"/>
              </a:spcAft>
              <a:buClr>
                <a:schemeClr val="dk2"/>
              </a:buClr>
              <a:buSzPts val="1600"/>
              <a:buFont typeface="Raleway"/>
              <a:buChar char="➔"/>
            </a:pPr>
            <a:r>
              <a:rPr lang="en" sz="1600" b="1">
                <a:latin typeface="Raleway"/>
                <a:ea typeface="Raleway"/>
                <a:cs typeface="Raleway"/>
                <a:sym typeface="Raleway"/>
              </a:rPr>
              <a:t>Subject Line and Opener</a:t>
            </a:r>
            <a:br>
              <a:rPr lang="en" sz="1600">
                <a:latin typeface="Raleway"/>
                <a:ea typeface="Raleway"/>
                <a:cs typeface="Raleway"/>
                <a:sym typeface="Raleway"/>
              </a:rPr>
            </a:br>
            <a:r>
              <a:rPr lang="en" sz="1600">
                <a:latin typeface="Raleway"/>
                <a:ea typeface="Raleway"/>
                <a:cs typeface="Raleway"/>
                <a:sym typeface="Raleway"/>
              </a:rPr>
              <a:t>Clear and purposeful </a:t>
            </a:r>
            <a:endParaRPr sz="1600">
              <a:latin typeface="Raleway"/>
              <a:ea typeface="Raleway"/>
              <a:cs typeface="Raleway"/>
              <a:sym typeface="Raleway"/>
            </a:endParaRPr>
          </a:p>
          <a:p>
            <a:pPr marL="457200" lvl="0" indent="-330200" algn="l" rtl="0">
              <a:spcBef>
                <a:spcPts val="1000"/>
              </a:spcBef>
              <a:spcAft>
                <a:spcPts val="1000"/>
              </a:spcAft>
              <a:buClr>
                <a:schemeClr val="dk2"/>
              </a:buClr>
              <a:buSzPts val="1600"/>
              <a:buFont typeface="Raleway"/>
              <a:buChar char="➔"/>
            </a:pPr>
            <a:r>
              <a:rPr lang="en" sz="1600" b="1">
                <a:latin typeface="Raleway"/>
                <a:ea typeface="Raleway"/>
                <a:cs typeface="Raleway"/>
                <a:sym typeface="Raleway"/>
              </a:rPr>
              <a:t>Content </a:t>
            </a:r>
            <a:br>
              <a:rPr lang="en" sz="1600">
                <a:latin typeface="Raleway"/>
                <a:ea typeface="Raleway"/>
                <a:cs typeface="Raleway"/>
                <a:sym typeface="Raleway"/>
              </a:rPr>
            </a:br>
            <a:r>
              <a:rPr lang="en" sz="1600">
                <a:latin typeface="Raleway"/>
                <a:ea typeface="Raleway"/>
                <a:cs typeface="Raleway"/>
                <a:sym typeface="Raleway"/>
              </a:rPr>
              <a:t>Edited and Error-free</a:t>
            </a:r>
            <a:endParaRPr sz="16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p:nvPr/>
        </p:nvSpPr>
        <p:spPr>
          <a:xfrm>
            <a:off x="527200" y="295750"/>
            <a:ext cx="7925700" cy="461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600">
              <a:solidFill>
                <a:schemeClr val="lt1"/>
              </a:solidFill>
              <a:latin typeface="Lato"/>
              <a:ea typeface="Lato"/>
              <a:cs typeface="Lato"/>
              <a:sym typeface="Lato"/>
            </a:endParaRPr>
          </a:p>
          <a:p>
            <a:pPr marL="0" lvl="0" indent="0" algn="l" rtl="0">
              <a:spcBef>
                <a:spcPts val="0"/>
              </a:spcBef>
              <a:spcAft>
                <a:spcPts val="0"/>
              </a:spcAft>
              <a:buNone/>
            </a:pPr>
            <a:endParaRPr sz="3600">
              <a:solidFill>
                <a:schemeClr val="lt1"/>
              </a:solidFill>
              <a:latin typeface="Lato"/>
              <a:ea typeface="Lato"/>
              <a:cs typeface="Lato"/>
              <a:sym typeface="Lato"/>
            </a:endParaRPr>
          </a:p>
          <a:p>
            <a:pPr marL="0" lvl="0" indent="0" algn="l" rtl="0">
              <a:spcBef>
                <a:spcPts val="0"/>
              </a:spcBef>
              <a:spcAft>
                <a:spcPts val="0"/>
              </a:spcAft>
              <a:buNone/>
            </a:pPr>
            <a:r>
              <a:rPr lang="en" sz="3600">
                <a:solidFill>
                  <a:schemeClr val="lt1"/>
                </a:solidFill>
                <a:latin typeface="Lato"/>
                <a:ea typeface="Lato"/>
                <a:cs typeface="Lato"/>
                <a:sym typeface="Lato"/>
              </a:rPr>
              <a:t>A recent UM alumni survey states that </a:t>
            </a:r>
            <a:r>
              <a:rPr lang="en" sz="3600">
                <a:solidFill>
                  <a:srgbClr val="F1C232"/>
                </a:solidFill>
                <a:latin typeface="Lato"/>
                <a:ea typeface="Lato"/>
                <a:cs typeface="Lato"/>
                <a:sym typeface="Lato"/>
              </a:rPr>
              <a:t>EMAILS </a:t>
            </a:r>
            <a:r>
              <a:rPr lang="en" sz="3600">
                <a:solidFill>
                  <a:schemeClr val="lt1"/>
                </a:solidFill>
                <a:latin typeface="Lato"/>
                <a:ea typeface="Lato"/>
                <a:cs typeface="Lato"/>
                <a:sym typeface="Lato"/>
              </a:rPr>
              <a:t>are the most common form of written communication performed in the workplace.</a:t>
            </a:r>
            <a:endParaRPr sz="360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body" idx="1"/>
          </p:nvPr>
        </p:nvSpPr>
        <p:spPr>
          <a:xfrm>
            <a:off x="2410100" y="1151725"/>
            <a:ext cx="6321600" cy="3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chemeClr val="lt1"/>
                </a:solidFill>
              </a:rPr>
              <a:t>Common in workplace engineering </a:t>
            </a:r>
            <a:endParaRPr sz="2400" dirty="0">
              <a:solidFill>
                <a:schemeClr val="lt1"/>
              </a:solidFill>
            </a:endParaRPr>
          </a:p>
          <a:p>
            <a:pPr marL="0" lvl="0" indent="0" algn="l" rtl="0">
              <a:spcBef>
                <a:spcPts val="1600"/>
              </a:spcBef>
              <a:spcAft>
                <a:spcPts val="0"/>
              </a:spcAft>
              <a:buNone/>
            </a:pPr>
            <a:r>
              <a:rPr lang="en" sz="2400" dirty="0">
                <a:solidFill>
                  <a:schemeClr val="lt1"/>
                </a:solidFill>
              </a:rPr>
              <a:t>Versatile for many purposes and contexts</a:t>
            </a:r>
            <a:endParaRPr sz="2400" dirty="0">
              <a:solidFill>
                <a:schemeClr val="lt1"/>
              </a:solidFill>
            </a:endParaRPr>
          </a:p>
          <a:p>
            <a:pPr marL="0" lvl="0" indent="0" algn="l" rtl="0">
              <a:spcBef>
                <a:spcPts val="1600"/>
              </a:spcBef>
              <a:spcAft>
                <a:spcPts val="0"/>
              </a:spcAft>
              <a:buClr>
                <a:schemeClr val="dk2"/>
              </a:buClr>
              <a:buSzPts val="1100"/>
              <a:buFont typeface="Arial"/>
              <a:buNone/>
            </a:pPr>
            <a:r>
              <a:rPr lang="en" sz="2400" dirty="0">
                <a:solidFill>
                  <a:schemeClr val="lt1"/>
                </a:solidFill>
              </a:rPr>
              <a:t>Convenient for global audiences</a:t>
            </a:r>
            <a:endParaRPr sz="2400" dirty="0">
              <a:solidFill>
                <a:schemeClr val="lt1"/>
              </a:solidFill>
            </a:endParaRPr>
          </a:p>
          <a:p>
            <a:pPr marL="0" lvl="0" indent="0" algn="l" rtl="0">
              <a:spcBef>
                <a:spcPts val="1600"/>
              </a:spcBef>
              <a:spcAft>
                <a:spcPts val="1600"/>
              </a:spcAft>
              <a:buNone/>
            </a:pPr>
            <a:r>
              <a:rPr lang="en" sz="2400" dirty="0">
                <a:solidFill>
                  <a:schemeClr val="lt1"/>
                </a:solidFill>
              </a:rPr>
              <a:t>Typical that formal documents (letter to client or internal memo) are handled electronically </a:t>
            </a:r>
            <a:endParaRPr sz="2400" dirty="0">
              <a:solidFill>
                <a:schemeClr val="lt1"/>
              </a:solidFill>
            </a:endParaRPr>
          </a:p>
        </p:txBody>
      </p:sp>
      <p:sp>
        <p:nvSpPr>
          <p:cNvPr id="84" name="Google Shape;84;p1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1C232"/>
                </a:solidFill>
              </a:rPr>
              <a:t>Emails Matter</a:t>
            </a:r>
            <a:endParaRPr dirty="0">
              <a:solidFill>
                <a:srgbClr val="F1C23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2385875" y="162725"/>
            <a:ext cx="4313425" cy="4884674"/>
          </a:xfrm>
          <a:prstGeom prst="rect">
            <a:avLst/>
          </a:prstGeom>
          <a:noFill/>
          <a:ln>
            <a:noFill/>
          </a:ln>
        </p:spPr>
      </p:pic>
      <p:pic>
        <p:nvPicPr>
          <p:cNvPr id="95" name="Google Shape;95;p17"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96" name="Google Shape;96;p17"/>
          <p:cNvSpPr txBox="1"/>
          <p:nvPr/>
        </p:nvSpPr>
        <p:spPr>
          <a:xfrm>
            <a:off x="2855550" y="576572"/>
            <a:ext cx="3432900" cy="76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b="1">
                <a:solidFill>
                  <a:schemeClr val="dk2"/>
                </a:solidFill>
                <a:latin typeface="Raleway"/>
                <a:ea typeface="Raleway"/>
                <a:cs typeface="Raleway"/>
                <a:sym typeface="Raleway"/>
              </a:rPr>
              <a:t>The Basics</a:t>
            </a:r>
            <a:endParaRPr sz="3000" b="1">
              <a:solidFill>
                <a:schemeClr val="dk2"/>
              </a:solidFill>
              <a:latin typeface="Raleway"/>
              <a:ea typeface="Raleway"/>
              <a:cs typeface="Raleway"/>
              <a:sym typeface="Raleway"/>
            </a:endParaRPr>
          </a:p>
        </p:txBody>
      </p:sp>
      <p:sp>
        <p:nvSpPr>
          <p:cNvPr id="97" name="Google Shape;97;p17"/>
          <p:cNvSpPr txBox="1">
            <a:spLocks noGrp="1"/>
          </p:cNvSpPr>
          <p:nvPr>
            <p:ph type="body" idx="4294967295"/>
          </p:nvPr>
        </p:nvSpPr>
        <p:spPr>
          <a:xfrm>
            <a:off x="2561225" y="1198600"/>
            <a:ext cx="3962700" cy="3507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1400" b="1" dirty="0">
                <a:latin typeface="Raleway"/>
                <a:ea typeface="Raleway"/>
                <a:cs typeface="Raleway"/>
                <a:sym typeface="Raleway"/>
              </a:rPr>
              <a:t>Consider the receiver and if email is the best form of communication for your message.</a:t>
            </a:r>
            <a:endParaRPr sz="1400" b="1" dirty="0">
              <a:solidFill>
                <a:schemeClr val="dk2"/>
              </a:solidFill>
              <a:latin typeface="Raleway"/>
              <a:ea typeface="Raleway"/>
              <a:cs typeface="Raleway"/>
              <a:sym typeface="Raleway"/>
            </a:endParaRPr>
          </a:p>
          <a:p>
            <a:pPr marL="457200" lvl="0" indent="-320675" algn="l" rtl="0">
              <a:spcBef>
                <a:spcPts val="1600"/>
              </a:spcBef>
              <a:spcAft>
                <a:spcPts val="0"/>
              </a:spcAft>
              <a:buClr>
                <a:srgbClr val="F1C232"/>
              </a:buClr>
              <a:buSzPts val="1450"/>
              <a:buFont typeface="Raleway"/>
              <a:buChar char="➔"/>
            </a:pPr>
            <a:r>
              <a:rPr lang="en" sz="1450" b="1" dirty="0">
                <a:solidFill>
                  <a:srgbClr val="F1C232"/>
                </a:solidFill>
                <a:latin typeface="Raleway"/>
                <a:ea typeface="Raleway"/>
                <a:cs typeface="Raleway"/>
                <a:sym typeface="Raleway"/>
              </a:rPr>
              <a:t>Include a salutation and Close </a:t>
            </a:r>
            <a:br>
              <a:rPr lang="en" sz="1450" dirty="0">
                <a:latin typeface="Raleway"/>
                <a:ea typeface="Raleway"/>
                <a:cs typeface="Raleway"/>
                <a:sym typeface="Raleway"/>
              </a:rPr>
            </a:br>
            <a:r>
              <a:rPr lang="en" sz="1450" dirty="0">
                <a:latin typeface="Raleway"/>
                <a:ea typeface="Raleway"/>
                <a:cs typeface="Raleway"/>
                <a:sym typeface="Raleway"/>
              </a:rPr>
              <a:t>Err on the side of formality and politeness; sign your full name and affiliation </a:t>
            </a:r>
            <a:endParaRPr sz="1450" dirty="0">
              <a:latin typeface="Raleway"/>
              <a:ea typeface="Raleway"/>
              <a:cs typeface="Raleway"/>
              <a:sym typeface="Raleway"/>
            </a:endParaRPr>
          </a:p>
          <a:p>
            <a:pPr marL="457200" lvl="0" indent="-320675" algn="l" rtl="0">
              <a:spcBef>
                <a:spcPts val="1000"/>
              </a:spcBef>
              <a:spcAft>
                <a:spcPts val="0"/>
              </a:spcAft>
              <a:buClr>
                <a:srgbClr val="F1C232"/>
              </a:buClr>
              <a:buSzPts val="1450"/>
              <a:buFont typeface="Raleway"/>
              <a:buChar char="➔"/>
            </a:pPr>
            <a:r>
              <a:rPr lang="en" sz="1450" b="1" dirty="0">
                <a:solidFill>
                  <a:srgbClr val="F1C232"/>
                </a:solidFill>
                <a:latin typeface="Raleway"/>
                <a:ea typeface="Raleway"/>
                <a:cs typeface="Raleway"/>
                <a:sym typeface="Raleway"/>
              </a:rPr>
              <a:t>Keep it brief</a:t>
            </a:r>
            <a:br>
              <a:rPr lang="en" sz="1450" dirty="0">
                <a:latin typeface="Raleway"/>
                <a:ea typeface="Raleway"/>
                <a:cs typeface="Raleway"/>
                <a:sym typeface="Raleway"/>
              </a:rPr>
            </a:br>
            <a:r>
              <a:rPr lang="en" sz="1450" dirty="0">
                <a:latin typeface="Raleway"/>
                <a:ea typeface="Raleway"/>
                <a:cs typeface="Raleway"/>
                <a:sym typeface="Raleway"/>
              </a:rPr>
              <a:t>Chunk information into short and specific units; create white space</a:t>
            </a:r>
            <a:endParaRPr sz="1450" dirty="0">
              <a:latin typeface="Raleway"/>
              <a:ea typeface="Raleway"/>
              <a:cs typeface="Raleway"/>
              <a:sym typeface="Raleway"/>
            </a:endParaRPr>
          </a:p>
          <a:p>
            <a:pPr marL="457200" lvl="0" indent="-317500" algn="l" rtl="0">
              <a:spcBef>
                <a:spcPts val="1000"/>
              </a:spcBef>
              <a:spcAft>
                <a:spcPts val="1000"/>
              </a:spcAft>
              <a:buClr>
                <a:srgbClr val="F1C232"/>
              </a:buClr>
              <a:buSzPts val="1400"/>
              <a:buFont typeface="Raleway"/>
              <a:buChar char="➔"/>
            </a:pPr>
            <a:r>
              <a:rPr lang="en" sz="1450" b="1" dirty="0">
                <a:solidFill>
                  <a:srgbClr val="F1C232"/>
                </a:solidFill>
                <a:latin typeface="Raleway"/>
                <a:ea typeface="Raleway"/>
                <a:cs typeface="Raleway"/>
                <a:sym typeface="Raleway"/>
              </a:rPr>
              <a:t>Proofread</a:t>
            </a:r>
            <a:br>
              <a:rPr lang="en" sz="1450" dirty="0">
                <a:latin typeface="Raleway"/>
                <a:ea typeface="Raleway"/>
                <a:cs typeface="Raleway"/>
                <a:sym typeface="Raleway"/>
              </a:rPr>
            </a:br>
            <a:r>
              <a:rPr lang="en" sz="1450" dirty="0">
                <a:latin typeface="Raleway"/>
                <a:ea typeface="Raleway"/>
                <a:cs typeface="Raleway"/>
                <a:sym typeface="Raleway"/>
              </a:rPr>
              <a:t>Edit; typos can be confusing</a:t>
            </a:r>
            <a:r>
              <a:rPr lang="en" sz="1400" dirty="0">
                <a:latin typeface="Raleway"/>
                <a:ea typeface="Raleway"/>
                <a:cs typeface="Raleway"/>
                <a:sym typeface="Raleway"/>
              </a:rPr>
              <a:t> </a:t>
            </a:r>
            <a:endParaRPr sz="1400" dirty="0">
              <a:solidFill>
                <a:schemeClr val="dk2"/>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283100" y="712150"/>
            <a:ext cx="8631600" cy="383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Get right to the point, early in your email.</a:t>
            </a:r>
            <a:endParaRPr sz="3600"/>
          </a:p>
          <a:p>
            <a:pPr marL="0" lvl="0" indent="0" algn="l" rtl="0">
              <a:spcBef>
                <a:spcPts val="0"/>
              </a:spcBef>
              <a:spcAft>
                <a:spcPts val="0"/>
              </a:spcAft>
              <a:buNone/>
            </a:pPr>
            <a:endParaRPr sz="3600"/>
          </a:p>
          <a:p>
            <a:pPr marL="0" lvl="0" indent="0" algn="l" rtl="0">
              <a:spcBef>
                <a:spcPts val="0"/>
              </a:spcBef>
              <a:spcAft>
                <a:spcPts val="0"/>
              </a:spcAft>
              <a:buNone/>
            </a:pPr>
            <a:r>
              <a:rPr lang="en" sz="3600">
                <a:solidFill>
                  <a:srgbClr val="F1C232"/>
                </a:solidFill>
              </a:rPr>
              <a:t>State your purpose in the subject line and first paragraph.</a:t>
            </a:r>
            <a:endParaRPr sz="3600">
              <a:solidFill>
                <a:srgbClr val="F1C23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5A81B-6AAA-384A-A18C-934643AE15E7}"/>
              </a:ext>
            </a:extLst>
          </p:cNvPr>
          <p:cNvSpPr/>
          <p:nvPr/>
        </p:nvSpPr>
        <p:spPr>
          <a:xfrm>
            <a:off x="262758" y="201870"/>
            <a:ext cx="8576441" cy="4924425"/>
          </a:xfrm>
          <a:prstGeom prst="rect">
            <a:avLst/>
          </a:prstGeom>
        </p:spPr>
        <p:txBody>
          <a:bodyPr wrap="square">
            <a:spAutoFit/>
          </a:bodyPr>
          <a:lstStyle/>
          <a:p>
            <a:pPr algn="ctr"/>
            <a:r>
              <a:rPr lang="en-US" sz="2800" dirty="0"/>
              <a:t>	</a:t>
            </a:r>
            <a:r>
              <a:rPr lang="en-US" sz="3000" b="1" dirty="0">
                <a:solidFill>
                  <a:srgbClr val="FFC000"/>
                </a:solidFill>
              </a:rPr>
              <a:t>Make information accessible</a:t>
            </a:r>
          </a:p>
          <a:p>
            <a:endParaRPr lang="en-US" dirty="0">
              <a:solidFill>
                <a:schemeClr val="bg1"/>
              </a:solidFill>
            </a:endParaRPr>
          </a:p>
          <a:p>
            <a:r>
              <a:rPr lang="en-US" sz="1800" dirty="0">
                <a:solidFill>
                  <a:schemeClr val="bg1"/>
                </a:solidFill>
              </a:rPr>
              <a:t>Include an informative subject line (Include “Request” if you are requesting something!)</a:t>
            </a:r>
          </a:p>
          <a:p>
            <a:endParaRPr lang="en-US" sz="1800" dirty="0">
              <a:solidFill>
                <a:schemeClr val="bg1"/>
              </a:solidFill>
            </a:endParaRPr>
          </a:p>
          <a:p>
            <a:r>
              <a:rPr lang="en-US" sz="1800" dirty="0">
                <a:solidFill>
                  <a:schemeClr val="bg1"/>
                </a:solidFill>
              </a:rPr>
              <a:t>Put the main point in the first sentence</a:t>
            </a:r>
          </a:p>
          <a:p>
            <a:endParaRPr lang="en-US" sz="1800" dirty="0">
              <a:solidFill>
                <a:schemeClr val="bg1"/>
              </a:solidFill>
            </a:endParaRPr>
          </a:p>
          <a:p>
            <a:r>
              <a:rPr lang="en-US" sz="1800" dirty="0">
                <a:solidFill>
                  <a:schemeClr val="bg1"/>
                </a:solidFill>
              </a:rPr>
              <a:t>Include enough information to set the </a:t>
            </a:r>
            <a:r>
              <a:rPr lang="en-US" sz="1800" b="1" dirty="0">
                <a:solidFill>
                  <a:schemeClr val="bg1"/>
                </a:solidFill>
              </a:rPr>
              <a:t>context</a:t>
            </a:r>
            <a:r>
              <a:rPr lang="en-US" sz="1800" dirty="0">
                <a:solidFill>
                  <a:schemeClr val="bg1"/>
                </a:solidFill>
              </a:rPr>
              <a:t> of the conversation</a:t>
            </a:r>
          </a:p>
          <a:p>
            <a:endParaRPr lang="en-US" sz="1800" dirty="0">
              <a:solidFill>
                <a:schemeClr val="bg1"/>
              </a:solidFill>
            </a:endParaRPr>
          </a:p>
          <a:p>
            <a:r>
              <a:rPr lang="en-US" sz="1800" dirty="0">
                <a:solidFill>
                  <a:schemeClr val="bg1"/>
                </a:solidFill>
              </a:rPr>
              <a:t>Include enough information in your request to make a response possible</a:t>
            </a:r>
          </a:p>
          <a:p>
            <a:endParaRPr lang="en-US" sz="1800" dirty="0">
              <a:solidFill>
                <a:schemeClr val="bg1"/>
              </a:solidFill>
            </a:endParaRPr>
          </a:p>
          <a:p>
            <a:r>
              <a:rPr lang="en-US" sz="1800" dirty="0">
                <a:solidFill>
                  <a:schemeClr val="bg1"/>
                </a:solidFill>
              </a:rPr>
              <a:t>State desired outcomes</a:t>
            </a:r>
          </a:p>
          <a:p>
            <a:endParaRPr lang="en-US" sz="1800" dirty="0">
              <a:solidFill>
                <a:schemeClr val="bg1"/>
              </a:solidFill>
            </a:endParaRPr>
          </a:p>
          <a:p>
            <a:r>
              <a:rPr lang="en-US" sz="1800" dirty="0">
                <a:solidFill>
                  <a:schemeClr val="bg1"/>
                </a:solidFill>
              </a:rPr>
              <a:t>Keep it short. If longer than two or three short paragraphs, consider:</a:t>
            </a:r>
          </a:p>
          <a:p>
            <a:r>
              <a:rPr lang="en-US" sz="1800" dirty="0">
                <a:solidFill>
                  <a:schemeClr val="bg1"/>
                </a:solidFill>
              </a:rPr>
              <a:t>	-Attaching another document</a:t>
            </a:r>
          </a:p>
          <a:p>
            <a:r>
              <a:rPr lang="en-US" sz="1800" dirty="0">
                <a:solidFill>
                  <a:schemeClr val="bg1"/>
                </a:solidFill>
              </a:rPr>
              <a:t>	-Listing the topics at the beginning of the message and numbering the 	topics in the message</a:t>
            </a:r>
          </a:p>
        </p:txBody>
      </p:sp>
    </p:spTree>
    <p:extLst>
      <p:ext uri="{BB962C8B-B14F-4D97-AF65-F5344CB8AC3E}">
        <p14:creationId xmlns:p14="http://schemas.microsoft.com/office/powerpoint/2010/main" val="3446843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1E67AA-8541-494B-830A-643DD129A057}"/>
              </a:ext>
            </a:extLst>
          </p:cNvPr>
          <p:cNvSpPr/>
          <p:nvPr/>
        </p:nvSpPr>
        <p:spPr>
          <a:xfrm>
            <a:off x="336331" y="407804"/>
            <a:ext cx="8471338" cy="3354765"/>
          </a:xfrm>
          <a:prstGeom prst="rect">
            <a:avLst/>
          </a:prstGeom>
        </p:spPr>
        <p:txBody>
          <a:bodyPr wrap="square">
            <a:spAutoFit/>
          </a:bodyPr>
          <a:lstStyle/>
          <a:p>
            <a:pPr algn="ctr"/>
            <a:r>
              <a:rPr lang="en-US" sz="3000" b="1" dirty="0">
                <a:solidFill>
                  <a:srgbClr val="FFC000"/>
                </a:solidFill>
              </a:rPr>
              <a:t>Tone and Language Matter</a:t>
            </a:r>
          </a:p>
          <a:p>
            <a:endParaRPr lang="en-US" sz="2100" dirty="0">
              <a:solidFill>
                <a:schemeClr val="bg1"/>
              </a:solidFill>
            </a:endParaRPr>
          </a:p>
          <a:p>
            <a:r>
              <a:rPr lang="en-US" sz="2300" dirty="0">
                <a:solidFill>
                  <a:schemeClr val="bg1"/>
                </a:solidFill>
              </a:rPr>
              <a:t>Email does not benefit from intonation, facial expression, or body language</a:t>
            </a:r>
          </a:p>
          <a:p>
            <a:endParaRPr lang="en-US" sz="2300" dirty="0">
              <a:solidFill>
                <a:schemeClr val="bg1"/>
              </a:solidFill>
            </a:endParaRPr>
          </a:p>
          <a:p>
            <a:r>
              <a:rPr lang="en-US" sz="2300" dirty="0">
                <a:solidFill>
                  <a:schemeClr val="bg1"/>
                </a:solidFill>
              </a:rPr>
              <a:t>Words reveal your attitude toward your topic and the reader</a:t>
            </a:r>
          </a:p>
          <a:p>
            <a:endParaRPr lang="en-US" sz="2300" dirty="0">
              <a:solidFill>
                <a:schemeClr val="bg1"/>
              </a:solidFill>
            </a:endParaRPr>
          </a:p>
          <a:p>
            <a:r>
              <a:rPr lang="en-US" sz="2300" dirty="0">
                <a:solidFill>
                  <a:schemeClr val="bg1"/>
                </a:solidFill>
              </a:rPr>
              <a:t>An email might need longer phrases and more words to show a polite, professional tone</a:t>
            </a:r>
          </a:p>
        </p:txBody>
      </p:sp>
    </p:spTree>
    <p:extLst>
      <p:ext uri="{BB962C8B-B14F-4D97-AF65-F5344CB8AC3E}">
        <p14:creationId xmlns:p14="http://schemas.microsoft.com/office/powerpoint/2010/main" val="2127319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962900" y="4527450"/>
            <a:ext cx="7218300" cy="51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lt1"/>
                </a:solidFill>
                <a:latin typeface="Lato"/>
                <a:ea typeface="Lato"/>
                <a:cs typeface="Lato"/>
                <a:sym typeface="Lato"/>
              </a:rPr>
              <a:t>Critique the email above. Is it an effective use of the medium? Why or why not? What should be written instead?</a:t>
            </a:r>
            <a:endParaRPr dirty="0">
              <a:solidFill>
                <a:schemeClr val="lt1"/>
              </a:solidFill>
              <a:latin typeface="Lato"/>
              <a:ea typeface="Lato"/>
              <a:cs typeface="Lato"/>
              <a:sym typeface="Lato"/>
            </a:endParaRPr>
          </a:p>
        </p:txBody>
      </p:sp>
      <p:pic>
        <p:nvPicPr>
          <p:cNvPr id="108" name="Google Shape;108;p19"/>
          <p:cNvPicPr preferRelativeResize="0"/>
          <p:nvPr/>
        </p:nvPicPr>
        <p:blipFill rotWithShape="1">
          <a:blip r:embed="rId3">
            <a:alphaModFix/>
          </a:blip>
          <a:srcRect l="45788" t="25513" r="1532" b="25118"/>
          <a:stretch/>
        </p:blipFill>
        <p:spPr>
          <a:xfrm>
            <a:off x="962912" y="669188"/>
            <a:ext cx="7218176" cy="3805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2BC9F-8B89-8D45-9229-8973309C4E3D}"/>
              </a:ext>
            </a:extLst>
          </p:cNvPr>
          <p:cNvSpPr>
            <a:spLocks noGrp="1"/>
          </p:cNvSpPr>
          <p:nvPr>
            <p:ph type="title"/>
          </p:nvPr>
        </p:nvSpPr>
        <p:spPr>
          <a:xfrm>
            <a:off x="283103" y="304800"/>
            <a:ext cx="8293338" cy="4589682"/>
          </a:xfrm>
        </p:spPr>
        <p:txBody>
          <a:bodyPr/>
          <a:lstStyle/>
          <a:p>
            <a:r>
              <a:rPr lang="en-US" sz="3000" dirty="0">
                <a:solidFill>
                  <a:srgbClr val="FFC000"/>
                </a:solidFill>
              </a:rPr>
              <a:t>Email demands greater formality  </a:t>
            </a:r>
            <a:br>
              <a:rPr lang="en-US" sz="1800" b="0" dirty="0"/>
            </a:br>
            <a:br>
              <a:rPr lang="en-US" sz="2100" b="0" dirty="0"/>
            </a:br>
            <a:r>
              <a:rPr lang="en-US" sz="2100" b="0" dirty="0"/>
              <a:t>For most messages, use a salutation: Dear…, Hello...,</a:t>
            </a:r>
            <a:br>
              <a:rPr lang="en-US" sz="2100" b="0" dirty="0"/>
            </a:br>
            <a:br>
              <a:rPr lang="en-US" sz="2100" b="0" dirty="0"/>
            </a:br>
            <a:r>
              <a:rPr lang="en-US" sz="2100" b="0" dirty="0"/>
              <a:t>Use basic courtesy. Say “please" and "thank you.”</a:t>
            </a:r>
            <a:br>
              <a:rPr lang="en-US" sz="2100" b="0" dirty="0"/>
            </a:br>
            <a:br>
              <a:rPr lang="en-US" sz="2100" b="0" dirty="0"/>
            </a:br>
            <a:r>
              <a:rPr lang="en-US" sz="2100" b="0" dirty="0"/>
              <a:t>Start with a positive affirmation. “Thank you for talking with us yesterday…”</a:t>
            </a:r>
            <a:br>
              <a:rPr lang="en-US" sz="2100" b="0" dirty="0"/>
            </a:br>
            <a:r>
              <a:rPr lang="en-US" sz="2100" b="0" dirty="0"/>
              <a:t>	</a:t>
            </a:r>
            <a:br>
              <a:rPr lang="en-US" sz="2100" b="0" dirty="0"/>
            </a:br>
            <a:r>
              <a:rPr lang="en-US" sz="2100" b="0" dirty="0"/>
              <a:t>When you ask for something, use conditional construction.</a:t>
            </a:r>
            <a:br>
              <a:rPr lang="en-US" sz="2100" b="0" dirty="0"/>
            </a:br>
            <a:r>
              <a:rPr lang="en-US" sz="2100" b="0" dirty="0"/>
              <a:t>“Would it be possible…”</a:t>
            </a:r>
            <a:br>
              <a:rPr lang="en-US" sz="2100" b="0" dirty="0"/>
            </a:br>
            <a:br>
              <a:rPr lang="en-US" sz="2100" b="0" dirty="0"/>
            </a:br>
            <a:r>
              <a:rPr lang="en-US" sz="2100" b="0" dirty="0"/>
              <a:t>Thank the reader and use a sign-off with your name: Sincerely, Regards, Respectfully, and so on.</a:t>
            </a:r>
          </a:p>
        </p:txBody>
      </p:sp>
    </p:spTree>
    <p:extLst>
      <p:ext uri="{BB962C8B-B14F-4D97-AF65-F5344CB8AC3E}">
        <p14:creationId xmlns:p14="http://schemas.microsoft.com/office/powerpoint/2010/main" val="3581303556"/>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2129</TotalTime>
  <Words>648</Words>
  <Application>Microsoft Macintosh PowerPoint</Application>
  <PresentationFormat>On-screen Show (16:9)</PresentationFormat>
  <Paragraphs>57</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Raleway</vt:lpstr>
      <vt:lpstr>Arial</vt:lpstr>
      <vt:lpstr>Lato</vt:lpstr>
      <vt:lpstr>Swiss</vt:lpstr>
      <vt:lpstr>Writing Effective Emails</vt:lpstr>
      <vt:lpstr>PowerPoint Presentation</vt:lpstr>
      <vt:lpstr>Emails Matter</vt:lpstr>
      <vt:lpstr>PowerPoint Presentation</vt:lpstr>
      <vt:lpstr>Get right to the point, early in your email.  State your purpose in the subject line and first paragraph.</vt:lpstr>
      <vt:lpstr>PowerPoint Presentation</vt:lpstr>
      <vt:lpstr>PowerPoint Presentation</vt:lpstr>
      <vt:lpstr>PowerPoint Presentation</vt:lpstr>
      <vt:lpstr>Email demands greater formality    For most messages, use a salutation: Dear…, Hello...,  Use basic courtesy. Say “please" and "thank you.”  Start with a positive affirmation. “Thank you for talking with us yesterday…”   When you ask for something, use conditional construction. “Would it be possible…”  Thank the reader and use a sign-off with your name: Sincerely, Regards, Respectfully, and so 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Effective Emails</dc:title>
  <dc:creator>jennifer royston</dc:creator>
  <cp:lastModifiedBy>Royston, Jennifer</cp:lastModifiedBy>
  <cp:revision>8</cp:revision>
  <dcterms:modified xsi:type="dcterms:W3CDTF">2023-05-06T13:20:14Z</dcterms:modified>
</cp:coreProperties>
</file>