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56" r:id="rId4"/>
    <p:sldId id="260" r:id="rId5"/>
    <p:sldId id="263" r:id="rId6"/>
    <p:sldId id="268" r:id="rId7"/>
    <p:sldId id="350" r:id="rId8"/>
    <p:sldId id="322" r:id="rId9"/>
    <p:sldId id="323" r:id="rId10"/>
    <p:sldId id="324" r:id="rId12"/>
    <p:sldId id="269" r:id="rId13"/>
    <p:sldId id="289" r:id="rId14"/>
    <p:sldId id="290" r:id="rId15"/>
    <p:sldId id="291" r:id="rId16"/>
    <p:sldId id="292" r:id="rId17"/>
    <p:sldId id="293" r:id="rId18"/>
    <p:sldId id="313" r:id="rId19"/>
    <p:sldId id="314" r:id="rId20"/>
    <p:sldId id="321" r:id="rId21"/>
    <p:sldId id="264" r:id="rId22"/>
    <p:sldId id="341" r:id="rId23"/>
    <p:sldId id="342" r:id="rId24"/>
    <p:sldId id="340" r:id="rId25"/>
    <p:sldId id="270" r:id="rId26"/>
    <p:sldId id="265" r:id="rId27"/>
    <p:sldId id="272" r:id="rId28"/>
    <p:sldId id="273" r:id="rId29"/>
    <p:sldId id="26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8"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A748D"/>
    <a:srgbClr val="EF9CDC"/>
    <a:srgbClr val="857E90"/>
    <a:srgbClr val="DDBFA4"/>
    <a:srgbClr val="70728B"/>
    <a:srgbClr val="FEE1A7"/>
    <a:srgbClr val="605B83"/>
    <a:srgbClr val="8F8898"/>
    <a:srgbClr val="888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2"/>
        <p:guide pos="381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2T20:49:36.52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bg1"/>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bg1">
                    <a:lumMod val="8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bg1"/>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bg1">
                    <a:lumMod val="8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bg1">
                    <a:lumMod val="8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0F1423"/>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0F1423"/>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0F1423"/>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bg1">
                    <a:lumMod val="8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Lst>
              <a:defRPr u="none" strike="noStrike" kern="1200" cap="none" spc="150" normalizeH="0">
                <a:solidFill>
                  <a:schemeClr val="bg1">
                    <a:lumMod val="85000"/>
                  </a:schemeClr>
                </a:solidFill>
                <a:uFillTx/>
              </a:defRPr>
            </a:lvl2pPr>
            <a:lvl3pPr eaLnBrk="1" fontAlgn="auto" latinLnBrk="0" hangingPunct="1">
              <a:defRPr u="none" strike="noStrike" kern="1200" cap="none" spc="150" normalizeH="0">
                <a:solidFill>
                  <a:schemeClr val="bg1">
                    <a:lumMod val="85000"/>
                  </a:schemeClr>
                </a:solidFill>
                <a:uFillTx/>
              </a:defRPr>
            </a:lvl3pPr>
            <a:lvl4pPr eaLnBrk="1" fontAlgn="auto" latinLnBrk="0" hangingPunct="1">
              <a:defRPr sz="1400" u="none" strike="noStrike" kern="1200" cap="none" spc="150" normalizeH="0">
                <a:solidFill>
                  <a:schemeClr val="bg1">
                    <a:lumMod val="85000"/>
                  </a:schemeClr>
                </a:solidFill>
                <a:uFillTx/>
              </a:defRPr>
            </a:lvl4pPr>
            <a:lvl5pPr eaLnBrk="1" fontAlgn="auto" latinLnBrk="0" hangingPunct="1">
              <a:defRPr sz="1400" u="none" strike="noStrike" kern="1200" cap="none" spc="150" normalizeH="0">
                <a:solidFill>
                  <a:schemeClr val="bg1">
                    <a:lumMod val="85000"/>
                  </a:schemeClr>
                </a:solidFill>
                <a:uFillTx/>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solidFill>
                  <a:schemeClr val="bg1"/>
                </a:solidFill>
              </a:defRPr>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0F1423"/>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indent="-228600" eaLnBrk="1" fontAlgn="auto" latinLnBrk="0" hangingPunct="1">
              <a:lnSpc>
                <a:spcPct val="130000"/>
              </a:lnSpc>
              <a:spcAft>
                <a:spcPts val="1000"/>
              </a:spcAft>
              <a:buFont typeface="Arial" panose="020B0604020202020204" pitchFamily="34" charset="0"/>
              <a:buChar char="●"/>
              <a:defRPr spc="300" baseline="0">
                <a:solidFill>
                  <a:schemeClr val="bg1">
                    <a:lumMod val="85000"/>
                  </a:schemeClr>
                </a:solidFill>
              </a:defRPr>
            </a:lvl1pPr>
            <a:lvl2pPr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spc="300" baseline="0">
                <a:solidFill>
                  <a:schemeClr val="bg1">
                    <a:lumMod val="85000"/>
                  </a:schemeClr>
                </a:solidFill>
              </a:defRPr>
            </a:lvl2pPr>
            <a:lvl3pPr indent="-228600" eaLnBrk="1" fontAlgn="auto" latinLnBrk="0" hangingPunct="1">
              <a:lnSpc>
                <a:spcPct val="120000"/>
              </a:lnSpc>
              <a:spcAft>
                <a:spcPts val="600"/>
              </a:spcAft>
              <a:buFont typeface="Arial" panose="020B0604020202020204" pitchFamily="34" charset="0"/>
              <a:buChar char="●"/>
              <a:defRPr spc="300" baseline="0">
                <a:solidFill>
                  <a:schemeClr val="bg1">
                    <a:lumMod val="85000"/>
                  </a:schemeClr>
                </a:solidFill>
              </a:defRPr>
            </a:lvl3pPr>
            <a:lvl4pPr indent="-228600" eaLnBrk="1" fontAlgn="auto" latinLnBrk="0" hangingPunct="1">
              <a:lnSpc>
                <a:spcPct val="120000"/>
              </a:lnSpc>
              <a:spcAft>
                <a:spcPts val="300"/>
              </a:spcAft>
              <a:buFont typeface="Wingdings" panose="05000000000000000000" charset="0"/>
              <a:buChar char=""/>
              <a:defRPr sz="1400" spc="300" baseline="0">
                <a:solidFill>
                  <a:schemeClr val="bg1">
                    <a:lumMod val="85000"/>
                  </a:schemeClr>
                </a:solidFill>
              </a:defRPr>
            </a:lvl4pPr>
            <a:lvl5pPr indent="-228600" eaLnBrk="1" fontAlgn="auto" latinLnBrk="0" hangingPunct="1">
              <a:lnSpc>
                <a:spcPct val="120000"/>
              </a:lnSpc>
              <a:spcAft>
                <a:spcPts val="300"/>
              </a:spcAft>
              <a:buChar char="•"/>
              <a:defRPr sz="1400" spc="300" baseline="0">
                <a:solidFill>
                  <a:schemeClr val="bg1">
                    <a:lumMod val="8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0F1423"/>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spc="150" baseline="0">
                <a:solidFill>
                  <a:schemeClr val="bg1">
                    <a:lumMod val="85000"/>
                  </a:schemeClr>
                </a:solidFill>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pc="150" baseline="0">
                <a:solidFill>
                  <a:schemeClr val="bg1">
                    <a:lumMod val="85000"/>
                  </a:schemeClr>
                </a:solidFill>
              </a:defRPr>
            </a:lvl2pPr>
            <a:lvl3pPr marL="1143000" indent="-228600" eaLnBrk="1" fontAlgn="auto" latinLnBrk="0" hangingPunct="1">
              <a:lnSpc>
                <a:spcPct val="120000"/>
              </a:lnSpc>
              <a:buFont typeface="Arial" panose="020B0604020202020204" pitchFamily="34" charset="0"/>
              <a:buChar char="●"/>
              <a:defRPr spc="150" baseline="0">
                <a:solidFill>
                  <a:schemeClr val="bg1">
                    <a:lumMod val="85000"/>
                  </a:schemeClr>
                </a:solidFill>
              </a:defRPr>
            </a:lvl3pPr>
            <a:lvl4pPr marL="1600200" indent="-228600" eaLnBrk="1" fontAlgn="auto" latinLnBrk="0" hangingPunct="1">
              <a:lnSpc>
                <a:spcPct val="120000"/>
              </a:lnSpc>
              <a:buFont typeface="Wingdings" panose="05000000000000000000" charset="0"/>
              <a:buChar char=""/>
              <a:defRPr sz="1400" spc="150" baseline="0">
                <a:solidFill>
                  <a:schemeClr val="bg1">
                    <a:lumMod val="85000"/>
                  </a:schemeClr>
                </a:solidFill>
              </a:defRPr>
            </a:lvl4pPr>
            <a:lvl5pPr marL="2057400" indent="-228600" eaLnBrk="1" fontAlgn="auto" latinLnBrk="0" hangingPunct="1">
              <a:lnSpc>
                <a:spcPct val="120000"/>
              </a:lnSpc>
              <a:buFont typeface="Arial" panose="020B0604020202020204" pitchFamily="34" charset="0"/>
              <a:buChar char="•"/>
              <a:defRPr sz="1400" spc="150" baseline="0">
                <a:solidFill>
                  <a:schemeClr val="bg1">
                    <a:lumMod val="8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0F1423"/>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bg1"/>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bg1">
                    <a:lumMod val="8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indent="-228600">
              <a:spcAft>
                <a:spcPts val="1000"/>
              </a:spcAft>
              <a:defRPr spc="300"/>
            </a:lvl1pPr>
            <a:lvl2pPr indent="-228600">
              <a:defRPr spc="300"/>
            </a:lvl2pPr>
            <a:lvl3pPr indent="-228600">
              <a:defRPr spc="300"/>
            </a:lvl3pPr>
            <a:lvl4pPr indent="-228600">
              <a:defRPr spc="300"/>
            </a:lvl4pPr>
            <a:lvl5pPr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142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bg1"/>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bg1"/>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bg1"/>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bg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Lst>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F142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bg1"/>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bg1"/>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bg1"/>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bg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Lst>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1" Type="http://schemas.openxmlformats.org/officeDocument/2006/relationships/slideLayout" Target="../slideLayouts/slideLayout18.xml"/><Relationship Id="rId10" Type="http://schemas.openxmlformats.org/officeDocument/2006/relationships/tags" Target="../tags/tag185.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1" Type="http://schemas.openxmlformats.org/officeDocument/2006/relationships/slideLayout" Target="../slideLayouts/slideLayout18.xml"/><Relationship Id="rId10" Type="http://schemas.openxmlformats.org/officeDocument/2006/relationships/tags" Target="../tags/tag194.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1" Type="http://schemas.openxmlformats.org/officeDocument/2006/relationships/slideLayout" Target="../slideLayouts/slideLayout18.xml"/><Relationship Id="rId10" Type="http://schemas.openxmlformats.org/officeDocument/2006/relationships/tags" Target="../tags/tag203.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1" Type="http://schemas.openxmlformats.org/officeDocument/2006/relationships/slideLayout" Target="../slideLayouts/slideLayout18.xml"/><Relationship Id="rId10" Type="http://schemas.openxmlformats.org/officeDocument/2006/relationships/tags" Target="../tags/tag21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0" Type="http://schemas.openxmlformats.org/officeDocument/2006/relationships/slideLayout" Target="../slideLayouts/slideLayout18.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0" Type="http://schemas.openxmlformats.org/officeDocument/2006/relationships/slideLayout" Target="../slideLayouts/slideLayout18.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1" Type="http://schemas.openxmlformats.org/officeDocument/2006/relationships/slideLayout" Target="../slideLayouts/slideLayout18.xml"/><Relationship Id="rId10" Type="http://schemas.openxmlformats.org/officeDocument/2006/relationships/tags" Target="../tags/tag233.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1.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6" Type="http://schemas.openxmlformats.org/officeDocument/2006/relationships/slideLayout" Target="../slideLayouts/slideLayout18.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4" Type="http://schemas.openxmlformats.org/officeDocument/2006/relationships/slideLayout" Target="../slideLayouts/slideLayout18.xml"/><Relationship Id="rId23" Type="http://schemas.openxmlformats.org/officeDocument/2006/relationships/tags" Target="../tags/tag149.xml"/><Relationship Id="rId22" Type="http://schemas.openxmlformats.org/officeDocument/2006/relationships/tags" Target="../tags/tag148.xml"/><Relationship Id="rId21" Type="http://schemas.openxmlformats.org/officeDocument/2006/relationships/tags" Target="../tags/tag147.xml"/><Relationship Id="rId20" Type="http://schemas.openxmlformats.org/officeDocument/2006/relationships/tags" Target="../tags/tag146.xml"/><Relationship Id="rId2" Type="http://schemas.openxmlformats.org/officeDocument/2006/relationships/tags" Target="../tags/tag128.xml"/><Relationship Id="rId19" Type="http://schemas.openxmlformats.org/officeDocument/2006/relationships/tags" Target="../tags/tag145.xml"/><Relationship Id="rId18" Type="http://schemas.openxmlformats.org/officeDocument/2006/relationships/tags" Target="../tags/tag144.xml"/><Relationship Id="rId17" Type="http://schemas.openxmlformats.org/officeDocument/2006/relationships/tags" Target="../tags/tag143.xml"/><Relationship Id="rId16" Type="http://schemas.openxmlformats.org/officeDocument/2006/relationships/tags" Target="../tags/tag142.xml"/><Relationship Id="rId15" Type="http://schemas.openxmlformats.org/officeDocument/2006/relationships/tags" Target="../tags/tag141.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6" Type="http://schemas.openxmlformats.org/officeDocument/2006/relationships/slideLayout" Target="../slideLayouts/slideLayout18.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70.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75.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78.xml"/><Relationship Id="rId4" Type="http://schemas.openxmlformats.org/officeDocument/2006/relationships/image" Target="../media/image11.png"/><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81.xml"/><Relationship Id="rId4" Type="http://schemas.openxmlformats.org/officeDocument/2006/relationships/image" Target="../media/image11.png"/><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50.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8.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slideLayout" Target="../slideLayouts/slideLayout18.xml"/><Relationship Id="rId10" Type="http://schemas.openxmlformats.org/officeDocument/2006/relationships/tags" Target="../tags/tag176.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chemeClr val="tx1"/>
                </a:solidFill>
              </a:rPr>
              <a:t>软件测试总结</a:t>
            </a:r>
            <a:endParaRPr lang="zh-CN" altLang="zh-CN">
              <a:solidFill>
                <a:schemeClr val="tx1"/>
              </a:solidFill>
            </a:endParaRPr>
          </a:p>
        </p:txBody>
      </p:sp>
      <p:sp>
        <p:nvSpPr>
          <p:cNvPr id="3" name="副标题 2"/>
          <p:cNvSpPr>
            <a:spLocks noGrp="1"/>
          </p:cNvSpPr>
          <p:nvPr>
            <p:ph type="subTitle" idx="1"/>
            <p:custDataLst>
              <p:tags r:id="rId3"/>
            </p:custDataLst>
          </p:nvPr>
        </p:nvSpPr>
        <p:spPr>
          <a:xfrm>
            <a:off x="1198880" y="3560445"/>
            <a:ext cx="10469880" cy="2748915"/>
          </a:xfrm>
        </p:spPr>
        <p:txBody>
          <a:bodyPr>
            <a:normAutofit lnSpcReduction="10000"/>
          </a:bodyPr>
          <a:p>
            <a:r>
              <a:rPr lang="en-US" altLang="zh-CN">
                <a:solidFill>
                  <a:schemeClr val="tx1"/>
                </a:solidFill>
              </a:rPr>
              <a:t>2021-2022</a:t>
            </a:r>
            <a:r>
              <a:rPr lang="zh-CN" altLang="en-US">
                <a:solidFill>
                  <a:schemeClr val="tx1"/>
                </a:solidFill>
              </a:rPr>
              <a:t>第一学期</a:t>
            </a:r>
            <a:endParaRPr lang="zh-CN" altLang="en-US">
              <a:solidFill>
                <a:schemeClr val="tx1"/>
              </a:solidFill>
            </a:endParaRPr>
          </a:p>
          <a:p>
            <a:endParaRPr lang="zh-CN" altLang="en-US">
              <a:solidFill>
                <a:schemeClr val="tx1"/>
              </a:solidFill>
            </a:endParaRPr>
          </a:p>
          <a:p>
            <a:r>
              <a:rPr lang="en-US" altLang="zh-CN">
                <a:solidFill>
                  <a:schemeClr val="tx1"/>
                </a:solidFill>
              </a:rPr>
              <a:t>          </a:t>
            </a:r>
            <a:endParaRPr lang="en-US" altLang="zh-CN">
              <a:solidFill>
                <a:schemeClr val="tx1"/>
              </a:solidFill>
            </a:endParaRPr>
          </a:p>
          <a:p>
            <a:r>
              <a:rPr lang="en-US" altLang="zh-CN">
                <a:solidFill>
                  <a:schemeClr val="tx1"/>
                </a:solidFill>
              </a:rPr>
              <a:t>          </a:t>
            </a:r>
            <a:endParaRPr lang="en-US" altLang="zh-CN">
              <a:solidFill>
                <a:schemeClr val="tx1"/>
              </a:solidFill>
            </a:endParaRPr>
          </a:p>
          <a:p>
            <a:r>
              <a:rPr lang="en-US" altLang="zh-CN">
                <a:solidFill>
                  <a:schemeClr val="tx1"/>
                </a:solidFill>
              </a:rPr>
              <a:t>                                                                        P06</a:t>
            </a:r>
            <a:r>
              <a:rPr lang="zh-CN" altLang="en-US">
                <a:solidFill>
                  <a:schemeClr val="tx1"/>
                </a:solidFill>
              </a:rPr>
              <a:t>小组</a:t>
            </a:r>
            <a:endParaRPr lang="zh-CN" altLang="en-US">
              <a:solidFill>
                <a:schemeClr val="tx1"/>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动作按钮: 自定义 6"/>
          <p:cNvSpPr/>
          <p:nvPr/>
        </p:nvSpPr>
        <p:spPr>
          <a:xfrm>
            <a:off x="527685" y="1606550"/>
            <a:ext cx="732790" cy="1423035"/>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custDataLst>
              <p:tags r:id="rId2"/>
            </p:custDataLst>
          </p:nvPr>
        </p:nvSpPr>
        <p:spPr>
          <a:xfrm>
            <a:off x="517525" y="2681288"/>
            <a:ext cx="752475" cy="752475"/>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任意多边形: 形状 12"/>
          <p:cNvSpPr/>
          <p:nvPr>
            <p:custDataLst>
              <p:tags r:id="rId3"/>
            </p:custDataLst>
          </p:nvPr>
        </p:nvSpPr>
        <p:spPr>
          <a:xfrm>
            <a:off x="0" y="0"/>
            <a:ext cx="3670300" cy="2330450"/>
          </a:xfrm>
          <a:custGeom>
            <a:avLst/>
            <a:gdLst>
              <a:gd name="connsiteX0" fmla="*/ 0 w 3670300"/>
              <a:gd name="connsiteY0" fmla="*/ 0 h 2330450"/>
              <a:gd name="connsiteX1" fmla="*/ 3627352 w 3670300"/>
              <a:gd name="connsiteY1" fmla="*/ 0 h 2330450"/>
              <a:gd name="connsiteX2" fmla="*/ 3631162 w 3670300"/>
              <a:gd name="connsiteY2" fmla="*/ 14822 h 2330450"/>
              <a:gd name="connsiteX3" fmla="*/ 3670300 w 3670300"/>
              <a:gd name="connsiteY3" fmla="*/ 403225 h 2330450"/>
              <a:gd name="connsiteX4" fmla="*/ 1743868 w 3670300"/>
              <a:gd name="connsiteY4" fmla="*/ 2330450 h 2330450"/>
              <a:gd name="connsiteX5" fmla="*/ 49946 w 3670300"/>
              <a:gd name="connsiteY5" fmla="*/ 1321855 h 2330450"/>
              <a:gd name="connsiteX6" fmla="*/ 0 w 3670300"/>
              <a:gd name="connsiteY6" fmla="*/ 1218131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300" h="2330450">
                <a:moveTo>
                  <a:pt x="0" y="0"/>
                </a:moveTo>
                <a:lnTo>
                  <a:pt x="3627352" y="0"/>
                </a:lnTo>
                <a:lnTo>
                  <a:pt x="3631162" y="14822"/>
                </a:lnTo>
                <a:cubicBezTo>
                  <a:pt x="3656824" y="140280"/>
                  <a:pt x="3670300" y="270178"/>
                  <a:pt x="3670300" y="403225"/>
                </a:cubicBezTo>
                <a:cubicBezTo>
                  <a:pt x="3670300" y="1467602"/>
                  <a:pt x="2807807" y="2330450"/>
                  <a:pt x="1743868" y="2330450"/>
                </a:cubicBezTo>
                <a:cubicBezTo>
                  <a:pt x="1012410" y="2330450"/>
                  <a:pt x="376167" y="1922620"/>
                  <a:pt x="49946" y="1321855"/>
                </a:cubicBezTo>
                <a:lnTo>
                  <a:pt x="0" y="1218131"/>
                </a:ln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矩形 8"/>
          <p:cNvSpPr/>
          <p:nvPr>
            <p:custDataLst>
              <p:tags r:id="rId4"/>
            </p:custDataLst>
          </p:nvPr>
        </p:nvSpPr>
        <p:spPr>
          <a:xfrm>
            <a:off x="0" y="1022350"/>
            <a:ext cx="12192000" cy="4822825"/>
          </a:xfrm>
          <a:prstGeom prst="rect">
            <a:avLst/>
          </a:prstGeom>
          <a:solidFill>
            <a:sysClr val="window" lastClr="FFFFFF">
              <a:lumMod val="95000"/>
              <a:alpha val="53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custDataLst>
              <p:tags r:id="rId5"/>
            </p:custDataLst>
          </p:nvPr>
        </p:nvSpPr>
        <p:spPr>
          <a:xfrm>
            <a:off x="0" y="1260158"/>
            <a:ext cx="12192000" cy="4337050"/>
          </a:xfrm>
          <a:prstGeom prst="rect">
            <a:avLst/>
          </a:prstGeom>
          <a:solidFill>
            <a:sysClr val="window" lastClr="FFFFFF">
              <a:alpha val="36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Title 6"/>
          <p:cNvSpPr txBox="1"/>
          <p:nvPr>
            <p:custDataLst>
              <p:tags r:id="rId6"/>
            </p:custDataLst>
          </p:nvPr>
        </p:nvSpPr>
        <p:spPr>
          <a:xfrm>
            <a:off x="1269365" y="3220085"/>
            <a:ext cx="9153525" cy="1911985"/>
          </a:xfrm>
          <a:prstGeom prst="rect">
            <a:avLst/>
          </a:prstGeom>
          <a:noFill/>
          <a:ln w="3175">
            <a:no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白盒测试是把测试对象看作打开的盒子，允许测试人员利用程序内部的逻辑结构及有关信息设计或选择测试用例，通过在不同点检查程序状态确定实际状态是否与预期的状态一致。白盒测试测试软件产品的内部结构和处理过程，而不测试软件产品的功能，用于纠正软件系统在描述、表示和规格上的错误，是进一步测试的前提。</a:t>
            </a:r>
            <a:endParaRPr lang="zh-CN" altLang="en-US" sz="1600" b="1" dirty="0">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白盒测试分为静态测试和动态测试。</a:t>
            </a:r>
            <a:endParaRPr lang="zh-CN" altLang="en-US" sz="1600" b="1" dirty="0">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静态白盒测试是在不执行的条件下有条理地仔细审查软件设计、体系结构和代码，从而找出软件缺陷的过程，有时也称为结构分析。</a:t>
            </a:r>
            <a:endParaRPr lang="zh-CN" altLang="en-US" sz="1600" b="1" dirty="0">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动态白盒测试也称结构化测试，通过查看并使用代码的内部结构设计和执行测试。</a:t>
            </a:r>
            <a:endParaRPr kumimoji="0" lang="zh-CN" altLang="en-US" sz="1600" b="1" i="0" spc="15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5" name="Title 6"/>
          <p:cNvSpPr txBox="1"/>
          <p:nvPr>
            <p:custDataLst>
              <p:tags r:id="rId7"/>
            </p:custDataLst>
          </p:nvPr>
        </p:nvSpPr>
        <p:spPr>
          <a:xfrm>
            <a:off x="1597025" y="1551940"/>
            <a:ext cx="9148445" cy="1216660"/>
          </a:xfrm>
          <a:prstGeom prst="rect">
            <a:avLst/>
          </a:prstGeom>
          <a:noFill/>
          <a:ln w="3175">
            <a:noFill/>
            <a:prstDash val="dash"/>
          </a:ln>
        </p:spPr>
        <p:txBody>
          <a:bodyPr lIns="90000" tIns="46800" rIns="90000" bIns="468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b="1">
                <a:solidFill>
                  <a:schemeClr val="tx1"/>
                </a:solidFill>
                <a:latin typeface="Arial" panose="020B0604020202020204" pitchFamily="34" charset="0"/>
                <a:ea typeface="微软雅黑" panose="020B0503020204020204" pitchFamily="34" charset="-122"/>
                <a:sym typeface="+mn-ea"/>
              </a:rPr>
              <a:t>       </a:t>
            </a:r>
            <a:r>
              <a:rPr lang="zh-CN" altLang="en-US" sz="1600" b="1">
                <a:solidFill>
                  <a:schemeClr val="tx1"/>
                </a:solidFill>
                <a:latin typeface="Arial" panose="020B0604020202020204" pitchFamily="34" charset="0"/>
                <a:ea typeface="微软雅黑" panose="020B0503020204020204" pitchFamily="34" charset="-122"/>
                <a:sym typeface="+mn-ea"/>
              </a:rPr>
              <a:t>黑盒测试也称功能测试，通过测试来检测每个功能是否都能正常使用。</a:t>
            </a:r>
            <a:endParaRPr lang="zh-CN" altLang="en-US" sz="1600" b="1" dirty="0">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latin typeface="Arial" panose="020B0604020202020204" pitchFamily="34" charset="0"/>
                <a:ea typeface="微软雅黑" panose="020B0503020204020204" pitchFamily="34" charset="-122"/>
                <a:sym typeface="+mn-ea"/>
              </a:rPr>
              <a:t>       </a:t>
            </a:r>
            <a:r>
              <a:rPr lang="zh-CN" altLang="en-US" sz="1600" b="1">
                <a:solidFill>
                  <a:schemeClr val="tx1"/>
                </a:solidFill>
                <a:latin typeface="Arial" panose="020B0604020202020204" pitchFamily="34" charset="0"/>
                <a:ea typeface="微软雅黑" panose="020B0503020204020204" pitchFamily="34" charset="-122"/>
                <a:sym typeface="+mn-ea"/>
              </a:rPr>
              <a:t>着眼于程序外部结构，不考虑内部逻辑结构，通过测试检验每个功能是否能正常使用。在程序接口进</a:t>
            </a:r>
            <a:r>
              <a:rPr altLang="zh-CN" sz="1600" b="1">
                <a:solidFill>
                  <a:schemeClr val="tx1"/>
                </a:solidFill>
                <a:latin typeface="Arial" panose="020B0604020202020204" pitchFamily="34" charset="0"/>
                <a:ea typeface="微软雅黑" panose="020B0503020204020204" pitchFamily="34" charset="-122"/>
                <a:sym typeface="+mn-ea"/>
              </a:rPr>
              <a:t>  </a:t>
            </a:r>
            <a:r>
              <a:rPr lang="zh-CN" altLang="en-US" sz="1600" b="1">
                <a:solidFill>
                  <a:schemeClr val="tx1"/>
                </a:solidFill>
                <a:latin typeface="Arial" panose="020B0604020202020204" pitchFamily="34" charset="0"/>
                <a:ea typeface="微软雅黑" panose="020B0503020204020204" pitchFamily="34" charset="-122"/>
                <a:sym typeface="+mn-ea"/>
              </a:rPr>
              <a:t>行测试，只检查程序功能是否按照需求规格说明书的规定正常使用，程序是否能适当的接受输入数据而产生正确的输出信息。</a:t>
            </a:r>
            <a:endParaRPr lang="zh-CN" altLang="en-US" sz="1600" b="1" dirty="0">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latin typeface="Arial" panose="020B0604020202020204" pitchFamily="34" charset="0"/>
                <a:ea typeface="微软雅黑" panose="020B0503020204020204" pitchFamily="34" charset="-122"/>
                <a:sym typeface="+mn-ea"/>
              </a:rPr>
              <a:t>       </a:t>
            </a:r>
            <a:r>
              <a:rPr lang="zh-CN" altLang="en-US" sz="1600" b="1">
                <a:solidFill>
                  <a:schemeClr val="tx1"/>
                </a:solidFill>
                <a:latin typeface="Arial" panose="020B0604020202020204" pitchFamily="34" charset="0"/>
                <a:ea typeface="微软雅黑" panose="020B0503020204020204" pitchFamily="34" charset="-122"/>
                <a:sym typeface="+mn-ea"/>
              </a:rPr>
              <a:t>黑盒测试从用户的角度出发，以输入数据与输出数据的对应关系进行测试，数据驱动</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7" name="任意多边形: 形状 16"/>
          <p:cNvSpPr/>
          <p:nvPr>
            <p:custDataLst>
              <p:tags r:id="rId8"/>
            </p:custDataLst>
          </p:nvPr>
        </p:nvSpPr>
        <p:spPr>
          <a:xfrm>
            <a:off x="9663112" y="4708525"/>
            <a:ext cx="2528888" cy="2149475"/>
          </a:xfrm>
          <a:custGeom>
            <a:avLst/>
            <a:gdLst>
              <a:gd name="connsiteX0" fmla="*/ 1926431 w 2528887"/>
              <a:gd name="connsiteY0" fmla="*/ 0 h 2149475"/>
              <a:gd name="connsiteX1" fmla="*/ 2499293 w 2528887"/>
              <a:gd name="connsiteY1" fmla="*/ 86645 h 2149475"/>
              <a:gd name="connsiteX2" fmla="*/ 2528887 w 2528887"/>
              <a:gd name="connsiteY2" fmla="*/ 97481 h 2149475"/>
              <a:gd name="connsiteX3" fmla="*/ 2528887 w 2528887"/>
              <a:gd name="connsiteY3" fmla="*/ 2149475 h 2149475"/>
              <a:gd name="connsiteX4" fmla="*/ 13791 w 2528887"/>
              <a:gd name="connsiteY4" fmla="*/ 2149475 h 2149475"/>
              <a:gd name="connsiteX5" fmla="*/ 9946 w 2528887"/>
              <a:gd name="connsiteY5" fmla="*/ 2124273 h 2149475"/>
              <a:gd name="connsiteX6" fmla="*/ 0 w 2528887"/>
              <a:gd name="connsiteY6" fmla="*/ 1927225 h 2149475"/>
              <a:gd name="connsiteX7" fmla="*/ 1926431 w 2528887"/>
              <a:gd name="connsiteY7" fmla="*/ 0 h 214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8887" h="2149475">
                <a:moveTo>
                  <a:pt x="1926431" y="0"/>
                </a:moveTo>
                <a:cubicBezTo>
                  <a:pt x="2125919" y="0"/>
                  <a:pt x="2318326" y="30335"/>
                  <a:pt x="2499293" y="86645"/>
                </a:cubicBezTo>
                <a:lnTo>
                  <a:pt x="2528887" y="97481"/>
                </a:lnTo>
                <a:lnTo>
                  <a:pt x="2528887" y="2149475"/>
                </a:lnTo>
                <a:lnTo>
                  <a:pt x="13791" y="2149475"/>
                </a:lnTo>
                <a:lnTo>
                  <a:pt x="9946" y="2124273"/>
                </a:lnTo>
                <a:cubicBezTo>
                  <a:pt x="3369" y="2059485"/>
                  <a:pt x="0" y="1993749"/>
                  <a:pt x="0" y="1927225"/>
                </a:cubicBezTo>
                <a:cubicBezTo>
                  <a:pt x="0" y="862848"/>
                  <a:pt x="862493" y="0"/>
                  <a:pt x="1926431" y="0"/>
                </a:cubicBez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custDataLst>
              <p:tags r:id="rId9"/>
            </p:custDataLst>
          </p:nvPr>
        </p:nvSpPr>
        <p:spPr>
          <a:xfrm>
            <a:off x="11387138" y="3700463"/>
            <a:ext cx="528638" cy="528638"/>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50240" y="1736090"/>
            <a:ext cx="459740" cy="1174750"/>
          </a:xfrm>
          <a:prstGeom prst="rect">
            <a:avLst/>
          </a:prstGeom>
        </p:spPr>
        <p:style>
          <a:lnRef idx="2">
            <a:schemeClr val="accent6"/>
          </a:lnRef>
          <a:fillRef idx="1">
            <a:schemeClr val="lt1"/>
          </a:fillRef>
          <a:effectRef idx="0">
            <a:schemeClr val="accent6"/>
          </a:effectRef>
          <a:fontRef idx="minor">
            <a:schemeClr val="dk1"/>
          </a:fontRef>
        </p:style>
        <p:txBody>
          <a:bodyPr vert="eaVert" wrap="square" rtlCol="0">
            <a:spAutoFit/>
          </a:bodyPr>
          <a:p>
            <a:r>
              <a:rPr lang="zh-CN" altLang="en-US"/>
              <a:t>黑盒测试</a:t>
            </a:r>
            <a:endParaRPr lang="zh-CN" altLang="en-US"/>
          </a:p>
        </p:txBody>
      </p:sp>
      <p:sp>
        <p:nvSpPr>
          <p:cNvPr id="10" name="文本框 9"/>
          <p:cNvSpPr txBox="1"/>
          <p:nvPr/>
        </p:nvSpPr>
        <p:spPr>
          <a:xfrm>
            <a:off x="542290" y="3655060"/>
            <a:ext cx="459740" cy="1052830"/>
          </a:xfrm>
          <a:prstGeom prst="rect">
            <a:avLst/>
          </a:prstGeom>
        </p:spPr>
        <p:style>
          <a:lnRef idx="2">
            <a:schemeClr val="accent6"/>
          </a:lnRef>
          <a:fillRef idx="1">
            <a:schemeClr val="lt1"/>
          </a:fillRef>
          <a:effectRef idx="0">
            <a:schemeClr val="accent6"/>
          </a:effectRef>
          <a:fontRef idx="minor">
            <a:schemeClr val="dk1"/>
          </a:fontRef>
        </p:style>
        <p:txBody>
          <a:bodyPr vert="eaVert" wrap="square" rtlCol="0">
            <a:spAutoFit/>
          </a:bodyPr>
          <a:p>
            <a:r>
              <a:rPr lang="zh-CN" altLang="en-US"/>
              <a:t>白盒测试</a:t>
            </a: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build="allAtOnce"/>
      <p:bldP spid="10" grpId="0" animBg="1"/>
      <p:bldP spid="5"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动作按钮: 自定义 6"/>
          <p:cNvSpPr/>
          <p:nvPr/>
        </p:nvSpPr>
        <p:spPr>
          <a:xfrm>
            <a:off x="527685" y="1606550"/>
            <a:ext cx="732790" cy="1423035"/>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custDataLst>
              <p:tags r:id="rId2"/>
            </p:custDataLst>
          </p:nvPr>
        </p:nvSpPr>
        <p:spPr>
          <a:xfrm>
            <a:off x="517525" y="2681288"/>
            <a:ext cx="752475" cy="752475"/>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任意多边形: 形状 12"/>
          <p:cNvSpPr/>
          <p:nvPr>
            <p:custDataLst>
              <p:tags r:id="rId3"/>
            </p:custDataLst>
          </p:nvPr>
        </p:nvSpPr>
        <p:spPr>
          <a:xfrm>
            <a:off x="0" y="0"/>
            <a:ext cx="3670300" cy="2330450"/>
          </a:xfrm>
          <a:custGeom>
            <a:avLst/>
            <a:gdLst>
              <a:gd name="connsiteX0" fmla="*/ 0 w 3670300"/>
              <a:gd name="connsiteY0" fmla="*/ 0 h 2330450"/>
              <a:gd name="connsiteX1" fmla="*/ 3627352 w 3670300"/>
              <a:gd name="connsiteY1" fmla="*/ 0 h 2330450"/>
              <a:gd name="connsiteX2" fmla="*/ 3631162 w 3670300"/>
              <a:gd name="connsiteY2" fmla="*/ 14822 h 2330450"/>
              <a:gd name="connsiteX3" fmla="*/ 3670300 w 3670300"/>
              <a:gd name="connsiteY3" fmla="*/ 403225 h 2330450"/>
              <a:gd name="connsiteX4" fmla="*/ 1743868 w 3670300"/>
              <a:gd name="connsiteY4" fmla="*/ 2330450 h 2330450"/>
              <a:gd name="connsiteX5" fmla="*/ 49946 w 3670300"/>
              <a:gd name="connsiteY5" fmla="*/ 1321855 h 2330450"/>
              <a:gd name="connsiteX6" fmla="*/ 0 w 3670300"/>
              <a:gd name="connsiteY6" fmla="*/ 1218131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300" h="2330450">
                <a:moveTo>
                  <a:pt x="0" y="0"/>
                </a:moveTo>
                <a:lnTo>
                  <a:pt x="3627352" y="0"/>
                </a:lnTo>
                <a:lnTo>
                  <a:pt x="3631162" y="14822"/>
                </a:lnTo>
                <a:cubicBezTo>
                  <a:pt x="3656824" y="140280"/>
                  <a:pt x="3670300" y="270178"/>
                  <a:pt x="3670300" y="403225"/>
                </a:cubicBezTo>
                <a:cubicBezTo>
                  <a:pt x="3670300" y="1467602"/>
                  <a:pt x="2807807" y="2330450"/>
                  <a:pt x="1743868" y="2330450"/>
                </a:cubicBezTo>
                <a:cubicBezTo>
                  <a:pt x="1012410" y="2330450"/>
                  <a:pt x="376167" y="1922620"/>
                  <a:pt x="49946" y="1321855"/>
                </a:cubicBezTo>
                <a:lnTo>
                  <a:pt x="0" y="1218131"/>
                </a:ln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矩形 8"/>
          <p:cNvSpPr/>
          <p:nvPr>
            <p:custDataLst>
              <p:tags r:id="rId4"/>
            </p:custDataLst>
          </p:nvPr>
        </p:nvSpPr>
        <p:spPr>
          <a:xfrm>
            <a:off x="0" y="1022350"/>
            <a:ext cx="12192000" cy="4822825"/>
          </a:xfrm>
          <a:prstGeom prst="rect">
            <a:avLst/>
          </a:prstGeom>
          <a:solidFill>
            <a:sysClr val="window" lastClr="FFFFFF">
              <a:lumMod val="95000"/>
              <a:alpha val="53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custDataLst>
              <p:tags r:id="rId5"/>
            </p:custDataLst>
          </p:nvPr>
        </p:nvSpPr>
        <p:spPr>
          <a:xfrm>
            <a:off x="0" y="1265238"/>
            <a:ext cx="12192000" cy="4337050"/>
          </a:xfrm>
          <a:prstGeom prst="rect">
            <a:avLst/>
          </a:prstGeom>
          <a:solidFill>
            <a:sysClr val="window" lastClr="FFFFFF">
              <a:alpha val="36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Title 6"/>
          <p:cNvSpPr txBox="1"/>
          <p:nvPr>
            <p:custDataLst>
              <p:tags r:id="rId6"/>
            </p:custDataLst>
          </p:nvPr>
        </p:nvSpPr>
        <p:spPr>
          <a:xfrm>
            <a:off x="6130290" y="2459355"/>
            <a:ext cx="4292600" cy="3163570"/>
          </a:xfrm>
          <a:prstGeom prst="rect">
            <a:avLst/>
          </a:prstGeom>
          <a:noFill/>
          <a:ln w="3175">
            <a:solidFill>
              <a:schemeClr val="accent6">
                <a:lumMod val="75000"/>
              </a:schemeClr>
            </a:solid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必输项检查</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单据保存时，对于不符合项，提示应该明确、友好并且是正确的；确认提示后，光标要正确定位到需要修改的地方</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各种默认值是否正确</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各个数据项是否有唯一性要求；</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极限值测试；</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不同字段类型的录入测试 </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信息重复</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中文字符处理；</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lang="zh-CN" altLang="en-US" sz="1600" b="1">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1600" b="1">
                <a:solidFill>
                  <a:schemeClr val="tx1"/>
                </a:solidFill>
                <a:uFillTx/>
                <a:latin typeface="Arial" panose="020B0604020202020204" pitchFamily="34" charset="0"/>
                <a:ea typeface="微软雅黑" panose="020B0503020204020204" pitchFamily="34" charset="-122"/>
                <a:sym typeface="+mn-ea"/>
              </a:rPr>
              <a:t>重复提交表单；</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lang="zh-CN" altLang="en-US" sz="1600" b="1">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下拉列表是否有滚动条</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lang="zh-CN" altLang="en-US" sz="1600" b="1">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快捷键检查 </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lang="zh-CN" altLang="en-US" sz="1600" b="1">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回车键检查</a:t>
            </a:r>
            <a:r>
              <a:rPr lang="zh-CN" altLang="en-US" sz="1600" b="1">
                <a:solidFill>
                  <a:schemeClr val="tx1"/>
                </a:solidFill>
                <a:uFillTx/>
                <a:latin typeface="Arial" panose="020B0604020202020204" pitchFamily="34" charset="0"/>
                <a:ea typeface="微软雅黑" panose="020B0503020204020204" pitchFamily="34" charset="-122"/>
                <a:sym typeface="+mn-ea"/>
              </a:rPr>
              <a:t>。</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endParaRPr lang="zh-CN" altLang="en-US" sz="1600" b="1">
              <a:solidFill>
                <a:schemeClr val="tx1"/>
              </a:solidFill>
              <a:uFillTx/>
              <a:latin typeface="Arial" panose="020B0604020202020204" pitchFamily="34" charset="0"/>
              <a:ea typeface="微软雅黑" panose="020B0503020204020204" pitchFamily="34" charset="-122"/>
              <a:sym typeface="+mn-ea"/>
            </a:endParaRPr>
          </a:p>
        </p:txBody>
      </p:sp>
      <p:sp>
        <p:nvSpPr>
          <p:cNvPr id="5" name="Title 6"/>
          <p:cNvSpPr txBox="1"/>
          <p:nvPr>
            <p:custDataLst>
              <p:tags r:id="rId7"/>
            </p:custDataLst>
          </p:nvPr>
        </p:nvSpPr>
        <p:spPr>
          <a:xfrm>
            <a:off x="1270000" y="3126105"/>
            <a:ext cx="3248025" cy="1284605"/>
          </a:xfrm>
          <a:prstGeom prst="rect">
            <a:avLst/>
          </a:prstGeom>
          <a:noFill/>
          <a:ln w="12700">
            <a:solidFill>
              <a:schemeClr val="accent5">
                <a:lumMod val="75000"/>
              </a:schemeClr>
            </a:solidFill>
            <a:prstDash val="dash"/>
          </a:ln>
        </p:spPr>
        <p:txBody>
          <a:bodyPr lIns="90000" tIns="46800" rIns="90000" bIns="468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b="1">
                <a:solidFill>
                  <a:schemeClr val="tx1"/>
                </a:solidFill>
                <a:latin typeface="Arial" panose="020B0604020202020204" pitchFamily="34" charset="0"/>
                <a:ea typeface="微软雅黑" panose="020B0503020204020204" pitchFamily="34" charset="-122"/>
                <a:sym typeface="+mn-ea"/>
              </a:rPr>
              <a:t>     验证软件各个功能模块是否正确，测试对象一般是用户需求。</a:t>
            </a:r>
            <a:endParaRPr altLang="zh-CN"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endParaRPr altLang="zh-CN"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endParaRPr altLang="zh-CN"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endParaRPr altLang="zh-CN" sz="1600" b="1">
              <a:solidFill>
                <a:schemeClr val="tx1"/>
              </a:solidFill>
              <a:latin typeface="Arial" panose="020B0604020202020204" pitchFamily="34" charset="0"/>
              <a:ea typeface="微软雅黑" panose="020B0503020204020204" pitchFamily="34" charset="-122"/>
              <a:sym typeface="+mn-ea"/>
            </a:endParaRPr>
          </a:p>
        </p:txBody>
      </p:sp>
      <p:sp>
        <p:nvSpPr>
          <p:cNvPr id="17" name="任意多边形: 形状 16"/>
          <p:cNvSpPr/>
          <p:nvPr>
            <p:custDataLst>
              <p:tags r:id="rId8"/>
            </p:custDataLst>
          </p:nvPr>
        </p:nvSpPr>
        <p:spPr>
          <a:xfrm>
            <a:off x="9663112" y="4708525"/>
            <a:ext cx="2528888" cy="2149475"/>
          </a:xfrm>
          <a:custGeom>
            <a:avLst/>
            <a:gdLst>
              <a:gd name="connsiteX0" fmla="*/ 1926431 w 2528887"/>
              <a:gd name="connsiteY0" fmla="*/ 0 h 2149475"/>
              <a:gd name="connsiteX1" fmla="*/ 2499293 w 2528887"/>
              <a:gd name="connsiteY1" fmla="*/ 86645 h 2149475"/>
              <a:gd name="connsiteX2" fmla="*/ 2528887 w 2528887"/>
              <a:gd name="connsiteY2" fmla="*/ 97481 h 2149475"/>
              <a:gd name="connsiteX3" fmla="*/ 2528887 w 2528887"/>
              <a:gd name="connsiteY3" fmla="*/ 2149475 h 2149475"/>
              <a:gd name="connsiteX4" fmla="*/ 13791 w 2528887"/>
              <a:gd name="connsiteY4" fmla="*/ 2149475 h 2149475"/>
              <a:gd name="connsiteX5" fmla="*/ 9946 w 2528887"/>
              <a:gd name="connsiteY5" fmla="*/ 2124273 h 2149475"/>
              <a:gd name="connsiteX6" fmla="*/ 0 w 2528887"/>
              <a:gd name="connsiteY6" fmla="*/ 1927225 h 2149475"/>
              <a:gd name="connsiteX7" fmla="*/ 1926431 w 2528887"/>
              <a:gd name="connsiteY7" fmla="*/ 0 h 214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8887" h="2149475">
                <a:moveTo>
                  <a:pt x="1926431" y="0"/>
                </a:moveTo>
                <a:cubicBezTo>
                  <a:pt x="2125919" y="0"/>
                  <a:pt x="2318326" y="30335"/>
                  <a:pt x="2499293" y="86645"/>
                </a:cubicBezTo>
                <a:lnTo>
                  <a:pt x="2528887" y="97481"/>
                </a:lnTo>
                <a:lnTo>
                  <a:pt x="2528887" y="2149475"/>
                </a:lnTo>
                <a:lnTo>
                  <a:pt x="13791" y="2149475"/>
                </a:lnTo>
                <a:lnTo>
                  <a:pt x="9946" y="2124273"/>
                </a:lnTo>
                <a:cubicBezTo>
                  <a:pt x="3369" y="2059485"/>
                  <a:pt x="0" y="1993749"/>
                  <a:pt x="0" y="1927225"/>
                </a:cubicBezTo>
                <a:cubicBezTo>
                  <a:pt x="0" y="862848"/>
                  <a:pt x="862493" y="0"/>
                  <a:pt x="1926431" y="0"/>
                </a:cubicBez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custDataLst>
              <p:tags r:id="rId9"/>
            </p:custDataLst>
          </p:nvPr>
        </p:nvSpPr>
        <p:spPr>
          <a:xfrm>
            <a:off x="11387138" y="3700463"/>
            <a:ext cx="528638" cy="528638"/>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5" name="流程图: 资料带 14"/>
          <p:cNvSpPr/>
          <p:nvPr/>
        </p:nvSpPr>
        <p:spPr>
          <a:xfrm>
            <a:off x="1724025" y="2156460"/>
            <a:ext cx="2048510" cy="700405"/>
          </a:xfrm>
          <a:prstGeom prst="flowChartPunchedTape">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功能性测试</a:t>
            </a:r>
            <a:endParaRPr lang="zh-CN" altLang="en-US"/>
          </a:p>
        </p:txBody>
      </p:sp>
      <p:sp>
        <p:nvSpPr>
          <p:cNvPr id="16" name="流程图: 资料带 15"/>
          <p:cNvSpPr/>
          <p:nvPr/>
        </p:nvSpPr>
        <p:spPr>
          <a:xfrm>
            <a:off x="6693535" y="1584960"/>
            <a:ext cx="2026920" cy="711835"/>
          </a:xfrm>
          <a:prstGeom prst="flowChartPunchedTape">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可用性</a:t>
            </a:r>
            <a:r>
              <a:rPr lang="zh-CN" altLang="en-US"/>
              <a:t>测试</a:t>
            </a: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strips(downLeft)">
                                      <p:cBhvr>
                                        <p:cTn id="7" dur="1000"/>
                                        <p:tgtEl>
                                          <p:spTgt spid="15"/>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1000"/>
                            </p:stCondLst>
                            <p:childTnLst>
                              <p:par>
                                <p:cTn id="12" presetID="18" presetClass="entr" presetSubtype="12"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strips(downLeft)">
                                      <p:cBhvr>
                                        <p:cTn id="14" dur="500"/>
                                        <p:tgtEl>
                                          <p:spTgt spid="16"/>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P spid="15" grpId="1"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动作按钮: 自定义 6"/>
          <p:cNvSpPr/>
          <p:nvPr/>
        </p:nvSpPr>
        <p:spPr>
          <a:xfrm>
            <a:off x="527685" y="1606550"/>
            <a:ext cx="732790" cy="1423035"/>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custDataLst>
              <p:tags r:id="rId2"/>
            </p:custDataLst>
          </p:nvPr>
        </p:nvSpPr>
        <p:spPr>
          <a:xfrm>
            <a:off x="517525" y="2681288"/>
            <a:ext cx="752475" cy="752475"/>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任意多边形: 形状 12"/>
          <p:cNvSpPr/>
          <p:nvPr>
            <p:custDataLst>
              <p:tags r:id="rId3"/>
            </p:custDataLst>
          </p:nvPr>
        </p:nvSpPr>
        <p:spPr>
          <a:xfrm>
            <a:off x="0" y="0"/>
            <a:ext cx="3670300" cy="2330450"/>
          </a:xfrm>
          <a:custGeom>
            <a:avLst/>
            <a:gdLst>
              <a:gd name="connsiteX0" fmla="*/ 0 w 3670300"/>
              <a:gd name="connsiteY0" fmla="*/ 0 h 2330450"/>
              <a:gd name="connsiteX1" fmla="*/ 3627352 w 3670300"/>
              <a:gd name="connsiteY1" fmla="*/ 0 h 2330450"/>
              <a:gd name="connsiteX2" fmla="*/ 3631162 w 3670300"/>
              <a:gd name="connsiteY2" fmla="*/ 14822 h 2330450"/>
              <a:gd name="connsiteX3" fmla="*/ 3670300 w 3670300"/>
              <a:gd name="connsiteY3" fmla="*/ 403225 h 2330450"/>
              <a:gd name="connsiteX4" fmla="*/ 1743868 w 3670300"/>
              <a:gd name="connsiteY4" fmla="*/ 2330450 h 2330450"/>
              <a:gd name="connsiteX5" fmla="*/ 49946 w 3670300"/>
              <a:gd name="connsiteY5" fmla="*/ 1321855 h 2330450"/>
              <a:gd name="connsiteX6" fmla="*/ 0 w 3670300"/>
              <a:gd name="connsiteY6" fmla="*/ 1218131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300" h="2330450">
                <a:moveTo>
                  <a:pt x="0" y="0"/>
                </a:moveTo>
                <a:lnTo>
                  <a:pt x="3627352" y="0"/>
                </a:lnTo>
                <a:lnTo>
                  <a:pt x="3631162" y="14822"/>
                </a:lnTo>
                <a:cubicBezTo>
                  <a:pt x="3656824" y="140280"/>
                  <a:pt x="3670300" y="270178"/>
                  <a:pt x="3670300" y="403225"/>
                </a:cubicBezTo>
                <a:cubicBezTo>
                  <a:pt x="3670300" y="1467602"/>
                  <a:pt x="2807807" y="2330450"/>
                  <a:pt x="1743868" y="2330450"/>
                </a:cubicBezTo>
                <a:cubicBezTo>
                  <a:pt x="1012410" y="2330450"/>
                  <a:pt x="376167" y="1922620"/>
                  <a:pt x="49946" y="1321855"/>
                </a:cubicBezTo>
                <a:lnTo>
                  <a:pt x="0" y="1218131"/>
                </a:ln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矩形 8"/>
          <p:cNvSpPr/>
          <p:nvPr>
            <p:custDataLst>
              <p:tags r:id="rId4"/>
            </p:custDataLst>
          </p:nvPr>
        </p:nvSpPr>
        <p:spPr>
          <a:xfrm>
            <a:off x="0" y="1022350"/>
            <a:ext cx="12192000" cy="4822825"/>
          </a:xfrm>
          <a:prstGeom prst="rect">
            <a:avLst/>
          </a:prstGeom>
          <a:solidFill>
            <a:sysClr val="window" lastClr="FFFFFF">
              <a:lumMod val="95000"/>
              <a:alpha val="53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custDataLst>
              <p:tags r:id="rId5"/>
            </p:custDataLst>
          </p:nvPr>
        </p:nvSpPr>
        <p:spPr>
          <a:xfrm>
            <a:off x="0" y="1260158"/>
            <a:ext cx="12192000" cy="4337050"/>
          </a:xfrm>
          <a:prstGeom prst="rect">
            <a:avLst/>
          </a:prstGeom>
          <a:solidFill>
            <a:sysClr val="window" lastClr="FFFFFF">
              <a:alpha val="36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Title 6"/>
          <p:cNvSpPr txBox="1"/>
          <p:nvPr>
            <p:custDataLst>
              <p:tags r:id="rId6"/>
            </p:custDataLst>
          </p:nvPr>
        </p:nvSpPr>
        <p:spPr>
          <a:xfrm>
            <a:off x="1118235" y="4140835"/>
            <a:ext cx="2945130" cy="1265555"/>
          </a:xfrm>
          <a:prstGeom prst="rect">
            <a:avLst/>
          </a:prstGeom>
          <a:noFill/>
          <a:ln w="3175">
            <a:solidFill>
              <a:schemeClr val="accent6">
                <a:lumMod val="75000"/>
              </a:schemeClr>
            </a:solid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1. </a:t>
            </a:r>
            <a:r>
              <a:rPr lang="zh-CN" altLang="en-US" sz="1600" b="1">
                <a:solidFill>
                  <a:schemeClr val="tx1"/>
                </a:solidFill>
                <a:uFillTx/>
                <a:latin typeface="Arial" panose="020B0604020202020204" pitchFamily="34" charset="0"/>
                <a:ea typeface="微软雅黑" panose="020B0503020204020204" pitchFamily="34" charset="-122"/>
                <a:sym typeface="+mn-ea"/>
              </a:rPr>
              <a:t>登录</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2.</a:t>
            </a:r>
            <a:r>
              <a:rPr lang="zh-CN" altLang="en-US" sz="1600" b="1">
                <a:solidFill>
                  <a:schemeClr val="tx1"/>
                </a:solidFill>
                <a:uFillTx/>
                <a:latin typeface="Arial" panose="020B0604020202020204" pitchFamily="34" charset="0"/>
                <a:ea typeface="微软雅黑" panose="020B0503020204020204" pitchFamily="34" charset="-122"/>
                <a:sym typeface="+mn-ea"/>
              </a:rPr>
              <a:t>密码修改</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3. </a:t>
            </a:r>
            <a:r>
              <a:rPr lang="zh-CN" altLang="en-US" sz="1600" b="1">
                <a:solidFill>
                  <a:schemeClr val="tx1"/>
                </a:solidFill>
                <a:uFillTx/>
                <a:latin typeface="Arial" panose="020B0604020202020204" pitchFamily="34" charset="0"/>
                <a:ea typeface="微软雅黑" panose="020B0503020204020204" pitchFamily="34" charset="-122"/>
                <a:sym typeface="+mn-ea"/>
              </a:rPr>
              <a:t>菜单、按钮及功能权限</a:t>
            </a:r>
            <a:endParaRPr lang="zh-CN" altLang="en-US"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4. </a:t>
            </a:r>
            <a:r>
              <a:rPr lang="zh-CN" altLang="en-US" sz="1600" b="1">
                <a:solidFill>
                  <a:schemeClr val="tx1"/>
                </a:solidFill>
                <a:uFillTx/>
                <a:latin typeface="Arial" panose="020B0604020202020204" pitchFamily="34" charset="0"/>
                <a:ea typeface="微软雅黑" panose="020B0503020204020204" pitchFamily="34" charset="-122"/>
                <a:sym typeface="+mn-ea"/>
              </a:rPr>
              <a:t>其他</a:t>
            </a:r>
            <a:endParaRPr lang="zh-CN" altLang="en-US" sz="1600" b="1">
              <a:solidFill>
                <a:schemeClr val="tx1"/>
              </a:solidFill>
              <a:uFillTx/>
              <a:latin typeface="Arial" panose="020B0604020202020204" pitchFamily="34" charset="0"/>
              <a:ea typeface="微软雅黑" panose="020B0503020204020204" pitchFamily="34" charset="-122"/>
              <a:sym typeface="+mn-ea"/>
            </a:endParaRPr>
          </a:p>
        </p:txBody>
      </p:sp>
      <p:sp>
        <p:nvSpPr>
          <p:cNvPr id="5" name="Title 6"/>
          <p:cNvSpPr txBox="1"/>
          <p:nvPr>
            <p:custDataLst>
              <p:tags r:id="rId7"/>
            </p:custDataLst>
          </p:nvPr>
        </p:nvSpPr>
        <p:spPr>
          <a:xfrm>
            <a:off x="2131060" y="1334135"/>
            <a:ext cx="9148445" cy="2677795"/>
          </a:xfrm>
          <a:prstGeom prst="rect">
            <a:avLst/>
          </a:prstGeom>
          <a:noFill/>
          <a:ln w="3175">
            <a:solidFill>
              <a:schemeClr val="accent6">
                <a:lumMod val="75000"/>
              </a:schemeClr>
            </a:solidFill>
            <a:prstDash val="dash"/>
          </a:ln>
        </p:spPr>
        <p:txBody>
          <a:bodyPr lIns="90000" tIns="46800" rIns="90000" bIns="468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b="1">
                <a:solidFill>
                  <a:schemeClr val="tx1"/>
                </a:solidFill>
                <a:latin typeface="Arial" panose="020B0604020202020204" pitchFamily="34" charset="0"/>
                <a:ea typeface="微软雅黑" panose="020B0503020204020204" pitchFamily="34" charset="-122"/>
                <a:sym typeface="+mn-ea"/>
              </a:rPr>
              <a:t>       整体界面的美观性</a:t>
            </a:r>
            <a:r>
              <a:rPr lang="zh-CN" altLang="en-US" sz="1600" b="1">
                <a:solidFill>
                  <a:schemeClr val="tx1"/>
                </a:solidFill>
                <a:latin typeface="Arial" panose="020B0604020202020204" pitchFamily="34" charset="0"/>
                <a:ea typeface="微软雅黑" panose="020B0503020204020204" pitchFamily="34" charset="-122"/>
                <a:sym typeface="+mn-ea"/>
              </a:rPr>
              <a:t>；</a:t>
            </a:r>
            <a:endParaRPr altLang="zh-CN"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表格类：表头文字居中；列表中，文本类左对齐（相同字数或字数相差不大的列居中），数字类右对齐（序号列居中），日期居中</a:t>
            </a: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菜单名称、打开窗口的标题栏、权限名称等命名一致</a:t>
            </a: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必填项有特殊符号标识；</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录入界面中，有默认的光标定位，支持鼠标和键盘操作</a:t>
            </a: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【确认】按钮一般放在【取消】按钮的左边</a:t>
            </a: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对于要求用户输入的内容，要明确</a:t>
            </a: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窗口一般允许最小化、最大化、移动，但提示信息等弹出窗口一般固定大小、不允许缩放</a:t>
            </a: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kumimoji="0" altLang="zh-CN"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    </a:t>
            </a:r>
            <a:r>
              <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rPr>
              <a:t>任务栏自动隐藏与不隐藏情况下的显示，整体的界面显示是否正确。</a:t>
            </a:r>
            <a:endParaRPr kumimoji="0" lang="zh-CN" altLang="en-US" sz="1600" b="1" i="0" spc="300" noProof="1">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7" name="任意多边形: 形状 16"/>
          <p:cNvSpPr/>
          <p:nvPr>
            <p:custDataLst>
              <p:tags r:id="rId8"/>
            </p:custDataLst>
          </p:nvPr>
        </p:nvSpPr>
        <p:spPr>
          <a:xfrm>
            <a:off x="9663112" y="4708525"/>
            <a:ext cx="2528888" cy="2149475"/>
          </a:xfrm>
          <a:custGeom>
            <a:avLst/>
            <a:gdLst>
              <a:gd name="connsiteX0" fmla="*/ 1926431 w 2528887"/>
              <a:gd name="connsiteY0" fmla="*/ 0 h 2149475"/>
              <a:gd name="connsiteX1" fmla="*/ 2499293 w 2528887"/>
              <a:gd name="connsiteY1" fmla="*/ 86645 h 2149475"/>
              <a:gd name="connsiteX2" fmla="*/ 2528887 w 2528887"/>
              <a:gd name="connsiteY2" fmla="*/ 97481 h 2149475"/>
              <a:gd name="connsiteX3" fmla="*/ 2528887 w 2528887"/>
              <a:gd name="connsiteY3" fmla="*/ 2149475 h 2149475"/>
              <a:gd name="connsiteX4" fmla="*/ 13791 w 2528887"/>
              <a:gd name="connsiteY4" fmla="*/ 2149475 h 2149475"/>
              <a:gd name="connsiteX5" fmla="*/ 9946 w 2528887"/>
              <a:gd name="connsiteY5" fmla="*/ 2124273 h 2149475"/>
              <a:gd name="connsiteX6" fmla="*/ 0 w 2528887"/>
              <a:gd name="connsiteY6" fmla="*/ 1927225 h 2149475"/>
              <a:gd name="connsiteX7" fmla="*/ 1926431 w 2528887"/>
              <a:gd name="connsiteY7" fmla="*/ 0 h 214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8887" h="2149475">
                <a:moveTo>
                  <a:pt x="1926431" y="0"/>
                </a:moveTo>
                <a:cubicBezTo>
                  <a:pt x="2125919" y="0"/>
                  <a:pt x="2318326" y="30335"/>
                  <a:pt x="2499293" y="86645"/>
                </a:cubicBezTo>
                <a:lnTo>
                  <a:pt x="2528887" y="97481"/>
                </a:lnTo>
                <a:lnTo>
                  <a:pt x="2528887" y="2149475"/>
                </a:lnTo>
                <a:lnTo>
                  <a:pt x="13791" y="2149475"/>
                </a:lnTo>
                <a:lnTo>
                  <a:pt x="9946" y="2124273"/>
                </a:lnTo>
                <a:cubicBezTo>
                  <a:pt x="3369" y="2059485"/>
                  <a:pt x="0" y="1993749"/>
                  <a:pt x="0" y="1927225"/>
                </a:cubicBezTo>
                <a:cubicBezTo>
                  <a:pt x="0" y="862848"/>
                  <a:pt x="862493" y="0"/>
                  <a:pt x="1926431" y="0"/>
                </a:cubicBez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custDataLst>
              <p:tags r:id="rId9"/>
            </p:custDataLst>
          </p:nvPr>
        </p:nvSpPr>
        <p:spPr>
          <a:xfrm>
            <a:off x="11387138" y="3700463"/>
            <a:ext cx="528638" cy="528638"/>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11279505" y="1551940"/>
            <a:ext cx="459740" cy="864235"/>
          </a:xfrm>
          <a:prstGeom prst="rect">
            <a:avLst/>
          </a:prstGeom>
        </p:spPr>
        <p:style>
          <a:lnRef idx="2">
            <a:schemeClr val="accent6"/>
          </a:lnRef>
          <a:fillRef idx="1">
            <a:schemeClr val="lt1"/>
          </a:fillRef>
          <a:effectRef idx="0">
            <a:schemeClr val="accent6"/>
          </a:effectRef>
          <a:fontRef idx="minor">
            <a:schemeClr val="dk1"/>
          </a:fontRef>
        </p:style>
        <p:txBody>
          <a:bodyPr vert="eaVert" wrap="square" rtlCol="0">
            <a:spAutoFit/>
          </a:bodyPr>
          <a:p>
            <a:r>
              <a:rPr lang="zh-CN" altLang="en-US"/>
              <a:t>UI测试</a:t>
            </a:r>
            <a:endParaRPr lang="zh-CN" altLang="en-US"/>
          </a:p>
        </p:txBody>
      </p:sp>
      <p:sp>
        <p:nvSpPr>
          <p:cNvPr id="10" name="文本框 9"/>
          <p:cNvSpPr txBox="1"/>
          <p:nvPr/>
        </p:nvSpPr>
        <p:spPr>
          <a:xfrm>
            <a:off x="542290" y="2680970"/>
            <a:ext cx="459740" cy="2028190"/>
          </a:xfrm>
          <a:prstGeom prst="rect">
            <a:avLst/>
          </a:prstGeom>
        </p:spPr>
        <p:style>
          <a:lnRef idx="2">
            <a:schemeClr val="accent6"/>
          </a:lnRef>
          <a:fillRef idx="1">
            <a:schemeClr val="lt1"/>
          </a:fillRef>
          <a:effectRef idx="0">
            <a:schemeClr val="accent6"/>
          </a:effectRef>
          <a:fontRef idx="minor">
            <a:schemeClr val="dk1"/>
          </a:fontRef>
        </p:style>
        <p:txBody>
          <a:bodyPr vert="eaVert" wrap="square" rtlCol="0">
            <a:spAutoFit/>
          </a:bodyPr>
          <a:p>
            <a:r>
              <a:rPr lang="zh-CN" altLang="en-US"/>
              <a:t>权限及安全性测试</a:t>
            </a: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uiExpand="1" build="allAtOnce"/>
      <p:bldP spid="10" grpId="0" bldLvl="0" animBg="1"/>
      <p:bldP spid="5" grpId="0" bldLvl="0" animBg="1"/>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动作按钮: 自定义 6"/>
          <p:cNvSpPr/>
          <p:nvPr/>
        </p:nvSpPr>
        <p:spPr>
          <a:xfrm>
            <a:off x="527685" y="1606550"/>
            <a:ext cx="732790" cy="1423035"/>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custDataLst>
              <p:tags r:id="rId2"/>
            </p:custDataLst>
          </p:nvPr>
        </p:nvSpPr>
        <p:spPr>
          <a:xfrm>
            <a:off x="517525" y="2681288"/>
            <a:ext cx="752475" cy="752475"/>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任意多边形: 形状 12"/>
          <p:cNvSpPr/>
          <p:nvPr>
            <p:custDataLst>
              <p:tags r:id="rId3"/>
            </p:custDataLst>
          </p:nvPr>
        </p:nvSpPr>
        <p:spPr>
          <a:xfrm>
            <a:off x="0" y="0"/>
            <a:ext cx="3670300" cy="2330450"/>
          </a:xfrm>
          <a:custGeom>
            <a:avLst/>
            <a:gdLst>
              <a:gd name="connsiteX0" fmla="*/ 0 w 3670300"/>
              <a:gd name="connsiteY0" fmla="*/ 0 h 2330450"/>
              <a:gd name="connsiteX1" fmla="*/ 3627352 w 3670300"/>
              <a:gd name="connsiteY1" fmla="*/ 0 h 2330450"/>
              <a:gd name="connsiteX2" fmla="*/ 3631162 w 3670300"/>
              <a:gd name="connsiteY2" fmla="*/ 14822 h 2330450"/>
              <a:gd name="connsiteX3" fmla="*/ 3670300 w 3670300"/>
              <a:gd name="connsiteY3" fmla="*/ 403225 h 2330450"/>
              <a:gd name="connsiteX4" fmla="*/ 1743868 w 3670300"/>
              <a:gd name="connsiteY4" fmla="*/ 2330450 h 2330450"/>
              <a:gd name="connsiteX5" fmla="*/ 49946 w 3670300"/>
              <a:gd name="connsiteY5" fmla="*/ 1321855 h 2330450"/>
              <a:gd name="connsiteX6" fmla="*/ 0 w 3670300"/>
              <a:gd name="connsiteY6" fmla="*/ 1218131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300" h="2330450">
                <a:moveTo>
                  <a:pt x="0" y="0"/>
                </a:moveTo>
                <a:lnTo>
                  <a:pt x="3627352" y="0"/>
                </a:lnTo>
                <a:lnTo>
                  <a:pt x="3631162" y="14822"/>
                </a:lnTo>
                <a:cubicBezTo>
                  <a:pt x="3656824" y="140280"/>
                  <a:pt x="3670300" y="270178"/>
                  <a:pt x="3670300" y="403225"/>
                </a:cubicBezTo>
                <a:cubicBezTo>
                  <a:pt x="3670300" y="1467602"/>
                  <a:pt x="2807807" y="2330450"/>
                  <a:pt x="1743868" y="2330450"/>
                </a:cubicBezTo>
                <a:cubicBezTo>
                  <a:pt x="1012410" y="2330450"/>
                  <a:pt x="376167" y="1922620"/>
                  <a:pt x="49946" y="1321855"/>
                </a:cubicBezTo>
                <a:lnTo>
                  <a:pt x="0" y="1218131"/>
                </a:ln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矩形 8"/>
          <p:cNvSpPr/>
          <p:nvPr>
            <p:custDataLst>
              <p:tags r:id="rId4"/>
            </p:custDataLst>
          </p:nvPr>
        </p:nvSpPr>
        <p:spPr>
          <a:xfrm>
            <a:off x="0" y="1022350"/>
            <a:ext cx="12192000" cy="4822825"/>
          </a:xfrm>
          <a:prstGeom prst="rect">
            <a:avLst/>
          </a:prstGeom>
          <a:solidFill>
            <a:sysClr val="window" lastClr="FFFFFF">
              <a:lumMod val="95000"/>
              <a:alpha val="53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custDataLst>
              <p:tags r:id="rId5"/>
            </p:custDataLst>
          </p:nvPr>
        </p:nvSpPr>
        <p:spPr>
          <a:xfrm>
            <a:off x="-119380" y="1260158"/>
            <a:ext cx="12192000" cy="4337050"/>
          </a:xfrm>
          <a:prstGeom prst="rect">
            <a:avLst/>
          </a:prstGeom>
          <a:solidFill>
            <a:sysClr val="window" lastClr="FFFFFF">
              <a:alpha val="36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Title 6"/>
          <p:cNvSpPr txBox="1"/>
          <p:nvPr>
            <p:custDataLst>
              <p:tags r:id="rId6"/>
            </p:custDataLst>
          </p:nvPr>
        </p:nvSpPr>
        <p:spPr>
          <a:xfrm>
            <a:off x="1118235" y="4140835"/>
            <a:ext cx="2945130" cy="1265555"/>
          </a:xfrm>
          <a:prstGeom prst="rect">
            <a:avLst/>
          </a:prstGeom>
          <a:noFill/>
          <a:ln w="3175">
            <a:solidFill>
              <a:schemeClr val="accent6">
                <a:lumMod val="75000"/>
              </a:schemeClr>
            </a:solid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1客户端操作系统测试</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2 浏览器测试</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3 分辨率测试</a:t>
            </a:r>
            <a:endParaRPr altLang="zh-CN" sz="1600" b="1">
              <a:solidFill>
                <a:schemeClr val="tx1"/>
              </a:solidFill>
              <a:uFillTx/>
              <a:latin typeface="Arial" panose="020B0604020202020204" pitchFamily="34" charset="0"/>
              <a:ea typeface="微软雅黑" panose="020B0503020204020204" pitchFamily="34" charset="-122"/>
              <a:sym typeface="+mn-ea"/>
            </a:endParaRPr>
          </a:p>
        </p:txBody>
      </p:sp>
      <p:sp>
        <p:nvSpPr>
          <p:cNvPr id="5" name="Title 6"/>
          <p:cNvSpPr txBox="1"/>
          <p:nvPr>
            <p:custDataLst>
              <p:tags r:id="rId7"/>
            </p:custDataLst>
          </p:nvPr>
        </p:nvSpPr>
        <p:spPr>
          <a:xfrm>
            <a:off x="3542665" y="1606550"/>
            <a:ext cx="7553325" cy="2065020"/>
          </a:xfrm>
          <a:prstGeom prst="rect">
            <a:avLst/>
          </a:prstGeom>
          <a:noFill/>
          <a:ln w="3175">
            <a:solidFill>
              <a:schemeClr val="accent6">
                <a:lumMod val="75000"/>
              </a:schemeClr>
            </a:solidFill>
            <a:prstDash val="dash"/>
          </a:ln>
        </p:spPr>
        <p:txBody>
          <a:bodyPr lIns="90000" tIns="46800" rIns="90000" bIns="468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b="1">
                <a:solidFill>
                  <a:schemeClr val="tx1"/>
                </a:solidFill>
                <a:latin typeface="Arial" panose="020B0604020202020204" pitchFamily="34" charset="0"/>
                <a:ea typeface="微软雅黑" panose="020B0503020204020204" pitchFamily="34" charset="-122"/>
                <a:sym typeface="+mn-ea"/>
              </a:rPr>
              <a:t> </a:t>
            </a:r>
            <a:r>
              <a:rPr sz="1600" b="1">
                <a:solidFill>
                  <a:schemeClr val="tx1"/>
                </a:solidFill>
                <a:latin typeface="Arial" panose="020B0604020202020204" pitchFamily="34" charset="0"/>
                <a:ea typeface="微软雅黑" panose="020B0503020204020204" pitchFamily="34" charset="-122"/>
                <a:sym typeface="+mn-ea"/>
              </a:rPr>
              <a:t>主要包括需求文档、设计文档、用户操作手册等。</a:t>
            </a:r>
            <a:endParaRPr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endParaRPr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sz="1600" b="1">
                <a:solidFill>
                  <a:schemeClr val="tx1"/>
                </a:solidFill>
                <a:latin typeface="Arial" panose="020B0604020202020204" pitchFamily="34" charset="0"/>
                <a:ea typeface="微软雅黑" panose="020B0503020204020204" pitchFamily="34" charset="-122"/>
                <a:sym typeface="+mn-ea"/>
              </a:rPr>
              <a:t>需求文档和设计文档在前期需要进行项目组内评审，在评审中判断文档内容是否存在逻辑矛盾以及需求在技术上是否可以实现，是否符合全部需求以及设计是否合理，所以该类文档一般不需要专职安排测试。</a:t>
            </a:r>
            <a:endParaRPr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endParaRPr sz="16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sz="1600" b="1">
                <a:solidFill>
                  <a:schemeClr val="tx1"/>
                </a:solidFill>
                <a:latin typeface="Arial" panose="020B0604020202020204" pitchFamily="34" charset="0"/>
                <a:ea typeface="微软雅黑" panose="020B0503020204020204" pitchFamily="34" charset="-122"/>
                <a:sym typeface="+mn-ea"/>
              </a:rPr>
              <a:t>主要的文档测试是针对用户操作手册，测试点包括检查文档的错别字、功能描述是否清晰、操作说明是否符号软件系统实际运行等。</a:t>
            </a:r>
            <a:endParaRPr sz="1600" b="1">
              <a:solidFill>
                <a:schemeClr val="tx1"/>
              </a:solidFill>
              <a:latin typeface="Arial" panose="020B0604020202020204" pitchFamily="34" charset="0"/>
              <a:ea typeface="微软雅黑" panose="020B0503020204020204" pitchFamily="34" charset="-122"/>
              <a:sym typeface="+mn-ea"/>
            </a:endParaRPr>
          </a:p>
        </p:txBody>
      </p:sp>
      <p:sp>
        <p:nvSpPr>
          <p:cNvPr id="17" name="任意多边形: 形状 16"/>
          <p:cNvSpPr/>
          <p:nvPr>
            <p:custDataLst>
              <p:tags r:id="rId8"/>
            </p:custDataLst>
          </p:nvPr>
        </p:nvSpPr>
        <p:spPr>
          <a:xfrm>
            <a:off x="9663112" y="4708525"/>
            <a:ext cx="2528888" cy="2149475"/>
          </a:xfrm>
          <a:custGeom>
            <a:avLst/>
            <a:gdLst>
              <a:gd name="connsiteX0" fmla="*/ 1926431 w 2528887"/>
              <a:gd name="connsiteY0" fmla="*/ 0 h 2149475"/>
              <a:gd name="connsiteX1" fmla="*/ 2499293 w 2528887"/>
              <a:gd name="connsiteY1" fmla="*/ 86645 h 2149475"/>
              <a:gd name="connsiteX2" fmla="*/ 2528887 w 2528887"/>
              <a:gd name="connsiteY2" fmla="*/ 97481 h 2149475"/>
              <a:gd name="connsiteX3" fmla="*/ 2528887 w 2528887"/>
              <a:gd name="connsiteY3" fmla="*/ 2149475 h 2149475"/>
              <a:gd name="connsiteX4" fmla="*/ 13791 w 2528887"/>
              <a:gd name="connsiteY4" fmla="*/ 2149475 h 2149475"/>
              <a:gd name="connsiteX5" fmla="*/ 9946 w 2528887"/>
              <a:gd name="connsiteY5" fmla="*/ 2124273 h 2149475"/>
              <a:gd name="connsiteX6" fmla="*/ 0 w 2528887"/>
              <a:gd name="connsiteY6" fmla="*/ 1927225 h 2149475"/>
              <a:gd name="connsiteX7" fmla="*/ 1926431 w 2528887"/>
              <a:gd name="connsiteY7" fmla="*/ 0 h 214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8887" h="2149475">
                <a:moveTo>
                  <a:pt x="1926431" y="0"/>
                </a:moveTo>
                <a:cubicBezTo>
                  <a:pt x="2125919" y="0"/>
                  <a:pt x="2318326" y="30335"/>
                  <a:pt x="2499293" y="86645"/>
                </a:cubicBezTo>
                <a:lnTo>
                  <a:pt x="2528887" y="97481"/>
                </a:lnTo>
                <a:lnTo>
                  <a:pt x="2528887" y="2149475"/>
                </a:lnTo>
                <a:lnTo>
                  <a:pt x="13791" y="2149475"/>
                </a:lnTo>
                <a:lnTo>
                  <a:pt x="9946" y="2124273"/>
                </a:lnTo>
                <a:cubicBezTo>
                  <a:pt x="3369" y="2059485"/>
                  <a:pt x="0" y="1993749"/>
                  <a:pt x="0" y="1927225"/>
                </a:cubicBezTo>
                <a:cubicBezTo>
                  <a:pt x="0" y="862848"/>
                  <a:pt x="862493" y="0"/>
                  <a:pt x="1926431" y="0"/>
                </a:cubicBez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custDataLst>
              <p:tags r:id="rId9"/>
            </p:custDataLst>
          </p:nvPr>
        </p:nvSpPr>
        <p:spPr>
          <a:xfrm>
            <a:off x="11387138" y="3700463"/>
            <a:ext cx="528638" cy="528638"/>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11279505" y="1551940"/>
            <a:ext cx="459740" cy="1219835"/>
          </a:xfrm>
          <a:prstGeom prst="rect">
            <a:avLst/>
          </a:prstGeom>
        </p:spPr>
        <p:style>
          <a:lnRef idx="2">
            <a:schemeClr val="accent6"/>
          </a:lnRef>
          <a:fillRef idx="1">
            <a:schemeClr val="lt1"/>
          </a:fillRef>
          <a:effectRef idx="0">
            <a:schemeClr val="accent6"/>
          </a:effectRef>
          <a:fontRef idx="minor">
            <a:schemeClr val="dk1"/>
          </a:fontRef>
        </p:style>
        <p:txBody>
          <a:bodyPr vert="eaVert" wrap="square" rtlCol="0">
            <a:spAutoFit/>
          </a:bodyPr>
          <a:p>
            <a:r>
              <a:rPr lang="zh-CN" altLang="en-US"/>
              <a:t>文档测试</a:t>
            </a:r>
            <a:endParaRPr lang="zh-CN" altLang="en-US"/>
          </a:p>
        </p:txBody>
      </p:sp>
      <p:sp>
        <p:nvSpPr>
          <p:cNvPr id="10" name="文本框 9"/>
          <p:cNvSpPr txBox="1"/>
          <p:nvPr/>
        </p:nvSpPr>
        <p:spPr>
          <a:xfrm>
            <a:off x="4329430" y="3947160"/>
            <a:ext cx="459740" cy="1330325"/>
          </a:xfrm>
          <a:prstGeom prst="rect">
            <a:avLst/>
          </a:prstGeom>
        </p:spPr>
        <p:style>
          <a:lnRef idx="2">
            <a:schemeClr val="accent6"/>
          </a:lnRef>
          <a:fillRef idx="1">
            <a:schemeClr val="lt1"/>
          </a:fillRef>
          <a:effectRef idx="0">
            <a:schemeClr val="accent6"/>
          </a:effectRef>
          <a:fontRef idx="minor">
            <a:schemeClr val="dk1"/>
          </a:fontRef>
        </p:style>
        <p:txBody>
          <a:bodyPr vert="eaVert" wrap="square" rtlCol="0">
            <a:spAutoFit/>
          </a:bodyPr>
          <a:p>
            <a:r>
              <a:rPr lang="zh-CN" altLang="en-US"/>
              <a:t>兼容性测试</a:t>
            </a: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uiExpand="1" build="allAtOnce"/>
      <p:bldP spid="10" grpId="0" bldLvl="0" animBg="1"/>
      <p:bldP spid="5" grpId="0" bldLvl="0" animBg="1"/>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椭圆 5"/>
          <p:cNvSpPr/>
          <p:nvPr>
            <p:custDataLst>
              <p:tags r:id="rId2"/>
            </p:custDataLst>
          </p:nvPr>
        </p:nvSpPr>
        <p:spPr>
          <a:xfrm>
            <a:off x="517525" y="2681288"/>
            <a:ext cx="752475" cy="752475"/>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任意多边形: 形状 12"/>
          <p:cNvSpPr/>
          <p:nvPr>
            <p:custDataLst>
              <p:tags r:id="rId3"/>
            </p:custDataLst>
          </p:nvPr>
        </p:nvSpPr>
        <p:spPr>
          <a:xfrm>
            <a:off x="0" y="0"/>
            <a:ext cx="3670300" cy="2330450"/>
          </a:xfrm>
          <a:custGeom>
            <a:avLst/>
            <a:gdLst>
              <a:gd name="connsiteX0" fmla="*/ 0 w 3670300"/>
              <a:gd name="connsiteY0" fmla="*/ 0 h 2330450"/>
              <a:gd name="connsiteX1" fmla="*/ 3627352 w 3670300"/>
              <a:gd name="connsiteY1" fmla="*/ 0 h 2330450"/>
              <a:gd name="connsiteX2" fmla="*/ 3631162 w 3670300"/>
              <a:gd name="connsiteY2" fmla="*/ 14822 h 2330450"/>
              <a:gd name="connsiteX3" fmla="*/ 3670300 w 3670300"/>
              <a:gd name="connsiteY3" fmla="*/ 403225 h 2330450"/>
              <a:gd name="connsiteX4" fmla="*/ 1743868 w 3670300"/>
              <a:gd name="connsiteY4" fmla="*/ 2330450 h 2330450"/>
              <a:gd name="connsiteX5" fmla="*/ 49946 w 3670300"/>
              <a:gd name="connsiteY5" fmla="*/ 1321855 h 2330450"/>
              <a:gd name="connsiteX6" fmla="*/ 0 w 3670300"/>
              <a:gd name="connsiteY6" fmla="*/ 1218131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300" h="2330450">
                <a:moveTo>
                  <a:pt x="0" y="0"/>
                </a:moveTo>
                <a:lnTo>
                  <a:pt x="3627352" y="0"/>
                </a:lnTo>
                <a:lnTo>
                  <a:pt x="3631162" y="14822"/>
                </a:lnTo>
                <a:cubicBezTo>
                  <a:pt x="3656824" y="140280"/>
                  <a:pt x="3670300" y="270178"/>
                  <a:pt x="3670300" y="403225"/>
                </a:cubicBezTo>
                <a:cubicBezTo>
                  <a:pt x="3670300" y="1467602"/>
                  <a:pt x="2807807" y="2330450"/>
                  <a:pt x="1743868" y="2330450"/>
                </a:cubicBezTo>
                <a:cubicBezTo>
                  <a:pt x="1012410" y="2330450"/>
                  <a:pt x="376167" y="1922620"/>
                  <a:pt x="49946" y="1321855"/>
                </a:cubicBezTo>
                <a:lnTo>
                  <a:pt x="0" y="1218131"/>
                </a:ln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custDataLst>
              <p:tags r:id="rId4"/>
            </p:custDataLst>
          </p:nvPr>
        </p:nvSpPr>
        <p:spPr>
          <a:xfrm>
            <a:off x="-652145" y="2258695"/>
            <a:ext cx="11771630" cy="4337050"/>
          </a:xfrm>
          <a:prstGeom prst="rect">
            <a:avLst/>
          </a:prstGeom>
          <a:solidFill>
            <a:sysClr val="window" lastClr="FFFFFF">
              <a:alpha val="36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矩形 8"/>
          <p:cNvSpPr/>
          <p:nvPr>
            <p:custDataLst>
              <p:tags r:id="rId5"/>
            </p:custDataLst>
          </p:nvPr>
        </p:nvSpPr>
        <p:spPr>
          <a:xfrm>
            <a:off x="-69215" y="1017905"/>
            <a:ext cx="10789920" cy="4822825"/>
          </a:xfrm>
          <a:prstGeom prst="rect">
            <a:avLst/>
          </a:prstGeom>
          <a:solidFill>
            <a:sysClr val="window" lastClr="FFFFFF">
              <a:lumMod val="95000"/>
              <a:alpha val="53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Title 6"/>
          <p:cNvSpPr txBox="1"/>
          <p:nvPr>
            <p:custDataLst>
              <p:tags r:id="rId6"/>
            </p:custDataLst>
          </p:nvPr>
        </p:nvSpPr>
        <p:spPr>
          <a:xfrm>
            <a:off x="3412490" y="3822700"/>
            <a:ext cx="3232150" cy="1811020"/>
          </a:xfrm>
          <a:prstGeom prst="rect">
            <a:avLst/>
          </a:prstGeom>
          <a:noFill/>
          <a:ln w="3175">
            <a:noFill/>
            <a:prstDash val="dash"/>
          </a:ln>
        </p:spPr>
        <p:txBody>
          <a:bodyPr lIns="90000" tIns="46800" rIns="90000" bIns="468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sz="2400" b="1">
                <a:solidFill>
                  <a:schemeClr val="tx1"/>
                </a:solidFill>
                <a:latin typeface="Arial" panose="020B0604020202020204" pitchFamily="34" charset="0"/>
                <a:ea typeface="微软雅黑" panose="020B0503020204020204" pitchFamily="34" charset="-122"/>
                <a:sym typeface="+mn-ea"/>
              </a:rPr>
              <a:t>1 负载测试</a:t>
            </a:r>
            <a:endParaRPr sz="24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sz="2400" b="1">
                <a:solidFill>
                  <a:schemeClr val="tx1"/>
                </a:solidFill>
                <a:latin typeface="Arial" panose="020B0604020202020204" pitchFamily="34" charset="0"/>
                <a:ea typeface="微软雅黑" panose="020B0503020204020204" pitchFamily="34" charset="-122"/>
                <a:sym typeface="+mn-ea"/>
              </a:rPr>
              <a:t>2 并发测试</a:t>
            </a:r>
            <a:endParaRPr sz="24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sz="2400" b="1">
                <a:solidFill>
                  <a:schemeClr val="tx1"/>
                </a:solidFill>
                <a:latin typeface="Arial" panose="020B0604020202020204" pitchFamily="34" charset="0"/>
                <a:ea typeface="微软雅黑" panose="020B0503020204020204" pitchFamily="34" charset="-122"/>
                <a:sym typeface="+mn-ea"/>
              </a:rPr>
              <a:t>3 可靠性测试</a:t>
            </a:r>
            <a:endParaRPr sz="24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sz="2400" b="1">
                <a:solidFill>
                  <a:schemeClr val="tx1"/>
                </a:solidFill>
                <a:latin typeface="Arial" panose="020B0604020202020204" pitchFamily="34" charset="0"/>
                <a:ea typeface="微软雅黑" panose="020B0503020204020204" pitchFamily="34" charset="-122"/>
                <a:sym typeface="+mn-ea"/>
              </a:rPr>
              <a:t>4 配置测试</a:t>
            </a:r>
            <a:endParaRPr sz="2400" b="1">
              <a:solidFill>
                <a:schemeClr val="tx1"/>
              </a:solidFill>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sz="2400" b="1">
                <a:solidFill>
                  <a:schemeClr val="tx1"/>
                </a:solidFill>
                <a:latin typeface="Arial" panose="020B0604020202020204" pitchFamily="34" charset="0"/>
                <a:ea typeface="微软雅黑" panose="020B0503020204020204" pitchFamily="34" charset="-122"/>
                <a:sym typeface="+mn-ea"/>
              </a:rPr>
              <a:t>5 大数据量测试</a:t>
            </a:r>
            <a:endParaRPr sz="2400" b="1">
              <a:solidFill>
                <a:schemeClr val="tx1"/>
              </a:solidFill>
              <a:latin typeface="Arial" panose="020B0604020202020204" pitchFamily="34" charset="0"/>
              <a:ea typeface="微软雅黑" panose="020B0503020204020204" pitchFamily="34" charset="-122"/>
              <a:sym typeface="+mn-ea"/>
            </a:endParaRPr>
          </a:p>
        </p:txBody>
      </p:sp>
      <p:sp>
        <p:nvSpPr>
          <p:cNvPr id="17" name="任意多边形: 形状 16"/>
          <p:cNvSpPr/>
          <p:nvPr>
            <p:custDataLst>
              <p:tags r:id="rId7"/>
            </p:custDataLst>
          </p:nvPr>
        </p:nvSpPr>
        <p:spPr>
          <a:xfrm>
            <a:off x="9663112" y="4708525"/>
            <a:ext cx="2528888" cy="2149475"/>
          </a:xfrm>
          <a:custGeom>
            <a:avLst/>
            <a:gdLst>
              <a:gd name="connsiteX0" fmla="*/ 1926431 w 2528887"/>
              <a:gd name="connsiteY0" fmla="*/ 0 h 2149475"/>
              <a:gd name="connsiteX1" fmla="*/ 2499293 w 2528887"/>
              <a:gd name="connsiteY1" fmla="*/ 86645 h 2149475"/>
              <a:gd name="connsiteX2" fmla="*/ 2528887 w 2528887"/>
              <a:gd name="connsiteY2" fmla="*/ 97481 h 2149475"/>
              <a:gd name="connsiteX3" fmla="*/ 2528887 w 2528887"/>
              <a:gd name="connsiteY3" fmla="*/ 2149475 h 2149475"/>
              <a:gd name="connsiteX4" fmla="*/ 13791 w 2528887"/>
              <a:gd name="connsiteY4" fmla="*/ 2149475 h 2149475"/>
              <a:gd name="connsiteX5" fmla="*/ 9946 w 2528887"/>
              <a:gd name="connsiteY5" fmla="*/ 2124273 h 2149475"/>
              <a:gd name="connsiteX6" fmla="*/ 0 w 2528887"/>
              <a:gd name="connsiteY6" fmla="*/ 1927225 h 2149475"/>
              <a:gd name="connsiteX7" fmla="*/ 1926431 w 2528887"/>
              <a:gd name="connsiteY7" fmla="*/ 0 h 214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8887" h="2149475">
                <a:moveTo>
                  <a:pt x="1926431" y="0"/>
                </a:moveTo>
                <a:cubicBezTo>
                  <a:pt x="2125919" y="0"/>
                  <a:pt x="2318326" y="30335"/>
                  <a:pt x="2499293" y="86645"/>
                </a:cubicBezTo>
                <a:lnTo>
                  <a:pt x="2528887" y="97481"/>
                </a:lnTo>
                <a:lnTo>
                  <a:pt x="2528887" y="2149475"/>
                </a:lnTo>
                <a:lnTo>
                  <a:pt x="13791" y="2149475"/>
                </a:lnTo>
                <a:lnTo>
                  <a:pt x="9946" y="2124273"/>
                </a:lnTo>
                <a:cubicBezTo>
                  <a:pt x="3369" y="2059485"/>
                  <a:pt x="0" y="1993749"/>
                  <a:pt x="0" y="1927225"/>
                </a:cubicBezTo>
                <a:cubicBezTo>
                  <a:pt x="0" y="862848"/>
                  <a:pt x="862493" y="0"/>
                  <a:pt x="1926431" y="0"/>
                </a:cubicBezTo>
                <a:close/>
              </a:path>
            </a:pathLst>
          </a:custGeom>
          <a:solidFill>
            <a:srgbClr val="5B9BD5">
              <a:lumMod val="40000"/>
              <a:lumOff val="60000"/>
              <a:alpha val="5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wrap="square" anchor="ctr">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custDataLst>
              <p:tags r:id="rId8"/>
            </p:custDataLst>
          </p:nvPr>
        </p:nvSpPr>
        <p:spPr>
          <a:xfrm>
            <a:off x="11387138" y="3700463"/>
            <a:ext cx="528638" cy="528638"/>
          </a:xfrm>
          <a:prstGeom prst="ellipse">
            <a:avLst/>
          </a:prstGeom>
          <a:solidFill>
            <a:srgbClr val="5B9BD5">
              <a:lumMod val="40000"/>
              <a:lumOff val="60000"/>
              <a:alpha val="64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泪滴形 20"/>
          <p:cNvSpPr/>
          <p:nvPr/>
        </p:nvSpPr>
        <p:spPr>
          <a:xfrm>
            <a:off x="1050290" y="2331085"/>
            <a:ext cx="1067435" cy="1102360"/>
          </a:xfrm>
          <a:prstGeom prst="teardrop">
            <a:avLst>
              <a:gd name="adj" fmla="val 135568"/>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性</a:t>
            </a:r>
            <a:endParaRPr lang="zh-CN" altLang="en-US"/>
          </a:p>
        </p:txBody>
      </p:sp>
      <p:sp>
        <p:nvSpPr>
          <p:cNvPr id="22" name="泪滴形 21"/>
          <p:cNvSpPr/>
          <p:nvPr/>
        </p:nvSpPr>
        <p:spPr>
          <a:xfrm rot="19320000">
            <a:off x="3540760" y="2258695"/>
            <a:ext cx="1076960" cy="1017905"/>
          </a:xfrm>
          <a:prstGeom prst="teardrop">
            <a:avLst>
              <a:gd name="adj" fmla="val 101924"/>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能</a:t>
            </a:r>
            <a:endParaRPr lang="zh-CN" altLang="en-US"/>
          </a:p>
        </p:txBody>
      </p:sp>
      <p:sp>
        <p:nvSpPr>
          <p:cNvPr id="23" name="泪滴形 22"/>
          <p:cNvSpPr/>
          <p:nvPr/>
        </p:nvSpPr>
        <p:spPr>
          <a:xfrm rot="17460000">
            <a:off x="6054725" y="2183130"/>
            <a:ext cx="1106170" cy="1148080"/>
          </a:xfrm>
          <a:prstGeom prst="teardrop">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测</a:t>
            </a:r>
            <a:endParaRPr lang="zh-CN" altLang="en-US"/>
          </a:p>
        </p:txBody>
      </p:sp>
      <p:sp>
        <p:nvSpPr>
          <p:cNvPr id="24" name="泪滴形 23"/>
          <p:cNvSpPr/>
          <p:nvPr/>
        </p:nvSpPr>
        <p:spPr>
          <a:xfrm rot="16740000">
            <a:off x="8613775" y="2428240"/>
            <a:ext cx="1071880" cy="1090930"/>
          </a:xfrm>
          <a:prstGeom prst="teardrop">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试</a:t>
            </a: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0.0759375 0.575463 L -0.08125 0.577037 L -0.0865625 0.577037 L -0.0927604 0.577037 L -0.0989583 0.572315 L -0.104271 0.567593 L -0.109531 0.559722 L -0.114844 0.548704 L -0.1175 0.537685 L -0.121042 0.523611 L -0.122813 0.511019 L -0.124583 0.498426 L -0.125469 0.487407 L -0.12724 0.476389 L -0.12724 0.465463 L -0.12901 0.456019 L -0.12901 0.446574 L -0.12901 0.43713 L -0.12901 0.427685 L -0.12901 0.416667 L -0.12901 0.407222 L -0.12901 0.396296 L -0.12901 0.386852 L -0.12901 0.377407 L -0.12901 0.367963 L -0.128125 0.358519 L -0.125469 0.349074 L -0.121927 0.338056 L -0.118385 0.328704 L -0.113073 0.319259 L -0.107813 0.312963 L -0.101615 0.306667 L -0.0963021 0.301944 L -0.0909896 0.298796 L -0.0847917 0.290926 L -0.0785938 0.286204 L -0.0732813 0.283056 L -0.0680208 0.279907 L -0.0627083 0.276759 L -0.0573958 0.275185 L -0.0520833 0.272037 L -0.0476562 0.262685 L -0.0432292 0.253241 L -0.0414583 0.243796 L -0.0396875 0.234352 L -0.0388021 0.224907 L -0.0388021 0.215463 L -0.0388021 0.206019 L -0.0388021 0.196667 L -0.0388021 0.187222 L -0.0388021 0.176204 L -0.0388021 0.166759 L -0.0388021 0.155741 L -0.0414583 0.146296 L -0.0467708 0.138426 L -0.0494271 0.129074 L -0.0529688 0.11963 L -0.0573958 0.108611 L -0.0609375 0.0991667 L -0.0644792 0.0897222 L -0.0680208 0.0802778 L -0.0732813 0.0709259 L -0.0768229 0.0599074 L -0.0803646 0.050463 L -0.0856771 0.0410185 L -0.0892188 0.0315741 L -0.0936458 0.0205556 L -0.0963021 0.0111111 L -0.0998437 0.00175926 L -0.1025 -0.00768519 L -0.105156 -0.0171296 L -0.106927 -0.0265741 L -0.108698 -0.0360185 L -0.113073 -0.047037 L -0.113958 -0.0580556 L -0.116615 -0.0705556 L -0.116615 -0.08 L -0.118385 -0.0894444 L -0.119271 -0.100463 L -0.120156 -0.109907 L -0.123698 -0.119352 L -0.123698 -0.128704 L -0.123698 -0.138148 L -0.123698 -0.147593 L -0.123698 -0.157037 L -0.119271 -0.166481 L -0.113958 -0.175926 L -0.110417 -0.18537 L -0.105156 -0.191667 L -0.0998437 -0.191667 L -0.0945313 -0.186944 L -0.0901042 -0.1775 L -0.0874479 -0.168056 L -0.0865625 -0.158611 L -0.0839062 -0.149167 L -0.0821354 -0.139722 L -0.0803646 -0.130278 L -0.0794792 -0.120926 L -0.0750521 -0.111481 L -0.0723958 -0.102037 L -0.06625 -0.0941667 L -0.0600521 -0.0862963 L -0.0547396 -0.08 L -0.0494271 -0.0768519 L -0.0441146 -0.0721296 L -0.0388021 -0.0721296 L -0.0335417 -0.0705556 L -0.0282292 -0.0705556 L -0.0273438 -0.0611111 " pathEditMode="fixed" ptsTypes="">
                                      <p:cBhvr>
                                        <p:cTn id="9" dur="2000" fill="hold"/>
                                        <p:tgtEl>
                                          <p:spTgt spid="21"/>
                                        </p:tgtEl>
                                        <p:attrNameLst>
                                          <p:attrName>ppt_x</p:attrName>
                                          <p:attrName>ppt_y</p:attrName>
                                        </p:attrNameLst>
                                      </p:cBhvr>
                                    </p:animMotion>
                                  </p:childTnLst>
                                </p:cTn>
                              </p:par>
                              <p:par>
                                <p:cTn id="10" presetID="1" presetClass="entr" presetSubtype="0" fill="hold" grpId="1" nodeType="with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23875 -0.243704 L -0.23875 -0.253148 L -0.23875 -0.2625 L -0.23875 -0.271944 L -0.237865 -0.281389 L -0.233437 -0.292407 L -0.22724 -0.300278 L -0.221927 -0.303426 L -0.216615 -0.308148 L -0.20776 -0.311296 L -0.199844 -0.311296 L -0.193646 -0.31287 L -0.183906 -0.314444 L -0.178594 -0.314444 L -0.170625 -0.314444 L -0.163594 -0.314444 L -0.15651 -0.314444 L -0.151198 -0.314444 L -0.144115 -0.314444 L -0.138802 -0.314444 L -0.132604 -0.314444 L -0.127344 -0.314444 L -0.11849 -0.314444 L -0.110521 -0.31287 L -0.101667 -0.308148 L -0.0963542 -0.306574 L -0.0884375 -0.305 L -0.0786979 -0.301852 L -0.0698437 -0.29713 L -0.0627604 -0.292407 L -0.0574479 -0.289259 L -0.0504167 -0.284537 L -0.0451042 -0.275093 L -0.0397917 -0.265648 L -0.0380208 -0.256296 L -0.0380208 -0.246852 L -0.0380208 -0.237407 L -0.0380208 -0.227963 L -0.0380208 -0.218519 L -0.0406771 -0.2075 L -0.0459896 -0.19963 L -0.0521875 -0.190278 L -0.0574479 -0.183981 L -0.0627604 -0.179259 L -0.0689583 -0.171389 L -0.0751562 -0.165093 L -0.0804688 -0.157222 L -0.0848958 -0.147778 L -0.0875521 -0.138333 L -0.0902083 -0.127407 L -0.0919271 -0.117963 L -0.0928125 -0.108519 L -0.0936979 -0.0990741 L -0.0936979 -0.0896296 L -0.0936979 -0.0801852 L -0.0936979 -0.0707407 L -0.0936979 -0.0598148 L -0.0910937 -0.0503704 L -0.0884375 -0.0409259 L -0.0840104 -0.0314815 L -0.0778125 -0.0251852 L -0.0725 -0.020463 L -0.0671875 -0.0188889 L -0.0609896 -0.0141667 L -0.0556771 -0.0125926 L -0.0495313 -0.0125926 L -0.0433333 -0.0125926 L -0.0371354 -0.0125926 L -0.0318229 -0.0125926 L -0.0265104 -0.0125926 L -0.0211979 -0.0125926 L -0.0159375 -0.0125926 L -0.010625 -0.0110185 L -0.0053125 -0.00472222 L 0 0 " pathEditMode="relative" ptsTypes="">
                                      <p:cBhvr>
                                        <p:cTn id="13" dur="2000" fill="hold"/>
                                        <p:tgtEl>
                                          <p:spTgt spid="22"/>
                                        </p:tgtEl>
                                        <p:attrNameLst>
                                          <p:attrName>ppt_x</p:attrName>
                                          <p:attrName>ppt_y</p:attrName>
                                        </p:attrNameLst>
                                      </p:cBhvr>
                                    </p:animMotion>
                                  </p:childTnLst>
                                </p:cTn>
                              </p:par>
                              <p:par>
                                <p:cTn id="14" presetID="1" presetClass="entr" presetSubtype="0" fill="hold" grpId="1"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00572917 0.624444 L -0.0110417 0.624444 L -0.0163542 0.624444 L -0.0216667 0.619722 L -0.0278125 0.611852 L -0.0357813 0.602407 L -0.0446355 0.591389 L -0.0552604 0.575648 L -0.0623438 0.566204 L -0.0684896 0.556852 L -0.0746875 0.548981 L -0.0826563 0.534815 L -0.0888542 0.526944 L -0.0941667 0.5175 L -0.100312 0.508056 L -0.102969 0.497037 L -0.104739 0.486111 L -0.105624 0.476667 L -0.107396 0.467222 L -0.109166 0.45463 L -0.113594 0.438889 L -0.116249 0.427963 L -0.118907 0.41537 L -0.119792 0.404352 L -0.121562 0.394907 L -0.124219 0.376018 L -0.126874 0.361944 L -0.127761 0.34463 L -0.128646 0.328889 L -0.128646 0.31787 L -0.128646 0.30213 L -0.128646 0.286481 L -0.128646 0.269167 L -0.128646 0.253426 L -0.128646 0.239259 L -0.128646 0.225185 L -0.127761 0.214167 L -0.126874 0.204722 L -0.122448 0.190556 L -0.118021 0.181111 L -0.111822 0.174815 L -0.106511 0.173241 L -0.101198 0.170093 L -0.0932813 0.170093 L -0.0861979 0.170093 L -0.0782292 0.170093 L -0.069375 0.170093 L -0.0596875 0.170093 L -0.054375 0.170093 L -0.0490625 0.171667 L -0.04375 0.173241 L -0.0375521 0.174815 L -0.0322396 0.177963 L -0.0269271 0.182685 L -0.0207813 0.187407 L -0.0145834 0.19213 L -0.00927087 0.195278 L -0.0021875 0.196852 L 0.00578125 0.198426 L 0.0136979 0.201574 L 0.0198958 0.203148 L 0.0252083 0.204722 L 0.0305208 0.204722 L 0.0367187 0.206296 L 0.0464583 0.209444 L 0.054375 0.209444 L 0.0623437 0.209444 L 0.0703125 0.20787 L 0.0782812 0.20787 L 0.0844791 0.206296 L 0.090625 0.204722 L 0.0968233 0.201574 L 0.103022 0.195278 L 0.109218 0.188981 L 0.114532 0.182685 L 0.118959 0.171667 L 0.123334 0.160741 L 0.12599 0.151296 L 0.129531 0.138704 L 0.133074 0.126111 L 0.135729 0.111944 L 0.139271 0.0962963 L 0.140157 0.0868518 L 0.142813 0.069537 L 0.143699 0.0537963 L 0.145468 0.0443518 L 0.147239 0.0271296 L 0.148125 0.0176852 L 0.148125 0.00824068 L 0.149011 -0.00907408 L 0.149011 -0.026389 L 0.149011 -0.042037 L 0.149011 -0.0577781 L 0.149011 -0.0703695 L 0.149011 -0.0845365 L 0.145468 -0.0970368 L 0.143699 -0.106482 L 0.139271 -0.119074 L 0.135729 -0.130093 L 0.132187 -0.139537 L 0.126876 -0.150556 L 0.121614 -0.16 L 0.116303 -0.167778 L 0.110104 -0.177222 L 0.103906 -0.185093 L 0.0977083 -0.191389 L 0.0923958 -0.196111 L 0.0870833 -0.199259 L 0.0809375 -0.200833 L 0.075625 -0.202407 L 0.0703125 -0.202407 L 0.0623437 -0.202407 L 0.0552604 -0.202407 L 0.0490625 -0.202407 L 0.0429166 -0.202407 L 0.0367187 -0.202407 L 0.0314062 -0.202407 L 0.0260937 -0.202407 L 0.0207812 -0.194537 L 0.018125 -0.185093 L 0.0163541 -0.174074 L 0.0136979 -0.163056 L 0.0128125 -0.15213 L 0.0119271 -0.142685 L 0.0110937 -0.133241 L 0.0102083 -0.123796 L 0.0102083 -0.112778 L 0.0102083 -0.103333 L 0.0102083 -0.0939815 L 0.00843753 -0.0829625 L 0.00843753 -0.0735185 L 0.00755203 -0.064074 L 0.00755203 -0.05463 L 0.00489583 -0.045185 L 0.003125 -0.035741 L -0.000416667 -0.026389 " pathEditMode="relative" rAng="0" ptsTypes="">
                                      <p:cBhvr>
                                        <p:cTn id="17" dur="2000" fill="hold"/>
                                        <p:tgtEl>
                                          <p:spTgt spid="23"/>
                                        </p:tgtEl>
                                        <p:attrNameLst>
                                          <p:attrName>ppt_x</p:attrName>
                                          <p:attrName>ppt_y</p:attrName>
                                        </p:attrNameLst>
                                      </p:cBhvr>
                                      <p:rCtr x="16" y="-413"/>
                                    </p:animMotion>
                                  </p:childTnLst>
                                </p:cTn>
                              </p:par>
                              <p:par>
                                <p:cTn id="18" presetID="1" presetClass="entr" presetSubtype="0" fill="hold" grpId="1"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75104 -0.103704 L 0.176875 -0.113056 L 0.178646 -0.124075 L 0.181302 -0.135093 L 0.182188 -0.146111 L 0.183073 -0.158704 L 0.183959 -0.171296 L 0.183959 -0.180648 L 0.183959 -0.190093 L 0.183959 -0.199537 L 0.183959 -0.21213 L 0.183959 -0.224722 L 0.183959 -0.237315 L 0.183959 -0.251389 L 0.183959 -0.263982 L 0.183959 -0.278148 L 0.181302 -0.290741 L 0.179531 -0.304815 L 0.176875 -0.315834 L 0.173333 -0.328426 L 0.168906 -0.339445 L 0.164479 -0.355185 L 0.158281 -0.367778 L 0.152969 -0.378704 L 0.146823 -0.389722 L 0.140625 -0.397593 L 0.135313 -0.399167 L 0.13 -0.405463 L 0.123802 -0.408611 L 0.117605 -0.411759 L 0.111459 -0.411759 L 0.10526 -0.411759 L 0.0990626 -0.411759 L 0.0910937 -0.411759 L 0.0840105 -0.411759 L 0.074323 -0.411759 L 0.0672395 -0.411759 L 0.0619272 -0.410185 L 0.0557292 -0.407037 L 0.0504167 -0.405463 L 0.0442187 -0.400741 L 0.038073 -0.399167 L 0.0301042 -0.392871 L 0.0239063 -0.391296 L 0.0132813 -0.383426 L 0.00442703 -0.375556 L -0.00348952 -0.369352 L -0.010573 -0.363056 L -0.0158855 -0.358334 L -0.0220833 -0.353611 L -0.0229688 -0.342593 L -0.0256249 -0.333148 L -0.0256249 -0.323704 L -0.0256249 -0.314259 L -0.0256249 -0.303334 L -0.0256249 -0.292315 L -0.0256249 -0.278148 L -0.0256249 -0.265556 L -0.0238542 -0.254537 L -0.0185416 -0.243519 L -0.0123438 -0.232593 L -0.00614582 -0.221574 L 0.00177083 -0.204259 L 0.010625 -0.191667 L 0.0159375 -0.185371 L 0.0230209 -0.1775 L 0.031875 -0.169722 L 0.0371876 -0.165 L 0.0459897 -0.160278 L 0.0539583 -0.153982 L 0.0628125 -0.147685 L 0.0698958 -0.144537 L 0.0769271 -0.141389 L 0.0840105 -0.138241 L 0.0893229 -0.133519 L 0.0902084 -0.124075 L 0.0902084 -0.113056 L 0.0902084 -0.103704 L 0.0902084 -0.0942596 L 0.0893229 -0.0848148 L 0.0840105 -0.0753705 L 0.0804688 -0.0659259 L 0.0752084 -0.0580556 L 0.0698958 -0.0517593 L 0.0645833 -0.045463 L 0.0592709 -0.0407408 L 0.053073 -0.0376852 L 0.0468751 -0.032963 L 0.0415625 -0.0313889 L 0.0336458 -0.0313889 L 0.0283334 -0.0298149 L 0.0230209 -0.0298149 " pathEditMode="relative" rAng="0" ptsTypes="">
                                      <p:cBhvr>
                                        <p:cTn id="21" dur="2000" fill="hold"/>
                                        <p:tgtEl>
                                          <p:spTgt spid="24"/>
                                        </p:tgtEl>
                                        <p:attrNameLst>
                                          <p:attrName>ppt_x</p:attrName>
                                          <p:attrName>ppt_y</p:attrName>
                                        </p:attrNameLst>
                                      </p:cBhvr>
                                      <p:rCtr x="-95" y="-117"/>
                                    </p:animMotion>
                                  </p:childTnLst>
                                </p:cTn>
                              </p:par>
                            </p:childTnLst>
                          </p:cTn>
                        </p:par>
                        <p:par>
                          <p:cTn id="22" fill="hold">
                            <p:stCondLst>
                              <p:cond delay="2000"/>
                            </p:stCondLst>
                            <p:childTnLst>
                              <p:par>
                                <p:cTn id="23" presetID="18" presetClass="entr" presetSubtype="12" fill="hold" grpId="2" nodeType="afterEffect">
                                  <p:stCondLst>
                                    <p:cond delay="0"/>
                                  </p:stCondLst>
                                  <p:childTnLst>
                                    <p:set>
                                      <p:cBhvr>
                                        <p:cTn id="24" dur="3000" fill="hold">
                                          <p:stCondLst>
                                            <p:cond delay="0"/>
                                          </p:stCondLst>
                                        </p:cTn>
                                        <p:tgtEl>
                                          <p:spTgt spid="5"/>
                                        </p:tgtEl>
                                        <p:attrNameLst>
                                          <p:attrName>style.visibility</p:attrName>
                                        </p:attrNameLst>
                                      </p:cBhvr>
                                      <p:to>
                                        <p:strVal val="visible"/>
                                      </p:to>
                                    </p:set>
                                    <p:animEffect transition="in" filter="strips(downLeft)">
                                      <p:cBhvr>
                                        <p:cTn id="25"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animBg="1"/>
      <p:bldP spid="24" grpId="0" animBg="1"/>
      <p:bldP spid="21" grpId="1" animBg="1"/>
      <p:bldP spid="22" grpId="1" bldLvl="0" animBg="1"/>
      <p:bldP spid="23" grpId="1" animBg="1"/>
      <p:bldP spid="24" grpId="1" animBg="1"/>
      <p:bldP spid="5" grpId="2"/>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Freeform 51"/>
          <p:cNvSpPr/>
          <p:nvPr>
            <p:custDataLst>
              <p:tags r:id="rId2"/>
            </p:custDataLst>
          </p:nvPr>
        </p:nvSpPr>
        <p:spPr bwMode="auto">
          <a:xfrm>
            <a:off x="0" y="5005316"/>
            <a:ext cx="1871663" cy="1852683"/>
          </a:xfrm>
          <a:custGeom>
            <a:avLst/>
            <a:gdLst>
              <a:gd name="T0" fmla="*/ 462 w 1319"/>
              <a:gd name="T1" fmla="*/ 0 h 1308"/>
              <a:gd name="T2" fmla="*/ 0 w 1319"/>
              <a:gd name="T3" fmla="*/ 135 h 1308"/>
              <a:gd name="T4" fmla="*/ 0 w 1319"/>
              <a:gd name="T5" fmla="*/ 1308 h 1308"/>
              <a:gd name="T6" fmla="*/ 1190 w 1319"/>
              <a:gd name="T7" fmla="*/ 1308 h 1308"/>
              <a:gd name="T8" fmla="*/ 1319 w 1319"/>
              <a:gd name="T9" fmla="*/ 856 h 1308"/>
              <a:gd name="T10" fmla="*/ 462 w 1319"/>
              <a:gd name="T11" fmla="*/ 0 h 1308"/>
            </a:gdLst>
            <a:ahLst/>
            <a:cxnLst>
              <a:cxn ang="0">
                <a:pos x="T0" y="T1"/>
              </a:cxn>
              <a:cxn ang="0">
                <a:pos x="T2" y="T3"/>
              </a:cxn>
              <a:cxn ang="0">
                <a:pos x="T4" y="T5"/>
              </a:cxn>
              <a:cxn ang="0">
                <a:pos x="T6" y="T7"/>
              </a:cxn>
              <a:cxn ang="0">
                <a:pos x="T8" y="T9"/>
              </a:cxn>
              <a:cxn ang="0">
                <a:pos x="T10" y="T11"/>
              </a:cxn>
            </a:cxnLst>
            <a:rect l="0" t="0" r="r" b="b"/>
            <a:pathLst>
              <a:path w="1319" h="1308">
                <a:moveTo>
                  <a:pt x="462" y="0"/>
                </a:moveTo>
                <a:cubicBezTo>
                  <a:pt x="292" y="0"/>
                  <a:pt x="133" y="49"/>
                  <a:pt x="0" y="135"/>
                </a:cubicBezTo>
                <a:cubicBezTo>
                  <a:pt x="0" y="1308"/>
                  <a:pt x="0" y="1308"/>
                  <a:pt x="0" y="1308"/>
                </a:cubicBezTo>
                <a:cubicBezTo>
                  <a:pt x="1190" y="1308"/>
                  <a:pt x="1190" y="1308"/>
                  <a:pt x="1190" y="1308"/>
                </a:cubicBezTo>
                <a:cubicBezTo>
                  <a:pt x="1272" y="1177"/>
                  <a:pt x="1319" y="1022"/>
                  <a:pt x="1319" y="856"/>
                </a:cubicBezTo>
                <a:cubicBezTo>
                  <a:pt x="1319" y="383"/>
                  <a:pt x="935" y="0"/>
                  <a:pt x="462" y="0"/>
                </a:cubicBezTo>
                <a:close/>
              </a:path>
            </a:pathLst>
          </a:custGeom>
          <a:solidFill>
            <a:srgbClr val="2196F3"/>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51"/>
          <p:cNvSpPr/>
          <p:nvPr>
            <p:custDataLst>
              <p:tags r:id="rId3"/>
            </p:custDataLst>
          </p:nvPr>
        </p:nvSpPr>
        <p:spPr bwMode="auto">
          <a:xfrm rot="10800000">
            <a:off x="10715624" y="0"/>
            <a:ext cx="1476374" cy="1461402"/>
          </a:xfrm>
          <a:custGeom>
            <a:avLst/>
            <a:gdLst>
              <a:gd name="T0" fmla="*/ 462 w 1319"/>
              <a:gd name="T1" fmla="*/ 0 h 1308"/>
              <a:gd name="T2" fmla="*/ 0 w 1319"/>
              <a:gd name="T3" fmla="*/ 135 h 1308"/>
              <a:gd name="T4" fmla="*/ 0 w 1319"/>
              <a:gd name="T5" fmla="*/ 1308 h 1308"/>
              <a:gd name="T6" fmla="*/ 1190 w 1319"/>
              <a:gd name="T7" fmla="*/ 1308 h 1308"/>
              <a:gd name="T8" fmla="*/ 1319 w 1319"/>
              <a:gd name="T9" fmla="*/ 856 h 1308"/>
              <a:gd name="T10" fmla="*/ 462 w 1319"/>
              <a:gd name="T11" fmla="*/ 0 h 1308"/>
            </a:gdLst>
            <a:ahLst/>
            <a:cxnLst>
              <a:cxn ang="0">
                <a:pos x="T0" y="T1"/>
              </a:cxn>
              <a:cxn ang="0">
                <a:pos x="T2" y="T3"/>
              </a:cxn>
              <a:cxn ang="0">
                <a:pos x="T4" y="T5"/>
              </a:cxn>
              <a:cxn ang="0">
                <a:pos x="T6" y="T7"/>
              </a:cxn>
              <a:cxn ang="0">
                <a:pos x="T8" y="T9"/>
              </a:cxn>
              <a:cxn ang="0">
                <a:pos x="T10" y="T11"/>
              </a:cxn>
            </a:cxnLst>
            <a:rect l="0" t="0" r="r" b="b"/>
            <a:pathLst>
              <a:path w="1319" h="1308">
                <a:moveTo>
                  <a:pt x="462" y="0"/>
                </a:moveTo>
                <a:cubicBezTo>
                  <a:pt x="292" y="0"/>
                  <a:pt x="133" y="49"/>
                  <a:pt x="0" y="135"/>
                </a:cubicBezTo>
                <a:cubicBezTo>
                  <a:pt x="0" y="1308"/>
                  <a:pt x="0" y="1308"/>
                  <a:pt x="0" y="1308"/>
                </a:cubicBezTo>
                <a:cubicBezTo>
                  <a:pt x="1190" y="1308"/>
                  <a:pt x="1190" y="1308"/>
                  <a:pt x="1190" y="1308"/>
                </a:cubicBezTo>
                <a:cubicBezTo>
                  <a:pt x="1272" y="1177"/>
                  <a:pt x="1319" y="1022"/>
                  <a:pt x="1319" y="856"/>
                </a:cubicBezTo>
                <a:cubicBezTo>
                  <a:pt x="1319" y="383"/>
                  <a:pt x="935" y="0"/>
                  <a:pt x="462" y="0"/>
                </a:cubicBezTo>
                <a:close/>
              </a:path>
            </a:pathLst>
          </a:custGeom>
          <a:solidFill>
            <a:srgbClr val="2196F3"/>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custDataLst>
              <p:tags r:id="rId4"/>
            </p:custDataLst>
          </p:nvPr>
        </p:nvSpPr>
        <p:spPr>
          <a:xfrm>
            <a:off x="633095" y="140335"/>
            <a:ext cx="9823450" cy="1616710"/>
          </a:xfrm>
          <a:prstGeom prst="rect">
            <a:avLst/>
          </a:prstGeom>
          <a:noFill/>
        </p:spPr>
        <p:txBody>
          <a:bodyPr wrap="square" rtlCol="0">
            <a:normAutofit fontScale="70000"/>
          </a:bodyPr>
          <a:p>
            <a:pPr algn="ctr">
              <a:lnSpc>
                <a:spcPct val="120000"/>
              </a:lnSpc>
            </a:pPr>
            <a:r>
              <a:rPr kumimoji="1" lang="zh-CN" altLang="en-US" sz="64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用例汇报</a:t>
            </a:r>
            <a:endParaRPr kumimoji="1" lang="zh-CN" altLang="en-US" sz="64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0000"/>
              </a:lnSpc>
            </a:pPr>
            <a:r>
              <a:rPr lang="zh-CN" altLang="en-US" sz="2600" b="1">
                <a:uFillTx/>
                <a:latin typeface="Arial" panose="020B0604020202020204" pitchFamily="34" charset="0"/>
                <a:ea typeface="微软雅黑" panose="020B0503020204020204" pitchFamily="34" charset="-122"/>
                <a:sym typeface="+mn-ea"/>
              </a:rPr>
              <a:t>我们小组对万岳在线教育系统做出较为详细全面的需求分析以及测试了具体功能、界面设定和各模块性能。在测试任务完成后，得出以下结果</a:t>
            </a:r>
            <a:endParaRPr kumimoji="1" lang="zh-CN" altLang="en-US" sz="2600" b="1" spc="300">
              <a:solidFill>
                <a:sysClr val="window" lastClr="FFFFFF"/>
              </a:solidFill>
              <a:uFillTx/>
              <a:latin typeface="Arial" panose="020B0604020202020204" pitchFamily="34" charset="0"/>
              <a:ea typeface="微软雅黑" panose="020B0503020204020204" pitchFamily="34" charset="-122"/>
              <a:sym typeface="+mn-ea"/>
            </a:endParaRPr>
          </a:p>
        </p:txBody>
      </p:sp>
      <p:sp>
        <p:nvSpPr>
          <p:cNvPr id="7" name="椭圆 6"/>
          <p:cNvSpPr/>
          <p:nvPr>
            <p:custDataLst>
              <p:tags r:id="rId5"/>
            </p:custDataLst>
          </p:nvPr>
        </p:nvSpPr>
        <p:spPr>
          <a:xfrm>
            <a:off x="10456542" y="579888"/>
            <a:ext cx="518160" cy="518160"/>
          </a:xfrm>
          <a:prstGeom prst="ellipse">
            <a:avLst/>
          </a:prstGeom>
          <a:solidFill>
            <a:srgbClr val="67CE75"/>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custDataLst>
              <p:tags r:id="rId6"/>
            </p:custDataLst>
          </p:nvPr>
        </p:nvSpPr>
        <p:spPr>
          <a:xfrm>
            <a:off x="1986135" y="5762625"/>
            <a:ext cx="590550" cy="590550"/>
          </a:xfrm>
          <a:prstGeom prst="ellipse">
            <a:avLst/>
          </a:prstGeom>
          <a:solidFill>
            <a:srgbClr val="67CE75"/>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7"/>
          <a:stretch>
            <a:fillRect/>
          </a:stretch>
        </p:blipFill>
        <p:spPr>
          <a:xfrm>
            <a:off x="1093470" y="1687195"/>
            <a:ext cx="9786620" cy="2446655"/>
          </a:xfrm>
          <a:prstGeom prst="rect">
            <a:avLst/>
          </a:prstGeom>
        </p:spPr>
      </p:pic>
      <p:pic>
        <p:nvPicPr>
          <p:cNvPr id="6" name="图片 5"/>
          <p:cNvPicPr>
            <a:picLocks noChangeAspect="1"/>
          </p:cNvPicPr>
          <p:nvPr/>
        </p:nvPicPr>
        <p:blipFill>
          <a:blip r:embed="rId8"/>
          <a:stretch>
            <a:fillRect/>
          </a:stretch>
        </p:blipFill>
        <p:spPr>
          <a:xfrm>
            <a:off x="1871980" y="4214495"/>
            <a:ext cx="10234930" cy="252539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Freeform 51"/>
          <p:cNvSpPr/>
          <p:nvPr>
            <p:custDataLst>
              <p:tags r:id="rId2"/>
            </p:custDataLst>
          </p:nvPr>
        </p:nvSpPr>
        <p:spPr bwMode="auto">
          <a:xfrm>
            <a:off x="0" y="5005316"/>
            <a:ext cx="1871663" cy="1852683"/>
          </a:xfrm>
          <a:custGeom>
            <a:avLst/>
            <a:gdLst>
              <a:gd name="T0" fmla="*/ 462 w 1319"/>
              <a:gd name="T1" fmla="*/ 0 h 1308"/>
              <a:gd name="T2" fmla="*/ 0 w 1319"/>
              <a:gd name="T3" fmla="*/ 135 h 1308"/>
              <a:gd name="T4" fmla="*/ 0 w 1319"/>
              <a:gd name="T5" fmla="*/ 1308 h 1308"/>
              <a:gd name="T6" fmla="*/ 1190 w 1319"/>
              <a:gd name="T7" fmla="*/ 1308 h 1308"/>
              <a:gd name="T8" fmla="*/ 1319 w 1319"/>
              <a:gd name="T9" fmla="*/ 856 h 1308"/>
              <a:gd name="T10" fmla="*/ 462 w 1319"/>
              <a:gd name="T11" fmla="*/ 0 h 1308"/>
            </a:gdLst>
            <a:ahLst/>
            <a:cxnLst>
              <a:cxn ang="0">
                <a:pos x="T0" y="T1"/>
              </a:cxn>
              <a:cxn ang="0">
                <a:pos x="T2" y="T3"/>
              </a:cxn>
              <a:cxn ang="0">
                <a:pos x="T4" y="T5"/>
              </a:cxn>
              <a:cxn ang="0">
                <a:pos x="T6" y="T7"/>
              </a:cxn>
              <a:cxn ang="0">
                <a:pos x="T8" y="T9"/>
              </a:cxn>
              <a:cxn ang="0">
                <a:pos x="T10" y="T11"/>
              </a:cxn>
            </a:cxnLst>
            <a:rect l="0" t="0" r="r" b="b"/>
            <a:pathLst>
              <a:path w="1319" h="1308">
                <a:moveTo>
                  <a:pt x="462" y="0"/>
                </a:moveTo>
                <a:cubicBezTo>
                  <a:pt x="292" y="0"/>
                  <a:pt x="133" y="49"/>
                  <a:pt x="0" y="135"/>
                </a:cubicBezTo>
                <a:cubicBezTo>
                  <a:pt x="0" y="1308"/>
                  <a:pt x="0" y="1308"/>
                  <a:pt x="0" y="1308"/>
                </a:cubicBezTo>
                <a:cubicBezTo>
                  <a:pt x="1190" y="1308"/>
                  <a:pt x="1190" y="1308"/>
                  <a:pt x="1190" y="1308"/>
                </a:cubicBezTo>
                <a:cubicBezTo>
                  <a:pt x="1272" y="1177"/>
                  <a:pt x="1319" y="1022"/>
                  <a:pt x="1319" y="856"/>
                </a:cubicBezTo>
                <a:cubicBezTo>
                  <a:pt x="1319" y="383"/>
                  <a:pt x="935" y="0"/>
                  <a:pt x="462" y="0"/>
                </a:cubicBezTo>
                <a:close/>
              </a:path>
            </a:pathLst>
          </a:custGeom>
          <a:solidFill>
            <a:srgbClr val="2196F3"/>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51"/>
          <p:cNvSpPr/>
          <p:nvPr>
            <p:custDataLst>
              <p:tags r:id="rId3"/>
            </p:custDataLst>
          </p:nvPr>
        </p:nvSpPr>
        <p:spPr bwMode="auto">
          <a:xfrm rot="10800000">
            <a:off x="10715624" y="0"/>
            <a:ext cx="1476374" cy="1461402"/>
          </a:xfrm>
          <a:custGeom>
            <a:avLst/>
            <a:gdLst>
              <a:gd name="T0" fmla="*/ 462 w 1319"/>
              <a:gd name="T1" fmla="*/ 0 h 1308"/>
              <a:gd name="T2" fmla="*/ 0 w 1319"/>
              <a:gd name="T3" fmla="*/ 135 h 1308"/>
              <a:gd name="T4" fmla="*/ 0 w 1319"/>
              <a:gd name="T5" fmla="*/ 1308 h 1308"/>
              <a:gd name="T6" fmla="*/ 1190 w 1319"/>
              <a:gd name="T7" fmla="*/ 1308 h 1308"/>
              <a:gd name="T8" fmla="*/ 1319 w 1319"/>
              <a:gd name="T9" fmla="*/ 856 h 1308"/>
              <a:gd name="T10" fmla="*/ 462 w 1319"/>
              <a:gd name="T11" fmla="*/ 0 h 1308"/>
            </a:gdLst>
            <a:ahLst/>
            <a:cxnLst>
              <a:cxn ang="0">
                <a:pos x="T0" y="T1"/>
              </a:cxn>
              <a:cxn ang="0">
                <a:pos x="T2" y="T3"/>
              </a:cxn>
              <a:cxn ang="0">
                <a:pos x="T4" y="T5"/>
              </a:cxn>
              <a:cxn ang="0">
                <a:pos x="T6" y="T7"/>
              </a:cxn>
              <a:cxn ang="0">
                <a:pos x="T8" y="T9"/>
              </a:cxn>
              <a:cxn ang="0">
                <a:pos x="T10" y="T11"/>
              </a:cxn>
            </a:cxnLst>
            <a:rect l="0" t="0" r="r" b="b"/>
            <a:pathLst>
              <a:path w="1319" h="1308">
                <a:moveTo>
                  <a:pt x="462" y="0"/>
                </a:moveTo>
                <a:cubicBezTo>
                  <a:pt x="292" y="0"/>
                  <a:pt x="133" y="49"/>
                  <a:pt x="0" y="135"/>
                </a:cubicBezTo>
                <a:cubicBezTo>
                  <a:pt x="0" y="1308"/>
                  <a:pt x="0" y="1308"/>
                  <a:pt x="0" y="1308"/>
                </a:cubicBezTo>
                <a:cubicBezTo>
                  <a:pt x="1190" y="1308"/>
                  <a:pt x="1190" y="1308"/>
                  <a:pt x="1190" y="1308"/>
                </a:cubicBezTo>
                <a:cubicBezTo>
                  <a:pt x="1272" y="1177"/>
                  <a:pt x="1319" y="1022"/>
                  <a:pt x="1319" y="856"/>
                </a:cubicBezTo>
                <a:cubicBezTo>
                  <a:pt x="1319" y="383"/>
                  <a:pt x="935" y="0"/>
                  <a:pt x="462" y="0"/>
                </a:cubicBezTo>
                <a:close/>
              </a:path>
            </a:pathLst>
          </a:custGeom>
          <a:solidFill>
            <a:srgbClr val="2196F3"/>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custDataLst>
              <p:tags r:id="rId4"/>
            </p:custDataLst>
          </p:nvPr>
        </p:nvSpPr>
        <p:spPr>
          <a:xfrm>
            <a:off x="1871980" y="429260"/>
            <a:ext cx="8013065" cy="668655"/>
          </a:xfrm>
          <a:prstGeom prst="rect">
            <a:avLst/>
          </a:prstGeom>
          <a:noFill/>
        </p:spPr>
        <p:txBody>
          <a:bodyPr wrap="square" rtlCol="0">
            <a:normAutofit lnSpcReduction="10000"/>
          </a:bodyPr>
          <a:p>
            <a:pPr algn="ctr">
              <a:lnSpc>
                <a:spcPct val="120000"/>
              </a:lnSpc>
            </a:pPr>
            <a:r>
              <a:rPr kumimoji="1" lang="en-US" altLang="zh-CN" sz="32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bug</a:t>
            </a:r>
            <a:r>
              <a:rPr kumimoji="1" lang="zh-CN" altLang="en-US" sz="32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汇报</a:t>
            </a:r>
            <a:endParaRPr kumimoji="1" lang="zh-CN" altLang="en-US" sz="32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p:cNvSpPr/>
          <p:nvPr>
            <p:custDataLst>
              <p:tags r:id="rId5"/>
            </p:custDataLst>
          </p:nvPr>
        </p:nvSpPr>
        <p:spPr>
          <a:xfrm>
            <a:off x="10456542" y="579888"/>
            <a:ext cx="518160" cy="518160"/>
          </a:xfrm>
          <a:prstGeom prst="ellipse">
            <a:avLst/>
          </a:prstGeom>
          <a:solidFill>
            <a:srgbClr val="67CE75"/>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custDataLst>
              <p:tags r:id="rId6"/>
            </p:custDataLst>
          </p:nvPr>
        </p:nvSpPr>
        <p:spPr>
          <a:xfrm>
            <a:off x="1986135" y="5762625"/>
            <a:ext cx="590550" cy="590550"/>
          </a:xfrm>
          <a:prstGeom prst="ellipse">
            <a:avLst/>
          </a:prstGeom>
          <a:solidFill>
            <a:srgbClr val="67CE75"/>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custDataLst>
              <p:tags r:id="rId7"/>
            </p:custDataLst>
          </p:nvPr>
        </p:nvPicPr>
        <p:blipFill>
          <a:blip r:embed="rId8"/>
          <a:stretch>
            <a:fillRect/>
          </a:stretch>
        </p:blipFill>
        <p:spPr>
          <a:xfrm>
            <a:off x="421640" y="1172845"/>
            <a:ext cx="11257915" cy="2637155"/>
          </a:xfrm>
          <a:prstGeom prst="rect">
            <a:avLst/>
          </a:prstGeom>
        </p:spPr>
      </p:pic>
      <p:pic>
        <p:nvPicPr>
          <p:cNvPr id="4" name="图片 3"/>
          <p:cNvPicPr>
            <a:picLocks noChangeAspect="1"/>
          </p:cNvPicPr>
          <p:nvPr/>
        </p:nvPicPr>
        <p:blipFill>
          <a:blip r:embed="rId9"/>
          <a:stretch>
            <a:fillRect/>
          </a:stretch>
        </p:blipFill>
        <p:spPr>
          <a:xfrm>
            <a:off x="1871345" y="3999865"/>
            <a:ext cx="10154285" cy="2620010"/>
          </a:xfrm>
          <a:prstGeom prst="rect">
            <a:avLst/>
          </a:prstGeom>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Freeform 51"/>
          <p:cNvSpPr/>
          <p:nvPr>
            <p:custDataLst>
              <p:tags r:id="rId2"/>
            </p:custDataLst>
          </p:nvPr>
        </p:nvSpPr>
        <p:spPr bwMode="auto">
          <a:xfrm>
            <a:off x="0" y="5005316"/>
            <a:ext cx="1871663" cy="1852683"/>
          </a:xfrm>
          <a:custGeom>
            <a:avLst/>
            <a:gdLst>
              <a:gd name="T0" fmla="*/ 462 w 1319"/>
              <a:gd name="T1" fmla="*/ 0 h 1308"/>
              <a:gd name="T2" fmla="*/ 0 w 1319"/>
              <a:gd name="T3" fmla="*/ 135 h 1308"/>
              <a:gd name="T4" fmla="*/ 0 w 1319"/>
              <a:gd name="T5" fmla="*/ 1308 h 1308"/>
              <a:gd name="T6" fmla="*/ 1190 w 1319"/>
              <a:gd name="T7" fmla="*/ 1308 h 1308"/>
              <a:gd name="T8" fmla="*/ 1319 w 1319"/>
              <a:gd name="T9" fmla="*/ 856 h 1308"/>
              <a:gd name="T10" fmla="*/ 462 w 1319"/>
              <a:gd name="T11" fmla="*/ 0 h 1308"/>
            </a:gdLst>
            <a:ahLst/>
            <a:cxnLst>
              <a:cxn ang="0">
                <a:pos x="T0" y="T1"/>
              </a:cxn>
              <a:cxn ang="0">
                <a:pos x="T2" y="T3"/>
              </a:cxn>
              <a:cxn ang="0">
                <a:pos x="T4" y="T5"/>
              </a:cxn>
              <a:cxn ang="0">
                <a:pos x="T6" y="T7"/>
              </a:cxn>
              <a:cxn ang="0">
                <a:pos x="T8" y="T9"/>
              </a:cxn>
              <a:cxn ang="0">
                <a:pos x="T10" y="T11"/>
              </a:cxn>
            </a:cxnLst>
            <a:rect l="0" t="0" r="r" b="b"/>
            <a:pathLst>
              <a:path w="1319" h="1308">
                <a:moveTo>
                  <a:pt x="462" y="0"/>
                </a:moveTo>
                <a:cubicBezTo>
                  <a:pt x="292" y="0"/>
                  <a:pt x="133" y="49"/>
                  <a:pt x="0" y="135"/>
                </a:cubicBezTo>
                <a:cubicBezTo>
                  <a:pt x="0" y="1308"/>
                  <a:pt x="0" y="1308"/>
                  <a:pt x="0" y="1308"/>
                </a:cubicBezTo>
                <a:cubicBezTo>
                  <a:pt x="1190" y="1308"/>
                  <a:pt x="1190" y="1308"/>
                  <a:pt x="1190" y="1308"/>
                </a:cubicBezTo>
                <a:cubicBezTo>
                  <a:pt x="1272" y="1177"/>
                  <a:pt x="1319" y="1022"/>
                  <a:pt x="1319" y="856"/>
                </a:cubicBezTo>
                <a:cubicBezTo>
                  <a:pt x="1319" y="383"/>
                  <a:pt x="935" y="0"/>
                  <a:pt x="462" y="0"/>
                </a:cubicBezTo>
                <a:close/>
              </a:path>
            </a:pathLst>
          </a:custGeom>
          <a:solidFill>
            <a:srgbClr val="2196F3"/>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51"/>
          <p:cNvSpPr/>
          <p:nvPr>
            <p:custDataLst>
              <p:tags r:id="rId3"/>
            </p:custDataLst>
          </p:nvPr>
        </p:nvSpPr>
        <p:spPr bwMode="auto">
          <a:xfrm rot="10800000">
            <a:off x="10715624" y="0"/>
            <a:ext cx="1476374" cy="1461402"/>
          </a:xfrm>
          <a:custGeom>
            <a:avLst/>
            <a:gdLst>
              <a:gd name="T0" fmla="*/ 462 w 1319"/>
              <a:gd name="T1" fmla="*/ 0 h 1308"/>
              <a:gd name="T2" fmla="*/ 0 w 1319"/>
              <a:gd name="T3" fmla="*/ 135 h 1308"/>
              <a:gd name="T4" fmla="*/ 0 w 1319"/>
              <a:gd name="T5" fmla="*/ 1308 h 1308"/>
              <a:gd name="T6" fmla="*/ 1190 w 1319"/>
              <a:gd name="T7" fmla="*/ 1308 h 1308"/>
              <a:gd name="T8" fmla="*/ 1319 w 1319"/>
              <a:gd name="T9" fmla="*/ 856 h 1308"/>
              <a:gd name="T10" fmla="*/ 462 w 1319"/>
              <a:gd name="T11" fmla="*/ 0 h 1308"/>
            </a:gdLst>
            <a:ahLst/>
            <a:cxnLst>
              <a:cxn ang="0">
                <a:pos x="T0" y="T1"/>
              </a:cxn>
              <a:cxn ang="0">
                <a:pos x="T2" y="T3"/>
              </a:cxn>
              <a:cxn ang="0">
                <a:pos x="T4" y="T5"/>
              </a:cxn>
              <a:cxn ang="0">
                <a:pos x="T6" y="T7"/>
              </a:cxn>
              <a:cxn ang="0">
                <a:pos x="T8" y="T9"/>
              </a:cxn>
              <a:cxn ang="0">
                <a:pos x="T10" y="T11"/>
              </a:cxn>
            </a:cxnLst>
            <a:rect l="0" t="0" r="r" b="b"/>
            <a:pathLst>
              <a:path w="1319" h="1308">
                <a:moveTo>
                  <a:pt x="462" y="0"/>
                </a:moveTo>
                <a:cubicBezTo>
                  <a:pt x="292" y="0"/>
                  <a:pt x="133" y="49"/>
                  <a:pt x="0" y="135"/>
                </a:cubicBezTo>
                <a:cubicBezTo>
                  <a:pt x="0" y="1308"/>
                  <a:pt x="0" y="1308"/>
                  <a:pt x="0" y="1308"/>
                </a:cubicBezTo>
                <a:cubicBezTo>
                  <a:pt x="1190" y="1308"/>
                  <a:pt x="1190" y="1308"/>
                  <a:pt x="1190" y="1308"/>
                </a:cubicBezTo>
                <a:cubicBezTo>
                  <a:pt x="1272" y="1177"/>
                  <a:pt x="1319" y="1022"/>
                  <a:pt x="1319" y="856"/>
                </a:cubicBezTo>
                <a:cubicBezTo>
                  <a:pt x="1319" y="383"/>
                  <a:pt x="935" y="0"/>
                  <a:pt x="462" y="0"/>
                </a:cubicBezTo>
                <a:close/>
              </a:path>
            </a:pathLst>
          </a:custGeom>
          <a:solidFill>
            <a:srgbClr val="2196F3"/>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custDataLst>
              <p:tags r:id="rId4"/>
            </p:custDataLst>
          </p:nvPr>
        </p:nvSpPr>
        <p:spPr>
          <a:xfrm>
            <a:off x="1871980" y="429260"/>
            <a:ext cx="8013065" cy="668655"/>
          </a:xfrm>
          <a:prstGeom prst="rect">
            <a:avLst/>
          </a:prstGeom>
          <a:noFill/>
        </p:spPr>
        <p:txBody>
          <a:bodyPr wrap="square" rtlCol="0">
            <a:normAutofit lnSpcReduction="10000"/>
          </a:bodyPr>
          <a:p>
            <a:pPr algn="ctr">
              <a:lnSpc>
                <a:spcPct val="120000"/>
              </a:lnSpc>
            </a:pPr>
            <a:r>
              <a:rPr kumimoji="1" lang="zh-CN" altLang="en-US" sz="32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总体汇报</a:t>
            </a:r>
            <a:endParaRPr kumimoji="1" lang="zh-CN" altLang="en-US" sz="32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p:cNvSpPr/>
          <p:nvPr>
            <p:custDataLst>
              <p:tags r:id="rId5"/>
            </p:custDataLst>
          </p:nvPr>
        </p:nvSpPr>
        <p:spPr>
          <a:xfrm>
            <a:off x="10456542" y="579888"/>
            <a:ext cx="518160" cy="518160"/>
          </a:xfrm>
          <a:prstGeom prst="ellipse">
            <a:avLst/>
          </a:prstGeom>
          <a:solidFill>
            <a:srgbClr val="67CE75"/>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custDataLst>
              <p:tags r:id="rId6"/>
            </p:custDataLst>
          </p:nvPr>
        </p:nvSpPr>
        <p:spPr>
          <a:xfrm>
            <a:off x="1986135" y="5762625"/>
            <a:ext cx="590550" cy="590550"/>
          </a:xfrm>
          <a:prstGeom prst="ellipse">
            <a:avLst/>
          </a:prstGeom>
          <a:solidFill>
            <a:srgbClr val="67CE75"/>
          </a:solidFill>
          <a:ln>
            <a:noFill/>
          </a:ln>
        </p:spPr>
        <p:style>
          <a:lnRef idx="2">
            <a:srgbClr val="2196F3">
              <a:shade val="50000"/>
            </a:srgbClr>
          </a:lnRef>
          <a:fillRef idx="1">
            <a:srgbClr val="2196F3"/>
          </a:fillRef>
          <a:effectRef idx="0">
            <a:srgbClr val="2196F3"/>
          </a:effectRef>
          <a:fontRef idx="minor">
            <a:sysClr val="window" lastClr="FFFFFF"/>
          </a:fontRef>
        </p:style>
        <p:txBody>
          <a:bodyPr rtlCol="0" anchor="ctr"/>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Title 6"/>
          <p:cNvSpPr txBox="1"/>
          <p:nvPr>
            <p:custDataLst>
              <p:tags r:id="rId7"/>
            </p:custDataLst>
          </p:nvPr>
        </p:nvSpPr>
        <p:spPr>
          <a:xfrm>
            <a:off x="1986280" y="2133600"/>
            <a:ext cx="8225790" cy="2127250"/>
          </a:xfrm>
          <a:prstGeom prst="rect">
            <a:avLst/>
          </a:prstGeom>
          <a:noFill/>
          <a:ln w="3175">
            <a:no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1600" b="1">
                <a:solidFill>
                  <a:schemeClr val="tx1"/>
                </a:solidFill>
                <a:uFillTx/>
                <a:latin typeface="Arial" panose="020B0604020202020204" pitchFamily="34" charset="0"/>
                <a:ea typeface="微软雅黑" panose="020B0503020204020204" pitchFamily="34" charset="-122"/>
                <a:sym typeface="+mn-ea"/>
              </a:rPr>
              <a:t>    </a:t>
            </a:r>
            <a:r>
              <a:rPr altLang="zh-CN" sz="2000" b="1">
                <a:solidFill>
                  <a:schemeClr val="tx1"/>
                </a:solidFill>
                <a:uFillTx/>
                <a:latin typeface="Arial" panose="020B0604020202020204" pitchFamily="34" charset="0"/>
                <a:ea typeface="微软雅黑" panose="020B0503020204020204" pitchFamily="34" charset="-122"/>
                <a:sym typeface="+mn-ea"/>
              </a:rPr>
              <a:t>  </a:t>
            </a:r>
            <a:endParaRPr lang="zh-CN" altLang="en-US" sz="20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2000" b="1">
                <a:solidFill>
                  <a:schemeClr val="tx1"/>
                </a:solidFill>
                <a:uFillTx/>
                <a:latin typeface="Arial" panose="020B0604020202020204" pitchFamily="34" charset="0"/>
                <a:ea typeface="微软雅黑" panose="020B0503020204020204" pitchFamily="34" charset="-122"/>
                <a:sym typeface="+mn-ea"/>
              </a:rPr>
              <a:t>       </a:t>
            </a:r>
            <a:r>
              <a:rPr lang="zh-CN" altLang="en-US" sz="2000" b="1">
                <a:solidFill>
                  <a:schemeClr val="tx1"/>
                </a:solidFill>
                <a:uFillTx/>
                <a:latin typeface="Arial" panose="020B0604020202020204" pitchFamily="34" charset="0"/>
                <a:ea typeface="微软雅黑" panose="020B0503020204020204" pitchFamily="34" charset="-122"/>
                <a:sym typeface="+mn-ea"/>
              </a:rPr>
              <a:t>本次任务达到预期目标。白盒测试、功能性测试，可用性测试，权限及安全性测试，UI测试，文档测试，兼容性测试，性能测试都基本完成，但是白盒测试和性能兼容性测试占比略少，UI，文档占比略多。</a:t>
            </a:r>
            <a:endParaRPr lang="zh-CN" altLang="en-US" sz="20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altLang="zh-CN" sz="2000" b="1">
                <a:solidFill>
                  <a:schemeClr val="tx1"/>
                </a:solidFill>
                <a:uFillTx/>
                <a:latin typeface="Arial" panose="020B0604020202020204" pitchFamily="34" charset="0"/>
                <a:ea typeface="微软雅黑" panose="020B0503020204020204" pitchFamily="34" charset="-122"/>
                <a:sym typeface="+mn-ea"/>
              </a:rPr>
              <a:t>        </a:t>
            </a:r>
            <a:r>
              <a:rPr lang="zh-CN" altLang="en-US" sz="2000" b="1">
                <a:solidFill>
                  <a:schemeClr val="tx1"/>
                </a:solidFill>
                <a:uFillTx/>
                <a:latin typeface="Arial" panose="020B0604020202020204" pitchFamily="34" charset="0"/>
                <a:ea typeface="微软雅黑" panose="020B0503020204020204" pitchFamily="34" charset="-122"/>
                <a:sym typeface="+mn-ea"/>
              </a:rPr>
              <a:t>由于第一次完成团队任务，缺乏经验，对于项目的分工、测试工具使用、用例、文档等不够熟练，初次完成花费时间较多。</a:t>
            </a:r>
            <a:endParaRPr lang="zh-CN" altLang="en-US" sz="2000" b="1">
              <a:solidFill>
                <a:schemeClr val="tx1"/>
              </a:solidFill>
              <a:uFillTx/>
              <a:latin typeface="Arial" panose="020B0604020202020204" pitchFamily="34" charset="0"/>
              <a:ea typeface="微软雅黑" panose="020B0503020204020204" pitchFamily="34" charset="-122"/>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en-US" altLang="zh-CN" sz="11500"/>
              <a:t>02</a:t>
            </a:r>
            <a:endParaRPr lang="en-US" altLang="zh-CN" sz="11500"/>
          </a:p>
        </p:txBody>
      </p:sp>
      <p:sp>
        <p:nvSpPr>
          <p:cNvPr id="3" name="副标题 2"/>
          <p:cNvSpPr>
            <a:spLocks noGrp="1"/>
          </p:cNvSpPr>
          <p:nvPr>
            <p:ph type="subTitle" idx="1"/>
          </p:nvPr>
        </p:nvSpPr>
        <p:spPr>
          <a:xfrm>
            <a:off x="1196260" y="3560400"/>
            <a:ext cx="9799200" cy="1472400"/>
          </a:xfrm>
          <a:effectLst>
            <a:outerShdw blurRad="50800" dist="38100" dir="16200000" rotWithShape="0">
              <a:prstClr val="black">
                <a:alpha val="40000"/>
              </a:prstClr>
            </a:outerShdw>
            <a:reflection stA="45000" endPos="58000" dist="50800" dir="5400000" sy="-100000" algn="bl" rotWithShape="0"/>
          </a:effectLst>
          <a:scene3d>
            <a:camera prst="perspectiveLeft"/>
            <a:lightRig rig="threePt" dir="t"/>
          </a:scene3d>
        </p:spPr>
        <p:txBody>
          <a:bodyPr/>
          <a:p>
            <a:r>
              <a:rPr lang="zh-CN" altLang="en-US" sz="44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改进计划</a:t>
            </a:r>
            <a:endParaRPr lang="zh-CN" altLang="en-US" sz="44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custDataLst>
              <p:tags r:id="rId2"/>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3"/>
            </p:custDataLst>
          </p:nvPr>
        </p:nvSpPr>
        <p:spPr>
          <a:xfrm>
            <a:off x="278718" y="195328"/>
            <a:ext cx="11306816" cy="6163081"/>
          </a:xfrm>
          <a:prstGeom prst="rect">
            <a:avLst/>
          </a:prstGeom>
          <a:noFill/>
          <a:ln w="12700">
            <a:solidFill>
              <a:schemeClr val="tx2">
                <a:lumMod val="25000"/>
                <a:lumOff val="75000"/>
              </a:schemeClr>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4"/>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5"/>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6"/>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7"/>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8"/>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9"/>
            </p:custDataLst>
          </p:nvPr>
        </p:nvGrpSpPr>
        <p:grpSpPr>
          <a:xfrm rot="10800000">
            <a:off x="10923371" y="5585925"/>
            <a:ext cx="829457" cy="723786"/>
            <a:chOff x="1168400" y="1347856"/>
            <a:chExt cx="723913" cy="631688"/>
          </a:xfrm>
          <a:solidFill>
            <a:schemeClr val="tx2">
              <a:lumMod val="25000"/>
              <a:lumOff val="75000"/>
            </a:schemeClr>
          </a:solidFill>
        </p:grpSpPr>
        <p:sp>
          <p:nvSpPr>
            <p:cNvPr id="15" name="任意多边形: 形状 14"/>
            <p:cNvSpPr>
              <a:spLocks noChangeAspect="1"/>
            </p:cNvSpPr>
            <p:nvPr>
              <p:custDataLst>
                <p:tags r:id="rId10"/>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1"/>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2"/>
            </p:custDataLst>
          </p:nvPr>
        </p:nvSpPr>
        <p:spPr>
          <a:xfrm>
            <a:off x="1544320" y="853440"/>
            <a:ext cx="8858885" cy="531304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r>
              <a:rPr lang="zh-CN" altLang="en-US" sz="2000" spc="150" dirty="0">
                <a:solidFill>
                  <a:schemeClr val="bg1"/>
                </a:solidFill>
                <a:uFillTx/>
                <a:latin typeface="Arial" panose="020B0604020202020204" pitchFamily="34" charset="0"/>
                <a:ea typeface="微软雅黑" panose="020B0503020204020204" pitchFamily="34" charset="-122"/>
              </a:rPr>
              <a:t>1.重视测试软件的需求分析：</a:t>
            </a:r>
            <a:endParaRPr lang="zh-CN" altLang="en-US" sz="20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r>
              <a:rPr lang="en-US" altLang="zh-CN" sz="2000" spc="150" dirty="0">
                <a:solidFill>
                  <a:schemeClr val="bg1"/>
                </a:solidFill>
                <a:uFillTx/>
                <a:latin typeface="Arial" panose="020B0604020202020204" pitchFamily="34" charset="0"/>
                <a:ea typeface="微软雅黑" panose="020B0503020204020204" pitchFamily="34" charset="-122"/>
              </a:rPr>
              <a:t>    </a:t>
            </a:r>
            <a:r>
              <a:rPr lang="zh-CN" altLang="en-US" sz="2000" spc="150" dirty="0">
                <a:solidFill>
                  <a:schemeClr val="bg1"/>
                </a:solidFill>
                <a:uFillTx/>
                <a:latin typeface="Arial" panose="020B0604020202020204" pitchFamily="34" charset="0"/>
                <a:ea typeface="微软雅黑" panose="020B0503020204020204" pitchFamily="34" charset="-122"/>
              </a:rPr>
              <a:t>首先，了解获取需求的渠道，保证测试需求比较全面准确。</a:t>
            </a:r>
            <a:endParaRPr lang="zh-CN" altLang="en-US" sz="20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r>
              <a:rPr lang="en-US" altLang="zh-CN" sz="2000" spc="150" dirty="0">
                <a:solidFill>
                  <a:schemeClr val="bg1"/>
                </a:solidFill>
                <a:uFillTx/>
                <a:latin typeface="Arial" panose="020B0604020202020204" pitchFamily="34" charset="0"/>
                <a:ea typeface="微软雅黑" panose="020B0503020204020204" pitchFamily="34" charset="-122"/>
              </a:rPr>
              <a:t>    </a:t>
            </a:r>
            <a:r>
              <a:rPr lang="zh-CN" altLang="en-US" sz="2000" spc="150" dirty="0">
                <a:solidFill>
                  <a:schemeClr val="bg1"/>
                </a:solidFill>
                <a:uFillTx/>
                <a:latin typeface="Arial" panose="020B0604020202020204" pitchFamily="34" charset="0"/>
                <a:ea typeface="微软雅黑" panose="020B0503020204020204" pitchFamily="34" charset="-122"/>
              </a:rPr>
              <a:t>其次，可以罗列出功能测试或业务测试需求点，让用户和项目组成员评审确认，避免测试后期由于时间原因而导致漏测。</a:t>
            </a:r>
            <a:endParaRPr lang="zh-CN" altLang="en-US" sz="20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endParaRPr lang="zh-CN" altLang="en-US" sz="20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endParaRPr lang="zh-CN" altLang="en-US" sz="20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r>
              <a:rPr lang="zh-CN" altLang="en-US" sz="2000" spc="150" dirty="0">
                <a:solidFill>
                  <a:schemeClr val="bg1"/>
                </a:solidFill>
                <a:uFillTx/>
                <a:latin typeface="Arial" panose="020B0604020202020204" pitchFamily="34" charset="0"/>
                <a:ea typeface="微软雅黑" panose="020B0503020204020204" pitchFamily="34" charset="-122"/>
              </a:rPr>
              <a:t>2.提高测试计划的可执行性：</a:t>
            </a:r>
            <a:endParaRPr lang="zh-CN" altLang="en-US" sz="20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r>
              <a:rPr lang="en-US" altLang="zh-CN" sz="2000" spc="150" dirty="0">
                <a:solidFill>
                  <a:schemeClr val="bg1"/>
                </a:solidFill>
                <a:uFillTx/>
                <a:latin typeface="Arial" panose="020B0604020202020204" pitchFamily="34" charset="0"/>
                <a:ea typeface="微软雅黑" panose="020B0503020204020204" pitchFamily="34" charset="-122"/>
              </a:rPr>
              <a:t>   </a:t>
            </a:r>
            <a:r>
              <a:rPr lang="zh-CN" altLang="en-US" sz="2000" spc="150" dirty="0">
                <a:solidFill>
                  <a:schemeClr val="bg1"/>
                </a:solidFill>
                <a:uFillTx/>
                <a:latin typeface="Arial" panose="020B0604020202020204" pitchFamily="34" charset="0"/>
                <a:ea typeface="微软雅黑" panose="020B0503020204020204" pitchFamily="34" charset="-122"/>
              </a:rPr>
              <a:t>把测试计划分成大计划和小计划。先写大计划，后编写小计划。大计划通过估算一旦确定后，基本上改动不大。小计划要跟随项目的测试情况，随时调整或修改，当然这就对“测试经理”预估测试工作量的能力要求比较高。</a:t>
            </a:r>
            <a:endParaRPr lang="zh-CN" altLang="en-US" sz="2000" spc="150" dirty="0">
              <a:solidFill>
                <a:schemeClr val="bg1"/>
              </a:solidFill>
              <a:uFillTx/>
              <a:latin typeface="Arial" panose="020B0604020202020204" pitchFamily="34" charset="0"/>
              <a:ea typeface="微软雅黑" panose="020B0503020204020204" pitchFamily="3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chemeClr val="tx2">
              <a:lumMod val="25000"/>
              <a:lumOff val="75000"/>
            </a:schemeClr>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4" name="文本框 13"/>
          <p:cNvSpPr txBox="1"/>
          <p:nvPr>
            <p:custDataLst>
              <p:tags r:id="rId2"/>
            </p:custDataLst>
          </p:nvPr>
        </p:nvSpPr>
        <p:spPr>
          <a:xfrm>
            <a:off x="887096" y="1393190"/>
            <a:ext cx="1851660" cy="768350"/>
          </a:xfrm>
          <a:prstGeom prst="rect">
            <a:avLst/>
          </a:prstGeom>
          <a:noFill/>
        </p:spPr>
        <p:txBody>
          <a:bodyPr wrap="square" rtlCol="0">
            <a:normAutofit fontScale="87500"/>
          </a:bodyPr>
          <a:lstStyle/>
          <a:p>
            <a:pPr algn="r"/>
            <a:r>
              <a:rPr lang="zh-CN" altLang="en-US" sz="4400" b="1"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3"/>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4"/>
            </p:custDataLst>
          </p:nvPr>
        </p:nvSpPr>
        <p:spPr>
          <a:xfrm>
            <a:off x="2897505" y="1515110"/>
            <a:ext cx="99060" cy="1074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标题 1"/>
          <p:cNvSpPr txBox="1"/>
          <p:nvPr>
            <p:custDataLst>
              <p:tags r:id="rId5"/>
            </p:custDataLst>
          </p:nvPr>
        </p:nvSpPr>
        <p:spPr>
          <a:xfrm>
            <a:off x="5223083" y="2976551"/>
            <a:ext cx="2163264" cy="775084"/>
          </a:xfrm>
          <a:prstGeom prst="rect">
            <a:avLst/>
          </a:prstGeom>
          <a:noFill/>
        </p:spPr>
        <p:txBody>
          <a:bodyPr wrap="square" rtlCol="0" anchor="t">
            <a:noAutofit/>
          </a:bodyPr>
          <a:lstStyle>
            <a:defPPr>
              <a:defRPr lang="zh-CN"/>
            </a:defPPr>
            <a:lvl1pPr>
              <a:lnSpc>
                <a:spcPct val="130000"/>
              </a:lnSpc>
              <a:defRPr sz="1200"/>
            </a:lvl1pPr>
          </a:lstStyle>
          <a:p>
            <a:pPr algn="ctr">
              <a:lnSpc>
                <a:spcPct val="120000"/>
              </a:lnSpc>
            </a:pPr>
            <a:endParaRPr lang="zh-CN" altLang="en-US" sz="2000" spc="150">
              <a:solidFill>
                <a:schemeClr val="tx1"/>
              </a:solidFill>
              <a:effectLst>
                <a:outerShdw blurRad="50800" dist="38100" dir="8100000" algn="tr"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54"/>
          <p:cNvSpPr/>
          <p:nvPr>
            <p:custDataLst>
              <p:tags r:id="rId6"/>
            </p:custDataLst>
          </p:nvPr>
        </p:nvSpPr>
        <p:spPr>
          <a:xfrm>
            <a:off x="8465425" y="2164022"/>
            <a:ext cx="1039533"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5"/>
          <p:cNvSpPr/>
          <p:nvPr>
            <p:custDataLst>
              <p:tags r:id="rId7"/>
            </p:custDataLst>
          </p:nvPr>
        </p:nvSpPr>
        <p:spPr>
          <a:xfrm>
            <a:off x="8450150" y="2225118"/>
            <a:ext cx="1062445"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 name="标题 1"/>
          <p:cNvSpPr txBox="1"/>
          <p:nvPr>
            <p:custDataLst>
              <p:tags r:id="rId8"/>
            </p:custDataLst>
          </p:nvPr>
        </p:nvSpPr>
        <p:spPr>
          <a:xfrm>
            <a:off x="8607973" y="1852226"/>
            <a:ext cx="747867" cy="737574"/>
          </a:xfrm>
          <a:prstGeom prst="rect">
            <a:avLst/>
          </a:prstGeom>
          <a:noFill/>
        </p:spPr>
        <p:txBody>
          <a:bodyPr wrap="square" rtlCol="0">
            <a:normAutofit lnSpcReduction="10000"/>
          </a:bodyPr>
          <a:lstStyle>
            <a:defPPr>
              <a:defRPr lang="zh-CN"/>
            </a:defPPr>
            <a:lvl1pPr>
              <a:lnSpc>
                <a:spcPct val="130000"/>
              </a:lnSpc>
              <a:defRPr sz="1200"/>
            </a:lvl1pPr>
          </a:lstStyle>
          <a:p>
            <a:pPr algn="ctr">
              <a:lnSpc>
                <a:spcPct val="120000"/>
              </a:lnSpc>
            </a:pPr>
            <a:r>
              <a:rPr lang="en-US" altLang="zh-CN" sz="3600" b="1">
                <a:solidFill>
                  <a:schemeClr val="accent2">
                    <a:lumMod val="20000"/>
                    <a:lumOff val="80000"/>
                  </a:schemeClr>
                </a:solidFill>
                <a:latin typeface="Arial" panose="020B0604020202020204" pitchFamily="34" charset="0"/>
                <a:ea typeface="微软雅黑" panose="020B0503020204020204" pitchFamily="34" charset="-122"/>
                <a:cs typeface="+mj-cs"/>
                <a:sym typeface="Arial" panose="020B0604020202020204" pitchFamily="34" charset="0"/>
              </a:rPr>
              <a:t>02</a:t>
            </a:r>
            <a:endParaRPr lang="en-US" altLang="zh-CN" sz="3600" b="1">
              <a:solidFill>
                <a:schemeClr val="accent2">
                  <a:lumMod val="20000"/>
                  <a:lumOff val="8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4" name="标题 1"/>
          <p:cNvSpPr txBox="1"/>
          <p:nvPr>
            <p:custDataLst>
              <p:tags r:id="rId9"/>
            </p:custDataLst>
          </p:nvPr>
        </p:nvSpPr>
        <p:spPr>
          <a:xfrm>
            <a:off x="5590657" y="3121966"/>
            <a:ext cx="2163264" cy="775084"/>
          </a:xfrm>
          <a:prstGeom prst="rect">
            <a:avLst/>
          </a:prstGeom>
          <a:noFill/>
        </p:spPr>
        <p:txBody>
          <a:bodyPr wrap="square" rtlCol="0" anchor="t">
            <a:normAutofit lnSpcReduction="10000"/>
          </a:bodyPr>
          <a:lstStyle>
            <a:defPPr>
              <a:defRPr lang="zh-CN"/>
            </a:defPPr>
            <a:lvl1pPr>
              <a:lnSpc>
                <a:spcPct val="130000"/>
              </a:lnSpc>
              <a:defRPr sz="1200"/>
            </a:lvl1pPr>
          </a:lstStyle>
          <a:p>
            <a:pPr algn="ctr">
              <a:lnSpc>
                <a:spcPct val="120000"/>
              </a:lnSpc>
            </a:pPr>
            <a:r>
              <a:rPr lang="zh-CN" altLang="en-US" sz="2000" spc="15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rPr>
              <a:t>大作业分工及</a:t>
            </a:r>
            <a:r>
              <a:rPr lang="zh-CN" altLang="en-US" sz="2000" spc="15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rPr>
              <a:t>内容</a:t>
            </a:r>
            <a:endParaRPr lang="zh-CN" altLang="en-US" sz="2000" spc="15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60"/>
          <p:cNvSpPr/>
          <p:nvPr>
            <p:custDataLst>
              <p:tags r:id="rId10"/>
            </p:custDataLst>
          </p:nvPr>
        </p:nvSpPr>
        <p:spPr>
          <a:xfrm>
            <a:off x="7243633" y="4238581"/>
            <a:ext cx="1039533"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61"/>
          <p:cNvSpPr/>
          <p:nvPr>
            <p:custDataLst>
              <p:tags r:id="rId11"/>
            </p:custDataLst>
          </p:nvPr>
        </p:nvSpPr>
        <p:spPr>
          <a:xfrm>
            <a:off x="7228358" y="4299677"/>
            <a:ext cx="1062445"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标题 1"/>
          <p:cNvSpPr txBox="1"/>
          <p:nvPr>
            <p:custDataLst>
              <p:tags r:id="rId12"/>
            </p:custDataLst>
          </p:nvPr>
        </p:nvSpPr>
        <p:spPr>
          <a:xfrm>
            <a:off x="7386181" y="3926785"/>
            <a:ext cx="747867" cy="737574"/>
          </a:xfrm>
          <a:prstGeom prst="rect">
            <a:avLst/>
          </a:prstGeom>
          <a:noFill/>
        </p:spPr>
        <p:txBody>
          <a:bodyPr wrap="square" rtlCol="0">
            <a:normAutofit lnSpcReduction="10000"/>
          </a:bodyPr>
          <a:lstStyle>
            <a:defPPr>
              <a:defRPr lang="zh-CN"/>
            </a:defPPr>
            <a:lvl1pPr>
              <a:lnSpc>
                <a:spcPct val="130000"/>
              </a:lnSpc>
              <a:defRPr sz="1200"/>
            </a:lvl1pPr>
          </a:lstStyle>
          <a:p>
            <a:pPr algn="ctr">
              <a:lnSpc>
                <a:spcPct val="120000"/>
              </a:lnSpc>
            </a:pPr>
            <a:r>
              <a:rPr lang="en-US" altLang="zh-CN" sz="3600" b="1" dirty="0">
                <a:solidFill>
                  <a:schemeClr val="accent1">
                    <a:lumMod val="20000"/>
                    <a:lumOff val="80000"/>
                  </a:schemeClr>
                </a:solidFill>
                <a:latin typeface="Arial" panose="020B0604020202020204" pitchFamily="34" charset="0"/>
                <a:ea typeface="微软雅黑" panose="020B0503020204020204" pitchFamily="34" charset="-122"/>
                <a:cs typeface="+mj-cs"/>
                <a:sym typeface="Arial" panose="020B0604020202020204" pitchFamily="34" charset="0"/>
              </a:rPr>
              <a:t>03</a:t>
            </a:r>
            <a:endParaRPr lang="en-US" altLang="zh-CN" sz="3600" b="1" dirty="0">
              <a:solidFill>
                <a:schemeClr val="accent1">
                  <a:lumMod val="20000"/>
                  <a:lumOff val="8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0" name="标题 1"/>
          <p:cNvSpPr txBox="1"/>
          <p:nvPr>
            <p:custDataLst>
              <p:tags r:id="rId13"/>
            </p:custDataLst>
          </p:nvPr>
        </p:nvSpPr>
        <p:spPr>
          <a:xfrm>
            <a:off x="6754560" y="5050475"/>
            <a:ext cx="2163264" cy="775084"/>
          </a:xfrm>
          <a:prstGeom prst="rect">
            <a:avLst/>
          </a:prstGeom>
          <a:noFill/>
        </p:spPr>
        <p:txBody>
          <a:bodyPr wrap="square" rtlCol="0" anchor="t">
            <a:prstTxWarp prst="textCascadeUp">
              <a:avLst/>
            </a:prstTxWarp>
            <a:normAutofit/>
            <a:scene3d>
              <a:camera prst="perspectiveLeft"/>
              <a:lightRig rig="threePt" dir="t"/>
            </a:scene3d>
          </a:bodyPr>
          <a:lstStyle>
            <a:defPPr>
              <a:defRPr lang="zh-CN"/>
            </a:defPPr>
            <a:lvl1pPr>
              <a:lnSpc>
                <a:spcPct val="130000"/>
              </a:lnSpc>
              <a:defRPr sz="1200"/>
            </a:lvl1pPr>
          </a:lstStyle>
          <a:p>
            <a:pPr algn="ctr">
              <a:lnSpc>
                <a:spcPct val="120000"/>
              </a:lnSpc>
            </a:pPr>
            <a:r>
              <a:rPr lang="zh-CN" altLang="en-US" sz="1800" spc="150">
                <a:solidFill>
                  <a:srgbClr val="FFFFFF"/>
                </a:solidFill>
                <a:effectLst>
                  <a:glow rad="63500">
                    <a:schemeClr val="accent5">
                      <a:satMod val="175000"/>
                      <a:alpha val="40000"/>
                    </a:schemeClr>
                  </a:glow>
                  <a:reflection blurRad="6350" stA="60000" endA="900" endPos="60000" dist="29997" dir="5400000" sy="-100000" algn="bl" rotWithShape="0"/>
                </a:effectLst>
                <a:latin typeface="Arial" panose="020B0604020202020204" pitchFamily="34" charset="0"/>
                <a:ea typeface="微软雅黑" panose="020B0503020204020204" pitchFamily="34" charset="-122"/>
                <a:sym typeface="Arial" panose="020B0604020202020204" pitchFamily="34" charset="0"/>
              </a:rPr>
              <a:t>未完成</a:t>
            </a:r>
            <a:r>
              <a:rPr lang="zh-CN" altLang="en-US" sz="1800" spc="150">
                <a:solidFill>
                  <a:srgbClr val="FFFFFF"/>
                </a:solidFill>
                <a:effectLst>
                  <a:glow rad="63500">
                    <a:schemeClr val="accent5">
                      <a:satMod val="175000"/>
                      <a:alpha val="40000"/>
                    </a:schemeClr>
                  </a:glow>
                  <a:reflection blurRad="6350" stA="60000" endA="900" endPos="60000" dist="29997" dir="5400000" sy="-100000" algn="bl" rotWithShape="0"/>
                </a:effectLst>
                <a:latin typeface="Arial" panose="020B0604020202020204" pitchFamily="34" charset="0"/>
                <a:ea typeface="微软雅黑" panose="020B0503020204020204" pitchFamily="34" charset="-122"/>
                <a:sym typeface="Arial" panose="020B0604020202020204" pitchFamily="34" charset="0"/>
              </a:rPr>
              <a:t>待续</a:t>
            </a:r>
            <a:endParaRPr lang="zh-CN" altLang="en-US" sz="1800" spc="150">
              <a:solidFill>
                <a:srgbClr val="FFFFFF"/>
              </a:solidFill>
              <a:effectLst>
                <a:glow rad="63500">
                  <a:schemeClr val="accent5">
                    <a:satMod val="175000"/>
                    <a:alpha val="40000"/>
                  </a:schemeClr>
                </a:glow>
                <a:reflection blurRad="6350" stA="60000" endA="900" endPos="60000" dist="29997" dir="5400000" sy="-100000" algn="bl" rotWithShape="0"/>
              </a:effectLst>
              <a:latin typeface="Arial" panose="020B0604020202020204" pitchFamily="34" charset="0"/>
              <a:ea typeface="微软雅黑" panose="020B0503020204020204" pitchFamily="34" charset="-122"/>
              <a:sym typeface="Arial" panose="020B0604020202020204" pitchFamily="34" charset="0"/>
            </a:endParaRPr>
          </a:p>
        </p:txBody>
      </p:sp>
      <p:sp>
        <p:nvSpPr>
          <p:cNvPr id="102" name="任意多边形 101"/>
          <p:cNvSpPr/>
          <p:nvPr>
            <p:custDataLst>
              <p:tags r:id="rId14"/>
            </p:custDataLst>
          </p:nvPr>
        </p:nvSpPr>
        <p:spPr>
          <a:xfrm>
            <a:off x="9655907" y="4238581"/>
            <a:ext cx="1039533"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3" name="任意多边形 102"/>
          <p:cNvSpPr/>
          <p:nvPr>
            <p:custDataLst>
              <p:tags r:id="rId15"/>
            </p:custDataLst>
          </p:nvPr>
        </p:nvSpPr>
        <p:spPr>
          <a:xfrm>
            <a:off x="9640632" y="4299677"/>
            <a:ext cx="1062445"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标题 1"/>
          <p:cNvSpPr txBox="1"/>
          <p:nvPr>
            <p:custDataLst>
              <p:tags r:id="rId16"/>
            </p:custDataLst>
          </p:nvPr>
        </p:nvSpPr>
        <p:spPr>
          <a:xfrm>
            <a:off x="9798455" y="3926785"/>
            <a:ext cx="747867" cy="737574"/>
          </a:xfrm>
          <a:prstGeom prst="rect">
            <a:avLst/>
          </a:prstGeom>
          <a:noFill/>
        </p:spPr>
        <p:txBody>
          <a:bodyPr wrap="square" rtlCol="0">
            <a:normAutofit lnSpcReduction="10000"/>
          </a:bodyPr>
          <a:lstStyle>
            <a:defPPr>
              <a:defRPr lang="zh-CN"/>
            </a:defPPr>
            <a:lvl1pPr>
              <a:lnSpc>
                <a:spcPct val="130000"/>
              </a:lnSpc>
              <a:defRPr sz="1200"/>
            </a:lvl1pPr>
          </a:lstStyle>
          <a:p>
            <a:pPr algn="ctr">
              <a:lnSpc>
                <a:spcPct val="120000"/>
              </a:lnSpc>
            </a:pPr>
            <a:r>
              <a:rPr lang="en-US" altLang="zh-CN" sz="3600" b="1" dirty="0">
                <a:solidFill>
                  <a:schemeClr val="accent2"/>
                </a:solidFill>
                <a:latin typeface="Arial" panose="020B0604020202020204" pitchFamily="34" charset="0"/>
                <a:ea typeface="微软雅黑" panose="020B0503020204020204" pitchFamily="34" charset="-122"/>
                <a:cs typeface="+mj-cs"/>
                <a:sym typeface="Arial" panose="020B0604020202020204" pitchFamily="34" charset="0"/>
              </a:rPr>
              <a:t>04</a:t>
            </a:r>
            <a:endParaRPr lang="en-US" altLang="zh-CN" sz="3600" b="1" dirty="0">
              <a:solidFill>
                <a:schemeClr val="accent2"/>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1" name="标题 1"/>
          <p:cNvSpPr txBox="1"/>
          <p:nvPr>
            <p:custDataLst>
              <p:tags r:id="rId17"/>
            </p:custDataLst>
          </p:nvPr>
        </p:nvSpPr>
        <p:spPr>
          <a:xfrm>
            <a:off x="9177629" y="5050475"/>
            <a:ext cx="2163264" cy="775084"/>
          </a:xfrm>
          <a:prstGeom prst="rect">
            <a:avLst/>
          </a:prstGeom>
          <a:noFill/>
        </p:spPr>
        <p:txBody>
          <a:bodyPr wrap="square" rtlCol="0" anchor="t">
            <a:normAutofit/>
            <a:scene3d>
              <a:camera prst="perspectiveLeft"/>
              <a:lightRig rig="threePt" dir="t"/>
            </a:scene3d>
          </a:bodyPr>
          <a:lstStyle>
            <a:defPPr>
              <a:defRPr lang="zh-CN"/>
            </a:defPPr>
            <a:lvl1pPr>
              <a:lnSpc>
                <a:spcPct val="130000"/>
              </a:lnSpc>
              <a:defRPr sz="1200"/>
            </a:lvl1pPr>
          </a:lstStyle>
          <a:p>
            <a:pPr algn="ctr">
              <a:lnSpc>
                <a:spcPct val="120000"/>
              </a:lnSpc>
            </a:pPr>
            <a:r>
              <a:rPr lang="zh-CN" altLang="en-US" sz="2000" spc="150">
                <a:solidFill>
                  <a:schemeClr val="tx1"/>
                </a:solidFill>
                <a:effectLst>
                  <a:outerShdw blurRad="50800" dist="38100" dir="10800000" algn="r"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rPr>
              <a:t>经验与教训</a:t>
            </a:r>
            <a:endParaRPr lang="zh-CN" altLang="en-US" sz="2000" spc="150">
              <a:solidFill>
                <a:schemeClr val="tx1"/>
              </a:solidFill>
              <a:effectLst>
                <a:outerShdw blurRad="50800" dist="38100" dir="10800000" algn="r"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 name="任意多边形 2"/>
          <p:cNvSpPr/>
          <p:nvPr>
            <p:custDataLst>
              <p:tags r:id="rId18"/>
            </p:custDataLst>
          </p:nvPr>
        </p:nvSpPr>
        <p:spPr>
          <a:xfrm>
            <a:off x="6156565" y="2412307"/>
            <a:ext cx="1039533"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任意多边形 3"/>
          <p:cNvSpPr/>
          <p:nvPr>
            <p:custDataLst>
              <p:tags r:id="rId19"/>
            </p:custDataLst>
          </p:nvPr>
        </p:nvSpPr>
        <p:spPr>
          <a:xfrm>
            <a:off x="6141290" y="2473403"/>
            <a:ext cx="1062445" cy="618597"/>
          </a:xfrm>
          <a:custGeom>
            <a:avLst/>
            <a:gdLst>
              <a:gd name="connsiteX0" fmla="*/ 0 w 2795451"/>
              <a:gd name="connsiteY0" fmla="*/ 78377 h 1663495"/>
              <a:gd name="connsiteX1" fmla="*/ 1393371 w 2795451"/>
              <a:gd name="connsiteY1" fmla="*/ 1663337 h 1663495"/>
              <a:gd name="connsiteX2" fmla="*/ 2795451 w 2795451"/>
              <a:gd name="connsiteY2" fmla="*/ 0 h 1663495"/>
            </a:gdLst>
            <a:ahLst/>
            <a:cxnLst>
              <a:cxn ang="0">
                <a:pos x="connsiteX0" y="connsiteY0"/>
              </a:cxn>
              <a:cxn ang="0">
                <a:pos x="connsiteX1" y="connsiteY1"/>
              </a:cxn>
              <a:cxn ang="0">
                <a:pos x="connsiteX2" y="connsiteY2"/>
              </a:cxn>
            </a:cxnLst>
            <a:rect l="l" t="t" r="r" b="b"/>
            <a:pathLst>
              <a:path w="2795451" h="1663495">
                <a:moveTo>
                  <a:pt x="0" y="78377"/>
                </a:moveTo>
                <a:cubicBezTo>
                  <a:pt x="463731" y="877388"/>
                  <a:pt x="927463" y="1676400"/>
                  <a:pt x="1393371" y="1663337"/>
                </a:cubicBezTo>
                <a:cubicBezTo>
                  <a:pt x="1859279" y="1650274"/>
                  <a:pt x="2515325" y="300446"/>
                  <a:pt x="2795451" y="0"/>
                </a:cubicBez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custDataLst>
              <p:tags r:id="rId20"/>
            </p:custDataLst>
          </p:nvPr>
        </p:nvSpPr>
        <p:spPr>
          <a:xfrm>
            <a:off x="6302288" y="1976686"/>
            <a:ext cx="747867" cy="737574"/>
          </a:xfrm>
          <a:prstGeom prst="rect">
            <a:avLst/>
          </a:prstGeom>
          <a:noFill/>
        </p:spPr>
        <p:txBody>
          <a:bodyPr wrap="square" rtlCol="0">
            <a:normAutofit lnSpcReduction="10000"/>
          </a:bodyPr>
          <a:lstStyle>
            <a:defPPr>
              <a:defRPr lang="zh-CN"/>
            </a:defPPr>
            <a:lvl1pPr>
              <a:lnSpc>
                <a:spcPct val="130000"/>
              </a:lnSpc>
              <a:defRPr sz="1200"/>
            </a:lvl1pPr>
          </a:lstStyle>
          <a:p>
            <a:pPr algn="ctr">
              <a:lnSpc>
                <a:spcPct val="120000"/>
              </a:lnSpc>
            </a:pPr>
            <a:r>
              <a:rPr lang="en-US" altLang="zh-CN" sz="3600" b="1">
                <a:solidFill>
                  <a:schemeClr val="accent2">
                    <a:lumMod val="20000"/>
                    <a:lumOff val="80000"/>
                  </a:schemeClr>
                </a:solidFill>
                <a:latin typeface="Arial" panose="020B0604020202020204" pitchFamily="34" charset="0"/>
                <a:ea typeface="微软雅黑" panose="020B0503020204020204" pitchFamily="34" charset="-122"/>
                <a:cs typeface="+mj-cs"/>
                <a:sym typeface="Arial" panose="020B0604020202020204" pitchFamily="34" charset="0"/>
              </a:rPr>
              <a:t>01</a:t>
            </a:r>
            <a:endParaRPr lang="en-US" altLang="zh-CN" sz="3600" b="1">
              <a:solidFill>
                <a:schemeClr val="accent2">
                  <a:lumMod val="20000"/>
                  <a:lumOff val="8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9" name="标题 1"/>
          <p:cNvSpPr txBox="1"/>
          <p:nvPr>
            <p:custDataLst>
              <p:tags r:id="rId21"/>
            </p:custDataLst>
          </p:nvPr>
        </p:nvSpPr>
        <p:spPr>
          <a:xfrm>
            <a:off x="8734973" y="1979226"/>
            <a:ext cx="747867" cy="737574"/>
          </a:xfrm>
          <a:prstGeom prst="rect">
            <a:avLst/>
          </a:prstGeom>
          <a:noFill/>
        </p:spPr>
        <p:txBody>
          <a:bodyPr wrap="square" rtlCol="0">
            <a:normAutofit lnSpcReduction="10000"/>
          </a:bodyPr>
          <a:lstStyle>
            <a:defPPr>
              <a:defRPr lang="zh-CN"/>
            </a:defPPr>
            <a:lvl1pPr>
              <a:lnSpc>
                <a:spcPct val="130000"/>
              </a:lnSpc>
              <a:defRPr sz="1200"/>
            </a:lvl1pPr>
          </a:lstStyle>
          <a:p>
            <a:pPr algn="ctr">
              <a:lnSpc>
                <a:spcPct val="120000"/>
              </a:lnSpc>
            </a:pPr>
            <a:endParaRPr lang="en-US" altLang="zh-CN" sz="3600" b="1">
              <a:solidFill>
                <a:schemeClr val="accent2">
                  <a:lumMod val="20000"/>
                  <a:lumOff val="8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 name="标题 1"/>
          <p:cNvSpPr txBox="1"/>
          <p:nvPr>
            <p:custDataLst>
              <p:tags r:id="rId22"/>
            </p:custDataLst>
          </p:nvPr>
        </p:nvSpPr>
        <p:spPr>
          <a:xfrm>
            <a:off x="8577062" y="3217216"/>
            <a:ext cx="2163264" cy="775084"/>
          </a:xfrm>
          <a:prstGeom prst="rect">
            <a:avLst/>
          </a:prstGeom>
          <a:noFill/>
        </p:spPr>
        <p:txBody>
          <a:bodyPr wrap="square" rtlCol="0" anchor="t">
            <a:normAutofit/>
          </a:bodyPr>
          <a:lstStyle>
            <a:defPPr>
              <a:defRPr lang="zh-CN"/>
            </a:defPPr>
            <a:lvl1pPr>
              <a:lnSpc>
                <a:spcPct val="130000"/>
              </a:lnSpc>
              <a:defRPr sz="1200"/>
            </a:lvl1pPr>
          </a:lstStyle>
          <a:p>
            <a:pPr algn="ctr">
              <a:lnSpc>
                <a:spcPct val="120000"/>
              </a:lnSpc>
            </a:pPr>
            <a:r>
              <a:rPr lang="zh-CN" altLang="en-US" sz="2000" spc="15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rPr>
              <a:t>改进计划</a:t>
            </a:r>
            <a:endParaRPr lang="zh-CN" altLang="en-US" sz="2000" spc="15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sym typeface="Arial" panose="020B0604020202020204" pitchFamily="34" charset="0"/>
            </a:endParaRPr>
          </a:p>
        </p:txBody>
      </p:sp>
    </p:spTree>
    <p:custDataLst>
      <p:tags r:id="rId2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linds(horizontal)">
                                      <p:cBhvr>
                                        <p:cTn id="16" dur="500"/>
                                        <p:tgtEl>
                                          <p:spTgt spid="53"/>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blinds(horizontal)">
                                      <p:cBhvr>
                                        <p:cTn id="25" dur="500"/>
                                        <p:tgtEl>
                                          <p:spTgt spid="59"/>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3" presetClass="entr" presetSubtype="10" fill="hold" grpId="0" nodeType="after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blinds(horizontal)">
                                      <p:cBhvr>
                                        <p:cTn id="34" dur="500"/>
                                        <p:tgtEl>
                                          <p:spTgt spid="65"/>
                                        </p:tgtEl>
                                      </p:cBhvr>
                                    </p:animEffect>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01"/>
                                        </p:tgtEl>
                                        <p:attrNameLst>
                                          <p:attrName>style.visibility</p:attrName>
                                        </p:attrNameLst>
                                      </p:cBhvr>
                                      <p:to>
                                        <p:strVal val="visible"/>
                                      </p:to>
                                    </p:set>
                                    <p:anim calcmode="lin" valueType="num">
                                      <p:cBhvr additive="base">
                                        <p:cTn id="38" dur="500" fill="hold"/>
                                        <p:tgtEl>
                                          <p:spTgt spid="101"/>
                                        </p:tgtEl>
                                        <p:attrNameLst>
                                          <p:attrName>ppt_x</p:attrName>
                                        </p:attrNameLst>
                                      </p:cBhvr>
                                      <p:tavLst>
                                        <p:tav tm="0">
                                          <p:val>
                                            <p:strVal val="#ppt_x"/>
                                          </p:val>
                                        </p:tav>
                                        <p:tav tm="100000">
                                          <p:val>
                                            <p:strVal val="#ppt_x"/>
                                          </p:val>
                                        </p:tav>
                                      </p:tavLst>
                                    </p:anim>
                                    <p:anim calcmode="lin" valueType="num">
                                      <p:cBhvr additive="base">
                                        <p:cTn id="39"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5" grpId="0"/>
      <p:bldP spid="54" grpId="0"/>
      <p:bldP spid="60" grpId="0"/>
      <p:bldP spid="101" grpId="0"/>
      <p:bldP spid="53" grpId="0"/>
      <p:bldP spid="6"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custDataLst>
              <p:tags r:id="rId2"/>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3"/>
            </p:custDataLst>
          </p:nvPr>
        </p:nvSpPr>
        <p:spPr>
          <a:xfrm>
            <a:off x="278718" y="195328"/>
            <a:ext cx="11306816" cy="6163081"/>
          </a:xfrm>
          <a:prstGeom prst="rect">
            <a:avLst/>
          </a:prstGeom>
          <a:noFill/>
          <a:ln w="12700">
            <a:solidFill>
              <a:schemeClr val="tx2">
                <a:lumMod val="25000"/>
                <a:lumOff val="75000"/>
              </a:schemeClr>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4"/>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5"/>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6"/>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7"/>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8"/>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9"/>
            </p:custDataLst>
          </p:nvPr>
        </p:nvGrpSpPr>
        <p:grpSpPr>
          <a:xfrm rot="10800000">
            <a:off x="10923371" y="5585925"/>
            <a:ext cx="829457" cy="723786"/>
            <a:chOff x="1168400" y="1347856"/>
            <a:chExt cx="723913" cy="631688"/>
          </a:xfrm>
          <a:solidFill>
            <a:schemeClr val="tx2">
              <a:lumMod val="25000"/>
              <a:lumOff val="75000"/>
            </a:schemeClr>
          </a:solidFill>
        </p:grpSpPr>
        <p:sp>
          <p:nvSpPr>
            <p:cNvPr id="15" name="任意多边形: 形状 14"/>
            <p:cNvSpPr>
              <a:spLocks noChangeAspect="1"/>
            </p:cNvSpPr>
            <p:nvPr>
              <p:custDataLst>
                <p:tags r:id="rId10"/>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1"/>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2"/>
            </p:custDataLst>
          </p:nvPr>
        </p:nvSpPr>
        <p:spPr>
          <a:xfrm>
            <a:off x="1544320" y="853440"/>
            <a:ext cx="8858885" cy="531304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r>
              <a:rPr lang="zh-CN" altLang="en-US" sz="2400" spc="150" dirty="0">
                <a:solidFill>
                  <a:schemeClr val="bg1"/>
                </a:solidFill>
                <a:uFillTx/>
                <a:latin typeface="Arial" panose="020B0604020202020204" pitchFamily="34" charset="0"/>
                <a:ea typeface="微软雅黑" panose="020B0503020204020204" pitchFamily="34" charset="-122"/>
              </a:rPr>
              <a:t>3.合理安排测试活动的顺序：</a:t>
            </a:r>
            <a:endParaRPr lang="zh-CN" altLang="en-US" sz="24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r>
              <a:rPr lang="zh-CN" altLang="en-US" sz="2400" spc="150" dirty="0">
                <a:solidFill>
                  <a:schemeClr val="bg1"/>
                </a:solidFill>
                <a:uFillTx/>
                <a:latin typeface="Arial" panose="020B0604020202020204" pitchFamily="34" charset="0"/>
                <a:ea typeface="微软雅黑" panose="020B0503020204020204" pitchFamily="34" charset="-122"/>
              </a:rPr>
              <a:t> </a:t>
            </a:r>
            <a:r>
              <a:rPr lang="en-US" altLang="zh-CN" sz="2400" spc="150" dirty="0">
                <a:solidFill>
                  <a:schemeClr val="bg1"/>
                </a:solidFill>
                <a:uFillTx/>
                <a:latin typeface="Arial" panose="020B0604020202020204" pitchFamily="34" charset="0"/>
                <a:ea typeface="微软雅黑" panose="020B0503020204020204" pitchFamily="34" charset="-122"/>
              </a:rPr>
              <a:t>    </a:t>
            </a:r>
            <a:r>
              <a:rPr lang="zh-CN" altLang="en-US" sz="2400" spc="150" dirty="0">
                <a:solidFill>
                  <a:schemeClr val="bg1"/>
                </a:solidFill>
                <a:uFillTx/>
                <a:latin typeface="Arial" panose="020B0604020202020204" pitchFamily="34" charset="0"/>
                <a:ea typeface="微软雅黑" panose="020B0503020204020204" pitchFamily="34" charset="-122"/>
              </a:rPr>
              <a:t>不合理的测试顺序，可能会引起务工，测试效率低下。如果不立即采取相应的措施，到后来还会导致测试进度失控。</a:t>
            </a:r>
            <a:endParaRPr lang="zh-CN" altLang="en-US" sz="24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endParaRPr lang="zh-CN" altLang="en-US" sz="24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r>
              <a:rPr lang="zh-CN" altLang="en-US" sz="2400" spc="150" dirty="0">
                <a:solidFill>
                  <a:schemeClr val="bg1"/>
                </a:solidFill>
                <a:uFillTx/>
                <a:latin typeface="Arial" panose="020B0604020202020204" pitchFamily="34" charset="0"/>
                <a:ea typeface="微软雅黑" panose="020B0503020204020204" pitchFamily="34" charset="-122"/>
              </a:rPr>
              <a:t>4.优化测试文档设计：</a:t>
            </a:r>
            <a:endParaRPr lang="zh-CN" altLang="en-US" sz="24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r>
              <a:rPr lang="en-US" altLang="zh-CN" sz="2400" spc="150" dirty="0">
                <a:solidFill>
                  <a:schemeClr val="bg1"/>
                </a:solidFill>
                <a:uFillTx/>
                <a:latin typeface="Arial" panose="020B0604020202020204" pitchFamily="34" charset="0"/>
                <a:ea typeface="微软雅黑" panose="020B0503020204020204" pitchFamily="34" charset="-122"/>
              </a:rPr>
              <a:t>      </a:t>
            </a:r>
            <a:r>
              <a:rPr lang="zh-CN" altLang="en-US" sz="2400" spc="150" dirty="0">
                <a:solidFill>
                  <a:schemeClr val="bg1"/>
                </a:solidFill>
                <a:uFillTx/>
                <a:latin typeface="Arial" panose="020B0604020202020204" pitchFamily="34" charset="0"/>
                <a:ea typeface="微软雅黑" panose="020B0503020204020204" pitchFamily="34" charset="-122"/>
              </a:rPr>
              <a:t>全面分析阶段测试结果，总结测试经验和系统缺陷，分析测试过程中存在的问题，提交有价值的测试报告。同时，要确定一个比较合理的测试度量标准，不断实践、不断总结、不断改进。</a:t>
            </a:r>
            <a:endParaRPr lang="zh-CN" altLang="en-US" sz="2400" spc="150" dirty="0">
              <a:solidFill>
                <a:schemeClr val="bg1"/>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WPS-Numbers" pitchFamily="2" charset="0"/>
              <a:buNone/>
            </a:pPr>
            <a:endParaRPr lang="zh-CN" altLang="en-US" sz="2400" spc="150" dirty="0">
              <a:solidFill>
                <a:schemeClr val="bg1"/>
              </a:solidFill>
              <a:uFillTx/>
              <a:latin typeface="Arial" panose="020B0604020202020204" pitchFamily="34" charset="0"/>
              <a:ea typeface="微软雅黑" panose="020B0503020204020204" pitchFamily="3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chemeClr val="tx2">
              <a:lumMod val="25000"/>
              <a:lumOff val="75000"/>
            </a:schemeClr>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en-US" altLang="zh-CN" sz="11500"/>
              <a:t>03</a:t>
            </a:r>
            <a:endParaRPr lang="en-US" altLang="zh-CN" sz="11500"/>
          </a:p>
        </p:txBody>
      </p:sp>
      <p:sp>
        <p:nvSpPr>
          <p:cNvPr id="3" name="副标题 2"/>
          <p:cNvSpPr>
            <a:spLocks noGrp="1"/>
          </p:cNvSpPr>
          <p:nvPr>
            <p:ph type="subTitle" idx="1"/>
          </p:nvPr>
        </p:nvSpPr>
        <p:spPr>
          <a:xfrm>
            <a:off x="1196260" y="3560400"/>
            <a:ext cx="9799200" cy="1472400"/>
          </a:xfrm>
          <a:effectLst>
            <a:outerShdw blurRad="50800" dist="38100" dir="16200000" rotWithShape="0">
              <a:prstClr val="black">
                <a:alpha val="40000"/>
              </a:prstClr>
            </a:outerShdw>
            <a:reflection stA="45000" endPos="58000" dist="50800" dir="5400000" sy="-100000" algn="bl" rotWithShape="0"/>
          </a:effectLst>
          <a:scene3d>
            <a:camera prst="perspectiveLeft"/>
            <a:lightRig rig="threePt" dir="t"/>
          </a:scene3d>
        </p:spPr>
        <p:txBody>
          <a:bodyPr/>
          <a:p>
            <a:r>
              <a:rPr lang="zh-CN" altLang="en-US" sz="44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未完成待续</a:t>
            </a:r>
            <a:endParaRPr lang="zh-CN" altLang="en-US" sz="44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656590" y="3429000"/>
            <a:ext cx="6456680" cy="426720"/>
          </a:xfrm>
        </p:spPr>
        <p:txBody>
          <a:bodyPr>
            <a:normAutofit fontScale="90000"/>
          </a:bodyPr>
          <a:p>
            <a:r>
              <a:rPr lang="zh-CN" altLang="en-US" sz="3600">
                <a:solidFill>
                  <a:schemeClr val="bg1"/>
                </a:solidFill>
              </a:rPr>
              <a:t>时间技术因素</a:t>
            </a:r>
            <a:r>
              <a:rPr lang="zh-CN" altLang="en-US" sz="2700"/>
              <a:t>接口测试</a:t>
            </a:r>
            <a:endParaRPr lang="zh-CN" altLang="en-US" sz="2700"/>
          </a:p>
        </p:txBody>
      </p:sp>
      <p:sp>
        <p:nvSpPr>
          <p:cNvPr id="8" name="矩形 7"/>
          <p:cNvSpPr/>
          <p:nvPr/>
        </p:nvSpPr>
        <p:spPr>
          <a:xfrm>
            <a:off x="868045" y="1101090"/>
            <a:ext cx="6583680" cy="1198880"/>
          </a:xfrm>
          <a:prstGeom prst="rect">
            <a:avLst/>
          </a:prstGeom>
          <a:noFill/>
          <a:ln>
            <a:noFill/>
          </a:ln>
        </p:spPr>
        <p:txBody>
          <a:bodyPr wrap="none" rtlCol="0" anchor="t">
            <a:spAutoFit/>
          </a:bodyPr>
          <a:p>
            <a:pPr algn="ctr"/>
            <a:r>
              <a:rPr lang="zh-C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未完成</a:t>
            </a:r>
            <a:r>
              <a:rPr lang="zh-C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待续</a:t>
            </a: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0" name="Title 6"/>
          <p:cNvSpPr txBox="1"/>
          <p:nvPr>
            <p:custDataLst>
              <p:tags r:id="rId2"/>
            </p:custDataLst>
          </p:nvPr>
        </p:nvSpPr>
        <p:spPr>
          <a:xfrm>
            <a:off x="4208780" y="3787140"/>
            <a:ext cx="1663700" cy="797560"/>
          </a:xfrm>
          <a:prstGeom prst="rect">
            <a:avLst/>
          </a:prstGeom>
          <a:noFill/>
          <a:ln w="3175">
            <a:no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a:t>
            </a:r>
            <a:endParaRPr altLang="zh-CN" sz="1600" b="1">
              <a:solidFill>
                <a:schemeClr val="tx1"/>
              </a:solidFill>
              <a:uFillTx/>
              <a:latin typeface="Arial" panose="020B0604020202020204" pitchFamily="34" charset="0"/>
              <a:ea typeface="微软雅黑" panose="020B0503020204020204" pitchFamily="34" charset="-122"/>
              <a:sym typeface="+mn-ea"/>
            </a:endParaRPr>
          </a:p>
          <a:p>
            <a:pPr lvl="0" indent="0" algn="l" fontAlgn="ctr">
              <a:buClr>
                <a:srgbClr val="FFFFFF">
                  <a:lumMod val="85000"/>
                </a:srgbClr>
              </a:buClr>
              <a:buSzPct val="130000"/>
              <a:buFont typeface="Wingdings" panose="05000000000000000000" pitchFamily="2" charset="2"/>
              <a:buNone/>
            </a:pPr>
            <a:r>
              <a:rPr lang="zh-CN" altLang="en-US" sz="2400" b="1">
                <a:solidFill>
                  <a:schemeClr val="bg1"/>
                </a:solidFill>
                <a:uFillTx/>
                <a:latin typeface="Arial" panose="020B0604020202020204" pitchFamily="34" charset="0"/>
                <a:ea typeface="微软雅黑" panose="020B0503020204020204" pitchFamily="34" charset="-122"/>
                <a:sym typeface="+mn-ea"/>
              </a:rPr>
              <a:t>网络测试</a:t>
            </a:r>
            <a:endParaRPr lang="zh-CN" altLang="en-US" sz="2400" b="1">
              <a:solidFill>
                <a:schemeClr val="bg1"/>
              </a:solidFill>
              <a:uFillTx/>
              <a:latin typeface="Arial" panose="020B0604020202020204" pitchFamily="34" charset="0"/>
              <a:ea typeface="微软雅黑" panose="020B0503020204020204" pitchFamily="34" charset="-122"/>
              <a:sym typeface="+mn-ea"/>
            </a:endParaRPr>
          </a:p>
        </p:txBody>
      </p:sp>
      <p:sp>
        <p:nvSpPr>
          <p:cNvPr id="11" name="Title 6"/>
          <p:cNvSpPr txBox="1"/>
          <p:nvPr>
            <p:custDataLst>
              <p:tags r:id="rId3"/>
            </p:custDataLst>
          </p:nvPr>
        </p:nvSpPr>
        <p:spPr>
          <a:xfrm>
            <a:off x="4047490" y="4584700"/>
            <a:ext cx="2945130" cy="484505"/>
          </a:xfrm>
          <a:prstGeom prst="rect">
            <a:avLst/>
          </a:prstGeom>
          <a:noFill/>
          <a:ln w="3175">
            <a:no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1600">
                <a:solidFill>
                  <a:schemeClr val="tx1"/>
                </a:solidFill>
                <a:uFillTx/>
                <a:latin typeface="Arial" panose="020B0604020202020204" pitchFamily="34" charset="0"/>
                <a:ea typeface="微软雅黑" panose="020B0503020204020204" pitchFamily="34" charset="-122"/>
                <a:sym typeface="+mn-ea"/>
              </a:rPr>
              <a:t>  </a:t>
            </a:r>
            <a:r>
              <a:rPr altLang="zh-CN" sz="1600" b="1">
                <a:solidFill>
                  <a:schemeClr val="tx1"/>
                </a:solidFill>
                <a:uFillTx/>
                <a:latin typeface="Arial" panose="020B0604020202020204" pitchFamily="34" charset="0"/>
                <a:ea typeface="微软雅黑" panose="020B0503020204020204" pitchFamily="34" charset="-122"/>
                <a:sym typeface="+mn-ea"/>
              </a:rPr>
              <a:t> </a:t>
            </a:r>
            <a:r>
              <a:rPr lang="zh-CN" altLang="en-US" sz="2400" b="1">
                <a:solidFill>
                  <a:schemeClr val="bg1"/>
                </a:solidFill>
                <a:uFillTx/>
                <a:latin typeface="Arial" panose="020B0604020202020204" pitchFamily="34" charset="0"/>
                <a:ea typeface="微软雅黑" panose="020B0503020204020204" pitchFamily="34" charset="-122"/>
                <a:sym typeface="+mn-ea"/>
              </a:rPr>
              <a:t>回归测试</a:t>
            </a:r>
            <a:endParaRPr lang="zh-CN" altLang="en-US" sz="2400" b="1">
              <a:solidFill>
                <a:schemeClr val="bg1"/>
              </a:solidFill>
              <a:uFillTx/>
              <a:latin typeface="Arial" panose="020B0604020202020204" pitchFamily="34" charset="0"/>
              <a:ea typeface="微软雅黑" panose="020B0503020204020204" pitchFamily="34" charset="-122"/>
              <a:sym typeface="+mn-ea"/>
            </a:endParaRPr>
          </a:p>
        </p:txBody>
      </p:sp>
      <p:sp>
        <p:nvSpPr>
          <p:cNvPr id="14" name="Title 6"/>
          <p:cNvSpPr txBox="1"/>
          <p:nvPr>
            <p:custDataLst>
              <p:tags r:id="rId4"/>
            </p:custDataLst>
          </p:nvPr>
        </p:nvSpPr>
        <p:spPr>
          <a:xfrm>
            <a:off x="4168140" y="5210810"/>
            <a:ext cx="2945130" cy="422275"/>
          </a:xfrm>
          <a:prstGeom prst="rect">
            <a:avLst/>
          </a:prstGeom>
          <a:noFill/>
          <a:ln w="3175">
            <a:noFill/>
            <a:prstDash val="dash"/>
          </a:ln>
        </p:spPr>
        <p:txBody>
          <a:bodyPr lIns="90000" tIns="46800" rIns="90000" bIns="468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indent="0" algn="l" fontAlgn="ctr">
              <a:buClr>
                <a:srgbClr val="FFFFFF">
                  <a:lumMod val="85000"/>
                </a:srgbClr>
              </a:buClr>
              <a:buSzPct val="130000"/>
              <a:buFont typeface="Wingdings" panose="05000000000000000000" pitchFamily="2" charset="2"/>
              <a:buNone/>
            </a:pPr>
            <a:r>
              <a:rPr altLang="zh-CN" sz="2000" b="1">
                <a:solidFill>
                  <a:schemeClr val="bg1"/>
                </a:solidFill>
                <a:uFillTx/>
                <a:latin typeface="Arial" panose="020B0604020202020204" pitchFamily="34" charset="0"/>
                <a:ea typeface="微软雅黑" panose="020B0503020204020204" pitchFamily="34" charset="-122"/>
                <a:sym typeface="+mn-ea"/>
              </a:rPr>
              <a:t> α测试</a:t>
            </a:r>
            <a:r>
              <a:rPr lang="zh-CN" altLang="en-US" sz="2000" b="1">
                <a:solidFill>
                  <a:schemeClr val="bg1"/>
                </a:solidFill>
                <a:uFillTx/>
                <a:latin typeface="Arial" panose="020B0604020202020204" pitchFamily="34" charset="0"/>
                <a:ea typeface="微软雅黑" panose="020B0503020204020204" pitchFamily="34" charset="-122"/>
                <a:sym typeface="+mn-ea"/>
              </a:rPr>
              <a:t>、</a:t>
            </a:r>
            <a:r>
              <a:rPr altLang="zh-CN" sz="2000" b="1">
                <a:solidFill>
                  <a:schemeClr val="bg1"/>
                </a:solidFill>
                <a:uFillTx/>
                <a:latin typeface="Arial" panose="020B0604020202020204" pitchFamily="34" charset="0"/>
                <a:ea typeface="微软雅黑" panose="020B0503020204020204" pitchFamily="34" charset="-122"/>
                <a:sym typeface="+mn-ea"/>
              </a:rPr>
              <a:t>β测试</a:t>
            </a:r>
            <a:endParaRPr altLang="zh-CN" sz="2000" b="1">
              <a:solidFill>
                <a:schemeClr val="bg1"/>
              </a:solidFill>
              <a:uFillTx/>
              <a:latin typeface="Arial" panose="020B0604020202020204" pitchFamily="34" charset="0"/>
              <a:ea typeface="微软雅黑" panose="020B0503020204020204" pitchFamily="34" charset="-122"/>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en-US" altLang="zh-CN" sz="11500"/>
              <a:t>04</a:t>
            </a:r>
            <a:endParaRPr lang="en-US" altLang="zh-CN" sz="11500"/>
          </a:p>
        </p:txBody>
      </p:sp>
      <p:sp>
        <p:nvSpPr>
          <p:cNvPr id="3" name="副标题 2"/>
          <p:cNvSpPr>
            <a:spLocks noGrp="1"/>
          </p:cNvSpPr>
          <p:nvPr>
            <p:ph type="subTitle" idx="1"/>
          </p:nvPr>
        </p:nvSpPr>
        <p:spPr>
          <a:xfrm>
            <a:off x="1198800" y="3594690"/>
            <a:ext cx="9799200" cy="1472400"/>
          </a:xfrm>
        </p:spPr>
        <p:txBody>
          <a:bodyPr/>
          <a:p>
            <a:r>
              <a:rPr lang="zh-CN" altLang="en-US" sz="4400"/>
              <a:t>总结</a:t>
            </a:r>
            <a:endParaRPr lang="zh-CN" altLang="en-US" sz="44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path" presetSubtype="0" accel="50000" decel="50000" fill="hold" grpId="0" nodeType="clickEffect">
                                  <p:stCondLst>
                                    <p:cond delay="0"/>
                                  </p:stCondLst>
                                  <p:childTnLst>
                                    <p:animMotion origin="layout" path="M -0.116615 -0.102778 L -0.0436146 -0.175778 L 0.0603854 -0.175778 L 0.133385 -0.102778 L 0.133385 0.00122188 L 0.0603854 0.0742229 L -0.0436146 0.0742229 L -0.116615 0.00122188 L -0.116615 -0.102778 Z " pathEditMode="relative" rAng="0" ptsTypes="">
                                      <p:cBhvr>
                                        <p:cTn id="6" dur="2000" fill="hold"/>
                                        <p:tgtEl>
                                          <p:spTgt spid="2"/>
                                        </p:tgtEl>
                                        <p:attrNameLst>
                                          <p:attrName>ppt_x</p:attrName>
                                          <p:attrName>ppt_y</p:attrName>
                                        </p:attrNameLst>
                                      </p:cBhvr>
                                      <p:rCtr x="125" y="52"/>
                                    </p:animMotion>
                                  </p:childTnLst>
                                </p:cTn>
                              </p:par>
                              <p:par>
                                <p:cTn id="7" presetID="2" presetClass="entr" presetSubtype="4"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 calcmode="lin" valueType="num">
                                      <p:cBhvr additive="base">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custDataLst>
              <p:tags r:id="rId2"/>
            </p:custDataLst>
          </p:nvPr>
        </p:nvSpPr>
        <p:spPr>
          <a:xfrm>
            <a:off x="1898090" y="2970195"/>
            <a:ext cx="7768800" cy="766800"/>
          </a:xfrm>
        </p:spPr>
        <p:txBody>
          <a:bodyPr>
            <a:normAutofit fontScale="90000"/>
          </a:bodyPr>
          <a:p>
            <a:r>
              <a:rPr lang="zh-CN" altLang="en-US">
                <a:solidFill>
                  <a:schemeClr val="bg1"/>
                </a:solidFill>
              </a:rPr>
              <a:t>分享经验</a:t>
            </a:r>
            <a:endParaRPr lang="zh-CN" altLang="en-US">
              <a:solidFill>
                <a:schemeClr val="bg1"/>
              </a:solidFill>
            </a:endParaRPr>
          </a:p>
        </p:txBody>
      </p:sp>
      <p:sp>
        <p:nvSpPr>
          <p:cNvPr id="3" name="文本占位符 2"/>
          <p:cNvSpPr>
            <a:spLocks noGrp="1"/>
          </p:cNvSpPr>
          <p:nvPr>
            <p:ph type="body" idx="1"/>
          </p:nvPr>
        </p:nvSpPr>
        <p:spPr>
          <a:xfrm>
            <a:off x="2843530" y="3841115"/>
            <a:ext cx="7724140" cy="2773045"/>
          </a:xfrm>
        </p:spPr>
        <p:txBody>
          <a:bodyPr>
            <a:noAutofit/>
          </a:bodyPr>
          <a:p>
            <a:r>
              <a:rPr lang="en-US" altLang="zh-CN" b="1">
                <a:solidFill>
                  <a:schemeClr val="bg1"/>
                </a:solidFill>
              </a:rPr>
              <a:t>      </a:t>
            </a:r>
            <a:r>
              <a:rPr lang="zh-CN" altLang="en-US" b="1">
                <a:solidFill>
                  <a:schemeClr val="bg1"/>
                </a:solidFill>
              </a:rPr>
              <a:t>这次项目中，我们团队每个人都学到了很多，其中最重要的一点就是，及时沟通，合理分配任务，不会的多探索，多分享，多彼此分享经验。通过这次测试合作，我们互相发现了自己的缺点，也并从彼此身上看到了独特的长处，正所谓，取长补短，合理根据每个同学的特点以及擅长的事物，分配相应的任务，使得大家合作更加默契。每个组员都很努力，同时大家都很出色的在组长设置的截止日期之前完成了任务，并且对于要修改或者完善的内容，都很积极。</a:t>
            </a:r>
            <a:endParaRPr lang="zh-CN" altLang="en-US" b="1">
              <a:solidFill>
                <a:schemeClr val="bg1"/>
              </a:solidFill>
            </a:endParaRPr>
          </a:p>
          <a:p>
            <a:endParaRPr lang="zh-CN" altLang="en-US" b="1">
              <a:solidFill>
                <a:schemeClr val="bg1"/>
              </a:solidFill>
            </a:endParaRPr>
          </a:p>
        </p:txBody>
      </p:sp>
      <p:sp>
        <p:nvSpPr>
          <p:cNvPr id="5" name="PA_文本框 6"/>
          <p:cNvSpPr txBox="1"/>
          <p:nvPr>
            <p:custDataLst>
              <p:tags r:id="rId3"/>
            </p:custDataLst>
          </p:nvPr>
        </p:nvSpPr>
        <p:spPr>
          <a:xfrm>
            <a:off x="193380" y="2733159"/>
            <a:ext cx="11653200" cy="4805482"/>
          </a:xfrm>
          <a:prstGeom prst="rect">
            <a:avLst/>
          </a:prstGeom>
          <a:noFill/>
          <a:ln>
            <a:noFill/>
          </a:ln>
          <a:extLst>
            <a:ext uri="{91240B29-F687-4F45-9708-019B960494DF}">
              <a14:hiddenLine xmlns:a14="http://schemas.microsoft.com/office/drawing/2010/main">
                <a:solidFill>
                  <a:srgbClr val="FF0000"/>
                </a:solidFill>
              </a14:hiddenLine>
            </a:ext>
          </a:extLst>
        </p:spPr>
        <p:txBody>
          <a:bodyPr vert="horz" wrap="square" numCol="1" rtlCol="0">
            <a:prstTxWarp prst="textPlain">
              <a:avLst/>
            </a:prstTxWarp>
            <a:spAutoFit/>
          </a:bodyPr>
          <a:lstStyle>
            <a:defPPr>
              <a:defRPr lang="zh-CN"/>
            </a:defPPr>
            <a:lvl1pPr marR="0" lvl="0" indent="0" fontAlgn="auto">
              <a:lnSpc>
                <a:spcPts val="0"/>
              </a:lnSpc>
              <a:spcBef>
                <a:spcPts val="0"/>
              </a:spcBef>
              <a:spcAft>
                <a:spcPts val="0"/>
              </a:spcAft>
              <a:buClrTx/>
              <a:buSzTx/>
              <a:buFontTx/>
              <a:buNone/>
              <a:defRPr kumimoji="0" b="0" i="0" u="none" strike="noStrike" cap="none" spc="-1200" normalizeH="0" baseline="0">
                <a:ln>
                  <a:noFill/>
                </a:ln>
                <a:blipFill dpi="0" rotWithShape="1">
                  <a:blip r:embed="rId4"/>
                  <a:srcRect/>
                  <a:stretch>
                    <a:fillRect/>
                  </a:stretch>
                </a:blipFill>
                <a:effectLst/>
                <a:uLnTx/>
                <a:uFillTx/>
                <a:latin typeface="Arial" panose="020B0604020202020204" pitchFamily="34" charset="0"/>
                <a:ea typeface="等线" panose="02010600030101010101" pitchFamily="2"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__________</a:t>
            </a:r>
            <a:endParaRPr lang="zh-CN" altLang="en-US" dirty="0"/>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accel="50000" fill="hold" grpId="2"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300" fill="hold">
                                          <p:stCondLst>
                                            <p:cond delay="0"/>
                                          </p:stCondLst>
                                        </p:cTn>
                                        <p:tgtEl>
                                          <p:spTgt spid="2"/>
                                        </p:tgtEl>
                                        <p:attrNameLst>
                                          <p:attrName>ppt_y</p:attrName>
                                        </p:attrNameLst>
                                      </p:cBhvr>
                                      <p:tavLst>
                                        <p:tav tm="0">
                                          <p:val>
                                            <p:strVal val="0-ppt_h/1.5"/>
                                          </p:val>
                                        </p:tav>
                                        <p:tav tm="100000">
                                          <p:val>
                                            <p:strVal val="#ppt_y"/>
                                          </p:val>
                                        </p:tav>
                                      </p:tavLst>
                                    </p:anim>
                                  </p:childTnLst>
                                </p:cTn>
                              </p:par>
                              <p:par>
                                <p:cTn id="8" presetID="0" presetClass="entr" presetSubtype="0" fill="hold" grpId="0" nodeType="withEffect">
                                  <p:stCondLst>
                                    <p:cond delay="270"/>
                                  </p:stCondLst>
                                  <p:iterate type="lt">
                                    <p:tmPct val="5000"/>
                                  </p:iterate>
                                  <p:childTnLst>
                                    <p:set>
                                      <p:cBhvr>
                                        <p:cTn id="9" dur="1" fill="hold">
                                          <p:stCondLst>
                                            <p:cond delay="0"/>
                                          </p:stCondLst>
                                        </p:cTn>
                                        <p:tgtEl>
                                          <p:spTgt spid="5"/>
                                        </p:tgtEl>
                                        <p:attrNameLst>
                                          <p:attrName>style.visibility</p:attrName>
                                        </p:attrNameLst>
                                      </p:cBhvr>
                                      <p:to>
                                        <p:strVal val="visible"/>
                                      </p:to>
                                    </p:set>
                                    <p:anim to="" calcmode="lin" valueType="num">
                                      <p:cBhvr>
                                        <p:cTn id="10" dur="600" fill="hold">
                                          <p:stCondLst>
                                            <p:cond delay="0"/>
                                          </p:stCondLst>
                                        </p:cTn>
                                        <p:tgtEl>
                                          <p:spTgt spid="5"/>
                                        </p:tgtEl>
                                        <p:attrNameLst>
                                          <p:attrName>ppt_x</p:attrName>
                                        </p:attrNameLst>
                                      </p:cBhvr>
                                      <p:tavLst>
                                        <p:tav tm="0">
                                          <p:val>
                                            <p:strVal val="#ppt_x"/>
                                          </p:val>
                                        </p:tav>
                                        <p:tav tm="100000">
                                          <p:val>
                                            <p:strVal val="#ppt_x+0.1*sin(rand(360))"/>
                                          </p:val>
                                        </p:tav>
                                      </p:tavLst>
                                    </p:anim>
                                    <p:anim to="" calcmode="lin" valueType="num">
                                      <p:cBhvr>
                                        <p:cTn id="11" dur="600" fill="hold">
                                          <p:stCondLst>
                                            <p:cond delay="0"/>
                                          </p:stCondLst>
                                        </p:cTn>
                                        <p:tgtEl>
                                          <p:spTgt spid="5"/>
                                        </p:tgtEl>
                                        <p:attrNameLst>
                                          <p:attrName>ppt_y</p:attrName>
                                        </p:attrNameLst>
                                      </p:cBhvr>
                                      <p:tavLst>
                                        <p:tav tm="0">
                                          <p:val>
                                            <p:strVal val="#ppt_y"/>
                                          </p:val>
                                        </p:tav>
                                        <p:tav tm="100000">
                                          <p:val>
                                            <p:strVal val="#ppt_y+0.1*sin(rand(360))"/>
                                          </p:val>
                                        </p:tav>
                                      </p:tavLst>
                                    </p:anim>
                                    <p:animScale>
                                      <p:cBhvr>
                                        <p:cTn id="12" dur="600" fill="hold">
                                          <p:stCondLst>
                                            <p:cond delay="0"/>
                                          </p:stCondLst>
                                        </p:cTn>
                                        <p:tgtEl>
                                          <p:spTgt spid="5"/>
                                        </p:tgtEl>
                                      </p:cBhvr>
                                      <p:from x="100000" y="100000"/>
                                      <p:to x="300000" y="300000"/>
                                    </p:animScale>
                                    <p:animEffect transition="out" filter="fade">
                                      <p:cBhvr>
                                        <p:cTn id="13" dur="600">
                                          <p:stCondLst>
                                            <p:cond delay="0"/>
                                          </p:stCondLst>
                                        </p:cTn>
                                        <p:tgtEl>
                                          <p:spTgt spid="5"/>
                                        </p:tgtEl>
                                      </p:cBhvr>
                                    </p:animEffect>
                                    <p:set>
                                      <p:cBhvr>
                                        <p:cTn id="14" dur="1" fill="hold">
                                          <p:stCondLst>
                                            <p:cond delay="599"/>
                                          </p:stCondLst>
                                        </p:cTn>
                                        <p:tgtEl>
                                          <p:spTgt spid="5"/>
                                        </p:tgtEl>
                                        <p:attrNameLst>
                                          <p:attrName>style.visibility</p:attrName>
                                        </p:attrNameLst>
                                      </p:cBhvr>
                                      <p:to>
                                        <p:strVal val="hidden"/>
                                      </p:to>
                                    </p:set>
                                  </p:childTnLst>
                                </p:cTn>
                              </p:par>
                            </p:childTnLst>
                          </p:cTn>
                        </p:par>
                        <p:par>
                          <p:cTn id="15" fill="hold">
                            <p:stCondLst>
                              <p:cond delay="0"/>
                            </p:stCondLst>
                            <p:childTnLst>
                              <p:par>
                                <p:cTn id="16" presetID="2" presetClass="entr" presetSubtype="4"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ldLvl="0" uiExpand="1" build="allAtOnce"/>
      <p:bldP spid="3" grpId="1"/>
      <p:bldP spid="2" grpId="2"/>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custDataLst>
              <p:tags r:id="rId2"/>
            </p:custDataLst>
          </p:nvPr>
        </p:nvSpPr>
        <p:spPr>
          <a:xfrm>
            <a:off x="1875230" y="2750485"/>
            <a:ext cx="7768800" cy="766800"/>
          </a:xfrm>
        </p:spPr>
        <p:txBody>
          <a:bodyPr>
            <a:normAutofit fontScale="90000"/>
          </a:bodyPr>
          <a:p>
            <a:r>
              <a:rPr lang="zh-CN" altLang="en-US"/>
              <a:t>吸取教训</a:t>
            </a:r>
            <a:endParaRPr lang="zh-CN" altLang="en-US"/>
          </a:p>
        </p:txBody>
      </p:sp>
      <p:sp>
        <p:nvSpPr>
          <p:cNvPr id="3" name="文本占位符 2"/>
          <p:cNvSpPr>
            <a:spLocks noGrp="1"/>
          </p:cNvSpPr>
          <p:nvPr>
            <p:ph type="body" idx="1"/>
          </p:nvPr>
        </p:nvSpPr>
        <p:spPr>
          <a:xfrm>
            <a:off x="2012315" y="3949700"/>
            <a:ext cx="7768590" cy="1953260"/>
          </a:xfrm>
        </p:spPr>
        <p:txBody>
          <a:bodyPr>
            <a:noAutofit/>
          </a:bodyPr>
          <a:p>
            <a:r>
              <a:rPr lang="en-US" altLang="zh-CN" sz="1600"/>
              <a:t>     </a:t>
            </a:r>
            <a:r>
              <a:rPr lang="zh-CN" altLang="en-US" sz="2000"/>
              <a:t>这次项目中，我们的技术性和相关专业知识储备不够足，虽然在完成项目测试过程中，彼此及时沟通，但是作为一个完整的测试过程，还是略显紧促和匆忙。在分配任务之前，并未有时间去了解每个同学的擅长点，导致后边有些任务虽然完成了，但是不够专业。并且同学之间分配的任务因为是独立完成，难免会有和前边同学连不上的地方。</a:t>
            </a:r>
            <a:endParaRPr lang="zh-CN" altLang="en-US" sz="2000"/>
          </a:p>
        </p:txBody>
      </p:sp>
      <p:sp>
        <p:nvSpPr>
          <p:cNvPr id="234" name="PA_文本框 6"/>
          <p:cNvSpPr txBox="1"/>
          <p:nvPr>
            <p:custDataLst>
              <p:tags r:id="rId3"/>
            </p:custDataLst>
          </p:nvPr>
        </p:nvSpPr>
        <p:spPr>
          <a:xfrm>
            <a:off x="200025" y="2884805"/>
            <a:ext cx="11791315" cy="3430270"/>
          </a:xfrm>
          <a:prstGeom prst="rect">
            <a:avLst/>
          </a:prstGeom>
          <a:noFill/>
          <a:ln>
            <a:noFill/>
          </a:ln>
          <a:extLst>
            <a:ext uri="{91240B29-F687-4F45-9708-019B960494DF}">
              <a14:hiddenLine xmlns:a14="http://schemas.microsoft.com/office/drawing/2010/main">
                <a:solidFill>
                  <a:srgbClr val="FF0000"/>
                </a:solidFill>
              </a14:hiddenLine>
            </a:ext>
          </a:extLst>
        </p:spPr>
        <p:txBody>
          <a:bodyPr vert="horz" wrap="square" numCol="1" rtlCol="0">
            <a:prstTxWarp prst="textPlain">
              <a:avLst>
                <a:gd name="adj" fmla="val 53578"/>
              </a:avLst>
            </a:prstTxWarp>
            <a:spAutoFit/>
          </a:bodyPr>
          <a:lstStyle>
            <a:defPPr>
              <a:defRPr lang="zh-CN"/>
            </a:defPPr>
            <a:lvl1pPr marR="0" lvl="0" indent="0" fontAlgn="auto">
              <a:lnSpc>
                <a:spcPts val="0"/>
              </a:lnSpc>
              <a:spcBef>
                <a:spcPts val="0"/>
              </a:spcBef>
              <a:spcAft>
                <a:spcPts val="0"/>
              </a:spcAft>
              <a:buClrTx/>
              <a:buSzTx/>
              <a:buFontTx/>
              <a:buNone/>
              <a:defRPr kumimoji="0" b="0" i="0" u="none" strike="noStrike" cap="none" spc="-1200" normalizeH="0" baseline="0">
                <a:ln>
                  <a:noFill/>
                </a:ln>
                <a:blipFill dpi="0" rotWithShape="1">
                  <a:blip r:embed="rId4"/>
                  <a:srcRect/>
                  <a:stretch>
                    <a:fillRect/>
                  </a:stretch>
                </a:blipFill>
                <a:effectLst/>
                <a:uLnTx/>
                <a:uFillTx/>
                <a:latin typeface="Arial" panose="020B0604020202020204" pitchFamily="34" charset="0"/>
                <a:ea typeface="等线" panose="02010600030101010101" pitchFamily="2"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__________</a:t>
            </a:r>
            <a:endParaRPr lang="zh-CN" altLang="en-US" dirty="0"/>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ac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300" fill="hold">
                                          <p:stCondLst>
                                            <p:cond delay="0"/>
                                          </p:stCondLst>
                                        </p:cTn>
                                        <p:tgtEl>
                                          <p:spTgt spid="2"/>
                                        </p:tgtEl>
                                        <p:attrNameLst>
                                          <p:attrName>ppt_y</p:attrName>
                                        </p:attrNameLst>
                                      </p:cBhvr>
                                      <p:tavLst>
                                        <p:tav tm="0">
                                          <p:val>
                                            <p:strVal val="0-ppt_h/1.5"/>
                                          </p:val>
                                        </p:tav>
                                        <p:tav tm="100000">
                                          <p:val>
                                            <p:strVal val="#ppt_y"/>
                                          </p:val>
                                        </p:tav>
                                      </p:tavLst>
                                    </p:anim>
                                  </p:childTnLst>
                                </p:cTn>
                              </p:par>
                              <p:par>
                                <p:cTn id="8" presetID="0" presetClass="entr" presetSubtype="0" fill="hold" grpId="0" nodeType="withEffect">
                                  <p:stCondLst>
                                    <p:cond delay="270"/>
                                  </p:stCondLst>
                                  <p:iterate type="lt">
                                    <p:tmPct val="5000"/>
                                  </p:iterate>
                                  <p:childTnLst>
                                    <p:set>
                                      <p:cBhvr>
                                        <p:cTn id="9" dur="1" fill="hold">
                                          <p:stCondLst>
                                            <p:cond delay="0"/>
                                          </p:stCondLst>
                                        </p:cTn>
                                        <p:tgtEl>
                                          <p:spTgt spid="234"/>
                                        </p:tgtEl>
                                        <p:attrNameLst>
                                          <p:attrName>style.visibility</p:attrName>
                                        </p:attrNameLst>
                                      </p:cBhvr>
                                      <p:to>
                                        <p:strVal val="visible"/>
                                      </p:to>
                                    </p:set>
                                    <p:anim to="" calcmode="lin" valueType="num">
                                      <p:cBhvr>
                                        <p:cTn id="10" dur="600" fill="hold">
                                          <p:stCondLst>
                                            <p:cond delay="0"/>
                                          </p:stCondLst>
                                        </p:cTn>
                                        <p:tgtEl>
                                          <p:spTgt spid="234"/>
                                        </p:tgtEl>
                                        <p:attrNameLst>
                                          <p:attrName>ppt_x</p:attrName>
                                        </p:attrNameLst>
                                      </p:cBhvr>
                                      <p:tavLst>
                                        <p:tav tm="0">
                                          <p:val>
                                            <p:strVal val="#ppt_x"/>
                                          </p:val>
                                        </p:tav>
                                        <p:tav tm="100000">
                                          <p:val>
                                            <p:strVal val="#ppt_x+0.1*sin(rand(360))"/>
                                          </p:val>
                                        </p:tav>
                                      </p:tavLst>
                                    </p:anim>
                                    <p:anim to="" calcmode="lin" valueType="num">
                                      <p:cBhvr>
                                        <p:cTn id="11" dur="600" fill="hold">
                                          <p:stCondLst>
                                            <p:cond delay="0"/>
                                          </p:stCondLst>
                                        </p:cTn>
                                        <p:tgtEl>
                                          <p:spTgt spid="234"/>
                                        </p:tgtEl>
                                        <p:attrNameLst>
                                          <p:attrName>ppt_y</p:attrName>
                                        </p:attrNameLst>
                                      </p:cBhvr>
                                      <p:tavLst>
                                        <p:tav tm="0">
                                          <p:val>
                                            <p:strVal val="#ppt_y"/>
                                          </p:val>
                                        </p:tav>
                                        <p:tav tm="100000">
                                          <p:val>
                                            <p:strVal val="#ppt_y+0.1*sin(rand(360))"/>
                                          </p:val>
                                        </p:tav>
                                      </p:tavLst>
                                    </p:anim>
                                    <p:animScale>
                                      <p:cBhvr>
                                        <p:cTn id="12" dur="600" fill="hold">
                                          <p:stCondLst>
                                            <p:cond delay="0"/>
                                          </p:stCondLst>
                                        </p:cTn>
                                        <p:tgtEl>
                                          <p:spTgt spid="234"/>
                                        </p:tgtEl>
                                      </p:cBhvr>
                                      <p:from x="100000" y="100000"/>
                                      <p:to x="300000" y="300000"/>
                                    </p:animScale>
                                    <p:animEffect transition="out" filter="fade">
                                      <p:cBhvr>
                                        <p:cTn id="13" dur="600">
                                          <p:stCondLst>
                                            <p:cond delay="0"/>
                                          </p:stCondLst>
                                        </p:cTn>
                                        <p:tgtEl>
                                          <p:spTgt spid="234"/>
                                        </p:tgtEl>
                                      </p:cBhvr>
                                    </p:animEffect>
                                    <p:set>
                                      <p:cBhvr>
                                        <p:cTn id="14" dur="1" fill="hold">
                                          <p:stCondLst>
                                            <p:cond delay="599"/>
                                          </p:stCondLst>
                                        </p:cTn>
                                        <p:tgtEl>
                                          <p:spTgt spid="234"/>
                                        </p:tgtEl>
                                        <p:attrNameLst>
                                          <p:attrName>style.visibility</p:attrName>
                                        </p:attrNameLst>
                                      </p:cBhvr>
                                      <p:to>
                                        <p:strVal val="hidden"/>
                                      </p:to>
                                    </p:set>
                                  </p:childTnLst>
                                </p:cTn>
                              </p:par>
                            </p:childTnLst>
                          </p:cTn>
                        </p:par>
                        <p:par>
                          <p:cTn id="15" fill="hold">
                            <p:stCondLst>
                              <p:cond delay="0"/>
                            </p:stCondLst>
                            <p:childTnLst>
                              <p:par>
                                <p:cTn id="16" presetID="2" presetClass="entr" presetSubtype="4"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en-US" altLang="zh-CN"/>
              <a:t>Thank  You </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en-US" altLang="zh-CN" sz="11500"/>
              <a:t>01</a:t>
            </a:r>
            <a:endParaRPr lang="en-US" altLang="zh-CN" sz="11500"/>
          </a:p>
        </p:txBody>
      </p:sp>
      <p:sp>
        <p:nvSpPr>
          <p:cNvPr id="3" name="副标题 2"/>
          <p:cNvSpPr>
            <a:spLocks noGrp="1"/>
          </p:cNvSpPr>
          <p:nvPr>
            <p:ph type="subTitle" idx="1"/>
          </p:nvPr>
        </p:nvSpPr>
        <p:spPr/>
        <p:txBody>
          <a:bodyPr/>
          <a:p>
            <a:r>
              <a:rPr lang="zh-CN" altLang="en-US" sz="3600">
                <a:solidFill>
                  <a:schemeClr val="tx1"/>
                </a:solidFill>
                <a:effectLst>
                  <a:outerShdw blurRad="38100" dist="19050" dir="2700000" algn="tl" rotWithShape="0">
                    <a:schemeClr val="dk1">
                      <a:alpha val="40000"/>
                    </a:schemeClr>
                  </a:outerShdw>
                </a:effectLst>
              </a:rPr>
              <a:t>大作业分工及</a:t>
            </a:r>
            <a:r>
              <a:rPr lang="zh-CN" altLang="en-US" sz="3600">
                <a:solidFill>
                  <a:schemeClr val="tx1"/>
                </a:solidFill>
                <a:effectLst>
                  <a:outerShdw blurRad="38100" dist="19050" dir="2700000" algn="tl" rotWithShape="0">
                    <a:schemeClr val="dk1">
                      <a:alpha val="40000"/>
                    </a:schemeClr>
                  </a:outerShdw>
                </a:effectLst>
              </a:rPr>
              <a:t>内容</a:t>
            </a:r>
            <a:endParaRPr lang="zh-CN" altLang="en-US" sz="360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云形 1"/>
          <p:cNvSpPr/>
          <p:nvPr/>
        </p:nvSpPr>
        <p:spPr>
          <a:xfrm>
            <a:off x="380365" y="2673985"/>
            <a:ext cx="820420" cy="705485"/>
          </a:xfrm>
          <a:prstGeom prst="clou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云形 2"/>
          <p:cNvSpPr/>
          <p:nvPr/>
        </p:nvSpPr>
        <p:spPr>
          <a:xfrm>
            <a:off x="334010" y="3590925"/>
            <a:ext cx="913130" cy="657860"/>
          </a:xfrm>
          <a:prstGeom prst="clou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任意多边形: 形状 15"/>
          <p:cNvSpPr/>
          <p:nvPr>
            <p:custDataLst>
              <p:tags r:id="rId2"/>
            </p:custDataLst>
          </p:nvPr>
        </p:nvSpPr>
        <p:spPr>
          <a:xfrm>
            <a:off x="0" y="315"/>
            <a:ext cx="12192000" cy="1646756"/>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mn-ea"/>
            </a:endParaRPr>
          </a:p>
        </p:txBody>
      </p:sp>
      <p:sp>
        <p:nvSpPr>
          <p:cNvPr id="10" name="任意多边形: 形状 9"/>
          <p:cNvSpPr/>
          <p:nvPr>
            <p:custDataLst>
              <p:tags r:id="rId3"/>
            </p:custDataLst>
          </p:nvPr>
        </p:nvSpPr>
        <p:spPr>
          <a:xfrm>
            <a:off x="0" y="1142337"/>
            <a:ext cx="12192000" cy="81763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1" name="文本框 10"/>
          <p:cNvSpPr txBox="1"/>
          <p:nvPr>
            <p:custDataLst>
              <p:tags r:id="rId4"/>
            </p:custDataLst>
          </p:nvPr>
        </p:nvSpPr>
        <p:spPr>
          <a:xfrm>
            <a:off x="682625" y="709930"/>
            <a:ext cx="6072505" cy="646430"/>
          </a:xfrm>
          <a:prstGeom prst="rect">
            <a:avLst/>
          </a:prstGeom>
          <a:noFill/>
        </p:spPr>
        <p:txBody>
          <a:bodyPr wrap="square" lIns="91440" tIns="45720" rIns="91440" bIns="45720" rtlCol="0">
            <a:normAutofit fontScale="90000"/>
          </a:bodyPr>
          <a:lstStyle/>
          <a:p>
            <a:pPr fontAlgn="auto"/>
            <a:r>
              <a:rPr lang="zh-CN" altLang="en-US" sz="3600" b="1" spc="300">
                <a:solidFill>
                  <a:srgbClr val="000000">
                    <a:lumMod val="85000"/>
                    <a:lumOff val="15000"/>
                  </a:srgbClr>
                </a:solidFill>
                <a:uFillTx/>
                <a:latin typeface="Arial" panose="020B0604020202020204" pitchFamily="34" charset="0"/>
                <a:ea typeface="微软雅黑" panose="020B0503020204020204" pitchFamily="34" charset="-122"/>
              </a:rPr>
              <a:t>小组成员</a:t>
            </a:r>
            <a:endParaRPr lang="zh-CN" altLang="en-US" sz="3600" b="1" spc="300">
              <a:solidFill>
                <a:srgbClr val="000000">
                  <a:lumMod val="85000"/>
                  <a:lumOff val="15000"/>
                </a:srgbClr>
              </a:solidFill>
              <a:uFillTx/>
              <a:latin typeface="Arial" panose="020B0604020202020204" pitchFamily="34" charset="0"/>
              <a:ea typeface="微软雅黑" panose="020B0503020204020204" pitchFamily="34" charset="-122"/>
            </a:endParaRPr>
          </a:p>
        </p:txBody>
      </p:sp>
      <p:sp>
        <p:nvSpPr>
          <p:cNvPr id="13" name="矩形 12"/>
          <p:cNvSpPr/>
          <p:nvPr>
            <p:custDataLst>
              <p:tags r:id="rId5"/>
            </p:custDataLst>
          </p:nvPr>
        </p:nvSpPr>
        <p:spPr>
          <a:xfrm>
            <a:off x="161925" y="1509395"/>
            <a:ext cx="8653145" cy="303530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indent="0">
              <a:lnSpc>
                <a:spcPct val="120000"/>
              </a:lnSpc>
              <a:spcAft>
                <a:spcPts val="1000"/>
              </a:spcAft>
              <a:buClr>
                <a:srgbClr val="FFFFFF">
                  <a:lumMod val="85000"/>
                </a:srgbClr>
              </a:buClr>
              <a:buFont typeface="Wingdings" panose="05000000000000000000" pitchFamily="2" charset="2"/>
              <a:buNone/>
            </a:pPr>
            <a:endParaRPr lang="zh-CN" altLang="en-US" sz="2800" b="1" spc="15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Wingdings" panose="05000000000000000000" pitchFamily="2" charset="2"/>
              <a:buChar char="l"/>
            </a:pPr>
            <a:r>
              <a:rPr lang="zh-CN" altLang="en-US" sz="2000" b="1" spc="150">
                <a:solidFill>
                  <a:srgbClr val="000000">
                    <a:lumMod val="75000"/>
                    <a:lumOff val="25000"/>
                  </a:srgbClr>
                </a:solidFill>
                <a:latin typeface="Arial" panose="020B0604020202020204" pitchFamily="34" charset="0"/>
                <a:ea typeface="微软雅黑" panose="020B0503020204020204" pitchFamily="34" charset="-122"/>
              </a:rPr>
              <a:t>组长</a:t>
            </a:r>
            <a:r>
              <a:rPr lang="zh-CN" altLang="en-US" sz="1400" spc="150">
                <a:solidFill>
                  <a:srgbClr val="000000">
                    <a:lumMod val="75000"/>
                    <a:lumOff val="25000"/>
                  </a:srgbClr>
                </a:solidFill>
                <a:latin typeface="Arial" panose="020B0604020202020204" pitchFamily="34" charset="0"/>
                <a:ea typeface="微软雅黑" panose="020B0503020204020204" pitchFamily="34" charset="-122"/>
              </a:rPr>
              <a:t>：</a:t>
            </a:r>
            <a:r>
              <a:rPr lang="zh-CN" altLang="en-US" sz="2800" b="1" spc="150">
                <a:solidFill>
                  <a:srgbClr val="000000">
                    <a:lumMod val="75000"/>
                    <a:lumOff val="25000"/>
                  </a:srgbClr>
                </a:solidFill>
                <a:latin typeface="Arial" panose="020B0604020202020204" pitchFamily="34" charset="0"/>
                <a:ea typeface="微软雅黑" panose="020B0503020204020204" pitchFamily="34" charset="-122"/>
              </a:rPr>
              <a:t>燕子</a:t>
            </a:r>
            <a:endParaRPr lang="zh-CN" altLang="en-US" sz="2800" b="1" spc="150">
              <a:solidFill>
                <a:srgbClr val="000000">
                  <a:lumMod val="75000"/>
                  <a:lumOff val="25000"/>
                </a:srgbClr>
              </a:solidFill>
              <a:latin typeface="Arial" panose="020B0604020202020204" pitchFamily="34" charset="0"/>
              <a:ea typeface="微软雅黑" panose="020B0503020204020204" pitchFamily="34" charset="-122"/>
            </a:endParaRPr>
          </a:p>
          <a:p>
            <a:pPr indent="0">
              <a:lnSpc>
                <a:spcPct val="120000"/>
              </a:lnSpc>
              <a:spcAft>
                <a:spcPts val="1000"/>
              </a:spcAft>
              <a:buClr>
                <a:srgbClr val="FFFFFF">
                  <a:lumMod val="85000"/>
                </a:srgbClr>
              </a:buClr>
              <a:buFont typeface="Wingdings" panose="05000000000000000000" pitchFamily="2" charset="2"/>
              <a:buNone/>
            </a:pP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endParaRPr>
          </a:p>
          <a:p>
            <a:pPr marL="285750" indent="-285750">
              <a:lnSpc>
                <a:spcPct val="120000"/>
              </a:lnSpc>
              <a:spcAft>
                <a:spcPts val="1000"/>
              </a:spcAft>
              <a:buClr>
                <a:srgbClr val="FFFFFF">
                  <a:lumMod val="85000"/>
                </a:srgbClr>
              </a:buClr>
              <a:buFont typeface="Wingdings" panose="05000000000000000000" pitchFamily="2" charset="2"/>
              <a:buChar char="l"/>
            </a:pPr>
            <a:r>
              <a:rPr lang="zh-CN" altLang="en-US" sz="2000" b="1" spc="150">
                <a:solidFill>
                  <a:srgbClr val="000000">
                    <a:lumMod val="75000"/>
                    <a:lumOff val="25000"/>
                  </a:srgbClr>
                </a:solidFill>
                <a:latin typeface="Arial" panose="020B0604020202020204" pitchFamily="34" charset="0"/>
                <a:ea typeface="微软雅黑" panose="020B0503020204020204" pitchFamily="34" charset="-122"/>
              </a:rPr>
              <a:t>组员</a:t>
            </a:r>
            <a:r>
              <a:rPr lang="zh-CN" altLang="en-US" sz="1400" spc="150">
                <a:solidFill>
                  <a:srgbClr val="000000">
                    <a:lumMod val="75000"/>
                    <a:lumOff val="25000"/>
                  </a:srgbClr>
                </a:solidFill>
                <a:latin typeface="Arial" panose="020B0604020202020204" pitchFamily="34" charset="0"/>
                <a:ea typeface="微软雅黑" panose="020B0503020204020204" pitchFamily="34" charset="-122"/>
              </a:rPr>
              <a:t>：</a:t>
            </a:r>
            <a:r>
              <a:rPr lang="zh-CN" altLang="en-US" sz="2800" b="1" spc="150">
                <a:solidFill>
                  <a:srgbClr val="000000">
                    <a:lumMod val="75000"/>
                    <a:lumOff val="25000"/>
                  </a:srgbClr>
                </a:solidFill>
                <a:latin typeface="Arial" panose="020B0604020202020204" pitchFamily="34" charset="0"/>
                <a:ea typeface="微软雅黑" panose="020B0503020204020204" pitchFamily="34" charset="-122"/>
              </a:rPr>
              <a:t>朱霄涵 梁宇 张雅童 韩晓葳 付晓峰</a:t>
            </a:r>
            <a:endParaRPr lang="zh-CN" altLang="en-US" sz="2800" b="1" spc="150">
              <a:solidFill>
                <a:srgbClr val="000000">
                  <a:lumMod val="75000"/>
                  <a:lumOff val="25000"/>
                </a:srgbClr>
              </a:solidFill>
              <a:latin typeface="Arial" panose="020B0604020202020204" pitchFamily="34" charset="0"/>
              <a:ea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wipe(down)">
                                      <p:cBhvr>
                                        <p:cTn id="13" dur="500"/>
                                        <p:tgtEl>
                                          <p:spTgt spid="13">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wipe(down)">
                                      <p:cBhvr>
                                        <p:cTn id="16" dur="500"/>
                                        <p:tgtEl>
                                          <p:spTgt spid="13">
                                            <p:txEl>
                                              <p:pRg st="3" end="3"/>
                                            </p:txEl>
                                          </p:spTgt>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build="allAtOnce"/>
      <p:bldP spid="11" grpId="0" bldLvl="0" build="allAtOnce"/>
      <p:bldP spid="3"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6"/>
          <p:cNvSpPr txBox="1"/>
          <p:nvPr>
            <p:custDataLst>
              <p:tags r:id="rId2"/>
            </p:custDataLst>
          </p:nvPr>
        </p:nvSpPr>
        <p:spPr>
          <a:xfrm>
            <a:off x="608400" y="40245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微软雅黑" panose="020B0503020204020204" pitchFamily="34" charset="-122"/>
              </a:rPr>
              <a:t>工作</a:t>
            </a: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微软雅黑" panose="020B0503020204020204" pitchFamily="34" charset="-122"/>
              </a:rPr>
              <a:t>流程：</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矩形 5"/>
          <p:cNvSpPr/>
          <p:nvPr/>
        </p:nvSpPr>
        <p:spPr>
          <a:xfrm>
            <a:off x="333375" y="2954020"/>
            <a:ext cx="1509395" cy="6146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确认目标</a:t>
            </a:r>
            <a:endParaRPr lang="zh-CN" altLang="en-US"/>
          </a:p>
        </p:txBody>
      </p:sp>
      <p:sp>
        <p:nvSpPr>
          <p:cNvPr id="7" name="右箭头 6"/>
          <p:cNvSpPr/>
          <p:nvPr/>
        </p:nvSpPr>
        <p:spPr>
          <a:xfrm>
            <a:off x="1929130" y="3094990"/>
            <a:ext cx="441960" cy="3225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2521585" y="2964815"/>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文档编写初稿</a:t>
            </a:r>
            <a:endParaRPr lang="zh-CN" altLang="en-US"/>
          </a:p>
        </p:txBody>
      </p:sp>
      <p:sp>
        <p:nvSpPr>
          <p:cNvPr id="10" name="右箭头 9"/>
          <p:cNvSpPr/>
          <p:nvPr/>
        </p:nvSpPr>
        <p:spPr>
          <a:xfrm>
            <a:off x="4504690" y="3094990"/>
            <a:ext cx="441960" cy="3225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矩形 10"/>
          <p:cNvSpPr/>
          <p:nvPr/>
        </p:nvSpPr>
        <p:spPr>
          <a:xfrm>
            <a:off x="4946650" y="2975610"/>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禅道创建项目并分配任务</a:t>
            </a:r>
            <a:endParaRPr lang="zh-CN" altLang="en-US"/>
          </a:p>
        </p:txBody>
      </p:sp>
      <p:sp>
        <p:nvSpPr>
          <p:cNvPr id="12" name="右箭头 11"/>
          <p:cNvSpPr/>
          <p:nvPr/>
        </p:nvSpPr>
        <p:spPr>
          <a:xfrm>
            <a:off x="6854825" y="3094990"/>
            <a:ext cx="441960" cy="3225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矩形 14"/>
          <p:cNvSpPr/>
          <p:nvPr/>
        </p:nvSpPr>
        <p:spPr>
          <a:xfrm>
            <a:off x="9828530" y="3072765"/>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编写并执行用例</a:t>
            </a:r>
            <a:endParaRPr lang="zh-CN" altLang="en-US"/>
          </a:p>
        </p:txBody>
      </p:sp>
      <p:sp>
        <p:nvSpPr>
          <p:cNvPr id="16" name="右箭头 15"/>
          <p:cNvSpPr/>
          <p:nvPr/>
        </p:nvSpPr>
        <p:spPr>
          <a:xfrm>
            <a:off x="9354820" y="3094990"/>
            <a:ext cx="441960" cy="3225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矩形 16"/>
          <p:cNvSpPr/>
          <p:nvPr/>
        </p:nvSpPr>
        <p:spPr>
          <a:xfrm>
            <a:off x="9775190" y="4395470"/>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编写并解决bug</a:t>
            </a:r>
            <a:endParaRPr lang="zh-CN" altLang="en-US"/>
          </a:p>
        </p:txBody>
      </p:sp>
      <p:sp>
        <p:nvSpPr>
          <p:cNvPr id="18" name="下箭头 17"/>
          <p:cNvSpPr/>
          <p:nvPr/>
        </p:nvSpPr>
        <p:spPr>
          <a:xfrm>
            <a:off x="10441305" y="3707765"/>
            <a:ext cx="452120" cy="6877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矩形 18"/>
          <p:cNvSpPr/>
          <p:nvPr/>
        </p:nvSpPr>
        <p:spPr>
          <a:xfrm>
            <a:off x="7461250" y="4420870"/>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生成测试单测试报告数据</a:t>
            </a:r>
            <a:endParaRPr lang="zh-CN" altLang="en-US"/>
          </a:p>
        </p:txBody>
      </p:sp>
      <p:sp>
        <p:nvSpPr>
          <p:cNvPr id="20" name="左箭头 19"/>
          <p:cNvSpPr/>
          <p:nvPr/>
        </p:nvSpPr>
        <p:spPr>
          <a:xfrm>
            <a:off x="9323070" y="4561205"/>
            <a:ext cx="463550" cy="31178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1" name="矩形 20"/>
          <p:cNvSpPr/>
          <p:nvPr/>
        </p:nvSpPr>
        <p:spPr>
          <a:xfrm>
            <a:off x="5066665" y="4420870"/>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完善文档</a:t>
            </a:r>
            <a:endParaRPr lang="zh-CN" altLang="en-US"/>
          </a:p>
        </p:txBody>
      </p:sp>
      <p:sp>
        <p:nvSpPr>
          <p:cNvPr id="22" name="左箭头 21"/>
          <p:cNvSpPr/>
          <p:nvPr/>
        </p:nvSpPr>
        <p:spPr>
          <a:xfrm>
            <a:off x="6948170" y="4535805"/>
            <a:ext cx="463550" cy="31178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矩形 22"/>
          <p:cNvSpPr/>
          <p:nvPr/>
        </p:nvSpPr>
        <p:spPr>
          <a:xfrm>
            <a:off x="2672080" y="4396105"/>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制作PPT</a:t>
            </a:r>
            <a:endParaRPr lang="zh-CN" altLang="en-US"/>
          </a:p>
        </p:txBody>
      </p:sp>
      <p:sp>
        <p:nvSpPr>
          <p:cNvPr id="24" name="左箭头 23"/>
          <p:cNvSpPr/>
          <p:nvPr/>
        </p:nvSpPr>
        <p:spPr>
          <a:xfrm>
            <a:off x="4506595" y="4536440"/>
            <a:ext cx="463550" cy="31178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5" name="矩形 24"/>
          <p:cNvSpPr/>
          <p:nvPr/>
        </p:nvSpPr>
        <p:spPr>
          <a:xfrm>
            <a:off x="277495" y="4395470"/>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总结经验</a:t>
            </a:r>
            <a:endParaRPr lang="zh-CN" altLang="en-US"/>
          </a:p>
        </p:txBody>
      </p:sp>
      <p:sp>
        <p:nvSpPr>
          <p:cNvPr id="2" name="矩形 1"/>
          <p:cNvSpPr/>
          <p:nvPr/>
        </p:nvSpPr>
        <p:spPr>
          <a:xfrm>
            <a:off x="7490460" y="3018790"/>
            <a:ext cx="1832610" cy="5930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编写</a:t>
            </a:r>
            <a:r>
              <a:rPr lang="zh-CN" altLang="en-US"/>
              <a:t>模块，需求</a:t>
            </a:r>
            <a:endParaRPr lang="zh-CN" altLang="en-US"/>
          </a:p>
        </p:txBody>
      </p:sp>
      <p:sp>
        <p:nvSpPr>
          <p:cNvPr id="3" name="左箭头 2"/>
          <p:cNvSpPr/>
          <p:nvPr/>
        </p:nvSpPr>
        <p:spPr>
          <a:xfrm>
            <a:off x="2159000" y="4535805"/>
            <a:ext cx="463550" cy="31178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2000"/>
                            </p:stCondLst>
                            <p:childTnLst>
                              <p:par>
                                <p:cTn id="33" presetID="3" presetClass="entr" presetSubtype="1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par>
                          <p:cTn id="39" fill="hold">
                            <p:stCondLst>
                              <p:cond delay="2500"/>
                            </p:stCondLst>
                            <p:childTnLst>
                              <p:par>
                                <p:cTn id="40" presetID="3" presetClass="entr" presetSubtype="1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par>
                          <p:cTn id="43" fill="hold">
                            <p:stCondLst>
                              <p:cond delay="3000"/>
                            </p:stCondLst>
                            <p:childTnLst>
                              <p:par>
                                <p:cTn id="44" presetID="1"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par>
                          <p:cTn id="46" fill="hold">
                            <p:stCondLst>
                              <p:cond delay="3000"/>
                            </p:stCondLst>
                            <p:childTnLst>
                              <p:par>
                                <p:cTn id="47" presetID="3" presetClass="entr" presetSubtype="1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childTnLst>
                          </p:cTn>
                        </p:par>
                        <p:par>
                          <p:cTn id="50" fill="hold">
                            <p:stCondLst>
                              <p:cond delay="3500"/>
                            </p:stCondLst>
                            <p:childTnLst>
                              <p:par>
                                <p:cTn id="51" presetID="1"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par>
                          <p:cTn id="53" fill="hold">
                            <p:stCondLst>
                              <p:cond delay="3500"/>
                            </p:stCondLst>
                            <p:childTnLst>
                              <p:par>
                                <p:cTn id="54" presetID="3" presetClass="entr" presetSubtype="1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linds(horizontal)">
                                      <p:cBhvr>
                                        <p:cTn id="56" dur="500"/>
                                        <p:tgtEl>
                                          <p:spTgt spid="21"/>
                                        </p:tgtEl>
                                      </p:cBhvr>
                                    </p:animEffect>
                                  </p:childTnLst>
                                </p:cTn>
                              </p:par>
                            </p:childTnLst>
                          </p:cTn>
                        </p:par>
                        <p:par>
                          <p:cTn id="57" fill="hold">
                            <p:stCondLst>
                              <p:cond delay="4000"/>
                            </p:stCondLst>
                            <p:childTnLst>
                              <p:par>
                                <p:cTn id="58" presetID="1"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par>
                          <p:cTn id="60" fill="hold">
                            <p:stCondLst>
                              <p:cond delay="4000"/>
                            </p:stCondLst>
                            <p:childTnLst>
                              <p:par>
                                <p:cTn id="61" presetID="1"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par>
                          <p:cTn id="63" fill="hold">
                            <p:stCondLst>
                              <p:cond delay="4000"/>
                            </p:stCondLst>
                            <p:childTnLst>
                              <p:par>
                                <p:cTn id="64" presetID="1" presetClass="entr" presetSubtype="0" fill="hold" grpId="0" nodeType="afterEffect">
                                  <p:stCondLst>
                                    <p:cond delay="0"/>
                                  </p:stCondLst>
                                  <p:childTnLst>
                                    <p:set>
                                      <p:cBhvr>
                                        <p:cTn id="65" dur="1" fill="hold">
                                          <p:stCondLst>
                                            <p:cond delay="0"/>
                                          </p:stCondLst>
                                        </p:cTn>
                                        <p:tgtEl>
                                          <p:spTgt spid="3"/>
                                        </p:tgtEl>
                                        <p:attrNameLst>
                                          <p:attrName>style.visibility</p:attrName>
                                        </p:attrNameLst>
                                      </p:cBhvr>
                                      <p:to>
                                        <p:strVal val="visible"/>
                                      </p:to>
                                    </p:set>
                                  </p:childTnLst>
                                </p:cTn>
                              </p:par>
                            </p:childTnLst>
                          </p:cTn>
                        </p:par>
                        <p:par>
                          <p:cTn id="66" fill="hold">
                            <p:stCondLst>
                              <p:cond delay="4000"/>
                            </p:stCondLst>
                            <p:childTnLst>
                              <p:par>
                                <p:cTn id="67" presetID="3" presetClass="entr" presetSubtype="1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5" grpId="0" bldLvl="0" animBg="1"/>
      <p:bldP spid="16" grpId="0" animBg="1"/>
      <p:bldP spid="17" grpId="0" bldLvl="0" animBg="1"/>
      <p:bldP spid="18" grpId="0" bldLvl="0" animBg="1"/>
      <p:bldP spid="19" grpId="0" bldLvl="0" animBg="1"/>
      <p:bldP spid="20" grpId="0" bldLvl="0" animBg="1"/>
      <p:bldP spid="21" grpId="0" bldLvl="0" animBg="1"/>
      <p:bldP spid="22" grpId="0" bldLvl="0" animBg="1"/>
      <p:bldP spid="23" grpId="0" bldLvl="0" animBg="1"/>
      <p:bldP spid="25" grpId="0" bldLvl="0" animBg="1"/>
      <p:bldP spid="24" grpId="0" bldLvl="0" animBg="1"/>
      <p:bldP spid="2" grpId="0" bldLvl="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Title 6"/>
          <p:cNvSpPr txBox="1"/>
          <p:nvPr>
            <p:custDataLst>
              <p:tags r:id="rId2"/>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项目背景：万岳在线教育系统WEB版，万岳在线教育经过对教育市场的长期调研，综合当下各大线上教培机构对于教育平台的功能需求，着重于用户体验，自主研发了一套集知识付费、直播授课、网校建设等功能为一体的万岳在线教育系统，满足用户对于公开课、大班课、小班课、职业培训等多种线上教学活动的场景需求。系统采用TP5.1+Jquery+Bootstrap+Mysql核心技术，系统功能介绍查看，专业售后技术团队，让您二开无忧。</a:t>
            </a:r>
            <a:endPar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所有使用到的框架或者组件都是基于开源项目,代码保证100%开源。</a:t>
            </a:r>
            <a:endPar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系统功能通用，无论是个人还是企业都可以利用该系统快速搭建一个属于自己的在线教育平台。本团队项目为web版，不过多阐述其他版本内容</a:t>
            </a:r>
            <a:endPar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p:txBody>
      </p:sp>
      <p:sp>
        <p:nvSpPr>
          <p:cNvPr id="4" name="Title 6"/>
          <p:cNvSpPr txBox="1"/>
          <p:nvPr>
            <p:custDataLst>
              <p:tags r:id="rId3"/>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pPr>
            <a:r>
              <a:rPr kumimoji="0" lang="zh-CN" altLang="en-US" sz="3600" b="1" i="0" spc="300" baseline="0" noProof="0" dirty="0">
                <a:ln w="3175">
                  <a:noFill/>
                  <a:prstDash val="dash"/>
                </a:ln>
                <a:solidFill>
                  <a:schemeClr val="bg1"/>
                </a:solidFill>
                <a:effectLst/>
                <a:uLnTx/>
                <a:uFillTx/>
                <a:latin typeface="Arial" panose="020B0604020202020204" pitchFamily="34" charset="0"/>
                <a:ea typeface="微软雅黑" panose="020B0503020204020204" pitchFamily="34" charset="-122"/>
                <a:cs typeface="微软雅黑" panose="020B0503020204020204" pitchFamily="34" charset="-122"/>
              </a:rPr>
              <a:t>确定目标</a:t>
            </a:r>
            <a:endParaRPr kumimoji="0" lang="zh-CN" altLang="en-US" sz="3600" b="1" i="0" spc="300" baseline="0" noProof="0" dirty="0">
              <a:ln w="3175">
                <a:noFill/>
                <a:prstDash val="dash"/>
              </a:ln>
              <a:solidFill>
                <a:schemeClr val="bg1"/>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000" fill="hold">
                                          <p:stCondLst>
                                            <p:cond delay="0"/>
                                          </p:stCondLst>
                                        </p:cTn>
                                        <p:tgtEl>
                                          <p:spTgt spid="8">
                                            <p:txEl>
                                              <p:pRg st="0" end="0"/>
                                            </p:txEl>
                                          </p:spTgt>
                                        </p:tgtEl>
                                        <p:attrNameLst>
                                          <p:attrName>style.visibility</p:attrName>
                                        </p:attrNameLst>
                                      </p:cBhvr>
                                      <p:to>
                                        <p:strVal val="visible"/>
                                      </p:to>
                                    </p:set>
                                    <p:animEffect transition="in" filter="strips(downLeft)">
                                      <p:cBhvr>
                                        <p:cTn id="7" dur="1000"/>
                                        <p:tgtEl>
                                          <p:spTgt spid="8">
                                            <p:txEl>
                                              <p:pRg st="0" end="0"/>
                                            </p:txEl>
                                          </p:spTgt>
                                        </p:tgtEl>
                                      </p:cBhvr>
                                    </p:animEffect>
                                  </p:childTnLst>
                                </p:cTn>
                              </p:par>
                            </p:childTnLst>
                          </p:cTn>
                        </p:par>
                        <p:par>
                          <p:cTn id="8" fill="hold">
                            <p:stCondLst>
                              <p:cond delay="1000"/>
                            </p:stCondLst>
                            <p:childTnLst>
                              <p:par>
                                <p:cTn id="9" presetID="18" presetClass="entr" presetSubtype="12" fill="hold" nodeType="afterEffect">
                                  <p:stCondLst>
                                    <p:cond delay="0"/>
                                  </p:stCondLst>
                                  <p:childTnLst>
                                    <p:set>
                                      <p:cBhvr>
                                        <p:cTn id="10" dur="1000" fill="hold">
                                          <p:stCondLst>
                                            <p:cond delay="0"/>
                                          </p:stCondLst>
                                        </p:cTn>
                                        <p:tgtEl>
                                          <p:spTgt spid="8">
                                            <p:txEl>
                                              <p:pRg st="1" end="1"/>
                                            </p:txEl>
                                          </p:spTgt>
                                        </p:tgtEl>
                                        <p:attrNameLst>
                                          <p:attrName>style.visibility</p:attrName>
                                        </p:attrNameLst>
                                      </p:cBhvr>
                                      <p:to>
                                        <p:strVal val="visible"/>
                                      </p:to>
                                    </p:set>
                                    <p:animEffect transition="in" filter="strips(downLeft)">
                                      <p:cBhvr>
                                        <p:cTn id="11" dur="1000"/>
                                        <p:tgtEl>
                                          <p:spTgt spid="8">
                                            <p:txEl>
                                              <p:pRg st="1" end="1"/>
                                            </p:txEl>
                                          </p:spTgt>
                                        </p:tgtEl>
                                      </p:cBhvr>
                                    </p:animEffect>
                                  </p:childTnLst>
                                </p:cTn>
                              </p:par>
                            </p:childTnLst>
                          </p:cTn>
                        </p:par>
                        <p:par>
                          <p:cTn id="12" fill="hold">
                            <p:stCondLst>
                              <p:cond delay="2000"/>
                            </p:stCondLst>
                            <p:childTnLst>
                              <p:par>
                                <p:cTn id="13" presetID="18" presetClass="entr" presetSubtype="12" fill="hold" nodeType="afterEffect">
                                  <p:stCondLst>
                                    <p:cond delay="0"/>
                                  </p:stCondLst>
                                  <p:childTnLst>
                                    <p:set>
                                      <p:cBhvr>
                                        <p:cTn id="14" dur="1000" fill="hold">
                                          <p:stCondLst>
                                            <p:cond delay="0"/>
                                          </p:stCondLst>
                                        </p:cTn>
                                        <p:tgtEl>
                                          <p:spTgt spid="8">
                                            <p:txEl>
                                              <p:pRg st="2" end="2"/>
                                            </p:txEl>
                                          </p:spTgt>
                                        </p:tgtEl>
                                        <p:attrNameLst>
                                          <p:attrName>style.visibility</p:attrName>
                                        </p:attrNameLst>
                                      </p:cBhvr>
                                      <p:to>
                                        <p:strVal val="visible"/>
                                      </p:to>
                                    </p:set>
                                    <p:animEffect transition="in" filter="strips(downLeft)">
                                      <p:cBhvr>
                                        <p:cTn id="15"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Title 6"/>
          <p:cNvSpPr txBox="1"/>
          <p:nvPr>
            <p:custDataLst>
              <p:tags r:id="rId2"/>
            </p:custDataLst>
          </p:nvPr>
        </p:nvSpPr>
        <p:spPr>
          <a:xfrm>
            <a:off x="608330" y="1313180"/>
            <a:ext cx="4033520" cy="4999355"/>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R="0" lvl="0" indent="0" algn="just" defTabSz="914400" rtl="0" eaLnBrk="1" fontAlgn="auto" latinLnBrk="0" hangingPunct="1">
              <a:lnSpc>
                <a:spcPct val="130000"/>
              </a:lnSpc>
              <a:spcBef>
                <a:spcPts val="0"/>
              </a:spcBef>
              <a:spcAft>
                <a:spcPts val="800"/>
              </a:spcAft>
              <a:buClrTx/>
              <a:buSzTx/>
              <a:buFont typeface="Arial" panose="020B0604020202020204" pitchFamily="34" charset="0"/>
            </a:pPr>
            <a:r>
              <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测试范围：</a:t>
            </a:r>
            <a:endParaRPr kumimoji="0" lang="zh-CN" altLang="en-US" sz="24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1.讲师登陆</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2.讲师首页</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3.讲师直播课堂</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3.1语音大班课</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3.2视频大班课</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4讲师账号</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5.学生登陆及注册</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5.1学生忘记密码</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p:txBody>
      </p:sp>
      <p:sp>
        <p:nvSpPr>
          <p:cNvPr id="4" name="Title 6"/>
          <p:cNvSpPr txBox="1"/>
          <p:nvPr>
            <p:custDataLst>
              <p:tags r:id="rId3"/>
            </p:custDataLst>
          </p:nvPr>
        </p:nvSpPr>
        <p:spPr>
          <a:xfrm>
            <a:off x="608400" y="413245"/>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pPr>
            <a:r>
              <a:rPr kumimoji="0" lang="zh-CN" altLang="en-US" sz="3600" b="1" i="0" spc="300" baseline="0" noProof="0" dirty="0">
                <a:ln w="3175">
                  <a:noFill/>
                  <a:prstDash val="dash"/>
                </a:ln>
                <a:solidFill>
                  <a:schemeClr val="bg1"/>
                </a:solidFill>
                <a:effectLst/>
                <a:uLnTx/>
                <a:uFillTx/>
                <a:latin typeface="Arial" panose="020B0604020202020204" pitchFamily="34" charset="0"/>
                <a:ea typeface="微软雅黑" panose="020B0503020204020204" pitchFamily="34" charset="-122"/>
                <a:cs typeface="微软雅黑" panose="020B0503020204020204" pitchFamily="34" charset="-122"/>
              </a:rPr>
              <a:t>分配任务</a:t>
            </a:r>
            <a:endParaRPr kumimoji="0" lang="zh-CN" altLang="en-US" sz="3600" b="1" i="0" spc="300" baseline="0" noProof="0" dirty="0">
              <a:ln w="3175">
                <a:noFill/>
                <a:prstDash val="dash"/>
              </a:ln>
              <a:solidFill>
                <a:schemeClr val="bg1"/>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5" name="Title 6"/>
          <p:cNvSpPr txBox="1"/>
          <p:nvPr>
            <p:custDataLst>
              <p:tags r:id="rId4"/>
            </p:custDataLst>
          </p:nvPr>
        </p:nvSpPr>
        <p:spPr>
          <a:xfrm>
            <a:off x="6761480" y="1743075"/>
            <a:ext cx="4033520" cy="446151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lang="zh-CN" altLang="en-US" sz="2000" b="1" spc="50" noProof="0">
                <a:ln w="3175">
                  <a:noFill/>
                  <a:prstDash val="dash"/>
                </a:ln>
                <a:solidFill>
                  <a:schemeClr val="bg1"/>
                </a:solidFill>
                <a:uLnTx/>
                <a:uFillTx/>
                <a:latin typeface="Arial" panose="020B0604020202020204" pitchFamily="34" charset="0"/>
                <a:ea typeface="微软雅黑 Light" panose="020B0502040204020203" pitchFamily="34" charset="-122"/>
                <a:cs typeface="微软雅黑" panose="020B0503020204020204" pitchFamily="34" charset="-122"/>
                <a:sym typeface="+mn-ea"/>
              </a:rPr>
              <a:t>6.学生首页</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lang="zh-CN" altLang="en-US" sz="2000" b="1" spc="50" noProof="0">
                <a:ln w="3175">
                  <a:noFill/>
                  <a:prstDash val="dash"/>
                </a:ln>
                <a:solidFill>
                  <a:schemeClr val="bg1"/>
                </a:solidFill>
                <a:uLnTx/>
                <a:uFillTx/>
                <a:latin typeface="Arial" panose="020B0604020202020204" pitchFamily="34" charset="0"/>
                <a:ea typeface="微软雅黑 Light" panose="020B0502040204020203" pitchFamily="34" charset="-122"/>
                <a:cs typeface="微软雅黑" panose="020B0503020204020204" pitchFamily="34" charset="-122"/>
                <a:sym typeface="+mn-ea"/>
              </a:rPr>
              <a:t>7.学生精选内容</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8.学生直播课堂</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9.学生选课中心</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10.学生账号设置个性化</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11.后台登录</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12.后台用户管理</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13.后台内容管理</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rPr>
              <a:t>14.后台推送</a:t>
            </a:r>
            <a:endParaRPr kumimoji="0" lang="zh-CN" altLang="en-US" sz="2000" b="1" i="0" spc="50" baseline="0" noProof="0" dirty="0">
              <a:ln w="3175">
                <a:noFill/>
                <a:prstDash val="dash"/>
              </a:ln>
              <a:solidFill>
                <a:schemeClr val="bg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Title 6"/>
          <p:cNvSpPr txBox="1"/>
          <p:nvPr>
            <p:custDataLst>
              <p:tags r:id="rId2"/>
            </p:custDataLst>
          </p:nvPr>
        </p:nvSpPr>
        <p:spPr>
          <a:xfrm>
            <a:off x="532765" y="1647825"/>
            <a:ext cx="11050905" cy="1616075"/>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rPr>
              <a:t>测试方法：白盒测试，黑盒测试（功能性测试、UI测试、可用性测试、兼容性测试、性能测试、文档测试）</a:t>
            </a:r>
            <a:endPar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lang="zh-CN" altLang="en-US" sz="1800" b="1" spc="50" noProof="0">
                <a:ln w="3175">
                  <a:noFill/>
                  <a:prstDash val="dash"/>
                </a:ln>
                <a:solidFill>
                  <a:schemeClr val="tx1"/>
                </a:solidFill>
                <a:uLnTx/>
                <a:uFillTx/>
                <a:latin typeface="Arial" panose="020B0604020202020204" pitchFamily="34" charset="0"/>
                <a:ea typeface="微软雅黑 Light" panose="020B0502040204020203" pitchFamily="34" charset="-122"/>
                <a:cs typeface="微软雅黑" panose="020B0503020204020204" pitchFamily="34" charset="-122"/>
                <a:sym typeface="+mn-ea"/>
              </a:rPr>
              <a:t>测试工具：禅道</a:t>
            </a:r>
            <a:r>
              <a:rPr altLang="zh-CN" sz="1800" b="1" spc="50" noProof="0">
                <a:ln w="3175">
                  <a:noFill/>
                  <a:prstDash val="dash"/>
                </a:ln>
                <a:solidFill>
                  <a:schemeClr val="tx1"/>
                </a:solidFill>
                <a:uLnTx/>
                <a:uFillTx/>
                <a:latin typeface="Arial" panose="020B0604020202020204" pitchFamily="34" charset="0"/>
                <a:ea typeface="微软雅黑 Light" panose="020B0502040204020203" pitchFamily="34" charset="-122"/>
                <a:cs typeface="微软雅黑" panose="020B0503020204020204" pitchFamily="34" charset="-122"/>
                <a:sym typeface="+mn-ea"/>
              </a:rPr>
              <a:t>  .TEST</a:t>
            </a:r>
            <a:endParaRPr altLang="zh-CN" sz="1800" b="1" spc="50" noProof="0">
              <a:ln w="3175">
                <a:noFill/>
                <a:prstDash val="dash"/>
              </a:ln>
              <a:solidFill>
                <a:schemeClr val="tx1"/>
              </a:solidFill>
              <a:uLnTx/>
              <a:uFillTx/>
              <a:latin typeface="Arial" panose="020B0604020202020204" pitchFamily="34" charset="0"/>
              <a:ea typeface="微软雅黑 Light" panose="020B0502040204020203" pitchFamily="34" charset="-122"/>
              <a:cs typeface="微软雅黑" panose="020B0503020204020204" pitchFamily="34" charset="-122"/>
              <a:sym typeface="+mn-ea"/>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rPr>
              <a:t>测试软件的语言：大部分</a:t>
            </a:r>
            <a:r>
              <a:rPr kumimoji="0" altLang="zh-CN"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rPr>
              <a:t>php,</a:t>
            </a:r>
            <a:r>
              <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rPr>
              <a:t>小部分</a:t>
            </a:r>
            <a:r>
              <a:rPr kumimoji="0" altLang="zh-CN"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rPr>
              <a:t>js</a:t>
            </a:r>
            <a:endPar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R="0" lvl="0" indent="0" algn="just" defTabSz="914400" rtl="0" eaLnBrk="1" fontAlgn="auto" latinLnBrk="0" hangingPunct="1">
              <a:lnSpc>
                <a:spcPct val="130000"/>
              </a:lnSpc>
              <a:spcBef>
                <a:spcPts val="0"/>
              </a:spcBef>
              <a:spcAft>
                <a:spcPts val="800"/>
              </a:spcAft>
              <a:buClrTx/>
              <a:buSzTx/>
              <a:buFont typeface="Arial" panose="020B0604020202020204" pitchFamily="34" charset="0"/>
            </a:pPr>
            <a:endPar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r>
              <a:rPr kumimoji="0" lang="zh-CN" altLang="en-US" sz="2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rPr>
              <a:t>文档内容：</a:t>
            </a:r>
            <a:endParaRPr kumimoji="0" lang="zh-CN" altLang="en-US" sz="2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pPr>
            <a:endPar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a:p>
            <a:pPr marR="0" lvl="0" indent="0" algn="just" defTabSz="914400" rtl="0" eaLnBrk="1" fontAlgn="auto" latinLnBrk="0" hangingPunct="1">
              <a:lnSpc>
                <a:spcPct val="130000"/>
              </a:lnSpc>
              <a:spcBef>
                <a:spcPts val="0"/>
              </a:spcBef>
              <a:spcAft>
                <a:spcPts val="800"/>
              </a:spcAft>
              <a:buClrTx/>
              <a:buSzTx/>
              <a:buFont typeface="Arial" panose="020B0604020202020204" pitchFamily="34" charset="0"/>
            </a:pPr>
            <a:endParaRPr kumimoji="0" lang="zh-CN" altLang="en-US" sz="1800" b="1" i="0" spc="50" baseline="0" noProof="0" dirty="0">
              <a:ln w="3175">
                <a:noFill/>
                <a:prstDash val="dash"/>
              </a:ln>
              <a:solidFill>
                <a:schemeClr val="tx1"/>
              </a:solidFill>
              <a:effectLst/>
              <a:uLnTx/>
              <a:uFillTx/>
              <a:latin typeface="Arial" panose="020B0604020202020204" pitchFamily="34" charset="0"/>
              <a:ea typeface="微软雅黑 Light" panose="020B0502040204020203" pitchFamily="34" charset="-122"/>
              <a:cs typeface="微软雅黑" panose="020B0503020204020204" pitchFamily="34" charset="-122"/>
            </a:endParaRPr>
          </a:p>
        </p:txBody>
      </p:sp>
      <p:sp>
        <p:nvSpPr>
          <p:cNvPr id="4" name="Title 6"/>
          <p:cNvSpPr txBox="1"/>
          <p:nvPr>
            <p:custDataLst>
              <p:tags r:id="rId3"/>
            </p:custDataLst>
          </p:nvPr>
        </p:nvSpPr>
        <p:spPr>
          <a:xfrm>
            <a:off x="532835" y="40245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pPr>
            <a:r>
              <a:rPr kumimoji="0" lang="zh-CN" altLang="en-US" sz="3600" b="1" i="0" spc="300" baseline="0" noProof="0" dirty="0">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工作内容</a:t>
            </a:r>
            <a:endParaRPr kumimoji="0" lang="zh-CN" altLang="en-US" sz="3600" b="1" i="0" spc="300" baseline="0" noProof="0" dirty="0">
              <a:ln w="3175">
                <a:noFill/>
                <a:prstDash val="dash"/>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2" name="云形 1"/>
          <p:cNvSpPr/>
          <p:nvPr/>
        </p:nvSpPr>
        <p:spPr>
          <a:xfrm>
            <a:off x="831850" y="4517390"/>
            <a:ext cx="3622040" cy="2112645"/>
          </a:xfrm>
          <a:prstGeom prst="cloud">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b="1" dirty="0">
                <a:solidFill>
                  <a:srgbClr val="000000">
                    <a:lumMod val="75000"/>
                    <a:lumOff val="25000"/>
                  </a:srgbClr>
                </a:solidFill>
                <a:uFillTx/>
                <a:latin typeface="Arial" panose="020B0604020202020204" pitchFamily="34" charset="0"/>
                <a:ea typeface="微软雅黑" panose="020B0503020204020204" pitchFamily="34" charset="-122"/>
                <a:sym typeface="+mn-ea"/>
              </a:rPr>
              <a:t>需求分析规格说明书</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sym typeface="+mn-ea"/>
            </a:endParaRPr>
          </a:p>
          <a:p>
            <a:pPr algn="ctr"/>
            <a:r>
              <a:rPr lang="zh-CN" altLang="en-US"/>
              <a:t>负责人：</a:t>
            </a:r>
            <a:r>
              <a:rPr lang="en-US" altLang="zh-CN"/>
              <a:t>      </a:t>
            </a:r>
            <a:r>
              <a:rPr lang="zh-CN" altLang="en-US"/>
              <a:t>燕子、</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sym typeface="+mn-ea"/>
              </a:rPr>
              <a:t>朱霄涵、付晓峰</a:t>
            </a:r>
            <a:endParaRPr lang="zh-CN" altLang="en-US"/>
          </a:p>
        </p:txBody>
      </p:sp>
      <p:sp>
        <p:nvSpPr>
          <p:cNvPr id="3" name="云形 2"/>
          <p:cNvSpPr/>
          <p:nvPr/>
        </p:nvSpPr>
        <p:spPr>
          <a:xfrm>
            <a:off x="4619625" y="4133850"/>
            <a:ext cx="3470910" cy="2070100"/>
          </a:xfrm>
          <a:prstGeom prst="cloud">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sym typeface="+mn-ea"/>
              </a:rPr>
              <a:t>测试计划说明书</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sym typeface="+mn-ea"/>
            </a:endParaRPr>
          </a:p>
          <a:p>
            <a:pPr algn="ctr"/>
            <a:r>
              <a:rPr lang="zh-CN" altLang="en-US"/>
              <a:t>负责人：</a:t>
            </a:r>
            <a:r>
              <a:rPr lang="en-US" altLang="zh-CN"/>
              <a:t>     </a:t>
            </a:r>
            <a:r>
              <a:rPr lang="zh-CN" altLang="en-US"/>
              <a:t>张雅童、韩晓</a:t>
            </a:r>
            <a:r>
              <a:rPr lang="zh-CN" altLang="en-US"/>
              <a:t>葳</a:t>
            </a:r>
            <a:endParaRPr lang="zh-CN" altLang="en-US"/>
          </a:p>
        </p:txBody>
      </p:sp>
      <p:sp>
        <p:nvSpPr>
          <p:cNvPr id="5" name="云形 4"/>
          <p:cNvSpPr/>
          <p:nvPr/>
        </p:nvSpPr>
        <p:spPr>
          <a:xfrm>
            <a:off x="8716010" y="5046345"/>
            <a:ext cx="2792095" cy="1658620"/>
          </a:xfrm>
          <a:prstGeom prst="cloud">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sym typeface="+mn-ea"/>
              </a:rPr>
              <a:t>测试报告说明书</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sym typeface="+mn-ea"/>
            </a:endParaRPr>
          </a:p>
          <a:p>
            <a:pPr algn="ctr"/>
            <a:r>
              <a:rPr lang="zh-CN" altLang="en-US"/>
              <a:t>负责人：</a:t>
            </a:r>
            <a:r>
              <a:rPr lang="zh-CN" altLang="en-US"/>
              <a:t>梁宇</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3" name="矩形 22"/>
          <p:cNvSpPr/>
          <p:nvPr>
            <p:custDataLst>
              <p:tags r:id="rId2"/>
            </p:custDataLst>
          </p:nvPr>
        </p:nvSpPr>
        <p:spPr>
          <a:xfrm>
            <a:off x="273162" y="1701575"/>
            <a:ext cx="220324" cy="466158"/>
          </a:xfrm>
          <a:prstGeom prst="rect">
            <a:avLst/>
          </a:prstGeom>
          <a:solidFill>
            <a:srgbClr val="D6DCE4">
              <a:lumMod val="2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22" name="矩形 21"/>
          <p:cNvSpPr/>
          <p:nvPr>
            <p:custDataLst>
              <p:tags r:id="rId3"/>
            </p:custDataLst>
          </p:nvPr>
        </p:nvSpPr>
        <p:spPr>
          <a:xfrm>
            <a:off x="273162" y="2167640"/>
            <a:ext cx="11451772" cy="4124666"/>
          </a:xfrm>
          <a:prstGeom prst="rect">
            <a:avLst/>
          </a:prstGeom>
          <a:pattFill prst="ltUpDiag">
            <a:fgClr>
              <a:srgbClr val="EF9CDC"/>
            </a:fgClr>
            <a:bgClr>
              <a:schemeClr val="tx2">
                <a:lumMod val="10000"/>
                <a:lumOff val="90000"/>
              </a:schemeClr>
            </a:bgClr>
          </a:patt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21" name="矩形 20"/>
          <p:cNvSpPr/>
          <p:nvPr>
            <p:custDataLst>
              <p:tags r:id="rId4"/>
            </p:custDataLst>
          </p:nvPr>
        </p:nvSpPr>
        <p:spPr>
          <a:xfrm>
            <a:off x="504916" y="1712686"/>
            <a:ext cx="11219543" cy="4368800"/>
          </a:xfrm>
          <a:prstGeom prst="rect">
            <a:avLst/>
          </a:prstGeom>
          <a:solidFill>
            <a:srgbClr val="FFFFFF">
              <a:alpha val="40000"/>
            </a:srgbClr>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文本框 16"/>
          <p:cNvSpPr txBox="1"/>
          <p:nvPr>
            <p:custDataLst>
              <p:tags r:id="rId5"/>
            </p:custDataLst>
          </p:nvPr>
        </p:nvSpPr>
        <p:spPr>
          <a:xfrm>
            <a:off x="676910" y="2274570"/>
            <a:ext cx="10852150" cy="3806825"/>
          </a:xfrm>
          <a:prstGeom prst="rect">
            <a:avLst/>
          </a:prstGeom>
          <a:noFill/>
        </p:spPr>
        <p:txBody>
          <a:bodyPr wrap="square" lIns="101600" tIns="0" rIns="82550" bIns="0" rtlCol="0">
            <a:normAutofit fontScale="90000"/>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mj-lt"/>
              <a:buNone/>
            </a:pPr>
            <a:r>
              <a:rPr lang="en-US" altLang="zh-CN" dirty="0">
                <a:solidFill>
                  <a:srgbClr val="000000">
                    <a:lumMod val="75000"/>
                    <a:lumOff val="25000"/>
                  </a:srgbClr>
                </a:solidFill>
                <a:uFillTx/>
                <a:latin typeface="Arial" panose="020B0604020202020204" pitchFamily="34" charset="0"/>
                <a:ea typeface="微软雅黑" panose="020B0503020204020204" pitchFamily="34" charset="-122"/>
              </a:rPr>
              <a:t>     </a:t>
            </a:r>
            <a:r>
              <a:rPr lang="en-US" altLang="zh-CN" b="1" dirty="0">
                <a:solidFill>
                  <a:srgbClr val="000000">
                    <a:lumMod val="75000"/>
                    <a:lumOff val="25000"/>
                  </a:srgbClr>
                </a:solidFill>
                <a:uFillTx/>
                <a:latin typeface="Arial" panose="020B0604020202020204" pitchFamily="34" charset="0"/>
                <a:ea typeface="微软雅黑" panose="020B0503020204020204" pitchFamily="34" charset="-122"/>
              </a:rPr>
              <a:t>燕子</a:t>
            </a:r>
            <a:r>
              <a:rPr lang="en-US" altLang="zh-CN" dirty="0">
                <a:solidFill>
                  <a:srgbClr val="000000">
                    <a:lumMod val="75000"/>
                    <a:lumOff val="25000"/>
                  </a:srgbClr>
                </a:solidFill>
                <a:uFillTx/>
                <a:latin typeface="Arial" panose="020B0604020202020204" pitchFamily="34" charset="0"/>
                <a:ea typeface="微软雅黑" panose="020B0503020204020204" pitchFamily="34" charset="-122"/>
              </a:rPr>
              <a:t>：组内人员任务分配和解答问题沟通，组员编写</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文档</a:t>
            </a:r>
            <a:r>
              <a:rPr lang="en-US" altLang="zh-CN" dirty="0">
                <a:solidFill>
                  <a:srgbClr val="000000">
                    <a:lumMod val="75000"/>
                    <a:lumOff val="25000"/>
                  </a:srgbClr>
                </a:solidFill>
                <a:uFillTx/>
                <a:latin typeface="Arial" panose="020B0604020202020204" pitchFamily="34" charset="0"/>
                <a:ea typeface="微软雅黑" panose="020B0503020204020204" pitchFamily="34" charset="-122"/>
              </a:rPr>
              <a:t>的审核和指导。需求分析规格说明书编写，禅道：项目创建，所有研究需求，讲师端功能性用例，bug创建编写执行，测试单，测试报告编写</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并审核完善</a:t>
            </a:r>
            <a:r>
              <a:rPr lang="en-US" altLang="zh-CN" dirty="0">
                <a:solidFill>
                  <a:srgbClr val="000000">
                    <a:lumMod val="75000"/>
                    <a:lumOff val="25000"/>
                  </a:srgbClr>
                </a:solidFill>
                <a:uFillTx/>
                <a:latin typeface="Arial" panose="020B0604020202020204" pitchFamily="34" charset="0"/>
                <a:ea typeface="微软雅黑" panose="020B0503020204020204" pitchFamily="34" charset="-122"/>
              </a:rPr>
              <a:t>。完善了其他组员提出的Bug。</a:t>
            </a:r>
            <a:endParaRPr lang="en-US" altLang="zh-CN" dirty="0">
              <a:solidFill>
                <a:srgbClr val="000000">
                  <a:lumMod val="75000"/>
                  <a:lumOff val="25000"/>
                </a:srgbClr>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mj-lt"/>
              <a:buNone/>
            </a:pPr>
            <a:r>
              <a:rPr lang="en-US" altLang="zh-CN" b="1" dirty="0">
                <a:solidFill>
                  <a:srgbClr val="000000">
                    <a:lumMod val="75000"/>
                    <a:lumOff val="25000"/>
                  </a:srgbClr>
                </a:solidFill>
                <a:uFillTx/>
                <a:latin typeface="Arial" panose="020B0604020202020204" pitchFamily="34" charset="0"/>
                <a:ea typeface="微软雅黑" panose="020B0503020204020204" pitchFamily="34" charset="-122"/>
              </a:rPr>
              <a:t>    </a:t>
            </a:r>
            <a:r>
              <a:rPr lang="zh-CN" altLang="en-US" b="1" dirty="0">
                <a:solidFill>
                  <a:srgbClr val="000000">
                    <a:lumMod val="75000"/>
                    <a:lumOff val="25000"/>
                  </a:srgbClr>
                </a:solidFill>
                <a:uFillTx/>
                <a:latin typeface="Arial" panose="020B0604020202020204" pitchFamily="34" charset="0"/>
                <a:ea typeface="微软雅黑" panose="020B0503020204020204" pitchFamily="34" charset="-122"/>
              </a:rPr>
              <a:t>朱霄涵</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：需求分析规格说明书编写及完善，禅道：学生和管理员的可用性测试用例，权限及安全性测试用例，功能性测试用例创建编写执行，学生端bug创建编写执行。测试单编写。</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mj-lt"/>
              <a:buNone/>
            </a:pPr>
            <a:r>
              <a:rPr lang="en-US" altLang="zh-CN" b="1" dirty="0">
                <a:solidFill>
                  <a:srgbClr val="000000">
                    <a:lumMod val="75000"/>
                    <a:lumOff val="25000"/>
                  </a:srgbClr>
                </a:solidFill>
                <a:uFillTx/>
                <a:latin typeface="Arial" panose="020B0604020202020204" pitchFamily="34" charset="0"/>
                <a:ea typeface="微软雅黑" panose="020B0503020204020204" pitchFamily="34" charset="-122"/>
              </a:rPr>
              <a:t>     </a:t>
            </a:r>
            <a:r>
              <a:rPr lang="zh-CN" altLang="en-US" b="1" dirty="0">
                <a:solidFill>
                  <a:srgbClr val="000000">
                    <a:lumMod val="75000"/>
                    <a:lumOff val="25000"/>
                  </a:srgbClr>
                </a:solidFill>
                <a:uFillTx/>
                <a:latin typeface="Arial" panose="020B0604020202020204" pitchFamily="34" charset="0"/>
                <a:ea typeface="微软雅黑" panose="020B0503020204020204" pitchFamily="34" charset="-122"/>
              </a:rPr>
              <a:t>梁宇</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：测试报告说明书编写及完善​，​禅道：UI测试用例创建编写执行</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、文档测试用例创建编写执行​。ppt编写及完善。</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mj-lt"/>
              <a:buNone/>
            </a:pPr>
            <a:r>
              <a:rPr lang="en-US" altLang="zh-CN" b="1" dirty="0">
                <a:solidFill>
                  <a:srgbClr val="000000">
                    <a:lumMod val="75000"/>
                    <a:lumOff val="25000"/>
                  </a:srgbClr>
                </a:solidFill>
                <a:uFillTx/>
                <a:latin typeface="Arial" panose="020B0604020202020204" pitchFamily="34" charset="0"/>
                <a:ea typeface="微软雅黑" panose="020B0503020204020204" pitchFamily="34" charset="-122"/>
              </a:rPr>
              <a:t>    </a:t>
            </a:r>
            <a:r>
              <a:rPr lang="zh-CN" altLang="en-US" b="1" dirty="0">
                <a:solidFill>
                  <a:srgbClr val="000000">
                    <a:lumMod val="75000"/>
                    <a:lumOff val="25000"/>
                  </a:srgbClr>
                </a:solidFill>
                <a:uFillTx/>
                <a:latin typeface="Arial" panose="020B0604020202020204" pitchFamily="34" charset="0"/>
                <a:ea typeface="微软雅黑" panose="020B0503020204020204" pitchFamily="34" charset="-122"/>
              </a:rPr>
              <a:t>张雅童</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：测试计划说明书编写及完善，禅道：兼容性测试用例创建编写执行。部分性能测试用例创建编写执行。​</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mj-lt"/>
              <a:buNone/>
            </a:pPr>
            <a:r>
              <a:rPr lang="en-US" altLang="zh-CN" b="1" dirty="0">
                <a:solidFill>
                  <a:srgbClr val="000000">
                    <a:lumMod val="75000"/>
                    <a:lumOff val="25000"/>
                  </a:srgbClr>
                </a:solidFill>
                <a:uFillTx/>
                <a:latin typeface="Arial" panose="020B0604020202020204" pitchFamily="34" charset="0"/>
                <a:ea typeface="微软雅黑" panose="020B0503020204020204" pitchFamily="34" charset="-122"/>
              </a:rPr>
              <a:t>    </a:t>
            </a:r>
            <a:r>
              <a:rPr lang="zh-CN" altLang="en-US" b="1" dirty="0">
                <a:solidFill>
                  <a:srgbClr val="000000">
                    <a:lumMod val="75000"/>
                    <a:lumOff val="25000"/>
                  </a:srgbClr>
                </a:solidFill>
                <a:uFillTx/>
                <a:latin typeface="Arial" panose="020B0604020202020204" pitchFamily="34" charset="0"/>
                <a:ea typeface="微软雅黑" panose="020B0503020204020204" pitchFamily="34" charset="-122"/>
              </a:rPr>
              <a:t>韩晓葳</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：测试计划说明书编写及完善，禅道：性能测试用例创建编写执行。</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endParaRPr>
          </a:p>
          <a:p>
            <a:pPr indent="0" fontAlgn="ctr">
              <a:spcBef>
                <a:spcPts val="1000"/>
              </a:spcBef>
              <a:spcAft>
                <a:spcPts val="0"/>
              </a:spcAft>
              <a:buFont typeface="+mj-lt"/>
              <a:buNone/>
            </a:pPr>
            <a:r>
              <a:rPr lang="en-US" altLang="zh-CN" b="1" dirty="0">
                <a:solidFill>
                  <a:srgbClr val="000000">
                    <a:lumMod val="75000"/>
                    <a:lumOff val="25000"/>
                  </a:srgbClr>
                </a:solidFill>
                <a:uFillTx/>
                <a:latin typeface="Arial" panose="020B0604020202020204" pitchFamily="34" charset="0"/>
                <a:ea typeface="微软雅黑" panose="020B0503020204020204" pitchFamily="34" charset="-122"/>
              </a:rPr>
              <a:t>    </a:t>
            </a:r>
            <a:r>
              <a:rPr lang="zh-CN" altLang="en-US" b="1" dirty="0">
                <a:solidFill>
                  <a:srgbClr val="000000">
                    <a:lumMod val="75000"/>
                    <a:lumOff val="25000"/>
                  </a:srgbClr>
                </a:solidFill>
                <a:uFillTx/>
                <a:latin typeface="Arial" panose="020B0604020202020204" pitchFamily="34" charset="0"/>
                <a:ea typeface="微软雅黑" panose="020B0503020204020204" pitchFamily="34" charset="-122"/>
              </a:rPr>
              <a:t>付晓峰</a:t>
            </a:r>
            <a:r>
              <a:rPr lang="zh-CN" altLang="en-US" dirty="0">
                <a:solidFill>
                  <a:srgbClr val="000000">
                    <a:lumMod val="75000"/>
                    <a:lumOff val="25000"/>
                  </a:srgbClr>
                </a:solidFill>
                <a:uFillTx/>
                <a:latin typeface="Arial" panose="020B0604020202020204" pitchFamily="34" charset="0"/>
                <a:ea typeface="微软雅黑" panose="020B0503020204020204" pitchFamily="34" charset="-122"/>
              </a:rPr>
              <a:t>：需求分析规格说明书完善，禅道：白盒测试用例创建编写执行，后台管理员端bug创建编写执行。部分学生端bug编写，产品文档，项目文档，测试单，测试报告编写。​​</a:t>
            </a:r>
            <a:endParaRPr lang="zh-CN" altLang="en-US" dirty="0">
              <a:solidFill>
                <a:srgbClr val="000000">
                  <a:lumMod val="75000"/>
                  <a:lumOff val="25000"/>
                </a:srgbClr>
              </a:solidFill>
              <a:uFillTx/>
              <a:latin typeface="Arial" panose="020B0604020202020204" pitchFamily="34" charset="0"/>
              <a:ea typeface="微软雅黑" panose="020B0503020204020204" pitchFamily="34" charset="-122"/>
            </a:endParaRPr>
          </a:p>
        </p:txBody>
      </p:sp>
      <p:sp>
        <p:nvSpPr>
          <p:cNvPr id="20" name="文本框 19"/>
          <p:cNvSpPr txBox="1"/>
          <p:nvPr>
            <p:custDataLst>
              <p:tags r:id="rId6"/>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spc="300" dirty="0">
                <a:solidFill>
                  <a:srgbClr val="000000">
                    <a:lumMod val="75000"/>
                    <a:lumOff val="25000"/>
                  </a:srgbClr>
                </a:solidFill>
                <a:uFillTx/>
                <a:latin typeface="Arial" panose="020B0604020202020204" pitchFamily="34" charset="0"/>
                <a:ea typeface="微软雅黑" panose="020B0503020204020204" pitchFamily="34" charset="-122"/>
              </a:rPr>
              <a:t>人员</a:t>
            </a:r>
            <a:r>
              <a:rPr lang="zh-CN" altLang="en-US" sz="3600" b="1" spc="300" dirty="0">
                <a:solidFill>
                  <a:srgbClr val="000000">
                    <a:lumMod val="75000"/>
                    <a:lumOff val="25000"/>
                  </a:srgbClr>
                </a:solidFill>
                <a:uFillTx/>
                <a:latin typeface="Arial" panose="020B0604020202020204" pitchFamily="34" charset="0"/>
                <a:ea typeface="微软雅黑" panose="020B0503020204020204" pitchFamily="34" charset="-122"/>
              </a:rPr>
              <a:t>分配</a:t>
            </a:r>
            <a:endParaRPr lang="zh-CN" altLang="en-US" sz="3600" b="1" spc="300" dirty="0">
              <a:solidFill>
                <a:srgbClr val="000000">
                  <a:lumMod val="75000"/>
                  <a:lumOff val="25000"/>
                </a:srgbClr>
              </a:solidFill>
              <a:uFillTx/>
              <a:latin typeface="Arial" panose="020B0604020202020204" pitchFamily="34" charset="0"/>
              <a:ea typeface="微软雅黑" panose="020B0503020204020204" pitchFamily="34" charset="-122"/>
            </a:endParaRPr>
          </a:p>
        </p:txBody>
      </p:sp>
      <p:grpSp>
        <p:nvGrpSpPr>
          <p:cNvPr id="24" name="组合 23"/>
          <p:cNvGrpSpPr>
            <a:grpSpLocks noChangeAspect="1"/>
          </p:cNvGrpSpPr>
          <p:nvPr>
            <p:custDataLst>
              <p:tags r:id="rId7"/>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8"/>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6" name="任意多边形: 形状 25"/>
            <p:cNvSpPr>
              <a:spLocks noChangeAspect="1"/>
            </p:cNvSpPr>
            <p:nvPr>
              <p:custDataLst>
                <p:tags r:id="rId9"/>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Tree>
    <p:custDataLst>
      <p:tags r:id="rId10"/>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5"/>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5_1*a*1"/>
  <p:tag name="KSO_WM_TEMPLATE_CATEGORY" val="custom"/>
  <p:tag name="KSO_WM_TEMPLATE_INDEX" val="20205175"/>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5_1*b*1"/>
  <p:tag name="KSO_WM_TEMPLATE_CATEGORY" val="custom"/>
  <p:tag name="KSO_WM_TEMPLATE_INDEX" val="20205175"/>
  <p:tag name="KSO_WM_UNIT_LAYERLEVEL" val="1"/>
  <p:tag name="KSO_WM_TAG_VERSION" val="1.0"/>
  <p:tag name="KSO_WM_BEAUTIFY_FLAG" val="#wm#"/>
</p:tagLst>
</file>

<file path=ppt/tags/tag127.xml><?xml version="1.0" encoding="utf-8"?>
<p:tagLst xmlns:p="http://schemas.openxmlformats.org/presentationml/2006/main">
  <p:tag name="KSO_WM_SLIDE_ID" val="custom20205175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5"/>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5_4*a*1"/>
  <p:tag name="KSO_WM_TEMPLATE_CATEGORY" val="custom"/>
  <p:tag name="KSO_WM_TEMPLATE_INDEX" val="20205175"/>
  <p:tag name="KSO_WM_UNIT_LAYERLEVEL" val="1"/>
  <p:tag name="KSO_WM_TAG_VERSION" val="1.0"/>
  <p:tag name="KSO_WM_BEAUTIFY_FLAG" val="#wm#"/>
  <p:tag name="KSO_WM_UNIT_ISNUMDGMTITLE" val="0"/>
  <p:tag name="KSO_WM_UNIT_TEXT_FILL_FORE_SCHEMECOLOR_INDEX" val="14"/>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5_4*b*1"/>
  <p:tag name="KSO_WM_TEMPLATE_CATEGORY" val="custom"/>
  <p:tag name="KSO_WM_TEMPLATE_INDEX" val="20205175"/>
  <p:tag name="KSO_WM_UNIT_LAYERLEVEL" val="1"/>
  <p:tag name="KSO_WM_TAG_VERSION" val="1.0"/>
  <p:tag name="KSO_WM_BEAUTIFY_FLAG" val="#wm#"/>
  <p:tag name="KSO_WM_UNIT_ISNUMDGMTITLE" val="0"/>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5_4*i*1"/>
  <p:tag name="KSO_WM_TEMPLATE_CATEGORY" val="custom"/>
  <p:tag name="KSO_WM_TEMPLATE_INDEX" val="2020517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31.xml><?xml version="1.0" encoding="utf-8"?>
<p:tagLst xmlns:p="http://schemas.openxmlformats.org/presentationml/2006/main">
  <p:tag name="KSO_WM_UNIT_SUBTYPE" val="a"/>
  <p:tag name="KSO_WM_UNIT_PRESET_TEXT" val="单击此处添加&#13;文本具体内容"/>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ID" val="diagram51_4*l_h_f*1_1_1"/>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51_4*l_h_i*1_2_1"/>
  <p:tag name="KSO_WM_TEMPLATE_CATEGORY" val="diagram"/>
  <p:tag name="KSO_WM_TEMPLATE_INDEX" val="51"/>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51_4*l_h_i*1_2_2"/>
  <p:tag name="KSO_WM_TEMPLATE_CATEGORY" val="diagram"/>
  <p:tag name="KSO_WM_TEMPLATE_INDEX" val="51"/>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diagram51_4*l_h_i*1_2_3"/>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6"/>
  <p:tag name="KSO_WM_UNIT_TEXT_FILL_TYPE" val="1"/>
  <p:tag name="KSO_WM_UNIT_USESOURCEFORMAT_APPLY" val="1"/>
</p:tagLst>
</file>

<file path=ppt/tags/tag135.xml><?xml version="1.0" encoding="utf-8"?>
<p:tagLst xmlns:p="http://schemas.openxmlformats.org/presentationml/2006/main">
  <p:tag name="KSO_WM_UNIT_SUBTYPE" val="a"/>
  <p:tag name="KSO_WM_UNIT_PRESET_TEXT" val="单击此处添加&#13;文本具体内容"/>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ID" val="diagram51_4*l_h_f*1_2_1"/>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51_4*l_h_i*1_3_1"/>
  <p:tag name="KSO_WM_TEMPLATE_CATEGORY" val="diagram"/>
  <p:tag name="KSO_WM_TEMPLATE_INDEX" val="51"/>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51_4*l_h_i*1_3_2"/>
  <p:tag name="KSO_WM_TEMPLATE_CATEGORY" val="diagram"/>
  <p:tag name="KSO_WM_TEMPLATE_INDEX" val="51"/>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3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SUBTYPE" val="d"/>
  <p:tag name="KSO_WM_UNIT_ID" val="diagram51_4*l_h_i*1_3_3"/>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5"/>
  <p:tag name="KSO_WM_UNIT_TEXT_FILL_TYPE" val="1"/>
  <p:tag name="KSO_WM_UNIT_USESOURCEFORMAT_APPLY" val="1"/>
</p:tagLst>
</file>

<file path=ppt/tags/tag139.xml><?xml version="1.0" encoding="utf-8"?>
<p:tagLst xmlns:p="http://schemas.openxmlformats.org/presentationml/2006/main">
  <p:tag name="KSO_WM_UNIT_SUBTYPE" val="a"/>
  <p:tag name="KSO_WM_UNIT_PRESET_TEXT" val="单击此处添加&#13;文本具体内容"/>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ID" val="diagram51_4*l_h_f*1_3_1"/>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51_4*l_h_i*1_4_1"/>
  <p:tag name="KSO_WM_TEMPLATE_CATEGORY" val="diagram"/>
  <p:tag name="KSO_WM_TEMPLATE_INDEX" val="51"/>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51_4*l_h_i*1_4_2"/>
  <p:tag name="KSO_WM_TEMPLATE_CATEGORY" val="diagram"/>
  <p:tag name="KSO_WM_TEMPLATE_INDEX" val="51"/>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SUBTYPE" val="d"/>
  <p:tag name="KSO_WM_UNIT_ID" val="diagram51_4*l_h_i*1_4_3"/>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6"/>
  <p:tag name="KSO_WM_UNIT_TEXT_FILL_TYPE" val="1"/>
  <p:tag name="KSO_WM_UNIT_USESOURCEFORMAT_APPLY" val="1"/>
</p:tagLst>
</file>

<file path=ppt/tags/tag143.xml><?xml version="1.0" encoding="utf-8"?>
<p:tagLst xmlns:p="http://schemas.openxmlformats.org/presentationml/2006/main">
  <p:tag name="KSO_WM_UNIT_SUBTYPE" val="a"/>
  <p:tag name="KSO_WM_UNIT_PRESET_TEXT" val="单击此处添加&#13;文本具体内容"/>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ID" val="diagram51_4*l_h_f*1_4_1"/>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51_4*l_h_i*1_2_1"/>
  <p:tag name="KSO_WM_TEMPLATE_CATEGORY" val="diagram"/>
  <p:tag name="KSO_WM_TEMPLATE_INDEX" val="51"/>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51_4*l_h_i*1_2_2"/>
  <p:tag name="KSO_WM_TEMPLATE_CATEGORY" val="diagram"/>
  <p:tag name="KSO_WM_TEMPLATE_INDEX" val="51"/>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diagram51_4*l_h_i*1_2_3"/>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6"/>
  <p:tag name="KSO_WM_UNIT_TEX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diagram51_4*l_h_i*1_2_3"/>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6"/>
  <p:tag name="KSO_WM_UNIT_TEXT_FILL_TYPE" val="1"/>
  <p:tag name="KSO_WM_UNIT_USESOURCEFORMAT_APPLY" val="1"/>
</p:tagLst>
</file>

<file path=ppt/tags/tag148.xml><?xml version="1.0" encoding="utf-8"?>
<p:tagLst xmlns:p="http://schemas.openxmlformats.org/presentationml/2006/main">
  <p:tag name="KSO_WM_UNIT_SUBTYPE" val="a"/>
  <p:tag name="KSO_WM_UNIT_PRESET_TEXT" val="单击此处添加&#13;文本具体内容"/>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ID" val="diagram51_4*l_h_f*1_2_1"/>
  <p:tag name="KSO_WM_TEMPLATE_CATEGORY" val="diagram"/>
  <p:tag name="KSO_WM_TEMPLATE_INDEX" val="51"/>
  <p:tag name="KSO_WM_UNIT_LAYERLEVEL" val="1_1_1"/>
  <p:tag name="KSO_WM_TAG_VERSION" val="1.0"/>
  <p:tag name="KSO_WM_UNIT_TEXT_FILL_FORE_SCHEMECOLOR_INDEX_BRIGHTNESS" val="0"/>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SLIDE_ID" val="custom20205175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5"/>
  <p:tag name="KSO_WM_SLIDE_LAYOUT" val="a_b_l"/>
  <p:tag name="KSO_WM_SLIDE_LAYOUT_CNT" val="1_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175"/>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153.xml><?xml version="1.0" encoding="utf-8"?>
<p:tagLst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ID" val="diagram20202570_1*a*1"/>
  <p:tag name="KSO_WM_TEMPLATE_CATEGORY" val="diagram"/>
  <p:tag name="KSO_WM_TEMPLATE_INDEX" val="20202570"/>
  <p:tag name="KSO_WM_UNIT_LAYERLEVEL" val="1"/>
  <p:tag name="KSO_WM_TAG_VERSION" val="1.0"/>
  <p:tag name="KSO_WM_UNIT_PRESET_TEXT" val="单击此处添加大标题内容"/>
</p:tagLst>
</file>

<file path=ppt/tags/tag154.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ID" val="diagram20202570_1*f*1"/>
  <p:tag name="KSO_WM_TEMPLATE_CATEGORY" val="diagram"/>
  <p:tag name="KSO_WM_TEMPLATE_INDEX" val="20202570"/>
  <p:tag name="KSO_WM_UNIT_LAYERLEVEL" val="1"/>
  <p:tag name="KSO_WM_TAG_VERSION" val="1.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55.xml><?xml version="1.0" encoding="utf-8"?>
<p:tagLst xmlns:p="http://schemas.openxmlformats.org/presentationml/2006/main">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BEAUTIFY_FLAG" val="#wm#"/>
  <p:tag name="KSO_WM_TEMPLATE_CATEGORY" val="diagram"/>
  <p:tag name="KSO_WM_TEMPLATE_INDEX" val="20202570"/>
  <p:tag name="KSO_WM_SLIDE_LAYOUT" val="a_f"/>
  <p:tag name="KSO_WM_SLIDE_LAYOUT_CNT" val="1_2"/>
</p:tagLst>
</file>

<file path=ppt/tags/tag156.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57.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58.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ID" val="diagram20200864_1*f*1"/>
  <p:tag name="KSO_WM_TEMPLATE_CATEGORY" val="diagram"/>
  <p:tag name="KSO_WM_TEMPLATE_INDEX" val="20200864"/>
  <p:tag name="KSO_WM_UNIT_LAYERLEVEL" val="1"/>
  <p:tag name="KSO_WM_TAG_VERSION" val="1.0"/>
  <p:tag name="KSO_WM_UNIT_DEFAULT_FONT" val="14;18;2"/>
  <p:tag name="KSO_WM_UNIT_BLOCK" val="0"/>
  <p:tag name="KSO_WM_UNIT_PLACING_PICTURE_MD4" val="0"/>
</p:tagLst>
</file>

<file path=ppt/tags/tag159.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61.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ID" val="diagram20200864_1*f*1"/>
  <p:tag name="KSO_WM_TEMPLATE_CATEGORY" val="diagram"/>
  <p:tag name="KSO_WM_TEMPLATE_INDEX" val="20200864"/>
  <p:tag name="KSO_WM_UNIT_LAYERLEVEL" val="1"/>
  <p:tag name="KSO_WM_TAG_VERSION" val="1.0"/>
  <p:tag name="KSO_WM_UNIT_DEFAULT_FONT" val="14;18;2"/>
  <p:tag name="KSO_WM_UNIT_BLOCK" val="0"/>
  <p:tag name="KSO_WM_UNIT_PLACING_PICTURE_MD4" val="0"/>
</p:tagLst>
</file>

<file path=ppt/tags/tag16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63.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ID" val="diagram20200864_1*f*1"/>
  <p:tag name="KSO_WM_TEMPLATE_CATEGORY" val="diagram"/>
  <p:tag name="KSO_WM_TEMPLATE_INDEX" val="20200864"/>
  <p:tag name="KSO_WM_UNIT_LAYERLEVEL" val="1"/>
  <p:tag name="KSO_WM_TAG_VERSION" val="1.0"/>
  <p:tag name="KSO_WM_UNIT_DEFAULT_FONT" val="14;18;2"/>
  <p:tag name="KSO_WM_UNIT_BLOCK" val="0"/>
  <p:tag name="KSO_WM_UNIT_PLACING_PICTURE_MD4" val="0"/>
</p:tagLst>
</file>

<file path=ppt/tags/tag164.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65.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ID" val="diagram20200864_1*f*1"/>
  <p:tag name="KSO_WM_TEMPLATE_CATEGORY" val="diagram"/>
  <p:tag name="KSO_WM_TEMPLATE_INDEX" val="20200864"/>
  <p:tag name="KSO_WM_UNIT_LAYERLEVEL" val="1"/>
  <p:tag name="KSO_WM_TAG_VERSION" val="1.0"/>
  <p:tag name="KSO_WM_UNIT_DEFAULT_FONT" val="14;18;2"/>
  <p:tag name="KSO_WM_UNIT_BLOCK" val="0"/>
  <p:tag name="KSO_WM_UNIT_PLACING_PICTURE_MD4" val="0"/>
</p:tagLst>
</file>

<file path=ppt/tags/tag166.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67.xml><?xml version="1.0" encoding="utf-8"?>
<p:tagLst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diagram20202574_1*i*1"/>
  <p:tag name="KSO_WM_TEMPLATE_CATEGORY" val="diagram"/>
  <p:tag name="KSO_WM_TEMPLATE_INDEX" val="2020257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diagram20202574_1*i*2"/>
  <p:tag name="KSO_WM_TEMPLATE_CATEGORY" val="diagram"/>
  <p:tag name="KSO_WM_TEMPLATE_INDEX" val="2020257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171.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172.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176.xml><?xml version="1.0" encoding="utf-8"?>
<p:tagLst xmlns:p="http://schemas.openxmlformats.org/presentationml/2006/main">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BEAUTIFY_FLAG" val="#wm#"/>
  <p:tag name="KSO_WM_TEMPLATE_CATEGORY" val="diagram"/>
  <p:tag name="KSO_WM_TEMPLATE_INDEX" val="20202574"/>
  <p:tag name="KSO_WM_SLIDE_LAYOUT" val="a_f_h"/>
  <p:tag name="KSO_WM_SLIDE_LAYOUT_CNT" val="1_1_1"/>
  <p:tag name="KSO_WM_SLIDE_TYPE" val="text"/>
  <p:tag name="KSO_WM_SLIDE_SUBTYPE" val="pureTxt"/>
  <p:tag name="KSO_WM_SLIDE_SIZE" val="854.507*99.1489"/>
  <p:tag name="KSO_WM_SLIDE_POSITION" val="53.318*216.399"/>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479_1*i*3"/>
  <p:tag name="KSO_WM_TEMPLATE_CATEGORY" val="diagram"/>
  <p:tag name="KSO_WM_TEMPLATE_INDEX" val="20200479"/>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479_1*i*4"/>
  <p:tag name="KSO_WM_TEMPLATE_CATEGORY" val="diagram"/>
  <p:tag name="KSO_WM_TEMPLATE_INDEX" val="2020047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479_1*i*5"/>
  <p:tag name="KSO_WM_TEMPLATE_CATEGORY" val="diagram"/>
  <p:tag name="KSO_WM_TEMPLATE_INDEX" val="2020047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479_1*i*6"/>
  <p:tag name="KSO_WM_TEMPLATE_CATEGORY" val="diagram"/>
  <p:tag name="KSO_WM_TEMPLATE_INDEX" val="20200479"/>
  <p:tag name="KSO_WM_UNIT_LAYERLEVEL" val="1"/>
  <p:tag name="KSO_WM_TAG_VERSION" val="1.0"/>
  <p:tag name="KSO_WM_BEAUTIFY_FLAG" val="#wm#"/>
</p:tagLst>
</file>

<file path=ppt/tags/tag181.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182.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ID" val="diagram20200479_1*a*1"/>
  <p:tag name="KSO_WM_TEMPLATE_CATEGORY" val="diagram"/>
  <p:tag name="KSO_WM_TEMPLATE_INDEX" val="20200479"/>
  <p:tag name="KSO_WM_UNIT_LAYERLEVEL" val="1"/>
  <p:tag name="KSO_WM_TAG_VERSION" val="1.0"/>
  <p:tag name="KSO_WM_UNIT_PRESET_TEXT" val="户外拓展训练目的"/>
  <p:tag name="KSO_WM_UNIT_ISNUMDGMTITLE" val="0"/>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479_1*i*1"/>
  <p:tag name="KSO_WM_TEMPLATE_CATEGORY" val="diagram"/>
  <p:tag name="KSO_WM_TEMPLATE_INDEX" val="20200479"/>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479_1*i*2"/>
  <p:tag name="KSO_WM_TEMPLATE_CATEGORY" val="diagram"/>
  <p:tag name="KSO_WM_TEMPLATE_INDEX" val="20200479"/>
  <p:tag name="KSO_WM_UNIT_LAYERLEVEL" val="1"/>
  <p:tag name="KSO_WM_TAG_VERSION" val="1.0"/>
  <p:tag name="KSO_WM_BEAUTIFY_FLAG" val="#wm#"/>
</p:tagLst>
</file>

<file path=ppt/tags/tag185.xml><?xml version="1.0" encoding="utf-8"?>
<p:tagLst xmlns:p="http://schemas.openxmlformats.org/presentationml/2006/main">
  <p:tag name="KSO_WM_SLIDE_ID" val="diagram2020047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0479"/>
  <p:tag name="KSO_WM_SLIDE_LAYOUT" val="a_f"/>
  <p:tag name="KSO_WM_SLIDE_LAYOUT_CNT" val="1_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479_1*i*3"/>
  <p:tag name="KSO_WM_TEMPLATE_CATEGORY" val="diagram"/>
  <p:tag name="KSO_WM_TEMPLATE_INDEX" val="2020047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479_1*i*4"/>
  <p:tag name="KSO_WM_TEMPLATE_CATEGORY" val="diagram"/>
  <p:tag name="KSO_WM_TEMPLATE_INDEX" val="2020047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479_1*i*5"/>
  <p:tag name="KSO_WM_TEMPLATE_CATEGORY" val="diagram"/>
  <p:tag name="KSO_WM_TEMPLATE_INDEX" val="2020047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479_1*i*6"/>
  <p:tag name="KSO_WM_TEMPLATE_CATEGORY" val="diagram"/>
  <p:tag name="KSO_WM_TEMPLATE_INDEX" val="20200479"/>
  <p:tag name="KSO_WM_UNIT_LAYERLEVEL" val="1"/>
  <p:tag name="KSO_WM_TAG_VERSION" val="1.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191.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ID" val="diagram20200479_1*a*1"/>
  <p:tag name="KSO_WM_TEMPLATE_CATEGORY" val="diagram"/>
  <p:tag name="KSO_WM_TEMPLATE_INDEX" val="20200479"/>
  <p:tag name="KSO_WM_UNIT_LAYERLEVEL" val="1"/>
  <p:tag name="KSO_WM_TAG_VERSION" val="1.0"/>
  <p:tag name="KSO_WM_UNIT_PRESET_TEXT" val="户外拓展训练目的"/>
  <p:tag name="KSO_WM_UNIT_ISNUMDGMTITLE" val="0"/>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479_1*i*1"/>
  <p:tag name="KSO_WM_TEMPLATE_CATEGORY" val="diagram"/>
  <p:tag name="KSO_WM_TEMPLATE_INDEX" val="2020047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479_1*i*2"/>
  <p:tag name="KSO_WM_TEMPLATE_CATEGORY" val="diagram"/>
  <p:tag name="KSO_WM_TEMPLATE_INDEX" val="20200479"/>
  <p:tag name="KSO_WM_UNIT_LAYERLEVEL" val="1"/>
  <p:tag name="KSO_WM_TAG_VERSION" val="1.0"/>
  <p:tag name="KSO_WM_BEAUTIFY_FLAG" val="#wm#"/>
</p:tagLst>
</file>

<file path=ppt/tags/tag194.xml><?xml version="1.0" encoding="utf-8"?>
<p:tagLst xmlns:p="http://schemas.openxmlformats.org/presentationml/2006/main">
  <p:tag name="KSO_WM_SLIDE_ID" val="diagram2020047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0479"/>
  <p:tag name="KSO_WM_SLIDE_LAYOUT" val="a_f"/>
  <p:tag name="KSO_WM_SLIDE_LAYOUT_CNT" val="1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479_1*i*3"/>
  <p:tag name="KSO_WM_TEMPLATE_CATEGORY" val="diagram"/>
  <p:tag name="KSO_WM_TEMPLATE_INDEX" val="2020047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479_1*i*4"/>
  <p:tag name="KSO_WM_TEMPLATE_CATEGORY" val="diagram"/>
  <p:tag name="KSO_WM_TEMPLATE_INDEX" val="20200479"/>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479_1*i*5"/>
  <p:tag name="KSO_WM_TEMPLATE_CATEGORY" val="diagram"/>
  <p:tag name="KSO_WM_TEMPLATE_INDEX" val="20200479"/>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479_1*i*6"/>
  <p:tag name="KSO_WM_TEMPLATE_CATEGORY" val="diagram"/>
  <p:tag name="KSO_WM_TEMPLATE_INDEX" val="20200479"/>
  <p:tag name="KSO_WM_UNIT_LAYERLEVEL" val="1"/>
  <p:tag name="KSO_WM_TAG_VERSION" val="1.0"/>
  <p:tag name="KSO_WM_BEAUTIFY_FLAG" val="#wm#"/>
</p:tagLst>
</file>

<file path=ppt/tags/tag199.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ID" val="diagram20200479_1*a*1"/>
  <p:tag name="KSO_WM_TEMPLATE_CATEGORY" val="diagram"/>
  <p:tag name="KSO_WM_TEMPLATE_INDEX" val="20200479"/>
  <p:tag name="KSO_WM_UNIT_LAYERLEVEL" val="1"/>
  <p:tag name="KSO_WM_TAG_VERSION" val="1.0"/>
  <p:tag name="KSO_WM_UNIT_PRESET_TEXT" val="户外拓展训练目的"/>
  <p:tag name="KSO_WM_UNIT_ISNUMDGMTITLE" val="0"/>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479_1*i*1"/>
  <p:tag name="KSO_WM_TEMPLATE_CATEGORY" val="diagram"/>
  <p:tag name="KSO_WM_TEMPLATE_INDEX" val="20200479"/>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479_1*i*2"/>
  <p:tag name="KSO_WM_TEMPLATE_CATEGORY" val="diagram"/>
  <p:tag name="KSO_WM_TEMPLATE_INDEX" val="20200479"/>
  <p:tag name="KSO_WM_UNIT_LAYERLEVEL" val="1"/>
  <p:tag name="KSO_WM_TAG_VERSION" val="1.0"/>
  <p:tag name="KSO_WM_BEAUTIFY_FLAG" val="#wm#"/>
</p:tagLst>
</file>

<file path=ppt/tags/tag203.xml><?xml version="1.0" encoding="utf-8"?>
<p:tagLst xmlns:p="http://schemas.openxmlformats.org/presentationml/2006/main">
  <p:tag name="KSO_WM_SLIDE_ID" val="diagram2020047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0479"/>
  <p:tag name="KSO_WM_SLIDE_LAYOUT" val="a_f"/>
  <p:tag name="KSO_WM_SLIDE_LAYOUT_CNT" val="1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479_1*i*3"/>
  <p:tag name="KSO_WM_TEMPLATE_CATEGORY" val="diagram"/>
  <p:tag name="KSO_WM_TEMPLATE_INDEX" val="2020047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479_1*i*4"/>
  <p:tag name="KSO_WM_TEMPLATE_CATEGORY" val="diagram"/>
  <p:tag name="KSO_WM_TEMPLATE_INDEX" val="2020047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479_1*i*5"/>
  <p:tag name="KSO_WM_TEMPLATE_CATEGORY" val="diagram"/>
  <p:tag name="KSO_WM_TEMPLATE_INDEX" val="20200479"/>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479_1*i*6"/>
  <p:tag name="KSO_WM_TEMPLATE_CATEGORY" val="diagram"/>
  <p:tag name="KSO_WM_TEMPLATE_INDEX" val="20200479"/>
  <p:tag name="KSO_WM_UNIT_LAYERLEVEL" val="1"/>
  <p:tag name="KSO_WM_TAG_VERSION" val="1.0"/>
  <p:tag name="KSO_WM_BEAUTIFY_FLAG" val="#wm#"/>
</p:tagLst>
</file>

<file path=ppt/tags/tag208.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209.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ID" val="diagram20200479_1*a*1"/>
  <p:tag name="KSO_WM_TEMPLATE_CATEGORY" val="diagram"/>
  <p:tag name="KSO_WM_TEMPLATE_INDEX" val="20200479"/>
  <p:tag name="KSO_WM_UNIT_LAYERLEVEL" val="1"/>
  <p:tag name="KSO_WM_TAG_VERSION" val="1.0"/>
  <p:tag name="KSO_WM_UNIT_PRESET_TEXT" val="户外拓展训练目的"/>
  <p:tag name="KSO_WM_UNIT_ISNUMDGMTITLE"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479_1*i*1"/>
  <p:tag name="KSO_WM_TEMPLATE_CATEGORY" val="diagram"/>
  <p:tag name="KSO_WM_TEMPLATE_INDEX" val="20200479"/>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479_1*i*2"/>
  <p:tag name="KSO_WM_TEMPLATE_CATEGORY" val="diagram"/>
  <p:tag name="KSO_WM_TEMPLATE_INDEX" val="20200479"/>
  <p:tag name="KSO_WM_UNIT_LAYERLEVEL" val="1"/>
  <p:tag name="KSO_WM_TAG_VERSION" val="1.0"/>
  <p:tag name="KSO_WM_BEAUTIFY_FLAG" val="#wm#"/>
</p:tagLst>
</file>

<file path=ppt/tags/tag212.xml><?xml version="1.0" encoding="utf-8"?>
<p:tagLst xmlns:p="http://schemas.openxmlformats.org/presentationml/2006/main">
  <p:tag name="KSO_WM_SLIDE_ID" val="diagram2020047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0479"/>
  <p:tag name="KSO_WM_SLIDE_LAYOUT" val="a_f"/>
  <p:tag name="KSO_WM_SLIDE_LAYOUT_CNT" val="1_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479_1*i*3"/>
  <p:tag name="KSO_WM_TEMPLATE_CATEGORY" val="diagram"/>
  <p:tag name="KSO_WM_TEMPLATE_INDEX" val="2020047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479_1*i*4"/>
  <p:tag name="KSO_WM_TEMPLATE_CATEGORY" val="diagram"/>
  <p:tag name="KSO_WM_TEMPLATE_INDEX" val="20200479"/>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479_1*i*6"/>
  <p:tag name="KSO_WM_TEMPLATE_CATEGORY" val="diagram"/>
  <p:tag name="KSO_WM_TEMPLATE_INDEX" val="20200479"/>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479_1*i*5"/>
  <p:tag name="KSO_WM_TEMPLATE_CATEGORY" val="diagram"/>
  <p:tag name="KSO_WM_TEMPLATE_INDEX" val="20200479"/>
  <p:tag name="KSO_WM_UNIT_LAYERLEVEL" val="1"/>
  <p:tag name="KSO_WM_TAG_VERSION" val="1.0"/>
  <p:tag name="KSO_WM_BEAUTIFY_FLAG" val="#wm#"/>
</p:tagLst>
</file>

<file path=ppt/tags/tag217.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ID" val="diagram20200479_1*a*1"/>
  <p:tag name="KSO_WM_TEMPLATE_CATEGORY" val="diagram"/>
  <p:tag name="KSO_WM_TEMPLATE_INDEX" val="20200479"/>
  <p:tag name="KSO_WM_UNIT_LAYERLEVEL" val="1"/>
  <p:tag name="KSO_WM_TAG_VERSION" val="1.0"/>
  <p:tag name="KSO_WM_UNIT_PRESET_TEXT" val="户外拓展训练目的"/>
  <p:tag name="KSO_WM_UNIT_ISNUMDGMTITLE" val="0"/>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479_1*i*1"/>
  <p:tag name="KSO_WM_TEMPLATE_CATEGORY" val="diagram"/>
  <p:tag name="KSO_WM_TEMPLATE_INDEX" val="20200479"/>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479_1*i*2"/>
  <p:tag name="KSO_WM_TEMPLATE_CATEGORY" val="diagram"/>
  <p:tag name="KSO_WM_TEMPLATE_INDEX" val="20200479"/>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20047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0479"/>
  <p:tag name="KSO_WM_SLIDE_LAYOUT" val="a_f"/>
  <p:tag name="KSO_WM_SLIDE_LAYOUT_CNT" val="1_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372_1*i*3"/>
  <p:tag name="KSO_WM_TEMPLATE_CATEGORY" val="diagram"/>
  <p:tag name="KSO_WM_TEMPLATE_INDEX" val="2020137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1372_1*i*4"/>
  <p:tag name="KSO_WM_TEMPLATE_CATEGORY" val="diagram"/>
  <p:tag name="KSO_WM_TEMPLATE_INDEX" val="20201372"/>
  <p:tag name="KSO_WM_UNIT_LAYERLEVEL" val="1"/>
  <p:tag name="KSO_WM_TAG_VERSION" val="1.0"/>
  <p:tag name="KSO_WM_BEAUTIFY_FLAG" val="#wm#"/>
</p:tagLst>
</file>

<file path=ppt/tags/tag223.xml><?xml version="1.0" encoding="utf-8"?>
<p:tagLst xmlns:p="http://schemas.openxmlformats.org/presentationml/2006/main">
  <p:tag name="KSO_WM_UNIT_SUBTYPE" val="a"/>
  <p:tag name="KSO_WM_UNIT_PRESET_TEXT" val="无论我多早迎接这清晨，在路上，都会有人在。我以为别人还在梦乡，但无论什么时候，这个世界都比我快一步"/>
  <p:tag name="KSO_WM_UNIT_NOCLEAR" val="0"/>
  <p:tag name="KSO_WM_UNIT_VALUE" val="57"/>
  <p:tag name="KSO_WM_UNIT_HIGHLIGHT" val="0"/>
  <p:tag name="KSO_WM_UNIT_COMPATIBLE" val="0"/>
  <p:tag name="KSO_WM_UNIT_DIAGRAM_ISNUMVISUAL" val="0"/>
  <p:tag name="KSO_WM_UNIT_DIAGRAM_ISREFERUNIT" val="0"/>
  <p:tag name="KSO_WM_UNIT_TYPE" val="h_f"/>
  <p:tag name="KSO_WM_UNIT_INDEX" val="1_1"/>
  <p:tag name="KSO_WM_UNIT_ID" val="diagram20201372_1*h_f*1_1"/>
  <p:tag name="KSO_WM_TEMPLATE_CATEGORY" val="diagram"/>
  <p:tag name="KSO_WM_TEMPLATE_INDEX" val="20201372"/>
  <p:tag name="KSO_WM_UNIT_LAYERLEVEL" val="1_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1372_1*i*5"/>
  <p:tag name="KSO_WM_TEMPLATE_CATEGORY" val="diagram"/>
  <p:tag name="KSO_WM_TEMPLATE_INDEX" val="20201372"/>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372_1*i*6"/>
  <p:tag name="KSO_WM_TEMPLATE_CATEGORY" val="diagram"/>
  <p:tag name="KSO_WM_TEMPLATE_INDEX" val="20201372"/>
  <p:tag name="KSO_WM_UNIT_LAYERLEVEL" val="1"/>
  <p:tag name="KSO_WM_TAG_VERSION" val="1.0"/>
  <p:tag name="KSO_WM_BEAUTIFY_FLAG" val="#wm#"/>
</p:tagLst>
</file>

<file path=ppt/tags/tag226.xml><?xml version="1.0" encoding="utf-8"?>
<p:tagLst xmlns:p="http://schemas.openxmlformats.org/presentationml/2006/main">
  <p:tag name="KSO_WM_SLIDE_ID" val="diagram20201372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630.935*190.601"/>
  <p:tag name="KSO_WM_SLIDE_POSITION" val="164.533*180.927"/>
  <p:tag name="KSO_WM_TAG_VERSION" val="1.0"/>
  <p:tag name="KSO_WM_BEAUTIFY_FLAG" val="#wm#"/>
  <p:tag name="KSO_WM_TEMPLATE_CATEGORY" val="diagram"/>
  <p:tag name="KSO_WM_TEMPLATE_INDEX" val="20201372"/>
  <p:tag name="KSO_WM_SLIDE_LAYOUT" val="h"/>
  <p:tag name="KSO_WM_SLIDE_LAYOUT_CNT"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372_1*i*3"/>
  <p:tag name="KSO_WM_TEMPLATE_CATEGORY" val="diagram"/>
  <p:tag name="KSO_WM_TEMPLATE_INDEX" val="20201372"/>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1372_1*i*4"/>
  <p:tag name="KSO_WM_TEMPLATE_CATEGORY" val="diagram"/>
  <p:tag name="KSO_WM_TEMPLATE_INDEX" val="20201372"/>
  <p:tag name="KSO_WM_UNIT_LAYERLEVEL" val="1"/>
  <p:tag name="KSO_WM_TAG_VERSION" val="1.0"/>
  <p:tag name="KSO_WM_BEAUTIFY_FLAG" val="#wm#"/>
</p:tagLst>
</file>

<file path=ppt/tags/tag229.xml><?xml version="1.0" encoding="utf-8"?>
<p:tagLst xmlns:p="http://schemas.openxmlformats.org/presentationml/2006/main">
  <p:tag name="KSO_WM_UNIT_SUBTYPE" val="a"/>
  <p:tag name="KSO_WM_UNIT_PRESET_TEXT" val="无论我多早迎接这清晨，在路上，都会有人在。我以为别人还在梦乡，但无论什么时候，这个世界都比我快一步"/>
  <p:tag name="KSO_WM_UNIT_NOCLEAR" val="0"/>
  <p:tag name="KSO_WM_UNIT_VALUE" val="57"/>
  <p:tag name="KSO_WM_UNIT_HIGHLIGHT" val="0"/>
  <p:tag name="KSO_WM_UNIT_COMPATIBLE" val="0"/>
  <p:tag name="KSO_WM_UNIT_DIAGRAM_ISNUMVISUAL" val="0"/>
  <p:tag name="KSO_WM_UNIT_DIAGRAM_ISREFERUNIT" val="0"/>
  <p:tag name="KSO_WM_UNIT_TYPE" val="h_f"/>
  <p:tag name="KSO_WM_UNIT_INDEX" val="1_1"/>
  <p:tag name="KSO_WM_UNIT_ID" val="diagram20201372_1*h_f*1_1"/>
  <p:tag name="KSO_WM_TEMPLATE_CATEGORY" val="diagram"/>
  <p:tag name="KSO_WM_TEMPLATE_INDEX" val="20201372"/>
  <p:tag name="KSO_WM_UNIT_LAYERLEVEL" val="1_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1372_1*i*5"/>
  <p:tag name="KSO_WM_TEMPLATE_CATEGORY" val="diagram"/>
  <p:tag name="KSO_WM_TEMPLATE_INDEX" val="20201372"/>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372_1*i*6"/>
  <p:tag name="KSO_WM_TEMPLATE_CATEGORY" val="diagram"/>
  <p:tag name="KSO_WM_TEMPLATE_INDEX" val="20201372"/>
  <p:tag name="KSO_WM_UNIT_LAYERLEVEL" val="1"/>
  <p:tag name="KSO_WM_TAG_VERSION" val="1.0"/>
  <p:tag name="KSO_WM_BEAUTIFY_FLAG" val="#wm#"/>
</p:tagLst>
</file>

<file path=ppt/tags/tag232.xml><?xml version="1.0" encoding="utf-8"?>
<p:tagLst xmlns:p="http://schemas.openxmlformats.org/presentationml/2006/main">
  <p:tag name="KSO_WM_UNIT_PLACING_PICTURE_USER_VIEWPORT" val="{&quot;height&quot;:3910,&quot;width&quot;:16070}"/>
</p:tagLst>
</file>

<file path=ppt/tags/tag233.xml><?xml version="1.0" encoding="utf-8"?>
<p:tagLst xmlns:p="http://schemas.openxmlformats.org/presentationml/2006/main">
  <p:tag name="KSO_WM_SLIDE_ID" val="diagram20201372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630.935*190.601"/>
  <p:tag name="KSO_WM_SLIDE_POSITION" val="164.533*180.927"/>
  <p:tag name="KSO_WM_TAG_VERSION" val="1.0"/>
  <p:tag name="KSO_WM_BEAUTIFY_FLAG" val="#wm#"/>
  <p:tag name="KSO_WM_TEMPLATE_CATEGORY" val="diagram"/>
  <p:tag name="KSO_WM_TEMPLATE_INDEX" val="20201372"/>
  <p:tag name="KSO_WM_SLIDE_LAYOUT" val="h"/>
  <p:tag name="KSO_WM_SLIDE_LAYOUT_CNT"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372_1*i*3"/>
  <p:tag name="KSO_WM_TEMPLATE_CATEGORY" val="diagram"/>
  <p:tag name="KSO_WM_TEMPLATE_INDEX" val="20201372"/>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1372_1*i*4"/>
  <p:tag name="KSO_WM_TEMPLATE_CATEGORY" val="diagram"/>
  <p:tag name="KSO_WM_TEMPLATE_INDEX" val="20201372"/>
  <p:tag name="KSO_WM_UNIT_LAYERLEVEL" val="1"/>
  <p:tag name="KSO_WM_TAG_VERSION" val="1.0"/>
  <p:tag name="KSO_WM_BEAUTIFY_FLAG" val="#wm#"/>
</p:tagLst>
</file>

<file path=ppt/tags/tag236.xml><?xml version="1.0" encoding="utf-8"?>
<p:tagLst xmlns:p="http://schemas.openxmlformats.org/presentationml/2006/main">
  <p:tag name="KSO_WM_UNIT_SUBTYPE" val="a"/>
  <p:tag name="KSO_WM_UNIT_PRESET_TEXT" val="无论我多早迎接这清晨，在路上，都会有人在。我以为别人还在梦乡，但无论什么时候，这个世界都比我快一步"/>
  <p:tag name="KSO_WM_UNIT_NOCLEAR" val="0"/>
  <p:tag name="KSO_WM_UNIT_VALUE" val="57"/>
  <p:tag name="KSO_WM_UNIT_HIGHLIGHT" val="0"/>
  <p:tag name="KSO_WM_UNIT_COMPATIBLE" val="0"/>
  <p:tag name="KSO_WM_UNIT_DIAGRAM_ISNUMVISUAL" val="0"/>
  <p:tag name="KSO_WM_UNIT_DIAGRAM_ISREFERUNIT" val="0"/>
  <p:tag name="KSO_WM_UNIT_TYPE" val="h_f"/>
  <p:tag name="KSO_WM_UNIT_INDEX" val="1_1"/>
  <p:tag name="KSO_WM_UNIT_ID" val="diagram20201372_1*h_f*1_1"/>
  <p:tag name="KSO_WM_TEMPLATE_CATEGORY" val="diagram"/>
  <p:tag name="KSO_WM_TEMPLATE_INDEX" val="20201372"/>
  <p:tag name="KSO_WM_UNIT_LAYERLEVEL" val="1_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1372_1*i*5"/>
  <p:tag name="KSO_WM_TEMPLATE_CATEGORY" val="diagram"/>
  <p:tag name="KSO_WM_TEMPLATE_INDEX" val="2020137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372_1*i*6"/>
  <p:tag name="KSO_WM_TEMPLATE_CATEGORY" val="diagram"/>
  <p:tag name="KSO_WM_TEMPLATE_INDEX" val="20201372"/>
  <p:tag name="KSO_WM_UNIT_LAYERLEVEL" val="1"/>
  <p:tag name="KSO_WM_TAG_VERSION" val="1.0"/>
  <p:tag name="KSO_WM_BEAUTIFY_FLAG" val="#wm#"/>
</p:tagLst>
</file>

<file path=ppt/tags/tag239.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SLIDE_ID" val="diagram20201372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630.935*190.601"/>
  <p:tag name="KSO_WM_SLIDE_POSITION" val="164.533*180.927"/>
  <p:tag name="KSO_WM_TAG_VERSION" val="1.0"/>
  <p:tag name="KSO_WM_BEAUTIFY_FLAG" val="#wm#"/>
  <p:tag name="KSO_WM_TEMPLATE_CATEGORY" val="diagram"/>
  <p:tag name="KSO_WM_TEMPLATE_INDEX" val="20201372"/>
  <p:tag name="KSO_WM_SLIDE_LAYOUT" val="h"/>
  <p:tag name="KSO_WM_SLIDE_LAYOUT_CNT" val="1"/>
</p:tagLst>
</file>

<file path=ppt/tags/tag241.xml><?xml version="1.0" encoding="utf-8"?>
<p:tagLst xmlns:p="http://schemas.openxmlformats.org/presentationml/2006/main">
  <p:tag name="KSO_WM_BEAUTIFY_FLAG" val="#wm#"/>
  <p:tag name="KSO_WM_TEMPLATE_CATEGORY" val="custom"/>
  <p:tag name="KSO_WM_TEMPLATE_INDEX" val="20205175"/>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2.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ID" val="diagram20194814_1*f*1"/>
  <p:tag name="KSO_WM_TEMPLATE_CATEGORY" val="diagram"/>
  <p:tag name="KSO_WM_TEMPLATE_INDEX" val="20194814"/>
  <p:tag name="KSO_WM_UNIT_LAYERLEVEL" val="1"/>
  <p:tag name="KSO_WM_TAG_VERSION" val="1.0"/>
  <p:tag name="KSO_WM_UNIT_COLOR_SCHEME_SHAPE_ID" val="2"/>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5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66.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ID" val="diagram20194814_1*f*1"/>
  <p:tag name="KSO_WM_TEMPLATE_CATEGORY" val="diagram"/>
  <p:tag name="KSO_WM_TEMPLATE_INDEX" val="20194814"/>
  <p:tag name="KSO_WM_UNIT_LAYERLEVEL" val="1"/>
  <p:tag name="KSO_WM_TAG_VERSION" val="1.0"/>
  <p:tag name="KSO_WM_UNIT_COLOR_SCHEME_SHAPE_ID" val="2"/>
  <p:tag name="KSO_WM_UNIT_COLOR_SCHEME_PARENT_PAGE" val="0_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205175"/>
</p:tagLst>
</file>

<file path=ppt/tags/tag271.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272.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273.xml><?xml version="1.0" encoding="utf-8"?>
<p:tagLst xmlns:p="http://schemas.openxmlformats.org/presentationml/2006/main">
  <p:tag name="KSO_WM_UNIT_NOCLEAR" val="0"/>
  <p:tag name="KSO_WM_UNIT_VALUE" val="84"/>
  <p:tag name="KSO_WM_UNIT_HIGHLIGHT" val="0"/>
  <p:tag name="KSO_WM_UNIT_COMPATIBLE" val="0"/>
  <p:tag name="KSO_WM_UNIT_DIAGRAM_ISNUMVISUAL" val="0"/>
  <p:tag name="KSO_WM_UNIT_DIAGRAM_ISREFERUNIT" val="0"/>
  <p:tag name="KSO_WM_UNIT_ID" val="diagram20200479_1*f*1"/>
  <p:tag name="KSO_WM_TEMPLATE_CATEGORY" val="diagram"/>
  <p:tag name="KSO_WM_TEMPLATE_INDEX" val="20200479"/>
  <p:tag name="KSO_WM_UNIT_LAYERLEVEL" val="1"/>
  <p:tag name="KSO_WM_TAG_VERSION" val="1.0"/>
  <p:tag name="KSO_WM_UNIT_PRESET_TEXT" val="户外拓展训练通常利用崇山峻岭、翰海大川等自然环境，通过精心设计的活动达到&quot;磨练意志、陶冶情操、完善人格、熔炼团队&quot;的拓展培训目的。"/>
  <p:tag name="KSO_WM_UNIT_SUBTYPE" val="a"/>
</p:tagLst>
</file>

<file path=ppt/tags/tag274.xml><?xml version="1.0" encoding="utf-8"?>
<p:tagLst xmlns:p="http://schemas.openxmlformats.org/presentationml/2006/main">
  <p:tag name="KSO_WM_BEAUTIFY_FLAG" val="#wm#"/>
  <p:tag name="KSO_WM_TEMPLATE_CATEGORY" val="custom"/>
  <p:tag name="KSO_WM_TEMPLATE_INDEX" val="20205175"/>
</p:tagLst>
</file>

<file path=ppt/tags/tag275.xml><?xml version="1.0" encoding="utf-8"?>
<p:tagLst xmlns:p="http://schemas.openxmlformats.org/presentationml/2006/main">
  <p:tag name="KSO_WM_BEAUTIFY_FLAG" val="#wm#"/>
  <p:tag name="KSO_WM_TEMPLATE_CATEGORY" val="custom"/>
  <p:tag name="KSO_WM_TEMPLATE_INDEX" val="20205175"/>
</p:tagLst>
</file>

<file path=ppt/tags/tag276.xml><?xml version="1.0" encoding="utf-8"?>
<p:tagLst xmlns:p="http://schemas.openxmlformats.org/presentationml/2006/main">
  <p:tag name="KSO_WM_DECORATE_SHAPE_ID" val="5"/>
</p:tagLst>
</file>

<file path=ppt/tags/tag277.xml><?xml version="1.0" encoding="utf-8"?>
<p:tagLst xmlns:p="http://schemas.openxmlformats.org/presentationml/2006/main">
  <p:tag name="RESOURCEID" val="636440342935487115"/>
  <p:tag name="SCENEID" val="Unkown"/>
  <p:tag name="SCENELINKIDS" val="2|3"/>
  <p:tag name="ANIMSTRING" val="06845e1e48f104eaaa8e41c400262d67"/>
  <p:tag name="SCENESHAPETYPE" val="SceneShape"/>
  <p:tag name="SCENESHAPESUBTYPE" val="SceneSimpleShape"/>
  <p:tag name="SCENECOLOR-TEXT" val="Color_Theme"/>
  <p:tag name="SCENECOLOR-TEXT-VALUE" val="2"/>
  <p:tag name="KSO_WM_UNIT_HIGHLIGHT" val="0"/>
  <p:tag name="KSO_WM_UNIT_COMPATIBLE" val="0"/>
  <p:tag name="KSO_WM_UNIT_DIAGRAM_ISNUMVISUAL" val="0"/>
  <p:tag name="KSO_WM_UNIT_DIAGRAM_ISREFERUNIT" val="0"/>
  <p:tag name="KSO_WM_UNIT_SUBTYPE" val="f"/>
  <p:tag name="KSO_WM_UNIT_ID" val="mixed20200373_1*i*2"/>
  <p:tag name="KSO_WM_TEMPLATE_CATEGORY" val="mixed"/>
  <p:tag name="KSO_WM_TEMPLATE_INDEX" val="20200373"/>
  <p:tag name="KSO_WM_UNIT_LAYERLEVEL" val="1"/>
  <p:tag name="KSO_WM_TAG_VERSION" val="1.0"/>
  <p:tag name="KSO_WM_BEAUTIFY_FLAG" val="#wm#"/>
  <p:tag name="KSO_WM_UNIT_TYPE" val="i"/>
  <p:tag name="KSO_WM_UNIT_INDEX" val="2"/>
  <p:tag name="PA" val="v5.2.3"/>
  <p:tag name="KSO_WM_DECORATE_TAGETSHAPES_IDS" val="2"/>
</p:tagLst>
</file>

<file path=ppt/tags/tag278.xml><?xml version="1.0" encoding="utf-8"?>
<p:tagLst xmlns:p="http://schemas.openxmlformats.org/presentationml/2006/main">
  <p:tag name="KSO_WM_BEAUTIFY_FLAG" val="#wm#"/>
  <p:tag name="KSO_WM_TEMPLATE_CATEGORY" val="custom"/>
  <p:tag name="KSO_WM_TEMPLATE_INDEX" val="20205175"/>
</p:tagLst>
</file>

<file path=ppt/tags/tag279.xml><?xml version="1.0" encoding="utf-8"?>
<p:tagLst xmlns:p="http://schemas.openxmlformats.org/presentationml/2006/main">
  <p:tag name="KSO_WM_DECORATE_SHAPE_ID" val="234"/>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RESOURCEID" val="636440342935487115"/>
  <p:tag name="SCENEID" val="Unkown"/>
  <p:tag name="SCENELINKIDS" val="2|3"/>
  <p:tag name="ANIMSTRING" val="06845e1e48f104eaaa8e41c400262d67"/>
  <p:tag name="SCENESHAPETYPE" val="SceneShape"/>
  <p:tag name="SCENESHAPESUBTYPE" val="SceneSimpleShape"/>
  <p:tag name="SCENECOLOR-TEXT" val="Color_Theme"/>
  <p:tag name="SCENECOLOR-TEXT-VALUE" val="2"/>
  <p:tag name="KSO_WM_UNIT_HIGHLIGHT" val="0"/>
  <p:tag name="KSO_WM_UNIT_COMPATIBLE" val="0"/>
  <p:tag name="KSO_WM_UNIT_DIAGRAM_ISNUMVISUAL" val="0"/>
  <p:tag name="KSO_WM_UNIT_DIAGRAM_ISREFERUNIT" val="0"/>
  <p:tag name="KSO_WM_UNIT_SUBTYPE" val="f"/>
  <p:tag name="KSO_WM_UNIT_ID" val="mixed20200373_1*i*2"/>
  <p:tag name="KSO_WM_TEMPLATE_CATEGORY" val="mixed"/>
  <p:tag name="KSO_WM_TEMPLATE_INDEX" val="20200373"/>
  <p:tag name="KSO_WM_UNIT_LAYERLEVEL" val="1"/>
  <p:tag name="KSO_WM_TAG_VERSION" val="1.0"/>
  <p:tag name="KSO_WM_BEAUTIFY_FLAG" val="#wm#"/>
  <p:tag name="KSO_WM_UNIT_TYPE" val="i"/>
  <p:tag name="KSO_WM_UNIT_INDEX" val="2"/>
  <p:tag name="PA" val="v5.2.3"/>
  <p:tag name="KSO_WM_DECORATE_TAGETSHAPES_IDS" val="2"/>
</p:tagLst>
</file>

<file path=ppt/tags/tag281.xml><?xml version="1.0" encoding="utf-8"?>
<p:tagLst xmlns:p="http://schemas.openxmlformats.org/presentationml/2006/main">
  <p:tag name="KSO_WM_BEAUTIFY_FLAG" val="#wm#"/>
  <p:tag name="KSO_WM_TEMPLATE_CATEGORY" val="custom"/>
  <p:tag name="KSO_WM_TEMPLATE_INDEX" val="20205175"/>
</p:tagLst>
</file>

<file path=ppt/tags/tag282.xml><?xml version="1.0" encoding="utf-8"?>
<p:tagLst xmlns:p="http://schemas.openxmlformats.org/presentationml/2006/main">
  <p:tag name="KSO_WM_BEAUTIFY_FLAG" val="#wm#"/>
  <p:tag name="KSO_WM_TEMPLATE_CATEGORY" val="custom"/>
  <p:tag name="KSO_WM_TEMPLATE_INDEX" val="20205175"/>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5"/>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eaVert" wrap="square" rtlCol="0">
        <a:spAutoFit/>
      </a:bodyPr>
      <a:lstStyle>
        <a:defPPr>
          <a:defRPr lang="zh-CN" altLang="en-US"/>
        </a:defPPr>
      </a:lstStyle>
      <a:style>
        <a:lnRef idx="2">
          <a:schemeClr val="accent6"/>
        </a:lnRef>
        <a:fillRef idx="1">
          <a:schemeClr val="lt1"/>
        </a:fillRef>
        <a:effectRef idx="0">
          <a:schemeClr val="accent6"/>
        </a:effectRef>
        <a:fontRef idx="minor">
          <a:schemeClr val="dk1"/>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3735</Words>
  <Application>WPS 演示</Application>
  <PresentationFormat>宽屏</PresentationFormat>
  <Paragraphs>267</Paragraphs>
  <Slides>26</Slides>
  <Notes>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26</vt:i4>
      </vt:variant>
    </vt:vector>
  </HeadingPairs>
  <TitlesOfParts>
    <vt:vector size="40" baseType="lpstr">
      <vt:lpstr>Arial</vt:lpstr>
      <vt:lpstr>宋体</vt:lpstr>
      <vt:lpstr>Wingdings</vt:lpstr>
      <vt:lpstr>微软雅黑</vt:lpstr>
      <vt:lpstr>Wingdings</vt:lpstr>
      <vt:lpstr>Segoe UI</vt:lpstr>
      <vt:lpstr>微软雅黑 Light</vt:lpstr>
      <vt:lpstr>Arial</vt:lpstr>
      <vt:lpstr>Arial Unicode MS</vt:lpstr>
      <vt:lpstr>Calibri</vt:lpstr>
      <vt:lpstr>WPS-Numbers</vt:lpstr>
      <vt:lpstr>等线</vt:lpstr>
      <vt:lpstr>Office 主题​​</vt:lpstr>
      <vt:lpstr>1_Office 主题​​</vt:lpstr>
      <vt:lpstr>软件测试总结</vt:lpstr>
      <vt:lpstr>PowerPoint 演示文稿</vt:lpstr>
      <vt:lpstr>01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02</vt:lpstr>
      <vt:lpstr>PowerPoint 演示文稿</vt:lpstr>
      <vt:lpstr>PowerPoint 演示文稿</vt:lpstr>
      <vt:lpstr>03</vt:lpstr>
      <vt:lpstr>时间技术因素接口测试</vt:lpstr>
      <vt:lpstr>04</vt:lpstr>
      <vt:lpstr>分享经验</vt:lpstr>
      <vt:lpstr>吸取教训</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栗子</cp:lastModifiedBy>
  <cp:revision>245</cp:revision>
  <dcterms:created xsi:type="dcterms:W3CDTF">2019-06-19T02:08:00Z</dcterms:created>
  <dcterms:modified xsi:type="dcterms:W3CDTF">2021-12-14T08:27:40Z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D14569C1844B42B7BA38B3CA8C253171</vt:lpwstr>
  </property>
</Properties>
</file>