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FC16-2FBF-4B0F-A10A-717B1D96952A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6097-EB7D-4AF3-8FDC-A91BAC9BF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51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FC16-2FBF-4B0F-A10A-717B1D96952A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6097-EB7D-4AF3-8FDC-A91BAC9BF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53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FC16-2FBF-4B0F-A10A-717B1D96952A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6097-EB7D-4AF3-8FDC-A91BAC9BF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13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FC16-2FBF-4B0F-A10A-717B1D96952A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6097-EB7D-4AF3-8FDC-A91BAC9BF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5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FC16-2FBF-4B0F-A10A-717B1D96952A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6097-EB7D-4AF3-8FDC-A91BAC9BF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82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FC16-2FBF-4B0F-A10A-717B1D96952A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6097-EB7D-4AF3-8FDC-A91BAC9BF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99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FC16-2FBF-4B0F-A10A-717B1D96952A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6097-EB7D-4AF3-8FDC-A91BAC9BF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55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FC16-2FBF-4B0F-A10A-717B1D96952A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6097-EB7D-4AF3-8FDC-A91BAC9BF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32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FC16-2FBF-4B0F-A10A-717B1D96952A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6097-EB7D-4AF3-8FDC-A91BAC9BF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93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FC16-2FBF-4B0F-A10A-717B1D96952A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6097-EB7D-4AF3-8FDC-A91BAC9BF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98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FC16-2FBF-4B0F-A10A-717B1D96952A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6097-EB7D-4AF3-8FDC-A91BAC9BF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62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EFC16-2FBF-4B0F-A10A-717B1D96952A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46097-EB7D-4AF3-8FDC-A91BAC9BF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44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48D33A4-4F1A-4678-8536-C24ECC1D4C4D}" type="datetime1">
              <a:rPr lang="zh-CN" altLang="en-US"/>
              <a:pPr>
                <a:defRPr/>
              </a:pPr>
              <a:t>2017/11/3</a:t>
            </a:fld>
            <a:endParaRPr lang="en-US" altLang="zh-CN"/>
          </a:p>
        </p:txBody>
      </p:sp>
      <p:sp>
        <p:nvSpPr>
          <p:cNvPr id="1638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上海师范大学电气信息系通信工程专业主讲教师：张静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468313" y="981075"/>
            <a:ext cx="8135937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1" algn="just" eaLnBrk="1" hangingPunct="1">
              <a:buFontTx/>
              <a:buNone/>
              <a:defRPr/>
            </a:pPr>
            <a:r>
              <a:rPr lang="zh-CN" altLang="en-US" sz="2400" b="1" dirty="0" smtClean="0">
                <a:latin typeface="Times New Roman" pitchFamily="18" charset="0"/>
                <a:ea typeface="华文行楷" pitchFamily="2" charset="-122"/>
              </a:rPr>
              <a:t>用</a:t>
            </a:r>
            <a:r>
              <a:rPr lang="en-US" altLang="zh-CN" sz="2400" b="1" dirty="0" smtClean="0">
                <a:latin typeface="Times New Roman" pitchFamily="18" charset="0"/>
                <a:ea typeface="华文行楷" pitchFamily="2" charset="-122"/>
              </a:rPr>
              <a:t>RBF</a:t>
            </a:r>
            <a:r>
              <a:rPr lang="zh-CN" altLang="en-US" sz="2400" b="1" dirty="0" smtClean="0">
                <a:latin typeface="Times New Roman" pitchFamily="18" charset="0"/>
                <a:ea typeface="华文行楷" pitchFamily="2" charset="-122"/>
              </a:rPr>
              <a:t>网络实现单输入单输出非线性函数的拟合。</a:t>
            </a:r>
            <a:r>
              <a:rPr lang="en-US" altLang="zh-CN" sz="2400" b="1" dirty="0" smtClean="0">
                <a:latin typeface="Times New Roman" pitchFamily="18" charset="0"/>
                <a:ea typeface="华文行楷" pitchFamily="2" charset="-122"/>
              </a:rPr>
              <a:t>100</a:t>
            </a:r>
            <a:r>
              <a:rPr lang="zh-CN" altLang="en-US" sz="2400" b="1" dirty="0" smtClean="0">
                <a:latin typeface="Times New Roman" pitchFamily="18" charset="0"/>
                <a:ea typeface="华文行楷" pitchFamily="2" charset="-122"/>
              </a:rPr>
              <a:t>个输入输出训练样本给定，</a:t>
            </a:r>
            <a:r>
              <a:rPr lang="en-US" altLang="zh-CN" sz="2400" b="1" dirty="0" smtClean="0">
                <a:latin typeface="Times New Roman" pitchFamily="18" charset="0"/>
                <a:ea typeface="华文行楷" pitchFamily="2" charset="-122"/>
              </a:rPr>
              <a:t>101</a:t>
            </a:r>
            <a:r>
              <a:rPr lang="zh-CN" altLang="en-US" sz="2400" b="1" dirty="0" smtClean="0">
                <a:latin typeface="Times New Roman" pitchFamily="18" charset="0"/>
                <a:ea typeface="华文行楷" pitchFamily="2" charset="-122"/>
              </a:rPr>
              <a:t>个输入输出测试样本给定。要求：</a:t>
            </a:r>
            <a:endParaRPr lang="en-US" altLang="zh-CN" sz="2400" b="1" dirty="0" smtClean="0">
              <a:latin typeface="Times New Roman" pitchFamily="18" charset="0"/>
              <a:ea typeface="华文行楷" pitchFamily="2" charset="-122"/>
            </a:endParaRPr>
          </a:p>
          <a:p>
            <a:pPr marL="914400" lvl="1" indent="-457200" algn="just" eaLnBrk="1" hangingPunct="1">
              <a:buFontTx/>
              <a:buAutoNum type="arabicParenBoth"/>
              <a:defRPr/>
            </a:pPr>
            <a:r>
              <a:rPr lang="zh-CN" altLang="en-US" sz="2400" b="1" dirty="0" smtClean="0">
                <a:latin typeface="Times New Roman" pitchFamily="18" charset="0"/>
                <a:ea typeface="华文行楷" pitchFamily="2" charset="-122"/>
              </a:rPr>
              <a:t>使用</a:t>
            </a:r>
            <a:r>
              <a:rPr lang="en-US" altLang="zh-CN" sz="2400" b="1" dirty="0" smtClean="0">
                <a:latin typeface="Times New Roman" pitchFamily="18" charset="0"/>
                <a:ea typeface="华文行楷" pitchFamily="2" charset="-122"/>
              </a:rPr>
              <a:t>1-10-1</a:t>
            </a:r>
            <a:r>
              <a:rPr lang="zh-CN" altLang="en-US" sz="2400" b="1" dirty="0" smtClean="0">
                <a:latin typeface="Times New Roman" pitchFamily="18" charset="0"/>
                <a:ea typeface="华文行楷" pitchFamily="2" charset="-122"/>
              </a:rPr>
              <a:t>的</a:t>
            </a:r>
            <a:r>
              <a:rPr lang="en-US" altLang="zh-CN" sz="2400" b="1" dirty="0" smtClean="0">
                <a:latin typeface="Times New Roman" pitchFamily="18" charset="0"/>
                <a:ea typeface="华文行楷" pitchFamily="2" charset="-122"/>
              </a:rPr>
              <a:t>RBF</a:t>
            </a:r>
            <a:r>
              <a:rPr lang="zh-CN" altLang="en-US" sz="2400" b="1" dirty="0" smtClean="0">
                <a:latin typeface="Times New Roman" pitchFamily="18" charset="0"/>
                <a:ea typeface="华文行楷" pitchFamily="2" charset="-122"/>
              </a:rPr>
              <a:t>网络结构，输出节点有阈值</a:t>
            </a:r>
            <a:r>
              <a:rPr lang="en-US" altLang="zh-CN" sz="2400" b="1" dirty="0" smtClean="0">
                <a:latin typeface="Times New Roman" pitchFamily="18" charset="0"/>
                <a:ea typeface="华文行楷" pitchFamily="2" charset="-122"/>
              </a:rPr>
              <a:t>;</a:t>
            </a:r>
          </a:p>
          <a:p>
            <a:pPr marL="914400" lvl="1" indent="-457200" algn="just" eaLnBrk="1" hangingPunct="1">
              <a:buFontTx/>
              <a:buAutoNum type="arabicParenBoth"/>
              <a:defRPr/>
            </a:pPr>
            <a:r>
              <a:rPr lang="zh-CN" altLang="en-US" sz="2400" b="1" dirty="0" smtClean="0">
                <a:latin typeface="Times New Roman" pitchFamily="18" charset="0"/>
                <a:ea typeface="华文行楷" pitchFamily="2" charset="-122"/>
              </a:rPr>
              <a:t>使用</a:t>
            </a:r>
            <a:r>
              <a:rPr lang="en-US" altLang="zh-CN" sz="2400" b="1" dirty="0" smtClean="0">
                <a:latin typeface="Times New Roman" pitchFamily="18" charset="0"/>
                <a:ea typeface="华文行楷" pitchFamily="2" charset="-122"/>
              </a:rPr>
              <a:t>KNN</a:t>
            </a:r>
            <a:r>
              <a:rPr lang="zh-CN" altLang="en-US" sz="2400" b="1" dirty="0" smtClean="0">
                <a:latin typeface="Times New Roman" pitchFamily="18" charset="0"/>
                <a:ea typeface="华文行楷" pitchFamily="2" charset="-122"/>
              </a:rPr>
              <a:t>聚类算法求出</a:t>
            </a:r>
            <a:r>
              <a:rPr lang="en-US" altLang="zh-CN" sz="2400" b="1" dirty="0" smtClean="0">
                <a:latin typeface="Times New Roman" pitchFamily="18" charset="0"/>
                <a:ea typeface="华文行楷" pitchFamily="2" charset="-122"/>
              </a:rPr>
              <a:t>10</a:t>
            </a:r>
            <a:r>
              <a:rPr lang="zh-CN" altLang="en-US" sz="2400" b="1" dirty="0" smtClean="0">
                <a:latin typeface="Times New Roman" pitchFamily="18" charset="0"/>
                <a:ea typeface="华文行楷" pitchFamily="2" charset="-122"/>
              </a:rPr>
              <a:t>个聚类中心和方差，聚类中心的初始值为训练样本的前</a:t>
            </a:r>
            <a:r>
              <a:rPr lang="en-US" altLang="zh-CN" sz="2400" b="1" dirty="0" smtClean="0">
                <a:latin typeface="Times New Roman" pitchFamily="18" charset="0"/>
                <a:ea typeface="华文行楷" pitchFamily="2" charset="-122"/>
              </a:rPr>
              <a:t>10</a:t>
            </a:r>
            <a:r>
              <a:rPr lang="zh-CN" altLang="en-US" sz="2400" b="1" dirty="0" smtClean="0">
                <a:latin typeface="Times New Roman" pitchFamily="18" charset="0"/>
                <a:ea typeface="华文行楷" pitchFamily="2" charset="-122"/>
              </a:rPr>
              <a:t>个数值，并由用最小二乘算法求出隐层到输出层权值。</a:t>
            </a:r>
            <a:endParaRPr lang="en-US" altLang="zh-CN" sz="2400" b="1" dirty="0" smtClean="0">
              <a:latin typeface="Times New Roman" pitchFamily="18" charset="0"/>
              <a:ea typeface="华文行楷" pitchFamily="2" charset="-122"/>
            </a:endParaRPr>
          </a:p>
          <a:p>
            <a:pPr marL="914400" lvl="1" indent="-457200" algn="just" eaLnBrk="1" hangingPunct="1">
              <a:buFontTx/>
              <a:buAutoNum type="arabicParenBoth"/>
              <a:defRPr/>
            </a:pPr>
            <a:r>
              <a:rPr lang="zh-CN" altLang="en-US" sz="2400" b="1" dirty="0">
                <a:latin typeface="Times New Roman" pitchFamily="18" charset="0"/>
                <a:ea typeface="华文行楷" pitchFamily="2" charset="-122"/>
              </a:rPr>
              <a:t>给</a:t>
            </a:r>
            <a:r>
              <a:rPr lang="zh-CN" altLang="en-US" sz="2400" b="1" dirty="0" smtClean="0">
                <a:latin typeface="Times New Roman" pitchFamily="18" charset="0"/>
                <a:ea typeface="华文行楷" pitchFamily="2" charset="-122"/>
              </a:rPr>
              <a:t>出</a:t>
            </a:r>
            <a:r>
              <a:rPr lang="en-US" altLang="zh-CN" sz="2400" b="1" dirty="0" smtClean="0">
                <a:latin typeface="Times New Roman" pitchFamily="18" charset="0"/>
                <a:ea typeface="华文行楷" pitchFamily="2" charset="-122"/>
              </a:rPr>
              <a:t>10</a:t>
            </a:r>
            <a:r>
              <a:rPr lang="zh-CN" altLang="en-US" sz="2400" b="1" dirty="0" smtClean="0">
                <a:latin typeface="Times New Roman" pitchFamily="18" charset="0"/>
                <a:ea typeface="华文行楷" pitchFamily="2" charset="-122"/>
              </a:rPr>
              <a:t>个聚类后的类中心的具体数值，以及</a:t>
            </a:r>
            <a:r>
              <a:rPr lang="en-US" altLang="zh-CN" sz="2400" b="1" dirty="0" smtClean="0">
                <a:latin typeface="Times New Roman" pitchFamily="18" charset="0"/>
                <a:ea typeface="华文行楷" pitchFamily="2" charset="-122"/>
              </a:rPr>
              <a:t>11</a:t>
            </a:r>
            <a:r>
              <a:rPr lang="zh-CN" altLang="en-US" sz="2400" b="1" dirty="0" smtClean="0">
                <a:latin typeface="Times New Roman" pitchFamily="18" charset="0"/>
                <a:ea typeface="华文行楷" pitchFamily="2" charset="-122"/>
              </a:rPr>
              <a:t>个</a:t>
            </a:r>
            <a:r>
              <a:rPr lang="en-US" altLang="zh-CN" sz="2400" b="1" dirty="0" smtClean="0">
                <a:latin typeface="Times New Roman" pitchFamily="18" charset="0"/>
                <a:ea typeface="华文行楷" pitchFamily="2" charset="-122"/>
              </a:rPr>
              <a:t>(</a:t>
            </a:r>
            <a:r>
              <a:rPr lang="zh-CN" altLang="en-US" sz="2400" b="1" dirty="0" smtClean="0">
                <a:latin typeface="Times New Roman" pitchFamily="18" charset="0"/>
                <a:ea typeface="华文行楷" pitchFamily="2" charset="-122"/>
              </a:rPr>
              <a:t>包含阈值</a:t>
            </a:r>
            <a:r>
              <a:rPr lang="en-US" altLang="zh-CN" sz="2400" b="1" dirty="0" smtClean="0">
                <a:latin typeface="Times New Roman" pitchFamily="18" charset="0"/>
                <a:ea typeface="华文行楷" pitchFamily="2" charset="-122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ea typeface="华文行楷" pitchFamily="2" charset="-122"/>
              </a:rPr>
              <a:t>的隐层到输出层的权值。</a:t>
            </a:r>
            <a:endParaRPr lang="en-US" altLang="zh-CN" sz="2400" b="1" dirty="0" smtClean="0">
              <a:latin typeface="Times New Roman" pitchFamily="18" charset="0"/>
              <a:ea typeface="华文行楷" pitchFamily="2" charset="-122"/>
            </a:endParaRPr>
          </a:p>
          <a:p>
            <a:pPr marL="914400" lvl="1" indent="-457200" algn="just" eaLnBrk="1" hangingPunct="1">
              <a:buFontTx/>
              <a:buAutoNum type="arabicParenBoth"/>
              <a:defRPr/>
            </a:pPr>
            <a:r>
              <a:rPr lang="zh-CN" altLang="en-US" sz="2400" b="1" dirty="0" smtClean="0">
                <a:latin typeface="Times New Roman" pitchFamily="18" charset="0"/>
                <a:ea typeface="华文行楷" pitchFamily="2" charset="-122"/>
              </a:rPr>
              <a:t>画出训练样本曲线，并画出测试样本的测试结果曲线。</a:t>
            </a:r>
            <a:endParaRPr lang="en-US" altLang="zh-CN" sz="2400" b="1" dirty="0" smtClean="0"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D7897A-19E8-4D7E-A953-5CDF59387D6D}" type="slidenum">
              <a:rPr lang="zh-CN" altLang="en-US" smtClean="0"/>
              <a:pPr>
                <a:defRPr/>
              </a:pPr>
              <a:t>1</a:t>
            </a:fld>
            <a:endParaRPr lang="zh-CN" altLang="en-US" dirty="0"/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684213" y="115888"/>
            <a:ext cx="82359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zh-CN" altLang="en-US" sz="3600" b="1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仿真练习</a:t>
            </a:r>
          </a:p>
        </p:txBody>
      </p:sp>
    </p:spTree>
    <p:extLst>
      <p:ext uri="{BB962C8B-B14F-4D97-AF65-F5344CB8AC3E}">
        <p14:creationId xmlns:p14="http://schemas.microsoft.com/office/powerpoint/2010/main" val="34478723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bldLvl="5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48D33A4-4F1A-4678-8536-C24ECC1D4C4D}" type="datetime1">
              <a:rPr lang="zh-CN" altLang="en-US"/>
              <a:pPr>
                <a:defRPr/>
              </a:pPr>
              <a:t>2017/11/3</a:t>
            </a:fld>
            <a:endParaRPr lang="en-US" altLang="zh-CN"/>
          </a:p>
        </p:txBody>
      </p:sp>
      <p:sp>
        <p:nvSpPr>
          <p:cNvPr id="1638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上海师范大学电气信息系通信工程专业主讲教师：张静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488950" y="765175"/>
            <a:ext cx="8135938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1400">
                <a:latin typeface="Calibri" pitchFamily="34" charset="0"/>
              </a:rPr>
              <a:t>SamIn =[</a:t>
            </a:r>
          </a:p>
          <a:p>
            <a:pPr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1400">
                <a:latin typeface="Calibri" pitchFamily="34" charset="0"/>
              </a:rPr>
              <a:t>   </a:t>
            </a:r>
            <a:r>
              <a:rPr lang="en-US" altLang="zh-CN" sz="1400">
                <a:latin typeface="Calibri" pitchFamily="34" charset="0"/>
              </a:rPr>
              <a:t>-3.6606   -3.4284    0.1732   -3.2262    2.5452    2.5404    1.7795   -2.8011    1.2768    0.1488 ...</a:t>
            </a:r>
          </a:p>
          <a:p>
            <a:pPr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1400">
                <a:latin typeface="Calibri" pitchFamily="34" charset="0"/>
              </a:rPr>
              <a:t>    </a:t>
            </a:r>
            <a:r>
              <a:rPr lang="en-US" altLang="zh-CN" sz="1400">
                <a:latin typeface="Calibri" pitchFamily="34" charset="0"/>
              </a:rPr>
              <a:t>3.7838    1.1919    2.4026   -0.3696   -0.5409    2.6025   -3.3322   -2.9346   -2.6129   -0.8725 ...</a:t>
            </a:r>
          </a:p>
          <a:p>
            <a:pPr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1400">
                <a:latin typeface="Calibri" pitchFamily="34" charset="0"/>
              </a:rPr>
              <a:t>    </a:t>
            </a:r>
            <a:r>
              <a:rPr lang="en-US" altLang="zh-CN" sz="1400">
                <a:latin typeface="Calibri" pitchFamily="34" charset="0"/>
              </a:rPr>
              <a:t>2.6510    2.4269   -3.5162   -0.8059    0.2150   -0.6656    1.2549    1.0238   -1.6641   -0.5468 ...</a:t>
            </a:r>
          </a:p>
          <a:p>
            <a:pPr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1400">
                <a:latin typeface="Calibri" pitchFamily="34" charset="0"/>
              </a:rPr>
              <a:t>   </a:t>
            </a:r>
            <a:r>
              <a:rPr lang="en-US" altLang="zh-CN" sz="1400">
                <a:latin typeface="Calibri" pitchFamily="34" charset="0"/>
              </a:rPr>
              <a:t>-3.8761    3.8725   -2.6627   -3.1503   -1.0207   -2.4151   -0.0825   -1.2841    3.6130    3.3627 ...</a:t>
            </a:r>
          </a:p>
          <a:p>
            <a:pPr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1400">
                <a:latin typeface="Calibri" pitchFamily="34" charset="0"/>
              </a:rPr>
              <a:t>   </a:t>
            </a:r>
            <a:r>
              <a:rPr lang="en-US" altLang="zh-CN" sz="1400">
                <a:latin typeface="Calibri" pitchFamily="34" charset="0"/>
              </a:rPr>
              <a:t>-3.5786    1.9029   -1.8470   -0.6173    0.3830    3.5419   -0.6580    3.8644   -1.5884    1.6088 ...</a:t>
            </a:r>
          </a:p>
          <a:p>
            <a:pPr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1400">
                <a:latin typeface="Calibri" pitchFamily="34" charset="0"/>
              </a:rPr>
              <a:t>    </a:t>
            </a:r>
            <a:r>
              <a:rPr lang="en-US" altLang="zh-CN" sz="1400">
                <a:latin typeface="Calibri" pitchFamily="34" charset="0"/>
              </a:rPr>
              <a:t>1.3307    0.3130    1.5848    1.3322   -2.5749   -2.9759    3.9926   -2.6310   -3.7392    0.4896 ...</a:t>
            </a:r>
          </a:p>
          <a:p>
            <a:pPr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1400">
                <a:latin typeface="Calibri" pitchFamily="34" charset="0"/>
              </a:rPr>
              <a:t>    </a:t>
            </a:r>
            <a:r>
              <a:rPr lang="en-US" altLang="zh-CN" sz="1400">
                <a:latin typeface="Calibri" pitchFamily="34" charset="0"/>
              </a:rPr>
              <a:t>3.0549    1.3534   -2.4765   -1.0487   -0.3142    3.8531   -2.7488    2.8442    1.1581   -0.9898 ...</a:t>
            </a:r>
          </a:p>
          <a:p>
            <a:pPr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1400">
                <a:latin typeface="Calibri" pitchFamily="34" charset="0"/>
              </a:rPr>
              <a:t>   </a:t>
            </a:r>
            <a:r>
              <a:rPr lang="en-US" altLang="zh-CN" sz="1400">
                <a:latin typeface="Calibri" pitchFamily="34" charset="0"/>
              </a:rPr>
              <a:t>-2.4726   -0.5740   -0.1438   -3.0351    0.7161   -2.1905   -0.9230    0.6639   -1.9856   -1.6765 ...</a:t>
            </a:r>
          </a:p>
          <a:p>
            <a:pPr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1400">
                <a:latin typeface="Calibri" pitchFamily="34" charset="0"/>
              </a:rPr>
              <a:t>    </a:t>
            </a:r>
            <a:r>
              <a:rPr lang="en-US" altLang="zh-CN" sz="1400">
                <a:latin typeface="Calibri" pitchFamily="34" charset="0"/>
              </a:rPr>
              <a:t>0.9367   -1.8778    2.5950    3.8613    1.8420   -1.2490    0.6726   -3.1378    3.2505    3.0372 ...</a:t>
            </a:r>
          </a:p>
          <a:p>
            <a:pPr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1400">
                <a:latin typeface="Calibri" pitchFamily="34" charset="0"/>
              </a:rPr>
              <a:t>    </a:t>
            </a:r>
            <a:r>
              <a:rPr lang="en-US" altLang="zh-CN" sz="1400">
                <a:latin typeface="Calibri" pitchFamily="34" charset="0"/>
              </a:rPr>
              <a:t>2.5421   -1.9142    0.7549   -3.8199   -0.5979   -1.4982   -2.7081   -2.5699   -0.6169   -3.2462];</a:t>
            </a:r>
          </a:p>
          <a:p>
            <a:pPr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1400">
                <a:latin typeface="Calibri" pitchFamily="34" charset="0"/>
              </a:rPr>
              <a:t>SamOut =[</a:t>
            </a:r>
          </a:p>
          <a:p>
            <a:pPr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1400">
                <a:latin typeface="Calibri" pitchFamily="34" charset="0"/>
              </a:rPr>
              <a:t>    </a:t>
            </a:r>
            <a:r>
              <a:rPr lang="en-US" altLang="zh-CN" sz="1400">
                <a:latin typeface="Calibri" pitchFamily="34" charset="0"/>
              </a:rPr>
              <a:t>0.0216    0.1487    0.9793    0.0484    0.5870    0.5269    1.2677    0.4757    1.4787    0.8801 ...</a:t>
            </a:r>
          </a:p>
          <a:p>
            <a:pPr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1400">
                <a:latin typeface="Calibri" pitchFamily="34" charset="0"/>
              </a:rPr>
              <a:t>    </a:t>
            </a:r>
            <a:r>
              <a:rPr lang="en-US" altLang="zh-CN" sz="1400">
                <a:latin typeface="Calibri" pitchFamily="34" charset="0"/>
              </a:rPr>
              <a:t>0.0059    1.4177    0.5691    1.8560    1.9327    0.3960    0.0421    0.1965    0.6061    2.5249 ...</a:t>
            </a:r>
          </a:p>
          <a:p>
            <a:pPr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1400">
                <a:latin typeface="Calibri" pitchFamily="34" charset="0"/>
              </a:rPr>
              <a:t>    </a:t>
            </a:r>
            <a:r>
              <a:rPr lang="en-US" altLang="zh-CN" sz="1400">
                <a:latin typeface="Calibri" pitchFamily="34" charset="0"/>
              </a:rPr>
              <a:t>0.5593    0.5742   -0.0399    2.6287    1.0666    2.2262    1.2983    1.3054    2.2439    2.0592 ...</a:t>
            </a:r>
          </a:p>
          <a:p>
            <a:pPr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1400">
                <a:latin typeface="Calibri" pitchFamily="34" charset="0"/>
              </a:rPr>
              <a:t>   </a:t>
            </a:r>
            <a:r>
              <a:rPr lang="en-US" altLang="zh-CN" sz="1400">
                <a:latin typeface="Calibri" pitchFamily="34" charset="0"/>
              </a:rPr>
              <a:t>-0.0051    0.0609    0.6059    0.0597    2.5869    0.8239    1.1508    2.6602    0.0391   -0.2248 ...</a:t>
            </a:r>
          </a:p>
          <a:p>
            <a:pPr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1400">
                <a:latin typeface="Calibri" pitchFamily="34" charset="0"/>
              </a:rPr>
              <a:t>    </a:t>
            </a:r>
            <a:r>
              <a:rPr lang="en-US" altLang="zh-CN" sz="1400">
                <a:latin typeface="Calibri" pitchFamily="34" charset="0"/>
              </a:rPr>
              <a:t>0.0093    1.2649    1.8254    2.2567    0.9656    0.0439    2.2542   -0.1395    2.3701    1.5378 ...</a:t>
            </a:r>
          </a:p>
          <a:p>
            <a:pPr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1400">
                <a:latin typeface="Calibri" pitchFamily="34" charset="0"/>
              </a:rPr>
              <a:t>    </a:t>
            </a:r>
            <a:r>
              <a:rPr lang="en-US" altLang="zh-CN" sz="1400">
                <a:latin typeface="Calibri" pitchFamily="34" charset="0"/>
              </a:rPr>
              <a:t>1.4669    0.9289    1.3173    1.4541    0.6960    0.3275   -0.0263    0.5798    0.2355    0.7400 ...</a:t>
            </a:r>
          </a:p>
          <a:p>
            <a:pPr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1400">
                <a:latin typeface="Calibri" pitchFamily="34" charset="0"/>
              </a:rPr>
              <a:t>    </a:t>
            </a:r>
            <a:r>
              <a:rPr lang="en-US" altLang="zh-CN" sz="1400">
                <a:latin typeface="Calibri" pitchFamily="34" charset="0"/>
              </a:rPr>
              <a:t>0.3948    1.4908    0.9066    2.5300    1.5237   -0.0102    0.5168    0.1092    1.4672    2.5405 ...</a:t>
            </a:r>
          </a:p>
          <a:p>
            <a:pPr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1400">
                <a:latin typeface="Calibri" pitchFamily="34" charset="0"/>
              </a:rPr>
              <a:t>    </a:t>
            </a:r>
            <a:r>
              <a:rPr lang="en-US" altLang="zh-CN" sz="1400">
                <a:latin typeface="Calibri" pitchFamily="34" charset="0"/>
              </a:rPr>
              <a:t>0.8189    2.1484    1.3230    0.3551    1.2152    1.2120    2.6315    0.9800    1.5334    2.3314 ...</a:t>
            </a:r>
          </a:p>
          <a:p>
            <a:pPr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1400">
                <a:latin typeface="Calibri" pitchFamily="34" charset="0"/>
              </a:rPr>
              <a:t>    </a:t>
            </a:r>
            <a:r>
              <a:rPr lang="en-US" altLang="zh-CN" sz="1400">
                <a:latin typeface="Calibri" pitchFamily="34" charset="0"/>
              </a:rPr>
              <a:t>1.2897    1.8681    0.5416    0.0766    1.2337    2.8323    1.1740    0.2147    0.0364    0.1141 ...</a:t>
            </a:r>
          </a:p>
          <a:p>
            <a:pPr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1400">
                <a:latin typeface="Calibri" pitchFamily="34" charset="0"/>
              </a:rPr>
              <a:t>    </a:t>
            </a:r>
            <a:r>
              <a:rPr lang="en-US" altLang="zh-CN" sz="1400">
                <a:latin typeface="Calibri" pitchFamily="34" charset="0"/>
              </a:rPr>
              <a:t>0.6139    1.6425    1.1432   -0.1695    2.2298    2.5882    0.5167    0.6722    1.9140    0.2016];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9F669-D82A-4A73-B3D8-D2586BBCC7D5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  <p:sp>
        <p:nvSpPr>
          <p:cNvPr id="44038" name="Rectangle 2"/>
          <p:cNvSpPr>
            <a:spLocks noChangeArrowheads="1"/>
          </p:cNvSpPr>
          <p:nvPr/>
        </p:nvSpPr>
        <p:spPr bwMode="auto">
          <a:xfrm>
            <a:off x="684213" y="115888"/>
            <a:ext cx="82359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zh-CN" altLang="en-US" sz="36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仿真练习</a:t>
            </a:r>
          </a:p>
        </p:txBody>
      </p:sp>
    </p:spTree>
    <p:extLst>
      <p:ext uri="{BB962C8B-B14F-4D97-AF65-F5344CB8AC3E}">
        <p14:creationId xmlns:p14="http://schemas.microsoft.com/office/powerpoint/2010/main" val="418326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5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5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5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5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55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5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55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55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553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553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553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553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553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553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553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553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553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553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bldLvl="5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48D33A4-4F1A-4678-8536-C24ECC1D4C4D}" type="datetime1">
              <a:rPr lang="zh-CN" altLang="en-US"/>
              <a:pPr>
                <a:defRPr/>
              </a:pPr>
              <a:t>2017/11/3</a:t>
            </a:fld>
            <a:endParaRPr lang="en-US" altLang="zh-CN"/>
          </a:p>
        </p:txBody>
      </p:sp>
      <p:sp>
        <p:nvSpPr>
          <p:cNvPr id="1638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上海师范大学电气信息系通信工程专业主讲教师：张静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488950" y="612775"/>
            <a:ext cx="8259763" cy="612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1400">
                <a:latin typeface="Calibri" pitchFamily="34" charset="0"/>
              </a:rPr>
              <a:t>TestSamIn =[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1400">
                <a:latin typeface="Calibri" pitchFamily="34" charset="0"/>
              </a:rPr>
              <a:t>   </a:t>
            </a:r>
            <a:r>
              <a:rPr lang="en-US" altLang="zh-CN" sz="1400">
                <a:latin typeface="Calibri" pitchFamily="34" charset="0"/>
              </a:rPr>
              <a:t>-4.0000   -3.9200   -3.8400   -3.7600   -3.6800   -3.6000   -3.5200   -3.4400   -3.3600   -3.2800 ...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1400">
                <a:latin typeface="Calibri" pitchFamily="34" charset="0"/>
              </a:rPr>
              <a:t>   </a:t>
            </a:r>
            <a:r>
              <a:rPr lang="en-US" altLang="zh-CN" sz="1400">
                <a:latin typeface="Calibri" pitchFamily="34" charset="0"/>
              </a:rPr>
              <a:t>-3.2000   -3.1200   -3.0400   -2.9600   -2.8800   -2.8000   -2.7200   -2.6400   -2.5600   -2.4800 ...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1400">
                <a:latin typeface="Calibri" pitchFamily="34" charset="0"/>
              </a:rPr>
              <a:t>   </a:t>
            </a:r>
            <a:r>
              <a:rPr lang="en-US" altLang="zh-CN" sz="1400">
                <a:latin typeface="Calibri" pitchFamily="34" charset="0"/>
              </a:rPr>
              <a:t>-2.4000   -2.3200   -2.2400   -2.1600   -2.0800   -2.0000   -1.9200   -1.8400   -1.7600   -1.6800 ...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1400">
                <a:latin typeface="Calibri" pitchFamily="34" charset="0"/>
              </a:rPr>
              <a:t>   </a:t>
            </a:r>
            <a:r>
              <a:rPr lang="en-US" altLang="zh-CN" sz="1400">
                <a:latin typeface="Calibri" pitchFamily="34" charset="0"/>
              </a:rPr>
              <a:t>-1.6000   -1.5200   -1.4400   -1.3600   -1.2800   -1.2000   -1.1200   -1.0400   -0.9600   -0.8800 ...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1400">
                <a:latin typeface="Calibri" pitchFamily="34" charset="0"/>
              </a:rPr>
              <a:t>   </a:t>
            </a:r>
            <a:r>
              <a:rPr lang="en-US" altLang="zh-CN" sz="1400">
                <a:latin typeface="Calibri" pitchFamily="34" charset="0"/>
              </a:rPr>
              <a:t>-0.8000   -0.7200   -0.6400   -0.5600   -0.4800   -0.4000   -0.3200   -0.2400   -0.1600   -0.0800 ...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1400">
                <a:latin typeface="Calibri" pitchFamily="34" charset="0"/>
              </a:rPr>
              <a:t>         </a:t>
            </a:r>
            <a:r>
              <a:rPr lang="en-US" altLang="zh-CN" sz="1400">
                <a:latin typeface="Calibri" pitchFamily="34" charset="0"/>
              </a:rPr>
              <a:t>0    0.0800    0.1600    0.2400    0.3200    0.4000    0.4800    0.5600    0.6400    0.7200 ...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1400">
                <a:latin typeface="Calibri" pitchFamily="34" charset="0"/>
              </a:rPr>
              <a:t>    </a:t>
            </a:r>
            <a:r>
              <a:rPr lang="en-US" altLang="zh-CN" sz="1400">
                <a:latin typeface="Calibri" pitchFamily="34" charset="0"/>
              </a:rPr>
              <a:t>0.8000    0.8800    0.9600    1.0400    1.1200    1.2000    1.2800    1.3600    1.4400    1.5200 ...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1400">
                <a:latin typeface="Calibri" pitchFamily="34" charset="0"/>
              </a:rPr>
              <a:t>    </a:t>
            </a:r>
            <a:r>
              <a:rPr lang="en-US" altLang="zh-CN" sz="1400">
                <a:latin typeface="Calibri" pitchFamily="34" charset="0"/>
              </a:rPr>
              <a:t>1.6000    1.6800    1.7600    1.8400    1.9200    2.0000    2.0800    2.1600    2.2400    2.3200 ...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1400">
                <a:latin typeface="Calibri" pitchFamily="34" charset="0"/>
              </a:rPr>
              <a:t>    </a:t>
            </a:r>
            <a:r>
              <a:rPr lang="en-US" altLang="zh-CN" sz="1400">
                <a:latin typeface="Calibri" pitchFamily="34" charset="0"/>
              </a:rPr>
              <a:t>2.4000    2.4800    2.5600    2.6400    2.7200    2.8000    2.8800    2.9600    3.0400    3.1200 ...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1400">
                <a:latin typeface="Calibri" pitchFamily="34" charset="0"/>
              </a:rPr>
              <a:t>    </a:t>
            </a:r>
            <a:r>
              <a:rPr lang="en-US" altLang="zh-CN" sz="1400">
                <a:latin typeface="Calibri" pitchFamily="34" charset="0"/>
              </a:rPr>
              <a:t>3.2000    3.2800    3.3600    3.4400    3.5200    3.6000    3.6800    3.7600    3.8400    3.9200 ...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1400">
                <a:latin typeface="Calibri" pitchFamily="34" charset="0"/>
              </a:rPr>
              <a:t>    </a:t>
            </a:r>
            <a:r>
              <a:rPr lang="en-US" altLang="zh-CN" sz="1400">
                <a:latin typeface="Calibri" pitchFamily="34" charset="0"/>
              </a:rPr>
              <a:t>4.0000];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1400">
                <a:latin typeface="Calibri" pitchFamily="34" charset="0"/>
              </a:rPr>
              <a:t> TestSamOut =[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1400">
                <a:latin typeface="Calibri" pitchFamily="34" charset="0"/>
              </a:rPr>
              <a:t>    </a:t>
            </a:r>
            <a:r>
              <a:rPr lang="en-US" altLang="zh-CN" sz="1400">
                <a:latin typeface="Calibri" pitchFamily="34" charset="0"/>
              </a:rPr>
              <a:t>0.0137    0.0181    0.0237    0.0309    0.0401    0.0515    0.0657    0.0833    0.1048    0.1309 ...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1400">
                <a:latin typeface="Calibri" pitchFamily="34" charset="0"/>
              </a:rPr>
              <a:t>    </a:t>
            </a:r>
            <a:r>
              <a:rPr lang="en-US" altLang="zh-CN" sz="1400">
                <a:latin typeface="Calibri" pitchFamily="34" charset="0"/>
              </a:rPr>
              <a:t>0.1622    0.1997    0.2439    0.2958    0.3559    0.4252    0.5040    0.5929    0.6921    0.8016 ...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1400">
                <a:latin typeface="Calibri" pitchFamily="34" charset="0"/>
              </a:rPr>
              <a:t>    </a:t>
            </a:r>
            <a:r>
              <a:rPr lang="en-US" altLang="zh-CN" sz="1400">
                <a:latin typeface="Calibri" pitchFamily="34" charset="0"/>
              </a:rPr>
              <a:t>0.9213    1.0504    1.1882    1.3331    1.4836    1.6376    1.7924    1.9453    2.0933    2.2330 ...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1400">
                <a:latin typeface="Calibri" pitchFamily="34" charset="0"/>
              </a:rPr>
              <a:t>    </a:t>
            </a:r>
            <a:r>
              <a:rPr lang="en-US" altLang="zh-CN" sz="1400">
                <a:latin typeface="Calibri" pitchFamily="34" charset="0"/>
              </a:rPr>
              <a:t>2.3611    2.4742    2.5693    2.6435    2.6943    2.7200    2.7194    2.6922    2.6389    2.5608 ...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1400">
                <a:latin typeface="Calibri" pitchFamily="34" charset="0"/>
              </a:rPr>
              <a:t>    </a:t>
            </a:r>
            <a:r>
              <a:rPr lang="en-US" altLang="zh-CN" sz="1400">
                <a:latin typeface="Calibri" pitchFamily="34" charset="0"/>
              </a:rPr>
              <a:t>2.4602    2.3401    2.2042    2.0568    1.9026    1.7465    1.5936    1.4484    1.3154    1.1982 ...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1400">
                <a:latin typeface="Calibri" pitchFamily="34" charset="0"/>
              </a:rPr>
              <a:t>    </a:t>
            </a:r>
            <a:r>
              <a:rPr lang="en-US" altLang="zh-CN" sz="1400">
                <a:latin typeface="Calibri" pitchFamily="34" charset="0"/>
              </a:rPr>
              <a:t>1.1000    1.0228    0.9679    0.9354    0.9247    0.9342    0.9615    1.0036    1.0569    1.1177 ...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1400">
                <a:latin typeface="Calibri" pitchFamily="34" charset="0"/>
              </a:rPr>
              <a:t>    </a:t>
            </a:r>
            <a:r>
              <a:rPr lang="en-US" altLang="zh-CN" sz="1400">
                <a:latin typeface="Calibri" pitchFamily="34" charset="0"/>
              </a:rPr>
              <a:t>1.1822    1.2463    1.3067    1.3599    1.4034    1.4349    1.4530    1.4568    1.4460    1.4209 ...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1400">
                <a:latin typeface="Calibri" pitchFamily="34" charset="0"/>
              </a:rPr>
              <a:t>    </a:t>
            </a:r>
            <a:r>
              <a:rPr lang="en-US" altLang="zh-CN" sz="1400">
                <a:latin typeface="Calibri" pitchFamily="34" charset="0"/>
              </a:rPr>
              <a:t>1.3824    1.3317    1.2705    1.2005    1.1237    1.0421    0.9576    0.8721    0.7872    0.7044 ...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1400">
                <a:latin typeface="Calibri" pitchFamily="34" charset="0"/>
              </a:rPr>
              <a:t>    </a:t>
            </a:r>
            <a:r>
              <a:rPr lang="en-US" altLang="zh-CN" sz="1400">
                <a:latin typeface="Calibri" pitchFamily="34" charset="0"/>
              </a:rPr>
              <a:t>0.6249    0.5497    0.4795    0.4148    0.3559    0.3029    0.2558    0.2143    0.1781    0.1468 ...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1400">
                <a:latin typeface="Calibri" pitchFamily="34" charset="0"/>
              </a:rPr>
              <a:t>    </a:t>
            </a:r>
            <a:r>
              <a:rPr lang="en-US" altLang="zh-CN" sz="1400">
                <a:latin typeface="Calibri" pitchFamily="34" charset="0"/>
              </a:rPr>
              <a:t>0.1202    0.0976    0.0786    0.0629    0.0499    0.0393    0.0308    0.0239    0.0184    0.0141 ...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1400">
                <a:latin typeface="Calibri" pitchFamily="34" charset="0"/>
              </a:rPr>
              <a:t>    </a:t>
            </a:r>
            <a:r>
              <a:rPr lang="en-US" altLang="zh-CN" sz="1400">
                <a:latin typeface="Calibri" pitchFamily="34" charset="0"/>
              </a:rPr>
              <a:t>0.0107];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B6975-A8E0-40C6-AD68-F22A9B9FB85A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45062" name="Rectangle 2"/>
          <p:cNvSpPr>
            <a:spLocks noChangeArrowheads="1"/>
          </p:cNvSpPr>
          <p:nvPr/>
        </p:nvSpPr>
        <p:spPr bwMode="auto">
          <a:xfrm>
            <a:off x="684213" y="115888"/>
            <a:ext cx="82359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zh-CN" altLang="en-US" sz="36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仿真练习</a:t>
            </a:r>
          </a:p>
        </p:txBody>
      </p:sp>
    </p:spTree>
    <p:extLst>
      <p:ext uri="{BB962C8B-B14F-4D97-AF65-F5344CB8AC3E}">
        <p14:creationId xmlns:p14="http://schemas.microsoft.com/office/powerpoint/2010/main" val="30968681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5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5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5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5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55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5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55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55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553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553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553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553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553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553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553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553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553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553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553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553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553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553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bldLvl="5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782</Words>
  <Application>Microsoft Office PowerPoint</Application>
  <PresentationFormat>全屏显示(4:3)</PresentationFormat>
  <Paragraphs>63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shnu</dc:creator>
  <cp:lastModifiedBy>shnu</cp:lastModifiedBy>
  <cp:revision>1</cp:revision>
  <dcterms:created xsi:type="dcterms:W3CDTF">2017-11-03T08:23:23Z</dcterms:created>
  <dcterms:modified xsi:type="dcterms:W3CDTF">2017-11-03T08:24:23Z</dcterms:modified>
</cp:coreProperties>
</file>