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008" autoAdjust="0"/>
    <p:restoredTop sz="94676" autoAdjust="0"/>
  </p:normalViewPr>
  <p:slideViewPr>
    <p:cSldViewPr>
      <p:cViewPr>
        <p:scale>
          <a:sx n="14" d="100"/>
          <a:sy n="14" d="100"/>
        </p:scale>
        <p:origin x="3176" y="1112"/>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7/19/19</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png"/><Relationship Id="rId4" Type="http://schemas.openxmlformats.org/officeDocument/2006/relationships/image" Target="../media/image4.emf"/><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55399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Warm-up Project: Titanic: Machine Learning From Disaster</a:t>
            </a: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Kaitlin Sun</a:t>
            </a:r>
          </a:p>
          <a:p>
            <a:pPr algn="ctr" eaLnBrk="1" hangingPunct="1"/>
            <a:r>
              <a:rPr lang="en-US" sz="4000" dirty="0">
                <a:solidFill>
                  <a:schemeClr val="bg1"/>
                </a:solidFill>
                <a:latin typeface="+mn-lt"/>
              </a:rPr>
              <a:t>Jul 19</a:t>
            </a:r>
            <a:r>
              <a:rPr lang="en-US" sz="4000" baseline="30000" dirty="0">
                <a:solidFill>
                  <a:schemeClr val="bg1"/>
                </a:solidFill>
                <a:latin typeface="+mn-lt"/>
              </a:rPr>
              <a:t>th</a:t>
            </a:r>
            <a:r>
              <a:rPr lang="en-US" sz="4000" dirty="0">
                <a:solidFill>
                  <a:schemeClr val="bg1"/>
                </a:solidFill>
                <a:latin typeface="+mn-lt"/>
              </a:rPr>
              <a:t>, 2019</a:t>
            </a:r>
          </a:p>
        </p:txBody>
      </p:sp>
      <p:sp>
        <p:nvSpPr>
          <p:cNvPr id="26" name="TextBox 25"/>
          <p:cNvSpPr txBox="1"/>
          <p:nvPr/>
        </p:nvSpPr>
        <p:spPr>
          <a:xfrm>
            <a:off x="21945600" y="30038039"/>
            <a:ext cx="21564600" cy="207746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dirty="0"/>
              <a:t>Chow, Wing Ho. “Math 4432 Final Project Chow Wing Ho 20279607.Pdf.” 2018.</a:t>
            </a:r>
            <a:endParaRPr lang="en-US" sz="1600" dirty="0"/>
          </a:p>
          <a:p>
            <a:pPr marL="342842" indent="-342842">
              <a:buFont typeface="+mj-lt"/>
              <a:buAutoNum type="arabicPeriod"/>
            </a:pPr>
            <a:r>
              <a:rPr lang="en-US" dirty="0"/>
              <a:t>James, Gareth, et al. </a:t>
            </a:r>
            <a:r>
              <a:rPr lang="en-US" i="1" dirty="0"/>
              <a:t>An Introduction to Statistical Learning with Application in R</a:t>
            </a:r>
            <a:r>
              <a:rPr lang="en-US" dirty="0"/>
              <a:t>. Springer </a:t>
            </a:r>
            <a:r>
              <a:rPr lang="en-US" dirty="0" err="1"/>
              <a:t>Science+Business</a:t>
            </a:r>
            <a:r>
              <a:rPr lang="en-US" dirty="0"/>
              <a:t> Media, 2017.</a:t>
            </a:r>
            <a:endParaRPr lang="en-US" sz="1600" dirty="0"/>
          </a:p>
          <a:p>
            <a:pPr marL="342842" indent="-342842">
              <a:buFont typeface="+mj-lt"/>
              <a:buAutoNum type="arabicPeriod"/>
            </a:pPr>
            <a:r>
              <a:rPr lang="en-US" dirty="0" err="1"/>
              <a:t>Jonge</a:t>
            </a:r>
            <a:r>
              <a:rPr lang="en-US" dirty="0"/>
              <a:t>, Edwin de, and Mark van der Loo. “An Introduction to Data Cleaning with R.” </a:t>
            </a:r>
            <a:r>
              <a:rPr lang="en-US" i="1" dirty="0"/>
              <a:t>Statistics Netherlands</a:t>
            </a:r>
            <a:r>
              <a:rPr lang="en-US" dirty="0"/>
              <a:t>, 2013, </a:t>
            </a:r>
            <a:r>
              <a:rPr lang="en-US" dirty="0" err="1"/>
              <a:t>cran.r-project.org</a:t>
            </a:r>
            <a:r>
              <a:rPr lang="en-US" dirty="0"/>
              <a:t>/doc/</a:t>
            </a:r>
            <a:r>
              <a:rPr lang="en-US" dirty="0" err="1"/>
              <a:t>contrib</a:t>
            </a:r>
            <a:r>
              <a:rPr lang="en-US" dirty="0"/>
              <a:t>/</a:t>
            </a:r>
            <a:r>
              <a:rPr lang="en-US" dirty="0" err="1"/>
              <a:t>de_Jonge+van_der_Loo-Introduction_to_data_cleaning_with_R.pdf</a:t>
            </a:r>
            <a:r>
              <a:rPr lang="en-US" dirty="0"/>
              <a:t>.</a:t>
            </a:r>
            <a:endParaRPr lang="en-US" sz="1600" dirty="0"/>
          </a:p>
          <a:p>
            <a:pPr marL="342842" indent="-342842">
              <a:buFont typeface="+mj-lt"/>
              <a:buAutoNum type="arabicPeriod"/>
            </a:pPr>
            <a:r>
              <a:rPr lang="en-US" dirty="0" err="1"/>
              <a:t>Kabacoff</a:t>
            </a:r>
            <a:r>
              <a:rPr lang="en-US" dirty="0"/>
              <a:t>, Robert. “Bar Plots.” </a:t>
            </a:r>
            <a:r>
              <a:rPr lang="en-US" i="1" dirty="0"/>
              <a:t>Quick-R: Bar Plots</a:t>
            </a:r>
            <a:r>
              <a:rPr lang="en-US" dirty="0"/>
              <a:t>, 2017, </a:t>
            </a:r>
            <a:r>
              <a:rPr lang="en-US" dirty="0" err="1"/>
              <a:t>www.statmethods.net</a:t>
            </a:r>
            <a:r>
              <a:rPr lang="en-US" dirty="0"/>
              <a:t>/graphs/</a:t>
            </a:r>
            <a:r>
              <a:rPr lang="en-US" dirty="0" err="1"/>
              <a:t>bar.html</a:t>
            </a:r>
            <a:r>
              <a:rPr lang="en-US" dirty="0"/>
              <a:t>.</a:t>
            </a:r>
            <a:endParaRPr lang="en-US" sz="1600" dirty="0"/>
          </a:p>
          <a:p>
            <a:pPr marL="342842" indent="-342842">
              <a:buFont typeface="+mj-lt"/>
              <a:buAutoNum type="arabicPeriod"/>
            </a:pPr>
            <a:r>
              <a:rPr lang="en-US" dirty="0"/>
              <a:t>Mi, Jeffrey, Mi, Jonathan (2019)</a:t>
            </a:r>
          </a:p>
          <a:p>
            <a:pPr marL="342842" indent="-342842">
              <a:buFont typeface="+mj-lt"/>
              <a:buAutoNum type="arabicPeriod"/>
            </a:pPr>
            <a:r>
              <a:rPr lang="en-US" dirty="0"/>
              <a:t>Shailesh. </a:t>
            </a:r>
            <a:r>
              <a:rPr lang="en-US" i="1" dirty="0"/>
              <a:t>R Snippets</a:t>
            </a:r>
            <a:r>
              <a:rPr lang="en-US" dirty="0"/>
              <a:t>. 2 Nov. 2017, </a:t>
            </a:r>
            <a:r>
              <a:rPr lang="en-US" dirty="0" err="1"/>
              <a:t>buildmedia.readthedocs.org</a:t>
            </a:r>
            <a:r>
              <a:rPr lang="en-US" dirty="0"/>
              <a:t>/media/pdf/r-snippets/latest/r-</a:t>
            </a:r>
            <a:r>
              <a:rPr lang="en-US" dirty="0" err="1"/>
              <a:t>snippets.pdf</a:t>
            </a:r>
            <a:r>
              <a:rPr lang="en-US" dirty="0"/>
              <a:t>.</a:t>
            </a:r>
            <a:endParaRPr lang="en-US" sz="1600" dirty="0"/>
          </a:p>
          <a:p>
            <a:pPr marL="342842" indent="-342842">
              <a:buFont typeface="+mj-lt"/>
              <a:buAutoNum type="arabicPeriod"/>
            </a:pPr>
            <a:r>
              <a:rPr lang="en-US" dirty="0"/>
              <a:t> /@harshithamekala08. “Dealing with Missing Data Using R - </a:t>
            </a:r>
            <a:r>
              <a:rPr lang="en-US" dirty="0" err="1"/>
              <a:t>Coinmonks</a:t>
            </a:r>
            <a:r>
              <a:rPr lang="en-US" dirty="0"/>
              <a:t>.” </a:t>
            </a:r>
            <a:r>
              <a:rPr lang="en-US" i="1" dirty="0"/>
              <a:t>Medium</a:t>
            </a:r>
            <a:r>
              <a:rPr lang="en-US" dirty="0"/>
              <a:t>, </a:t>
            </a:r>
            <a:r>
              <a:rPr lang="en-US" dirty="0" err="1"/>
              <a:t>Coinmonks</a:t>
            </a:r>
            <a:r>
              <a:rPr lang="en-US" dirty="0"/>
              <a:t>, 30 June 2018, </a:t>
            </a:r>
            <a:r>
              <a:rPr lang="en-US" dirty="0" err="1"/>
              <a:t>medium.com</a:t>
            </a:r>
            <a:r>
              <a:rPr lang="en-US" dirty="0"/>
              <a:t>/</a:t>
            </a:r>
            <a:r>
              <a:rPr lang="en-US" dirty="0" err="1"/>
              <a:t>coinmonks</a:t>
            </a:r>
            <a:r>
              <a:rPr lang="en-US" dirty="0"/>
              <a:t>/dealing-with-missing-data-using-r-3ae428da2d17.</a:t>
            </a:r>
            <a:r>
              <a:rPr lang="en-US" sz="1600" dirty="0"/>
              <a:t>  </a:t>
            </a:r>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614970"/>
            <a:ext cx="13167360" cy="304694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Calibri" pitchFamily="34" charset="0"/>
              </a:rPr>
              <a:t>On April 15, 1912, the Titanic sank after colliding with an iceberg, leading to the death of 1502 out of 2224 passengers and crew. For the project, we tried to find out what sorts of people were likely to survived. we analyzed the survival dataset of 891 people and built models to predict survival of other 481 people.</a:t>
            </a:r>
          </a:p>
        </p:txBody>
      </p:sp>
      <p:sp>
        <p:nvSpPr>
          <p:cNvPr id="32" name="Rectangle 31"/>
          <p:cNvSpPr/>
          <p:nvPr/>
        </p:nvSpPr>
        <p:spPr>
          <a:xfrm>
            <a:off x="1463040" y="4841282"/>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sp>
        <p:nvSpPr>
          <p:cNvPr id="15" name="Text Box 194"/>
          <p:cNvSpPr txBox="1">
            <a:spLocks noChangeArrowheads="1"/>
          </p:cNvSpPr>
          <p:nvPr/>
        </p:nvSpPr>
        <p:spPr bwMode="auto">
          <a:xfrm>
            <a:off x="15361918" y="22414974"/>
            <a:ext cx="13167360" cy="581693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Calibri" pitchFamily="34" charset="0"/>
              </a:rPr>
              <a:t>For the first prediction, I used logistic regression without data processing. </a:t>
            </a:r>
          </a:p>
          <a:p>
            <a:pPr marL="457200" indent="-457200" eaLnBrk="1" hangingPunct="1">
              <a:buFont typeface="Arial" panose="020B0604020202020204" pitchFamily="34" charset="0"/>
              <a:buChar char="•"/>
            </a:pPr>
            <a:r>
              <a:rPr lang="en-US" sz="3600" dirty="0">
                <a:latin typeface="Calibri" pitchFamily="34" charset="0"/>
              </a:rPr>
              <a:t>gf=</a:t>
            </a:r>
            <a:r>
              <a:rPr lang="en-US" sz="3600" dirty="0" err="1">
                <a:latin typeface="Calibri" pitchFamily="34" charset="0"/>
              </a:rPr>
              <a:t>glm</a:t>
            </a:r>
            <a:r>
              <a:rPr lang="en-US" sz="3600" dirty="0">
                <a:latin typeface="Calibri" pitchFamily="34" charset="0"/>
              </a:rPr>
              <a:t>(Survived~Pclass+Sex+Age+SibSp+Parch+Fare+Embarked,family=binomial)</a:t>
            </a:r>
          </a:p>
          <a:p>
            <a:pPr eaLnBrk="1" hangingPunct="1"/>
            <a:r>
              <a:rPr lang="en-US" sz="3600" dirty="0">
                <a:latin typeface="Calibri" pitchFamily="34" charset="0"/>
              </a:rPr>
              <a:t>By checking the model with </a:t>
            </a:r>
            <a:r>
              <a:rPr lang="en-US" sz="3600" dirty="0">
                <a:solidFill>
                  <a:schemeClr val="accent1">
                    <a:lumMod val="75000"/>
                  </a:schemeClr>
                </a:solidFill>
                <a:latin typeface="Calibri" pitchFamily="34" charset="0"/>
              </a:rPr>
              <a:t>summary(</a:t>
            </a:r>
            <a:r>
              <a:rPr lang="en-US" sz="3600" dirty="0" err="1">
                <a:solidFill>
                  <a:schemeClr val="accent1">
                    <a:lumMod val="75000"/>
                  </a:schemeClr>
                </a:solidFill>
                <a:latin typeface="Calibri" pitchFamily="34" charset="0"/>
              </a:rPr>
              <a:t>lr</a:t>
            </a:r>
            <a:r>
              <a:rPr lang="en-US" sz="3600" dirty="0">
                <a:solidFill>
                  <a:schemeClr val="accent1">
                    <a:lumMod val="75000"/>
                  </a:schemeClr>
                </a:solidFill>
                <a:latin typeface="Calibri" pitchFamily="34" charset="0"/>
              </a:rPr>
              <a:t>)</a:t>
            </a:r>
            <a:r>
              <a:rPr lang="en-US" sz="3600" dirty="0">
                <a:latin typeface="Calibri" pitchFamily="34" charset="0"/>
              </a:rPr>
              <a:t>, the standard error of ”Embarked” is huge(around 670) and p-value is also relatively large. I decided to not include “Embarked” in my model.</a:t>
            </a:r>
          </a:p>
          <a:p>
            <a:pPr marL="457200" indent="-457200" eaLnBrk="1" hangingPunct="1">
              <a:buFont typeface="Arial" panose="020B0604020202020204" pitchFamily="34" charset="0"/>
              <a:buChar char="•"/>
            </a:pPr>
            <a:r>
              <a:rPr lang="en-US" sz="3600" dirty="0">
                <a:latin typeface="Calibri" pitchFamily="34" charset="0"/>
              </a:rPr>
              <a:t>gf=</a:t>
            </a:r>
            <a:r>
              <a:rPr lang="en-US" sz="3600" dirty="0" err="1">
                <a:latin typeface="Calibri" pitchFamily="34" charset="0"/>
              </a:rPr>
              <a:t>glm</a:t>
            </a:r>
            <a:r>
              <a:rPr lang="en-US" sz="3600" dirty="0">
                <a:latin typeface="Calibri" pitchFamily="34" charset="0"/>
              </a:rPr>
              <a:t>(</a:t>
            </a:r>
            <a:r>
              <a:rPr lang="en-US" sz="3600" dirty="0" err="1">
                <a:latin typeface="Calibri" pitchFamily="34" charset="0"/>
              </a:rPr>
              <a:t>Survived~Pclass+Sex+Age+SibSp+Parch+Fare,family</a:t>
            </a:r>
            <a:r>
              <a:rPr lang="en-US" sz="3600" dirty="0">
                <a:latin typeface="Calibri" pitchFamily="34" charset="0"/>
              </a:rPr>
              <a:t>=binomial)</a:t>
            </a:r>
          </a:p>
          <a:p>
            <a:pPr marL="457200" indent="-457200" eaLnBrk="1" hangingPunct="1">
              <a:buFont typeface="Arial" panose="020B0604020202020204" pitchFamily="34" charset="0"/>
              <a:buChar char="•"/>
            </a:pPr>
            <a:r>
              <a:rPr lang="en-US" sz="3600" dirty="0">
                <a:latin typeface="Calibri" pitchFamily="34" charset="0"/>
              </a:rPr>
              <a:t>The result is 76%</a:t>
            </a:r>
          </a:p>
        </p:txBody>
      </p:sp>
      <p:sp>
        <p:nvSpPr>
          <p:cNvPr id="13" name="Text Box 192"/>
          <p:cNvSpPr txBox="1">
            <a:spLocks noChangeArrowheads="1"/>
          </p:cNvSpPr>
          <p:nvPr/>
        </p:nvSpPr>
        <p:spPr bwMode="auto">
          <a:xfrm>
            <a:off x="15404334" y="9028848"/>
            <a:ext cx="13167360" cy="1246490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Calibri" pitchFamily="34" charset="0"/>
              </a:rPr>
              <a:t>In both train and test dataset, ticket number, cabin and name are information that do not repeat for any passenger, which makes them less significant comparing to other data. Besides, title information from name could be strongly correlate to sex and </a:t>
            </a:r>
            <a:r>
              <a:rPr lang="en-US" sz="3600" dirty="0" err="1">
                <a:latin typeface="Calibri" pitchFamily="34" charset="0"/>
              </a:rPr>
              <a:t>pclass</a:t>
            </a:r>
            <a:r>
              <a:rPr lang="en-US" sz="3600" dirty="0">
                <a:latin typeface="Calibri" pitchFamily="34" charset="0"/>
              </a:rPr>
              <a:t>(a proxy of socio-economic status). As a result, I decided not to use these data in my prediction.</a:t>
            </a:r>
          </a:p>
          <a:p>
            <a:pPr marL="457200" indent="-457200" eaLnBrk="1" hangingPunct="1">
              <a:buFont typeface="Arial" panose="020B0604020202020204" pitchFamily="34" charset="0"/>
              <a:buChar char="•"/>
            </a:pPr>
            <a:r>
              <a:rPr lang="en-US" sz="3600" dirty="0">
                <a:latin typeface="Calibri" pitchFamily="34" charset="0"/>
              </a:rPr>
              <a:t>Missing data: For training dataset, there are missing data on “Age” and “Embarked”.</a:t>
            </a:r>
          </a:p>
          <a:p>
            <a:pPr marL="457200" indent="-457200" eaLnBrk="1" hangingPunct="1">
              <a:buFont typeface="Courier New" panose="02070309020205020404" pitchFamily="49" charset="0"/>
              <a:buChar char="o"/>
            </a:pPr>
            <a:r>
              <a:rPr lang="en-US" sz="3600" dirty="0">
                <a:latin typeface="Calibri" pitchFamily="34" charset="0"/>
              </a:rPr>
              <a:t>Embarked: There are over 50% of “S” for this dataset and only 2 missing data, so I imputed “S” for both missing data.</a:t>
            </a:r>
          </a:p>
          <a:p>
            <a:pPr marL="457200" indent="-457200" eaLnBrk="1" hangingPunct="1">
              <a:buFont typeface="Courier New" panose="02070309020205020404" pitchFamily="49" charset="0"/>
              <a:buChar char="o"/>
            </a:pPr>
            <a:r>
              <a:rPr lang="en-US" sz="3600" dirty="0">
                <a:latin typeface="Calibri" pitchFamily="34" charset="0"/>
              </a:rPr>
              <a:t>Age: Making a linear regression for age and found out the significant variables for age. Then, I used Predictive Mean Matching(PMM) to impute all the missing data.</a:t>
            </a:r>
          </a:p>
          <a:p>
            <a:pPr marL="457200" indent="-457200" eaLnBrk="1" hangingPunct="1">
              <a:buFont typeface="Arial" panose="020B0604020202020204" pitchFamily="34" charset="0"/>
              <a:buChar char="•"/>
            </a:pPr>
            <a:r>
              <a:rPr lang="en-US" sz="3600" dirty="0">
                <a:latin typeface="Calibri" pitchFamily="34" charset="0"/>
              </a:rPr>
              <a:t>Class: changing the class of “</a:t>
            </a:r>
            <a:r>
              <a:rPr lang="en-US" sz="3600" dirty="0" err="1">
                <a:latin typeface="Calibri" pitchFamily="34" charset="0"/>
              </a:rPr>
              <a:t>Pclass</a:t>
            </a:r>
            <a:r>
              <a:rPr lang="en-US" sz="3600" dirty="0">
                <a:latin typeface="Calibri" pitchFamily="34" charset="0"/>
              </a:rPr>
              <a:t>” and “Survived” to factor</a:t>
            </a:r>
          </a:p>
          <a:p>
            <a:pPr marL="457200" indent="-457200" eaLnBrk="1" hangingPunct="1">
              <a:buFont typeface="Arial" panose="020B0604020202020204" pitchFamily="34" charset="0"/>
              <a:buChar char="•"/>
            </a:pPr>
            <a:r>
              <a:rPr lang="en-US" sz="3600" dirty="0">
                <a:latin typeface="Calibri" pitchFamily="34" charset="0"/>
              </a:rPr>
              <a:t>New columns: for my prediction, I made two new columns: “</a:t>
            </a:r>
            <a:r>
              <a:rPr lang="en-US" sz="3600" dirty="0" err="1">
                <a:latin typeface="Calibri" pitchFamily="34" charset="0"/>
              </a:rPr>
              <a:t>Fnum</a:t>
            </a:r>
            <a:r>
              <a:rPr lang="en-US" sz="3600" dirty="0">
                <a:latin typeface="Calibri" pitchFamily="34" charset="0"/>
              </a:rPr>
              <a:t>” and ”</a:t>
            </a:r>
            <a:r>
              <a:rPr lang="en-US" sz="3600" dirty="0" err="1">
                <a:latin typeface="Calibri" pitchFamily="34" charset="0"/>
              </a:rPr>
              <a:t>Agegr</a:t>
            </a:r>
            <a:r>
              <a:rPr lang="en-US" sz="3600" dirty="0">
                <a:latin typeface="Calibri" pitchFamily="34" charset="0"/>
              </a:rPr>
              <a:t>” </a:t>
            </a:r>
          </a:p>
          <a:p>
            <a:pPr marL="457200" indent="-457200" eaLnBrk="1" hangingPunct="1">
              <a:buFont typeface="Courier New" panose="02070309020205020404" pitchFamily="49" charset="0"/>
              <a:buChar char="o"/>
            </a:pPr>
            <a:r>
              <a:rPr lang="en-US" sz="3600" dirty="0">
                <a:latin typeface="Calibri" pitchFamily="34" charset="0"/>
              </a:rPr>
              <a:t>“</a:t>
            </a:r>
            <a:r>
              <a:rPr lang="en-US" sz="3600" dirty="0" err="1">
                <a:latin typeface="Calibri" pitchFamily="34" charset="0"/>
              </a:rPr>
              <a:t>Fnum</a:t>
            </a:r>
            <a:r>
              <a:rPr lang="en-US" sz="3600" dirty="0">
                <a:latin typeface="Calibri" pitchFamily="34" charset="0"/>
              </a:rPr>
              <a:t>”: combining “</a:t>
            </a:r>
            <a:r>
              <a:rPr lang="en-US" sz="3600" dirty="0" err="1">
                <a:latin typeface="Calibri" pitchFamily="34" charset="0"/>
              </a:rPr>
              <a:t>SibSp</a:t>
            </a:r>
            <a:r>
              <a:rPr lang="en-US" sz="3600" dirty="0">
                <a:latin typeface="Calibri" pitchFamily="34" charset="0"/>
              </a:rPr>
              <a:t>”(number of siblings on the Titanic) and “Parch”(number of siblings on the Titanic) into “</a:t>
            </a:r>
            <a:r>
              <a:rPr lang="en-US" sz="3600" dirty="0" err="1">
                <a:latin typeface="Calibri" pitchFamily="34" charset="0"/>
              </a:rPr>
              <a:t>Fnum</a:t>
            </a:r>
            <a:r>
              <a:rPr lang="en-US" sz="3600" dirty="0">
                <a:latin typeface="Calibri" pitchFamily="34" charset="0"/>
              </a:rPr>
              <a:t>”(number of family number on the Titanic).</a:t>
            </a:r>
          </a:p>
          <a:p>
            <a:pPr marL="457200" indent="-457200" eaLnBrk="1" hangingPunct="1">
              <a:buFont typeface="Courier New" panose="02070309020205020404" pitchFamily="49" charset="0"/>
              <a:buChar char="o"/>
            </a:pPr>
            <a:r>
              <a:rPr lang="en-US" sz="3600" dirty="0">
                <a:latin typeface="Calibri" pitchFamily="34" charset="0"/>
              </a:rPr>
              <a:t>“</a:t>
            </a:r>
            <a:r>
              <a:rPr lang="en-US" sz="3600" dirty="0" err="1">
                <a:latin typeface="Calibri" pitchFamily="34" charset="0"/>
              </a:rPr>
              <a:t>Agegr</a:t>
            </a:r>
            <a:r>
              <a:rPr lang="en-US" sz="3600" dirty="0">
                <a:latin typeface="Calibri" pitchFamily="34" charset="0"/>
              </a:rPr>
              <a:t>”: variable “Age” contains too many different numbers, so I made another column classifying “Age” into children(age&lt;18), adults(18&lt;=age&lt;=64) and seniors(age&gt;65).</a:t>
            </a:r>
          </a:p>
        </p:txBody>
      </p:sp>
      <p:sp>
        <p:nvSpPr>
          <p:cNvPr id="34" name="Rectangle 33"/>
          <p:cNvSpPr/>
          <p:nvPr/>
        </p:nvSpPr>
        <p:spPr>
          <a:xfrm>
            <a:off x="15404334" y="8291962"/>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Data Processing</a:t>
            </a:r>
          </a:p>
        </p:txBody>
      </p:sp>
      <p:sp>
        <p:nvSpPr>
          <p:cNvPr id="12" name="Text Box 191"/>
          <p:cNvSpPr txBox="1">
            <a:spLocks noChangeArrowheads="1"/>
          </p:cNvSpPr>
          <p:nvPr/>
        </p:nvSpPr>
        <p:spPr bwMode="auto">
          <a:xfrm>
            <a:off x="15404334" y="5586543"/>
            <a:ext cx="13167360" cy="249294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eaLnBrk="1" hangingPunct="1">
              <a:buFont typeface="Arial" panose="020B0604020202020204" pitchFamily="34" charset="0"/>
              <a:buChar char="•"/>
            </a:pPr>
            <a:r>
              <a:rPr lang="en-US" sz="3600" dirty="0">
                <a:latin typeface="Calibri" pitchFamily="34" charset="0"/>
              </a:rPr>
              <a:t>74% female survived and 81% male died</a:t>
            </a:r>
          </a:p>
          <a:p>
            <a:pPr marL="571500" indent="-571500" eaLnBrk="1" hangingPunct="1">
              <a:buFont typeface="Arial" panose="020B0604020202020204" pitchFamily="34" charset="0"/>
              <a:buChar char="•"/>
            </a:pPr>
            <a:r>
              <a:rPr lang="en-US" sz="3600" dirty="0">
                <a:latin typeface="Calibri" pitchFamily="34" charset="0"/>
              </a:rPr>
              <a:t>Survival rate is only 50% only for family size of 2-3</a:t>
            </a:r>
          </a:p>
          <a:p>
            <a:pPr marL="571500" indent="-571500" eaLnBrk="1" hangingPunct="1">
              <a:buFont typeface="Arial" panose="020B0604020202020204" pitchFamily="34" charset="0"/>
              <a:buChar char="•"/>
            </a:pPr>
            <a:r>
              <a:rPr lang="en-US" sz="3600" dirty="0">
                <a:latin typeface="Calibri" pitchFamily="34" charset="0"/>
              </a:rPr>
              <a:t>Survival rate for “Embarked”=“S” is 33% </a:t>
            </a:r>
          </a:p>
          <a:p>
            <a:pPr marL="571500" indent="-571500" eaLnBrk="1" hangingPunct="1">
              <a:buFont typeface="Arial" panose="020B0604020202020204" pitchFamily="34" charset="0"/>
              <a:buChar char="•"/>
            </a:pPr>
            <a:r>
              <a:rPr lang="en-US" sz="3600" dirty="0">
                <a:latin typeface="Calibri" pitchFamily="34" charset="0"/>
              </a:rPr>
              <a:t>1</a:t>
            </a:r>
            <a:r>
              <a:rPr lang="en-US" sz="3600" baseline="30000" dirty="0">
                <a:latin typeface="Calibri" pitchFamily="34" charset="0"/>
              </a:rPr>
              <a:t>st</a:t>
            </a:r>
            <a:r>
              <a:rPr lang="en-US" sz="3600" dirty="0">
                <a:latin typeface="Calibri" pitchFamily="34" charset="0"/>
              </a:rPr>
              <a:t> class has survival rate over 50%</a:t>
            </a:r>
          </a:p>
        </p:txBody>
      </p:sp>
      <p:sp>
        <p:nvSpPr>
          <p:cNvPr id="35" name="Rectangle 34"/>
          <p:cNvSpPr/>
          <p:nvPr/>
        </p:nvSpPr>
        <p:spPr>
          <a:xfrm>
            <a:off x="29260800" y="12184876"/>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Further Predictions</a:t>
            </a:r>
          </a:p>
        </p:txBody>
      </p:sp>
      <p:sp>
        <p:nvSpPr>
          <p:cNvPr id="36" name="Rectangle 35"/>
          <p:cNvSpPr/>
          <p:nvPr/>
        </p:nvSpPr>
        <p:spPr>
          <a:xfrm>
            <a:off x="29260796" y="23417199"/>
            <a:ext cx="13199616" cy="731519"/>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a:t>
            </a:r>
          </a:p>
        </p:txBody>
      </p:sp>
      <p:sp>
        <p:nvSpPr>
          <p:cNvPr id="11" name="Text Box 190"/>
          <p:cNvSpPr txBox="1">
            <a:spLocks noChangeArrowheads="1"/>
          </p:cNvSpPr>
          <p:nvPr/>
        </p:nvSpPr>
        <p:spPr bwMode="auto">
          <a:xfrm>
            <a:off x="1463040" y="10370894"/>
            <a:ext cx="13167360" cy="1800488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mn-lt"/>
              </a:rPr>
              <a:t>                   </a:t>
            </a:r>
            <a:r>
              <a:rPr lang="en-US" sz="3600" dirty="0">
                <a:solidFill>
                  <a:schemeClr val="accent1">
                    <a:lumMod val="75000"/>
                  </a:schemeClr>
                </a:solidFill>
                <a:latin typeface="+mn-lt"/>
              </a:rPr>
              <a:t>female male</a:t>
            </a:r>
          </a:p>
          <a:p>
            <a:pPr eaLnBrk="1" hangingPunct="1"/>
            <a:r>
              <a:rPr lang="en-US" sz="3600" dirty="0">
                <a:latin typeface="+mn-lt"/>
              </a:rPr>
              <a:t>              </a:t>
            </a:r>
            <a:r>
              <a:rPr lang="en-US" sz="3600" dirty="0">
                <a:solidFill>
                  <a:schemeClr val="accent1">
                    <a:lumMod val="75000"/>
                  </a:schemeClr>
                </a:solidFill>
                <a:latin typeface="+mn-lt"/>
              </a:rPr>
              <a:t>0</a:t>
            </a:r>
            <a:r>
              <a:rPr lang="en-US" sz="3600" dirty="0">
                <a:latin typeface="+mn-lt"/>
              </a:rPr>
              <a:t>        81   468</a:t>
            </a:r>
          </a:p>
          <a:p>
            <a:pPr eaLnBrk="1" hangingPunct="1"/>
            <a:r>
              <a:rPr lang="en-US" sz="3600" dirty="0">
                <a:latin typeface="+mn-lt"/>
              </a:rPr>
              <a:t>              </a:t>
            </a:r>
            <a:r>
              <a:rPr lang="en-US" sz="3600" dirty="0">
                <a:solidFill>
                  <a:schemeClr val="accent1">
                    <a:lumMod val="75000"/>
                  </a:schemeClr>
                </a:solidFill>
                <a:latin typeface="+mn-lt"/>
              </a:rPr>
              <a:t>1</a:t>
            </a:r>
            <a:r>
              <a:rPr lang="en-US" sz="3600" dirty="0">
                <a:latin typeface="+mn-lt"/>
              </a:rPr>
              <a:t>       233  109</a:t>
            </a:r>
          </a:p>
          <a:p>
            <a:pPr eaLnBrk="1" hangingPunct="1"/>
            <a:endParaRPr lang="en-US" sz="3600" dirty="0">
              <a:latin typeface="+mn-lt"/>
            </a:endParaRPr>
          </a:p>
          <a:p>
            <a:pPr eaLnBrk="1" hangingPunct="1"/>
            <a:endParaRPr lang="en-US" sz="3600" dirty="0">
              <a:latin typeface="+mn-lt"/>
            </a:endParaRPr>
          </a:p>
          <a:p>
            <a:pPr eaLnBrk="1" hangingPunct="1"/>
            <a:endParaRPr lang="en-US" sz="3600" dirty="0">
              <a:latin typeface="+mn-lt"/>
            </a:endParaRPr>
          </a:p>
          <a:p>
            <a:pPr eaLnBrk="1" hangingPunct="1"/>
            <a:endParaRPr lang="en-US" sz="3600" dirty="0">
              <a:latin typeface="+mn-lt"/>
            </a:endParaRPr>
          </a:p>
          <a:p>
            <a:pPr eaLnBrk="1" hangingPunct="1"/>
            <a:endParaRPr lang="en-US" sz="3600" dirty="0">
              <a:latin typeface="+mn-lt"/>
            </a:endParaRPr>
          </a:p>
          <a:p>
            <a:pPr eaLnBrk="1" hangingPunct="1"/>
            <a:endParaRPr lang="en-US" sz="3600" dirty="0">
              <a:latin typeface="+mn-lt"/>
            </a:endParaRPr>
          </a:p>
          <a:p>
            <a:pPr eaLnBrk="1" hangingPunct="1"/>
            <a:r>
              <a:rPr lang="en-US" sz="3600" dirty="0">
                <a:latin typeface="+mn-lt"/>
              </a:rPr>
              <a:t>                                                                                           </a:t>
            </a:r>
            <a:r>
              <a:rPr lang="en-US" sz="3600" dirty="0">
                <a:solidFill>
                  <a:schemeClr val="accent1">
                    <a:lumMod val="75000"/>
                  </a:schemeClr>
                </a:solidFill>
                <a:latin typeface="+mn-lt"/>
              </a:rPr>
              <a:t>C    Q    S</a:t>
            </a:r>
          </a:p>
          <a:p>
            <a:pPr eaLnBrk="1" hangingPunct="1"/>
            <a:r>
              <a:rPr lang="en-US" sz="3600" dirty="0">
                <a:latin typeface="+mn-lt"/>
              </a:rPr>
              <a:t>                                                                                     </a:t>
            </a:r>
            <a:r>
              <a:rPr lang="en-US" sz="3600" dirty="0">
                <a:solidFill>
                  <a:schemeClr val="accent1">
                    <a:lumMod val="75000"/>
                  </a:schemeClr>
                </a:solidFill>
                <a:latin typeface="+mn-lt"/>
              </a:rPr>
              <a:t> 0  </a:t>
            </a:r>
            <a:r>
              <a:rPr lang="en-US" sz="3600" dirty="0">
                <a:latin typeface="+mn-lt"/>
              </a:rPr>
              <a:t>75  47 427</a:t>
            </a:r>
          </a:p>
          <a:p>
            <a:pPr eaLnBrk="1" hangingPunct="1"/>
            <a:r>
              <a:rPr lang="en-US" sz="3600" dirty="0">
                <a:latin typeface="+mn-lt"/>
              </a:rPr>
              <a:t>                                                                                     </a:t>
            </a:r>
            <a:r>
              <a:rPr lang="en-US" sz="3600" dirty="0">
                <a:solidFill>
                  <a:schemeClr val="accent1">
                    <a:lumMod val="75000"/>
                  </a:schemeClr>
                </a:solidFill>
                <a:latin typeface="+mn-lt"/>
              </a:rPr>
              <a:t> 1  </a:t>
            </a:r>
            <a:r>
              <a:rPr lang="en-US" sz="3600" dirty="0">
                <a:latin typeface="+mn-lt"/>
              </a:rPr>
              <a:t>93  30 219                                                  </a:t>
            </a:r>
          </a:p>
          <a:p>
            <a:pPr eaLnBrk="1" hangingPunct="1"/>
            <a:r>
              <a:rPr lang="en-US" sz="3600" dirty="0">
                <a:latin typeface="+mn-lt"/>
              </a:rPr>
              <a:t>                                                                                                                                             </a:t>
            </a:r>
          </a:p>
          <a:p>
            <a:pPr eaLnBrk="1" hangingPunct="1"/>
            <a:r>
              <a:rPr lang="en-US" sz="3600" dirty="0">
                <a:latin typeface="+mn-lt"/>
              </a:rPr>
              <a:t> </a:t>
            </a:r>
          </a:p>
          <a:p>
            <a:pPr eaLnBrk="1" hangingPunct="1"/>
            <a:endParaRPr lang="en-US" sz="3600" dirty="0">
              <a:latin typeface="+mn-lt"/>
            </a:endParaRPr>
          </a:p>
          <a:p>
            <a:pPr eaLnBrk="1" hangingPunct="1"/>
            <a:endParaRPr lang="en-US" sz="3600" dirty="0">
              <a:latin typeface="+mn-lt"/>
            </a:endParaRPr>
          </a:p>
          <a:p>
            <a:pPr eaLnBrk="1" hangingPunct="1"/>
            <a:endParaRPr lang="en-US" sz="3600" dirty="0">
              <a:latin typeface="+mn-lt"/>
            </a:endParaRPr>
          </a:p>
          <a:p>
            <a:pPr eaLnBrk="1" hangingPunct="1"/>
            <a:endParaRPr lang="en-US" sz="3600" dirty="0">
              <a:latin typeface="+mn-lt"/>
            </a:endParaRPr>
          </a:p>
          <a:p>
            <a:pPr eaLnBrk="1" hangingPunct="1"/>
            <a:endParaRPr lang="en-US" sz="3600" dirty="0">
              <a:latin typeface="+mn-lt"/>
            </a:endParaRPr>
          </a:p>
          <a:p>
            <a:pPr eaLnBrk="1" hangingPunct="1"/>
            <a:r>
              <a:rPr lang="en-US" sz="3600" dirty="0"/>
              <a:t>              </a:t>
            </a:r>
            <a:r>
              <a:rPr lang="en-US" sz="3600" dirty="0">
                <a:solidFill>
                  <a:schemeClr val="accent1">
                    <a:lumMod val="75000"/>
                  </a:schemeClr>
                </a:solidFill>
              </a:rPr>
              <a:t>Adult Children Seniors</a:t>
            </a:r>
            <a:endParaRPr lang="en-US" sz="3600" dirty="0">
              <a:latin typeface="+mn-lt"/>
            </a:endParaRPr>
          </a:p>
          <a:p>
            <a:pPr eaLnBrk="1" hangingPunct="1"/>
            <a:r>
              <a:rPr lang="en-US" sz="3600" dirty="0">
                <a:latin typeface="+mn-lt"/>
              </a:rPr>
              <a:t>             </a:t>
            </a:r>
            <a:r>
              <a:rPr lang="en-US" sz="3600" dirty="0">
                <a:solidFill>
                  <a:schemeClr val="accent1">
                    <a:lumMod val="75000"/>
                  </a:schemeClr>
                </a:solidFill>
              </a:rPr>
              <a:t>0</a:t>
            </a:r>
            <a:r>
              <a:rPr lang="en-US" sz="3600" dirty="0"/>
              <a:t>   467         75         7                             </a:t>
            </a:r>
            <a:r>
              <a:rPr lang="en-US" sz="3600" dirty="0">
                <a:solidFill>
                  <a:schemeClr val="accent1">
                    <a:lumMod val="75000"/>
                  </a:schemeClr>
                </a:solidFill>
              </a:rPr>
              <a:t>1    2    3</a:t>
            </a:r>
            <a:endParaRPr lang="en-US" sz="3600" dirty="0">
              <a:latin typeface="+mn-lt"/>
            </a:endParaRPr>
          </a:p>
          <a:p>
            <a:pPr eaLnBrk="1" hangingPunct="1"/>
            <a:r>
              <a:rPr lang="en-US" sz="3600" dirty="0">
                <a:latin typeface="+mn-lt"/>
              </a:rPr>
              <a:t>             </a:t>
            </a:r>
            <a:r>
              <a:rPr lang="en-US" sz="3600" dirty="0">
                <a:solidFill>
                  <a:schemeClr val="accent1">
                    <a:lumMod val="75000"/>
                  </a:schemeClr>
                </a:solidFill>
              </a:rPr>
              <a:t>1</a:t>
            </a:r>
            <a:r>
              <a:rPr lang="en-US" sz="3600" dirty="0"/>
              <a:t>   263         78         1                      </a:t>
            </a:r>
            <a:r>
              <a:rPr lang="en-US" sz="3600" dirty="0">
                <a:solidFill>
                  <a:schemeClr val="accent1">
                    <a:lumMod val="75000"/>
                  </a:schemeClr>
                </a:solidFill>
              </a:rPr>
              <a:t>0</a:t>
            </a:r>
            <a:r>
              <a:rPr lang="en-US" sz="3600" dirty="0"/>
              <a:t>   80  97 372</a:t>
            </a:r>
            <a:endParaRPr lang="en-US" sz="3600" dirty="0">
              <a:latin typeface="+mn-lt"/>
            </a:endParaRPr>
          </a:p>
          <a:p>
            <a:pPr eaLnBrk="1" hangingPunct="1"/>
            <a:r>
              <a:rPr lang="en-US" sz="3600" dirty="0">
                <a:solidFill>
                  <a:schemeClr val="accent1">
                    <a:lumMod val="75000"/>
                  </a:schemeClr>
                </a:solidFill>
                <a:latin typeface="Arial" panose="020B0604020202020204" pitchFamily="34" charset="0"/>
                <a:cs typeface="Arial" panose="020B0604020202020204" pitchFamily="34" charset="0"/>
              </a:rPr>
              <a:t>                                                                    1</a:t>
            </a:r>
            <a:r>
              <a:rPr lang="en-US" sz="3600" dirty="0">
                <a:latin typeface="Arial" panose="020B0604020202020204" pitchFamily="34" charset="0"/>
                <a:cs typeface="Arial" panose="020B0604020202020204" pitchFamily="34" charset="0"/>
              </a:rPr>
              <a:t> 136  87 119</a:t>
            </a:r>
          </a:p>
          <a:p>
            <a:pPr eaLnBrk="1" hangingPunct="1"/>
            <a:endParaRPr lang="en-US" sz="3600" dirty="0">
              <a:latin typeface="+mn-lt"/>
            </a:endParaRPr>
          </a:p>
          <a:p>
            <a:pPr eaLnBrk="1" hangingPunct="1"/>
            <a:endParaRPr lang="en-US" sz="3600" dirty="0">
              <a:latin typeface="+mn-lt"/>
            </a:endParaRPr>
          </a:p>
          <a:p>
            <a:pPr eaLnBrk="1" hangingPunct="1"/>
            <a:endParaRPr lang="en-US" sz="3600" dirty="0">
              <a:latin typeface="+mn-lt"/>
            </a:endParaRPr>
          </a:p>
          <a:p>
            <a:pPr eaLnBrk="1" hangingPunct="1"/>
            <a:endParaRPr lang="en-US" sz="3600" dirty="0">
              <a:latin typeface="+mn-lt"/>
            </a:endParaRPr>
          </a:p>
          <a:p>
            <a:pPr eaLnBrk="1" hangingPunct="1"/>
            <a:endParaRPr lang="en-US" sz="3600" dirty="0">
              <a:latin typeface="+mn-lt"/>
            </a:endParaRPr>
          </a:p>
          <a:p>
            <a:pPr eaLnBrk="1" hangingPunct="1"/>
            <a:endParaRPr lang="en-US" sz="3600" dirty="0">
              <a:latin typeface="+mn-lt"/>
            </a:endParaRPr>
          </a:p>
          <a:p>
            <a:pPr eaLnBrk="1" hangingPunct="1"/>
            <a:endParaRPr lang="en-US" sz="3600" dirty="0">
              <a:latin typeface="+mn-lt"/>
            </a:endParaRPr>
          </a:p>
          <a:p>
            <a:pPr eaLnBrk="1" hangingPunct="1"/>
            <a:endParaRPr lang="en-US" sz="3600" dirty="0">
              <a:latin typeface="+mn-lt"/>
            </a:endParaRPr>
          </a:p>
          <a:p>
            <a:pPr eaLnBrk="1" hangingPunct="1"/>
            <a:endParaRPr lang="en-US" sz="3600" dirty="0">
              <a:latin typeface="+mn-lt"/>
            </a:endParaRPr>
          </a:p>
        </p:txBody>
      </p:sp>
      <p:pic>
        <p:nvPicPr>
          <p:cNvPr id="22" name="Picture 21">
            <a:extLst>
              <a:ext uri="{FF2B5EF4-FFF2-40B4-BE49-F238E27FC236}">
                <a16:creationId xmlns:a16="http://schemas.microsoft.com/office/drawing/2014/main" id="{BCBE9A95-D469-CB40-8356-C0BB2C82E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40" y="16600742"/>
            <a:ext cx="7353275" cy="4096500"/>
          </a:xfrm>
          <a:prstGeom prst="rect">
            <a:avLst/>
          </a:prstGeom>
        </p:spPr>
      </p:pic>
      <p:pic>
        <p:nvPicPr>
          <p:cNvPr id="37" name="Picture 36">
            <a:extLst>
              <a:ext uri="{FF2B5EF4-FFF2-40B4-BE49-F238E27FC236}">
                <a16:creationId xmlns:a16="http://schemas.microsoft.com/office/drawing/2014/main" id="{208CEB13-A447-584A-9DCC-454ED6E88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8518" y="22385079"/>
            <a:ext cx="6101082" cy="5236980"/>
          </a:xfrm>
          <a:prstGeom prst="rect">
            <a:avLst/>
          </a:prstGeom>
        </p:spPr>
      </p:pic>
      <p:pic>
        <p:nvPicPr>
          <p:cNvPr id="60" name="Picture 59">
            <a:extLst>
              <a:ext uri="{FF2B5EF4-FFF2-40B4-BE49-F238E27FC236}">
                <a16:creationId xmlns:a16="http://schemas.microsoft.com/office/drawing/2014/main" id="{A75E7211-EE67-B44C-ACFC-66619D1FB6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5078" y="22983393"/>
            <a:ext cx="5494515" cy="5494515"/>
          </a:xfrm>
          <a:prstGeom prst="rect">
            <a:avLst/>
          </a:prstGeom>
        </p:spPr>
      </p:pic>
      <p:pic>
        <p:nvPicPr>
          <p:cNvPr id="62" name="Picture 61">
            <a:extLst>
              <a:ext uri="{FF2B5EF4-FFF2-40B4-BE49-F238E27FC236}">
                <a16:creationId xmlns:a16="http://schemas.microsoft.com/office/drawing/2014/main" id="{5E869F41-140E-304E-A7F9-0F5E3BF1AF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3040" y="11903507"/>
            <a:ext cx="6222212" cy="5396516"/>
          </a:xfrm>
          <a:prstGeom prst="rect">
            <a:avLst/>
          </a:prstGeom>
        </p:spPr>
      </p:pic>
      <p:pic>
        <p:nvPicPr>
          <p:cNvPr id="64" name="Picture 63">
            <a:extLst>
              <a:ext uri="{FF2B5EF4-FFF2-40B4-BE49-F238E27FC236}">
                <a16:creationId xmlns:a16="http://schemas.microsoft.com/office/drawing/2014/main" id="{C02E15DA-3011-B242-8F18-1FDE7C16AA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4025" y="10222767"/>
            <a:ext cx="7048531" cy="5881878"/>
          </a:xfrm>
          <a:prstGeom prst="rect">
            <a:avLst/>
          </a:prstGeom>
        </p:spPr>
      </p:pic>
      <p:pic>
        <p:nvPicPr>
          <p:cNvPr id="67" name="Picture 66">
            <a:extLst>
              <a:ext uri="{FF2B5EF4-FFF2-40B4-BE49-F238E27FC236}">
                <a16:creationId xmlns:a16="http://schemas.microsoft.com/office/drawing/2014/main" id="{466733BE-7DA3-4D4A-9C16-F036B5B36C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99993" y="16857379"/>
            <a:ext cx="5689600" cy="4864100"/>
          </a:xfrm>
          <a:prstGeom prst="rect">
            <a:avLst/>
          </a:prstGeom>
        </p:spPr>
      </p:pic>
      <p:sp>
        <p:nvSpPr>
          <p:cNvPr id="71" name="Rectangle 70">
            <a:extLst>
              <a:ext uri="{FF2B5EF4-FFF2-40B4-BE49-F238E27FC236}">
                <a16:creationId xmlns:a16="http://schemas.microsoft.com/office/drawing/2014/main" id="{32ACBF45-856A-284C-8D30-8E2C580A06B1}"/>
              </a:ext>
            </a:extLst>
          </p:cNvPr>
          <p:cNvSpPr/>
          <p:nvPr/>
        </p:nvSpPr>
        <p:spPr>
          <a:xfrm>
            <a:off x="15361918" y="21712544"/>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First Prediction</a:t>
            </a:r>
          </a:p>
        </p:txBody>
      </p:sp>
      <p:sp>
        <p:nvSpPr>
          <p:cNvPr id="72" name="Rectangle 71">
            <a:extLst>
              <a:ext uri="{FF2B5EF4-FFF2-40B4-BE49-F238E27FC236}">
                <a16:creationId xmlns:a16="http://schemas.microsoft.com/office/drawing/2014/main" id="{2A8E0FBF-BD6D-A444-A502-7F1A8C741725}"/>
              </a:ext>
            </a:extLst>
          </p:cNvPr>
          <p:cNvSpPr/>
          <p:nvPr/>
        </p:nvSpPr>
        <p:spPr>
          <a:xfrm>
            <a:off x="29260800" y="4782428"/>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Modification Predictions</a:t>
            </a:r>
          </a:p>
        </p:txBody>
      </p:sp>
      <p:sp>
        <p:nvSpPr>
          <p:cNvPr id="74" name="Text Box 194">
            <a:extLst>
              <a:ext uri="{FF2B5EF4-FFF2-40B4-BE49-F238E27FC236}">
                <a16:creationId xmlns:a16="http://schemas.microsoft.com/office/drawing/2014/main" id="{CE8903C2-9DEC-D646-A754-65B7FEA96EC4}"/>
              </a:ext>
            </a:extLst>
          </p:cNvPr>
          <p:cNvSpPr txBox="1">
            <a:spLocks noChangeArrowheads="1"/>
          </p:cNvSpPr>
          <p:nvPr/>
        </p:nvSpPr>
        <p:spPr bwMode="auto">
          <a:xfrm>
            <a:off x="29260800" y="5572802"/>
            <a:ext cx="13167360" cy="6370928"/>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Calibri" pitchFamily="34" charset="0"/>
              </a:rPr>
              <a:t>With the first model, “</a:t>
            </a:r>
            <a:r>
              <a:rPr lang="en-US" sz="3600" dirty="0" err="1">
                <a:latin typeface="Calibri" pitchFamily="34" charset="0"/>
              </a:rPr>
              <a:t>SibSp</a:t>
            </a:r>
            <a:r>
              <a:rPr lang="en-US" sz="3600" dirty="0">
                <a:latin typeface="Calibri" pitchFamily="34" charset="0"/>
              </a:rPr>
              <a:t>” and “Parch” are not significant variables, and they have similar effect to people on a sinking ship. For the second prediction, I used “</a:t>
            </a:r>
            <a:r>
              <a:rPr lang="en-US" sz="3600" dirty="0" err="1">
                <a:latin typeface="Calibri" pitchFamily="34" charset="0"/>
              </a:rPr>
              <a:t>Fnum</a:t>
            </a:r>
            <a:r>
              <a:rPr lang="en-US" sz="3600" dirty="0">
                <a:latin typeface="Calibri" pitchFamily="34" charset="0"/>
              </a:rPr>
              <a:t>” instead.</a:t>
            </a:r>
            <a:endParaRPr lang="en-US" sz="3600" dirty="0">
              <a:solidFill>
                <a:schemeClr val="accent1">
                  <a:lumMod val="75000"/>
                </a:schemeClr>
              </a:solidFill>
              <a:latin typeface="Calibri" pitchFamily="34" charset="0"/>
            </a:endParaRPr>
          </a:p>
          <a:p>
            <a:pPr marL="457200" indent="-457200" eaLnBrk="1" hangingPunct="1">
              <a:buFont typeface="Arial" panose="020B0604020202020204" pitchFamily="34" charset="0"/>
              <a:buChar char="•"/>
            </a:pPr>
            <a:r>
              <a:rPr lang="en-US" sz="3600" dirty="0">
                <a:latin typeface="Calibri" pitchFamily="34" charset="0"/>
              </a:rPr>
              <a:t>gf=</a:t>
            </a:r>
            <a:r>
              <a:rPr lang="en-US" sz="3600" dirty="0" err="1">
                <a:latin typeface="Calibri" pitchFamily="34" charset="0"/>
              </a:rPr>
              <a:t>glm</a:t>
            </a:r>
            <a:r>
              <a:rPr lang="en-US" sz="3600" dirty="0">
                <a:latin typeface="Calibri" pitchFamily="34" charset="0"/>
              </a:rPr>
              <a:t>(Survived~Pclass+Sex+Age+SibSp+Parch+Fare+Embarked,family=binomial)</a:t>
            </a:r>
          </a:p>
          <a:p>
            <a:pPr marL="457200" indent="-457200" eaLnBrk="1" hangingPunct="1">
              <a:buFont typeface="Arial" panose="020B0604020202020204" pitchFamily="34" charset="0"/>
              <a:buChar char="•"/>
            </a:pPr>
            <a:r>
              <a:rPr lang="en-US" sz="3600" dirty="0">
                <a:latin typeface="Calibri" pitchFamily="34" charset="0"/>
              </a:rPr>
              <a:t>This modification give a result of 77%</a:t>
            </a:r>
          </a:p>
          <a:p>
            <a:pPr eaLnBrk="1" hangingPunct="1"/>
            <a:r>
              <a:rPr lang="en-US" sz="3600" dirty="0">
                <a:latin typeface="Calibri" pitchFamily="34" charset="0"/>
              </a:rPr>
              <a:t>Then, I discussed with other people who are doing this same project and decided to put “Embarked” in my model.</a:t>
            </a:r>
          </a:p>
          <a:p>
            <a:pPr marL="457200" indent="-457200" eaLnBrk="1" hangingPunct="1">
              <a:buFont typeface="Arial" panose="020B0604020202020204" pitchFamily="34" charset="0"/>
              <a:buChar char="•"/>
            </a:pPr>
            <a:r>
              <a:rPr lang="en-US" sz="3600" dirty="0">
                <a:latin typeface="Calibri" pitchFamily="34" charset="0"/>
              </a:rPr>
              <a:t>gf=</a:t>
            </a:r>
            <a:r>
              <a:rPr lang="en-US" sz="3600" dirty="0" err="1">
                <a:latin typeface="Calibri" pitchFamily="34" charset="0"/>
              </a:rPr>
              <a:t>glm</a:t>
            </a:r>
            <a:r>
              <a:rPr lang="en-US" sz="3600" dirty="0">
                <a:latin typeface="Calibri" pitchFamily="34" charset="0"/>
              </a:rPr>
              <a:t>(</a:t>
            </a:r>
            <a:r>
              <a:rPr lang="en-US" sz="3600" dirty="0" err="1">
                <a:latin typeface="Calibri" pitchFamily="34" charset="0"/>
              </a:rPr>
              <a:t>Survived~Pclass+Sex+Age+Fnum+Fare+Embarked,family</a:t>
            </a:r>
            <a:r>
              <a:rPr lang="en-US" sz="3600" dirty="0">
                <a:latin typeface="Calibri" pitchFamily="34" charset="0"/>
              </a:rPr>
              <a:t>=binomial)</a:t>
            </a:r>
          </a:p>
          <a:p>
            <a:pPr marL="457200" indent="-457200" eaLnBrk="1" hangingPunct="1">
              <a:buFont typeface="Arial" panose="020B0604020202020204" pitchFamily="34" charset="0"/>
              <a:buChar char="•"/>
            </a:pPr>
            <a:r>
              <a:rPr lang="en-US" sz="3600" dirty="0">
                <a:latin typeface="Calibri" pitchFamily="34" charset="0"/>
              </a:rPr>
              <a:t>The result is 78%</a:t>
            </a:r>
          </a:p>
        </p:txBody>
      </p:sp>
      <p:sp>
        <p:nvSpPr>
          <p:cNvPr id="75" name="Text Box 194">
            <a:extLst>
              <a:ext uri="{FF2B5EF4-FFF2-40B4-BE49-F238E27FC236}">
                <a16:creationId xmlns:a16="http://schemas.microsoft.com/office/drawing/2014/main" id="{94475E20-6A0F-9B44-93B8-B871757F306D}"/>
              </a:ext>
            </a:extLst>
          </p:cNvPr>
          <p:cNvSpPr txBox="1">
            <a:spLocks noChangeArrowheads="1"/>
          </p:cNvSpPr>
          <p:nvPr/>
        </p:nvSpPr>
        <p:spPr bwMode="auto">
          <a:xfrm>
            <a:off x="29260796" y="12924612"/>
            <a:ext cx="13167360" cy="1024891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Calibri" pitchFamily="34" charset="0"/>
              </a:rPr>
              <a:t>The 3</a:t>
            </a:r>
            <a:r>
              <a:rPr lang="en-US" sz="3600" baseline="30000" dirty="0">
                <a:latin typeface="Calibri" pitchFamily="34" charset="0"/>
              </a:rPr>
              <a:t>rd</a:t>
            </a:r>
            <a:r>
              <a:rPr lang="en-US" sz="3600" dirty="0">
                <a:latin typeface="Calibri" pitchFamily="34" charset="0"/>
              </a:rPr>
              <a:t> try is the highest score. Even though there was no improvement on accuracy, I tried more predictions with different changes.</a:t>
            </a:r>
          </a:p>
          <a:p>
            <a:pPr eaLnBrk="1" hangingPunct="1"/>
            <a:r>
              <a:rPr lang="en-US" sz="3600" dirty="0">
                <a:latin typeface="Calibri" pitchFamily="34" charset="0"/>
              </a:rPr>
              <a:t>For the first three predictions, I did not impute any missing data.</a:t>
            </a:r>
          </a:p>
          <a:p>
            <a:pPr eaLnBrk="1" hangingPunct="1"/>
            <a:r>
              <a:rPr lang="en-US" sz="3600" dirty="0">
                <a:latin typeface="Calibri" pitchFamily="34" charset="0"/>
              </a:rPr>
              <a:t>For my 4</a:t>
            </a:r>
            <a:r>
              <a:rPr lang="en-US" sz="3600" baseline="30000" dirty="0">
                <a:latin typeface="Calibri" pitchFamily="34" charset="0"/>
              </a:rPr>
              <a:t>th</a:t>
            </a:r>
            <a:r>
              <a:rPr lang="en-US" sz="3600" dirty="0">
                <a:latin typeface="Calibri" pitchFamily="34" charset="0"/>
              </a:rPr>
              <a:t> prediction, as mentioned in “Data Processing”, I made a linear regression for Age and imputed all the missing data for “</a:t>
            </a:r>
            <a:r>
              <a:rPr lang="en-US" sz="3600" dirty="0" err="1">
                <a:latin typeface="Calibri" pitchFamily="34" charset="0"/>
              </a:rPr>
              <a:t>Age”with</a:t>
            </a:r>
            <a:r>
              <a:rPr lang="en-US" sz="3600" dirty="0">
                <a:latin typeface="Calibri" pitchFamily="34" charset="0"/>
              </a:rPr>
              <a:t> PMM. Also, I impute “S” for missing data on “Embarked”.</a:t>
            </a:r>
          </a:p>
          <a:p>
            <a:pPr marL="571500" indent="-571500" eaLnBrk="1" hangingPunct="1">
              <a:buFont typeface="Arial" panose="020B0604020202020204" pitchFamily="34" charset="0"/>
              <a:buChar char="•"/>
            </a:pPr>
            <a:r>
              <a:rPr lang="en-US" sz="3600" dirty="0">
                <a:latin typeface="Calibri" pitchFamily="34" charset="0"/>
              </a:rPr>
              <a:t>gf=</a:t>
            </a:r>
            <a:r>
              <a:rPr lang="en-US" sz="3600" dirty="0" err="1">
                <a:latin typeface="Calibri" pitchFamily="34" charset="0"/>
              </a:rPr>
              <a:t>glm</a:t>
            </a:r>
            <a:r>
              <a:rPr lang="en-US" sz="3600" dirty="0">
                <a:latin typeface="Calibri" pitchFamily="34" charset="0"/>
              </a:rPr>
              <a:t>(</a:t>
            </a:r>
            <a:r>
              <a:rPr lang="en-US" sz="3600" dirty="0" err="1">
                <a:latin typeface="Calibri" pitchFamily="34" charset="0"/>
              </a:rPr>
              <a:t>Survived~Pclass+Sex+Age+Fnum+Fare+Embarked,family</a:t>
            </a:r>
            <a:r>
              <a:rPr lang="en-US" sz="3600" dirty="0">
                <a:latin typeface="Calibri" pitchFamily="34" charset="0"/>
              </a:rPr>
              <a:t>=binomial)</a:t>
            </a:r>
          </a:p>
          <a:p>
            <a:pPr marL="457200" indent="-457200" eaLnBrk="1" hangingPunct="1">
              <a:buFont typeface="Arial" panose="020B0604020202020204" pitchFamily="34" charset="0"/>
              <a:buChar char="•"/>
            </a:pPr>
            <a:r>
              <a:rPr lang="en-US" sz="3600" dirty="0">
                <a:latin typeface="Calibri" pitchFamily="34" charset="0"/>
              </a:rPr>
              <a:t>The result is 77%</a:t>
            </a:r>
          </a:p>
          <a:p>
            <a:pPr eaLnBrk="1" hangingPunct="1"/>
            <a:r>
              <a:rPr lang="en-US" sz="3600" dirty="0">
                <a:latin typeface="Calibri" pitchFamily="34" charset="0"/>
              </a:rPr>
              <a:t>Then, I tried random forest to predict survival rate. </a:t>
            </a:r>
          </a:p>
          <a:p>
            <a:pPr marL="571500" indent="-571500" eaLnBrk="1" hangingPunct="1">
              <a:buFont typeface="Arial" panose="020B0604020202020204" pitchFamily="34" charset="0"/>
              <a:buChar char="•"/>
            </a:pPr>
            <a:r>
              <a:rPr lang="en-US" sz="3600" dirty="0">
                <a:latin typeface="Calibri" pitchFamily="34" charset="0"/>
              </a:rPr>
              <a:t>Rf=</a:t>
            </a:r>
            <a:r>
              <a:rPr lang="en-US" sz="3600" dirty="0" err="1">
                <a:latin typeface="Calibri" pitchFamily="34" charset="0"/>
              </a:rPr>
              <a:t>randomForest</a:t>
            </a:r>
            <a:r>
              <a:rPr lang="en-US" sz="3600" dirty="0">
                <a:latin typeface="Calibri" pitchFamily="34" charset="0"/>
              </a:rPr>
              <a:t>(</a:t>
            </a:r>
            <a:r>
              <a:rPr lang="en-US" sz="3600" dirty="0" err="1">
                <a:latin typeface="Calibri" pitchFamily="34" charset="0"/>
              </a:rPr>
              <a:t>Survived~.,data</a:t>
            </a:r>
            <a:r>
              <a:rPr lang="en-US" sz="3600" dirty="0">
                <a:latin typeface="Calibri" pitchFamily="34" charset="0"/>
              </a:rPr>
              <a:t>=</a:t>
            </a:r>
            <a:r>
              <a:rPr lang="en-US" sz="3600" dirty="0" err="1">
                <a:latin typeface="Calibri" pitchFamily="34" charset="0"/>
              </a:rPr>
              <a:t>t,mtry</a:t>
            </a:r>
            <a:r>
              <a:rPr lang="en-US" sz="3600" dirty="0">
                <a:latin typeface="Calibri" pitchFamily="34" charset="0"/>
              </a:rPr>
              <a:t>=3,importance=TRUE)</a:t>
            </a:r>
          </a:p>
          <a:p>
            <a:pPr marL="571500" indent="-571500" eaLnBrk="1" hangingPunct="1">
              <a:buFont typeface="Arial" panose="020B0604020202020204" pitchFamily="34" charset="0"/>
              <a:buChar char="•"/>
            </a:pPr>
            <a:r>
              <a:rPr lang="en-US" sz="3600" dirty="0">
                <a:latin typeface="Calibri" pitchFamily="34" charset="0"/>
              </a:rPr>
              <a:t>The result is 77%</a:t>
            </a:r>
          </a:p>
          <a:p>
            <a:pPr eaLnBrk="1" hangingPunct="1"/>
            <a:r>
              <a:rPr lang="en-US" sz="3600" dirty="0">
                <a:latin typeface="Calibri" pitchFamily="34" charset="0"/>
              </a:rPr>
              <a:t>Afterwards, I used “</a:t>
            </a:r>
            <a:r>
              <a:rPr lang="en-US" sz="3600" dirty="0" err="1">
                <a:latin typeface="Calibri" pitchFamily="34" charset="0"/>
              </a:rPr>
              <a:t>Agegr</a:t>
            </a:r>
            <a:r>
              <a:rPr lang="en-US" sz="3600" dirty="0">
                <a:latin typeface="Calibri" pitchFamily="34" charset="0"/>
              </a:rPr>
              <a:t>” instead of “Age” to reduce the error from imputing missing data; however, this also make the data vaguer. </a:t>
            </a:r>
          </a:p>
          <a:p>
            <a:pPr marL="571500" indent="-571500" eaLnBrk="1" hangingPunct="1">
              <a:buFont typeface="Arial" panose="020B0604020202020204" pitchFamily="34" charset="0"/>
              <a:buChar char="•"/>
            </a:pPr>
            <a:r>
              <a:rPr lang="en-US" sz="3600" dirty="0">
                <a:latin typeface="Calibri" pitchFamily="34" charset="0"/>
              </a:rPr>
              <a:t>gf=</a:t>
            </a:r>
            <a:r>
              <a:rPr lang="en-US" sz="3600" dirty="0" err="1">
                <a:latin typeface="Calibri" pitchFamily="34" charset="0"/>
              </a:rPr>
              <a:t>glm</a:t>
            </a:r>
            <a:r>
              <a:rPr lang="en-US" sz="3600" dirty="0">
                <a:latin typeface="Calibri" pitchFamily="34" charset="0"/>
              </a:rPr>
              <a:t>(</a:t>
            </a:r>
            <a:r>
              <a:rPr lang="en-US" sz="3600" dirty="0" err="1">
                <a:latin typeface="Calibri" pitchFamily="34" charset="0"/>
              </a:rPr>
              <a:t>Survived~Pclass+Sex+Agegr+Fnum+Fare+Embarked,family</a:t>
            </a:r>
            <a:r>
              <a:rPr lang="en-US" sz="3600" dirty="0">
                <a:latin typeface="Calibri" pitchFamily="34" charset="0"/>
              </a:rPr>
              <a:t>=binomial)</a:t>
            </a:r>
          </a:p>
          <a:p>
            <a:pPr marL="571500" indent="-571500" eaLnBrk="1" hangingPunct="1">
              <a:buFont typeface="Arial" panose="020B0604020202020204" pitchFamily="34" charset="0"/>
              <a:buChar char="•"/>
            </a:pPr>
            <a:r>
              <a:rPr lang="en-US" sz="3600" dirty="0">
                <a:latin typeface="Calibri" pitchFamily="34" charset="0"/>
              </a:rPr>
              <a:t>The result reduced to 75%</a:t>
            </a:r>
          </a:p>
        </p:txBody>
      </p:sp>
      <p:sp>
        <p:nvSpPr>
          <p:cNvPr id="76" name="Rectangle 75">
            <a:extLst>
              <a:ext uri="{FF2B5EF4-FFF2-40B4-BE49-F238E27FC236}">
                <a16:creationId xmlns:a16="http://schemas.microsoft.com/office/drawing/2014/main" id="{E7CB4319-91A7-3845-AAF9-2C4B443A0723}"/>
              </a:ext>
            </a:extLst>
          </p:cNvPr>
          <p:cNvSpPr/>
          <p:nvPr/>
        </p:nvSpPr>
        <p:spPr>
          <a:xfrm>
            <a:off x="15404334" y="4782428"/>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Data Analysis</a:t>
            </a:r>
          </a:p>
        </p:txBody>
      </p:sp>
      <p:sp>
        <p:nvSpPr>
          <p:cNvPr id="77" name="Rectangle 76">
            <a:extLst>
              <a:ext uri="{FF2B5EF4-FFF2-40B4-BE49-F238E27FC236}">
                <a16:creationId xmlns:a16="http://schemas.microsoft.com/office/drawing/2014/main" id="{6F6940DD-959D-EE49-A7A0-76DF78149ECB}"/>
              </a:ext>
            </a:extLst>
          </p:cNvPr>
          <p:cNvSpPr/>
          <p:nvPr/>
        </p:nvSpPr>
        <p:spPr>
          <a:xfrm>
            <a:off x="1463040" y="9639374"/>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Relationship Between “Survived” and Variables</a:t>
            </a:r>
          </a:p>
        </p:txBody>
      </p:sp>
      <p:pic>
        <p:nvPicPr>
          <p:cNvPr id="80" name="Picture 79">
            <a:extLst>
              <a:ext uri="{FF2B5EF4-FFF2-40B4-BE49-F238E27FC236}">
                <a16:creationId xmlns:a16="http://schemas.microsoft.com/office/drawing/2014/main" id="{77B426C3-8A5A-B146-A7FB-A1270674D5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29800" y="29025508"/>
            <a:ext cx="8999040" cy="3551197"/>
          </a:xfrm>
          <a:prstGeom prst="rect">
            <a:avLst/>
          </a:prstGeom>
        </p:spPr>
      </p:pic>
      <p:pic>
        <p:nvPicPr>
          <p:cNvPr id="82" name="Picture 81">
            <a:extLst>
              <a:ext uri="{FF2B5EF4-FFF2-40B4-BE49-F238E27FC236}">
                <a16:creationId xmlns:a16="http://schemas.microsoft.com/office/drawing/2014/main" id="{252DA681-3C73-D146-9725-59825BFFED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99" y="30233712"/>
            <a:ext cx="8999040" cy="2388634"/>
          </a:xfrm>
          <a:prstGeom prst="rect">
            <a:avLst/>
          </a:prstGeom>
        </p:spPr>
      </p:pic>
      <p:pic>
        <p:nvPicPr>
          <p:cNvPr id="84" name="Picture 83">
            <a:extLst>
              <a:ext uri="{FF2B5EF4-FFF2-40B4-BE49-F238E27FC236}">
                <a16:creationId xmlns:a16="http://schemas.microsoft.com/office/drawing/2014/main" id="{995E14F7-1454-DA43-969F-6B080952C05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999" y="29025508"/>
            <a:ext cx="8999041" cy="1208204"/>
          </a:xfrm>
          <a:prstGeom prst="rect">
            <a:avLst/>
          </a:prstGeom>
        </p:spPr>
      </p:pic>
      <p:sp>
        <p:nvSpPr>
          <p:cNvPr id="85" name="Text Box 191">
            <a:extLst>
              <a:ext uri="{FF2B5EF4-FFF2-40B4-BE49-F238E27FC236}">
                <a16:creationId xmlns:a16="http://schemas.microsoft.com/office/drawing/2014/main" id="{147A8435-97CD-734C-A496-D3C4313A0910}"/>
              </a:ext>
            </a:extLst>
          </p:cNvPr>
          <p:cNvSpPr txBox="1">
            <a:spLocks noChangeArrowheads="1"/>
          </p:cNvSpPr>
          <p:nvPr/>
        </p:nvSpPr>
        <p:spPr bwMode="auto">
          <a:xfrm>
            <a:off x="29260796" y="24176389"/>
            <a:ext cx="13199616" cy="415493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600" dirty="0">
                <a:latin typeface="Calibri" pitchFamily="34" charset="0"/>
              </a:rPr>
              <a:t>By all the models I made, the final result is 78%, with logistic regression using “</a:t>
            </a:r>
            <a:r>
              <a:rPr lang="en-US" sz="3600" dirty="0" err="1">
                <a:latin typeface="Calibri" pitchFamily="34" charset="0"/>
              </a:rPr>
              <a:t>Pclass</a:t>
            </a:r>
            <a:r>
              <a:rPr lang="en-US" sz="3600" dirty="0">
                <a:latin typeface="Calibri" pitchFamily="34" charset="0"/>
              </a:rPr>
              <a:t>”, “Sex”, “Age”, “</a:t>
            </a:r>
            <a:r>
              <a:rPr lang="en-US" sz="3600" dirty="0" err="1">
                <a:latin typeface="Calibri" pitchFamily="34" charset="0"/>
              </a:rPr>
              <a:t>Fnum</a:t>
            </a:r>
            <a:r>
              <a:rPr lang="en-US" sz="3600" dirty="0">
                <a:latin typeface="Calibri" pitchFamily="34" charset="0"/>
              </a:rPr>
              <a:t>”, “Fare” and “Embarked”.</a:t>
            </a:r>
          </a:p>
          <a:p>
            <a:pPr eaLnBrk="1" hangingPunct="1"/>
            <a:r>
              <a:rPr lang="en-US" sz="3600" dirty="0">
                <a:latin typeface="Calibri" pitchFamily="34" charset="0"/>
              </a:rPr>
              <a:t>As my first machine learning project, the result accuracy is not high. However, I spent lots of time learning how to clean data, how to build models and fix errors. It helped me to get familiar with machine learning and R language.</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3430</TotalTime>
  <Words>1005</Words>
  <Application>Microsoft Macintosh PowerPoint</Application>
  <PresentationFormat>Custom</PresentationFormat>
  <Paragraphs>86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kaitlin sun</cp:lastModifiedBy>
  <cp:revision>128</cp:revision>
  <cp:lastPrinted>2017-11-03T00:56:36Z</cp:lastPrinted>
  <dcterms:created xsi:type="dcterms:W3CDTF">2013-02-10T21:14:48Z</dcterms:created>
  <dcterms:modified xsi:type="dcterms:W3CDTF">2019-07-19T14:54:18Z</dcterms:modified>
</cp:coreProperties>
</file>