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78" r:id="rId5"/>
    <p:sldId id="258" r:id="rId6"/>
    <p:sldId id="263" r:id="rId7"/>
    <p:sldId id="264" r:id="rId8"/>
    <p:sldId id="265" r:id="rId9"/>
    <p:sldId id="273" r:id="rId10"/>
    <p:sldId id="271" r:id="rId11"/>
    <p:sldId id="279" r:id="rId12"/>
    <p:sldId id="270" r:id="rId13"/>
    <p:sldId id="280" r:id="rId14"/>
    <p:sldId id="281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ABCA7A-AB90-4D52-B932-24DA604A0D55}">
          <p14:sldIdLst>
            <p14:sldId id="256"/>
            <p14:sldId id="257"/>
            <p14:sldId id="277"/>
            <p14:sldId id="278"/>
            <p14:sldId id="258"/>
            <p14:sldId id="263"/>
            <p14:sldId id="264"/>
            <p14:sldId id="265"/>
            <p14:sldId id="273"/>
            <p14:sldId id="271"/>
            <p14:sldId id="279"/>
            <p14:sldId id="270"/>
            <p14:sldId id="280"/>
            <p14:sldId id="281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AB2D-AC19-4ED5-9519-6B2BA85EA368}" type="datetimeFigureOut">
              <a:rPr lang="en-HK" smtClean="0"/>
              <a:t>24/12/2020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5EA7989-4321-4BD4-942B-13CB256A2286}" type="slidenum">
              <a:rPr lang="en-HK" smtClean="0"/>
              <a:t>‹#›</a:t>
            </a:fld>
            <a:endParaRPr lang="en-H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92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AB2D-AC19-4ED5-9519-6B2BA85EA368}" type="datetimeFigureOut">
              <a:rPr lang="en-HK" smtClean="0"/>
              <a:t>24/12/2020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7989-4321-4BD4-942B-13CB256A2286}" type="slidenum">
              <a:rPr lang="en-HK" smtClean="0"/>
              <a:t>‹#›</a:t>
            </a:fld>
            <a:endParaRPr lang="en-HK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20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AB2D-AC19-4ED5-9519-6B2BA85EA368}" type="datetimeFigureOut">
              <a:rPr lang="en-HK" smtClean="0"/>
              <a:t>24/12/2020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7989-4321-4BD4-942B-13CB256A2286}" type="slidenum">
              <a:rPr lang="en-HK" smtClean="0"/>
              <a:t>‹#›</a:t>
            </a:fld>
            <a:endParaRPr lang="en-HK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26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AB2D-AC19-4ED5-9519-6B2BA85EA368}" type="datetimeFigureOut">
              <a:rPr lang="en-HK" smtClean="0"/>
              <a:t>24/12/2020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7989-4321-4BD4-942B-13CB256A2286}" type="slidenum">
              <a:rPr lang="en-HK" smtClean="0"/>
              <a:t>‹#›</a:t>
            </a:fld>
            <a:endParaRPr lang="en-HK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58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AB2D-AC19-4ED5-9519-6B2BA85EA368}" type="datetimeFigureOut">
              <a:rPr lang="en-HK" smtClean="0"/>
              <a:t>24/12/2020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7989-4321-4BD4-942B-13CB256A2286}" type="slidenum">
              <a:rPr lang="en-HK" smtClean="0"/>
              <a:t>‹#›</a:t>
            </a:fld>
            <a:endParaRPr lang="en-H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88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AB2D-AC19-4ED5-9519-6B2BA85EA368}" type="datetimeFigureOut">
              <a:rPr lang="en-HK" smtClean="0"/>
              <a:t>24/12/2020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7989-4321-4BD4-942B-13CB256A2286}" type="slidenum">
              <a:rPr lang="en-HK" smtClean="0"/>
              <a:t>‹#›</a:t>
            </a:fld>
            <a:endParaRPr lang="en-HK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2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AB2D-AC19-4ED5-9519-6B2BA85EA368}" type="datetimeFigureOut">
              <a:rPr lang="en-HK" smtClean="0"/>
              <a:t>24/12/2020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7989-4321-4BD4-942B-13CB256A2286}" type="slidenum">
              <a:rPr lang="en-HK" smtClean="0"/>
              <a:t>‹#›</a:t>
            </a:fld>
            <a:endParaRPr lang="en-HK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4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AB2D-AC19-4ED5-9519-6B2BA85EA368}" type="datetimeFigureOut">
              <a:rPr lang="en-HK" smtClean="0"/>
              <a:t>24/12/2020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7989-4321-4BD4-942B-13CB256A2286}" type="slidenum">
              <a:rPr lang="en-HK" smtClean="0"/>
              <a:t>‹#›</a:t>
            </a:fld>
            <a:endParaRPr lang="en-HK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5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AB2D-AC19-4ED5-9519-6B2BA85EA368}" type="datetimeFigureOut">
              <a:rPr lang="en-HK" smtClean="0"/>
              <a:t>24/12/2020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7989-4321-4BD4-942B-13CB256A228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8191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AB2D-AC19-4ED5-9519-6B2BA85EA368}" type="datetimeFigureOut">
              <a:rPr lang="en-HK" smtClean="0"/>
              <a:t>24/12/2020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7989-4321-4BD4-942B-13CB256A2286}" type="slidenum">
              <a:rPr lang="en-HK" smtClean="0"/>
              <a:t>‹#›</a:t>
            </a:fld>
            <a:endParaRPr lang="en-HK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1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E2AAB2D-AC19-4ED5-9519-6B2BA85EA368}" type="datetimeFigureOut">
              <a:rPr lang="en-HK" smtClean="0"/>
              <a:t>24/12/2020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7989-4321-4BD4-942B-13CB256A2286}" type="slidenum">
              <a:rPr lang="en-HK" smtClean="0"/>
              <a:t>‹#›</a:t>
            </a:fld>
            <a:endParaRPr lang="en-HK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78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AB2D-AC19-4ED5-9519-6B2BA85EA368}" type="datetimeFigureOut">
              <a:rPr lang="en-HK" smtClean="0"/>
              <a:t>24/12/2020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5EA7989-4321-4BD4-942B-13CB256A2286}" type="slidenum">
              <a:rPr lang="en-HK" smtClean="0"/>
              <a:t>‹#›</a:t>
            </a:fld>
            <a:endParaRPr lang="en-HK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37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B850-B88B-40F0-9595-6541ACDED0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NEW discovery on Titanic problem by simplifying previously obtained SVM model </a:t>
            </a:r>
            <a:endParaRPr lang="en-HK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5E326-B304-46DB-8640-76A5ADC842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Lee Cheuk </a:t>
            </a:r>
            <a:r>
              <a:rPr lang="en-US" dirty="0" err="1"/>
              <a:t>YIn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28060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82EF2-1317-481B-A597-65A9E004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/>
              <a:t>confusion matrix (Linear SVM)</a:t>
            </a:r>
            <a:endParaRPr lang="en-H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8D3A3-1989-4320-830F-A19AC47D3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Previously obtained</a:t>
            </a:r>
            <a:endParaRPr lang="en-H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16DB67-8FA2-4F79-8B45-82DA0EDE53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44" y="2824163"/>
            <a:ext cx="3589337" cy="26447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D2C18-6ED5-4F6D-B337-1793EEFBD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After further data cleansing</a:t>
            </a:r>
            <a:endParaRPr lang="en-HK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34B2C1-6EE3-477F-8135-75EB79C7628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066" y="2820988"/>
            <a:ext cx="3580719" cy="2638425"/>
          </a:xfrm>
        </p:spPr>
      </p:pic>
    </p:spTree>
    <p:extLst>
      <p:ext uri="{BB962C8B-B14F-4D97-AF65-F5344CB8AC3E}">
        <p14:creationId xmlns:p14="http://schemas.microsoft.com/office/powerpoint/2010/main" val="3935650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0E9A-132C-47B7-927A-F50B5F41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Confusion matrix (RBF SVM)</a:t>
            </a:r>
            <a:endParaRPr lang="en-H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FAC7B-712B-4E83-8365-2B6450112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1056319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Previously obtained</a:t>
            </a:r>
            <a:endParaRPr lang="en-HK" dirty="0"/>
          </a:p>
          <a:p>
            <a:pPr algn="ctr"/>
            <a:endParaRPr lang="en-H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799BA3-A1ED-4E1E-A7DB-5F74EDE2E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1849" y="2146589"/>
            <a:ext cx="4645152" cy="802237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After further data cleansing</a:t>
            </a:r>
            <a:endParaRPr lang="en-HK" dirty="0"/>
          </a:p>
          <a:p>
            <a:pPr algn="ctr"/>
            <a:endParaRPr lang="en-HK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99DDDD-E90C-4569-934A-556418B4AC13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644" y="2824163"/>
            <a:ext cx="3589337" cy="264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 descr="C:\Users\cyleeax\AppData\Local\Microsoft\Windows\INetCache\Content.MSO\2ED3CB70.tmp">
            <a:extLst>
              <a:ext uri="{FF2B5EF4-FFF2-40B4-BE49-F238E27FC236}">
                <a16:creationId xmlns:a16="http://schemas.microsoft.com/office/drawing/2014/main" id="{EC686B72-96DF-482D-8E02-362CE6EE9465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065" y="2820988"/>
            <a:ext cx="3580720" cy="2638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4116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38B9-82DC-45BC-8279-2833B0CCA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Roc curve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VALIdation</a:t>
            </a:r>
            <a:r>
              <a:rPr lang="en-US" dirty="0"/>
              <a:t>)</a:t>
            </a:r>
            <a:endParaRPr lang="en-H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D8892-ACEC-4C15-BFF7-626F222AE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0848" y="2424268"/>
            <a:ext cx="4645152" cy="801943"/>
          </a:xfrm>
        </p:spPr>
        <p:txBody>
          <a:bodyPr/>
          <a:lstStyle/>
          <a:p>
            <a:pPr algn="ctr"/>
            <a:r>
              <a:rPr lang="en-US" dirty="0"/>
              <a:t>Previously obtained</a:t>
            </a:r>
            <a:endParaRPr lang="en-HK" dirty="0"/>
          </a:p>
          <a:p>
            <a:pPr algn="ctr"/>
            <a:endParaRPr lang="en-HK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E3D72D-829C-4F70-8071-6338F9A62C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662" y="2965450"/>
            <a:ext cx="3543300" cy="23622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6CAD3-4CC3-497C-9B8A-A4DD33281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700" y="2417415"/>
            <a:ext cx="4645152" cy="802237"/>
          </a:xfrm>
        </p:spPr>
        <p:txBody>
          <a:bodyPr/>
          <a:lstStyle/>
          <a:p>
            <a:pPr algn="ctr"/>
            <a:r>
              <a:rPr lang="en-US" dirty="0"/>
              <a:t>After further data cleansing</a:t>
            </a:r>
            <a:endParaRPr lang="en-HK" dirty="0"/>
          </a:p>
          <a:p>
            <a:endParaRPr lang="en-HK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372C7FD-91BD-44FD-81F8-970DFA2B436E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75" y="2959100"/>
            <a:ext cx="3543300" cy="236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0267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99B6-2F84-4E71-B32F-ACBE6D2F5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Roc curve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VALIdation</a:t>
            </a:r>
            <a:r>
              <a:rPr lang="en-US" dirty="0"/>
              <a:t>)</a:t>
            </a:r>
            <a:endParaRPr lang="en-H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27DCC-87CF-41D7-968C-C8E1C2495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2420667"/>
            <a:ext cx="4645152" cy="801943"/>
          </a:xfrm>
        </p:spPr>
        <p:txBody>
          <a:bodyPr/>
          <a:lstStyle/>
          <a:p>
            <a:pPr algn="ctr"/>
            <a:r>
              <a:rPr lang="en-US" dirty="0"/>
              <a:t>After further data cleansing</a:t>
            </a:r>
            <a:endParaRPr lang="en-HK" dirty="0"/>
          </a:p>
          <a:p>
            <a:pPr algn="ctr"/>
            <a:endParaRPr lang="en-H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D0BCC-DA4B-4CF7-A37A-847B569FA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1849" y="2420373"/>
            <a:ext cx="4645152" cy="802237"/>
          </a:xfrm>
        </p:spPr>
        <p:txBody>
          <a:bodyPr/>
          <a:lstStyle/>
          <a:p>
            <a:pPr algn="ctr"/>
            <a:r>
              <a:rPr lang="en-US" dirty="0"/>
              <a:t>Previously obtained</a:t>
            </a:r>
            <a:endParaRPr lang="en-HK" dirty="0"/>
          </a:p>
          <a:p>
            <a:pPr algn="ctr"/>
            <a:endParaRPr lang="en-HK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DBA533-698B-4756-B0B4-C7687A505C5F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62" y="2965450"/>
            <a:ext cx="35433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6D62F4-899D-4A7D-9057-E993B3DCB177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75" y="2959100"/>
            <a:ext cx="3543300" cy="236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1409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C88B901-8FE2-4673-9FB2-6E45B8BC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Score</a:t>
            </a:r>
            <a:endParaRPr lang="en-HK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8E70B4A-756E-4ED1-A177-C8D723AF5F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109852"/>
              </p:ext>
            </p:extLst>
          </p:nvPr>
        </p:nvGraphicFramePr>
        <p:xfrm>
          <a:off x="2512381" y="2219417"/>
          <a:ext cx="7501631" cy="34356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4192">
                  <a:extLst>
                    <a:ext uri="{9D8B030D-6E8A-4147-A177-3AD203B41FA5}">
                      <a16:colId xmlns:a16="http://schemas.microsoft.com/office/drawing/2014/main" val="2676433188"/>
                    </a:ext>
                  </a:extLst>
                </a:gridCol>
                <a:gridCol w="2652370">
                  <a:extLst>
                    <a:ext uri="{9D8B030D-6E8A-4147-A177-3AD203B41FA5}">
                      <a16:colId xmlns:a16="http://schemas.microsoft.com/office/drawing/2014/main" val="2991889473"/>
                    </a:ext>
                  </a:extLst>
                </a:gridCol>
                <a:gridCol w="2425069">
                  <a:extLst>
                    <a:ext uri="{9D8B030D-6E8A-4147-A177-3AD203B41FA5}">
                      <a16:colId xmlns:a16="http://schemas.microsoft.com/office/drawing/2014/main" val="3238543963"/>
                    </a:ext>
                  </a:extLst>
                </a:gridCol>
              </a:tblGrid>
              <a:tr h="583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H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Before removing “Parch” and “SibSp”</a:t>
                      </a:r>
                      <a:endParaRPr lang="en-H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After removing “Parch” and “SibSp”</a:t>
                      </a:r>
                      <a:endParaRPr lang="en-H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1665173"/>
                  </a:ext>
                </a:extLst>
              </a:tr>
              <a:tr h="3129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HK" sz="1000">
                          <a:effectLst/>
                        </a:rPr>
                        <a:t>Linear SVM Accuracy</a:t>
                      </a:r>
                      <a:endParaRPr lang="en-H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HK" sz="1100" dirty="0">
                          <a:effectLst/>
                        </a:rPr>
                        <a:t>0.7715355805243446</a:t>
                      </a:r>
                      <a:endParaRPr lang="en-H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HK" sz="1100" dirty="0">
                          <a:effectLst/>
                        </a:rPr>
                        <a:t>0.7677902621722846</a:t>
                      </a:r>
                      <a:endParaRPr lang="en-H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3187863"/>
                  </a:ext>
                </a:extLst>
              </a:tr>
              <a:tr h="3129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HK" sz="1000">
                          <a:effectLst/>
                        </a:rPr>
                        <a:t>Linear SVM Precision</a:t>
                      </a:r>
                      <a:endParaRPr lang="en-H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HK" sz="1100" dirty="0">
                          <a:effectLst/>
                        </a:rPr>
                        <a:t>0.7474747474747475</a:t>
                      </a:r>
                      <a:endParaRPr lang="en-H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HK" sz="1100">
                          <a:effectLst/>
                        </a:rPr>
                        <a:t>0.7448979591836735</a:t>
                      </a:r>
                      <a:endParaRPr lang="en-H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0158080"/>
                  </a:ext>
                </a:extLst>
              </a:tr>
              <a:tr h="3129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HK" sz="1100">
                          <a:effectLst/>
                        </a:rPr>
                        <a:t>Linear SVM Recall</a:t>
                      </a:r>
                      <a:endParaRPr lang="en-H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HK" sz="1100" dirty="0">
                          <a:effectLst/>
                        </a:rPr>
                        <a:t>0.6727272727272727</a:t>
                      </a:r>
                      <a:endParaRPr lang="en-H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HK" sz="1100">
                          <a:effectLst/>
                        </a:rPr>
                        <a:t>0.6636363636363637</a:t>
                      </a:r>
                      <a:endParaRPr lang="en-H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0122130"/>
                  </a:ext>
                </a:extLst>
              </a:tr>
              <a:tr h="3129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HK" sz="1100">
                          <a:effectLst/>
                        </a:rPr>
                        <a:t>RBF SVM Accuracy</a:t>
                      </a:r>
                      <a:endParaRPr lang="en-H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HK" sz="1100">
                          <a:effectLst/>
                        </a:rPr>
                        <a:t>0.7940074906367042</a:t>
                      </a:r>
                      <a:endParaRPr lang="en-H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HK" sz="1100">
                          <a:effectLst/>
                        </a:rPr>
                        <a:t>0.7940074906367042</a:t>
                      </a:r>
                      <a:endParaRPr lang="en-H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2748892"/>
                  </a:ext>
                </a:extLst>
              </a:tr>
              <a:tr h="3129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HK" sz="1100">
                          <a:effectLst/>
                        </a:rPr>
                        <a:t>RBF SVM Precision</a:t>
                      </a:r>
                      <a:endParaRPr lang="en-H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HK" sz="1100">
                          <a:effectLst/>
                        </a:rPr>
                        <a:t>0.7835051546391752</a:t>
                      </a:r>
                      <a:endParaRPr lang="en-H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HK" sz="1100">
                          <a:effectLst/>
                        </a:rPr>
                        <a:t>0.7722772277227723</a:t>
                      </a:r>
                      <a:endParaRPr lang="en-H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6803554"/>
                  </a:ext>
                </a:extLst>
              </a:tr>
              <a:tr h="3129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HK" sz="1100">
                          <a:effectLst/>
                        </a:rPr>
                        <a:t>RBF SVM Recall</a:t>
                      </a:r>
                      <a:endParaRPr lang="en-H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HK" sz="1100">
                          <a:effectLst/>
                        </a:rPr>
                        <a:t>0.6909090909090909</a:t>
                      </a:r>
                      <a:endParaRPr lang="en-H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HK" sz="1100">
                          <a:effectLst/>
                        </a:rPr>
                        <a:t>0.7090909090909091</a:t>
                      </a:r>
                      <a:endParaRPr lang="en-H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9149570"/>
                  </a:ext>
                </a:extLst>
              </a:tr>
              <a:tr h="5834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HK" sz="1000">
                          <a:effectLst/>
                        </a:rPr>
                        <a:t>Kaggle Score of Linear SVM</a:t>
                      </a:r>
                      <a:endParaRPr lang="en-H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HK" sz="1100">
                          <a:effectLst/>
                        </a:rPr>
                        <a:t>0.77272</a:t>
                      </a:r>
                      <a:endParaRPr lang="en-H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HK" sz="1100">
                          <a:effectLst/>
                        </a:rPr>
                        <a:t>0.76555</a:t>
                      </a:r>
                      <a:endParaRPr lang="en-H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1034251"/>
                  </a:ext>
                </a:extLst>
              </a:tr>
              <a:tr h="3911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HK" sz="1000">
                          <a:effectLst/>
                        </a:rPr>
                        <a:t>Kaggle Score of RBF SVM</a:t>
                      </a:r>
                      <a:endParaRPr lang="en-H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HK" sz="1100" dirty="0">
                          <a:effectLst/>
                        </a:rPr>
                        <a:t>0.77511</a:t>
                      </a:r>
                      <a:endParaRPr lang="en-HK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HK" sz="1100" dirty="0">
                          <a:effectLst/>
                        </a:rPr>
                        <a:t>0.77751</a:t>
                      </a:r>
                      <a:endParaRPr lang="en-H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44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01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C4CDE-F8D9-4803-B82A-97EECA9D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4F57E-0063-4404-A0EA-3980C2CC7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89759"/>
          </a:xfrm>
        </p:spPr>
        <p:txBody>
          <a:bodyPr/>
          <a:lstStyle/>
          <a:p>
            <a:r>
              <a:rPr lang="en-US" dirty="0"/>
              <a:t>No significance difference on the performance of model after deleting features “</a:t>
            </a:r>
            <a:r>
              <a:rPr lang="en-US" dirty="0" err="1"/>
              <a:t>SibSp</a:t>
            </a:r>
            <a:r>
              <a:rPr lang="en-US" dirty="0"/>
              <a:t>” and “Parch” </a:t>
            </a:r>
          </a:p>
          <a:p>
            <a:r>
              <a:rPr lang="en-US" dirty="0"/>
              <a:t>Proven this SVM model can be further simplified without sacrifice of performance</a:t>
            </a:r>
          </a:p>
          <a:p>
            <a:r>
              <a:rPr lang="en-US" dirty="0"/>
              <a:t>Previous obtained SVM model is overfitted</a:t>
            </a:r>
          </a:p>
          <a:p>
            <a:r>
              <a:rPr lang="en-US" dirty="0"/>
              <a:t>Simplifying model favor faster training time and reduce complexity of model</a:t>
            </a:r>
          </a:p>
          <a:p>
            <a:r>
              <a:rPr lang="en-US" dirty="0"/>
              <a:t>Useful technique in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882081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3B1A3B-EE6F-4432-BC39-F8EBD3CF9A4C}"/>
              </a:ext>
            </a:extLst>
          </p:cNvPr>
          <p:cNvSpPr txBox="1"/>
          <p:nvPr/>
        </p:nvSpPr>
        <p:spPr>
          <a:xfrm>
            <a:off x="4531216" y="2413337"/>
            <a:ext cx="31295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The End</a:t>
            </a:r>
            <a:endParaRPr lang="en-HK" sz="6000" dirty="0"/>
          </a:p>
        </p:txBody>
      </p:sp>
    </p:spTree>
    <p:extLst>
      <p:ext uri="{BB962C8B-B14F-4D97-AF65-F5344CB8AC3E}">
        <p14:creationId xmlns:p14="http://schemas.microsoft.com/office/powerpoint/2010/main" val="202942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774A-F77D-464B-A636-79899ED9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Review…</a:t>
            </a:r>
            <a:endParaRPr lang="en-H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17555-E343-4185-8A9C-378B4100C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13" y="2048648"/>
            <a:ext cx="6096528" cy="342929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DA2AE4-9F2D-4403-96E4-BC7B18983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229537"/>
              </p:ext>
            </p:extLst>
          </p:nvPr>
        </p:nvGraphicFramePr>
        <p:xfrm>
          <a:off x="7205974" y="2762865"/>
          <a:ext cx="3848880" cy="1799303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797050">
                  <a:extLst>
                    <a:ext uri="{9D8B030D-6E8A-4147-A177-3AD203B41FA5}">
                      <a16:colId xmlns:a16="http://schemas.microsoft.com/office/drawing/2014/main" val="4122584797"/>
                    </a:ext>
                  </a:extLst>
                </a:gridCol>
                <a:gridCol w="2051830">
                  <a:extLst>
                    <a:ext uri="{9D8B030D-6E8A-4147-A177-3AD203B41FA5}">
                      <a16:colId xmlns:a16="http://schemas.microsoft.com/office/drawing/2014/main" val="2818160946"/>
                    </a:ext>
                  </a:extLst>
                </a:gridCol>
              </a:tblGrid>
              <a:tr h="1833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HK" sz="1000">
                          <a:effectLst/>
                        </a:rPr>
                        <a:t>Linear SVM Accuracy</a:t>
                      </a:r>
                      <a:endParaRPr lang="en-H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HK" sz="1100" dirty="0">
                          <a:effectLst/>
                        </a:rPr>
                        <a:t>0.7715355805243446</a:t>
                      </a:r>
                      <a:endParaRPr lang="en-H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7473802"/>
                  </a:ext>
                </a:extLst>
              </a:tr>
              <a:tr h="1989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HK" sz="1000">
                          <a:effectLst/>
                        </a:rPr>
                        <a:t>Linear SVM Precision</a:t>
                      </a:r>
                      <a:endParaRPr lang="en-H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HK" sz="1100" dirty="0">
                          <a:effectLst/>
                        </a:rPr>
                        <a:t>0.7474747474747475</a:t>
                      </a:r>
                      <a:endParaRPr lang="en-H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9855066"/>
                  </a:ext>
                </a:extLst>
              </a:tr>
              <a:tr h="1833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HK" sz="1100">
                          <a:effectLst/>
                        </a:rPr>
                        <a:t>Linear SVM Recall</a:t>
                      </a:r>
                      <a:endParaRPr lang="en-H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HK" sz="1100" dirty="0">
                          <a:effectLst/>
                        </a:rPr>
                        <a:t>0.6727272727272727</a:t>
                      </a:r>
                      <a:endParaRPr lang="en-H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9418763"/>
                  </a:ext>
                </a:extLst>
              </a:tr>
              <a:tr h="1833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HK" sz="1100">
                          <a:effectLst/>
                        </a:rPr>
                        <a:t>RBF SVM Accuracy</a:t>
                      </a:r>
                      <a:endParaRPr lang="en-H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HK" sz="1100" dirty="0">
                          <a:effectLst/>
                        </a:rPr>
                        <a:t>0.7940074906367042</a:t>
                      </a:r>
                      <a:endParaRPr lang="en-H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6755178"/>
                  </a:ext>
                </a:extLst>
              </a:tr>
              <a:tr h="1833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HK" sz="1100">
                          <a:effectLst/>
                        </a:rPr>
                        <a:t>RBF SVM Precision</a:t>
                      </a:r>
                      <a:endParaRPr lang="en-H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HK" sz="1100" dirty="0">
                          <a:effectLst/>
                        </a:rPr>
                        <a:t>0.7835051546391752</a:t>
                      </a:r>
                      <a:endParaRPr lang="en-H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4676369"/>
                  </a:ext>
                </a:extLst>
              </a:tr>
              <a:tr h="1833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HK" sz="1100">
                          <a:effectLst/>
                        </a:rPr>
                        <a:t>RBF SVM Recall</a:t>
                      </a:r>
                      <a:endParaRPr lang="en-H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HK" sz="1100" dirty="0">
                          <a:effectLst/>
                        </a:rPr>
                        <a:t>0.6909090909090909</a:t>
                      </a:r>
                      <a:endParaRPr lang="en-H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9304975"/>
                  </a:ext>
                </a:extLst>
              </a:tr>
              <a:tr h="341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HK" sz="1000">
                          <a:effectLst/>
                        </a:rPr>
                        <a:t>Kaggle Score of Linear SVM</a:t>
                      </a:r>
                      <a:endParaRPr lang="en-H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HK" sz="1100" dirty="0">
                          <a:effectLst/>
                        </a:rPr>
                        <a:t>0.77272</a:t>
                      </a:r>
                      <a:endParaRPr lang="en-HK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8353452"/>
                  </a:ext>
                </a:extLst>
              </a:tr>
              <a:tr h="341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HK" sz="1000">
                          <a:effectLst/>
                        </a:rPr>
                        <a:t>Kaggle Score of RBF SVM</a:t>
                      </a:r>
                      <a:endParaRPr lang="en-H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100" dirty="0">
                          <a:effectLst/>
                        </a:rPr>
                        <a:t>0.77511</a:t>
                      </a:r>
                      <a:endParaRPr lang="en-HK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0093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75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4BFC-31C0-4CD7-9DB6-0DF40BF2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Previously known fact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42315-EB08-493A-99C2-5F5B48257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Centralization of data facilitates SVM operation</a:t>
            </a:r>
          </a:p>
          <a:p>
            <a:r>
              <a:rPr lang="en-US" dirty="0"/>
              <a:t>Datapoints having matched shape with correctly chosen kernel optimize SVM performance</a:t>
            </a:r>
          </a:p>
        </p:txBody>
      </p:sp>
    </p:spTree>
    <p:extLst>
      <p:ext uri="{BB962C8B-B14F-4D97-AF65-F5344CB8AC3E}">
        <p14:creationId xmlns:p14="http://schemas.microsoft.com/office/powerpoint/2010/main" val="135426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5FDB-9400-47EA-B842-558D8E87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NEW hypothesis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3DEE6-DD54-46C7-BF63-0499977B4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Reducing number of feature, may result in better performance of SVM in classification</a:t>
            </a:r>
          </a:p>
          <a:p>
            <a:r>
              <a:rPr lang="en-US" dirty="0"/>
              <a:t>Verify that by carrying more data cleansing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574616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03A4CF-46B7-4098-B96A-0FB01EEA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preprocessing</a:t>
            </a:r>
            <a:br>
              <a:rPr lang="en-HK" dirty="0"/>
            </a:b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158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43E6-4670-483E-A176-9C13BA5E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Summary</a:t>
            </a:r>
            <a:br>
              <a:rPr lang="en-HK" dirty="0"/>
            </a:br>
            <a:endParaRPr lang="en-HK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83698D-6931-4CE3-831F-3ED12C5136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034" y="2979281"/>
            <a:ext cx="5846176" cy="1725884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0102480-56AC-487B-A0FF-1A28E227E1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5" y="2979281"/>
            <a:ext cx="5764930" cy="187680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1A676C-2866-47F6-89D2-98233939EE86}"/>
              </a:ext>
            </a:extLst>
          </p:cNvPr>
          <p:cNvSpPr txBox="1"/>
          <p:nvPr/>
        </p:nvSpPr>
        <p:spPr>
          <a:xfrm>
            <a:off x="2772697" y="2231923"/>
            <a:ext cx="711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Obtain Same data summary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01368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DED4-4F28-4099-B011-470E1CBB0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part: Data cleansing</a:t>
            </a:r>
            <a:endParaRPr lang="en-H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DB0255-CBB6-4E66-8A17-2BC769909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404733"/>
          </a:xfrm>
        </p:spPr>
        <p:txBody>
          <a:bodyPr/>
          <a:lstStyle/>
          <a:p>
            <a:r>
              <a:rPr lang="en-US" dirty="0"/>
              <a:t>“Name”, “Ticket” and “</a:t>
            </a:r>
            <a:r>
              <a:rPr lang="en-US" dirty="0" err="1"/>
              <a:t>PassengerId</a:t>
            </a:r>
            <a:r>
              <a:rPr lang="en-US" dirty="0"/>
              <a:t>” : remove because having no relationship with survival of passengers</a:t>
            </a:r>
          </a:p>
          <a:p>
            <a:r>
              <a:rPr lang="en-US" dirty="0"/>
              <a:t>“Cabin”: there are so many missing values and haven’t shown obvious correlation with passengers survival</a:t>
            </a:r>
          </a:p>
          <a:p>
            <a:r>
              <a:rPr lang="en-US" dirty="0"/>
              <a:t>* “Embarked”: after digitize the variable, the values of number will generate </a:t>
            </a:r>
            <a:r>
              <a:rPr lang="en-US" dirty="0" err="1"/>
              <a:t>uneccessary</a:t>
            </a:r>
            <a:r>
              <a:rPr lang="en-US" dirty="0"/>
              <a:t>  weighting to the model, in fact it doesn’t have numeric meaning, so need to remove</a:t>
            </a:r>
          </a:p>
          <a:p>
            <a:r>
              <a:rPr lang="en-US" dirty="0"/>
              <a:t>** feature “</a:t>
            </a:r>
            <a:r>
              <a:rPr lang="en-US" dirty="0" err="1"/>
              <a:t>SibSp</a:t>
            </a:r>
            <a:r>
              <a:rPr lang="en-US" dirty="0"/>
              <a:t>” and “Parch” are clearly skewed towards right-hand side (i.e. not centralized)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10309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7345B-9374-4D8C-B2C0-BA01B279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342420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Data After cleansing (partial)</a:t>
            </a:r>
            <a:endParaRPr lang="en-H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30585-E991-48EA-B484-A2276E06F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CBB679-5330-41D6-B6DA-59A89F2444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870" y="934065"/>
            <a:ext cx="2842260" cy="4659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35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EFF1BA-7731-46A2-89C7-966166DC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performance (Comparison)</a:t>
            </a:r>
            <a:endParaRPr lang="en-H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61562-5767-478B-9480-6986D87DD2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415405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516</TotalTime>
  <Words>383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Times New Roman</vt:lpstr>
      <vt:lpstr>Gallery</vt:lpstr>
      <vt:lpstr>NEW discovery on Titanic problem by simplifying previously obtained SVM model </vt:lpstr>
      <vt:lpstr>Let’s Review…</vt:lpstr>
      <vt:lpstr>Previously known fact</vt:lpstr>
      <vt:lpstr>NEW hypothesis</vt:lpstr>
      <vt:lpstr>Data preprocessing </vt:lpstr>
      <vt:lpstr>Data Summary </vt:lpstr>
      <vt:lpstr>Key part: Data cleansing</vt:lpstr>
      <vt:lpstr>Data After cleansing (partial)</vt:lpstr>
      <vt:lpstr>Model performance (Comparison)</vt:lpstr>
      <vt:lpstr> confusion matrix (Linear SVM)</vt:lpstr>
      <vt:lpstr>Confusion matrix (RBF SVM)</vt:lpstr>
      <vt:lpstr>Roc curve (VALIdation)</vt:lpstr>
      <vt:lpstr>Roc curve (VALIdation)</vt:lpstr>
      <vt:lpstr>Score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on predicting survival of Titanic’s passengers by using SVM model</dc:title>
  <dc:creator>LEE, Cheuk Yin</dc:creator>
  <cp:lastModifiedBy>LEE, Cheuk Yin</cp:lastModifiedBy>
  <cp:revision>43</cp:revision>
  <dcterms:created xsi:type="dcterms:W3CDTF">2020-10-28T08:51:56Z</dcterms:created>
  <dcterms:modified xsi:type="dcterms:W3CDTF">2020-12-24T07:22:13Z</dcterms:modified>
</cp:coreProperties>
</file>