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18"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674"/>
    <p:restoredTop sz="94643"/>
  </p:normalViewPr>
  <p:slideViewPr>
    <p:cSldViewPr snapToGrid="0" snapToObjects="1">
      <p:cViewPr varScale="1">
        <p:scale>
          <a:sx n="105" d="100"/>
          <a:sy n="105" d="100"/>
        </p:scale>
        <p:origin x="1080" y="114"/>
      </p:cViewPr>
      <p:guideLst>
        <p:guide orient="horz" pos="618"/>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F9ED9C-B9C9-8741-9537-79AC2148F83F}" type="datetimeFigureOut">
              <a:rPr lang="en-US" smtClean="0"/>
              <a:t>5/2/2022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4D65AE-F790-6742-8F8F-587390D50153}" type="slidenum">
              <a:rPr lang="en-US" smtClean="0"/>
              <a:t>‹#›</a:t>
            </a:fld>
            <a:endParaRPr lang="en-US"/>
          </a:p>
        </p:txBody>
      </p:sp>
    </p:spTree>
    <p:extLst>
      <p:ext uri="{BB962C8B-B14F-4D97-AF65-F5344CB8AC3E}">
        <p14:creationId xmlns:p14="http://schemas.microsoft.com/office/powerpoint/2010/main" val="16917869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4D65AE-F790-6742-8F8F-587390D50153}" type="slidenum">
              <a:rPr lang="en-US" smtClean="0"/>
              <a:t>1</a:t>
            </a:fld>
            <a:endParaRPr lang="en-US"/>
          </a:p>
        </p:txBody>
      </p:sp>
    </p:spTree>
    <p:extLst>
      <p:ext uri="{BB962C8B-B14F-4D97-AF65-F5344CB8AC3E}">
        <p14:creationId xmlns:p14="http://schemas.microsoft.com/office/powerpoint/2010/main" val="11790764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413500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02378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435348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1392666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BEC03D-8E1E-0847-AB74-B7FC4FF0E5D4}" type="datetimeFigureOut">
              <a:rPr lang="en-US" smtClean="0"/>
              <a:t>5/2/2022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41415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94527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ABEC03D-8E1E-0847-AB74-B7FC4FF0E5D4}" type="datetimeFigureOut">
              <a:rPr lang="en-US" smtClean="0"/>
              <a:t>5/2/2022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97964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ABEC03D-8E1E-0847-AB74-B7FC4FF0E5D4}" type="datetimeFigureOut">
              <a:rPr lang="en-US" smtClean="0"/>
              <a:t>5/2/2022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7298040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BEC03D-8E1E-0847-AB74-B7FC4FF0E5D4}" type="datetimeFigureOut">
              <a:rPr lang="en-US" smtClean="0"/>
              <a:t>5/2/2022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5371233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20388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ABEC03D-8E1E-0847-AB74-B7FC4FF0E5D4}" type="datetimeFigureOut">
              <a:rPr lang="en-US" smtClean="0"/>
              <a:t>5/2/2022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0EA187B-9D1C-5047-9F51-51D4960C227C}" type="slidenum">
              <a:rPr lang="en-US" smtClean="0"/>
              <a:t>‹#›</a:t>
            </a:fld>
            <a:endParaRPr lang="en-US"/>
          </a:p>
        </p:txBody>
      </p:sp>
    </p:spTree>
    <p:extLst>
      <p:ext uri="{BB962C8B-B14F-4D97-AF65-F5344CB8AC3E}">
        <p14:creationId xmlns:p14="http://schemas.microsoft.com/office/powerpoint/2010/main" val="14898205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ABEC03D-8E1E-0847-AB74-B7FC4FF0E5D4}" type="datetimeFigureOut">
              <a:rPr lang="en-US" smtClean="0"/>
              <a:t>5/2/2022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0EA187B-9D1C-5047-9F51-51D4960C227C}" type="slidenum">
              <a:rPr lang="en-US" smtClean="0"/>
              <a:t>‹#›</a:t>
            </a:fld>
            <a:endParaRPr lang="en-US"/>
          </a:p>
        </p:txBody>
      </p:sp>
    </p:spTree>
    <p:extLst>
      <p:ext uri="{BB962C8B-B14F-4D97-AF65-F5344CB8AC3E}">
        <p14:creationId xmlns:p14="http://schemas.microsoft.com/office/powerpoint/2010/main" val="7465782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doi.org/10.1093/rfs/hhaa009" TargetMode="External"/><Relationship Id="rId4" Type="http://schemas.openxmlformats.org/officeDocument/2006/relationships/image" Target="../media/image2.png"/><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Rectangle 13">
                <a:extLst>
                  <a:ext uri="{FF2B5EF4-FFF2-40B4-BE49-F238E27FC236}">
                    <a16:creationId xmlns:a16="http://schemas.microsoft.com/office/drawing/2014/main" id="{600BACD5-0440-72B7-2211-918E06AFBDB9}"/>
                  </a:ext>
                </a:extLst>
              </p:cNvPr>
              <p:cNvSpPr/>
              <p:nvPr/>
            </p:nvSpPr>
            <p:spPr>
              <a:xfrm>
                <a:off x="4203043" y="2799896"/>
                <a:ext cx="3794332" cy="386832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altLang="zh-HK" sz="1000" dirty="0"/>
                  <a:t>We first evaluate the models by comparing the predictive performance using the out-of-sample </a:t>
                </a:r>
                <a14:m>
                  <m:oMath xmlns:m="http://schemas.openxmlformats.org/officeDocument/2006/math">
                    <m:sSup>
                      <m:sSupPr>
                        <m:ctrlPr>
                          <a:rPr lang="en-US" altLang="zh-HK" sz="1000" b="0" i="1" smtClean="0">
                            <a:latin typeface="Cambria Math" panose="02040503050406030204" pitchFamily="18" charset="0"/>
                          </a:rPr>
                        </m:ctrlPr>
                      </m:sSupPr>
                      <m:e>
                        <m:r>
                          <a:rPr lang="en-US" altLang="zh-HK" sz="1000" b="0" i="1" smtClean="0">
                            <a:latin typeface="Cambria Math" panose="02040503050406030204" pitchFamily="18" charset="0"/>
                          </a:rPr>
                          <m:t>𝑅</m:t>
                        </m:r>
                      </m:e>
                      <m:sup>
                        <m:r>
                          <a:rPr lang="en-US" altLang="zh-HK" sz="1000" b="0" i="1" smtClean="0">
                            <a:latin typeface="Cambria Math" panose="02040503050406030204" pitchFamily="18" charset="0"/>
                          </a:rPr>
                          <m:t>2</m:t>
                        </m:r>
                      </m:sup>
                    </m:sSup>
                    <m:r>
                      <a:rPr lang="en-US" altLang="zh-HK" sz="1000" b="0" i="1" smtClean="0">
                        <a:latin typeface="Cambria Math" panose="02040503050406030204" pitchFamily="18" charset="0"/>
                      </a:rPr>
                      <m:t>.</m:t>
                    </m:r>
                  </m:oMath>
                </a14:m>
                <a:endParaRPr lang="en-US" altLang="zh-HK" sz="1000" b="0" dirty="0"/>
              </a:p>
              <a:p>
                <a:endParaRPr lang="en-US" altLang="zh-HK" sz="1000" dirty="0"/>
              </a:p>
              <a:p>
                <a:endParaRPr lang="en-US" altLang="zh-HK" sz="1000" b="0" dirty="0"/>
              </a:p>
              <a:p>
                <a:endParaRPr lang="en-US" altLang="zh-HK" sz="1000" dirty="0"/>
              </a:p>
              <a:p>
                <a:endParaRPr lang="en-US" altLang="zh-HK" sz="1000" b="0" dirty="0"/>
              </a:p>
              <a:p>
                <a:endParaRPr lang="en-US" altLang="zh-HK" sz="1000" dirty="0"/>
              </a:p>
              <a:p>
                <a:r>
                  <a:rPr lang="en-US" altLang="zh-HK" sz="1000" dirty="0"/>
                  <a:t>Besides the prediction performance of all stocks during the testing period, we also consider the performance with two sub-samples, including only top 1000 and bottom 1000 stocks in market value, respectively. The gradient boosted regression trees has the best out-of-sample </a:t>
                </a:r>
                <a14:m>
                  <m:oMath xmlns:m="http://schemas.openxmlformats.org/officeDocument/2006/math">
                    <m:sSup>
                      <m:sSupPr>
                        <m:ctrlPr>
                          <a:rPr lang="en-US" altLang="zh-HK" sz="1000" b="0" i="1" smtClean="0">
                            <a:latin typeface="Cambria Math" panose="02040503050406030204" pitchFamily="18" charset="0"/>
                          </a:rPr>
                        </m:ctrlPr>
                      </m:sSupPr>
                      <m:e>
                        <m:r>
                          <a:rPr lang="en-US" altLang="zh-HK" sz="1000" b="0" i="1" smtClean="0">
                            <a:latin typeface="Cambria Math" panose="02040503050406030204" pitchFamily="18" charset="0"/>
                          </a:rPr>
                          <m:t>𝑅</m:t>
                        </m:r>
                      </m:e>
                      <m:sup>
                        <m:r>
                          <a:rPr lang="en-US" altLang="zh-HK" sz="1000" b="0" i="1" smtClean="0">
                            <a:latin typeface="Cambria Math" panose="02040503050406030204" pitchFamily="18" charset="0"/>
                          </a:rPr>
                          <m:t>2</m:t>
                        </m:r>
                      </m:sup>
                    </m:sSup>
                  </m:oMath>
                </a14:m>
                <a:r>
                  <a:rPr lang="en-US" altLang="zh-HK" sz="1000" b="0" dirty="0"/>
                  <a:t> for all stocks, and the subsample of top 1000. However, for </a:t>
                </a:r>
                <a:r>
                  <a:rPr lang="en-US" altLang="zh-HK" sz="1000" dirty="0"/>
                  <a:t>the subsample of </a:t>
                </a:r>
                <a:r>
                  <a:rPr lang="en-US" altLang="zh-HK" sz="1000" b="0" dirty="0"/>
                  <a:t>bottom 1000, the Elasti</a:t>
                </a:r>
                <a:r>
                  <a:rPr lang="en-US" altLang="zh-HK" sz="1000" dirty="0"/>
                  <a:t>c Net performs the best. The OLS has the worst performance in all three samples of choice.</a:t>
                </a:r>
              </a:p>
              <a:p>
                <a:endParaRPr lang="en-US" altLang="zh-HK" sz="1000" b="0" dirty="0"/>
              </a:p>
              <a:p>
                <a:endParaRPr lang="en-US" altLang="zh-HK" sz="1000" dirty="0"/>
              </a:p>
              <a:p>
                <a:endParaRPr lang="en-US" altLang="zh-HK" sz="1000" b="0" dirty="0"/>
              </a:p>
              <a:p>
                <a:endParaRPr lang="en-US" altLang="zh-HK" sz="1000" dirty="0"/>
              </a:p>
              <a:p>
                <a:endParaRPr lang="en-US" altLang="zh-HK" sz="1000" b="0" dirty="0"/>
              </a:p>
              <a:p>
                <a:endParaRPr lang="en-US" altLang="zh-HK" sz="1000" dirty="0"/>
              </a:p>
              <a:p>
                <a:endParaRPr lang="en-US" altLang="zh-HK" sz="1000" b="0" dirty="0"/>
              </a:p>
              <a:p>
                <a:endParaRPr lang="en-US" altLang="zh-HK" sz="1000" dirty="0"/>
              </a:p>
              <a:p>
                <a:br>
                  <a:rPr lang="en-US" altLang="zh-HK" sz="1000" b="0" dirty="0"/>
                </a:br>
                <a:endParaRPr lang="en-US" altLang="zh-HK" sz="1000" dirty="0"/>
              </a:p>
            </p:txBody>
          </p:sp>
        </mc:Choice>
        <mc:Fallback xmlns="">
          <p:sp>
            <p:nvSpPr>
              <p:cNvPr id="28" name="Rectangle 13">
                <a:extLst>
                  <a:ext uri="{FF2B5EF4-FFF2-40B4-BE49-F238E27FC236}">
                    <a16:creationId xmlns:a16="http://schemas.microsoft.com/office/drawing/2014/main" id="{600BACD5-0440-72B7-2211-918E06AFBDB9}"/>
                  </a:ext>
                </a:extLst>
              </p:cNvPr>
              <p:cNvSpPr>
                <a:spLocks noRot="1" noChangeAspect="1" noMove="1" noResize="1" noEditPoints="1" noAdjustHandles="1" noChangeArrowheads="1" noChangeShapeType="1" noTextEdit="1"/>
              </p:cNvSpPr>
              <p:nvPr/>
            </p:nvSpPr>
            <p:spPr>
              <a:xfrm>
                <a:off x="4203043" y="2799896"/>
                <a:ext cx="3794332" cy="3868325"/>
              </a:xfrm>
              <a:prstGeom prst="rect">
                <a:avLst/>
              </a:prstGeom>
              <a:blipFill>
                <a:blip r:embed="rId3"/>
                <a:stretch>
                  <a:fillRect/>
                </a:stretch>
              </a:blipFill>
              <a:ln>
                <a:solidFill>
                  <a:schemeClr val="accent1"/>
                </a:solidFill>
              </a:ln>
            </p:spPr>
            <p:txBody>
              <a:bodyPr/>
              <a:lstStyle/>
              <a:p>
                <a:r>
                  <a:rPr lang="zh-HK" altLang="en-US">
                    <a:noFill/>
                  </a:rPr>
                  <a:t> </a:t>
                </a:r>
              </a:p>
            </p:txBody>
          </p:sp>
        </mc:Fallback>
      </mc:AlternateContent>
      <p:sp>
        <p:nvSpPr>
          <p:cNvPr id="7" name="Rectangle 6"/>
          <p:cNvSpPr/>
          <p:nvPr/>
        </p:nvSpPr>
        <p:spPr>
          <a:xfrm>
            <a:off x="0" y="0"/>
            <a:ext cx="12192000" cy="981075"/>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bg1"/>
                </a:solidFill>
              </a:rPr>
              <a:t>MATH 5470 Course Project: Paper Replication: Empirical Asset Pricing via Machine Learning</a:t>
            </a:r>
          </a:p>
          <a:p>
            <a:pPr algn="ctr"/>
            <a:r>
              <a:rPr lang="en-US" sz="1000" dirty="0">
                <a:solidFill>
                  <a:schemeClr val="bg1"/>
                </a:solidFill>
              </a:rPr>
              <a:t>Chan Wing Chun	wcchanau@connect.ust.hk</a:t>
            </a:r>
          </a:p>
          <a:p>
            <a:pPr algn="ctr"/>
            <a:r>
              <a:rPr lang="en-US" sz="1000" dirty="0">
                <a:solidFill>
                  <a:schemeClr val="bg1"/>
                </a:solidFill>
              </a:rPr>
              <a:t>Department of ISOM</a:t>
            </a:r>
          </a:p>
        </p:txBody>
      </p:sp>
      <p:sp>
        <p:nvSpPr>
          <p:cNvPr id="9" name="Rectangle 8"/>
          <p:cNvSpPr/>
          <p:nvPr/>
        </p:nvSpPr>
        <p:spPr>
          <a:xfrm>
            <a:off x="164895" y="1178476"/>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1. Introduction</a:t>
            </a:r>
          </a:p>
        </p:txBody>
      </p:sp>
      <p:sp>
        <p:nvSpPr>
          <p:cNvPr id="13" name="Rectangle 12"/>
          <p:cNvSpPr/>
          <p:nvPr/>
        </p:nvSpPr>
        <p:spPr>
          <a:xfrm>
            <a:off x="164895" y="1443396"/>
            <a:ext cx="3794332" cy="983611"/>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In the era of Big data, there are many machine learning tools which helps us to conduct analysis. On asset pricing perspective, we aim for the best model to predict the future performance in stock returns. We are going to compare the performance of several commonly used machine learning techniques in this project.</a:t>
            </a:r>
          </a:p>
        </p:txBody>
      </p:sp>
      <p:sp>
        <p:nvSpPr>
          <p:cNvPr id="18" name="Rectangle 17"/>
          <p:cNvSpPr/>
          <p:nvPr/>
        </p:nvSpPr>
        <p:spPr>
          <a:xfrm>
            <a:off x="4196068" y="1178476"/>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Data Splitting</a:t>
            </a:r>
            <a:endParaRPr lang="en-US" sz="1200" dirty="0"/>
          </a:p>
        </p:txBody>
      </p:sp>
      <p:sp>
        <p:nvSpPr>
          <p:cNvPr id="19" name="Rectangle 18"/>
          <p:cNvSpPr/>
          <p:nvPr/>
        </p:nvSpPr>
        <p:spPr>
          <a:xfrm>
            <a:off x="8227241" y="1178476"/>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5. Variable Importance</a:t>
            </a:r>
          </a:p>
        </p:txBody>
      </p:sp>
      <p:sp>
        <p:nvSpPr>
          <p:cNvPr id="8" name="Rectangle 7"/>
          <p:cNvSpPr/>
          <p:nvPr/>
        </p:nvSpPr>
        <p:spPr>
          <a:xfrm>
            <a:off x="171870" y="2506417"/>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2. Our Dataset</a:t>
            </a:r>
            <a:endParaRPr lang="en-US" sz="1200" dirty="0"/>
          </a:p>
        </p:txBody>
      </p:sp>
      <p:sp>
        <p:nvSpPr>
          <p:cNvPr id="11" name="Rectangle 10"/>
          <p:cNvSpPr/>
          <p:nvPr/>
        </p:nvSpPr>
        <p:spPr>
          <a:xfrm>
            <a:off x="171870" y="2771335"/>
            <a:ext cx="3794332" cy="2860303"/>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sz="1000" dirty="0"/>
              <a:t>We have collected the monthly equity returns of around 30,000 stocks from March 1957 to December 2016. We would like to explore how different models would make use of 94 stock level predictive characteristic and 8 macroeconomic predictors to predict the future returns. Due to limitation on computation power, we selected those predictors with less than 10% of overall missing rate. We impute the missing by the median. These predictors are transformed so that they are bounded between -1 and 1.</a:t>
            </a:r>
            <a:br>
              <a:rPr lang="en-US" sz="1000" dirty="0"/>
            </a:br>
            <a:br>
              <a:rPr lang="en-US" sz="1000" dirty="0"/>
            </a:br>
            <a:br>
              <a:rPr lang="en-US" sz="1000" dirty="0"/>
            </a:br>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a:p>
            <a:endParaRPr lang="en-US" sz="1000" dirty="0"/>
          </a:p>
        </p:txBody>
      </p:sp>
      <mc:AlternateContent xmlns:mc="http://schemas.openxmlformats.org/markup-compatibility/2006" xmlns:a14="http://schemas.microsoft.com/office/drawing/2010/main">
        <mc:Choice Requires="a14">
          <p:sp>
            <p:nvSpPr>
              <p:cNvPr id="14" name="Rectangle 13"/>
              <p:cNvSpPr/>
              <p:nvPr/>
            </p:nvSpPr>
            <p:spPr>
              <a:xfrm>
                <a:off x="8227241" y="1449595"/>
                <a:ext cx="3794332" cy="2697830"/>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r>
                  <a:rPr lang="en-US" altLang="zh-HK" sz="1000" dirty="0"/>
                  <a:t>We calculate the variable importance </a:t>
                </a:r>
                <a14:m>
                  <m:oMath xmlns:m="http://schemas.openxmlformats.org/officeDocument/2006/math">
                    <m:r>
                      <a:rPr lang="en-US" altLang="zh-HK" sz="1000" b="0" i="1" smtClean="0">
                        <a:latin typeface="Cambria Math" panose="02040503050406030204" pitchFamily="18" charset="0"/>
                      </a:rPr>
                      <m:t>𝑉</m:t>
                    </m:r>
                    <m:sSub>
                      <m:sSubPr>
                        <m:ctrlPr>
                          <a:rPr lang="en-US" altLang="zh-HK" sz="1000" b="0" i="1" smtClean="0">
                            <a:latin typeface="Cambria Math" panose="02040503050406030204" pitchFamily="18" charset="0"/>
                          </a:rPr>
                        </m:ctrlPr>
                      </m:sSubPr>
                      <m:e>
                        <m:r>
                          <a:rPr lang="en-US" altLang="zh-HK" sz="1000" b="0" i="1" smtClean="0">
                            <a:latin typeface="Cambria Math" panose="02040503050406030204" pitchFamily="18" charset="0"/>
                          </a:rPr>
                          <m:t>𝐼</m:t>
                        </m:r>
                      </m:e>
                      <m:sub>
                        <m:r>
                          <a:rPr lang="en-US" altLang="zh-HK" sz="1000" b="0" i="1" smtClean="0">
                            <a:latin typeface="Cambria Math" panose="02040503050406030204" pitchFamily="18" charset="0"/>
                          </a:rPr>
                          <m:t>𝑗</m:t>
                        </m:r>
                      </m:sub>
                    </m:sSub>
                  </m:oMath>
                </a14:m>
                <a:r>
                  <a:rPr lang="en-US" altLang="zh-HK" sz="1000" dirty="0"/>
                  <a:t>, the negative of out-of-sample </a:t>
                </a:r>
                <a14:m>
                  <m:oMath xmlns:m="http://schemas.openxmlformats.org/officeDocument/2006/math">
                    <m:sSup>
                      <m:sSupPr>
                        <m:ctrlPr>
                          <a:rPr lang="en-US" altLang="zh-HK" sz="1000" b="0" i="1" smtClean="0">
                            <a:latin typeface="Cambria Math" panose="02040503050406030204" pitchFamily="18" charset="0"/>
                          </a:rPr>
                        </m:ctrlPr>
                      </m:sSupPr>
                      <m:e>
                        <m:r>
                          <a:rPr lang="en-US" altLang="zh-HK" sz="1000" b="0" i="1" smtClean="0">
                            <a:latin typeface="Cambria Math" panose="02040503050406030204" pitchFamily="18" charset="0"/>
                          </a:rPr>
                          <m:t>𝑅</m:t>
                        </m:r>
                      </m:e>
                      <m:sup>
                        <m:r>
                          <a:rPr lang="en-US" altLang="zh-HK" sz="1000" b="0" i="1" smtClean="0">
                            <a:latin typeface="Cambria Math" panose="02040503050406030204" pitchFamily="18" charset="0"/>
                          </a:rPr>
                          <m:t>2</m:t>
                        </m:r>
                      </m:sup>
                    </m:sSup>
                  </m:oMath>
                </a14:m>
                <a:r>
                  <a:rPr lang="en-US" altLang="zh-HK" sz="1000" dirty="0"/>
                  <a:t> when the </a:t>
                </a:r>
                <a14:m>
                  <m:oMath xmlns:m="http://schemas.openxmlformats.org/officeDocument/2006/math">
                    <m:sSup>
                      <m:sSupPr>
                        <m:ctrlPr>
                          <a:rPr lang="en-US" altLang="zh-HK" sz="1000" i="1">
                            <a:latin typeface="Cambria Math" panose="02040503050406030204" pitchFamily="18" charset="0"/>
                          </a:rPr>
                        </m:ctrlPr>
                      </m:sSupPr>
                      <m:e>
                        <m:r>
                          <a:rPr lang="en-US" altLang="zh-HK" sz="1000" i="1">
                            <a:latin typeface="Cambria Math" panose="02040503050406030204" pitchFamily="18" charset="0"/>
                          </a:rPr>
                          <m:t>𝑗</m:t>
                        </m:r>
                      </m:e>
                      <m:sup>
                        <m:r>
                          <a:rPr lang="en-US" altLang="zh-HK" sz="1000" i="1">
                            <a:latin typeface="Cambria Math" panose="02040503050406030204" pitchFamily="18" charset="0"/>
                          </a:rPr>
                          <m:t>𝑡h</m:t>
                        </m:r>
                      </m:sup>
                    </m:sSup>
                  </m:oMath>
                </a14:m>
                <a:r>
                  <a:rPr lang="en-US" altLang="zh-HK" sz="1000" dirty="0"/>
                  <a:t> variable in the testing dataset are replaced by 0. A higher </a:t>
                </a:r>
                <a14:m>
                  <m:oMath xmlns:m="http://schemas.openxmlformats.org/officeDocument/2006/math">
                    <m:r>
                      <a:rPr lang="en-US" altLang="zh-HK" sz="1000" b="0" i="1" smtClean="0">
                        <a:latin typeface="Cambria Math" panose="02040503050406030204" pitchFamily="18" charset="0"/>
                      </a:rPr>
                      <m:t>𝑉</m:t>
                    </m:r>
                    <m:sSub>
                      <m:sSubPr>
                        <m:ctrlPr>
                          <a:rPr lang="en-US" altLang="zh-HK" sz="1000" b="0" i="1" smtClean="0">
                            <a:latin typeface="Cambria Math" panose="02040503050406030204" pitchFamily="18" charset="0"/>
                          </a:rPr>
                        </m:ctrlPr>
                      </m:sSubPr>
                      <m:e>
                        <m:r>
                          <a:rPr lang="en-US" altLang="zh-HK" sz="1000" b="0" i="1" smtClean="0">
                            <a:latin typeface="Cambria Math" panose="02040503050406030204" pitchFamily="18" charset="0"/>
                          </a:rPr>
                          <m:t>𝐼</m:t>
                        </m:r>
                      </m:e>
                      <m:sub>
                        <m:r>
                          <a:rPr lang="en-US" altLang="zh-HK" sz="1000" b="0" i="1" smtClean="0">
                            <a:latin typeface="Cambria Math" panose="02040503050406030204" pitchFamily="18" charset="0"/>
                          </a:rPr>
                          <m:t>𝑗</m:t>
                        </m:r>
                      </m:sub>
                    </m:sSub>
                  </m:oMath>
                </a14:m>
                <a:r>
                  <a:rPr lang="en-US" altLang="zh-HK" sz="1000" dirty="0"/>
                  <a:t>implies a higher importance of that variable in the model. We presents the average rank the </a:t>
                </a:r>
                <a14:m>
                  <m:oMath xmlns:m="http://schemas.openxmlformats.org/officeDocument/2006/math">
                    <m:r>
                      <a:rPr lang="en-US" altLang="zh-HK" sz="1000" i="1">
                        <a:latin typeface="Cambria Math" panose="02040503050406030204" pitchFamily="18" charset="0"/>
                      </a:rPr>
                      <m:t>𝑉</m:t>
                    </m:r>
                    <m:sSub>
                      <m:sSubPr>
                        <m:ctrlPr>
                          <a:rPr lang="en-US" altLang="zh-HK" sz="1000" i="1">
                            <a:latin typeface="Cambria Math" panose="02040503050406030204" pitchFamily="18" charset="0"/>
                          </a:rPr>
                        </m:ctrlPr>
                      </m:sSubPr>
                      <m:e>
                        <m:r>
                          <a:rPr lang="en-US" altLang="zh-HK" sz="1000" i="1">
                            <a:latin typeface="Cambria Math" panose="02040503050406030204" pitchFamily="18" charset="0"/>
                          </a:rPr>
                          <m:t>𝐼</m:t>
                        </m:r>
                      </m:e>
                      <m:sub>
                        <m:r>
                          <a:rPr lang="en-US" altLang="zh-HK" sz="1000" i="1">
                            <a:latin typeface="Cambria Math" panose="02040503050406030204" pitchFamily="18" charset="0"/>
                          </a:rPr>
                          <m:t>𝑗</m:t>
                        </m:r>
                      </m:sub>
                    </m:sSub>
                  </m:oMath>
                </a14:m>
                <a:r>
                  <a:rPr lang="en-US" altLang="zh-HK" sz="1000" dirty="0"/>
                  <a:t> obtained in each model.</a:t>
                </a:r>
              </a:p>
              <a:p>
                <a:endParaRPr lang="en-US" altLang="zh-HK" sz="1000" dirty="0"/>
              </a:p>
              <a:p>
                <a:endParaRPr lang="en-US" altLang="zh-HK" sz="1000" dirty="0"/>
              </a:p>
              <a:p>
                <a:endParaRPr lang="en-US" altLang="zh-HK" sz="1000" dirty="0"/>
              </a:p>
              <a:p>
                <a:endParaRPr lang="en-US" altLang="zh-HK" sz="1000" dirty="0"/>
              </a:p>
              <a:p>
                <a:endParaRPr lang="en-US" altLang="zh-HK" sz="1000" dirty="0"/>
              </a:p>
              <a:p>
                <a:endParaRPr lang="en-US" altLang="zh-HK" sz="1000" dirty="0"/>
              </a:p>
              <a:p>
                <a:endParaRPr lang="en-US" altLang="zh-HK" sz="1000" dirty="0"/>
              </a:p>
              <a:p>
                <a:endParaRPr lang="en-US" altLang="zh-HK" sz="1000" dirty="0"/>
              </a:p>
              <a:p>
                <a:endParaRPr lang="en-US" altLang="zh-HK" sz="1000" dirty="0"/>
              </a:p>
              <a:p>
                <a:endParaRPr lang="en-US" altLang="zh-HK" sz="1000" dirty="0"/>
              </a:p>
              <a:p>
                <a:r>
                  <a:rPr lang="en-US" altLang="zh-HK" sz="1000" dirty="0"/>
                  <a:t>The result from the above figures shows that the maximum daily return and return volatility are the most important variables affecting the prediction performance. </a:t>
                </a:r>
              </a:p>
            </p:txBody>
          </p:sp>
        </mc:Choice>
        <mc:Fallback xmlns="">
          <p:sp>
            <p:nvSpPr>
              <p:cNvPr id="14" name="Rectangle 13"/>
              <p:cNvSpPr>
                <a:spLocks noRot="1" noChangeAspect="1" noMove="1" noResize="1" noEditPoints="1" noAdjustHandles="1" noChangeArrowheads="1" noChangeShapeType="1" noTextEdit="1"/>
              </p:cNvSpPr>
              <p:nvPr/>
            </p:nvSpPr>
            <p:spPr>
              <a:xfrm>
                <a:off x="8227241" y="1449595"/>
                <a:ext cx="3794332" cy="2697830"/>
              </a:xfrm>
              <a:prstGeom prst="rect">
                <a:avLst/>
              </a:prstGeom>
              <a:blipFill>
                <a:blip r:embed="rId4"/>
                <a:stretch>
                  <a:fillRect b="-1577"/>
                </a:stretch>
              </a:blipFill>
              <a:ln>
                <a:solidFill>
                  <a:schemeClr val="accent1"/>
                </a:solidFill>
              </a:ln>
            </p:spPr>
            <p:txBody>
              <a:bodyPr/>
              <a:lstStyle/>
              <a:p>
                <a:r>
                  <a:rPr lang="zh-HK" altLang="en-US">
                    <a:noFill/>
                  </a:rPr>
                  <a:t> </a:t>
                </a:r>
              </a:p>
            </p:txBody>
          </p:sp>
        </mc:Fallback>
      </mc:AlternateContent>
      <p:sp>
        <p:nvSpPr>
          <p:cNvPr id="15" name="Rectangle 14"/>
          <p:cNvSpPr/>
          <p:nvPr/>
        </p:nvSpPr>
        <p:spPr>
          <a:xfrm>
            <a:off x="8227246" y="6107378"/>
            <a:ext cx="3794332" cy="560844"/>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altLang="zh-HK" sz="1000" dirty="0" err="1"/>
              <a:t>Shihao</a:t>
            </a:r>
            <a:r>
              <a:rPr lang="en-US" altLang="zh-HK" sz="1000" dirty="0"/>
              <a:t> Gu, Bryan Kelly, </a:t>
            </a:r>
            <a:r>
              <a:rPr lang="en-US" altLang="zh-HK" sz="1000" dirty="0" err="1"/>
              <a:t>Dacheng</a:t>
            </a:r>
            <a:r>
              <a:rPr lang="en-US" altLang="zh-HK" sz="1000" dirty="0"/>
              <a:t> </a:t>
            </a:r>
            <a:r>
              <a:rPr lang="en-US" altLang="zh-HK" sz="1000" dirty="0" err="1"/>
              <a:t>Xiu</a:t>
            </a:r>
            <a:r>
              <a:rPr lang="en-US" altLang="zh-HK" sz="1000" dirty="0"/>
              <a:t>, Empirical Asset Pricing via Machine Learning, </a:t>
            </a:r>
            <a:r>
              <a:rPr lang="en-US" altLang="zh-HK" sz="1000" i="1" dirty="0"/>
              <a:t>The Review of Financial Studies</a:t>
            </a:r>
            <a:r>
              <a:rPr lang="en-US" altLang="zh-HK" sz="1000" dirty="0"/>
              <a:t>, Volume 33, Issue 5, May 2020, Pages 2223–2273, </a:t>
            </a:r>
            <a:r>
              <a:rPr lang="en-US" altLang="zh-HK" sz="1000" dirty="0">
                <a:hlinkClick r:id="rId5"/>
              </a:rPr>
              <a:t>https://doi.org/10.1093/rfs/hhaa009</a:t>
            </a:r>
            <a:endParaRPr lang="en-US" sz="1000" dirty="0"/>
          </a:p>
        </p:txBody>
      </p:sp>
      <p:sp>
        <p:nvSpPr>
          <p:cNvPr id="17" name="Rectangle 16"/>
          <p:cNvSpPr/>
          <p:nvPr/>
        </p:nvSpPr>
        <p:spPr>
          <a:xfrm>
            <a:off x="8227246" y="5839375"/>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References</a:t>
            </a:r>
          </a:p>
        </p:txBody>
      </p:sp>
      <p:sp>
        <p:nvSpPr>
          <p:cNvPr id="20" name="Rectangle 19"/>
          <p:cNvSpPr/>
          <p:nvPr/>
        </p:nvSpPr>
        <p:spPr>
          <a:xfrm>
            <a:off x="8225798" y="4246125"/>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6. Discussion and conclusion</a:t>
            </a:r>
          </a:p>
        </p:txBody>
      </p:sp>
      <p:sp>
        <p:nvSpPr>
          <p:cNvPr id="25" name="Rectangle 24"/>
          <p:cNvSpPr/>
          <p:nvPr/>
        </p:nvSpPr>
        <p:spPr>
          <a:xfrm>
            <a:off x="4195123" y="1443396"/>
            <a:ext cx="3795276" cy="98107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For each model, we split our data into use first 18 years of training, next 12 years of validating, and last 30 years of testing. To assess the performance along time, we repeat the experiment by including one more year of training and shifting the validation by one year until we have used up all the data.</a:t>
            </a:r>
          </a:p>
        </p:txBody>
      </p:sp>
      <p:sp>
        <p:nvSpPr>
          <p:cNvPr id="26" name="Rectangle 25"/>
          <p:cNvSpPr/>
          <p:nvPr/>
        </p:nvSpPr>
        <p:spPr>
          <a:xfrm>
            <a:off x="8227246" y="4511045"/>
            <a:ext cx="3794332" cy="1249675"/>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Among all the models, GBRT took the longest time in training, followed by RF. Taking more time in training a model would give a better prediction performance. An exceptional case would be the PCR in the subsample of top 1000 stocks.</a:t>
            </a:r>
          </a:p>
          <a:p>
            <a:pPr algn="just"/>
            <a:r>
              <a:rPr lang="en-US" sz="1000" dirty="0"/>
              <a:t>Among all models selected in this study, the two most important variables are related to the variation of returns in the last month. We believe the fluctuation of </a:t>
            </a:r>
            <a:r>
              <a:rPr lang="en-US" altLang="zh-HK" sz="1000" dirty="0"/>
              <a:t>returns</a:t>
            </a:r>
            <a:r>
              <a:rPr lang="en-US" sz="1000" dirty="0"/>
              <a:t> characterized the data.  </a:t>
            </a:r>
          </a:p>
        </p:txBody>
      </p:sp>
      <p:sp>
        <p:nvSpPr>
          <p:cNvPr id="37" name="Rectangle 17">
            <a:extLst>
              <a:ext uri="{FF2B5EF4-FFF2-40B4-BE49-F238E27FC236}">
                <a16:creationId xmlns:a16="http://schemas.microsoft.com/office/drawing/2014/main" id="{E38D925C-BF71-497C-8301-62BBD3C2C0C9}"/>
              </a:ext>
            </a:extLst>
          </p:cNvPr>
          <p:cNvSpPr/>
          <p:nvPr/>
        </p:nvSpPr>
        <p:spPr>
          <a:xfrm>
            <a:off x="174705" y="5686883"/>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1200" dirty="0"/>
              <a:t>3. Machine Learning Technique</a:t>
            </a:r>
            <a:endParaRPr lang="en-US" sz="1200" dirty="0"/>
          </a:p>
        </p:txBody>
      </p:sp>
      <p:sp>
        <p:nvSpPr>
          <p:cNvPr id="38" name="Rectangle 24">
            <a:extLst>
              <a:ext uri="{FF2B5EF4-FFF2-40B4-BE49-F238E27FC236}">
                <a16:creationId xmlns:a16="http://schemas.microsoft.com/office/drawing/2014/main" id="{869C5D05-2C6A-FCA5-0E2E-D67A22183E3C}"/>
              </a:ext>
            </a:extLst>
          </p:cNvPr>
          <p:cNvSpPr/>
          <p:nvPr/>
        </p:nvSpPr>
        <p:spPr>
          <a:xfrm>
            <a:off x="173760" y="5951803"/>
            <a:ext cx="3795276" cy="716419"/>
          </a:xfrm>
          <a:prstGeom prst="rect">
            <a:avLst/>
          </a:prstGeom>
          <a:ln>
            <a:solidFill>
              <a:schemeClr val="accent1"/>
            </a:solidFill>
          </a:ln>
        </p:spPr>
        <p:style>
          <a:lnRef idx="2">
            <a:schemeClr val="dk1"/>
          </a:lnRef>
          <a:fillRef idx="1">
            <a:schemeClr val="lt1"/>
          </a:fillRef>
          <a:effectRef idx="0">
            <a:schemeClr val="dk1"/>
          </a:effectRef>
          <a:fontRef idx="minor">
            <a:schemeClr val="dk1"/>
          </a:fontRef>
        </p:style>
        <p:txBody>
          <a:bodyPr rtlCol="0" anchor="ctr"/>
          <a:lstStyle/>
          <a:p>
            <a:pPr algn="just"/>
            <a:r>
              <a:rPr lang="en-US" sz="1000" dirty="0"/>
              <a:t>We have considered ordinary least square (OLS), elastic net (</a:t>
            </a:r>
            <a:r>
              <a:rPr lang="en-US" sz="1000" dirty="0" err="1"/>
              <a:t>ENet</a:t>
            </a:r>
            <a:r>
              <a:rPr lang="en-US" sz="1000" dirty="0"/>
              <a:t>),  principal components regression (PCR) and partial least squares (PLS), gradient boosted regression trees (GBRT), Random Forest (RF).</a:t>
            </a:r>
          </a:p>
        </p:txBody>
      </p:sp>
      <p:sp>
        <p:nvSpPr>
          <p:cNvPr id="27" name="Rectangle 18">
            <a:extLst>
              <a:ext uri="{FF2B5EF4-FFF2-40B4-BE49-F238E27FC236}">
                <a16:creationId xmlns:a16="http://schemas.microsoft.com/office/drawing/2014/main" id="{551CCC23-B43E-C35A-0339-3385BD7A6814}"/>
              </a:ext>
            </a:extLst>
          </p:cNvPr>
          <p:cNvSpPr/>
          <p:nvPr/>
        </p:nvSpPr>
        <p:spPr>
          <a:xfrm>
            <a:off x="4203043" y="2527433"/>
            <a:ext cx="3794332" cy="264920"/>
          </a:xfrm>
          <a:prstGeom prst="rect">
            <a:avLst/>
          </a:pr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4. Predictive Performance</a:t>
            </a:r>
          </a:p>
        </p:txBody>
      </p:sp>
      <p:pic>
        <p:nvPicPr>
          <p:cNvPr id="16" name="圖片 15">
            <a:extLst>
              <a:ext uri="{FF2B5EF4-FFF2-40B4-BE49-F238E27FC236}">
                <a16:creationId xmlns:a16="http://schemas.microsoft.com/office/drawing/2014/main" id="{81391F80-92AD-E6D5-8ED8-73B20AF915E1}"/>
              </a:ext>
            </a:extLst>
          </p:cNvPr>
          <p:cNvPicPr>
            <a:picLocks noChangeAspect="1"/>
          </p:cNvPicPr>
          <p:nvPr/>
        </p:nvPicPr>
        <p:blipFill>
          <a:blip r:embed="rId6"/>
          <a:stretch>
            <a:fillRect/>
          </a:stretch>
        </p:blipFill>
        <p:spPr>
          <a:xfrm>
            <a:off x="8352314" y="2137469"/>
            <a:ext cx="3544186" cy="1518937"/>
          </a:xfrm>
          <a:prstGeom prst="rect">
            <a:avLst/>
          </a:prstGeom>
        </p:spPr>
      </p:pic>
      <p:pic>
        <p:nvPicPr>
          <p:cNvPr id="24" name="圖片 23">
            <a:extLst>
              <a:ext uri="{FF2B5EF4-FFF2-40B4-BE49-F238E27FC236}">
                <a16:creationId xmlns:a16="http://schemas.microsoft.com/office/drawing/2014/main" id="{204AAFFF-E588-F53B-CE14-27935421453D}"/>
              </a:ext>
            </a:extLst>
          </p:cNvPr>
          <p:cNvPicPr>
            <a:picLocks noChangeAspect="1"/>
          </p:cNvPicPr>
          <p:nvPr/>
        </p:nvPicPr>
        <p:blipFill>
          <a:blip r:embed="rId7"/>
          <a:stretch>
            <a:fillRect/>
          </a:stretch>
        </p:blipFill>
        <p:spPr>
          <a:xfrm>
            <a:off x="4315866" y="5118964"/>
            <a:ext cx="3614935" cy="1549258"/>
          </a:xfrm>
          <a:prstGeom prst="rect">
            <a:avLst/>
          </a:prstGeom>
        </p:spPr>
      </p:pic>
      <p:pic>
        <p:nvPicPr>
          <p:cNvPr id="3" name="圖片 2">
            <a:extLst>
              <a:ext uri="{FF2B5EF4-FFF2-40B4-BE49-F238E27FC236}">
                <a16:creationId xmlns:a16="http://schemas.microsoft.com/office/drawing/2014/main" id="{C2B69A82-3FEB-7D43-6DF1-0C7E8A2C9AAC}"/>
              </a:ext>
            </a:extLst>
          </p:cNvPr>
          <p:cNvPicPr>
            <a:picLocks noChangeAspect="1"/>
          </p:cNvPicPr>
          <p:nvPr/>
        </p:nvPicPr>
        <p:blipFill>
          <a:blip r:embed="rId8"/>
          <a:stretch>
            <a:fillRect/>
          </a:stretch>
        </p:blipFill>
        <p:spPr>
          <a:xfrm>
            <a:off x="311040" y="4092272"/>
            <a:ext cx="3496063" cy="1498313"/>
          </a:xfrm>
          <a:prstGeom prst="rect">
            <a:avLst/>
          </a:prstGeom>
        </p:spPr>
      </p:pic>
      <p:pic>
        <p:nvPicPr>
          <p:cNvPr id="4" name="圖片 3">
            <a:extLst>
              <a:ext uri="{FF2B5EF4-FFF2-40B4-BE49-F238E27FC236}">
                <a16:creationId xmlns:a16="http://schemas.microsoft.com/office/drawing/2014/main" id="{FEFF281F-B589-456C-A054-5024D0F1A190}"/>
              </a:ext>
            </a:extLst>
          </p:cNvPr>
          <p:cNvPicPr>
            <a:picLocks noChangeAspect="1"/>
          </p:cNvPicPr>
          <p:nvPr/>
        </p:nvPicPr>
        <p:blipFill>
          <a:blip r:embed="rId9"/>
          <a:stretch>
            <a:fillRect/>
          </a:stretch>
        </p:blipFill>
        <p:spPr>
          <a:xfrm>
            <a:off x="4789550" y="3226052"/>
            <a:ext cx="2606421" cy="729798"/>
          </a:xfrm>
          <a:prstGeom prst="rect">
            <a:avLst/>
          </a:prstGeom>
        </p:spPr>
      </p:pic>
    </p:spTree>
    <p:extLst>
      <p:ext uri="{BB962C8B-B14F-4D97-AF65-F5344CB8AC3E}">
        <p14:creationId xmlns:p14="http://schemas.microsoft.com/office/powerpoint/2010/main" val="263858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881</TotalTime>
  <Words>617</Words>
  <Application>Microsoft Office PowerPoint</Application>
  <PresentationFormat>寬螢幕</PresentationFormat>
  <Paragraphs>52</Paragraphs>
  <Slides>1</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vt:i4>
      </vt:variant>
    </vt:vector>
  </HeadingPairs>
  <TitlesOfParts>
    <vt:vector size="6" baseType="lpstr">
      <vt:lpstr>Arial</vt:lpstr>
      <vt:lpstr>Calibri</vt:lpstr>
      <vt:lpstr>Calibri Light</vt:lpstr>
      <vt:lpstr>Cambria Math</vt:lpstr>
      <vt:lpstr>Office Theme</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Jiacheng XIA</dc:creator>
  <cp:lastModifiedBy>Wing Chun CHAN</cp:lastModifiedBy>
  <cp:revision>122</cp:revision>
  <dcterms:created xsi:type="dcterms:W3CDTF">2017-03-11T12:28:27Z</dcterms:created>
  <dcterms:modified xsi:type="dcterms:W3CDTF">2022-05-02T05:07:25Z</dcterms:modified>
</cp:coreProperties>
</file>