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98" r:id="rId5"/>
    <p:sldId id="300" r:id="rId6"/>
    <p:sldId id="301" r:id="rId7"/>
    <p:sldId id="302" r:id="rId8"/>
    <p:sldId id="303" r:id="rId9"/>
    <p:sldId id="304" r:id="rId10"/>
    <p:sldId id="306" r:id="rId11"/>
    <p:sldId id="305" r:id="rId12"/>
    <p:sldId id="307" r:id="rId13"/>
    <p:sldId id="308" r:id="rId14"/>
    <p:sldId id="309" r:id="rId15"/>
    <p:sldId id="310" r:id="rId16"/>
    <p:sldId id="311" r:id="rId17"/>
    <p:sldId id="312" r:id="rId18"/>
    <p:sldId id="313" r:id="rId19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19" autoAdjust="0"/>
  </p:normalViewPr>
  <p:slideViewPr>
    <p:cSldViewPr snapToGrid="0">
      <p:cViewPr varScale="1">
        <p:scale>
          <a:sx n="34" d="100"/>
          <a:sy n="34" d="100"/>
        </p:scale>
        <p:origin x="21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xmlns="" id="{F72E5F1D-01CC-4BB1-A9A5-133896035B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86B8AD8B-6D2B-49D1-85AF-38CC6C9F6E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FB249-2D76-420A-805D-DD668B2B1558}" type="datetime1">
              <a:rPr lang="zh-TW" altLang="en-US" smtClean="0"/>
              <a:t>2022/5/2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66C071C0-5D56-4B9A-B16E-7B395A97E6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B2BA4EAA-86C6-47D9-9DFE-2AB498F570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02037-B4DD-4E9E-BA88-457AB8DF5C9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57245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1B031AF-D0BD-462A-B92C-E55F13D4825D}" type="datetime1">
              <a:rPr lang="zh-TW" altLang="en-US" smtClean="0"/>
              <a:t>2022/5/2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7475197-EF76-48B8-96B8-921BFA77342C}" type="slidenum">
              <a:rPr lang="en-US" altLang="zh-TW" smtClean="0"/>
              <a:pPr/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61658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0024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9337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5162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577159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5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6624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2406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9040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834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5094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3786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1968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735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xmlns="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DBE943-27BC-4FE5-A4FF-511C0A9090A8}" type="datetime1">
              <a:rPr lang="zh-TW" altLang="en-US" noProof="0" smtClean="0"/>
              <a:t>2022/5/2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6" name="投影片編號預留位置 5">
            <a:extLst>
              <a:ext uri="{FF2B5EF4-FFF2-40B4-BE49-F238E27FC236}">
                <a16:creationId xmlns:a16="http://schemas.microsoft.com/office/drawing/2014/main" xmlns="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7B157C-77E3-4C52-89BA-7997F0B3FB48}" type="datetime1">
              <a:rPr lang="zh-TW" altLang="en-US" noProof="0" smtClean="0"/>
              <a:t>2022/5/2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9" name="投影片編號預留位置 8">
            <a:extLst>
              <a:ext uri="{FF2B5EF4-FFF2-40B4-BE49-F238E27FC236}">
                <a16:creationId xmlns:a16="http://schemas.microsoft.com/office/drawing/2014/main" xmlns="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xmlns="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8070EE-F265-4760-9DD0-93C8219B54D5}" type="datetime1">
              <a:rPr lang="zh-TW" altLang="en-US" noProof="0" smtClean="0"/>
              <a:t>2022/5/2</a:t>
            </a:fld>
            <a:endParaRPr lang="zh-TW" altLang="en-US" noProof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xmlns="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38F83D-5DBC-41E8-BECF-2C049CE8CEBD}" type="datetime1">
              <a:rPr lang="zh-TW" altLang="en-US" noProof="0" smtClean="0"/>
              <a:t>2022/5/2</a:t>
            </a:fld>
            <a:endParaRPr lang="zh-TW" altLang="en-US" noProof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xmlns="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10" name="投影片編號預留位置 9">
            <a:extLst>
              <a:ext uri="{FF2B5EF4-FFF2-40B4-BE49-F238E27FC236}">
                <a16:creationId xmlns:a16="http://schemas.microsoft.com/office/drawing/2014/main" xmlns="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F9BC0-05DB-45CC-9301-4EA467892120}" type="datetime1">
              <a:rPr lang="zh-TW" altLang="en-US" noProof="0" smtClean="0"/>
              <a:t>2022/5/2</a:t>
            </a:fld>
            <a:endParaRPr lang="zh-TW" altLang="en-US" noProof="0"/>
          </a:p>
        </p:txBody>
      </p:sp>
      <p:sp>
        <p:nvSpPr>
          <p:cNvPr id="11" name="頁尾版面配置區 10">
            <a:extLst>
              <a:ext uri="{FF2B5EF4-FFF2-40B4-BE49-F238E27FC236}">
                <a16:creationId xmlns:a16="http://schemas.microsoft.com/office/drawing/2014/main" xmlns="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12" name="投影片編號預留位置 11">
            <a:extLst>
              <a:ext uri="{FF2B5EF4-FFF2-40B4-BE49-F238E27FC236}">
                <a16:creationId xmlns:a16="http://schemas.microsoft.com/office/drawing/2014/main" xmlns="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日期版面配置區 5">
            <a:extLst>
              <a:ext uri="{FF2B5EF4-FFF2-40B4-BE49-F238E27FC236}">
                <a16:creationId xmlns:a16="http://schemas.microsoft.com/office/drawing/2014/main" xmlns="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763FCA-FE97-47CD-A3DB-38D6A39DFB1D}" type="datetime1">
              <a:rPr lang="zh-TW" altLang="en-US" noProof="0" smtClean="0"/>
              <a:t>2022/5/2</a:t>
            </a:fld>
            <a:endParaRPr lang="zh-TW" altLang="en-US" noProof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xmlns="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8" name="投影片編號預留位置 7">
            <a:extLst>
              <a:ext uri="{FF2B5EF4-FFF2-40B4-BE49-F238E27FC236}">
                <a16:creationId xmlns:a16="http://schemas.microsoft.com/office/drawing/2014/main" xmlns="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CFB700-E186-4D14-B573-51BA5B10F1BD}" type="datetime1">
              <a:rPr lang="zh-TW" altLang="en-US" noProof="0" smtClean="0"/>
              <a:t>2022/5/2</a:t>
            </a:fld>
            <a:endParaRPr lang="zh-TW" altLang="en-US" noProof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TW" altLang="en-US" noProof="0"/>
          </a:p>
        </p:txBody>
      </p:sp>
      <p:sp>
        <p:nvSpPr>
          <p:cNvPr id="4" name="投影片編號預留位置 3">
            <a:extLst>
              <a:ext uri="{FF2B5EF4-FFF2-40B4-BE49-F238E27FC236}">
                <a16:creationId xmlns:a16="http://schemas.microsoft.com/office/drawing/2014/main" xmlns="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0574F2A0-C2A4-430F-9A5F-AEC0654CE05C}" type="datetime1">
              <a:rPr lang="zh-TW" altLang="en-US" noProof="0" smtClean="0"/>
              <a:t>2022/5/2</a:t>
            </a:fld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zh-TW" altLang="en-US" noProof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xmlns="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預留位置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53A3C93-D5D8-4810-8FBF-EDB9797C551D}" type="datetime1">
              <a:rPr lang="zh-TW" altLang="en-US" noProof="0" smtClean="0"/>
              <a:t>2022/5/2</a:t>
            </a:fld>
            <a:endParaRPr lang="zh-TW" altLang="en-US" noProof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TW" noProof="0" smtClean="0"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468DEE5-19E4-4A7F-A1FA-24F834FDAA14}" type="datetime1">
              <a:rPr lang="zh-TW" altLang="en-US" noProof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2022/5/2</a:t>
            </a:fld>
            <a:endParaRPr lang="zh-TW" altLang="en-US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A98EE3D-8CD1-4C3F-BD1C-C98C9596463C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​​(S) 9">
            <a:extLst>
              <a:ext uri="{FF2B5EF4-FFF2-40B4-BE49-F238E27FC236}">
                <a16:creationId xmlns:a16="http://schemas.microsoft.com/office/drawing/2014/main" xmlns="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1.jpeg"/><Relationship Id="rId5" Type="http://schemas.openxmlformats.org/officeDocument/2006/relationships/hyperlink" Target="https://www.youtube.com/watch?v=u5s7br2Ijbo" TargetMode="External"/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image" Target="../media/image2.jpeg"/><Relationship Id="rId5" Type="http://schemas.openxmlformats.org/officeDocument/2006/relationships/image" Target="../media/image3.png"/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2FDF0794-1B86-42B2-B8C7-F60123E638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 descr="一支鉛筆放在一張紙上的特寫">
            <a:extLst>
              <a:ext uri="{FF2B5EF4-FFF2-40B4-BE49-F238E27FC236}">
                <a16:creationId xmlns:a16="http://schemas.microsoft.com/office/drawing/2014/main" xmlns="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C5373426-E26E-431D-959C-5DB96C0B62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Autofit/>
          </a:bodyPr>
          <a:lstStyle/>
          <a:p>
            <a:pPr rtl="0"/>
            <a:r>
              <a:rPr lang="en-US" altLang="zh-TW" sz="3600" dirty="0">
                <a:solidFill>
                  <a:schemeClr val="tx1"/>
                </a:solidFill>
              </a:rPr>
              <a:t>Paper Replication: Empirical Asset Pricing via Machine Learning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zh-TW" sz="1600" dirty="0">
                <a:latin typeface="Microsoft JhengHei UI" panose="020B0604030504040204" pitchFamily="34" charset="-120"/>
              </a:rPr>
              <a:t>Chan Wing Chun</a:t>
            </a:r>
            <a:endParaRPr lang="zh-TW" altLang="en-US" sz="1600" dirty="0">
              <a:latin typeface="Microsoft JhengHei UI" panose="020B0604030504040204" pitchFamily="34" charset="-120"/>
            </a:endParaRPr>
          </a:p>
        </p:txBody>
      </p:sp>
      <p:cxnSp>
        <p:nvCxnSpPr>
          <p:cNvPr id="37" name="直線接點​​(S) 36">
            <a:extLst>
              <a:ext uri="{FF2B5EF4-FFF2-40B4-BE49-F238E27FC236}">
                <a16:creationId xmlns:a16="http://schemas.microsoft.com/office/drawing/2014/main" xmlns="" id="{96D07482-83A3-4451-943C-B46961082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EDC90921-9082-491B-940E-827D679F3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7339305" y="5833493"/>
            <a:ext cx="4782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954F72"/>
                </a:solidFill>
                <a:latin typeface="Calibri" charset="0"/>
                <a:hlinkClick r:id="rId5"/>
              </a:rPr>
              <a:t>https://www.youtube.com/watch?v=u5s7br2Ijbo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62700" y="3268981"/>
            <a:ext cx="342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zh-CN" dirty="0"/>
              <a:t>Sample of choice</a:t>
            </a:r>
            <a:endParaRPr lang="en-US" altLang="zh-TW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6A8DAEFA-CAD4-0D65-154D-8BEFBEDAA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HK"/>
              <a:t>We consider three sample of choices.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HK" sz="1900"/>
              <a:t>All stocks,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HK" sz="1900"/>
              <a:t>Top 1000 in market value only, and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HK" sz="1900"/>
              <a:t>Bottom 1000 stocks in market value only.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65FACCF7-CC0F-5DB4-ED09-F2ACDB157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944" y="2402662"/>
            <a:ext cx="4639736" cy="3184670"/>
          </a:xfrm>
          <a:prstGeom prst="rect">
            <a:avLst/>
          </a:prstGeom>
          <a:noFill/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xmlns="" id="{A9CFC4D0-183F-4B91-8851-447AAA1AC8D2}"/>
              </a:ext>
            </a:extLst>
          </p:cNvPr>
          <p:cNvSpPr txBox="1"/>
          <p:nvPr/>
        </p:nvSpPr>
        <p:spPr>
          <a:xfrm>
            <a:off x="7533017" y="5592094"/>
            <a:ext cx="38193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200" dirty="0"/>
              <a:t>Credits: </a:t>
            </a:r>
            <a:r>
              <a:rPr lang="zh-HK" altLang="en-US" sz="1200" dirty="0"/>
              <a:t>https://www.statisticshowto.com/subsample-definition/</a:t>
            </a:r>
          </a:p>
        </p:txBody>
      </p:sp>
    </p:spTree>
    <p:extLst>
      <p:ext uri="{BB962C8B-B14F-4D97-AF65-F5344CB8AC3E}">
        <p14:creationId xmlns:p14="http://schemas.microsoft.com/office/powerpoint/2010/main" val="1357390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zh-CN" dirty="0"/>
              <a:t>Prediction Result</a:t>
            </a:r>
            <a:endParaRPr lang="en-US" altLang="zh-TW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6A8DAEFA-CAD4-0D65-154D-8BEFBEDAA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HK" sz="1800"/>
              <a:t>All stocks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HK" sz="1800"/>
              <a:t>Best: Gradient boosted regression trees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HK" sz="1800"/>
              <a:t>Worst: Ordinary least square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sz="1800"/>
              <a:t>Top 1000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HK" sz="1800"/>
              <a:t>Best: Gradient boosted regression trees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HK" sz="1800"/>
              <a:t>Worst: Ordinary least square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sz="1800"/>
              <a:t>Bottom 1000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HK" sz="1800"/>
              <a:t>Best: Elastic Net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HK" sz="1800" dirty="0"/>
              <a:t>Worst: </a:t>
            </a:r>
            <a:r>
              <a:rPr lang="en-US" altLang="zh-HK" sz="1800"/>
              <a:t>Ordinary least square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xmlns="" id="{102AF92A-3576-C05D-B69C-8922F3AFF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944" y="2337949"/>
            <a:ext cx="4639736" cy="3314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649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zh-HK" dirty="0"/>
              <a:t>Variable Importance</a:t>
            </a:r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xmlns="" id="{6A8DAEFA-CAD4-0D65-154D-8BEFBEDAA93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80" y="2120900"/>
                <a:ext cx="4639736" cy="3748193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HK" dirty="0"/>
                  <a:t>Which predictors contributes the most in the best model?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HK" dirty="0"/>
                  <a:t>We repeatedly calculate the variable importance (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altLang="zh-HK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HK" dirty="0"/>
                  <a:t> of variable j by the </a:t>
                </a:r>
                <a:r>
                  <a:rPr lang="en-US" altLang="zh-HK" sz="2000" dirty="0"/>
                  <a:t>negative </a:t>
                </a:r>
                <a:r>
                  <a:rPr lang="en-US" altLang="zh-HK" dirty="0"/>
                  <a:t>out-of-sample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HK" dirty="0"/>
                  <a:t> for each time removing 1 variable and leaving the remaining variables.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HK" sz="2000" dirty="0"/>
                  <a:t>A higher (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altLang="zh-HK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HK" sz="2000" dirty="0"/>
                  <a:t> implies a higher importance of that variable in the model.</a:t>
                </a:r>
                <a:endParaRPr lang="en-US" altLang="zh-HK" dirty="0"/>
              </a:p>
            </p:txBody>
          </p:sp>
        </mc:Choice>
        <mc:Fallback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A8DAEFA-CAD4-0D65-154D-8BEFBEDAA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80" y="2120900"/>
                <a:ext cx="4639736" cy="3748193"/>
              </a:xfrm>
              <a:blipFill rotWithShape="0">
                <a:blip r:embed="rId3"/>
                <a:stretch>
                  <a:fillRect l="-3154" t="-976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375F7CBB-E4C3-ECE8-0A0D-8DA84AB848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17" t="24241" r="12655" b="2"/>
          <a:stretch/>
        </p:blipFill>
        <p:spPr>
          <a:xfrm>
            <a:off x="6515944" y="2575205"/>
            <a:ext cx="4639736" cy="2839584"/>
          </a:xfrm>
          <a:prstGeom prst="rect">
            <a:avLst/>
          </a:prstGeom>
          <a:noFill/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A7DE04F3-0094-A6CB-585E-451A729DEF69}"/>
              </a:ext>
            </a:extLst>
          </p:cNvPr>
          <p:cNvSpPr txBox="1"/>
          <p:nvPr/>
        </p:nvSpPr>
        <p:spPr>
          <a:xfrm>
            <a:off x="7077461" y="5592094"/>
            <a:ext cx="35167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200" dirty="0"/>
              <a:t>Credits: </a:t>
            </a:r>
            <a:r>
              <a:rPr lang="zh-HK" altLang="en-US" sz="1200" dirty="0"/>
              <a:t>https://www.youtube.com/watch?v=tPykSMHpgHw</a:t>
            </a:r>
          </a:p>
        </p:txBody>
      </p:sp>
    </p:spTree>
    <p:extLst>
      <p:ext uri="{BB962C8B-B14F-4D97-AF65-F5344CB8AC3E}">
        <p14:creationId xmlns:p14="http://schemas.microsoft.com/office/powerpoint/2010/main" val="49643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zh-HK" dirty="0"/>
              <a:t>Variable Importance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xmlns="" id="{6A8DAEFA-CAD4-0D65-154D-8BEFBEDAA93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7280" y="2120900"/>
                <a:ext cx="4639736" cy="374819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HK" dirty="0"/>
                  <a:t>We presents the rank </a:t>
                </a:r>
                <a14:m>
                  <m:oMath xmlns:m="http://schemas.openxmlformats.org/officeDocument/2006/math"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altLang="zh-HK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HK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HK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HK" dirty="0"/>
                  <a:t>averaged over each models.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r>
                  <a:rPr lang="en-US" altLang="zh-HK" dirty="0"/>
                  <a:t>Highest variable importance</a:t>
                </a:r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US" altLang="zh-HK" dirty="0"/>
                  <a:t>The maximum daily return (</a:t>
                </a:r>
                <a:r>
                  <a:rPr lang="en-US" altLang="zh-HK" dirty="0" err="1"/>
                  <a:t>maxret</a:t>
                </a:r>
                <a:r>
                  <a:rPr lang="en-US" altLang="zh-HK" dirty="0"/>
                  <a:t>) and </a:t>
                </a:r>
              </a:p>
              <a:p>
                <a:pPr lvl="1">
                  <a:buFont typeface="Wingdings" panose="05000000000000000000" pitchFamily="2" charset="2"/>
                  <a:buChar char="l"/>
                </a:pPr>
                <a:r>
                  <a:rPr lang="en-US" altLang="zh-HK" dirty="0"/>
                  <a:t>return volatility (</a:t>
                </a:r>
                <a:r>
                  <a:rPr lang="en-US" altLang="zh-HK" dirty="0" err="1"/>
                  <a:t>retvol</a:t>
                </a:r>
                <a:r>
                  <a:rPr lang="en-US" altLang="zh-HK" dirty="0"/>
                  <a:t>)</a:t>
                </a:r>
              </a:p>
              <a:p>
                <a:pPr>
                  <a:buFont typeface="Wingdings" panose="05000000000000000000" pitchFamily="2" charset="2"/>
                  <a:buChar char="l"/>
                </a:pPr>
                <a:endParaRPr lang="en-US" altLang="zh-HK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A8DAEFA-CAD4-0D65-154D-8BEFBEDAA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7280" y="2120900"/>
                <a:ext cx="4639736" cy="3748193"/>
              </a:xfrm>
              <a:blipFill>
                <a:blip r:embed="rId3"/>
                <a:stretch>
                  <a:fillRect l="-2891" r="-420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33B60FCD-4FA8-C811-DE45-0E90BA91A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944" y="2337949"/>
            <a:ext cx="4639736" cy="33140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0796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zh-HK" dirty="0"/>
              <a:t>Discussion</a:t>
            </a:r>
            <a:endParaRPr lang="en-US" altLang="zh-TW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6A8DAEFA-CAD4-0D65-154D-8BEFBEDAA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10058400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HK" dirty="0"/>
              <a:t>GBRT took the longest time in training, followed by RF.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HK" dirty="0"/>
              <a:t>Taking more time in training a model would give a better prediction performance.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HK" dirty="0"/>
              <a:t>An exceptional case would be the PCR in the subsample of top 1000 stocks.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dirty="0"/>
              <a:t>The two most important variables are related to the variation of returns in the last month.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HK" dirty="0"/>
              <a:t>The fluctuation of returns characterized the data.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CF5B15B2-9285-D91D-6A76-71E26BD3F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110" y="4474027"/>
            <a:ext cx="3671462" cy="157348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xmlns="" id="{E8610BEA-66E0-AE93-E1FB-73B5DE1BC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0164" y="4430484"/>
            <a:ext cx="3773062" cy="161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04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zh-HK" dirty="0"/>
              <a:t>Conclusion</a:t>
            </a:r>
            <a:endParaRPr lang="en-US" altLang="zh-TW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6A8DAEFA-CAD4-0D65-154D-8BEFBEDAA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10058400" cy="374819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HK" dirty="0"/>
              <a:t>Machine learning successfully helps us in predicting the stock prices.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dirty="0"/>
              <a:t>We need to strike a balance between computation time, accuracy, and interpretability.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dirty="0"/>
              <a:t>More models are available (Generalized linear and Neural Network) in literature but not in this study due to the time and manpower constraints.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xmlns="" id="{FC779FA6-BB8F-8D08-FBE1-8BB9ACDA7F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623" b="8827"/>
          <a:stretch/>
        </p:blipFill>
        <p:spPr>
          <a:xfrm>
            <a:off x="1747568" y="3994996"/>
            <a:ext cx="3048719" cy="173862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4A502A3F-61E9-E526-48C9-70E992CA66C7}"/>
              </a:ext>
            </a:extLst>
          </p:cNvPr>
          <p:cNvSpPr txBox="1"/>
          <p:nvPr/>
        </p:nvSpPr>
        <p:spPr>
          <a:xfrm>
            <a:off x="1572884" y="5733621"/>
            <a:ext cx="35080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200" dirty="0"/>
              <a:t>Credits: </a:t>
            </a:r>
            <a:r>
              <a:rPr lang="zh-HK" altLang="en-US" sz="1200" dirty="0"/>
              <a:t>https://www.kobo.com/tw/zh/ebook/generalized-linear-and-mixed-models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C0E334D1-C4D2-0362-DBD6-811EAD0C0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858" y="3947430"/>
            <a:ext cx="3048719" cy="178619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xmlns="" id="{55957677-14B2-6BEA-A6BE-39CD6FC7C423}"/>
              </a:ext>
            </a:extLst>
          </p:cNvPr>
          <p:cNvSpPr txBox="1"/>
          <p:nvPr/>
        </p:nvSpPr>
        <p:spPr>
          <a:xfrm>
            <a:off x="6562928" y="5918286"/>
            <a:ext cx="39825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200" dirty="0"/>
              <a:t>Credits: </a:t>
            </a:r>
            <a:r>
              <a:rPr lang="zh-HK" altLang="en-US" sz="1200" dirty="0"/>
              <a:t>https://ithelp.ithome.com.tw/articles/10270932</a:t>
            </a:r>
          </a:p>
        </p:txBody>
      </p:sp>
    </p:spTree>
    <p:extLst>
      <p:ext uri="{BB962C8B-B14F-4D97-AF65-F5344CB8AC3E}">
        <p14:creationId xmlns:p14="http://schemas.microsoft.com/office/powerpoint/2010/main" val="235382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Machine Learning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6A8DAEFA-CAD4-0D65-154D-8BEFBEDA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HK" dirty="0"/>
              <a:t>Big data helps us to obtain sufficient information to carry out analysis.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dirty="0"/>
              <a:t>Machine learning serves as the tool to conduct the analysis.</a:t>
            </a:r>
          </a:p>
        </p:txBody>
      </p:sp>
      <p:pic>
        <p:nvPicPr>
          <p:cNvPr id="4" name="圖片 3" descr="一張含有 文字 的圖片&#10;&#10;自動產生的描述">
            <a:extLst>
              <a:ext uri="{FF2B5EF4-FFF2-40B4-BE49-F238E27FC236}">
                <a16:creationId xmlns:a16="http://schemas.microsoft.com/office/drawing/2014/main" xmlns="" id="{037E6A28-D7D4-BE89-8F44-F02283F49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529" y="3429000"/>
            <a:ext cx="3562242" cy="23303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A9A524EA-DEC2-60C3-133A-1B38A6D70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442" y="3429000"/>
            <a:ext cx="3931542" cy="23303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xmlns="" id="{EC9E84EA-C445-AAEC-F203-555B4ED305D0}"/>
              </a:ext>
            </a:extLst>
          </p:cNvPr>
          <p:cNvSpPr txBox="1"/>
          <p:nvPr/>
        </p:nvSpPr>
        <p:spPr>
          <a:xfrm>
            <a:off x="1671484" y="5869091"/>
            <a:ext cx="354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200" dirty="0"/>
              <a:t>Credits: https://1on1.today/blog/big-data-applications/</a:t>
            </a:r>
            <a:endParaRPr lang="zh-HK" altLang="en-US" sz="12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29403240-CF4D-46CF-02D5-E78E079A9FBB}"/>
              </a:ext>
            </a:extLst>
          </p:cNvPr>
          <p:cNvSpPr txBox="1"/>
          <p:nvPr/>
        </p:nvSpPr>
        <p:spPr>
          <a:xfrm>
            <a:off x="6385352" y="5869091"/>
            <a:ext cx="3938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200" dirty="0"/>
              <a:t>Credits: https://becominghuman.ai/an-introduction-to-machine-learning-33a1b5d3a560?gi=ba52436eaede</a:t>
            </a:r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Data in Finance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6A8DAEFA-CAD4-0D65-154D-8BEFBEDA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HK" dirty="0"/>
              <a:t>A common type of data we study in Finance is the returns of stock.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dirty="0"/>
              <a:t>In our analysis, we consider the monthly equity returns of around 30,000 stocks from March 1957 to December 2016.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dirty="0"/>
              <a:t>We would like to predict the equity returns  with </a:t>
            </a:r>
            <a:r>
              <a:rPr lang="en-US" altLang="zh-HK" sz="2000" dirty="0"/>
              <a:t>of 94 stock level predictive characteristic and 8 macroeconomic predictors. </a:t>
            </a:r>
            <a:endParaRPr lang="en-US" altLang="zh-HK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C7275D93-E4C9-BF3C-7024-B93F1D3E7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240" y="4135531"/>
            <a:ext cx="5071519" cy="217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6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Tools to study Financial data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6A8DAEFA-CAD4-0D65-154D-8BEFBEDA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HK" dirty="0"/>
              <a:t>In our study, we would like to find out which machine learning techniques perform the best in predicting the future stock price.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dirty="0"/>
              <a:t>In our analysis, we would like to use R instead of Python.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D48118C8-D173-DE56-1E02-030EB9215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7" y="3988646"/>
            <a:ext cx="3048006" cy="142951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xmlns="" id="{D134BEAC-19AA-881B-02D1-A54AB7F93686}"/>
              </a:ext>
            </a:extLst>
          </p:cNvPr>
          <p:cNvSpPr txBox="1"/>
          <p:nvPr/>
        </p:nvSpPr>
        <p:spPr>
          <a:xfrm>
            <a:off x="4571997" y="5412794"/>
            <a:ext cx="304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200" dirty="0"/>
              <a:t>Credits: https://www.geeksforgeeks.org/7-best-r-packages-for-machine-learning/</a:t>
            </a:r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225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altLang="zh-HK" sz="4800" dirty="0"/>
              <a:t>Data Preparation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6A8DAEFA-CAD4-0D65-154D-8BEFBEDAA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HK" sz="2000" dirty="0"/>
              <a:t>94 stock level predictive characteristic and 8 macroeconomic predictors 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sz="2000" dirty="0"/>
              <a:t>Due to limitation on computation power, we selected those predictors with less than 10% of overall missing rate. 19 predictors are left.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sz="2000" dirty="0"/>
              <a:t>We impute the missing by the median.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HK" sz="2000" dirty="0"/>
              <a:t>These predictors are transformed so that they are bounded between -1 and 1.</a:t>
            </a:r>
            <a:br>
              <a:rPr lang="en-US" altLang="zh-HK" sz="2000" dirty="0"/>
            </a:br>
            <a:endParaRPr lang="en-US" altLang="zh-HK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xmlns="" id="{F1A90C68-D57A-E65D-6E22-7A0DF8E589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585" b="30618"/>
          <a:stretch/>
        </p:blipFill>
        <p:spPr>
          <a:xfrm>
            <a:off x="2286000" y="4400511"/>
            <a:ext cx="7620000" cy="146858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74167830-2388-A575-1AAD-1280FF80769A}"/>
              </a:ext>
            </a:extLst>
          </p:cNvPr>
          <p:cNvSpPr txBox="1"/>
          <p:nvPr/>
        </p:nvSpPr>
        <p:spPr>
          <a:xfrm>
            <a:off x="4263606" y="5869092"/>
            <a:ext cx="40608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200" dirty="0"/>
              <a:t>Credits: https://www.alteryx.com/glossary/data-preparation</a:t>
            </a:r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869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en-US" altLang="zh-CN" sz="4800" dirty="0"/>
              <a:t>Machine Learning Technique</a:t>
            </a:r>
            <a:endParaRPr lang="en-US" altLang="zh-TW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6A8DAEFA-CAD4-0D65-154D-8BEFBEDA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5493300" cy="37608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HK" sz="2000" dirty="0"/>
              <a:t>We have selected 6 different approaches to predict the future stock price.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HK" sz="1800" dirty="0"/>
              <a:t>Ordinary least square (OLS),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HK" sz="1400" dirty="0"/>
              <a:t>Case 1: All covariates.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zh-HK" sz="1400" dirty="0"/>
              <a:t>Case 2: Preselects size, book-to-market, and momentum as the only covariates,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HK" sz="1800" dirty="0"/>
              <a:t>Elastic net (</a:t>
            </a:r>
            <a:r>
              <a:rPr lang="en-US" altLang="zh-HK" sz="1800" dirty="0" err="1"/>
              <a:t>ENet</a:t>
            </a:r>
            <a:r>
              <a:rPr lang="en-US" altLang="zh-HK" sz="1800" dirty="0"/>
              <a:t>), 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HK" sz="1800" dirty="0"/>
              <a:t>Principal components regression (PCR)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HK" sz="1800" dirty="0"/>
              <a:t>Partial least squares (PLS),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HK" sz="1800" dirty="0"/>
              <a:t>Gradient boosted regression trees (GBRT), and 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HK" sz="1800" dirty="0"/>
              <a:t>Random Forest (RF).</a:t>
            </a:r>
            <a:br>
              <a:rPr lang="en-US" altLang="zh-HK" sz="1800" dirty="0"/>
            </a:br>
            <a:endParaRPr lang="en-US" altLang="zh-HK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10979EFD-FBFC-F580-54EB-BF533FFD1480}"/>
              </a:ext>
            </a:extLst>
          </p:cNvPr>
          <p:cNvSpPr txBox="1"/>
          <p:nvPr/>
        </p:nvSpPr>
        <p:spPr>
          <a:xfrm>
            <a:off x="6774581" y="5492378"/>
            <a:ext cx="502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200" dirty="0"/>
              <a:t>Credits: https://medium.com/manomano-tech/improve-business-decisions-with-three-machine-learning-interpretability-tools-bb2021fa1d11</a:t>
            </a:r>
            <a:endParaRPr lang="zh-HK" altLang="en-US" sz="1200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xmlns="" id="{F3203954-E2EA-A11E-CCB0-2D7B5463B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124" y="2479681"/>
            <a:ext cx="4283679" cy="30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17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zh-CN"/>
              <a:t>Data Splitting</a:t>
            </a:r>
            <a:endParaRPr lang="en-US" altLang="zh-TW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6A8DAEFA-CAD4-0D65-154D-8BEFBEDAA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HK" sz="1600"/>
              <a:t>Rolling sample analysis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HK" sz="1600"/>
              <a:t>First 18 years of training, next 12 years of validating, and last 30 years + of testing.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HK" sz="1600"/>
              <a:t>Repeat the experiment by including one more year of training and shifting the validation by one year until we have used up all the data.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HK" sz="1600"/>
              <a:t>First 19 years of training, next 12 years of validating, and last 29 years + of testing.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HK" sz="1600"/>
              <a:t>First 20 years of training, next 12 years of validating, and last 28 years + of testing. 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HK" sz="1600"/>
              <a:t>…</a:t>
            </a:r>
            <a:br>
              <a:rPr lang="en-US" altLang="zh-HK" sz="1600"/>
            </a:br>
            <a:endParaRPr lang="en-US" altLang="zh-HK" sz="16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CD05AE9D-2309-676C-924B-D4943C1E5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944" y="2448418"/>
            <a:ext cx="4639736" cy="30931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3906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zh-CN" dirty="0"/>
              <a:t>Hyperparameter Tuning</a:t>
            </a:r>
            <a:endParaRPr lang="en-US" altLang="zh-TW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xmlns="" id="{6A8DAEFA-CAD4-0D65-154D-8BEFBEDAA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2120900"/>
            <a:ext cx="10058399" cy="37481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HK" sz="1600" dirty="0"/>
              <a:t>Following the suggestion in the appendix of </a:t>
            </a:r>
            <a:r>
              <a:rPr lang="fi-FI" altLang="zh-HK" sz="1600" dirty="0"/>
              <a:t>Gu, S., Kelly, B., &amp; Xiu, D. (2020), we use our validation data to select the best model.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fi-FI" altLang="zh-HK" sz="1600" dirty="0"/>
              <a:t>”+H” in the following figure means that we have used a robust objective function: Huber loss in our analysis.</a:t>
            </a:r>
            <a:endParaRPr lang="en-US" altLang="zh-HK" sz="160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xmlns="" id="{B351FBBB-730F-D34B-CD10-98F375B60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14" y="3758584"/>
            <a:ext cx="4789582" cy="2110509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xmlns="" id="{396284F7-9DCF-0A2B-A8A3-43F1E729C9CE}"/>
              </a:ext>
            </a:extLst>
          </p:cNvPr>
          <p:cNvSpPr txBox="1"/>
          <p:nvPr/>
        </p:nvSpPr>
        <p:spPr>
          <a:xfrm>
            <a:off x="4887644" y="5869093"/>
            <a:ext cx="28183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altLang="zh-HK" sz="1200" dirty="0"/>
              <a:t>Credits: Gu, S., Kelly, B., &amp; Xiu, D. (2020) </a:t>
            </a:r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565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zh-CN" dirty="0"/>
              <a:t>Prediction Analysis</a:t>
            </a:r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xmlns="" id="{6A8DAEFA-CAD4-0D65-154D-8BEFBEDAA93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97280" y="2191110"/>
                <a:ext cx="4639736" cy="367798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HK" dirty="0"/>
                  <a:t>Evaluate the models by comparing the predictive performance using the out-of-sample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b="0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HK" dirty="0"/>
                  <a:t>.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HK" dirty="0"/>
                  <a:t>We use only those data in the testing period.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HK" dirty="0"/>
                  <a:t>The denominator are targeting the zero to achieve a better prediction analysis. (</a:t>
                </a:r>
                <a:r>
                  <a:rPr lang="fi-FI" altLang="zh-HK" dirty="0"/>
                  <a:t>Gu, S., Kelly, B., &amp; Xiu, D. (2020) </a:t>
                </a:r>
                <a:endParaRPr lang="en-US" altLang="zh-HK" dirty="0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6A8DAEFA-CAD4-0D65-154D-8BEFBEDAA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97280" y="2191110"/>
                <a:ext cx="4639736" cy="3677986"/>
              </a:xfrm>
              <a:blipFill>
                <a:blip r:embed="rId3"/>
                <a:stretch>
                  <a:fillRect l="-2891" t="-993" r="-381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xmlns="" id="{535CD01F-60DB-1345-F252-201409E0E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986" y="3157267"/>
            <a:ext cx="4639736" cy="1299126"/>
          </a:xfrm>
          <a:prstGeom prst="rect">
            <a:avLst/>
          </a:prstGeom>
          <a:noFill/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xmlns="" id="{E13B53D9-2892-2E76-070F-24F2CBE7762F}"/>
              </a:ext>
            </a:extLst>
          </p:cNvPr>
          <p:cNvSpPr txBox="1"/>
          <p:nvPr/>
        </p:nvSpPr>
        <p:spPr>
          <a:xfrm>
            <a:off x="7700049" y="4456393"/>
            <a:ext cx="41126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altLang="zh-HK" sz="1200" dirty="0"/>
              <a:t>Credits: Gu, S., Kelly, B., &amp; Xiu, D. (2020) </a:t>
            </a:r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3241842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207_TF22712842_Win32" id="{2140E0E0-F3E0-4A6F-A0CF-77B2F1B8A879}" vid="{F655C06E-8CAE-4AA9-9A67-9C20438BD46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{40DEEEE9-D27D-46BB-90EE-62581900BA76}tf22712842_win32</Template>
  <TotalTime>164</TotalTime>
  <Words>913</Words>
  <Application>Microsoft Macintosh PowerPoint</Application>
  <PresentationFormat>Widescreen</PresentationFormat>
  <Paragraphs>102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Cambria Math</vt:lpstr>
      <vt:lpstr>Franklin Gothic Book</vt:lpstr>
      <vt:lpstr>Microsoft JhengHei UI</vt:lpstr>
      <vt:lpstr>Wingdings</vt:lpstr>
      <vt:lpstr>新細明體</vt:lpstr>
      <vt:lpstr>1_RetrospectVTI</vt:lpstr>
      <vt:lpstr>Paper Replication: Empirical Asset Pricing via Machine Learning</vt:lpstr>
      <vt:lpstr>Machine Learning</vt:lpstr>
      <vt:lpstr>Data in Finance</vt:lpstr>
      <vt:lpstr>Tools to study Financial data</vt:lpstr>
      <vt:lpstr>Data Preparation</vt:lpstr>
      <vt:lpstr>Machine Learning Technique</vt:lpstr>
      <vt:lpstr>Data Splitting</vt:lpstr>
      <vt:lpstr>Hyperparameter Tuning</vt:lpstr>
      <vt:lpstr>Prediction Analysis</vt:lpstr>
      <vt:lpstr>Sample of choice</vt:lpstr>
      <vt:lpstr>Prediction Result</vt:lpstr>
      <vt:lpstr>Variable Importance</vt:lpstr>
      <vt:lpstr>Variable Importance</vt:lpstr>
      <vt:lpstr>Discussion</vt:lpstr>
      <vt:lpstr>Conclusion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標題 Lorem Ipsum</dc:title>
  <dc:creator>Wing Chun CHAN</dc:creator>
  <cp:lastModifiedBy>Microsoft Office User</cp:lastModifiedBy>
  <cp:revision>35</cp:revision>
  <dcterms:created xsi:type="dcterms:W3CDTF">2022-05-01T17:14:04Z</dcterms:created>
  <dcterms:modified xsi:type="dcterms:W3CDTF">2022-05-02T09:08:46Z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