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Calibri" panose="020F0502020204030204" pitchFamily="34" charset="0"/>
      <p:regular r:id="rId16"/>
      <p:bold r:id="rId17"/>
      <p:italic r:id="rId18"/>
      <p:boldItalic r:id="rId19"/>
    </p:embeddedFont>
    <p:embeddedFont>
      <p:font typeface="Economica" panose="02010600030101010101" charset="0"/>
      <p:regular r:id="rId20"/>
      <p:bold r:id="rId21"/>
      <p:italic r:id="rId22"/>
      <p:boldItalic r:id="rId23"/>
    </p:embeddedFont>
    <p:embeddedFont>
      <p:font typeface="Open Sans" panose="020B0606030504020204"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F34B0F-DF42-1E4A-BFF1-94F3082ADDF4}" v="1" dt="2022-05-01T14:11:39.8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38" d="100"/>
          <a:sy n="138" d="100"/>
        </p:scale>
        <p:origin x="300"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chioka.in/class-imbalance-problem/"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stats.stackexchange.com/questions/235489/xgboost-can-handle-missing-data-in-the-forecasting-phase" TargetMode="External"/><Relationship Id="rId4" Type="http://schemas.openxmlformats.org/officeDocument/2006/relationships/hyperlink" Target="http://xgboost.readthedocs.io/en/latest/parameter.html"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Hello everyone our project topic is Home Credit default risk, and our team members are Hao WU, </a:t>
            </a:r>
            <a:r>
              <a:rPr lang="en-US" dirty="0" err="1"/>
              <a:t>Yiminng</a:t>
            </a:r>
            <a:r>
              <a:rPr lang="en-US" dirty="0"/>
              <a:t> ZHU, </a:t>
            </a:r>
            <a:r>
              <a:rPr lang="en-US" dirty="0" err="1"/>
              <a:t>Jihong</a:t>
            </a:r>
            <a:r>
              <a:rPr lang="en-US" dirty="0"/>
              <a:t> TANG and Xian Wang. </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22ac20850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22ac20850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1b6db23c01_2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1b6db23c01_2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22ac208503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22ac208503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1b6db23c01_2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1b6db23c01_2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1b6db23c01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1b6db23c01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Some people need to borrow from lenders when they are pursuing education or starting a business, but may not be able to apply for a loan because they do not have sufficient credit history, such as the student population. And as the number of applicants increases, it can be very time-consuming for lending organizations to look at an applicant‘s historical credit history. If the borrower’s repayment ability could be predicted in some way, it would help customers who already have a regular income but lack a credit history. To achieve this,</a:t>
            </a:r>
            <a:r>
              <a:rPr lang="zh-CN" altLang="en-US" dirty="0"/>
              <a:t> </a:t>
            </a:r>
            <a:r>
              <a:rPr lang="en-US" altLang="zh-CN" sz="1100" dirty="0">
                <a:latin typeface="Times New Roman"/>
                <a:ea typeface="Times New Roman"/>
                <a:cs typeface="Times New Roman"/>
                <a:sym typeface="Times New Roman"/>
              </a:rPr>
              <a:t>Home Credit provides a large dataset and stimulates researchers to come up with techniques for building predictive models through a Kaggle competition.</a:t>
            </a:r>
            <a:endParaRPr lang="en-US" altLang="zh-HK" sz="1100" b="1" dirty="0">
              <a:latin typeface="Times New Roman"/>
              <a:ea typeface="Times New Roman"/>
              <a:cs typeface="Times New Roman"/>
              <a:sym typeface="Times New Roman"/>
            </a:endParaRPr>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11b6db23c01_2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11b6db23c01_2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is a supervised learning classification problem that contains training data points and relevant category labels. For a given user data, we need to predict the category labels associated with that client. And this is a binary classification with only positive (1) and negative (0). In addition to that, this is an imbalanced dataset, so we use the ROC AUC metric. The metric is insensitive to category imbalance. It ranks the probability of predicting a positive category label and calculates the area under the ROC curve.</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1b6db23c01_2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1b6db23c01_2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t>This </a:t>
            </a:r>
            <a:r>
              <a:rPr lang="zh-CN" dirty="0"/>
              <a:t>analysis </a:t>
            </a:r>
            <a:r>
              <a:rPr lang="en-US" altLang="zh-CN" dirty="0"/>
              <a:t>aims </a:t>
            </a:r>
            <a:r>
              <a:rPr lang="zh-CN" dirty="0"/>
              <a:t>to find out potential relationship between pridiction target and other features.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altLang="zh-CN" dirty="0"/>
              <a:t>W</a:t>
            </a:r>
            <a:r>
              <a:rPr lang="zh-CN" dirty="0"/>
              <a:t>e going to present some typical analysis results </a:t>
            </a:r>
            <a:r>
              <a:rPr lang="en-US" altLang="zh-CN" dirty="0"/>
              <a:t>here</a:t>
            </a:r>
            <a:r>
              <a:rPr lang="zh-CN" dirty="0"/>
              <a: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zh-CN" dirty="0"/>
              <a:t>First, we overviewed the basic information of  the whole training data set.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zh-CN" dirty="0"/>
              <a:t>We found that there was a significant imbalance on the distribution of the target label, which may cause </a:t>
            </a:r>
            <a:r>
              <a:rPr lang="zh-CN" sz="1050" i="1" dirty="0">
                <a:solidFill>
                  <a:srgbClr val="008ABC"/>
                </a:solidFill>
                <a:highlight>
                  <a:srgbClr val="FFFFFF"/>
                </a:highlight>
                <a:uFill>
                  <a:noFill/>
                </a:uFill>
                <a:hlinkClick r:id="rId3">
                  <a:extLst>
                    <a:ext uri="{A12FA001-AC4F-418D-AE19-62706E023703}">
                      <ahyp:hlinkClr xmlns:ahyp="http://schemas.microsoft.com/office/drawing/2018/hyperlinkcolor" val="tx"/>
                    </a:ext>
                  </a:extLst>
                </a:hlinkClick>
              </a:rPr>
              <a:t>imbalanced class problem</a:t>
            </a:r>
            <a:r>
              <a:rPr lang="zh-CN" dirty="0"/>
              <a: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zh-CN" sz="1050" dirty="0">
                <a:solidFill>
                  <a:schemeClr val="dk1"/>
                </a:solidFill>
                <a:highlight>
                  <a:srgbClr val="FFFFFF"/>
                </a:highlight>
              </a:rPr>
              <a:t>Thus, in the model training process, we will </a:t>
            </a:r>
            <a:r>
              <a:rPr lang="zh-CN" sz="1050" dirty="0">
                <a:solidFill>
                  <a:srgbClr val="008ABC"/>
                </a:solidFill>
                <a:highlight>
                  <a:srgbClr val="FFFFFF"/>
                </a:highlight>
                <a:uFill>
                  <a:noFill/>
                </a:uFill>
                <a:hlinkClick r:id="rId4">
                  <a:extLst>
                    <a:ext uri="{A12FA001-AC4F-418D-AE19-62706E023703}">
                      <ahyp:hlinkClr xmlns:ahyp="http://schemas.microsoft.com/office/drawing/2018/hyperlinkcolor" val="tx"/>
                    </a:ext>
                  </a:extLst>
                </a:hlinkClick>
              </a:rPr>
              <a:t>weight the classes</a:t>
            </a:r>
            <a:r>
              <a:rPr lang="zh-CN" sz="1050" dirty="0">
                <a:solidFill>
                  <a:schemeClr val="dk1"/>
                </a:solidFill>
                <a:highlight>
                  <a:srgbClr val="FFFFFF"/>
                </a:highlight>
              </a:rPr>
              <a:t> by their representation in the data to reflect this imbalance.</a:t>
            </a:r>
            <a:endParaRPr sz="1050" dirty="0">
              <a:solidFill>
                <a:schemeClr val="dk1"/>
              </a:solidFill>
              <a:highlight>
                <a:srgbClr val="FFFFFF"/>
              </a:highlight>
            </a:endParaRPr>
          </a:p>
          <a:p>
            <a:pPr marL="0" lvl="0" indent="0" algn="l" rtl="0">
              <a:spcBef>
                <a:spcPts val="0"/>
              </a:spcBef>
              <a:spcAft>
                <a:spcPts val="0"/>
              </a:spcAft>
              <a:buNone/>
            </a:pPr>
            <a:endParaRPr sz="1050" dirty="0">
              <a:solidFill>
                <a:schemeClr val="dk1"/>
              </a:solidFill>
              <a:highlight>
                <a:srgbClr val="FFFFFF"/>
              </a:highlight>
            </a:endParaRPr>
          </a:p>
          <a:p>
            <a:pPr marL="0" lvl="0" indent="0" algn="l" rtl="0">
              <a:spcBef>
                <a:spcPts val="0"/>
              </a:spcBef>
              <a:spcAft>
                <a:spcPts val="0"/>
              </a:spcAft>
              <a:buNone/>
            </a:pPr>
            <a:r>
              <a:rPr lang="zh-CN" sz="1050" dirty="0">
                <a:solidFill>
                  <a:schemeClr val="dk1"/>
                </a:solidFill>
                <a:highlight>
                  <a:srgbClr val="FFFFFF"/>
                </a:highlight>
              </a:rPr>
              <a:t>Second, we also explored the missing values </a:t>
            </a:r>
            <a:r>
              <a:rPr lang="en-US" altLang="zh-CN" sz="1050" dirty="0">
                <a:solidFill>
                  <a:schemeClr val="dk1"/>
                </a:solidFill>
                <a:highlight>
                  <a:srgbClr val="FFFFFF"/>
                </a:highlight>
              </a:rPr>
              <a:t>in</a:t>
            </a:r>
            <a:r>
              <a:rPr lang="zh-CN" sz="1050" dirty="0">
                <a:solidFill>
                  <a:schemeClr val="dk1"/>
                </a:solidFill>
                <a:highlight>
                  <a:srgbClr val="FFFFFF"/>
                </a:highlight>
              </a:rPr>
              <a:t> </a:t>
            </a:r>
            <a:r>
              <a:rPr lang="en-US" altLang="zh-CN" sz="1050" dirty="0">
                <a:solidFill>
                  <a:schemeClr val="dk1"/>
                </a:solidFill>
                <a:highlight>
                  <a:srgbClr val="FFFFFF"/>
                </a:highlight>
              </a:rPr>
              <a:t>each</a:t>
            </a:r>
            <a:r>
              <a:rPr lang="zh-CN" sz="1050" dirty="0">
                <a:solidFill>
                  <a:schemeClr val="dk1"/>
                </a:solidFill>
                <a:highlight>
                  <a:srgbClr val="FFFFFF"/>
                </a:highlight>
              </a:rPr>
              <a:t> columns.</a:t>
            </a:r>
            <a:endParaRPr sz="1050" dirty="0">
              <a:solidFill>
                <a:schemeClr val="dk1"/>
              </a:solidFill>
              <a:highlight>
                <a:srgbClr val="FFFFFF"/>
              </a:highlight>
            </a:endParaRPr>
          </a:p>
          <a:p>
            <a:pPr marL="0" lvl="0" indent="0" algn="l" rtl="0">
              <a:spcBef>
                <a:spcPts val="0"/>
              </a:spcBef>
              <a:spcAft>
                <a:spcPts val="0"/>
              </a:spcAft>
              <a:buNone/>
            </a:pPr>
            <a:endParaRPr sz="1050" dirty="0">
              <a:solidFill>
                <a:schemeClr val="dk1"/>
              </a:solidFill>
              <a:highlight>
                <a:srgbClr val="FFFFFF"/>
              </a:highlight>
            </a:endParaRPr>
          </a:p>
          <a:p>
            <a:pPr marL="0" lvl="0" indent="0" algn="l" rtl="0">
              <a:spcBef>
                <a:spcPts val="0"/>
              </a:spcBef>
              <a:spcAft>
                <a:spcPts val="0"/>
              </a:spcAft>
              <a:buNone/>
            </a:pPr>
            <a:r>
              <a:rPr lang="zh-CN" sz="1050" dirty="0">
                <a:solidFill>
                  <a:schemeClr val="dk1"/>
                </a:solidFill>
                <a:highlight>
                  <a:srgbClr val="FFFFFF"/>
                </a:highlight>
              </a:rPr>
              <a:t>We found that there are 121 columns in training set but 67 of them had missing values.</a:t>
            </a:r>
            <a:endParaRPr sz="1050" dirty="0">
              <a:solidFill>
                <a:schemeClr val="dk1"/>
              </a:solidFill>
              <a:highlight>
                <a:srgbClr val="FFFFFF"/>
              </a:highlight>
            </a:endParaRPr>
          </a:p>
          <a:p>
            <a:pPr marL="0" lvl="0" indent="0" algn="l" rtl="0">
              <a:spcBef>
                <a:spcPts val="0"/>
              </a:spcBef>
              <a:spcAft>
                <a:spcPts val="0"/>
              </a:spcAft>
              <a:buNone/>
            </a:pPr>
            <a:endParaRPr sz="1050" dirty="0">
              <a:solidFill>
                <a:schemeClr val="dk1"/>
              </a:solidFill>
              <a:highlight>
                <a:srgbClr val="FFFFFF"/>
              </a:highlight>
            </a:endParaRPr>
          </a:p>
          <a:p>
            <a:pPr marL="0" lvl="0" indent="0" algn="l" rtl="0">
              <a:spcBef>
                <a:spcPts val="0"/>
              </a:spcBef>
              <a:spcAft>
                <a:spcPts val="0"/>
              </a:spcAft>
              <a:buNone/>
            </a:pPr>
            <a:r>
              <a:rPr lang="zh-CN" sz="1050" dirty="0">
                <a:solidFill>
                  <a:schemeClr val="dk1"/>
                </a:solidFill>
                <a:highlight>
                  <a:srgbClr val="FFFFFF"/>
                </a:highlight>
              </a:rPr>
              <a:t>Therefore, When building the learning models, we have to fill in these missing values or consider the models such as XGBoost that can </a:t>
            </a:r>
            <a:r>
              <a:rPr lang="zh-CN" sz="1050" dirty="0">
                <a:solidFill>
                  <a:srgbClr val="008ABC"/>
                </a:solidFill>
                <a:highlight>
                  <a:srgbClr val="FFFFFF"/>
                </a:highlight>
                <a:uFill>
                  <a:noFill/>
                </a:uFill>
                <a:hlinkClick r:id="rId5">
                  <a:extLst>
                    <a:ext uri="{A12FA001-AC4F-418D-AE19-62706E023703}">
                      <ahyp:hlinkClr xmlns:ahyp="http://schemas.microsoft.com/office/drawing/2018/hyperlinkcolor" val="tx"/>
                    </a:ext>
                  </a:extLst>
                </a:hlinkClick>
              </a:rPr>
              <a:t>handle missing values with no need for imputation</a:t>
            </a:r>
            <a:r>
              <a:rPr lang="zh-CN" sz="1050" dirty="0">
                <a:solidFill>
                  <a:schemeClr val="dk1"/>
                </a:solidFill>
                <a:highlight>
                  <a:srgbClr val="FFFFFF"/>
                </a:highlight>
              </a:rPr>
              <a:t>.</a:t>
            </a:r>
            <a:endParaRPr sz="1050" dirty="0">
              <a:solidFill>
                <a:schemeClr val="dk1"/>
              </a:solidFill>
              <a:highlight>
                <a:srgbClr val="FFFFFF"/>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26afdb8eb9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26afdb8eb9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We also analyzed the anomalies for typical columns with high correlationship to the target label.</a:t>
            </a:r>
            <a:endParaRPr/>
          </a:p>
          <a:p>
            <a:pPr marL="0" lvl="0" indent="0" algn="l" rtl="0">
              <a:spcBef>
                <a:spcPts val="0"/>
              </a:spcBef>
              <a:spcAft>
                <a:spcPts val="0"/>
              </a:spcAft>
              <a:buNone/>
            </a:pPr>
            <a:endParaRPr/>
          </a:p>
          <a:p>
            <a:pPr marL="0" lvl="0" indent="0" algn="l" rtl="0">
              <a:spcBef>
                <a:spcPts val="0"/>
              </a:spcBef>
              <a:spcAft>
                <a:spcPts val="0"/>
              </a:spcAft>
              <a:buNone/>
            </a:pPr>
            <a:r>
              <a:rPr lang="zh-CN"/>
              <a:t>Here we present Days_employed as an example.</a:t>
            </a:r>
            <a:endParaRPr/>
          </a:p>
          <a:p>
            <a:pPr marL="0" lvl="0" indent="0" algn="l" rtl="0">
              <a:spcBef>
                <a:spcPts val="0"/>
              </a:spcBef>
              <a:spcAft>
                <a:spcPts val="0"/>
              </a:spcAft>
              <a:buNone/>
            </a:pPr>
            <a:endParaRPr/>
          </a:p>
          <a:p>
            <a:pPr marL="0" lvl="0" indent="0" algn="l" rtl="0">
              <a:spcBef>
                <a:spcPts val="0"/>
              </a:spcBef>
              <a:spcAft>
                <a:spcPts val="0"/>
              </a:spcAft>
              <a:buNone/>
            </a:pPr>
            <a:r>
              <a:rPr lang="zh-CN"/>
              <a:t>The value statistics shows that this column has the max value up to 1000 years, which is definately impossible in real life.</a:t>
            </a:r>
            <a:endParaRPr/>
          </a:p>
          <a:p>
            <a:pPr marL="0" lvl="0" indent="0" algn="l" rtl="0">
              <a:spcBef>
                <a:spcPts val="0"/>
              </a:spcBef>
              <a:spcAft>
                <a:spcPts val="0"/>
              </a:spcAft>
              <a:buNone/>
            </a:pPr>
            <a:endParaRPr/>
          </a:p>
          <a:p>
            <a:pPr marL="0" lvl="0" indent="0" algn="l" rtl="0">
              <a:spcBef>
                <a:spcPts val="0"/>
              </a:spcBef>
              <a:spcAft>
                <a:spcPts val="0"/>
              </a:spcAft>
              <a:buNone/>
            </a:pPr>
            <a:r>
              <a:rPr lang="zh-CN"/>
              <a:t>Before dealing with these anomalies, we made a comparison on two groups with and without outliers.</a:t>
            </a:r>
            <a:endParaRPr/>
          </a:p>
          <a:p>
            <a:pPr marL="0" lvl="0" indent="0" algn="l" rtl="0">
              <a:spcBef>
                <a:spcPts val="0"/>
              </a:spcBef>
              <a:spcAft>
                <a:spcPts val="0"/>
              </a:spcAft>
              <a:buNone/>
            </a:pPr>
            <a:endParaRPr/>
          </a:p>
          <a:p>
            <a:pPr marL="0" lvl="0" indent="0" algn="l" rtl="0">
              <a:spcBef>
                <a:spcPts val="0"/>
              </a:spcBef>
              <a:spcAft>
                <a:spcPts val="0"/>
              </a:spcAft>
              <a:buNone/>
            </a:pPr>
            <a:r>
              <a:rPr lang="zh-CN"/>
              <a:t>Suprisely, it shows that</a:t>
            </a:r>
            <a:r>
              <a:rPr lang="zh-CN" sz="1000"/>
              <a:t> </a:t>
            </a:r>
            <a:r>
              <a:rPr lang="zh-CN" sz="1200">
                <a:solidFill>
                  <a:schemeClr val="dk1"/>
                </a:solidFill>
                <a:latin typeface="Calibri"/>
                <a:ea typeface="Calibri"/>
                <a:cs typeface="Calibri"/>
                <a:sym typeface="Calibri"/>
              </a:rPr>
              <a:t>Anomalies group has lower default rate of loans.</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zh-CN" sz="1200">
                <a:solidFill>
                  <a:schemeClr val="dk1"/>
                </a:solidFill>
                <a:latin typeface="Calibri"/>
                <a:ea typeface="Calibri"/>
                <a:cs typeface="Calibri"/>
                <a:sym typeface="Calibri"/>
              </a:rPr>
              <a:t>As for the process, </a:t>
            </a:r>
            <a:r>
              <a:rPr lang="zh-CN" sz="1700">
                <a:solidFill>
                  <a:schemeClr val="dk1"/>
                </a:solidFill>
                <a:latin typeface="Calibri"/>
                <a:ea typeface="Calibri"/>
                <a:cs typeface="Calibri"/>
                <a:sym typeface="Calibri"/>
              </a:rPr>
              <a:t>Replace anomalies with np.nan; Add a flag column.</a:t>
            </a:r>
            <a:endParaRPr sz="1700">
              <a:solidFill>
                <a:schemeClr val="dk1"/>
              </a:solidFill>
              <a:latin typeface="Calibri"/>
              <a:ea typeface="Calibri"/>
              <a:cs typeface="Calibri"/>
              <a:sym typeface="Calibri"/>
            </a:endParaRPr>
          </a:p>
          <a:p>
            <a:pPr marL="0" lvl="0" indent="0" algn="l" rtl="0">
              <a:spcBef>
                <a:spcPts val="0"/>
              </a:spcBef>
              <a:spcAft>
                <a:spcPts val="0"/>
              </a:spcAft>
              <a:buNone/>
            </a:pPr>
            <a:endParaRPr sz="1700">
              <a:solidFill>
                <a:schemeClr val="dk1"/>
              </a:solidFill>
              <a:latin typeface="Calibri"/>
              <a:ea typeface="Calibri"/>
              <a:cs typeface="Calibri"/>
              <a:sym typeface="Calibri"/>
            </a:endParaRPr>
          </a:p>
          <a:p>
            <a:pPr marL="0" lvl="0" indent="0" algn="l" rtl="0">
              <a:spcBef>
                <a:spcPts val="0"/>
              </a:spcBef>
              <a:spcAft>
                <a:spcPts val="0"/>
              </a:spcAft>
              <a:buNone/>
            </a:pPr>
            <a:r>
              <a:rPr lang="zh-CN" sz="1200">
                <a:solidFill>
                  <a:schemeClr val="dk1"/>
                </a:solidFill>
                <a:latin typeface="Calibri"/>
                <a:ea typeface="Calibri"/>
                <a:cs typeface="Calibri"/>
                <a:sym typeface="Calibri"/>
              </a:rPr>
              <a:t>What’s more we also caculate Pearson correlation for each columns</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a:p>
          <a:p>
            <a:pPr marL="0" lvl="0" indent="0" algn="l" rtl="0">
              <a:spcBef>
                <a:spcPts val="0"/>
              </a:spcBef>
              <a:spcAft>
                <a:spcPts val="0"/>
              </a:spcAft>
              <a:buNone/>
            </a:pPr>
            <a:r>
              <a:rPr lang="zh-CN"/>
              <a:t>We chooes the columns with highest result to do further analysis.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1b6db23c01_2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1b6db23c01_2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2745866818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274586681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1b6db23c01_2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1b6db23c01_2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22ac2085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22ac2085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extLst>
      <p:ext uri="{BB962C8B-B14F-4D97-AF65-F5344CB8AC3E}">
        <p14:creationId xmlns:p14="http://schemas.microsoft.com/office/powerpoint/2010/main" val="3790550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zh-C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2751000" y="1444250"/>
            <a:ext cx="3757200" cy="15372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zh-CN" sz="2750">
                <a:highlight>
                  <a:srgbClr val="FFFFFF"/>
                </a:highlight>
                <a:latin typeface="Times New Roman"/>
                <a:ea typeface="Times New Roman"/>
                <a:cs typeface="Times New Roman"/>
                <a:sym typeface="Times New Roman"/>
              </a:rPr>
              <a:t>Kaggle Contest: Home Credit Default Risk</a:t>
            </a:r>
            <a:endParaRPr sz="4800">
              <a:latin typeface="Times New Roman"/>
              <a:ea typeface="Times New Roman"/>
              <a:cs typeface="Times New Roman"/>
              <a:sym typeface="Times New Roman"/>
            </a:endParaRPr>
          </a:p>
        </p:txBody>
      </p:sp>
      <p:sp>
        <p:nvSpPr>
          <p:cNvPr id="63" name="Google Shape;63;p13"/>
          <p:cNvSpPr txBox="1">
            <a:spLocks noGrp="1"/>
          </p:cNvSpPr>
          <p:nvPr>
            <p:ph type="subTitle" idx="1"/>
          </p:nvPr>
        </p:nvSpPr>
        <p:spPr>
          <a:xfrm>
            <a:off x="2655025" y="3116575"/>
            <a:ext cx="3757200" cy="842100"/>
          </a:xfrm>
          <a:prstGeom prst="rect">
            <a:avLst/>
          </a:prstGeom>
        </p:spPr>
        <p:txBody>
          <a:bodyPr spcFirstLastPara="1" wrap="square" lIns="91425" tIns="91425" rIns="91425" bIns="91425" anchor="t" anchorCtr="0">
            <a:normAutofit/>
          </a:bodyPr>
          <a:lstStyle/>
          <a:p>
            <a:pPr marL="0" lvl="0" indent="0" algn="ctr" rtl="0">
              <a:lnSpc>
                <a:spcPct val="80000"/>
              </a:lnSpc>
              <a:spcBef>
                <a:spcPts val="0"/>
              </a:spcBef>
              <a:spcAft>
                <a:spcPts val="0"/>
              </a:spcAft>
              <a:buSzPts val="688"/>
              <a:buNone/>
            </a:pPr>
            <a:r>
              <a:rPr lang="zh-CN" sz="1312" b="1">
                <a:latin typeface="Times New Roman"/>
                <a:ea typeface="Times New Roman"/>
                <a:cs typeface="Times New Roman"/>
                <a:sym typeface="Times New Roman"/>
              </a:rPr>
              <a:t>MATH5470 Project</a:t>
            </a:r>
            <a:endParaRPr sz="1312" b="1">
              <a:latin typeface="Times New Roman"/>
              <a:ea typeface="Times New Roman"/>
              <a:cs typeface="Times New Roman"/>
              <a:sym typeface="Times New Roman"/>
            </a:endParaRPr>
          </a:p>
          <a:p>
            <a:pPr marL="0" lvl="0" indent="0" algn="ctr" rtl="0">
              <a:lnSpc>
                <a:spcPct val="80000"/>
              </a:lnSpc>
              <a:spcBef>
                <a:spcPts val="0"/>
              </a:spcBef>
              <a:spcAft>
                <a:spcPts val="0"/>
              </a:spcAft>
              <a:buSzPts val="688"/>
              <a:buNone/>
            </a:pPr>
            <a:r>
              <a:rPr lang="zh-CN" sz="1212">
                <a:latin typeface="Times New Roman"/>
                <a:ea typeface="Times New Roman"/>
                <a:cs typeface="Times New Roman"/>
                <a:sym typeface="Times New Roman"/>
              </a:rPr>
              <a:t>Hao WU, Yiming ZHU, Jihong TANG, Xian WANG</a:t>
            </a:r>
            <a:endParaRPr sz="1212">
              <a:latin typeface="Times New Roman"/>
              <a:ea typeface="Times New Roman"/>
              <a:cs typeface="Times New Roman"/>
              <a:sym typeface="Times New Roman"/>
            </a:endParaRPr>
          </a:p>
        </p:txBody>
      </p:sp>
      <p:pic>
        <p:nvPicPr>
          <p:cNvPr id="64" name="Google Shape;64;p13"/>
          <p:cNvPicPr preferRelativeResize="0"/>
          <p:nvPr/>
        </p:nvPicPr>
        <p:blipFill>
          <a:blip r:embed="rId3">
            <a:alphaModFix/>
          </a:blip>
          <a:stretch>
            <a:fillRect/>
          </a:stretch>
        </p:blipFill>
        <p:spPr>
          <a:xfrm>
            <a:off x="0" y="1"/>
            <a:ext cx="2396899" cy="767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2"/>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zh-CN" sz="3000">
                <a:latin typeface="Times New Roman"/>
                <a:ea typeface="Times New Roman"/>
                <a:cs typeface="Times New Roman"/>
                <a:sym typeface="Times New Roman"/>
              </a:rPr>
              <a:t>XGBoost</a:t>
            </a:r>
            <a:endParaRPr sz="3000">
              <a:latin typeface="Times New Roman"/>
              <a:ea typeface="Times New Roman"/>
              <a:cs typeface="Times New Roman"/>
              <a:sym typeface="Times New Roman"/>
            </a:endParaRPr>
          </a:p>
        </p:txBody>
      </p:sp>
      <p:sp>
        <p:nvSpPr>
          <p:cNvPr id="135" name="Google Shape;135;p22"/>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Times New Roman"/>
              <a:buChar char="➢"/>
            </a:pPr>
            <a:r>
              <a:rPr lang="zh-CN" dirty="0">
                <a:latin typeface="Times New Roman"/>
                <a:ea typeface="Times New Roman"/>
                <a:cs typeface="Times New Roman"/>
                <a:sym typeface="Times New Roman"/>
              </a:rPr>
              <a:t>Good</a:t>
            </a:r>
            <a:r>
              <a:rPr lang="en-US" altLang="zh-CN" dirty="0">
                <a:latin typeface="Times New Roman"/>
                <a:ea typeface="Times New Roman"/>
                <a:cs typeface="Times New Roman"/>
                <a:sym typeface="Times New Roman"/>
              </a:rPr>
              <a:t> in complex features</a:t>
            </a:r>
          </a:p>
          <a:p>
            <a:pPr marL="457200" lvl="0" indent="-342900" algn="l" rtl="0">
              <a:spcBef>
                <a:spcPts val="0"/>
              </a:spcBef>
              <a:spcAft>
                <a:spcPts val="0"/>
              </a:spcAft>
              <a:buSzPts val="1800"/>
              <a:buFont typeface="Times New Roman"/>
              <a:buChar char="➢"/>
            </a:pPr>
            <a:r>
              <a:rPr lang="en-US" dirty="0">
                <a:latin typeface="Times New Roman"/>
                <a:ea typeface="Times New Roman"/>
                <a:cs typeface="Times New Roman"/>
                <a:sym typeface="Times New Roman"/>
              </a:rPr>
              <a:t>Better than baselines</a:t>
            </a:r>
            <a:endParaRPr dirty="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zh-CN" dirty="0">
                <a:latin typeface="Times New Roman"/>
                <a:ea typeface="Times New Roman"/>
                <a:cs typeface="Times New Roman"/>
                <a:sym typeface="Times New Roman"/>
              </a:rPr>
              <a:t>Private score: 0.72356</a:t>
            </a:r>
            <a:endParaRPr dirty="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zh-CN" dirty="0">
                <a:latin typeface="Times New Roman"/>
                <a:ea typeface="Times New Roman"/>
                <a:cs typeface="Times New Roman"/>
                <a:sym typeface="Times New Roman"/>
              </a:rPr>
              <a:t>Public score: 0.72278 </a:t>
            </a:r>
            <a:endParaRPr dirty="0"/>
          </a:p>
        </p:txBody>
      </p:sp>
      <p:pic>
        <p:nvPicPr>
          <p:cNvPr id="136" name="Google Shape;136;p22"/>
          <p:cNvPicPr preferRelativeResize="0"/>
          <p:nvPr/>
        </p:nvPicPr>
        <p:blipFill>
          <a:blip r:embed="rId3">
            <a:alphaModFix/>
          </a:blip>
          <a:stretch>
            <a:fillRect/>
          </a:stretch>
        </p:blipFill>
        <p:spPr>
          <a:xfrm>
            <a:off x="4171675" y="1243850"/>
            <a:ext cx="4972326" cy="2655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3"/>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zh-CN" sz="3000">
                <a:latin typeface="Times New Roman"/>
                <a:ea typeface="Times New Roman"/>
                <a:cs typeface="Times New Roman"/>
                <a:sym typeface="Times New Roman"/>
              </a:rPr>
              <a:t>LightGBM</a:t>
            </a:r>
            <a:endParaRPr sz="3000">
              <a:latin typeface="Times New Roman"/>
              <a:ea typeface="Times New Roman"/>
              <a:cs typeface="Times New Roman"/>
              <a:sym typeface="Times New Roman"/>
            </a:endParaRPr>
          </a:p>
        </p:txBody>
      </p:sp>
      <p:sp>
        <p:nvSpPr>
          <p:cNvPr id="142" name="Google Shape;142;p23"/>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Times New Roman"/>
              <a:buChar char="➢"/>
            </a:pPr>
            <a:r>
              <a:rPr lang="zh-CN" b="1" dirty="0">
                <a:latin typeface="Times New Roman"/>
                <a:ea typeface="Times New Roman"/>
                <a:cs typeface="Times New Roman"/>
                <a:sym typeface="Times New Roman"/>
              </a:rPr>
              <a:t>Best performance</a:t>
            </a:r>
            <a:endParaRPr b="1" dirty="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zh-CN" dirty="0">
                <a:latin typeface="Times New Roman"/>
                <a:ea typeface="Times New Roman"/>
                <a:cs typeface="Times New Roman"/>
                <a:sym typeface="Times New Roman"/>
              </a:rPr>
              <a:t>Leaf-wise is better in this dataset.</a:t>
            </a:r>
            <a:endParaRPr dirty="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zh-CN" dirty="0">
                <a:latin typeface="Times New Roman"/>
                <a:ea typeface="Times New Roman"/>
                <a:cs typeface="Times New Roman"/>
                <a:sym typeface="Times New Roman"/>
              </a:rPr>
              <a:t>Private score: 0.74579</a:t>
            </a:r>
            <a:endParaRPr dirty="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zh-CN" dirty="0">
                <a:latin typeface="Times New Roman"/>
                <a:ea typeface="Times New Roman"/>
                <a:cs typeface="Times New Roman"/>
                <a:sym typeface="Times New Roman"/>
              </a:rPr>
              <a:t>Public score: 0.74427</a:t>
            </a:r>
            <a:endParaRPr dirty="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zh-CN" dirty="0">
                <a:latin typeface="Times New Roman"/>
                <a:ea typeface="Times New Roman"/>
                <a:cs typeface="Times New Roman"/>
                <a:sym typeface="Times New Roman"/>
              </a:rPr>
              <a:t>Experiment in parameters</a:t>
            </a:r>
            <a:endParaRPr dirty="0">
              <a:latin typeface="Times New Roman"/>
              <a:ea typeface="Times New Roman"/>
              <a:cs typeface="Times New Roman"/>
              <a:sym typeface="Times New Roman"/>
            </a:endParaRPr>
          </a:p>
        </p:txBody>
      </p:sp>
      <p:pic>
        <p:nvPicPr>
          <p:cNvPr id="143" name="Google Shape;143;p23"/>
          <p:cNvPicPr preferRelativeResize="0"/>
          <p:nvPr/>
        </p:nvPicPr>
        <p:blipFill>
          <a:blip r:embed="rId3">
            <a:alphaModFix/>
          </a:blip>
          <a:stretch>
            <a:fillRect/>
          </a:stretch>
        </p:blipFill>
        <p:spPr>
          <a:xfrm>
            <a:off x="4219650" y="834326"/>
            <a:ext cx="4749548" cy="2240901"/>
          </a:xfrm>
          <a:prstGeom prst="rect">
            <a:avLst/>
          </a:prstGeom>
          <a:noFill/>
          <a:ln>
            <a:noFill/>
          </a:ln>
        </p:spPr>
      </p:pic>
      <p:pic>
        <p:nvPicPr>
          <p:cNvPr id="144" name="Google Shape;144;p23"/>
          <p:cNvPicPr preferRelativeResize="0"/>
          <p:nvPr/>
        </p:nvPicPr>
        <p:blipFill>
          <a:blip r:embed="rId4">
            <a:alphaModFix/>
          </a:blip>
          <a:stretch>
            <a:fillRect/>
          </a:stretch>
        </p:blipFill>
        <p:spPr>
          <a:xfrm>
            <a:off x="1862200" y="3321038"/>
            <a:ext cx="5286375" cy="1381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zh-CN" sz="3000">
                <a:latin typeface="Times New Roman"/>
                <a:ea typeface="Times New Roman"/>
                <a:cs typeface="Times New Roman"/>
                <a:sym typeface="Times New Roman"/>
              </a:rPr>
              <a:t>Conclusion</a:t>
            </a:r>
            <a:endParaRPr sz="3000">
              <a:latin typeface="Times New Roman"/>
              <a:ea typeface="Times New Roman"/>
              <a:cs typeface="Times New Roman"/>
              <a:sym typeface="Times New Roman"/>
            </a:endParaRPr>
          </a:p>
        </p:txBody>
      </p:sp>
      <p:sp>
        <p:nvSpPr>
          <p:cNvPr id="150" name="Google Shape;150;p24"/>
          <p:cNvSpPr txBox="1">
            <a:spLocks noGrp="1"/>
          </p:cNvSpPr>
          <p:nvPr>
            <p:ph type="body" idx="1"/>
          </p:nvPr>
        </p:nvSpPr>
        <p:spPr>
          <a:xfrm>
            <a:off x="311700" y="1225225"/>
            <a:ext cx="4550700" cy="3354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Times New Roman"/>
              <a:buChar char="➢"/>
            </a:pPr>
            <a:r>
              <a:rPr lang="zh-CN" b="1" dirty="0">
                <a:latin typeface="Times New Roman"/>
                <a:ea typeface="Times New Roman"/>
                <a:cs typeface="Times New Roman"/>
                <a:sym typeface="Times New Roman"/>
              </a:rPr>
              <a:t>LightGBM </a:t>
            </a:r>
            <a:r>
              <a:rPr lang="zh-CN" dirty="0">
                <a:latin typeface="Times New Roman"/>
                <a:ea typeface="Times New Roman"/>
                <a:cs typeface="Times New Roman"/>
                <a:sym typeface="Times New Roman"/>
              </a:rPr>
              <a:t>is</a:t>
            </a:r>
            <a:r>
              <a:rPr lang="zh-CN" b="1" dirty="0">
                <a:latin typeface="Times New Roman"/>
                <a:ea typeface="Times New Roman"/>
                <a:cs typeface="Times New Roman"/>
                <a:sym typeface="Times New Roman"/>
              </a:rPr>
              <a:t> </a:t>
            </a:r>
            <a:r>
              <a:rPr lang="zh-CN" dirty="0">
                <a:latin typeface="Times New Roman"/>
                <a:ea typeface="Times New Roman"/>
                <a:cs typeface="Times New Roman"/>
                <a:sym typeface="Times New Roman"/>
              </a:rPr>
              <a:t>SOTA</a:t>
            </a:r>
            <a:endParaRPr dirty="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altLang="zh-CN" dirty="0">
                <a:latin typeface="Times New Roman"/>
                <a:ea typeface="Times New Roman"/>
                <a:cs typeface="Times New Roman"/>
                <a:sym typeface="Times New Roman"/>
              </a:rPr>
              <a:t>Aggregation model </a:t>
            </a:r>
            <a:r>
              <a:rPr lang="zh-CN" dirty="0">
                <a:latin typeface="Times New Roman"/>
                <a:ea typeface="Times New Roman"/>
                <a:cs typeface="Times New Roman"/>
                <a:sym typeface="Times New Roman"/>
              </a:rPr>
              <a:t>is unless in the SOTA model</a:t>
            </a:r>
            <a:endParaRPr dirty="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zh-CN" dirty="0">
                <a:latin typeface="Times New Roman"/>
                <a:ea typeface="Times New Roman"/>
                <a:cs typeface="Times New Roman"/>
                <a:sym typeface="Times New Roman"/>
              </a:rPr>
              <a:t>Exploratory data analysis help clean the data and analyze the correlation.</a:t>
            </a:r>
            <a:endParaRPr dirty="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zh-CN" dirty="0">
                <a:latin typeface="Times New Roman"/>
                <a:ea typeface="Times New Roman"/>
                <a:cs typeface="Times New Roman"/>
                <a:sym typeface="Times New Roman"/>
              </a:rPr>
              <a:t>Polynomial features and Domain knowledge help analyze the features in the dataset.</a:t>
            </a:r>
            <a:endParaRPr dirty="0">
              <a:latin typeface="Times New Roman"/>
              <a:ea typeface="Times New Roman"/>
              <a:cs typeface="Times New Roman"/>
              <a:sym typeface="Times New Roman"/>
            </a:endParaRPr>
          </a:p>
        </p:txBody>
      </p:sp>
      <p:pic>
        <p:nvPicPr>
          <p:cNvPr id="3" name="图片 2">
            <a:extLst>
              <a:ext uri="{FF2B5EF4-FFF2-40B4-BE49-F238E27FC236}">
                <a16:creationId xmlns:a16="http://schemas.microsoft.com/office/drawing/2014/main" id="{BDCE8EAC-4A04-4FB2-A41F-77CDDCD81185}"/>
              </a:ext>
            </a:extLst>
          </p:cNvPr>
          <p:cNvPicPr>
            <a:picLocks noChangeAspect="1"/>
          </p:cNvPicPr>
          <p:nvPr/>
        </p:nvPicPr>
        <p:blipFill>
          <a:blip r:embed="rId3"/>
          <a:stretch>
            <a:fillRect/>
          </a:stretch>
        </p:blipFill>
        <p:spPr>
          <a:xfrm>
            <a:off x="4979199" y="1428934"/>
            <a:ext cx="3665662" cy="13419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5"/>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zh-CN">
                <a:latin typeface="Times New Roman"/>
                <a:ea typeface="Times New Roman"/>
                <a:cs typeface="Times New Roman"/>
                <a:sym typeface="Times New Roman"/>
              </a:rPr>
              <a:t>Thanks for listening!</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zh-CN" sz="3000">
                <a:latin typeface="Times New Roman"/>
                <a:ea typeface="Times New Roman"/>
                <a:cs typeface="Times New Roman"/>
                <a:sym typeface="Times New Roman"/>
              </a:rPr>
              <a:t>Introduction &amp; Problem Description</a:t>
            </a:r>
            <a:endParaRPr sz="3000">
              <a:latin typeface="Times New Roman"/>
              <a:ea typeface="Times New Roman"/>
              <a:cs typeface="Times New Roman"/>
              <a:sym typeface="Times New Roman"/>
            </a:endParaRPr>
          </a:p>
        </p:txBody>
      </p:sp>
      <p:sp>
        <p:nvSpPr>
          <p:cNvPr id="70" name="Google Shape;70;p1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Times New Roman"/>
              <a:buChar char="➢"/>
            </a:pPr>
            <a:r>
              <a:rPr lang="zh-CN" dirty="0">
                <a:latin typeface="Times New Roman"/>
                <a:ea typeface="Times New Roman"/>
                <a:cs typeface="Times New Roman"/>
                <a:sym typeface="Times New Roman"/>
              </a:rPr>
              <a:t>Some people are unable to get loans from banks because they do not have enough credit.</a:t>
            </a:r>
            <a:endParaRPr dirty="0">
              <a:latin typeface="Times New Roman"/>
              <a:ea typeface="Times New Roman"/>
              <a:cs typeface="Times New Roman"/>
              <a:sym typeface="Times New Roman"/>
            </a:endParaRPr>
          </a:p>
          <a:p>
            <a:pPr marL="457200" lvl="0" indent="-342900" algn="l" rtl="0">
              <a:spcBef>
                <a:spcPts val="1000"/>
              </a:spcBef>
              <a:spcAft>
                <a:spcPts val="0"/>
              </a:spcAft>
              <a:buSzPts val="1800"/>
              <a:buFont typeface="Times New Roman"/>
              <a:buChar char="➢"/>
            </a:pPr>
            <a:r>
              <a:rPr lang="zh-CN" dirty="0">
                <a:latin typeface="Times New Roman"/>
                <a:ea typeface="Times New Roman"/>
                <a:cs typeface="Times New Roman"/>
                <a:sym typeface="Times New Roman"/>
              </a:rPr>
              <a:t>Groups with fixed incomes may also not have adequate credit histories.</a:t>
            </a:r>
            <a:endParaRPr dirty="0">
              <a:latin typeface="Times New Roman"/>
              <a:ea typeface="Times New Roman"/>
              <a:cs typeface="Times New Roman"/>
              <a:sym typeface="Times New Roman"/>
            </a:endParaRPr>
          </a:p>
          <a:p>
            <a:pPr marL="457200" lvl="0" indent="-342900" algn="l" rtl="0">
              <a:spcBef>
                <a:spcPts val="1000"/>
              </a:spcBef>
              <a:spcAft>
                <a:spcPts val="0"/>
              </a:spcAft>
              <a:buSzPts val="1800"/>
              <a:buFont typeface="Times New Roman"/>
              <a:buChar char="➢"/>
            </a:pPr>
            <a:r>
              <a:rPr lang="zh-CN" dirty="0">
                <a:latin typeface="Times New Roman"/>
                <a:ea typeface="Times New Roman"/>
                <a:cs typeface="Times New Roman"/>
                <a:sym typeface="Times New Roman"/>
              </a:rPr>
              <a:t>It can be very time consuming for lenders to look at applicants' historical credit history.</a:t>
            </a:r>
            <a:endParaRPr dirty="0">
              <a:latin typeface="Times New Roman"/>
              <a:ea typeface="Times New Roman"/>
              <a:cs typeface="Times New Roman"/>
              <a:sym typeface="Times New Roman"/>
            </a:endParaRPr>
          </a:p>
          <a:p>
            <a:pPr marL="457200" lvl="0" indent="-336550" algn="l" rtl="0">
              <a:spcBef>
                <a:spcPts val="1000"/>
              </a:spcBef>
              <a:spcAft>
                <a:spcPts val="0"/>
              </a:spcAft>
              <a:buSzPts val="1700"/>
              <a:buFont typeface="Times New Roman"/>
              <a:buChar char="➢"/>
            </a:pPr>
            <a:r>
              <a:rPr lang="zh-CN" sz="1700" b="1" dirty="0">
                <a:latin typeface="Times New Roman"/>
                <a:ea typeface="Times New Roman"/>
                <a:cs typeface="Times New Roman"/>
                <a:sym typeface="Times New Roman"/>
              </a:rPr>
              <a:t>Is it possible to predict in some way the capability of the borrower to repay the loan?</a:t>
            </a:r>
            <a:endParaRPr sz="1700" b="1" dirty="0">
              <a:latin typeface="Times New Roman"/>
              <a:ea typeface="Times New Roman"/>
              <a:cs typeface="Times New Roman"/>
              <a:sym typeface="Times New Roman"/>
            </a:endParaRPr>
          </a:p>
          <a:p>
            <a:pPr marL="914400" lvl="1" indent="-330200" algn="l" rtl="0">
              <a:spcBef>
                <a:spcPts val="1000"/>
              </a:spcBef>
              <a:spcAft>
                <a:spcPts val="1000"/>
              </a:spcAft>
              <a:buSzPts val="1600"/>
              <a:buFont typeface="Times New Roman"/>
              <a:buChar char="○"/>
            </a:pPr>
            <a:r>
              <a:rPr lang="zh-CN" sz="1600" dirty="0">
                <a:latin typeface="Times New Roman"/>
                <a:ea typeface="Times New Roman"/>
                <a:cs typeface="Times New Roman"/>
                <a:sym typeface="Times New Roman"/>
              </a:rPr>
              <a:t>Home Credit provides a large dataset and stimulates researchers to come up with techniques for building predictive models through a Kaggle competition.</a:t>
            </a:r>
            <a:endParaRPr sz="1600" b="1" dirty="0">
              <a:latin typeface="Times New Roman"/>
              <a:ea typeface="Times New Roman"/>
              <a:cs typeface="Times New Roman"/>
              <a:sym typeface="Times New Roman"/>
            </a:endParaRPr>
          </a:p>
        </p:txBody>
      </p:sp>
      <p:pic>
        <p:nvPicPr>
          <p:cNvPr id="71" name="Google Shape;71;p14"/>
          <p:cNvPicPr preferRelativeResize="0"/>
          <p:nvPr/>
        </p:nvPicPr>
        <p:blipFill>
          <a:blip r:embed="rId3">
            <a:alphaModFix/>
          </a:blip>
          <a:stretch>
            <a:fillRect/>
          </a:stretch>
        </p:blipFill>
        <p:spPr>
          <a:xfrm>
            <a:off x="7226025" y="0"/>
            <a:ext cx="1917975" cy="1180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zh-CN" sz="3000">
                <a:latin typeface="Times New Roman"/>
                <a:ea typeface="Times New Roman"/>
                <a:cs typeface="Times New Roman"/>
                <a:sym typeface="Times New Roman"/>
              </a:rPr>
              <a:t>Introduction &amp; Problem Description</a:t>
            </a:r>
            <a:endParaRPr sz="3000">
              <a:latin typeface="Times New Roman"/>
              <a:ea typeface="Times New Roman"/>
              <a:cs typeface="Times New Roman"/>
              <a:sym typeface="Times New Roman"/>
            </a:endParaRPr>
          </a:p>
        </p:txBody>
      </p:sp>
      <p:sp>
        <p:nvSpPr>
          <p:cNvPr id="77" name="Google Shape;77;p15"/>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Times New Roman"/>
              <a:buChar char="➢"/>
            </a:pPr>
            <a:r>
              <a:rPr lang="zh-CN">
                <a:latin typeface="Times New Roman"/>
                <a:ea typeface="Times New Roman"/>
                <a:cs typeface="Times New Roman"/>
                <a:sym typeface="Times New Roman"/>
              </a:rPr>
              <a:t>Supervised Learning Classification Problem</a:t>
            </a:r>
            <a:endParaRPr>
              <a:latin typeface="Times New Roman"/>
              <a:ea typeface="Times New Roman"/>
              <a:cs typeface="Times New Roman"/>
              <a:sym typeface="Times New Roman"/>
            </a:endParaRPr>
          </a:p>
          <a:p>
            <a:pPr marL="914400" lvl="1" indent="-330200" algn="l" rtl="0">
              <a:spcBef>
                <a:spcPts val="1000"/>
              </a:spcBef>
              <a:spcAft>
                <a:spcPts val="0"/>
              </a:spcAft>
              <a:buSzPts val="1600"/>
              <a:buFont typeface="Times New Roman"/>
              <a:buChar char="○"/>
            </a:pPr>
            <a:r>
              <a:rPr lang="zh-CN" sz="1600">
                <a:latin typeface="Times New Roman"/>
                <a:ea typeface="Times New Roman"/>
                <a:cs typeface="Times New Roman"/>
                <a:sym typeface="Times New Roman"/>
              </a:rPr>
              <a:t>Contains training data points and associated category labels.</a:t>
            </a:r>
            <a:endParaRPr sz="1600">
              <a:latin typeface="Times New Roman"/>
              <a:ea typeface="Times New Roman"/>
              <a:cs typeface="Times New Roman"/>
              <a:sym typeface="Times New Roman"/>
            </a:endParaRPr>
          </a:p>
          <a:p>
            <a:pPr marL="457200" lvl="0" indent="-342900" algn="l" rtl="0">
              <a:spcBef>
                <a:spcPts val="1000"/>
              </a:spcBef>
              <a:spcAft>
                <a:spcPts val="0"/>
              </a:spcAft>
              <a:buSzPts val="1800"/>
              <a:buFont typeface="Times New Roman"/>
              <a:buChar char="➢"/>
            </a:pPr>
            <a:r>
              <a:rPr lang="zh-CN">
                <a:latin typeface="Times New Roman"/>
                <a:ea typeface="Times New Roman"/>
                <a:cs typeface="Times New Roman"/>
                <a:sym typeface="Times New Roman"/>
              </a:rPr>
              <a:t>Binary Classification</a:t>
            </a:r>
            <a:endParaRPr>
              <a:latin typeface="Times New Roman"/>
              <a:ea typeface="Times New Roman"/>
              <a:cs typeface="Times New Roman"/>
              <a:sym typeface="Times New Roman"/>
            </a:endParaRPr>
          </a:p>
          <a:p>
            <a:pPr marL="914400" lvl="1" indent="-330200" algn="l" rtl="0">
              <a:spcBef>
                <a:spcPts val="1000"/>
              </a:spcBef>
              <a:spcAft>
                <a:spcPts val="0"/>
              </a:spcAft>
              <a:buSzPts val="1600"/>
              <a:buFont typeface="Times New Roman"/>
              <a:buChar char="○"/>
            </a:pPr>
            <a:r>
              <a:rPr lang="zh-CN" sz="1600">
                <a:latin typeface="Times New Roman"/>
                <a:ea typeface="Times New Roman"/>
                <a:cs typeface="Times New Roman"/>
                <a:sym typeface="Times New Roman"/>
              </a:rPr>
              <a:t>Only positive (1) and negative (0).</a:t>
            </a:r>
            <a:endParaRPr sz="1600">
              <a:latin typeface="Times New Roman"/>
              <a:ea typeface="Times New Roman"/>
              <a:cs typeface="Times New Roman"/>
              <a:sym typeface="Times New Roman"/>
            </a:endParaRPr>
          </a:p>
          <a:p>
            <a:pPr marL="457200" lvl="0" indent="-342900" algn="l" rtl="0">
              <a:spcBef>
                <a:spcPts val="1000"/>
              </a:spcBef>
              <a:spcAft>
                <a:spcPts val="0"/>
              </a:spcAft>
              <a:buSzPts val="1800"/>
              <a:buFont typeface="Times New Roman"/>
              <a:buChar char="➢"/>
            </a:pPr>
            <a:r>
              <a:rPr lang="zh-CN">
                <a:latin typeface="Times New Roman"/>
                <a:ea typeface="Times New Roman"/>
                <a:cs typeface="Times New Roman"/>
                <a:sym typeface="Times New Roman"/>
              </a:rPr>
              <a:t>Imbalanced Dataset</a:t>
            </a:r>
            <a:endParaRPr>
              <a:latin typeface="Times New Roman"/>
              <a:ea typeface="Times New Roman"/>
              <a:cs typeface="Times New Roman"/>
              <a:sym typeface="Times New Roman"/>
            </a:endParaRPr>
          </a:p>
          <a:p>
            <a:pPr marL="914400" lvl="1" indent="-330200" algn="l" rtl="0">
              <a:spcBef>
                <a:spcPts val="1000"/>
              </a:spcBef>
              <a:spcAft>
                <a:spcPts val="0"/>
              </a:spcAft>
              <a:buSzPts val="1600"/>
              <a:buFont typeface="Times New Roman"/>
              <a:buChar char="○"/>
            </a:pPr>
            <a:r>
              <a:rPr lang="zh-CN" sz="1600">
                <a:latin typeface="Times New Roman"/>
                <a:ea typeface="Times New Roman"/>
                <a:cs typeface="Times New Roman"/>
                <a:sym typeface="Times New Roman"/>
              </a:rPr>
              <a:t>Defaulters are in the minority of applicants.</a:t>
            </a:r>
            <a:endParaRPr sz="1600">
              <a:latin typeface="Times New Roman"/>
              <a:ea typeface="Times New Roman"/>
              <a:cs typeface="Times New Roman"/>
              <a:sym typeface="Times New Roman"/>
            </a:endParaRPr>
          </a:p>
          <a:p>
            <a:pPr marL="914400" lvl="1" indent="-330200" algn="l" rtl="0">
              <a:spcBef>
                <a:spcPts val="1000"/>
              </a:spcBef>
              <a:spcAft>
                <a:spcPts val="1000"/>
              </a:spcAft>
              <a:buSzPts val="1600"/>
              <a:buFont typeface="Times New Roman"/>
              <a:buChar char="○"/>
            </a:pPr>
            <a:r>
              <a:rPr lang="zh-CN" sz="1600">
                <a:latin typeface="Times New Roman"/>
                <a:ea typeface="Times New Roman"/>
                <a:cs typeface="Times New Roman"/>
                <a:sym typeface="Times New Roman"/>
              </a:rPr>
              <a:t>We use the ROC AUC metric → The metric is insensitive to category imbalance.</a:t>
            </a:r>
            <a:endParaRPr sz="16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zh-CN" sz="3000">
                <a:latin typeface="Times New Roman"/>
                <a:ea typeface="Times New Roman"/>
                <a:cs typeface="Times New Roman"/>
                <a:sym typeface="Times New Roman"/>
              </a:rPr>
              <a:t>Exploratory Data Analysis (EDA)</a:t>
            </a:r>
            <a:endParaRPr sz="3000">
              <a:latin typeface="Times New Roman"/>
              <a:ea typeface="Times New Roman"/>
              <a:cs typeface="Times New Roman"/>
              <a:sym typeface="Times New Roman"/>
            </a:endParaRPr>
          </a:p>
        </p:txBody>
      </p:sp>
      <p:sp>
        <p:nvSpPr>
          <p:cNvPr id="83" name="Google Shape;83;p16"/>
          <p:cNvSpPr txBox="1">
            <a:spLocks noGrp="1"/>
          </p:cNvSpPr>
          <p:nvPr>
            <p:ph type="body" idx="1"/>
          </p:nvPr>
        </p:nvSpPr>
        <p:spPr>
          <a:xfrm>
            <a:off x="311700" y="1225225"/>
            <a:ext cx="4260300" cy="3246600"/>
          </a:xfrm>
          <a:prstGeom prst="rect">
            <a:avLst/>
          </a:prstGeom>
        </p:spPr>
        <p:txBody>
          <a:bodyPr spcFirstLastPara="1" wrap="square" lIns="91425" tIns="91425" rIns="91425" bIns="91425" anchor="t" anchorCtr="0">
            <a:normAutofit fontScale="92500" lnSpcReduction="20000"/>
          </a:bodyPr>
          <a:lstStyle/>
          <a:p>
            <a:pPr marL="457200" lvl="0" indent="-336550" algn="l" rtl="0">
              <a:spcBef>
                <a:spcPts val="0"/>
              </a:spcBef>
              <a:spcAft>
                <a:spcPts val="0"/>
              </a:spcAft>
              <a:buSzPts val="1700"/>
              <a:buFont typeface="Calibri"/>
              <a:buChar char="●"/>
            </a:pPr>
            <a:r>
              <a:rPr lang="zh-CN" sz="1700" b="1">
                <a:latin typeface="Calibri"/>
                <a:ea typeface="Calibri"/>
                <a:cs typeface="Calibri"/>
                <a:sym typeface="Calibri"/>
              </a:rPr>
              <a:t>Target distribution:</a:t>
            </a:r>
            <a:r>
              <a:rPr lang="zh-CN" sz="1700">
                <a:latin typeface="Calibri"/>
                <a:ea typeface="Calibri"/>
                <a:cs typeface="Calibri"/>
                <a:sym typeface="Calibri"/>
              </a:rPr>
              <a:t> significant imbalance</a:t>
            </a:r>
            <a:endParaRPr sz="1700">
              <a:latin typeface="Calibri"/>
              <a:ea typeface="Calibri"/>
              <a:cs typeface="Calibri"/>
              <a:sym typeface="Calibri"/>
            </a:endParaRPr>
          </a:p>
          <a:p>
            <a:pPr marL="914400" lvl="1" indent="-336550" algn="l" rtl="0">
              <a:spcBef>
                <a:spcPts val="1000"/>
              </a:spcBef>
              <a:spcAft>
                <a:spcPts val="0"/>
              </a:spcAft>
              <a:buSzPts val="1700"/>
              <a:buFont typeface="Calibri"/>
              <a:buChar char="○"/>
            </a:pPr>
            <a:r>
              <a:rPr lang="zh-CN" sz="1700">
                <a:latin typeface="Calibri"/>
                <a:ea typeface="Calibri"/>
                <a:cs typeface="Calibri"/>
                <a:sym typeface="Calibri"/>
              </a:rPr>
              <a:t>Imbalanced class problem</a:t>
            </a:r>
            <a:endParaRPr sz="1700">
              <a:latin typeface="Calibri"/>
              <a:ea typeface="Calibri"/>
              <a:cs typeface="Calibri"/>
              <a:sym typeface="Calibri"/>
            </a:endParaRPr>
          </a:p>
          <a:p>
            <a:pPr marL="914400" lvl="1" indent="-336550" algn="l" rtl="0">
              <a:spcBef>
                <a:spcPts val="1000"/>
              </a:spcBef>
              <a:spcAft>
                <a:spcPts val="0"/>
              </a:spcAft>
              <a:buSzPts val="1700"/>
              <a:buFont typeface="Calibri"/>
              <a:buChar char="○"/>
            </a:pPr>
            <a:r>
              <a:rPr lang="zh-CN" sz="1700">
                <a:latin typeface="Calibri"/>
                <a:ea typeface="Calibri"/>
                <a:cs typeface="Calibri"/>
                <a:sym typeface="Calibri"/>
              </a:rPr>
              <a:t>Weight the classes when training models</a:t>
            </a:r>
            <a:endParaRPr sz="1700">
              <a:latin typeface="Calibri"/>
              <a:ea typeface="Calibri"/>
              <a:cs typeface="Calibri"/>
              <a:sym typeface="Calibri"/>
            </a:endParaRPr>
          </a:p>
          <a:p>
            <a:pPr marL="457200" lvl="0" indent="-336550" algn="l" rtl="0">
              <a:spcBef>
                <a:spcPts val="1000"/>
              </a:spcBef>
              <a:spcAft>
                <a:spcPts val="0"/>
              </a:spcAft>
              <a:buSzPts val="1700"/>
              <a:buFont typeface="Calibri"/>
              <a:buChar char="●"/>
            </a:pPr>
            <a:r>
              <a:rPr lang="zh-CN" sz="1700" b="1">
                <a:latin typeface="Calibri"/>
                <a:ea typeface="Calibri"/>
                <a:cs typeface="Calibri"/>
                <a:sym typeface="Calibri"/>
              </a:rPr>
              <a:t>Missing values:</a:t>
            </a:r>
            <a:r>
              <a:rPr lang="zh-CN" sz="1700">
                <a:latin typeface="Calibri"/>
                <a:ea typeface="Calibri"/>
                <a:cs typeface="Calibri"/>
                <a:sym typeface="Calibri"/>
              </a:rPr>
              <a:t> 67 columns.(121 in total)</a:t>
            </a:r>
            <a:endParaRPr sz="1700">
              <a:latin typeface="Calibri"/>
              <a:ea typeface="Calibri"/>
              <a:cs typeface="Calibri"/>
              <a:sym typeface="Calibri"/>
            </a:endParaRPr>
          </a:p>
          <a:p>
            <a:pPr marL="914400" lvl="1" indent="-336550" algn="l" rtl="0">
              <a:spcBef>
                <a:spcPts val="1000"/>
              </a:spcBef>
              <a:spcAft>
                <a:spcPts val="0"/>
              </a:spcAft>
              <a:buSzPts val="1700"/>
              <a:buFont typeface="Calibri"/>
              <a:buChar char="○"/>
            </a:pPr>
            <a:r>
              <a:rPr lang="zh-CN" sz="1700">
                <a:latin typeface="Calibri"/>
                <a:ea typeface="Calibri"/>
                <a:cs typeface="Calibri"/>
                <a:sym typeface="Calibri"/>
              </a:rPr>
              <a:t>Fill in these missing values</a:t>
            </a:r>
            <a:endParaRPr sz="1700">
              <a:latin typeface="Calibri"/>
              <a:ea typeface="Calibri"/>
              <a:cs typeface="Calibri"/>
              <a:sym typeface="Calibri"/>
            </a:endParaRPr>
          </a:p>
          <a:p>
            <a:pPr marL="914400" lvl="1" indent="-336550" algn="l" rtl="0">
              <a:spcBef>
                <a:spcPts val="1000"/>
              </a:spcBef>
              <a:spcAft>
                <a:spcPts val="0"/>
              </a:spcAft>
              <a:buSzPts val="1700"/>
              <a:buFont typeface="Calibri"/>
              <a:buChar char="○"/>
            </a:pPr>
            <a:r>
              <a:rPr lang="zh-CN" sz="1700">
                <a:latin typeface="Calibri"/>
                <a:ea typeface="Calibri"/>
                <a:cs typeface="Calibri"/>
                <a:sym typeface="Calibri"/>
              </a:rPr>
              <a:t>Consider about models that can hadle missing values.</a:t>
            </a:r>
            <a:endParaRPr sz="1700">
              <a:latin typeface="Calibri"/>
              <a:ea typeface="Calibri"/>
              <a:cs typeface="Calibri"/>
              <a:sym typeface="Calibri"/>
            </a:endParaRPr>
          </a:p>
          <a:p>
            <a:pPr marL="914400" lvl="1" indent="-336550" algn="l" rtl="0">
              <a:spcBef>
                <a:spcPts val="1000"/>
              </a:spcBef>
              <a:spcAft>
                <a:spcPts val="1000"/>
              </a:spcAft>
              <a:buSzPts val="1700"/>
              <a:buFont typeface="Calibri"/>
              <a:buChar char="○"/>
            </a:pPr>
            <a:r>
              <a:rPr lang="zh-CN" sz="1700">
                <a:latin typeface="Calibri"/>
                <a:ea typeface="Calibri"/>
                <a:cs typeface="Calibri"/>
                <a:sym typeface="Calibri"/>
              </a:rPr>
              <a:t>Drop those with high missing rate.</a:t>
            </a:r>
            <a:endParaRPr sz="1700">
              <a:latin typeface="Calibri"/>
              <a:ea typeface="Calibri"/>
              <a:cs typeface="Calibri"/>
              <a:sym typeface="Calibri"/>
            </a:endParaRPr>
          </a:p>
        </p:txBody>
      </p:sp>
      <p:pic>
        <p:nvPicPr>
          <p:cNvPr id="84" name="Google Shape;84;p16"/>
          <p:cNvPicPr preferRelativeResize="0"/>
          <p:nvPr/>
        </p:nvPicPr>
        <p:blipFill>
          <a:blip r:embed="rId3">
            <a:alphaModFix/>
          </a:blip>
          <a:stretch>
            <a:fillRect/>
          </a:stretch>
        </p:blipFill>
        <p:spPr>
          <a:xfrm>
            <a:off x="4704238" y="1268863"/>
            <a:ext cx="3967124" cy="1347325"/>
          </a:xfrm>
          <a:prstGeom prst="rect">
            <a:avLst/>
          </a:prstGeom>
          <a:noFill/>
          <a:ln>
            <a:noFill/>
          </a:ln>
        </p:spPr>
      </p:pic>
      <p:pic>
        <p:nvPicPr>
          <p:cNvPr id="85" name="Google Shape;85;p16"/>
          <p:cNvPicPr preferRelativeResize="0"/>
          <p:nvPr/>
        </p:nvPicPr>
        <p:blipFill>
          <a:blip r:embed="rId4">
            <a:alphaModFix/>
          </a:blip>
          <a:stretch>
            <a:fillRect/>
          </a:stretch>
        </p:blipFill>
        <p:spPr>
          <a:xfrm>
            <a:off x="4442550" y="3211850"/>
            <a:ext cx="4654226" cy="1217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Clr>
                <a:schemeClr val="dk1"/>
              </a:buClr>
              <a:buSzPts val="1100"/>
              <a:buFont typeface="Arial"/>
              <a:buNone/>
            </a:pPr>
            <a:r>
              <a:rPr lang="zh-CN" sz="3000">
                <a:latin typeface="Times New Roman"/>
                <a:ea typeface="Times New Roman"/>
                <a:cs typeface="Times New Roman"/>
                <a:sym typeface="Times New Roman"/>
              </a:rPr>
              <a:t>Exploratory Data Analysis (EDA)</a:t>
            </a:r>
            <a:endParaRPr/>
          </a:p>
        </p:txBody>
      </p:sp>
      <p:sp>
        <p:nvSpPr>
          <p:cNvPr id="91" name="Google Shape;91;p17"/>
          <p:cNvSpPr txBox="1">
            <a:spLocks noGrp="1"/>
          </p:cNvSpPr>
          <p:nvPr>
            <p:ph type="body" idx="1"/>
          </p:nvPr>
        </p:nvSpPr>
        <p:spPr>
          <a:xfrm>
            <a:off x="311700" y="1225225"/>
            <a:ext cx="5263800" cy="3354000"/>
          </a:xfrm>
          <a:prstGeom prst="rect">
            <a:avLst/>
          </a:prstGeom>
        </p:spPr>
        <p:txBody>
          <a:bodyPr spcFirstLastPara="1" wrap="square" lIns="91425" tIns="91425" rIns="91425" bIns="91425" anchor="t" anchorCtr="0">
            <a:normAutofit fontScale="77500" lnSpcReduction="20000"/>
          </a:bodyPr>
          <a:lstStyle/>
          <a:p>
            <a:pPr marL="457200" lvl="0" indent="-304165" algn="l" rtl="0">
              <a:spcBef>
                <a:spcPts val="0"/>
              </a:spcBef>
              <a:spcAft>
                <a:spcPts val="0"/>
              </a:spcAft>
              <a:buSzPct val="100000"/>
              <a:buFont typeface="Calibri"/>
              <a:buChar char="●"/>
            </a:pPr>
            <a:r>
              <a:rPr lang="zh-CN" sz="1700" b="1">
                <a:latin typeface="Calibri"/>
                <a:ea typeface="Calibri"/>
                <a:cs typeface="Calibri"/>
                <a:sym typeface="Calibri"/>
              </a:rPr>
              <a:t>Anomalies:</a:t>
            </a:r>
            <a:r>
              <a:rPr lang="zh-CN" sz="1700">
                <a:latin typeface="Calibri"/>
                <a:ea typeface="Calibri"/>
                <a:cs typeface="Calibri"/>
                <a:sym typeface="Calibri"/>
              </a:rPr>
              <a:t> Anomalies analysis for high correlated columns. DAYS_EMPLOYED as example:</a:t>
            </a:r>
            <a:endParaRPr sz="1700">
              <a:latin typeface="Calibri"/>
              <a:ea typeface="Calibri"/>
              <a:cs typeface="Calibri"/>
              <a:sym typeface="Calibri"/>
            </a:endParaRPr>
          </a:p>
          <a:p>
            <a:pPr marL="914400" lvl="1" indent="-304165" algn="l" rtl="0">
              <a:spcBef>
                <a:spcPts val="1000"/>
              </a:spcBef>
              <a:spcAft>
                <a:spcPts val="0"/>
              </a:spcAft>
              <a:buSzPct val="100000"/>
              <a:buFont typeface="Calibri"/>
              <a:buChar char="○"/>
            </a:pPr>
            <a:r>
              <a:rPr lang="zh-CN" sz="1700">
                <a:latin typeface="Calibri"/>
                <a:ea typeface="Calibri"/>
                <a:cs typeface="Calibri"/>
                <a:sym typeface="Calibri"/>
              </a:rPr>
              <a:t>Value statistics: Max value up to 1000 years.</a:t>
            </a:r>
            <a:endParaRPr sz="1700">
              <a:latin typeface="Calibri"/>
              <a:ea typeface="Calibri"/>
              <a:cs typeface="Calibri"/>
              <a:sym typeface="Calibri"/>
            </a:endParaRPr>
          </a:p>
          <a:p>
            <a:pPr marL="914400" lvl="1" indent="-304165" algn="l" rtl="0">
              <a:spcBef>
                <a:spcPts val="1000"/>
              </a:spcBef>
              <a:spcAft>
                <a:spcPts val="0"/>
              </a:spcAft>
              <a:buSzPct val="100000"/>
              <a:buFont typeface="Calibri"/>
              <a:buChar char="○"/>
            </a:pPr>
            <a:r>
              <a:rPr lang="zh-CN" sz="1700">
                <a:latin typeface="Calibri"/>
                <a:ea typeface="Calibri"/>
                <a:cs typeface="Calibri"/>
                <a:sym typeface="Calibri"/>
              </a:rPr>
              <a:t>Group comparison: Anomalies group has lower default rate of loans.</a:t>
            </a:r>
            <a:endParaRPr sz="1700">
              <a:latin typeface="Calibri"/>
              <a:ea typeface="Calibri"/>
              <a:cs typeface="Calibri"/>
              <a:sym typeface="Calibri"/>
            </a:endParaRPr>
          </a:p>
          <a:p>
            <a:pPr marL="914400" lvl="1" indent="-304165" algn="l" rtl="0">
              <a:spcBef>
                <a:spcPts val="1000"/>
              </a:spcBef>
              <a:spcAft>
                <a:spcPts val="0"/>
              </a:spcAft>
              <a:buSzPct val="100000"/>
              <a:buFont typeface="Calibri"/>
              <a:buChar char="○"/>
            </a:pPr>
            <a:r>
              <a:rPr lang="zh-CN" sz="1700">
                <a:latin typeface="Calibri"/>
                <a:ea typeface="Calibri"/>
                <a:cs typeface="Calibri"/>
                <a:sym typeface="Calibri"/>
              </a:rPr>
              <a:t>Process: Replace anomalies with np.nan; Add a flag column.</a:t>
            </a:r>
            <a:endParaRPr sz="1700">
              <a:latin typeface="Calibri"/>
              <a:ea typeface="Calibri"/>
              <a:cs typeface="Calibri"/>
              <a:sym typeface="Calibri"/>
            </a:endParaRPr>
          </a:p>
          <a:p>
            <a:pPr marL="457200" lvl="0" indent="-304165" algn="l" rtl="0">
              <a:spcBef>
                <a:spcPts val="1000"/>
              </a:spcBef>
              <a:spcAft>
                <a:spcPts val="0"/>
              </a:spcAft>
              <a:buSzPct val="100000"/>
              <a:buFont typeface="Calibri"/>
              <a:buChar char="●"/>
            </a:pPr>
            <a:r>
              <a:rPr lang="zh-CN" sz="1700" b="1">
                <a:latin typeface="Calibri"/>
                <a:ea typeface="Calibri"/>
                <a:cs typeface="Calibri"/>
                <a:sym typeface="Calibri"/>
              </a:rPr>
              <a:t>Correlation:</a:t>
            </a:r>
            <a:r>
              <a:rPr lang="zh-CN" sz="1700">
                <a:latin typeface="Calibri"/>
                <a:ea typeface="Calibri"/>
                <a:cs typeface="Calibri"/>
                <a:sym typeface="Calibri"/>
              </a:rPr>
              <a:t>  Pearson correlation for each columns.</a:t>
            </a:r>
            <a:endParaRPr sz="1700">
              <a:latin typeface="Calibri"/>
              <a:ea typeface="Calibri"/>
              <a:cs typeface="Calibri"/>
              <a:sym typeface="Calibri"/>
            </a:endParaRPr>
          </a:p>
          <a:p>
            <a:pPr marL="914400" lvl="1" indent="-304165" algn="l" rtl="0">
              <a:spcBef>
                <a:spcPts val="1000"/>
              </a:spcBef>
              <a:spcAft>
                <a:spcPts val="0"/>
              </a:spcAft>
              <a:buSzPct val="100000"/>
              <a:buFont typeface="Calibri"/>
              <a:buChar char="○"/>
            </a:pPr>
            <a:r>
              <a:rPr lang="zh-CN" sz="1700">
                <a:latin typeface="Calibri"/>
                <a:ea typeface="Calibri"/>
                <a:cs typeface="Calibri"/>
                <a:sym typeface="Calibri"/>
              </a:rPr>
              <a:t>Choose highest-correlation column as example: DAYS_BIRTH</a:t>
            </a:r>
            <a:endParaRPr sz="1700">
              <a:latin typeface="Calibri"/>
              <a:ea typeface="Calibri"/>
              <a:cs typeface="Calibri"/>
              <a:sym typeface="Calibri"/>
            </a:endParaRPr>
          </a:p>
          <a:p>
            <a:pPr marL="914400" lvl="1" indent="-304165" algn="l" rtl="0">
              <a:spcBef>
                <a:spcPts val="1000"/>
              </a:spcBef>
              <a:spcAft>
                <a:spcPts val="0"/>
              </a:spcAft>
              <a:buSzPct val="100000"/>
              <a:buFont typeface="Calibri"/>
              <a:buChar char="○"/>
            </a:pPr>
            <a:r>
              <a:rPr lang="zh-CN" sz="1700">
                <a:latin typeface="Calibri"/>
                <a:ea typeface="Calibri"/>
                <a:cs typeface="Calibri"/>
                <a:sym typeface="Calibri"/>
              </a:rPr>
              <a:t>KDE: Target == 1 curve skews towards the younger end of the range.</a:t>
            </a:r>
            <a:endParaRPr sz="1700">
              <a:latin typeface="Calibri"/>
              <a:ea typeface="Calibri"/>
              <a:cs typeface="Calibri"/>
              <a:sym typeface="Calibri"/>
            </a:endParaRPr>
          </a:p>
          <a:p>
            <a:pPr marL="914400" lvl="1" indent="-304165" algn="l" rtl="0">
              <a:spcBef>
                <a:spcPts val="1000"/>
              </a:spcBef>
              <a:spcAft>
                <a:spcPts val="1000"/>
              </a:spcAft>
              <a:buSzPct val="100000"/>
              <a:buFont typeface="Calibri"/>
              <a:buChar char="○"/>
            </a:pPr>
            <a:r>
              <a:rPr lang="zh-CN" sz="1700">
                <a:latin typeface="Calibri"/>
                <a:ea typeface="Calibri"/>
                <a:cs typeface="Calibri"/>
                <a:sym typeface="Calibri"/>
              </a:rPr>
              <a:t>Bin age data: Younger groups are more likely to not repay the loan.</a:t>
            </a:r>
            <a:endParaRPr sz="1700">
              <a:latin typeface="Calibri"/>
              <a:ea typeface="Calibri"/>
              <a:cs typeface="Calibri"/>
              <a:sym typeface="Calibri"/>
            </a:endParaRPr>
          </a:p>
        </p:txBody>
      </p:sp>
      <p:pic>
        <p:nvPicPr>
          <p:cNvPr id="92" name="Google Shape;92;p17"/>
          <p:cNvPicPr preferRelativeResize="0"/>
          <p:nvPr/>
        </p:nvPicPr>
        <p:blipFill>
          <a:blip r:embed="rId3">
            <a:alphaModFix/>
          </a:blip>
          <a:stretch>
            <a:fillRect/>
          </a:stretch>
        </p:blipFill>
        <p:spPr>
          <a:xfrm>
            <a:off x="5575500" y="150100"/>
            <a:ext cx="2498025" cy="618503"/>
          </a:xfrm>
          <a:prstGeom prst="rect">
            <a:avLst/>
          </a:prstGeom>
          <a:noFill/>
          <a:ln>
            <a:noFill/>
          </a:ln>
        </p:spPr>
      </p:pic>
      <p:pic>
        <p:nvPicPr>
          <p:cNvPr id="93" name="Google Shape;93;p17"/>
          <p:cNvPicPr preferRelativeResize="0"/>
          <p:nvPr/>
        </p:nvPicPr>
        <p:blipFill>
          <a:blip r:embed="rId4">
            <a:alphaModFix/>
          </a:blip>
          <a:stretch>
            <a:fillRect/>
          </a:stretch>
        </p:blipFill>
        <p:spPr>
          <a:xfrm>
            <a:off x="6179090" y="812425"/>
            <a:ext cx="2252201" cy="1941626"/>
          </a:xfrm>
          <a:prstGeom prst="rect">
            <a:avLst/>
          </a:prstGeom>
          <a:noFill/>
          <a:ln>
            <a:noFill/>
          </a:ln>
        </p:spPr>
      </p:pic>
      <p:pic>
        <p:nvPicPr>
          <p:cNvPr id="94" name="Google Shape;94;p17"/>
          <p:cNvPicPr preferRelativeResize="0"/>
          <p:nvPr/>
        </p:nvPicPr>
        <p:blipFill>
          <a:blip r:embed="rId5">
            <a:alphaModFix/>
          </a:blip>
          <a:stretch>
            <a:fillRect/>
          </a:stretch>
        </p:blipFill>
        <p:spPr>
          <a:xfrm>
            <a:off x="6056176" y="2668975"/>
            <a:ext cx="2413251" cy="22647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311700" y="908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zh-CN" sz="3000">
                <a:latin typeface="Times New Roman"/>
                <a:ea typeface="Times New Roman"/>
                <a:cs typeface="Times New Roman"/>
                <a:sym typeface="Times New Roman"/>
              </a:rPr>
              <a:t>Feature Engineering</a:t>
            </a:r>
            <a:endParaRPr sz="3000">
              <a:latin typeface="Times New Roman"/>
              <a:ea typeface="Times New Roman"/>
              <a:cs typeface="Times New Roman"/>
              <a:sym typeface="Times New Roman"/>
            </a:endParaRPr>
          </a:p>
        </p:txBody>
      </p:sp>
      <p:pic>
        <p:nvPicPr>
          <p:cNvPr id="100" name="Google Shape;100;p18"/>
          <p:cNvPicPr preferRelativeResize="0"/>
          <p:nvPr/>
        </p:nvPicPr>
        <p:blipFill>
          <a:blip r:embed="rId4">
            <a:alphaModFix/>
          </a:blip>
          <a:stretch>
            <a:fillRect/>
          </a:stretch>
        </p:blipFill>
        <p:spPr>
          <a:xfrm>
            <a:off x="4731175" y="2450363"/>
            <a:ext cx="4180076" cy="2333527"/>
          </a:xfrm>
          <a:prstGeom prst="rect">
            <a:avLst/>
          </a:prstGeom>
          <a:noFill/>
          <a:ln>
            <a:noFill/>
          </a:ln>
        </p:spPr>
      </p:pic>
      <p:sp>
        <p:nvSpPr>
          <p:cNvPr id="101" name="Google Shape;101;p18"/>
          <p:cNvSpPr txBox="1"/>
          <p:nvPr/>
        </p:nvSpPr>
        <p:spPr>
          <a:xfrm>
            <a:off x="416250" y="2289375"/>
            <a:ext cx="4084800" cy="190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sz="2200">
                <a:latin typeface="Open Sans"/>
                <a:ea typeface="Open Sans"/>
                <a:cs typeface="Open Sans"/>
                <a:sym typeface="Open Sans"/>
              </a:rPr>
              <a:t>Polynomial Methods</a:t>
            </a:r>
            <a:endParaRPr sz="2200">
              <a:latin typeface="Open Sans"/>
              <a:ea typeface="Open Sans"/>
              <a:cs typeface="Open Sans"/>
              <a:sym typeface="Open Sans"/>
            </a:endParaRPr>
          </a:p>
          <a:p>
            <a:pPr marL="457200" lvl="0" indent="-342900" algn="l" rtl="0">
              <a:spcBef>
                <a:spcPts val="0"/>
              </a:spcBef>
              <a:spcAft>
                <a:spcPts val="0"/>
              </a:spcAft>
              <a:buClr>
                <a:schemeClr val="dk1"/>
              </a:buClr>
              <a:buSzPts val="1800"/>
              <a:buChar char="●"/>
            </a:pPr>
            <a:r>
              <a:rPr lang="zh-CN" sz="1800">
                <a:solidFill>
                  <a:schemeClr val="dk1"/>
                </a:solidFill>
                <a:highlight>
                  <a:srgbClr val="FFFFFF"/>
                </a:highlight>
              </a:rPr>
              <a:t>EXT_SOURCE variables and  DAYS_BIRTH </a:t>
            </a:r>
            <a:endParaRPr sz="1800">
              <a:solidFill>
                <a:schemeClr val="dk1"/>
              </a:solidFill>
              <a:highlight>
                <a:srgbClr val="FFFFFF"/>
              </a:highlight>
            </a:endParaRPr>
          </a:p>
          <a:p>
            <a:pPr marL="457200" lvl="0" indent="-342900" algn="l" rtl="0">
              <a:spcBef>
                <a:spcPts val="0"/>
              </a:spcBef>
              <a:spcAft>
                <a:spcPts val="0"/>
              </a:spcAft>
              <a:buClr>
                <a:schemeClr val="dk1"/>
              </a:buClr>
              <a:buSzPts val="1800"/>
              <a:buChar char="●"/>
            </a:pPr>
            <a:r>
              <a:rPr lang="zh-CN" sz="1800">
                <a:solidFill>
                  <a:schemeClr val="dk1"/>
                </a:solidFill>
                <a:highlight>
                  <a:srgbClr val="FFFFFF"/>
                </a:highlight>
              </a:rPr>
              <a:t>Degree of 3</a:t>
            </a:r>
            <a:endParaRPr sz="1800">
              <a:solidFill>
                <a:schemeClr val="dk1"/>
              </a:solidFill>
              <a:highlight>
                <a:srgbClr val="FFFFFF"/>
              </a:highlight>
            </a:endParaRPr>
          </a:p>
          <a:p>
            <a:pPr marL="457200" lvl="0" indent="-342900" algn="l" rtl="0">
              <a:spcBef>
                <a:spcPts val="0"/>
              </a:spcBef>
              <a:spcAft>
                <a:spcPts val="0"/>
              </a:spcAft>
              <a:buClr>
                <a:schemeClr val="dk1"/>
              </a:buClr>
              <a:buSzPts val="1800"/>
              <a:buChar char="●"/>
            </a:pPr>
            <a:r>
              <a:rPr lang="zh-CN" sz="1800">
                <a:solidFill>
                  <a:schemeClr val="dk1"/>
                </a:solidFill>
                <a:highlight>
                  <a:srgbClr val="FFFFFF"/>
                </a:highlight>
              </a:rPr>
              <a:t>Top 10 negative and 3 positive correlated features</a:t>
            </a:r>
            <a:endParaRPr sz="1800">
              <a:solidFill>
                <a:schemeClr val="dk1"/>
              </a:solidFill>
              <a:highlight>
                <a:srgbClr val="FFFFFF"/>
              </a:highlight>
            </a:endParaRPr>
          </a:p>
        </p:txBody>
      </p:sp>
      <p:sp>
        <p:nvSpPr>
          <p:cNvPr id="102" name="Google Shape;102;p18"/>
          <p:cNvSpPr txBox="1"/>
          <p:nvPr/>
        </p:nvSpPr>
        <p:spPr>
          <a:xfrm>
            <a:off x="487200" y="922125"/>
            <a:ext cx="4084800" cy="1354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sz="2200">
                <a:latin typeface="Open Sans"/>
                <a:ea typeface="Open Sans"/>
                <a:cs typeface="Open Sans"/>
                <a:sym typeface="Open Sans"/>
              </a:rPr>
              <a:t>Feature Engineering</a:t>
            </a:r>
            <a:endParaRPr sz="2200">
              <a:latin typeface="Open Sans"/>
              <a:ea typeface="Open Sans"/>
              <a:cs typeface="Open Sans"/>
              <a:sym typeface="Open Sans"/>
            </a:endParaRPr>
          </a:p>
          <a:p>
            <a:pPr marL="457200" lvl="0" indent="-342900" algn="l" rtl="0">
              <a:spcBef>
                <a:spcPts val="0"/>
              </a:spcBef>
              <a:spcAft>
                <a:spcPts val="0"/>
              </a:spcAft>
              <a:buClr>
                <a:schemeClr val="dk1"/>
              </a:buClr>
              <a:buSzPts val="1800"/>
              <a:buChar char="●"/>
            </a:pPr>
            <a:r>
              <a:rPr lang="zh-CN" sz="1800">
                <a:solidFill>
                  <a:schemeClr val="dk1"/>
                </a:solidFill>
                <a:highlight>
                  <a:srgbClr val="FFFFFF"/>
                </a:highlight>
              </a:rPr>
              <a:t>Aiming at feature construction or feature selection </a:t>
            </a:r>
            <a:endParaRPr sz="1800">
              <a:solidFill>
                <a:schemeClr val="dk1"/>
              </a:solidFill>
              <a:highlight>
                <a:srgbClr val="FFFFFF"/>
              </a:highlight>
            </a:endParaRPr>
          </a:p>
          <a:p>
            <a:pPr marL="457200" lvl="0" indent="-342900" algn="l" rtl="0">
              <a:spcBef>
                <a:spcPts val="0"/>
              </a:spcBef>
              <a:spcAft>
                <a:spcPts val="0"/>
              </a:spcAft>
              <a:buClr>
                <a:schemeClr val="dk1"/>
              </a:buClr>
              <a:buSzPts val="1800"/>
              <a:buChar char="●"/>
            </a:pPr>
            <a:r>
              <a:rPr lang="zh-CN" sz="1800">
                <a:solidFill>
                  <a:schemeClr val="dk1"/>
                </a:solidFill>
                <a:highlight>
                  <a:srgbClr val="FFFFFF"/>
                </a:highlight>
              </a:rPr>
              <a:t>Inprove the correlation</a:t>
            </a:r>
            <a:endParaRPr sz="1800">
              <a:solidFill>
                <a:schemeClr val="dk1"/>
              </a:solidFill>
              <a:highlight>
                <a:srgbClr val="FFFFFF"/>
              </a:highlight>
            </a:endParaRPr>
          </a:p>
        </p:txBody>
      </p:sp>
      <p:sp>
        <p:nvSpPr>
          <p:cNvPr id="103" name="Google Shape;103;p18"/>
          <p:cNvSpPr/>
          <p:nvPr/>
        </p:nvSpPr>
        <p:spPr>
          <a:xfrm>
            <a:off x="5328888" y="805425"/>
            <a:ext cx="2984700" cy="458100"/>
          </a:xfrm>
          <a:prstGeom prst="roundRect">
            <a:avLst>
              <a:gd name="adj" fmla="val 16667"/>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8"/>
          <p:cNvSpPr/>
          <p:nvPr/>
        </p:nvSpPr>
        <p:spPr>
          <a:xfrm>
            <a:off x="4978163" y="1627900"/>
            <a:ext cx="3686100" cy="458100"/>
          </a:xfrm>
          <a:prstGeom prst="roundRect">
            <a:avLst>
              <a:gd name="adj" fmla="val 16667"/>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8"/>
          <p:cNvSpPr txBox="1"/>
          <p:nvPr/>
        </p:nvSpPr>
        <p:spPr>
          <a:xfrm>
            <a:off x="5407763" y="801825"/>
            <a:ext cx="28269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zh-CN" sz="1800">
                <a:latin typeface="Open Sans"/>
                <a:ea typeface="Open Sans"/>
                <a:cs typeface="Open Sans"/>
                <a:sym typeface="Open Sans"/>
              </a:rPr>
              <a:t>Polynomial Methods</a:t>
            </a:r>
            <a:endParaRPr sz="1800">
              <a:latin typeface="Open Sans"/>
              <a:ea typeface="Open Sans"/>
              <a:cs typeface="Open Sans"/>
              <a:sym typeface="Open Sans"/>
            </a:endParaRPr>
          </a:p>
        </p:txBody>
      </p:sp>
      <p:sp>
        <p:nvSpPr>
          <p:cNvPr id="106" name="Google Shape;106;p18"/>
          <p:cNvSpPr txBox="1"/>
          <p:nvPr/>
        </p:nvSpPr>
        <p:spPr>
          <a:xfrm>
            <a:off x="4978166" y="1626100"/>
            <a:ext cx="36861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zh-CN" sz="1800">
                <a:latin typeface="Open Sans"/>
                <a:ea typeface="Open Sans"/>
                <a:cs typeface="Open Sans"/>
                <a:sym typeface="Open Sans"/>
              </a:rPr>
              <a:t>Prior Knowledge Based Methods</a:t>
            </a:r>
            <a:endParaRPr sz="1800">
              <a:latin typeface="Open Sans"/>
              <a:ea typeface="Open Sans"/>
              <a:cs typeface="Open Sans"/>
              <a:sym typeface="Open Sans"/>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9"/>
          <p:cNvSpPr txBox="1">
            <a:spLocks noGrp="1"/>
          </p:cNvSpPr>
          <p:nvPr>
            <p:ph type="title"/>
          </p:nvPr>
        </p:nvSpPr>
        <p:spPr>
          <a:xfrm>
            <a:off x="311700" y="908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zh-CN" sz="3000">
                <a:latin typeface="Times New Roman"/>
                <a:ea typeface="Times New Roman"/>
                <a:cs typeface="Times New Roman"/>
                <a:sym typeface="Times New Roman"/>
              </a:rPr>
              <a:t>Feature Engineering</a:t>
            </a:r>
            <a:endParaRPr sz="3000">
              <a:latin typeface="Times New Roman"/>
              <a:ea typeface="Times New Roman"/>
              <a:cs typeface="Times New Roman"/>
              <a:sym typeface="Times New Roman"/>
            </a:endParaRPr>
          </a:p>
        </p:txBody>
      </p:sp>
      <p:sp>
        <p:nvSpPr>
          <p:cNvPr id="112" name="Google Shape;112;p19"/>
          <p:cNvSpPr txBox="1"/>
          <p:nvPr/>
        </p:nvSpPr>
        <p:spPr>
          <a:xfrm>
            <a:off x="560100" y="1258525"/>
            <a:ext cx="5099700" cy="1354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sz="2200">
                <a:solidFill>
                  <a:schemeClr val="dk1"/>
                </a:solidFill>
                <a:highlight>
                  <a:srgbClr val="FFFFFF"/>
                </a:highlight>
                <a:latin typeface="Open Sans"/>
                <a:ea typeface="Open Sans"/>
                <a:cs typeface="Open Sans"/>
                <a:sym typeface="Open Sans"/>
              </a:rPr>
              <a:t>Prior Knowledge Based Methods</a:t>
            </a:r>
            <a:endParaRPr sz="2200">
              <a:latin typeface="Open Sans"/>
              <a:ea typeface="Open Sans"/>
              <a:cs typeface="Open Sans"/>
              <a:sym typeface="Open Sans"/>
            </a:endParaRPr>
          </a:p>
          <a:p>
            <a:pPr marL="457200" lvl="0" indent="-342900" algn="l" rtl="0">
              <a:spcBef>
                <a:spcPts val="0"/>
              </a:spcBef>
              <a:spcAft>
                <a:spcPts val="0"/>
              </a:spcAft>
              <a:buClr>
                <a:schemeClr val="dk1"/>
              </a:buClr>
              <a:buSzPts val="1800"/>
              <a:buChar char="●"/>
            </a:pPr>
            <a:r>
              <a:rPr lang="zh-CN" sz="1800">
                <a:solidFill>
                  <a:schemeClr val="dk1"/>
                </a:solidFill>
                <a:highlight>
                  <a:srgbClr val="FFFFFF"/>
                </a:highlight>
              </a:rPr>
              <a:t>Finance-based knowledge </a:t>
            </a:r>
            <a:endParaRPr sz="1800">
              <a:solidFill>
                <a:schemeClr val="dk1"/>
              </a:solidFill>
              <a:highlight>
                <a:srgbClr val="FFFFFF"/>
              </a:highlight>
            </a:endParaRPr>
          </a:p>
          <a:p>
            <a:pPr marL="457200" lvl="0" indent="-342900" algn="l" rtl="0">
              <a:spcBef>
                <a:spcPts val="0"/>
              </a:spcBef>
              <a:spcAft>
                <a:spcPts val="0"/>
              </a:spcAft>
              <a:buClr>
                <a:schemeClr val="dk1"/>
              </a:buClr>
              <a:buSzPts val="1800"/>
              <a:buChar char="●"/>
            </a:pPr>
            <a:r>
              <a:rPr lang="zh-CN" sz="1800">
                <a:solidFill>
                  <a:schemeClr val="dk1"/>
                </a:solidFill>
                <a:highlight>
                  <a:srgbClr val="FFFFFF"/>
                </a:highlight>
              </a:rPr>
              <a:t>Different features generation</a:t>
            </a:r>
            <a:endParaRPr sz="1800">
              <a:solidFill>
                <a:schemeClr val="dk1"/>
              </a:solidFill>
              <a:highlight>
                <a:srgbClr val="FFFFFF"/>
              </a:highlight>
            </a:endParaRPr>
          </a:p>
          <a:p>
            <a:pPr marL="457200" lvl="0" indent="-342900" algn="l" rtl="0">
              <a:spcBef>
                <a:spcPts val="0"/>
              </a:spcBef>
              <a:spcAft>
                <a:spcPts val="0"/>
              </a:spcAft>
              <a:buClr>
                <a:schemeClr val="dk1"/>
              </a:buClr>
              <a:buSzPts val="1800"/>
              <a:buChar char="●"/>
            </a:pPr>
            <a:r>
              <a:rPr lang="zh-CN" sz="1800">
                <a:solidFill>
                  <a:schemeClr val="dk1"/>
                </a:solidFill>
                <a:highlight>
                  <a:srgbClr val="FFFFFF"/>
                </a:highlight>
              </a:rPr>
              <a:t>CREDIT_TERM </a:t>
            </a:r>
            <a:endParaRPr sz="1800">
              <a:solidFill>
                <a:schemeClr val="dk1"/>
              </a:solidFill>
              <a:highlight>
                <a:srgbClr val="FFFFFF"/>
              </a:highlight>
            </a:endParaRPr>
          </a:p>
        </p:txBody>
      </p:sp>
      <p:pic>
        <p:nvPicPr>
          <p:cNvPr id="113" name="Google Shape;113;p19"/>
          <p:cNvPicPr preferRelativeResize="0"/>
          <p:nvPr/>
        </p:nvPicPr>
        <p:blipFill rotWithShape="1">
          <a:blip r:embed="rId3">
            <a:alphaModFix/>
          </a:blip>
          <a:srcRect r="50104"/>
          <a:stretch/>
        </p:blipFill>
        <p:spPr>
          <a:xfrm>
            <a:off x="5583025" y="774038"/>
            <a:ext cx="2520000" cy="2077139"/>
          </a:xfrm>
          <a:prstGeom prst="rect">
            <a:avLst/>
          </a:prstGeom>
          <a:noFill/>
          <a:ln>
            <a:noFill/>
          </a:ln>
        </p:spPr>
      </p:pic>
      <p:pic>
        <p:nvPicPr>
          <p:cNvPr id="114" name="Google Shape;114;p19"/>
          <p:cNvPicPr preferRelativeResize="0"/>
          <p:nvPr/>
        </p:nvPicPr>
        <p:blipFill rotWithShape="1">
          <a:blip r:embed="rId3">
            <a:alphaModFix/>
          </a:blip>
          <a:srcRect l="50104"/>
          <a:stretch/>
        </p:blipFill>
        <p:spPr>
          <a:xfrm>
            <a:off x="5659649" y="2851175"/>
            <a:ext cx="2520000" cy="2077139"/>
          </a:xfrm>
          <a:prstGeom prst="rect">
            <a:avLst/>
          </a:prstGeom>
          <a:noFill/>
          <a:ln>
            <a:noFill/>
          </a:ln>
        </p:spPr>
      </p:pic>
      <p:pic>
        <p:nvPicPr>
          <p:cNvPr id="115" name="Google Shape;115;p19"/>
          <p:cNvPicPr preferRelativeResize="0"/>
          <p:nvPr/>
        </p:nvPicPr>
        <p:blipFill>
          <a:blip r:embed="rId4">
            <a:alphaModFix/>
          </a:blip>
          <a:stretch>
            <a:fillRect/>
          </a:stretch>
        </p:blipFill>
        <p:spPr>
          <a:xfrm>
            <a:off x="374875" y="3147900"/>
            <a:ext cx="4976751" cy="908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0"/>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zh-CN" sz="3000" dirty="0">
                <a:latin typeface="Times New Roman"/>
                <a:ea typeface="Times New Roman"/>
                <a:cs typeface="Times New Roman"/>
                <a:sym typeface="Times New Roman"/>
              </a:rPr>
              <a:t>Baseline - Logistic Regression</a:t>
            </a:r>
            <a:endParaRPr sz="3000" dirty="0">
              <a:latin typeface="Times New Roman"/>
              <a:ea typeface="Times New Roman"/>
              <a:cs typeface="Times New Roman"/>
              <a:sym typeface="Times New Roman"/>
            </a:endParaRPr>
          </a:p>
        </p:txBody>
      </p:sp>
      <p:sp>
        <p:nvSpPr>
          <p:cNvPr id="121" name="Google Shape;121;p20"/>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Times New Roman"/>
              <a:buChar char="➢"/>
            </a:pPr>
            <a:r>
              <a:rPr lang="zh-CN">
                <a:latin typeface="Times New Roman"/>
                <a:ea typeface="Times New Roman"/>
                <a:cs typeface="Times New Roman"/>
                <a:sym typeface="Times New Roman"/>
              </a:rPr>
              <a:t>Baseline</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zh-CN">
                <a:latin typeface="Times New Roman"/>
                <a:ea typeface="Times New Roman"/>
                <a:cs typeface="Times New Roman"/>
                <a:sym typeface="Times New Roman"/>
              </a:rPr>
              <a:t>Not good performance</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zh-CN">
                <a:latin typeface="Times New Roman"/>
                <a:ea typeface="Times New Roman"/>
                <a:cs typeface="Times New Roman"/>
                <a:sym typeface="Times New Roman"/>
              </a:rPr>
              <a:t>Simple and fast</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zh-CN">
                <a:latin typeface="Times New Roman"/>
                <a:ea typeface="Times New Roman"/>
                <a:cs typeface="Times New Roman"/>
                <a:sym typeface="Times New Roman"/>
              </a:rPr>
              <a:t>Private score: 0.68107</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zh-CN">
                <a:latin typeface="Times New Roman"/>
                <a:ea typeface="Times New Roman"/>
                <a:cs typeface="Times New Roman"/>
                <a:sym typeface="Times New Roman"/>
              </a:rPr>
              <a:t>Public score: 0.67715 </a:t>
            </a:r>
            <a:endParaRPr>
              <a:latin typeface="Times New Roman"/>
              <a:ea typeface="Times New Roman"/>
              <a:cs typeface="Times New Roman"/>
              <a:sym typeface="Times New Roman"/>
            </a:endParaRPr>
          </a:p>
        </p:txBody>
      </p:sp>
      <p:pic>
        <p:nvPicPr>
          <p:cNvPr id="122" name="Google Shape;122;p20"/>
          <p:cNvPicPr preferRelativeResize="0"/>
          <p:nvPr/>
        </p:nvPicPr>
        <p:blipFill>
          <a:blip r:embed="rId3">
            <a:alphaModFix/>
          </a:blip>
          <a:stretch>
            <a:fillRect/>
          </a:stretch>
        </p:blipFill>
        <p:spPr>
          <a:xfrm>
            <a:off x="3553825" y="1428049"/>
            <a:ext cx="5218200" cy="2478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zh-CN" sz="3000">
                <a:latin typeface="Times New Roman"/>
                <a:ea typeface="Times New Roman"/>
                <a:cs typeface="Times New Roman"/>
                <a:sym typeface="Times New Roman"/>
              </a:rPr>
              <a:t>Baseline - Random Forest</a:t>
            </a:r>
            <a:endParaRPr sz="3000">
              <a:latin typeface="Times New Roman"/>
              <a:ea typeface="Times New Roman"/>
              <a:cs typeface="Times New Roman"/>
              <a:sym typeface="Times New Roman"/>
            </a:endParaRPr>
          </a:p>
        </p:txBody>
      </p:sp>
      <p:sp>
        <p:nvSpPr>
          <p:cNvPr id="128" name="Google Shape;128;p21"/>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Times New Roman"/>
              <a:buChar char="➢"/>
            </a:pPr>
            <a:r>
              <a:rPr lang="zh-CN">
                <a:latin typeface="Times New Roman"/>
                <a:ea typeface="Times New Roman"/>
                <a:cs typeface="Times New Roman"/>
                <a:sym typeface="Times New Roman"/>
              </a:rPr>
              <a:t>Baseline</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zh-CN">
                <a:latin typeface="Times New Roman"/>
                <a:ea typeface="Times New Roman"/>
                <a:cs typeface="Times New Roman"/>
                <a:sym typeface="Times New Roman"/>
              </a:rPr>
              <a:t>A little better than Logistic Regression</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zh-CN">
                <a:latin typeface="Times New Roman"/>
                <a:ea typeface="Times New Roman"/>
                <a:cs typeface="Times New Roman"/>
                <a:sym typeface="Times New Roman"/>
              </a:rPr>
              <a:t>Performance affect by various features</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zh-CN">
                <a:latin typeface="Times New Roman"/>
                <a:ea typeface="Times New Roman"/>
                <a:cs typeface="Times New Roman"/>
                <a:sym typeface="Times New Roman"/>
              </a:rPr>
              <a:t>Private score: 0.68009</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zh-CN">
                <a:latin typeface="Times New Roman"/>
                <a:ea typeface="Times New Roman"/>
                <a:cs typeface="Times New Roman"/>
                <a:sym typeface="Times New Roman"/>
              </a:rPr>
              <a:t>Public score: 0.67877 </a:t>
            </a:r>
            <a:endParaRPr>
              <a:latin typeface="Times New Roman"/>
              <a:ea typeface="Times New Roman"/>
              <a:cs typeface="Times New Roman"/>
              <a:sym typeface="Times New Roman"/>
            </a:endParaRPr>
          </a:p>
        </p:txBody>
      </p:sp>
      <p:pic>
        <p:nvPicPr>
          <p:cNvPr id="129" name="Google Shape;129;p21"/>
          <p:cNvPicPr preferRelativeResize="0"/>
          <p:nvPr/>
        </p:nvPicPr>
        <p:blipFill>
          <a:blip r:embed="rId3">
            <a:alphaModFix/>
          </a:blip>
          <a:stretch>
            <a:fillRect/>
          </a:stretch>
        </p:blipFill>
        <p:spPr>
          <a:xfrm>
            <a:off x="4397225" y="1364950"/>
            <a:ext cx="4626074" cy="2757450"/>
          </a:xfrm>
          <a:prstGeom prst="rect">
            <a:avLst/>
          </a:prstGeom>
          <a:noFill/>
          <a:ln>
            <a:noFill/>
          </a:ln>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44.8"/>
</p:tagLst>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TotalTime>
  <Words>1044</Words>
  <Application>Microsoft Office PowerPoint</Application>
  <PresentationFormat>全屏显示(16:9)</PresentationFormat>
  <Paragraphs>111</Paragraphs>
  <Slides>13</Slides>
  <Notes>13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13</vt:i4>
      </vt:variant>
    </vt:vector>
  </HeadingPairs>
  <TitlesOfParts>
    <vt:vector size="19" baseType="lpstr">
      <vt:lpstr>Economica</vt:lpstr>
      <vt:lpstr>Calibri</vt:lpstr>
      <vt:lpstr>Open Sans</vt:lpstr>
      <vt:lpstr>Times New Roman</vt:lpstr>
      <vt:lpstr>Arial</vt:lpstr>
      <vt:lpstr>Luxe</vt:lpstr>
      <vt:lpstr>Kaggle Contest: Home Credit Default Risk</vt:lpstr>
      <vt:lpstr>Introduction &amp; Problem Description</vt:lpstr>
      <vt:lpstr>Introduction &amp; Problem Description</vt:lpstr>
      <vt:lpstr>Exploratory Data Analysis (EDA)</vt:lpstr>
      <vt:lpstr>Exploratory Data Analysis (EDA)</vt:lpstr>
      <vt:lpstr>Feature Engineering</vt:lpstr>
      <vt:lpstr>Feature Engineering</vt:lpstr>
      <vt:lpstr>Baseline - Logistic Regression</vt:lpstr>
      <vt:lpstr>Baseline - Random Forest</vt:lpstr>
      <vt:lpstr>XGBoost</vt:lpstr>
      <vt:lpstr>LightGBM</vt:lpstr>
      <vt:lpstr>Conclusion</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Kaggle Contest: Home Credit Default Risk</dc:title>
  <dc:creator>wu hao</dc:creator>
  <cp:lastModifiedBy>wu</cp:lastModifiedBy>
  <cp:revision>9</cp:revision>
  <dcterms:modified xsi:type="dcterms:W3CDTF">2022-05-02T13:22:22Z</dcterms:modified>
</cp:coreProperties>
</file>