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3216"/>
  </p:normalViewPr>
  <p:slideViewPr>
    <p:cSldViewPr snapToGrid="0">
      <p:cViewPr varScale="1">
        <p:scale>
          <a:sx n="34" d="100"/>
          <a:sy n="34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A912EE-5DA2-4830-ADFD-DB4682AAA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7C7059E-12FE-4926-AB22-36FEC4DA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AE3FA8-BF54-4748-8C44-3BF4CB4A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176957-8BA5-4195-A5FE-8E9B5221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6511F1-6E29-4FFE-9060-BD07195B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5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FF7883-D8A8-42B6-BAA3-6F073BDD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39A146E-005F-4370-A69C-3FE3E4F4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C9A306-4ADC-4AE4-8C12-00252956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9374C9-A2BD-409A-A599-A82636CF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CCD697B-1626-4D01-A689-2DE93108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A7B9266-44B9-4E18-97D7-959F9CE5E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4D484FC-2E86-4E68-9672-3256974D3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EBF2B1-7D61-4B58-9ECB-0725C74F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B189F9-A449-4262-86A8-E1F03A8C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BE38A03-6982-4F2F-B12B-93E8FB56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137BF2-B1CF-4D3E-8EA0-8DDE2023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E33CB25-9E30-43C3-A64F-A710180B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3225F4-1148-4380-9F19-F22D6769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35880F-6B83-458C-81AF-20E071E0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788A14-02F4-41A2-BDDF-0E5146E4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D90BFE-F864-4922-AA86-D9270B7E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A56758C-B460-423A-814A-5696FF47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2ED18B-A271-48AF-B70B-27AEAAF2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D1C12E-5D47-4548-804D-B3394CD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3AB931-40E8-49AD-A2F3-E9F74921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9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0330E4-DC4F-4DC1-9CE7-2C05C44A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6236E41-E2D5-4B50-92D8-C05CE964D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ED123D0-A3F5-49A6-B7DD-42343893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B5BDB1D-9851-4339-89D6-129F4E3E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A32841-B442-479B-91DB-9AEBA1C3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467199-103E-48F4-950C-740A7B3F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3D3CA5-B45A-441F-89D8-1670A611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C33090C-D3A9-499E-9029-1FBEA93F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8A217DD-0799-4135-AC04-F20614B06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F7423E1-0E2D-458D-A024-83E56A10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3F470D9-0DDA-4EFA-A574-61CB02798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B095BDC-BEA7-475E-A480-381AF699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62C1556-FC4C-4177-ACF3-D336D1FB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B5F5BAE-1B6C-48DA-8974-93F6AC03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66A62C-D891-41D2-9A93-16BBC935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6B1DC94-E232-49C5-A2DD-948115E4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32397C3-5342-4063-9C14-565F398E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B75A980-A175-413B-8082-800A530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C9D9E4A-9190-4573-A712-39BF644C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F181D09-BF17-4BDB-BBC2-F005C80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0B70F9-1F3C-45B2-914C-819033B4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3148A8-662D-49C2-AB58-57CB7C2D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07AA495-9779-4B29-BBDA-1562316D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1DD090F-E2DC-4697-81C6-2420A3029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0B7E58A-7FD0-4128-AB03-BB58E1BE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9CA34A-8D8C-4F5E-BE3E-319EE9AE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508E215-AD71-4ED1-A18E-1D76E02B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D391BE-9A48-4B35-BAE9-B4E87E92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FAA88E0-5522-4947-AFD1-6D858E18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80DF8D0-00ED-4F72-A0F5-45B75567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681F3AE-64B0-4F8D-A79C-6D5DD54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95A4844-5164-477E-BC5F-78FD454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0A0655F-975F-4F28-9E20-79B3DB7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F568E37-A875-4A1B-83F0-251E9AB6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149B3D6-CB32-4A74-8B1A-E8F58961B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3C22C5-0E5C-460B-9856-A558C47C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698C-D35C-4DB1-A73F-12D0E3B56FC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0172CEA-6258-42E6-B1F8-0C6DA320B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11278B-A143-452A-AB89-020C53C8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32BF-0D7B-4AC8-ADE3-8F525B194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42A3EC-838E-4F01-97D1-2495BE855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MATH 5470 project-  Home Credit Default Risk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1CF2040-9DE6-4E6E-B0F4-788F02AB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altLang="zh-CN" dirty="0"/>
              <a:t>Peng YE</a:t>
            </a:r>
          </a:p>
          <a:p>
            <a:r>
              <a:rPr lang="en-US" altLang="zh-CN" dirty="0"/>
              <a:t>Dept. of </a:t>
            </a:r>
            <a:r>
              <a:rPr lang="en-US" altLang="zh-CN" dirty="0" smtClean="0"/>
              <a:t>CSE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" y="5165725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hkustconnect-my.sharepoint.com</a:t>
            </a:r>
            <a:r>
              <a:rPr lang="en-US" dirty="0"/>
              <a:t>/:v:/g/personal/</a:t>
            </a:r>
            <a:r>
              <a:rPr lang="en-US" dirty="0" err="1"/>
              <a:t>pyeac_connect_ust_hk</a:t>
            </a:r>
            <a:r>
              <a:rPr lang="en-US" dirty="0"/>
              <a:t>/EaglxoSXp1FDnHo71alDGa8BuqhGlikzQBM6qbFQqiif6g</a:t>
            </a:r>
          </a:p>
        </p:txBody>
      </p:sp>
    </p:spTree>
    <p:extLst>
      <p:ext uri="{BB962C8B-B14F-4D97-AF65-F5344CB8AC3E}">
        <p14:creationId xmlns:p14="http://schemas.microsoft.com/office/powerpoint/2010/main" val="36655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303FA3-82AC-4C52-8BC5-544BF38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Attempt 2: Principal Component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6420A03-1206-4BAB-941E-EC943914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principal component accounts 95% explained variance</a:t>
            </a:r>
          </a:p>
          <a:p>
            <a:r>
              <a:rPr lang="en-US" altLang="zh-CN" dirty="0"/>
              <a:t>However, the performance is not good even we choose 610 principal components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BAB85C8-401C-4D1A-9701-ACCEA97B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001294"/>
            <a:ext cx="8877300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A49B692-A4AF-4C9B-881F-44D594634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25" y="2329243"/>
            <a:ext cx="5267455" cy="43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64A10B-71AB-44D4-864F-F1984252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461F9FA-65F1-453F-AA77-A986197C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Machine learning models are powerful in predicting applicants’ repayment abilities.</a:t>
            </a:r>
          </a:p>
          <a:p>
            <a:r>
              <a:rPr lang="en-US" altLang="zh-CN" dirty="0"/>
              <a:t>Merging more tables and feature engineering can enhance models’ performance.</a:t>
            </a:r>
          </a:p>
          <a:p>
            <a:r>
              <a:rPr lang="en-US" altLang="zh-CN" dirty="0"/>
              <a:t>For this dataset, feature selection can significantly reduce the number of features without sacrificing AUC, but PCA can’t.</a:t>
            </a:r>
          </a:p>
        </p:txBody>
      </p:sp>
    </p:spTree>
    <p:extLst>
      <p:ext uri="{BB962C8B-B14F-4D97-AF65-F5344CB8AC3E}">
        <p14:creationId xmlns:p14="http://schemas.microsoft.com/office/powerpoint/2010/main" val="414753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1D3B706-FECA-4757-B4C1-A036FBFB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331EE8F-DE2C-4830-B33C-3246DAE29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F4DA19-8167-420F-9A60-B52E561F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Competition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DAAF08-3D12-4957-BC23-6A1FE74F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use data provided by Home Credit to predict their clients' repayment abilities (whether they will repay on time or not)</a:t>
            </a:r>
          </a:p>
          <a:p>
            <a:r>
              <a:rPr lang="en-US" altLang="zh-CN" dirty="0"/>
              <a:t>Evaluation metric: AUC (area under the ROC curve)</a:t>
            </a:r>
          </a:p>
          <a:p>
            <a:r>
              <a:rPr lang="en-US" altLang="zh-CN" dirty="0"/>
              <a:t>Submit probabilities instead of 0-1 predictions</a:t>
            </a:r>
          </a:p>
        </p:txBody>
      </p:sp>
    </p:spTree>
    <p:extLst>
      <p:ext uri="{BB962C8B-B14F-4D97-AF65-F5344CB8AC3E}">
        <p14:creationId xmlns:p14="http://schemas.microsoft.com/office/powerpoint/2010/main" val="24553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C8482E-9356-408F-A37B-502FD8CA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F314B2B-A37B-4912-B9DA-6A6BEDF8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binary classification task</a:t>
            </a:r>
          </a:p>
          <a:p>
            <a:r>
              <a:rPr lang="en-US" altLang="zh-CN" dirty="0"/>
              <a:t>Labels are unbalanced (less than 1% are positive)</a:t>
            </a:r>
          </a:p>
          <a:p>
            <a:r>
              <a:rPr lang="en-US" altLang="zh-CN" dirty="0"/>
              <a:t>More than 200 origin features distributed in 7 tables</a:t>
            </a:r>
          </a:p>
          <a:p>
            <a:endParaRPr lang="zh-CN" altLang="en-US" dirty="0"/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xmlns="" id="{04EBB9D0-CA95-4137-92CE-040C69B2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54" y="1364774"/>
            <a:ext cx="8213492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AD15D3-5513-43B1-B8CA-7A894412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Scientific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C415D4-86AE-4982-98FB-D2A23B0B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we use machine learning models to predict applicants’ repayment abilities?</a:t>
            </a:r>
          </a:p>
          <a:p>
            <a:r>
              <a:rPr lang="en-US" altLang="zh-CN" dirty="0"/>
              <a:t>Can table merging and feature engineering improve our models’ performance?</a:t>
            </a:r>
          </a:p>
          <a:p>
            <a:r>
              <a:rPr lang="en-US" altLang="zh-CN" dirty="0"/>
              <a:t>Can we use feature selection or dimensionality reduction techniques to reduce the number of features?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15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728003E-F077-451C-8E83-3D426622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DA6E92-DE64-4568-9D90-3A66A77B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</a:p>
          <a:p>
            <a:r>
              <a:rPr lang="en-US" altLang="zh-CN" dirty="0"/>
              <a:t>Random forest</a:t>
            </a:r>
          </a:p>
          <a:p>
            <a:r>
              <a:rPr lang="en-US" altLang="zh-CN" dirty="0"/>
              <a:t>Ridge regression (clip output to [0, 1])</a:t>
            </a:r>
          </a:p>
          <a:p>
            <a:r>
              <a:rPr lang="en-US" altLang="zh-CN" dirty="0"/>
              <a:t>Neural network (3 hidden layers)</a:t>
            </a:r>
          </a:p>
          <a:p>
            <a:r>
              <a:rPr lang="en-US" altLang="zh-CN" dirty="0"/>
              <a:t>Light Gradient Boosting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2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543AC9-AD6F-441F-966D-43761049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main table (application)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9EDE50-95F7-499D-9B4D-F460A8F0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One-hot encoding for categorical features</a:t>
            </a:r>
          </a:p>
          <a:p>
            <a:r>
              <a:rPr lang="en-US" altLang="zh-CN" dirty="0"/>
              <a:t>Median imputation for missing values</a:t>
            </a:r>
          </a:p>
          <a:p>
            <a:r>
              <a:rPr lang="en-US" altLang="zh-CN" dirty="0"/>
              <a:t>Scale each feature’s values to be in range [0, 1]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5C188E7A-EF0B-4723-A1DB-BB018DC3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4001294"/>
            <a:ext cx="8791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FC523A-0D58-4A31-B8EA-6CED939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merging and feature engineering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122A3C-37B7-4248-AE59-C6E583FD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Aggregation by IDs</a:t>
            </a:r>
            <a:r>
              <a:rPr lang="zh-CN" altLang="en-US" dirty="0"/>
              <a:t> </a:t>
            </a:r>
            <a:r>
              <a:rPr lang="en-US" altLang="zh-CN" dirty="0"/>
              <a:t>(loan IDs, bureau IDs, etc.) and compute some statistics (e.g. sum, mean, maximum value) as new features</a:t>
            </a:r>
          </a:p>
          <a:p>
            <a:r>
              <a:rPr lang="en-US" altLang="zh-CN" dirty="0"/>
              <a:t>Join tables together</a:t>
            </a:r>
          </a:p>
          <a:p>
            <a:r>
              <a:rPr lang="en-US" altLang="zh-CN" dirty="0"/>
              <a:t>Remove features with more than 70% missing values</a:t>
            </a:r>
          </a:p>
          <a:p>
            <a:r>
              <a:rPr lang="en-US" altLang="zh-CN" dirty="0"/>
              <a:t>One-hot encoding, imputation and scaling</a:t>
            </a:r>
          </a:p>
          <a:p>
            <a:r>
              <a:rPr lang="en-US" altLang="zh-CN" dirty="0"/>
              <a:t>More details can be found in report and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F65AB0-AFBD-47C9-B2A0-BEBDE624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merged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7FBEA-6A76-419B-BF33-D9C87B6E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weighted averaging, can achieve a final private score of 0.782.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D33FE37-3945-4C98-93EA-466083EB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153569"/>
            <a:ext cx="879157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F1789E5-EDA9-4586-BD3A-4658C3C5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4355703"/>
            <a:ext cx="8791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7C5A3F-5733-4A63-A444-9AA5EA35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Attempt 1: feature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8B8BF6-F446-45CC-AFCE-6619B52D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variables that have high correlation coefficients with others</a:t>
            </a:r>
          </a:p>
          <a:p>
            <a:r>
              <a:rPr lang="en-US" altLang="zh-CN" dirty="0"/>
              <a:t>Train a </a:t>
            </a:r>
            <a:r>
              <a:rPr lang="en-US" altLang="zh-CN" dirty="0" err="1"/>
              <a:t>LightGBM</a:t>
            </a:r>
            <a:r>
              <a:rPr lang="en-US" altLang="zh-CN" dirty="0"/>
              <a:t>, delete features with zero importance</a:t>
            </a:r>
          </a:p>
          <a:p>
            <a:r>
              <a:rPr lang="en-US" altLang="zh-CN" dirty="0"/>
              <a:t>989 features to 610 features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A9C0EAD4-54EF-41FD-B67C-7C6753B5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846830"/>
            <a:ext cx="8943975" cy="952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78B3ED9-C519-46B4-9539-1A69C762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1" y="5329238"/>
            <a:ext cx="8791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373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等线</vt:lpstr>
      <vt:lpstr>等线 Light</vt:lpstr>
      <vt:lpstr>Office 主题​​</vt:lpstr>
      <vt:lpstr>MATH 5470 project-  Home Credit Default Risk</vt:lpstr>
      <vt:lpstr>Competition overview</vt:lpstr>
      <vt:lpstr>Dataset overview</vt:lpstr>
      <vt:lpstr>Scientific questions</vt:lpstr>
      <vt:lpstr>Models</vt:lpstr>
      <vt:lpstr>Results on main table (application)</vt:lpstr>
      <vt:lpstr>Table merging and feature engineering</vt:lpstr>
      <vt:lpstr>Results on merged table</vt:lpstr>
      <vt:lpstr>Attempt 1: feature selection</vt:lpstr>
      <vt:lpstr>Attempt 2: Principal Component Analysis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5470 project-  Home Credit Default Risk</dc:title>
  <dc:creator>叶 芃</dc:creator>
  <cp:lastModifiedBy>Microsoft Office User</cp:lastModifiedBy>
  <cp:revision>61</cp:revision>
  <dcterms:created xsi:type="dcterms:W3CDTF">2022-05-01T12:52:05Z</dcterms:created>
  <dcterms:modified xsi:type="dcterms:W3CDTF">2022-05-02T09:07:11Z</dcterms:modified>
</cp:coreProperties>
</file>