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ED952-4182-CE46-8C0F-6C79133DA011}" v="22" dt="2022-05-01T09:44:40.951"/>
    <p1510:client id="{929018EC-ECF9-26C0-5FC9-777787AC2C63}" v="150" dt="2022-05-01T09:16:47.968"/>
    <p1510:client id="{B8C8A07B-A66C-51D9-CCD2-1275C29F5CD2}" v="169" dt="2022-05-01T04:11:46.862"/>
    <p1510:client id="{C5E00604-0FCA-5687-309A-78D135D1C86F}" v="15" dt="2022-05-01T05:22:21.5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3216"/>
  </p:normalViewPr>
  <p:slideViewPr>
    <p:cSldViewPr snapToGrid="0">
      <p:cViewPr>
        <p:scale>
          <a:sx n="1" d="2"/>
          <a:sy n="1" d="2"/>
        </p:scale>
        <p:origin x="760" y="400"/>
      </p:cViewPr>
      <p:guideLst>
        <p:guide orient="horz" pos="61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jpeg"/><Relationship Id="rId8"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5470 </a:t>
            </a:r>
            <a:r>
              <a:rPr lang="en-US" dirty="0"/>
              <a:t>Project</a:t>
            </a:r>
            <a:r>
              <a:rPr lang="en-US" altLang="zh-CN" dirty="0">
                <a:solidFill>
                  <a:schemeClr val="bg1"/>
                </a:solidFill>
              </a:rPr>
              <a:t>: M5 Forecasting - Accuracy</a:t>
            </a:r>
          </a:p>
          <a:p>
            <a:pPr algn="ctr"/>
            <a:r>
              <a:rPr lang="en-US" sz="1000" dirty="0" err="1">
                <a:solidFill>
                  <a:schemeClr val="bg1"/>
                </a:solidFill>
              </a:rPr>
              <a:t>Yuxuan</a:t>
            </a:r>
            <a:r>
              <a:rPr lang="en-US" sz="1000" dirty="0">
                <a:solidFill>
                  <a:schemeClr val="bg1"/>
                </a:solidFill>
              </a:rPr>
              <a:t> Qin, </a:t>
            </a:r>
            <a:r>
              <a:rPr lang="en-US" sz="1000" dirty="0" err="1">
                <a:solidFill>
                  <a:schemeClr val="bg1"/>
                </a:solidFill>
              </a:rPr>
              <a:t>Wenxue</a:t>
            </a:r>
            <a:r>
              <a:rPr lang="en-US" sz="1000" dirty="0">
                <a:solidFill>
                  <a:schemeClr val="bg1"/>
                </a:solidFill>
              </a:rPr>
              <a:t> Li, </a:t>
            </a:r>
            <a:r>
              <a:rPr lang="en-US" sz="1000" dirty="0" err="1">
                <a:solidFill>
                  <a:schemeClr val="bg1"/>
                </a:solidFill>
              </a:rPr>
              <a:t>Yubo</a:t>
            </a:r>
            <a:r>
              <a:rPr lang="en-US" sz="1000" dirty="0">
                <a:solidFill>
                  <a:schemeClr val="bg1"/>
                </a:solidFill>
              </a:rPr>
              <a:t> Wang, </a:t>
            </a:r>
            <a:r>
              <a:rPr lang="en-US" sz="1000" dirty="0" err="1">
                <a:solidFill>
                  <a:schemeClr val="bg1"/>
                </a:solidFill>
              </a:rPr>
              <a:t>Decang</a:t>
            </a:r>
            <a:r>
              <a:rPr lang="en-US" sz="1000" dirty="0">
                <a:solidFill>
                  <a:schemeClr val="bg1"/>
                </a:solidFill>
              </a:rPr>
              <a:t> Sun {</a:t>
            </a:r>
            <a:r>
              <a:rPr lang="en-US" sz="1000" dirty="0" err="1">
                <a:solidFill>
                  <a:schemeClr val="bg1"/>
                </a:solidFill>
              </a:rPr>
              <a:t>yqinam</a:t>
            </a:r>
            <a:r>
              <a:rPr lang="en-US" sz="1000" dirty="0">
                <a:solidFill>
                  <a:schemeClr val="bg1"/>
                </a:solidFill>
              </a:rPr>
              <a:t>,</a:t>
            </a:r>
            <a:r>
              <a:rPr lang="zh-CN" altLang="en-US" sz="1000" dirty="0">
                <a:solidFill>
                  <a:schemeClr val="bg1"/>
                </a:solidFill>
              </a:rPr>
              <a:t> </a:t>
            </a:r>
            <a:r>
              <a:rPr lang="en-US" sz="1000" dirty="0" err="1">
                <a:solidFill>
                  <a:schemeClr val="bg1"/>
                </a:solidFill>
              </a:rPr>
              <a:t>wlicv</a:t>
            </a:r>
            <a:r>
              <a:rPr lang="en-US" sz="1000" dirty="0">
                <a:solidFill>
                  <a:schemeClr val="bg1"/>
                </a:solidFill>
              </a:rPr>
              <a:t>, </a:t>
            </a:r>
            <a:r>
              <a:rPr lang="en-US" sz="1000" dirty="0" err="1">
                <a:solidFill>
                  <a:schemeClr val="bg1"/>
                </a:solidFill>
              </a:rPr>
              <a:t>ywangnx</a:t>
            </a:r>
            <a:r>
              <a:rPr lang="en-US" sz="1000" dirty="0">
                <a:solidFill>
                  <a:schemeClr val="bg1"/>
                </a:solidFill>
              </a:rPr>
              <a:t>,</a:t>
            </a:r>
            <a:r>
              <a:rPr lang="zh-CN" altLang="en-US" sz="1000" dirty="0">
                <a:solidFill>
                  <a:schemeClr val="bg1"/>
                </a:solidFill>
              </a:rPr>
              <a:t> </a:t>
            </a:r>
            <a:r>
              <a:rPr lang="en-US" sz="1000" dirty="0" err="1">
                <a:solidFill>
                  <a:schemeClr val="bg1"/>
                </a:solidFill>
              </a:rPr>
              <a:t>dsunak</a:t>
            </a:r>
            <a:r>
              <a:rPr lang="en-US" sz="1000" dirty="0">
                <a:solidFill>
                  <a:schemeClr val="bg1"/>
                </a:solidFill>
              </a:rPr>
              <a:t>}@</a:t>
            </a:r>
            <a:r>
              <a:rPr lang="en-US" sz="1000" dirty="0" err="1">
                <a:solidFill>
                  <a:schemeClr val="bg1"/>
                </a:solidFill>
              </a:rPr>
              <a:t>connect.ust.hk</a:t>
            </a:r>
            <a:endParaRPr lang="en-US" sz="1000" dirty="0">
              <a:solidFill>
                <a:schemeClr val="bg1"/>
              </a:solidFill>
            </a:endParaRPr>
          </a:p>
          <a:p>
            <a:pPr algn="ctr"/>
            <a:r>
              <a:rPr lang="en-US" sz="1000" dirty="0">
                <a:solidFill>
                  <a:schemeClr val="bg1"/>
                </a:solidFill>
              </a:rPr>
              <a:t>Department of Computer Science and Engineering, </a:t>
            </a:r>
            <a:r>
              <a:rPr lang="en-US" sz="1000" dirty="0" smtClean="0">
                <a:solidFill>
                  <a:schemeClr val="bg1"/>
                </a:solidFill>
              </a:rPr>
              <a:t>HKUST</a:t>
            </a:r>
          </a:p>
          <a:p>
            <a:pPr algn="ctr"/>
            <a:r>
              <a:rPr lang="en-US" sz="1000" dirty="0" smtClean="0">
                <a:solidFill>
                  <a:schemeClr val="bg1"/>
                </a:solidFill>
              </a:rPr>
              <a:t>Talk Video: https</a:t>
            </a:r>
            <a:r>
              <a:rPr lang="en-US" sz="1000" dirty="0">
                <a:solidFill>
                  <a:schemeClr val="bg1"/>
                </a:solidFill>
              </a:rPr>
              <a:t>://</a:t>
            </a:r>
            <a:r>
              <a:rPr lang="en-US" sz="1000" dirty="0" err="1">
                <a:solidFill>
                  <a:schemeClr val="bg1"/>
                </a:solidFill>
              </a:rPr>
              <a:t>www.bilibili.com</a:t>
            </a:r>
            <a:r>
              <a:rPr lang="en-US" sz="1000" dirty="0">
                <a:solidFill>
                  <a:schemeClr val="bg1"/>
                </a:solidFill>
              </a:rPr>
              <a:t>/video/BV1uZ4y1y7wS/</a:t>
            </a:r>
            <a:endParaRPr lang="en-US" sz="1000" dirty="0">
              <a:solidFill>
                <a:schemeClr val="bg1"/>
              </a:solidFill>
            </a:endParaRPr>
          </a:p>
        </p:txBody>
      </p:sp>
      <p:sp>
        <p:nvSpPr>
          <p:cNvPr id="9" name="Rectangle 8"/>
          <p:cNvSpPr/>
          <p:nvPr/>
        </p:nvSpPr>
        <p:spPr>
          <a:xfrm>
            <a:off x="164895" y="1178476"/>
            <a:ext cx="3794332" cy="264920"/>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1. Introduction</a:t>
            </a:r>
          </a:p>
        </p:txBody>
      </p:sp>
      <p:sp>
        <p:nvSpPr>
          <p:cNvPr id="13" name="Rectangle 12"/>
          <p:cNvSpPr/>
          <p:nvPr/>
        </p:nvSpPr>
        <p:spPr>
          <a:xfrm>
            <a:off x="164895" y="1443396"/>
            <a:ext cx="3794332" cy="9836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just"/>
            <a:r>
              <a:rPr lang="en-US" sz="1000"/>
              <a:t>M5 Forecasting - Accuracy uses Walmart's sales data from 2011-01-29 to 2016-06-19 to predict the sales of different products in the next 28 days.</a:t>
            </a:r>
          </a:p>
          <a:p>
            <a:pPr algn="just"/>
            <a:r>
              <a:rPr lang="en-US" sz="1000"/>
              <a:t>Our work mainly consists of the following 2 parts: exploratory data analysis (EDA) and LSTM model </a:t>
            </a:r>
            <a:r>
              <a:rPr lang="en-US" sz="1000">
                <a:ea typeface="+mn-lt"/>
                <a:cs typeface="+mn-lt"/>
              </a:rPr>
              <a:t>training</a:t>
            </a:r>
            <a:r>
              <a:rPr lang="en-US" sz="1000"/>
              <a:t>.</a:t>
            </a:r>
            <a:endParaRPr lang="en-US" sz="1000">
              <a:cs typeface="Calibri"/>
            </a:endParaRPr>
          </a:p>
        </p:txBody>
      </p:sp>
      <p:sp>
        <p:nvSpPr>
          <p:cNvPr id="18" name="Rectangle 17"/>
          <p:cNvSpPr/>
          <p:nvPr/>
        </p:nvSpPr>
        <p:spPr>
          <a:xfrm>
            <a:off x="171756" y="4541991"/>
            <a:ext cx="3794332" cy="264920"/>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1200">
                <a:ea typeface="DengXian"/>
              </a:rPr>
              <a:t>3. </a:t>
            </a:r>
            <a:r>
              <a:rPr lang="en-US" sz="1200">
                <a:ea typeface="DengXian"/>
              </a:rPr>
              <a:t>EDA (Exploratory Data Analysis)</a:t>
            </a:r>
            <a:endParaRPr lang="en-US" sz="1200">
              <a:ea typeface="DengXian"/>
              <a:cs typeface="Calibri"/>
            </a:endParaRPr>
          </a:p>
        </p:txBody>
      </p:sp>
      <p:sp>
        <p:nvSpPr>
          <p:cNvPr id="19" name="Rectangle 18"/>
          <p:cNvSpPr/>
          <p:nvPr/>
        </p:nvSpPr>
        <p:spPr>
          <a:xfrm>
            <a:off x="8227241" y="1178476"/>
            <a:ext cx="3794332" cy="264920"/>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5. Result &amp; Analysis</a:t>
            </a:r>
          </a:p>
        </p:txBody>
      </p:sp>
      <p:sp>
        <p:nvSpPr>
          <p:cNvPr id="8" name="Rectangle 7"/>
          <p:cNvSpPr/>
          <p:nvPr/>
        </p:nvSpPr>
        <p:spPr>
          <a:xfrm>
            <a:off x="171870" y="2568806"/>
            <a:ext cx="3794332" cy="264920"/>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1200">
                <a:ea typeface="DengXian"/>
              </a:rPr>
              <a:t>2.</a:t>
            </a:r>
            <a:r>
              <a:rPr lang="zh-CN" altLang="en-US" sz="1200">
                <a:ea typeface="DengXian"/>
              </a:rPr>
              <a:t> </a:t>
            </a:r>
            <a:r>
              <a:rPr lang="en-US" altLang="zh-CN" sz="1200">
                <a:ea typeface="DengXian"/>
              </a:rPr>
              <a:t>Dataset Introduction</a:t>
            </a:r>
            <a:endParaRPr lang="en-US" sz="1200">
              <a:ea typeface="DengXian"/>
            </a:endParaRPr>
          </a:p>
        </p:txBody>
      </p:sp>
      <p:sp>
        <p:nvSpPr>
          <p:cNvPr id="11" name="Rectangle 10"/>
          <p:cNvSpPr/>
          <p:nvPr/>
        </p:nvSpPr>
        <p:spPr>
          <a:xfrm>
            <a:off x="171870" y="2827773"/>
            <a:ext cx="3795690" cy="157820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r>
              <a:rPr lang="en-US" sz="1000">
                <a:ea typeface="+mn-lt"/>
                <a:cs typeface="+mn-lt"/>
              </a:rPr>
              <a:t>M5 Forecasting - Accuracy challenge mainly consists 3 types of files that can be used as input features.</a:t>
            </a:r>
            <a:endParaRPr lang="en-US">
              <a:ea typeface="+mn-lt"/>
              <a:cs typeface="+mn-lt"/>
            </a:endParaRPr>
          </a:p>
          <a:p>
            <a:pPr marL="171450" indent="-171450">
              <a:buFont typeface="Wingdings"/>
              <a:buChar char="Ø"/>
            </a:pPr>
            <a:r>
              <a:rPr lang="en-US" sz="1000" err="1">
                <a:ea typeface="+mn-lt"/>
                <a:cs typeface="+mn-lt"/>
              </a:rPr>
              <a:t>Sales_train_evaluation</a:t>
            </a:r>
            <a:r>
              <a:rPr lang="en-US" sz="1000">
                <a:ea typeface="+mn-lt"/>
                <a:cs typeface="+mn-lt"/>
              </a:rPr>
              <a:t>/</a:t>
            </a:r>
            <a:r>
              <a:rPr lang="en-US" sz="1000" err="1">
                <a:ea typeface="+mn-lt"/>
                <a:cs typeface="+mn-lt"/>
              </a:rPr>
              <a:t>validation.csv</a:t>
            </a:r>
            <a:endParaRPr lang="en-US" sz="1000">
              <a:ea typeface="+mn-lt"/>
              <a:cs typeface="+mn-lt"/>
            </a:endParaRPr>
          </a:p>
          <a:p>
            <a:r>
              <a:rPr lang="en-US" sz="1000">
                <a:ea typeface="+mn-lt"/>
                <a:cs typeface="+mn-lt"/>
              </a:rPr>
              <a:t>These two files are the main feature files, which contain the historical daily unit sales data per product and store. </a:t>
            </a:r>
          </a:p>
          <a:p>
            <a:pPr marL="171450" indent="-171450">
              <a:buFont typeface="Wingdings"/>
              <a:buChar char="Ø"/>
            </a:pPr>
            <a:r>
              <a:rPr lang="en-US" sz="1000" err="1">
                <a:ea typeface="+mn-lt"/>
                <a:cs typeface="+mn-lt"/>
              </a:rPr>
              <a:t>Calendar.csv</a:t>
            </a:r>
            <a:endParaRPr lang="en-US" sz="1000">
              <a:ea typeface="+mn-lt"/>
              <a:cs typeface="+mn-lt"/>
            </a:endParaRPr>
          </a:p>
          <a:p>
            <a:r>
              <a:rPr lang="en-US" sz="1000">
                <a:ea typeface="+mn-lt"/>
                <a:cs typeface="+mn-lt"/>
              </a:rPr>
              <a:t>Contains information about the dates on which the products are sold.</a:t>
            </a:r>
            <a:endParaRPr lang="en-US"/>
          </a:p>
          <a:p>
            <a:pPr marL="171450" indent="-171450">
              <a:buFont typeface="Wingdings"/>
              <a:buChar char="Ø"/>
            </a:pPr>
            <a:r>
              <a:rPr lang="en-US" sz="1000" err="1">
                <a:ea typeface="+mn-lt"/>
                <a:cs typeface="+mn-lt"/>
              </a:rPr>
              <a:t>Sell_prices.csv</a:t>
            </a:r>
            <a:endParaRPr lang="en-US" sz="1000">
              <a:ea typeface="+mn-lt"/>
              <a:cs typeface="+mn-lt"/>
            </a:endParaRPr>
          </a:p>
          <a:p>
            <a:r>
              <a:rPr lang="en-US" sz="1000">
                <a:ea typeface="+mn-lt"/>
                <a:cs typeface="+mn-lt"/>
              </a:rPr>
              <a:t>Contains information about the price of the products sold per store and date.</a:t>
            </a:r>
            <a:endParaRPr lang="en-US"/>
          </a:p>
        </p:txBody>
      </p:sp>
      <p:sp>
        <p:nvSpPr>
          <p:cNvPr id="14" name="Rectangle 13"/>
          <p:cNvSpPr/>
          <p:nvPr/>
        </p:nvSpPr>
        <p:spPr>
          <a:xfrm>
            <a:off x="8227241" y="1438864"/>
            <a:ext cx="3777421" cy="118863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sz="900">
                <a:cs typeface="Calibri"/>
              </a:rPr>
              <a:t>The LSTM model was proven to be effective on the time-series predicting task, since its RNN structure could memorize the past state which could help it to capture the time related pattern.</a:t>
            </a:r>
            <a:endParaRPr lang="en-US" sz="900"/>
          </a:p>
          <a:p>
            <a:pPr algn="just"/>
            <a:endParaRPr lang="en-US" sz="900"/>
          </a:p>
          <a:p>
            <a:pPr algn="just"/>
            <a:r>
              <a:rPr lang="en-US" sz="900"/>
              <a:t>In the experiment, we chose to use a 3-layer LSTM model to carry out the prediction. For the dataset, we use 90% of the dataset (1709 data) as the training set, and 10% (190 data) as the validation set.</a:t>
            </a:r>
            <a:endParaRPr lang="en-US"/>
          </a:p>
        </p:txBody>
      </p:sp>
      <p:sp>
        <p:nvSpPr>
          <p:cNvPr id="15" name="Rectangle 14"/>
          <p:cNvSpPr/>
          <p:nvPr/>
        </p:nvSpPr>
        <p:spPr>
          <a:xfrm>
            <a:off x="8227236" y="5004442"/>
            <a:ext cx="3794332" cy="56084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r>
              <a:rPr lang="en-US" sz="1000" err="1"/>
              <a:t>Hochreiter</a:t>
            </a:r>
            <a:r>
              <a:rPr lang="en-US" sz="1000"/>
              <a:t>, S., &amp; </a:t>
            </a:r>
            <a:r>
              <a:rPr lang="en-US" sz="1000" err="1"/>
              <a:t>Schmidhuber</a:t>
            </a:r>
            <a:r>
              <a:rPr lang="en-US" sz="1000"/>
              <a:t>, J. (1997). Long short-term memory. Neural computation, 9(8), 1735-1780.</a:t>
            </a:r>
          </a:p>
        </p:txBody>
      </p:sp>
      <p:sp>
        <p:nvSpPr>
          <p:cNvPr id="17" name="Rectangle 16"/>
          <p:cNvSpPr/>
          <p:nvPr/>
        </p:nvSpPr>
        <p:spPr>
          <a:xfrm>
            <a:off x="8227236" y="4752680"/>
            <a:ext cx="3794332" cy="264920"/>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7. References</a:t>
            </a:r>
          </a:p>
        </p:txBody>
      </p:sp>
      <p:sp>
        <p:nvSpPr>
          <p:cNvPr id="20" name="Rectangle 19"/>
          <p:cNvSpPr/>
          <p:nvPr/>
        </p:nvSpPr>
        <p:spPr>
          <a:xfrm>
            <a:off x="8215696" y="2741355"/>
            <a:ext cx="3794332" cy="264920"/>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6. Conclusion</a:t>
            </a:r>
          </a:p>
        </p:txBody>
      </p:sp>
      <p:sp>
        <p:nvSpPr>
          <p:cNvPr id="22" name="Rectangle 21"/>
          <p:cNvSpPr/>
          <p:nvPr/>
        </p:nvSpPr>
        <p:spPr>
          <a:xfrm>
            <a:off x="4188644" y="4422881"/>
            <a:ext cx="3803645" cy="64961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altLang="zh-CN" sz="1000">
                <a:ea typeface="DengXian"/>
              </a:rPr>
              <a:t>We first normalize the features into range [0,1], and then train the data with 32 epochs using our 3-layer LSTM model (40, 300, 300 neurons and 0.2 dropout rate for each layer), with </a:t>
            </a:r>
            <a:r>
              <a:rPr lang="en-US" sz="1000">
                <a:ea typeface="+mn-lt"/>
                <a:cs typeface="+mn-lt"/>
              </a:rPr>
              <a:t>Adam optimizer with 0.01 learning rate</a:t>
            </a:r>
            <a:r>
              <a:rPr lang="en-US" altLang="zh-CN" sz="1000">
                <a:ea typeface="DengXian"/>
              </a:rPr>
              <a:t>.</a:t>
            </a:r>
            <a:endParaRPr lang="en-US" altLang="zh-CN" sz="1000">
              <a:ea typeface="DengXian"/>
              <a:cs typeface="Calibri"/>
            </a:endParaRPr>
          </a:p>
        </p:txBody>
      </p:sp>
      <p:sp>
        <p:nvSpPr>
          <p:cNvPr id="23" name="Rectangle 22"/>
          <p:cNvSpPr/>
          <p:nvPr/>
        </p:nvSpPr>
        <p:spPr>
          <a:xfrm>
            <a:off x="4188643" y="4158533"/>
            <a:ext cx="3801754" cy="264920"/>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t>4. Model Training</a:t>
            </a:r>
          </a:p>
        </p:txBody>
      </p:sp>
      <p:sp>
        <p:nvSpPr>
          <p:cNvPr id="26" name="Rectangle 25"/>
          <p:cNvSpPr/>
          <p:nvPr/>
        </p:nvSpPr>
        <p:spPr>
          <a:xfrm>
            <a:off x="8215691" y="3004673"/>
            <a:ext cx="3789252" cy="166150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just"/>
            <a:r>
              <a:rPr lang="en-US" sz="900"/>
              <a:t>Our project trains an LSTM model to predict product sales for the next 28 days. The method relies on feature data, and we create feature data based on time series data to make the model present better prediction results.</a:t>
            </a:r>
          </a:p>
          <a:p>
            <a:pPr algn="just"/>
            <a:endParaRPr lang="en-US" sz="900"/>
          </a:p>
          <a:p>
            <a:pPr algn="just"/>
            <a:r>
              <a:rPr lang="en-US" sz="900"/>
              <a:t>After training the LSTM model for 20 epochs we get a satisfactory Kaggle score of 0.82.</a:t>
            </a:r>
            <a:endParaRPr lang="en-US"/>
          </a:p>
        </p:txBody>
      </p:sp>
      <p:sp>
        <p:nvSpPr>
          <p:cNvPr id="29" name="Rectangle 28"/>
          <p:cNvSpPr/>
          <p:nvPr/>
        </p:nvSpPr>
        <p:spPr>
          <a:xfrm>
            <a:off x="8227236" y="5844138"/>
            <a:ext cx="3773842" cy="83407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endParaRPr lang="en-US" altLang="zh-CN" sz="1000" b="1"/>
          </a:p>
          <a:p>
            <a:pPr marL="171450" indent="-171450" algn="just">
              <a:buFont typeface="Wingdings"/>
              <a:buChar char="Ø"/>
            </a:pPr>
            <a:r>
              <a:rPr lang="en-US" altLang="zh-CN" sz="1000" b="1">
                <a:ea typeface="DengXian"/>
                <a:cs typeface="Calibri"/>
              </a:rPr>
              <a:t>EDA (</a:t>
            </a:r>
            <a:r>
              <a:rPr lang="en-US" sz="1000" b="1">
                <a:ea typeface="DengXian"/>
                <a:cs typeface="Calibri"/>
              </a:rPr>
              <a:t>Exploratory Data Analysis</a:t>
            </a:r>
            <a:r>
              <a:rPr lang="en-US" altLang="zh-CN" sz="1000" b="1">
                <a:ea typeface="DengXian"/>
                <a:cs typeface="Calibri"/>
              </a:rPr>
              <a:t>): </a:t>
            </a:r>
            <a:r>
              <a:rPr lang="en-US" sz="1000">
                <a:cs typeface="Calibri"/>
              </a:rPr>
              <a:t>LI, </a:t>
            </a:r>
            <a:r>
              <a:rPr lang="en-US" sz="1000" err="1">
                <a:cs typeface="Calibri"/>
              </a:rPr>
              <a:t>Wenxue</a:t>
            </a:r>
            <a:endParaRPr lang="en-US" sz="1000">
              <a:cs typeface="Calibri"/>
            </a:endParaRPr>
          </a:p>
          <a:p>
            <a:pPr marL="171450" indent="-171450" algn="just">
              <a:buFont typeface="Wingdings"/>
              <a:buChar char="Ø"/>
            </a:pPr>
            <a:r>
              <a:rPr lang="en-US" altLang="zh-CN" sz="1000" b="1">
                <a:ea typeface="DengXian"/>
              </a:rPr>
              <a:t>Model Training: </a:t>
            </a:r>
            <a:r>
              <a:rPr lang="en-US" sz="1000"/>
              <a:t>WANG</a:t>
            </a:r>
            <a:r>
              <a:rPr lang="en-US" sz="1000">
                <a:cs typeface="Calibri"/>
              </a:rPr>
              <a:t>, </a:t>
            </a:r>
            <a:r>
              <a:rPr lang="en-US" sz="1000" err="1">
                <a:cs typeface="Calibri"/>
              </a:rPr>
              <a:t>Yubo</a:t>
            </a:r>
            <a:r>
              <a:rPr lang="en-US" sz="1000">
                <a:cs typeface="Calibri"/>
              </a:rPr>
              <a:t> &amp; SUN, </a:t>
            </a:r>
            <a:r>
              <a:rPr lang="en-US" sz="1000" err="1">
                <a:cs typeface="Calibri"/>
              </a:rPr>
              <a:t>Decang</a:t>
            </a:r>
            <a:endParaRPr lang="en-US" sz="1000">
              <a:cs typeface="Calibri"/>
            </a:endParaRPr>
          </a:p>
          <a:p>
            <a:pPr marL="171450" indent="-171450" algn="just">
              <a:buFont typeface="Wingdings"/>
              <a:buChar char="Ø"/>
            </a:pPr>
            <a:r>
              <a:rPr lang="en-US" sz="1000" b="1">
                <a:cs typeface="Calibri"/>
              </a:rPr>
              <a:t>10mins Presentation</a:t>
            </a:r>
            <a:r>
              <a:rPr lang="en-US" sz="1000">
                <a:cs typeface="Calibri"/>
              </a:rPr>
              <a:t>: QIN, </a:t>
            </a:r>
            <a:r>
              <a:rPr lang="en-US" sz="1000" err="1">
                <a:cs typeface="Calibri"/>
              </a:rPr>
              <a:t>Yuxuan</a:t>
            </a:r>
            <a:endParaRPr lang="en-US" sz="1000">
              <a:cs typeface="Calibri"/>
            </a:endParaRPr>
          </a:p>
          <a:p>
            <a:pPr algn="just"/>
            <a:endParaRPr lang="en-US" sz="1000">
              <a:cs typeface="Calibri"/>
            </a:endParaRPr>
          </a:p>
        </p:txBody>
      </p:sp>
      <p:sp>
        <p:nvSpPr>
          <p:cNvPr id="30" name="Rectangle 29"/>
          <p:cNvSpPr/>
          <p:nvPr/>
        </p:nvSpPr>
        <p:spPr>
          <a:xfrm>
            <a:off x="8227236" y="5610684"/>
            <a:ext cx="3773842" cy="233454"/>
          </a:xfrm>
          <a:prstGeom prst="rect">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a:t>8</a:t>
            </a:r>
            <a:r>
              <a:rPr lang="en-US" sz="1200"/>
              <a:t>. </a:t>
            </a:r>
            <a:r>
              <a:rPr lang="en-US" altLang="zh-CN" sz="1200"/>
              <a:t>Contribution</a:t>
            </a:r>
            <a:endParaRPr lang="en-US" sz="1200"/>
          </a:p>
        </p:txBody>
      </p:sp>
      <p:sp>
        <p:nvSpPr>
          <p:cNvPr id="32" name="Rectangle 31">
            <a:extLst>
              <a:ext uri="{FF2B5EF4-FFF2-40B4-BE49-F238E27FC236}">
                <a16:creationId xmlns:a16="http://schemas.microsoft.com/office/drawing/2014/main" xmlns="" id="{B2E3B53B-56F7-62AF-4953-D6F4D58FA49A}"/>
              </a:ext>
            </a:extLst>
          </p:cNvPr>
          <p:cNvSpPr/>
          <p:nvPr/>
        </p:nvSpPr>
        <p:spPr>
          <a:xfrm>
            <a:off x="165916" y="4762539"/>
            <a:ext cx="3795690" cy="44711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r>
              <a:rPr lang="en-US" sz="1000">
                <a:cs typeface="Calibri"/>
              </a:rPr>
              <a:t>In EDA, we focus on the distribution of products across </a:t>
            </a:r>
            <a:r>
              <a:rPr lang="en-US" sz="1000">
                <a:ea typeface="+mn-lt"/>
                <a:cs typeface="+mn-lt"/>
              </a:rPr>
              <a:t>discrete features</a:t>
            </a:r>
            <a:r>
              <a:rPr lang="en-US" sz="1000">
                <a:cs typeface="Calibri"/>
              </a:rPr>
              <a:t>, such as categories &amp; departments, and along the time.</a:t>
            </a:r>
            <a:endParaRPr lang="en-US"/>
          </a:p>
          <a:p>
            <a:endParaRPr lang="en-US" sz="1000">
              <a:cs typeface="Calibri"/>
            </a:endParaRPr>
          </a:p>
        </p:txBody>
      </p:sp>
      <p:pic>
        <p:nvPicPr>
          <p:cNvPr id="10" name="Picture 11" descr="Chart, pie chart&#10;&#10;Description automatically generated">
            <a:extLst>
              <a:ext uri="{FF2B5EF4-FFF2-40B4-BE49-F238E27FC236}">
                <a16:creationId xmlns:a16="http://schemas.microsoft.com/office/drawing/2014/main" xmlns="" id="{27CB1D04-1A03-C996-6D8C-98169C2203AE}"/>
              </a:ext>
            </a:extLst>
          </p:cNvPr>
          <p:cNvPicPr>
            <a:picLocks noChangeAspect="1"/>
          </p:cNvPicPr>
          <p:nvPr/>
        </p:nvPicPr>
        <p:blipFill>
          <a:blip r:embed="rId3"/>
          <a:stretch>
            <a:fillRect/>
          </a:stretch>
        </p:blipFill>
        <p:spPr>
          <a:xfrm>
            <a:off x="170242" y="5280661"/>
            <a:ext cx="1833950" cy="1330510"/>
          </a:xfrm>
          <a:prstGeom prst="rect">
            <a:avLst/>
          </a:prstGeom>
          <a:solidFill>
            <a:srgbClr val="7030A0"/>
          </a:solidFill>
          <a:ln>
            <a:solidFill>
              <a:srgbClr val="7030A0"/>
            </a:solidFill>
          </a:ln>
        </p:spPr>
      </p:pic>
      <p:pic>
        <p:nvPicPr>
          <p:cNvPr id="12" name="Picture 15" descr="Chart, pie chart&#10;&#10;Description automatically generated">
            <a:extLst>
              <a:ext uri="{FF2B5EF4-FFF2-40B4-BE49-F238E27FC236}">
                <a16:creationId xmlns:a16="http://schemas.microsoft.com/office/drawing/2014/main" xmlns="" id="{E10D712E-2F99-C28C-40F7-EA2A6764F165}"/>
              </a:ext>
            </a:extLst>
          </p:cNvPr>
          <p:cNvPicPr>
            <a:picLocks noChangeAspect="1"/>
          </p:cNvPicPr>
          <p:nvPr/>
        </p:nvPicPr>
        <p:blipFill>
          <a:blip r:embed="rId4"/>
          <a:stretch>
            <a:fillRect/>
          </a:stretch>
        </p:blipFill>
        <p:spPr>
          <a:xfrm>
            <a:off x="2090292" y="5278625"/>
            <a:ext cx="1875184" cy="1329951"/>
          </a:xfrm>
          <a:prstGeom prst="rect">
            <a:avLst/>
          </a:prstGeom>
          <a:solidFill>
            <a:srgbClr val="7030A0"/>
          </a:solidFill>
          <a:ln>
            <a:solidFill>
              <a:srgbClr val="7030A0"/>
            </a:solidFill>
          </a:ln>
        </p:spPr>
      </p:pic>
      <p:pic>
        <p:nvPicPr>
          <p:cNvPr id="39" name="Picture 39" descr="Chart, histogram&#10;&#10;Description automatically generated">
            <a:extLst>
              <a:ext uri="{FF2B5EF4-FFF2-40B4-BE49-F238E27FC236}">
                <a16:creationId xmlns:a16="http://schemas.microsoft.com/office/drawing/2014/main" xmlns="" id="{732CF8A7-8CD1-2358-E531-2CDD6C800AF2}"/>
              </a:ext>
            </a:extLst>
          </p:cNvPr>
          <p:cNvPicPr>
            <a:picLocks noChangeAspect="1"/>
          </p:cNvPicPr>
          <p:nvPr/>
        </p:nvPicPr>
        <p:blipFill>
          <a:blip r:embed="rId5"/>
          <a:stretch>
            <a:fillRect/>
          </a:stretch>
        </p:blipFill>
        <p:spPr>
          <a:xfrm>
            <a:off x="7008905" y="1177364"/>
            <a:ext cx="975660" cy="2912037"/>
          </a:xfrm>
          <a:prstGeom prst="rect">
            <a:avLst/>
          </a:prstGeom>
          <a:solidFill>
            <a:srgbClr val="7030A0"/>
          </a:solidFill>
          <a:ln>
            <a:solidFill>
              <a:srgbClr val="7030A0"/>
            </a:solidFill>
          </a:ln>
        </p:spPr>
      </p:pic>
      <p:pic>
        <p:nvPicPr>
          <p:cNvPr id="40" name="Picture 40" descr="Chart, line chart&#10;&#10;Description automatically generated">
            <a:extLst>
              <a:ext uri="{FF2B5EF4-FFF2-40B4-BE49-F238E27FC236}">
                <a16:creationId xmlns:a16="http://schemas.microsoft.com/office/drawing/2014/main" xmlns="" id="{3BD25BBC-006B-40E6-BF8D-886A9A87468B}"/>
              </a:ext>
            </a:extLst>
          </p:cNvPr>
          <p:cNvPicPr>
            <a:picLocks noChangeAspect="1"/>
          </p:cNvPicPr>
          <p:nvPr/>
        </p:nvPicPr>
        <p:blipFill>
          <a:blip r:embed="rId6"/>
          <a:stretch>
            <a:fillRect/>
          </a:stretch>
        </p:blipFill>
        <p:spPr>
          <a:xfrm>
            <a:off x="4186518" y="2742333"/>
            <a:ext cx="2743200" cy="1343451"/>
          </a:xfrm>
          <a:prstGeom prst="rect">
            <a:avLst/>
          </a:prstGeom>
          <a:solidFill>
            <a:srgbClr val="7030A0"/>
          </a:solidFill>
          <a:ln>
            <a:solidFill>
              <a:srgbClr val="7030A0"/>
            </a:solidFill>
          </a:ln>
        </p:spPr>
      </p:pic>
      <p:sp>
        <p:nvSpPr>
          <p:cNvPr id="41" name="Rectangle 40">
            <a:extLst>
              <a:ext uri="{FF2B5EF4-FFF2-40B4-BE49-F238E27FC236}">
                <a16:creationId xmlns:a16="http://schemas.microsoft.com/office/drawing/2014/main" xmlns="" id="{B441CD02-D8E3-1CCB-C856-F15AB3640601}"/>
              </a:ext>
            </a:extLst>
          </p:cNvPr>
          <p:cNvSpPr/>
          <p:nvPr/>
        </p:nvSpPr>
        <p:spPr>
          <a:xfrm>
            <a:off x="4191046" y="1184245"/>
            <a:ext cx="2742338" cy="145120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r>
              <a:rPr lang="en-US" sz="1000">
                <a:ea typeface="+mn-lt"/>
                <a:cs typeface="+mn-lt"/>
              </a:rPr>
              <a:t>From the distribution of products across discrete features, we find category and department are highly related to sales. </a:t>
            </a:r>
          </a:p>
          <a:p>
            <a:r>
              <a:rPr lang="en-US" sz="1000">
                <a:ea typeface="+mn-lt"/>
                <a:cs typeface="+mn-lt"/>
              </a:rPr>
              <a:t>From the distribution of products along the time, we find the average sales in stores have a time-related pattern. Even looking at each product, values often appear in the group, i.e., remaining at a value range for a few days, which motivates us to use the LSTM model for training.</a:t>
            </a:r>
          </a:p>
        </p:txBody>
      </p:sp>
      <p:pic>
        <p:nvPicPr>
          <p:cNvPr id="2" name="Picture 2" descr="Chart, line chart&#10;&#10;Description automatically generated">
            <a:extLst>
              <a:ext uri="{FF2B5EF4-FFF2-40B4-BE49-F238E27FC236}">
                <a16:creationId xmlns:a16="http://schemas.microsoft.com/office/drawing/2014/main" xmlns="" id="{AE24138C-2DD0-6415-E46C-8471CB3183FB}"/>
              </a:ext>
            </a:extLst>
          </p:cNvPr>
          <p:cNvPicPr>
            <a:picLocks noChangeAspect="1"/>
          </p:cNvPicPr>
          <p:nvPr/>
        </p:nvPicPr>
        <p:blipFill>
          <a:blip r:embed="rId7"/>
          <a:stretch>
            <a:fillRect/>
          </a:stretch>
        </p:blipFill>
        <p:spPr>
          <a:xfrm>
            <a:off x="5720368" y="5138955"/>
            <a:ext cx="2265608" cy="1501462"/>
          </a:xfrm>
          <a:prstGeom prst="rect">
            <a:avLst/>
          </a:prstGeom>
          <a:solidFill>
            <a:srgbClr val="7030A0"/>
          </a:solidFill>
          <a:ln>
            <a:solidFill>
              <a:srgbClr val="7030A0"/>
            </a:solidFill>
          </a:ln>
        </p:spPr>
      </p:pic>
      <p:pic>
        <p:nvPicPr>
          <p:cNvPr id="3" name="Picture 3" descr="Graphical user interface, text, application&#10;&#10;Description automatically generated">
            <a:extLst>
              <a:ext uri="{FF2B5EF4-FFF2-40B4-BE49-F238E27FC236}">
                <a16:creationId xmlns:a16="http://schemas.microsoft.com/office/drawing/2014/main" xmlns="" id="{43C69FD8-1EA8-7402-2653-083DA2FEFABA}"/>
              </a:ext>
            </a:extLst>
          </p:cNvPr>
          <p:cNvPicPr>
            <a:picLocks noChangeAspect="1"/>
          </p:cNvPicPr>
          <p:nvPr/>
        </p:nvPicPr>
        <p:blipFill>
          <a:blip r:embed="rId8"/>
          <a:stretch>
            <a:fillRect/>
          </a:stretch>
        </p:blipFill>
        <p:spPr>
          <a:xfrm>
            <a:off x="8739982" y="4001962"/>
            <a:ext cx="2743200" cy="583039"/>
          </a:xfrm>
          <a:prstGeom prst="rect">
            <a:avLst/>
          </a:prstGeom>
        </p:spPr>
      </p:pic>
      <p:sp>
        <p:nvSpPr>
          <p:cNvPr id="27" name="Rectangle 26">
            <a:extLst>
              <a:ext uri="{FF2B5EF4-FFF2-40B4-BE49-F238E27FC236}">
                <a16:creationId xmlns:a16="http://schemas.microsoft.com/office/drawing/2014/main" xmlns="" id="{CABF30E0-0AA9-9856-4A73-A99384B68376}"/>
              </a:ext>
            </a:extLst>
          </p:cNvPr>
          <p:cNvSpPr/>
          <p:nvPr/>
        </p:nvSpPr>
        <p:spPr>
          <a:xfrm>
            <a:off x="4188643" y="5139161"/>
            <a:ext cx="1455531" cy="149682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sz="1000">
                <a:ea typeface="+mn-lt"/>
                <a:cs typeface="+mn-lt"/>
              </a:rPr>
              <a:t>We use Mean Squared Error (MSE) as the loss function. At last, we chose the model trained at epoch 20 since it has the minimum vali has the minimum validation loss. (0.181)</a:t>
            </a:r>
            <a:endParaRPr lang="en-US"/>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465</Words>
  <Application>Microsoft Macintosh PowerPoint</Application>
  <PresentationFormat>Widescreen</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DengXian</vt:lpstr>
      <vt:lpstr>Wingdings</vt:lpstr>
      <vt:lpstr>Office Theme</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Microsoft Office User</cp:lastModifiedBy>
  <cp:revision>2</cp:revision>
  <dcterms:created xsi:type="dcterms:W3CDTF">2017-03-11T12:28:27Z</dcterms:created>
  <dcterms:modified xsi:type="dcterms:W3CDTF">2022-05-02T07:32:14Z</dcterms:modified>
</cp:coreProperties>
</file>