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7" r:id="rId2"/>
    <p:sldId id="479" r:id="rId3"/>
    <p:sldId id="498" r:id="rId4"/>
    <p:sldId id="505" r:id="rId5"/>
    <p:sldId id="512" r:id="rId6"/>
    <p:sldId id="506" r:id="rId7"/>
    <p:sldId id="513" r:id="rId8"/>
    <p:sldId id="515" r:id="rId9"/>
    <p:sldId id="516" r:id="rId10"/>
    <p:sldId id="517" r:id="rId11"/>
    <p:sldId id="518" r:id="rId12"/>
    <p:sldId id="520" r:id="rId13"/>
    <p:sldId id="521" r:id="rId14"/>
    <p:sldId id="519" r:id="rId15"/>
    <p:sldId id="4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 若骁" initials="曹" lastIdx="1" clrIdx="0">
    <p:extLst/>
  </p:cmAuthor>
  <p:cmAuthor id="2" name="HAOLING LEI" initials="HL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488F"/>
    <a:srgbClr val="133F3E"/>
    <a:srgbClr val="003366"/>
    <a:srgbClr val="BEE1DF"/>
    <a:srgbClr val="F5F19D"/>
    <a:srgbClr val="FD9A64"/>
    <a:srgbClr val="996600"/>
    <a:srgbClr val="4E8827"/>
    <a:srgbClr val="326FA6"/>
    <a:srgbClr val="D39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5" autoAdjust="0"/>
    <p:restoredTop sz="80528"/>
  </p:normalViewPr>
  <p:slideViewPr>
    <p:cSldViewPr snapToGrid="0">
      <p:cViewPr varScale="1">
        <p:scale>
          <a:sx n="51" d="100"/>
          <a:sy n="51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002665FD-4CFD-44F7-A0DE-134D92FF06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8DBA6AC-B8A4-49E8-97F5-C7DC44D2EA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BE819-DA98-43F0-9614-0B6EF736ED3E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8910C456-B4CD-46C9-BD22-0F2B88C323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6656959-6BDD-4761-84A9-7FD2102A44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89E29-985D-4383-9480-E4BBA9567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53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1BD-71E2-0843-81D0-4E6D8810623B}" type="datetimeFigureOut">
              <a:rPr kumimoji="1" lang="zh-CN" altLang="en-US" smtClean="0"/>
              <a:t>2022/5/3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9881-471E-DC4C-BE0C-84C2A079E1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Good evening everyone, we are </a:t>
            </a:r>
            <a:r>
              <a:rPr kumimoji="1" lang="en-US" altLang="zh-CN" dirty="0" err="1"/>
              <a:t>yuwentao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caoruoxiao</a:t>
            </a:r>
            <a:r>
              <a:rPr kumimoji="1" lang="en-US" altLang="zh-CN" dirty="0"/>
              <a:t>. The title of our </a:t>
            </a:r>
            <a:r>
              <a:rPr kumimoji="1" lang="en-US" altLang="zh-CN" dirty="0" err="1"/>
              <a:t>presatation</a:t>
            </a:r>
            <a:r>
              <a:rPr kumimoji="1" lang="en-US" altLang="zh-CN" dirty="0"/>
              <a:t> is </a:t>
            </a:r>
            <a:r>
              <a:rPr lang="en-US" altLang="zh-CN" sz="1200" b="1" dirty="0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Kalman Channel Prediction for TDD</a:t>
            </a:r>
            <a:br>
              <a:rPr lang="en-US" altLang="zh-CN" sz="1200" b="1" dirty="0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1200" b="1" dirty="0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Massive MIMO Systems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829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489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67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3102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901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61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9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10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885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96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66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91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65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11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MIMO system has been paid more and more attention in modern wireless communication system. Here is a simple example of uplink and downlink signals model in our today presentation. For uplink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𝐾 different user equipments to the single base station with M antennas.</a:t>
            </a:r>
            <a:r>
              <a:rPr lang="en-US" altLang="zh-CN" dirty="0"/>
              <a:t> For downlink system, signals are from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this base station to K user equipments. We mainly consider uplink system today, and there are 3 key components. The transmitter is UEs, receiver is BS and the most important thing, transmission medium is channel.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9881-471E-DC4C-BE0C-84C2A079E1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90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16.png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12.png"/><Relationship Id="rId6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5.jpg"/><Relationship Id="rId6" Type="http://schemas.openxmlformats.org/officeDocument/2006/relationships/image" Target="../media/image7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2.sv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49592" y="1446686"/>
            <a:ext cx="8492813" cy="14356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b="1" dirty="0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Revisiting </a:t>
            </a:r>
            <a:br>
              <a:rPr lang="en-US" altLang="zh-CN" sz="4000" b="1" dirty="0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4000" b="1" dirty="0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(Re-)</a:t>
            </a:r>
            <a:r>
              <a:rPr lang="en-US" altLang="zh-CN" sz="4000" b="1" dirty="0" err="1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imag</a:t>
            </a:r>
            <a:r>
              <a:rPr lang="en-US" altLang="zh-CN" sz="4000" b="1" dirty="0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(in)</a:t>
            </a:r>
            <a:r>
              <a:rPr lang="en-US" altLang="zh-CN" sz="4000" b="1" dirty="0" err="1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ing</a:t>
            </a:r>
            <a:r>
              <a:rPr lang="en-US" altLang="zh-CN" sz="4000" b="1" dirty="0">
                <a:solidFill>
                  <a:srgbClr val="9966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Price Trends</a:t>
            </a:r>
            <a:endParaRPr lang="en-US" altLang="zh-CN" sz="2000" b="1" dirty="0">
              <a:solidFill>
                <a:srgbClr val="0033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2638796-3D6E-4BC0-8172-06A9F4F00F3B}"/>
              </a:ext>
            </a:extLst>
          </p:cNvPr>
          <p:cNvSpPr/>
          <p:nvPr/>
        </p:nvSpPr>
        <p:spPr>
          <a:xfrm>
            <a:off x="2318929" y="2984130"/>
            <a:ext cx="7554141" cy="18472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7F0F3BA9-5DA2-6B47-A6B4-B815B780DDFE}"/>
              </a:ext>
            </a:extLst>
          </p:cNvPr>
          <p:cNvGrpSpPr/>
          <p:nvPr/>
        </p:nvGrpSpPr>
        <p:grpSpPr>
          <a:xfrm>
            <a:off x="-4235" y="66714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CA0F1393-E0EC-49D7-99B1-3B1327D16DB4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0D897FE2-B256-4CAF-8C3C-4D8A55076455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图片 4">
            <a:extLst>
              <a:ext uri="{FF2B5EF4-FFF2-40B4-BE49-F238E27FC236}">
                <a16:creationId xmlns:a16="http://schemas.microsoft.com/office/drawing/2014/main" xmlns="" id="{DAE986D9-27B5-EE4C-B820-B5A068771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667466" y="450430"/>
            <a:ext cx="1934265" cy="48152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D5901DCE-4CA6-1C42-9E38-4A5637738B61}"/>
              </a:ext>
            </a:extLst>
          </p:cNvPr>
          <p:cNvSpPr txBox="1"/>
          <p:nvPr/>
        </p:nvSpPr>
        <p:spPr>
          <a:xfrm>
            <a:off x="3111362" y="3487468"/>
            <a:ext cx="5925064" cy="13090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YU Wentao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CAO </a:t>
            </a:r>
            <a:r>
              <a:rPr lang="en-US" altLang="zh-CN" sz="1800" dirty="0" err="1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Ruoxiao</a:t>
            </a:r>
            <a:endParaRPr lang="en-US" altLang="zh-CN" sz="1800" dirty="0">
              <a:solidFill>
                <a:srgbClr val="0033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rgbClr val="00336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rgbClr val="00336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Course Project, MATH 5470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3" y="5461586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hkustconnect-my.sharepoint.com</a:t>
            </a:r>
            <a:r>
              <a:rPr lang="en-US" dirty="0"/>
              <a:t>/personal/</a:t>
            </a:r>
            <a:r>
              <a:rPr lang="en-US" dirty="0" err="1"/>
              <a:t>rcaoah_connect_ust_hk</a:t>
            </a:r>
            <a:r>
              <a:rPr lang="en-US" dirty="0"/>
              <a:t>/_layouts/15/</a:t>
            </a:r>
            <a:r>
              <a:rPr lang="en-US" dirty="0" err="1"/>
              <a:t>onedrive.aspx?id</a:t>
            </a:r>
            <a:r>
              <a:rPr lang="en-US" dirty="0"/>
              <a:t>=%2Fpersonal%2Frcaoah%5Fconnect%5Fust%5Fhk%2FDocuments%2FPhD1S%2FMATH5470%2FProject&amp;ga=1</a:t>
            </a:r>
          </a:p>
        </p:txBody>
      </p:sp>
    </p:spTree>
    <p:extLst>
      <p:ext uri="{BB962C8B-B14F-4D97-AF65-F5344CB8AC3E}">
        <p14:creationId xmlns:p14="http://schemas.microsoft.com/office/powerpoint/2010/main" val="29953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6" y="485815"/>
            <a:ext cx="8601233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Improvement: attention-aided CNN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229445" y="6380267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5EDA469-8E08-9A26-F3A6-740FCBF9E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655"/>
            <a:ext cx="12192000" cy="31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6" y="485815"/>
            <a:ext cx="8601233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Improvement: attention-aided CNN</a:t>
            </a:r>
            <a:r>
              <a:rPr lang="zh-CN" altLang="en-US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(Cont’d)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229445" y="6380267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E40F9DC-46BF-6F5B-7B2F-7081DB55D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9" y="1416575"/>
            <a:ext cx="8900160" cy="46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Experimental results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-4235" y="63666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95B95A2-C3AE-7331-9D95-6C47E6E01B90}"/>
              </a:ext>
            </a:extLst>
          </p:cNvPr>
          <p:cNvSpPr/>
          <p:nvPr/>
        </p:nvSpPr>
        <p:spPr>
          <a:xfrm>
            <a:off x="1774935" y="4691652"/>
            <a:ext cx="8642127" cy="8841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Every 0.5% increase in accuracy will result in a roughly 0.1 increase in annualized Sharpe ratio, which means huge profits.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44D09EA-8D03-CC10-1F4E-E04F9B156F50}"/>
              </a:ext>
            </a:extLst>
          </p:cNvPr>
          <p:cNvSpPr/>
          <p:nvPr/>
        </p:nvSpPr>
        <p:spPr>
          <a:xfrm>
            <a:off x="702279" y="1387003"/>
            <a:ext cx="10815466" cy="590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Results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on the whole test dataset (2001-2019, 19 years)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457583A-251C-0B20-5395-A739E10B9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62" y="2288191"/>
            <a:ext cx="10147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Experimental results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-4235" y="63666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43BF4AC-4809-D3C8-01AC-46FB5C633B2A}"/>
              </a:ext>
            </a:extLst>
          </p:cNvPr>
          <p:cNvSpPr/>
          <p:nvPr/>
        </p:nvSpPr>
        <p:spPr>
          <a:xfrm>
            <a:off x="702279" y="1387003"/>
            <a:ext cx="10815466" cy="590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Results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over each month from year 2001 to 2019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0823BF-9E9D-D5E0-8B63-148BC7105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8" y="1793240"/>
            <a:ext cx="5778500" cy="40594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773C446-D705-C078-84B0-9DD36C3AAA41}"/>
              </a:ext>
            </a:extLst>
          </p:cNvPr>
          <p:cNvSpPr/>
          <p:nvPr/>
        </p:nvSpPr>
        <p:spPr>
          <a:xfrm>
            <a:off x="7587548" y="5658155"/>
            <a:ext cx="2782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Attention-aided CNN</a:t>
            </a:r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2675FB0-FEC0-F39A-9DC1-5795F545A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15" y="1901817"/>
            <a:ext cx="5926307" cy="395087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78D6C97-A61B-C435-1837-FAFC95D7A9D9}"/>
              </a:ext>
            </a:extLst>
          </p:cNvPr>
          <p:cNvSpPr/>
          <p:nvPr/>
        </p:nvSpPr>
        <p:spPr>
          <a:xfrm>
            <a:off x="2507548" y="5664881"/>
            <a:ext cx="1859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Baseline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6" y="485815"/>
            <a:ext cx="8601233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Interpretation via Grad-CAM visualization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229445" y="6380267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8C61F989-FA29-C212-84CF-E05ED41372FA}"/>
              </a:ext>
            </a:extLst>
          </p:cNvPr>
          <p:cNvSpPr/>
          <p:nvPr/>
        </p:nvSpPr>
        <p:spPr>
          <a:xfrm>
            <a:off x="702279" y="1387003"/>
            <a:ext cx="10815466" cy="590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Grad-CAM++ heatmap visualization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0118DB2D-48C0-B0AC-C34B-7C6E510CE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19" y="2119647"/>
            <a:ext cx="9306560" cy="19578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B4EDC85-E1A0-AD6F-55B6-56FAB2B09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81" y="4683445"/>
            <a:ext cx="9039861" cy="146932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F13A8D3A-1F1C-9212-CCF0-A7B9B769F7EF}"/>
              </a:ext>
            </a:extLst>
          </p:cNvPr>
          <p:cNvSpPr/>
          <p:nvPr/>
        </p:nvSpPr>
        <p:spPr>
          <a:xfrm>
            <a:off x="1005942" y="1935772"/>
            <a:ext cx="22060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Baseline CNN</a:t>
            </a:r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F81D3544-358A-0634-FD62-97F902B2D41A}"/>
              </a:ext>
            </a:extLst>
          </p:cNvPr>
          <p:cNvSpPr/>
          <p:nvPr/>
        </p:nvSpPr>
        <p:spPr>
          <a:xfrm>
            <a:off x="1005942" y="4097872"/>
            <a:ext cx="3128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Attention-aided 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46969" y="2332711"/>
            <a:ext cx="4498091" cy="923330"/>
          </a:xfr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667466" y="450430"/>
            <a:ext cx="1934265" cy="4815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4BECCF6-7759-48A0-95E0-BB0CF8B2FC0B}"/>
              </a:ext>
            </a:extLst>
          </p:cNvPr>
          <p:cNvSpPr/>
          <p:nvPr/>
        </p:nvSpPr>
        <p:spPr>
          <a:xfrm>
            <a:off x="3674572" y="3256041"/>
            <a:ext cx="4834296" cy="13716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xmlns="" id="{843CBB73-A0C3-4981-9245-5D790E89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页脚占位符 4">
            <a:extLst>
              <a:ext uri="{FF2B5EF4-FFF2-40B4-BE49-F238E27FC236}">
                <a16:creationId xmlns:a16="http://schemas.microsoft.com/office/drawing/2014/main" xmlns="" id="{EC41E48A-806A-42F0-9996-0A24CD6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xmlns="" id="{EEE054A6-EAB6-4CEB-9B58-47A6BCAFCDDA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2290277-6E4D-FB41-9513-8FEF5E12A43C}"/>
              </a:ext>
            </a:extLst>
          </p:cNvPr>
          <p:cNvGrpSpPr/>
          <p:nvPr/>
        </p:nvGrpSpPr>
        <p:grpSpPr>
          <a:xfrm>
            <a:off x="-11430" y="6341069"/>
            <a:ext cx="12215613" cy="194583"/>
            <a:chOff x="-12183" y="6678630"/>
            <a:chExt cx="12215613" cy="194583"/>
          </a:xfrm>
        </p:grpSpPr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xmlns="" id="{B85D6A06-CF45-9446-9F03-EA5EEEBAF2F4}"/>
                </a:ext>
              </a:extLst>
            </p:cNvPr>
            <p:cNvSpPr/>
            <p:nvPr/>
          </p:nvSpPr>
          <p:spPr>
            <a:xfrm>
              <a:off x="-12183" y="6678630"/>
              <a:ext cx="3411166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xmlns="" id="{FE7465BC-E5BD-B54D-A565-F4807BDB2906}"/>
                </a:ext>
              </a:extLst>
            </p:cNvPr>
            <p:cNvSpPr/>
            <p:nvPr/>
          </p:nvSpPr>
          <p:spPr>
            <a:xfrm>
              <a:off x="3410413" y="668241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9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Outline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02907E1A-DC81-4325-B427-4229B713DF92}"/>
              </a:ext>
            </a:extLst>
          </p:cNvPr>
          <p:cNvSpPr/>
          <p:nvPr/>
        </p:nvSpPr>
        <p:spPr>
          <a:xfrm>
            <a:off x="702279" y="1254923"/>
            <a:ext cx="10815466" cy="43147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Problem statement</a:t>
            </a:r>
          </a:p>
          <a:p>
            <a:pPr lvl="1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Price trend image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Paper replication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Further improvement: attention-aided CNN</a:t>
            </a: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-4235" y="63666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6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Problem statement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-4235" y="63666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B635428-CD6B-6D03-C5D3-A8675AB50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821" y="1181562"/>
            <a:ext cx="9108355" cy="49667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1356FC6-5AD6-B540-3F17-C22F4414A063}"/>
              </a:ext>
            </a:extLst>
          </p:cNvPr>
          <p:cNvSpPr/>
          <p:nvPr/>
        </p:nvSpPr>
        <p:spPr>
          <a:xfrm>
            <a:off x="2743966" y="2976695"/>
            <a:ext cx="5028434" cy="8841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Can we predict future price trends based purely on historical data?</a:t>
            </a:r>
          </a:p>
        </p:txBody>
      </p:sp>
    </p:spTree>
    <p:extLst>
      <p:ext uri="{BB962C8B-B14F-4D97-AF65-F5344CB8AC3E}">
        <p14:creationId xmlns:p14="http://schemas.microsoft.com/office/powerpoint/2010/main" val="285663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Price trend image dataset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-4235" y="63666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9BD3C75-E1F2-35BC-3CAE-826AE5AC9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41" y="1133094"/>
            <a:ext cx="3175000" cy="3111500"/>
          </a:xfrm>
          <a:prstGeom prst="rect">
            <a:avLst/>
          </a:prstGeom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xmlns="" id="{BDD4BAD1-4013-A8D5-29A1-96F7606CD681}"/>
              </a:ext>
            </a:extLst>
          </p:cNvPr>
          <p:cNvSpPr/>
          <p:nvPr/>
        </p:nvSpPr>
        <p:spPr>
          <a:xfrm>
            <a:off x="5232400" y="3190240"/>
            <a:ext cx="196088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C9FD79F-EC4A-948E-5BCC-64A4140AB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039" y="1878438"/>
            <a:ext cx="3002280" cy="32024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8E52784F-358B-7878-9BAE-54498F030D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41" y="4385471"/>
            <a:ext cx="2981399" cy="189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Price trend image dataset (cont’d)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-4235" y="63666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C9FD79F-EC4A-948E-5BCC-64A4140AB0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27" y="2193398"/>
            <a:ext cx="3002280" cy="32024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580935CB-3AB5-1087-E274-8507639D75FE}"/>
              </a:ext>
            </a:extLst>
          </p:cNvPr>
          <p:cNvSpPr/>
          <p:nvPr/>
        </p:nvSpPr>
        <p:spPr>
          <a:xfrm>
            <a:off x="1468999" y="1605496"/>
            <a:ext cx="3574164" cy="4420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b="1" dirty="0">
                <a:solidFill>
                  <a:srgbClr val="0B488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Price data of past 20 days </a:t>
            </a:r>
          </a:p>
          <a:p>
            <a:endParaRPr lang="en-US" altLang="zh-CN" sz="2400" b="1" dirty="0">
              <a:solidFill>
                <a:srgbClr val="0B488F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xmlns="" id="{BEBBD2D4-F0FD-7495-7AB2-8C92644775E6}"/>
              </a:ext>
            </a:extLst>
          </p:cNvPr>
          <p:cNvSpPr/>
          <p:nvPr/>
        </p:nvSpPr>
        <p:spPr>
          <a:xfrm>
            <a:off x="5476075" y="3408534"/>
            <a:ext cx="196088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形 3" descr="问号">
            <a:extLst>
              <a:ext uri="{FF2B5EF4-FFF2-40B4-BE49-F238E27FC236}">
                <a16:creationId xmlns:a16="http://schemas.microsoft.com/office/drawing/2014/main" xmlns="" id="{7C959A60-67A7-51E9-5DDF-E029C55B11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892800" y="2494134"/>
            <a:ext cx="914400" cy="9144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54AB82E-8CE3-0408-D63C-25E3D0D30CA9}"/>
              </a:ext>
            </a:extLst>
          </p:cNvPr>
          <p:cNvSpPr/>
          <p:nvPr/>
        </p:nvSpPr>
        <p:spPr>
          <a:xfrm>
            <a:off x="7686482" y="2741090"/>
            <a:ext cx="4241358" cy="276625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Will</a:t>
            </a:r>
            <a:r>
              <a:rPr lang="zh-CN" altLang="en-US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 gain profit in the next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5 days (I20R5 task)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 days (I20R20 task)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60 days (I20R60 task)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489350F-C25B-4E22-E2D1-B21CA4AEACBC}"/>
              </a:ext>
            </a:extLst>
          </p:cNvPr>
          <p:cNvSpPr/>
          <p:nvPr/>
        </p:nvSpPr>
        <p:spPr>
          <a:xfrm>
            <a:off x="5946292" y="4856217"/>
            <a:ext cx="5028434" cy="8841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Train on historical data (1997-2000),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Test on future data (2001-2019). </a:t>
            </a:r>
          </a:p>
        </p:txBody>
      </p:sp>
    </p:spTree>
    <p:extLst>
      <p:ext uri="{BB962C8B-B14F-4D97-AF65-F5344CB8AC3E}">
        <p14:creationId xmlns:p14="http://schemas.microsoft.com/office/powerpoint/2010/main" val="70868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Baseline CNN model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-4235" y="63666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124691C-AA37-8862-7F42-183EAC909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9" y="1367791"/>
            <a:ext cx="10574709" cy="293863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8E5FB306-FD40-E6D8-70C5-C4DFB3FF71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49" y="4541589"/>
            <a:ext cx="64643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Experimental results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-4235" y="6366633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610E301-F1CF-9622-2FF7-6EDE090A1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45" y="1848749"/>
            <a:ext cx="7065401" cy="238115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95B95A2-C3AE-7331-9D95-6C47E6E01B90}"/>
              </a:ext>
            </a:extLst>
          </p:cNvPr>
          <p:cNvSpPr/>
          <p:nvPr/>
        </p:nvSpPr>
        <p:spPr>
          <a:xfrm>
            <a:off x="1774935" y="4691652"/>
            <a:ext cx="8642127" cy="8841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Every 0.5% increase in accuracy will result in a roughly 0.1 increase in annualized Sharpe ratio, which means huge profits.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44D09EA-8D03-CC10-1F4E-E04F9B156F50}"/>
              </a:ext>
            </a:extLst>
          </p:cNvPr>
          <p:cNvSpPr/>
          <p:nvPr/>
        </p:nvSpPr>
        <p:spPr>
          <a:xfrm>
            <a:off x="702279" y="1387003"/>
            <a:ext cx="10815466" cy="590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Results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on the whole test dataset (2001-2019, 19 years)</a:t>
            </a:r>
          </a:p>
        </p:txBody>
      </p:sp>
    </p:spTree>
    <p:extLst>
      <p:ext uri="{BB962C8B-B14F-4D97-AF65-F5344CB8AC3E}">
        <p14:creationId xmlns:p14="http://schemas.microsoft.com/office/powerpoint/2010/main" val="40799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7" y="485815"/>
            <a:ext cx="7755182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Experimental results (cont’d)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229445" y="6380267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44D09EA-8D03-CC10-1F4E-E04F9B156F50}"/>
              </a:ext>
            </a:extLst>
          </p:cNvPr>
          <p:cNvSpPr/>
          <p:nvPr/>
        </p:nvSpPr>
        <p:spPr>
          <a:xfrm>
            <a:off x="702279" y="1387003"/>
            <a:ext cx="10815466" cy="590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Results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over each month from year 2001 to 2019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3BDC438-9766-3078-64D7-28B8A1E38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5" y="2327700"/>
            <a:ext cx="12192000" cy="27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3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9727646" y="534250"/>
            <a:ext cx="1934265" cy="481526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47D5EA23-1CA5-674D-B33A-4F6651F4A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26" y="485815"/>
            <a:ext cx="8601233" cy="590931"/>
          </a:xfrm>
        </p:spPr>
        <p:txBody>
          <a:bodyPr wrap="none">
            <a:noAutofit/>
          </a:bodyPr>
          <a:lstStyle/>
          <a:p>
            <a:pPr algn="l"/>
            <a:r>
              <a:rPr lang="en-US" altLang="zh-CN" sz="3600" dirty="0">
                <a:solidFill>
                  <a:srgbClr val="0B488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Interpretation via Grad-CAM visualization</a:t>
            </a:r>
            <a:endParaRPr lang="zh-CN" altLang="en-US" sz="3600" dirty="0">
              <a:solidFill>
                <a:srgbClr val="0B488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xmlns="" id="{F9884CD0-350F-439C-BBA1-0508216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359" y="6532419"/>
            <a:ext cx="784719" cy="274320"/>
          </a:xfrm>
        </p:spPr>
        <p:txBody>
          <a:bodyPr/>
          <a:lstStyle/>
          <a:p>
            <a:fld id="{49B4B484-DA3A-43EA-BAC0-618963907357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页脚占位符 4">
            <a:extLst>
              <a:ext uri="{FF2B5EF4-FFF2-40B4-BE49-F238E27FC236}">
                <a16:creationId xmlns:a16="http://schemas.microsoft.com/office/drawing/2014/main" xmlns="" id="{27ED73E7-9EA5-470D-8A02-CB3B9621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3267" y="6532419"/>
            <a:ext cx="5765464" cy="274320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YU Wentao, CAO Ruoxiao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19">
            <a:extLst>
              <a:ext uri="{FF2B5EF4-FFF2-40B4-BE49-F238E27FC236}">
                <a16:creationId xmlns:a16="http://schemas.microsoft.com/office/drawing/2014/main" xmlns="" id="{FF3ADE09-131C-41F1-BD6B-8B2C5F20B841}"/>
              </a:ext>
            </a:extLst>
          </p:cNvPr>
          <p:cNvSpPr txBox="1"/>
          <p:nvPr/>
        </p:nvSpPr>
        <p:spPr>
          <a:xfrm>
            <a:off x="346922" y="6532419"/>
            <a:ext cx="224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MATH5470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65C4D76-1C9B-45AA-B51F-ED8BB6A5A18D}"/>
              </a:ext>
            </a:extLst>
          </p:cNvPr>
          <p:cNvSpPr/>
          <p:nvPr/>
        </p:nvSpPr>
        <p:spPr>
          <a:xfrm>
            <a:off x="592551" y="477733"/>
            <a:ext cx="109728" cy="448402"/>
          </a:xfrm>
          <a:prstGeom prst="rect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0D4B521-5653-1E48-84B9-CCFE1EE05A52}"/>
              </a:ext>
            </a:extLst>
          </p:cNvPr>
          <p:cNvGrpSpPr/>
          <p:nvPr/>
        </p:nvGrpSpPr>
        <p:grpSpPr>
          <a:xfrm>
            <a:off x="229445" y="6380267"/>
            <a:ext cx="12200468" cy="190800"/>
            <a:chOff x="-4235" y="6671433"/>
            <a:chExt cx="12200468" cy="190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54671FC4-51B0-C443-ADEE-71A73F81E89A}"/>
                </a:ext>
              </a:extLst>
            </p:cNvPr>
            <p:cNvSpPr/>
            <p:nvPr/>
          </p:nvSpPr>
          <p:spPr>
            <a:xfrm>
              <a:off x="-4235" y="6671433"/>
              <a:ext cx="3412800" cy="1908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862418C-C411-264E-82C0-8195C28702DE}"/>
                </a:ext>
              </a:extLst>
            </p:cNvPr>
            <p:cNvSpPr/>
            <p:nvPr/>
          </p:nvSpPr>
          <p:spPr>
            <a:xfrm>
              <a:off x="3403216" y="6671433"/>
              <a:ext cx="8793017" cy="1908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44D09EA-8D03-CC10-1F4E-E04F9B156F50}"/>
              </a:ext>
            </a:extLst>
          </p:cNvPr>
          <p:cNvSpPr/>
          <p:nvPr/>
        </p:nvSpPr>
        <p:spPr>
          <a:xfrm>
            <a:off x="702279" y="1387003"/>
            <a:ext cx="10815466" cy="59093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Grad-CAM++ heatmap visualization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7C97F1A-00C3-5F80-E296-8ECD7ACF6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547"/>
            <a:ext cx="12192000" cy="25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6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1689</Words>
  <Application>Microsoft Macintosh PowerPoint</Application>
  <PresentationFormat>Widescreen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DengXian</vt:lpstr>
      <vt:lpstr>Times New Roman</vt:lpstr>
      <vt:lpstr>微软雅黑</vt:lpstr>
      <vt:lpstr>等线</vt:lpstr>
      <vt:lpstr>等线 Light</vt:lpstr>
      <vt:lpstr>Office 主题​​</vt:lpstr>
      <vt:lpstr>Revisiting  (Re-)imag(in)ing Price Trends</vt:lpstr>
      <vt:lpstr>Outline</vt:lpstr>
      <vt:lpstr>Problem statement</vt:lpstr>
      <vt:lpstr>Price trend image dataset</vt:lpstr>
      <vt:lpstr>Price trend image dataset (cont’d)</vt:lpstr>
      <vt:lpstr>Baseline CNN model</vt:lpstr>
      <vt:lpstr>Experimental results</vt:lpstr>
      <vt:lpstr>Experimental results (cont’d)</vt:lpstr>
      <vt:lpstr>Interpretation via Grad-CAM visualization</vt:lpstr>
      <vt:lpstr>Improvement: attention-aided CNN</vt:lpstr>
      <vt:lpstr>Improvement: attention-aided CNN (Cont’d)</vt:lpstr>
      <vt:lpstr>Experimental results</vt:lpstr>
      <vt:lpstr>Experimental results</vt:lpstr>
      <vt:lpstr>Interpretation via Grad-CAM visualization</vt:lpstr>
      <vt:lpstr>Thank you!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Microsoft Office User</cp:lastModifiedBy>
  <cp:revision>722</cp:revision>
  <dcterms:created xsi:type="dcterms:W3CDTF">2018-03-09T10:15:00Z</dcterms:created>
  <dcterms:modified xsi:type="dcterms:W3CDTF">2022-05-03T01:52:40Z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