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953" r:id="rId2"/>
    <p:sldId id="4038" r:id="rId3"/>
    <p:sldId id="4018" r:id="rId4"/>
    <p:sldId id="4039" r:id="rId5"/>
    <p:sldId id="4040" r:id="rId6"/>
    <p:sldId id="403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49AC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4" autoAdjust="0"/>
    <p:restoredTop sz="64332" autoAdjust="0"/>
  </p:normalViewPr>
  <p:slideViewPr>
    <p:cSldViewPr snapToGrid="0">
      <p:cViewPr varScale="1">
        <p:scale>
          <a:sx n="80" d="100"/>
          <a:sy n="80" d="100"/>
        </p:scale>
        <p:origin x="28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ACD13-A5D6-46D6-8460-C33AF16F3979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F1F51-F597-4DBD-9209-0FF738F67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2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9A50C-A44C-6649-8A8A-995CABCFF0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61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9A50C-A44C-6649-8A8A-995CABCFF0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05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9A50C-A44C-6649-8A8A-995CABCFF0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66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9A50C-A44C-6649-8A8A-995CABCFF0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73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9A50C-A44C-6649-8A8A-995CABCFF0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46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7E8FF-8BFB-4AB3-9D80-69C18E574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84DCED-D011-4766-9F33-9E1FA493C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FF2CD7-8FA0-4EEF-98EC-A8CA31B3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F735-5F28-41AB-B1EC-6ED340CB72BA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CE013-14B4-4F33-8307-71B3BF07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44A183-B5C1-4742-A054-5B8C0A47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4991-AF65-44DE-AB5D-74B5F7C3CF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2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D0F2C-92F7-497A-88E1-0103511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7A29B0-8030-4FDA-B595-A6029EF11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080ACA-E1C7-445A-BB4F-3E51A99A9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F735-5F28-41AB-B1EC-6ED340CB72BA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669F1E-7FC8-497B-A73C-DF7F31AC6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E70E5-1744-4CE9-8454-8882DCD54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4991-AF65-44DE-AB5D-74B5F7C3CF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31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79412A-94D1-4BDA-87B2-CB37C47B1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D90101-A520-492D-92CB-A5E1FD77E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184BBD-102A-40FD-B2C3-6BE9F0EC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F735-5F28-41AB-B1EC-6ED340CB72BA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DB6556-DD90-4F29-9D3D-B9908329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B9FFC-C19B-4E5F-9499-8183753A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4991-AF65-44DE-AB5D-74B5F7C3CF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198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DA086FBB-7759-4C24-B1AE-A856C0F503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2" t="1" r="-5798" b="-2696"/>
          <a:stretch/>
        </p:blipFill>
        <p:spPr>
          <a:xfrm>
            <a:off x="10442745" y="189149"/>
            <a:ext cx="1608840" cy="495922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0" y="0"/>
            <a:ext cx="3330470" cy="739776"/>
            <a:chOff x="0" y="0"/>
            <a:chExt cx="3330470" cy="739776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42298" y="65071"/>
              <a:ext cx="1182090" cy="630862"/>
              <a:chOff x="6624541" y="159009"/>
              <a:chExt cx="731216" cy="390238"/>
            </a:xfrm>
          </p:grpSpPr>
          <p:sp>
            <p:nvSpPr>
              <p:cNvPr id="13" name="任意多边形 12"/>
              <p:cNvSpPr/>
              <p:nvPr userDrawn="1"/>
            </p:nvSpPr>
            <p:spPr>
              <a:xfrm>
                <a:off x="6624541" y="159009"/>
                <a:ext cx="731216" cy="390238"/>
              </a:xfrm>
              <a:custGeom>
                <a:avLst/>
                <a:gdLst>
                  <a:gd name="connsiteX0" fmla="*/ 387654 w 731216"/>
                  <a:gd name="connsiteY0" fmla="*/ 0 h 390238"/>
                  <a:gd name="connsiteX1" fmla="*/ 731216 w 731216"/>
                  <a:gd name="connsiteY1" fmla="*/ 0 h 390238"/>
                  <a:gd name="connsiteX2" fmla="*/ 338376 w 731216"/>
                  <a:gd name="connsiteY2" fmla="*/ 390238 h 390238"/>
                  <a:gd name="connsiteX3" fmla="*/ 0 w 731216"/>
                  <a:gd name="connsiteY3" fmla="*/ 390238 h 39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1216" h="390238">
                    <a:moveTo>
                      <a:pt x="387654" y="0"/>
                    </a:moveTo>
                    <a:lnTo>
                      <a:pt x="731216" y="0"/>
                    </a:lnTo>
                    <a:lnTo>
                      <a:pt x="338376" y="390238"/>
                    </a:lnTo>
                    <a:lnTo>
                      <a:pt x="0" y="39023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4" name="任意多边形 13"/>
              <p:cNvSpPr/>
              <p:nvPr userDrawn="1"/>
            </p:nvSpPr>
            <p:spPr>
              <a:xfrm>
                <a:off x="6624541" y="159009"/>
                <a:ext cx="731216" cy="390238"/>
              </a:xfrm>
              <a:custGeom>
                <a:avLst/>
                <a:gdLst>
                  <a:gd name="connsiteX0" fmla="*/ 387654 w 731216"/>
                  <a:gd name="connsiteY0" fmla="*/ 0 h 390238"/>
                  <a:gd name="connsiteX1" fmla="*/ 731216 w 731216"/>
                  <a:gd name="connsiteY1" fmla="*/ 0 h 390238"/>
                  <a:gd name="connsiteX2" fmla="*/ 338376 w 731216"/>
                  <a:gd name="connsiteY2" fmla="*/ 390238 h 390238"/>
                  <a:gd name="connsiteX3" fmla="*/ 0 w 731216"/>
                  <a:gd name="connsiteY3" fmla="*/ 390238 h 39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1216" h="390238">
                    <a:moveTo>
                      <a:pt x="387654" y="0"/>
                    </a:moveTo>
                    <a:lnTo>
                      <a:pt x="731216" y="0"/>
                    </a:lnTo>
                    <a:lnTo>
                      <a:pt x="338376" y="390238"/>
                    </a:lnTo>
                    <a:lnTo>
                      <a:pt x="0" y="390238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chemeClr val="accent1">
                      <a:lumMod val="75000"/>
                    </a:schemeClr>
                  </a:gs>
                  <a:gs pos="57000">
                    <a:schemeClr val="accent1">
                      <a:lumMod val="75000"/>
                      <a:alpha val="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29" name="任意多边形 28"/>
            <p:cNvSpPr/>
            <p:nvPr userDrawn="1"/>
          </p:nvSpPr>
          <p:spPr>
            <a:xfrm>
              <a:off x="0" y="1"/>
              <a:ext cx="2975322" cy="739775"/>
            </a:xfrm>
            <a:custGeom>
              <a:avLst/>
              <a:gdLst>
                <a:gd name="connsiteX0" fmla="*/ 0 w 2975322"/>
                <a:gd name="connsiteY0" fmla="*/ 0 h 739775"/>
                <a:gd name="connsiteX1" fmla="*/ 2975322 w 2975322"/>
                <a:gd name="connsiteY1" fmla="*/ 0 h 739775"/>
                <a:gd name="connsiteX2" fmla="*/ 2852807 w 2975322"/>
                <a:gd name="connsiteY2" fmla="*/ 121704 h 739775"/>
                <a:gd name="connsiteX3" fmla="*/ 794910 w 2975322"/>
                <a:gd name="connsiteY3" fmla="*/ 121704 h 739775"/>
                <a:gd name="connsiteX4" fmla="*/ 225889 w 2975322"/>
                <a:gd name="connsiteY4" fmla="*/ 739775 h 739775"/>
                <a:gd name="connsiteX5" fmla="*/ 0 w 2975322"/>
                <a:gd name="connsiteY5" fmla="*/ 739775 h 73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75322" h="739775">
                  <a:moveTo>
                    <a:pt x="0" y="0"/>
                  </a:moveTo>
                  <a:lnTo>
                    <a:pt x="2975322" y="0"/>
                  </a:lnTo>
                  <a:lnTo>
                    <a:pt x="2852807" y="121704"/>
                  </a:lnTo>
                  <a:lnTo>
                    <a:pt x="794910" y="121704"/>
                  </a:lnTo>
                  <a:lnTo>
                    <a:pt x="225889" y="739775"/>
                  </a:lnTo>
                  <a:lnTo>
                    <a:pt x="0" y="73977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6" name="直角三角形 15"/>
            <p:cNvSpPr/>
            <p:nvPr userDrawn="1"/>
          </p:nvSpPr>
          <p:spPr>
            <a:xfrm flipV="1">
              <a:off x="0" y="0"/>
              <a:ext cx="388144" cy="388144"/>
            </a:xfrm>
            <a:prstGeom prst="rtTriangle">
              <a:avLst/>
            </a:prstGeom>
            <a:gradFill>
              <a:gsLst>
                <a:gs pos="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7" name="任意多边形 16"/>
            <p:cNvSpPr/>
            <p:nvPr userDrawn="1"/>
          </p:nvSpPr>
          <p:spPr>
            <a:xfrm>
              <a:off x="2" y="0"/>
              <a:ext cx="606259" cy="252413"/>
            </a:xfrm>
            <a:custGeom>
              <a:avLst/>
              <a:gdLst>
                <a:gd name="connsiteX0" fmla="*/ 0 w 2353883"/>
                <a:gd name="connsiteY0" fmla="*/ 0 h 980028"/>
                <a:gd name="connsiteX1" fmla="*/ 2353883 w 2353883"/>
                <a:gd name="connsiteY1" fmla="*/ 0 h 980028"/>
                <a:gd name="connsiteX2" fmla="*/ 1367320 w 2353883"/>
                <a:gd name="connsiteY2" fmla="*/ 980028 h 980028"/>
                <a:gd name="connsiteX3" fmla="*/ 0 w 2353883"/>
                <a:gd name="connsiteY3" fmla="*/ 980028 h 98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3883" h="980028">
                  <a:moveTo>
                    <a:pt x="0" y="0"/>
                  </a:moveTo>
                  <a:lnTo>
                    <a:pt x="2353883" y="0"/>
                  </a:lnTo>
                  <a:lnTo>
                    <a:pt x="1367320" y="980028"/>
                  </a:lnTo>
                  <a:lnTo>
                    <a:pt x="0" y="98002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8" name="任意多边形 17"/>
            <p:cNvSpPr/>
            <p:nvPr userDrawn="1"/>
          </p:nvSpPr>
          <p:spPr>
            <a:xfrm>
              <a:off x="2034063" y="1"/>
              <a:ext cx="1011871" cy="555880"/>
            </a:xfrm>
            <a:custGeom>
              <a:avLst/>
              <a:gdLst>
                <a:gd name="connsiteX0" fmla="*/ 837397 w 1514221"/>
                <a:gd name="connsiteY0" fmla="*/ 0 h 831850"/>
                <a:gd name="connsiteX1" fmla="*/ 1116227 w 1514221"/>
                <a:gd name="connsiteY1" fmla="*/ 0 h 831850"/>
                <a:gd name="connsiteX2" fmla="*/ 1235391 w 1514221"/>
                <a:gd name="connsiteY2" fmla="*/ 0 h 831850"/>
                <a:gd name="connsiteX3" fmla="*/ 1514221 w 1514221"/>
                <a:gd name="connsiteY3" fmla="*/ 0 h 831850"/>
                <a:gd name="connsiteX4" fmla="*/ 676825 w 1514221"/>
                <a:gd name="connsiteY4" fmla="*/ 831850 h 831850"/>
                <a:gd name="connsiteX5" fmla="*/ 397995 w 1514221"/>
                <a:gd name="connsiteY5" fmla="*/ 831850 h 831850"/>
                <a:gd name="connsiteX6" fmla="*/ 278830 w 1514221"/>
                <a:gd name="connsiteY6" fmla="*/ 831850 h 831850"/>
                <a:gd name="connsiteX7" fmla="*/ 0 w 1514221"/>
                <a:gd name="connsiteY7" fmla="*/ 831850 h 8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4221" h="831850">
                  <a:moveTo>
                    <a:pt x="837397" y="0"/>
                  </a:moveTo>
                  <a:lnTo>
                    <a:pt x="1116227" y="0"/>
                  </a:lnTo>
                  <a:lnTo>
                    <a:pt x="1235391" y="0"/>
                  </a:lnTo>
                  <a:lnTo>
                    <a:pt x="1514221" y="0"/>
                  </a:lnTo>
                  <a:lnTo>
                    <a:pt x="676825" y="831850"/>
                  </a:lnTo>
                  <a:lnTo>
                    <a:pt x="397995" y="831850"/>
                  </a:lnTo>
                  <a:lnTo>
                    <a:pt x="278830" y="831850"/>
                  </a:lnTo>
                  <a:lnTo>
                    <a:pt x="0" y="83185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15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9" name="任意多边形 18"/>
            <p:cNvSpPr/>
            <p:nvPr userDrawn="1"/>
          </p:nvSpPr>
          <p:spPr>
            <a:xfrm>
              <a:off x="2659732" y="1"/>
              <a:ext cx="670738" cy="446886"/>
            </a:xfrm>
            <a:custGeom>
              <a:avLst/>
              <a:gdLst>
                <a:gd name="connsiteX0" fmla="*/ 552910 w 824374"/>
                <a:gd name="connsiteY0" fmla="*/ 0 h 549247"/>
                <a:gd name="connsiteX1" fmla="*/ 824374 w 824374"/>
                <a:gd name="connsiteY1" fmla="*/ 0 h 549247"/>
                <a:gd name="connsiteX2" fmla="*/ 271464 w 824374"/>
                <a:gd name="connsiteY2" fmla="*/ 549247 h 549247"/>
                <a:gd name="connsiteX3" fmla="*/ 0 w 824374"/>
                <a:gd name="connsiteY3" fmla="*/ 549247 h 549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374" h="549247">
                  <a:moveTo>
                    <a:pt x="552910" y="0"/>
                  </a:moveTo>
                  <a:lnTo>
                    <a:pt x="824374" y="0"/>
                  </a:lnTo>
                  <a:lnTo>
                    <a:pt x="271464" y="549247"/>
                  </a:lnTo>
                  <a:lnTo>
                    <a:pt x="0" y="54924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15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21" name="任意多边形 20"/>
          <p:cNvSpPr/>
          <p:nvPr userDrawn="1"/>
        </p:nvSpPr>
        <p:spPr>
          <a:xfrm>
            <a:off x="-339254" y="546773"/>
            <a:ext cx="824374" cy="549247"/>
          </a:xfrm>
          <a:custGeom>
            <a:avLst/>
            <a:gdLst>
              <a:gd name="connsiteX0" fmla="*/ 552910 w 824374"/>
              <a:gd name="connsiteY0" fmla="*/ 0 h 549247"/>
              <a:gd name="connsiteX1" fmla="*/ 824374 w 824374"/>
              <a:gd name="connsiteY1" fmla="*/ 0 h 549247"/>
              <a:gd name="connsiteX2" fmla="*/ 271464 w 824374"/>
              <a:gd name="connsiteY2" fmla="*/ 549247 h 549247"/>
              <a:gd name="connsiteX3" fmla="*/ 0 w 824374"/>
              <a:gd name="connsiteY3" fmla="*/ 549247 h 54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374" h="549247">
                <a:moveTo>
                  <a:pt x="552910" y="0"/>
                </a:moveTo>
                <a:lnTo>
                  <a:pt x="824374" y="0"/>
                </a:lnTo>
                <a:lnTo>
                  <a:pt x="271464" y="549247"/>
                </a:lnTo>
                <a:lnTo>
                  <a:pt x="0" y="549247"/>
                </a:lnTo>
                <a:close/>
              </a:path>
            </a:pathLst>
          </a:custGeom>
          <a:gradFill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>
              <a:latin typeface="Calibri" panose="020F0502020204030204" pitchFamily="34" charset="0"/>
            </a:endParaRPr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0" y="843113"/>
            <a:ext cx="1196498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 userDrawn="1"/>
        </p:nvSpPr>
        <p:spPr>
          <a:xfrm>
            <a:off x="11798295" y="685489"/>
            <a:ext cx="166692" cy="97239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4" name="平行四边形 23"/>
          <p:cNvSpPr/>
          <p:nvPr userDrawn="1"/>
        </p:nvSpPr>
        <p:spPr>
          <a:xfrm>
            <a:off x="11631603" y="685489"/>
            <a:ext cx="166692" cy="97239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0415D1E2-50BD-432E-BE53-DBBAFC0A45A7}"/>
              </a:ext>
            </a:extLst>
          </p:cNvPr>
          <p:cNvSpPr/>
          <p:nvPr/>
        </p:nvSpPr>
        <p:spPr>
          <a:xfrm flipV="1">
            <a:off x="0" y="6504449"/>
            <a:ext cx="12192000" cy="365124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98054992-667D-D949-8AD7-E845249F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1772" y="6515381"/>
            <a:ext cx="740228" cy="365125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8D484B4-D9FB-CC40-86CD-AFBD26B2E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7E2A6B-AE03-A942-B065-B0CD8F919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85034"/>
            <a:ext cx="12192000" cy="1675309"/>
          </a:xfrm>
          <a:prstGeom prst="rect">
            <a:avLst/>
          </a:prstGeom>
          <a:solidFill>
            <a:srgbClr val="003366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3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50667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79167E-6 0.06829 L 4.79167E-6 -4.44444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DA086FBB-7759-4C24-B1AE-A856C0F503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2" t="1" r="-5798" b="-2696"/>
          <a:stretch/>
        </p:blipFill>
        <p:spPr>
          <a:xfrm>
            <a:off x="10442745" y="189149"/>
            <a:ext cx="1608840" cy="495922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0" y="0"/>
            <a:ext cx="3330470" cy="739776"/>
            <a:chOff x="0" y="0"/>
            <a:chExt cx="3330470" cy="739776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42298" y="65071"/>
              <a:ext cx="1182090" cy="630862"/>
              <a:chOff x="6624541" y="159009"/>
              <a:chExt cx="731216" cy="390238"/>
            </a:xfrm>
          </p:grpSpPr>
          <p:sp>
            <p:nvSpPr>
              <p:cNvPr id="13" name="任意多边形 12"/>
              <p:cNvSpPr/>
              <p:nvPr userDrawn="1"/>
            </p:nvSpPr>
            <p:spPr>
              <a:xfrm>
                <a:off x="6624541" y="159009"/>
                <a:ext cx="731216" cy="390238"/>
              </a:xfrm>
              <a:custGeom>
                <a:avLst/>
                <a:gdLst>
                  <a:gd name="connsiteX0" fmla="*/ 387654 w 731216"/>
                  <a:gd name="connsiteY0" fmla="*/ 0 h 390238"/>
                  <a:gd name="connsiteX1" fmla="*/ 731216 w 731216"/>
                  <a:gd name="connsiteY1" fmla="*/ 0 h 390238"/>
                  <a:gd name="connsiteX2" fmla="*/ 338376 w 731216"/>
                  <a:gd name="connsiteY2" fmla="*/ 390238 h 390238"/>
                  <a:gd name="connsiteX3" fmla="*/ 0 w 731216"/>
                  <a:gd name="connsiteY3" fmla="*/ 390238 h 39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1216" h="390238">
                    <a:moveTo>
                      <a:pt x="387654" y="0"/>
                    </a:moveTo>
                    <a:lnTo>
                      <a:pt x="731216" y="0"/>
                    </a:lnTo>
                    <a:lnTo>
                      <a:pt x="338376" y="390238"/>
                    </a:lnTo>
                    <a:lnTo>
                      <a:pt x="0" y="39023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任意多边形 13"/>
              <p:cNvSpPr/>
              <p:nvPr userDrawn="1"/>
            </p:nvSpPr>
            <p:spPr>
              <a:xfrm>
                <a:off x="6624541" y="159009"/>
                <a:ext cx="731216" cy="390238"/>
              </a:xfrm>
              <a:custGeom>
                <a:avLst/>
                <a:gdLst>
                  <a:gd name="connsiteX0" fmla="*/ 387654 w 731216"/>
                  <a:gd name="connsiteY0" fmla="*/ 0 h 390238"/>
                  <a:gd name="connsiteX1" fmla="*/ 731216 w 731216"/>
                  <a:gd name="connsiteY1" fmla="*/ 0 h 390238"/>
                  <a:gd name="connsiteX2" fmla="*/ 338376 w 731216"/>
                  <a:gd name="connsiteY2" fmla="*/ 390238 h 390238"/>
                  <a:gd name="connsiteX3" fmla="*/ 0 w 731216"/>
                  <a:gd name="connsiteY3" fmla="*/ 390238 h 39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1216" h="390238">
                    <a:moveTo>
                      <a:pt x="387654" y="0"/>
                    </a:moveTo>
                    <a:lnTo>
                      <a:pt x="731216" y="0"/>
                    </a:lnTo>
                    <a:lnTo>
                      <a:pt x="338376" y="390238"/>
                    </a:lnTo>
                    <a:lnTo>
                      <a:pt x="0" y="390238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chemeClr val="accent1">
                      <a:lumMod val="75000"/>
                    </a:schemeClr>
                  </a:gs>
                  <a:gs pos="57000">
                    <a:schemeClr val="accent1">
                      <a:lumMod val="75000"/>
                      <a:alpha val="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9" name="任意多边形 28"/>
            <p:cNvSpPr/>
            <p:nvPr userDrawn="1"/>
          </p:nvSpPr>
          <p:spPr>
            <a:xfrm>
              <a:off x="0" y="1"/>
              <a:ext cx="2975322" cy="739775"/>
            </a:xfrm>
            <a:custGeom>
              <a:avLst/>
              <a:gdLst>
                <a:gd name="connsiteX0" fmla="*/ 0 w 2975322"/>
                <a:gd name="connsiteY0" fmla="*/ 0 h 739775"/>
                <a:gd name="connsiteX1" fmla="*/ 2975322 w 2975322"/>
                <a:gd name="connsiteY1" fmla="*/ 0 h 739775"/>
                <a:gd name="connsiteX2" fmla="*/ 2852807 w 2975322"/>
                <a:gd name="connsiteY2" fmla="*/ 121704 h 739775"/>
                <a:gd name="connsiteX3" fmla="*/ 794910 w 2975322"/>
                <a:gd name="connsiteY3" fmla="*/ 121704 h 739775"/>
                <a:gd name="connsiteX4" fmla="*/ 225889 w 2975322"/>
                <a:gd name="connsiteY4" fmla="*/ 739775 h 739775"/>
                <a:gd name="connsiteX5" fmla="*/ 0 w 2975322"/>
                <a:gd name="connsiteY5" fmla="*/ 739775 h 73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75322" h="739775">
                  <a:moveTo>
                    <a:pt x="0" y="0"/>
                  </a:moveTo>
                  <a:lnTo>
                    <a:pt x="2975322" y="0"/>
                  </a:lnTo>
                  <a:lnTo>
                    <a:pt x="2852807" y="121704"/>
                  </a:lnTo>
                  <a:lnTo>
                    <a:pt x="794910" y="121704"/>
                  </a:lnTo>
                  <a:lnTo>
                    <a:pt x="225889" y="739775"/>
                  </a:lnTo>
                  <a:lnTo>
                    <a:pt x="0" y="73977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直角三角形 15"/>
            <p:cNvSpPr/>
            <p:nvPr userDrawn="1"/>
          </p:nvSpPr>
          <p:spPr>
            <a:xfrm flipV="1">
              <a:off x="0" y="0"/>
              <a:ext cx="388144" cy="388144"/>
            </a:xfrm>
            <a:prstGeom prst="rtTriangle">
              <a:avLst/>
            </a:prstGeom>
            <a:gradFill>
              <a:gsLst>
                <a:gs pos="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任意多边形 16"/>
            <p:cNvSpPr/>
            <p:nvPr userDrawn="1"/>
          </p:nvSpPr>
          <p:spPr>
            <a:xfrm>
              <a:off x="2" y="0"/>
              <a:ext cx="606259" cy="252413"/>
            </a:xfrm>
            <a:custGeom>
              <a:avLst/>
              <a:gdLst>
                <a:gd name="connsiteX0" fmla="*/ 0 w 2353883"/>
                <a:gd name="connsiteY0" fmla="*/ 0 h 980028"/>
                <a:gd name="connsiteX1" fmla="*/ 2353883 w 2353883"/>
                <a:gd name="connsiteY1" fmla="*/ 0 h 980028"/>
                <a:gd name="connsiteX2" fmla="*/ 1367320 w 2353883"/>
                <a:gd name="connsiteY2" fmla="*/ 980028 h 980028"/>
                <a:gd name="connsiteX3" fmla="*/ 0 w 2353883"/>
                <a:gd name="connsiteY3" fmla="*/ 980028 h 98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3883" h="980028">
                  <a:moveTo>
                    <a:pt x="0" y="0"/>
                  </a:moveTo>
                  <a:lnTo>
                    <a:pt x="2353883" y="0"/>
                  </a:lnTo>
                  <a:lnTo>
                    <a:pt x="1367320" y="980028"/>
                  </a:lnTo>
                  <a:lnTo>
                    <a:pt x="0" y="98002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任意多边形 17"/>
            <p:cNvSpPr/>
            <p:nvPr userDrawn="1"/>
          </p:nvSpPr>
          <p:spPr>
            <a:xfrm>
              <a:off x="2034063" y="1"/>
              <a:ext cx="1011871" cy="555880"/>
            </a:xfrm>
            <a:custGeom>
              <a:avLst/>
              <a:gdLst>
                <a:gd name="connsiteX0" fmla="*/ 837397 w 1514221"/>
                <a:gd name="connsiteY0" fmla="*/ 0 h 831850"/>
                <a:gd name="connsiteX1" fmla="*/ 1116227 w 1514221"/>
                <a:gd name="connsiteY1" fmla="*/ 0 h 831850"/>
                <a:gd name="connsiteX2" fmla="*/ 1235391 w 1514221"/>
                <a:gd name="connsiteY2" fmla="*/ 0 h 831850"/>
                <a:gd name="connsiteX3" fmla="*/ 1514221 w 1514221"/>
                <a:gd name="connsiteY3" fmla="*/ 0 h 831850"/>
                <a:gd name="connsiteX4" fmla="*/ 676825 w 1514221"/>
                <a:gd name="connsiteY4" fmla="*/ 831850 h 831850"/>
                <a:gd name="connsiteX5" fmla="*/ 397995 w 1514221"/>
                <a:gd name="connsiteY5" fmla="*/ 831850 h 831850"/>
                <a:gd name="connsiteX6" fmla="*/ 278830 w 1514221"/>
                <a:gd name="connsiteY6" fmla="*/ 831850 h 831850"/>
                <a:gd name="connsiteX7" fmla="*/ 0 w 1514221"/>
                <a:gd name="connsiteY7" fmla="*/ 831850 h 8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4221" h="831850">
                  <a:moveTo>
                    <a:pt x="837397" y="0"/>
                  </a:moveTo>
                  <a:lnTo>
                    <a:pt x="1116227" y="0"/>
                  </a:lnTo>
                  <a:lnTo>
                    <a:pt x="1235391" y="0"/>
                  </a:lnTo>
                  <a:lnTo>
                    <a:pt x="1514221" y="0"/>
                  </a:lnTo>
                  <a:lnTo>
                    <a:pt x="676825" y="831850"/>
                  </a:lnTo>
                  <a:lnTo>
                    <a:pt x="397995" y="831850"/>
                  </a:lnTo>
                  <a:lnTo>
                    <a:pt x="278830" y="831850"/>
                  </a:lnTo>
                  <a:lnTo>
                    <a:pt x="0" y="83185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15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任意多边形 18"/>
            <p:cNvSpPr/>
            <p:nvPr userDrawn="1"/>
          </p:nvSpPr>
          <p:spPr>
            <a:xfrm>
              <a:off x="2659732" y="1"/>
              <a:ext cx="670738" cy="446886"/>
            </a:xfrm>
            <a:custGeom>
              <a:avLst/>
              <a:gdLst>
                <a:gd name="connsiteX0" fmla="*/ 552910 w 824374"/>
                <a:gd name="connsiteY0" fmla="*/ 0 h 549247"/>
                <a:gd name="connsiteX1" fmla="*/ 824374 w 824374"/>
                <a:gd name="connsiteY1" fmla="*/ 0 h 549247"/>
                <a:gd name="connsiteX2" fmla="*/ 271464 w 824374"/>
                <a:gd name="connsiteY2" fmla="*/ 549247 h 549247"/>
                <a:gd name="connsiteX3" fmla="*/ 0 w 824374"/>
                <a:gd name="connsiteY3" fmla="*/ 549247 h 549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374" h="549247">
                  <a:moveTo>
                    <a:pt x="552910" y="0"/>
                  </a:moveTo>
                  <a:lnTo>
                    <a:pt x="824374" y="0"/>
                  </a:lnTo>
                  <a:lnTo>
                    <a:pt x="271464" y="549247"/>
                  </a:lnTo>
                  <a:lnTo>
                    <a:pt x="0" y="54924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15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1" name="任意多边形 20"/>
          <p:cNvSpPr/>
          <p:nvPr userDrawn="1"/>
        </p:nvSpPr>
        <p:spPr>
          <a:xfrm>
            <a:off x="-339254" y="546773"/>
            <a:ext cx="824374" cy="549247"/>
          </a:xfrm>
          <a:custGeom>
            <a:avLst/>
            <a:gdLst>
              <a:gd name="connsiteX0" fmla="*/ 552910 w 824374"/>
              <a:gd name="connsiteY0" fmla="*/ 0 h 549247"/>
              <a:gd name="connsiteX1" fmla="*/ 824374 w 824374"/>
              <a:gd name="connsiteY1" fmla="*/ 0 h 549247"/>
              <a:gd name="connsiteX2" fmla="*/ 271464 w 824374"/>
              <a:gd name="connsiteY2" fmla="*/ 549247 h 549247"/>
              <a:gd name="connsiteX3" fmla="*/ 0 w 824374"/>
              <a:gd name="connsiteY3" fmla="*/ 549247 h 54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374" h="549247">
                <a:moveTo>
                  <a:pt x="552910" y="0"/>
                </a:moveTo>
                <a:lnTo>
                  <a:pt x="824374" y="0"/>
                </a:lnTo>
                <a:lnTo>
                  <a:pt x="271464" y="549247"/>
                </a:lnTo>
                <a:lnTo>
                  <a:pt x="0" y="549247"/>
                </a:lnTo>
                <a:close/>
              </a:path>
            </a:pathLst>
          </a:custGeom>
          <a:gradFill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0" y="843113"/>
            <a:ext cx="1196498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 userDrawn="1"/>
        </p:nvSpPr>
        <p:spPr>
          <a:xfrm>
            <a:off x="11798295" y="685489"/>
            <a:ext cx="166692" cy="97239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平行四边形 23"/>
          <p:cNvSpPr/>
          <p:nvPr userDrawn="1"/>
        </p:nvSpPr>
        <p:spPr>
          <a:xfrm>
            <a:off x="11631603" y="685489"/>
            <a:ext cx="166692" cy="97239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0415D1E2-50BD-432E-BE53-DBBAFC0A45A7}"/>
              </a:ext>
            </a:extLst>
          </p:cNvPr>
          <p:cNvSpPr/>
          <p:nvPr/>
        </p:nvSpPr>
        <p:spPr>
          <a:xfrm flipV="1">
            <a:off x="0" y="6504449"/>
            <a:ext cx="12192000" cy="365124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637DB9-1852-0944-AC27-9260256E6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487" y="156576"/>
            <a:ext cx="9336257" cy="6308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lang="en-US" altLang="en-US" sz="3600" b="1" strike="noStrike" kern="1200" spc="0" baseline="0" dirty="0" smtClean="0">
                <a:solidFill>
                  <a:srgbClr val="003366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A50E4-911B-1A4E-A151-CC75A434F9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371600"/>
            <a:ext cx="10515600" cy="4680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buFont typeface="System Font Regular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buFont typeface="System Font Regular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98054992-667D-D949-8AD7-E845249F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1772" y="6515381"/>
            <a:ext cx="740228" cy="365125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8D484B4-D9FB-CC40-86CD-AFBD26B2E9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47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50667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79167E-6 0.06829 L 4.79167E-6 -4.44444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B1392-D094-46AC-B4A3-CEFB408C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4596FF-29E6-4A6F-91F9-4AF2940DF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BA748-19EB-47F0-8EC8-A87F46322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F735-5F28-41AB-B1EC-6ED340CB72BA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66D9A6-205E-4130-8661-12496405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A6A755-279F-44F1-8BBF-77EDCC66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4991-AF65-44DE-AB5D-74B5F7C3CF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74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F2BE0-ABDD-4831-AF1A-B6DC56ACA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3B9458-B360-4038-9732-E71C7D47E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28704-FAD8-413D-A56A-F1A7EF3D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F735-5F28-41AB-B1EC-6ED340CB72BA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F834DF-59ED-4590-9E65-0A8E394C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DC6E2A-8AB2-4D21-B75C-1A1ED79F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4991-AF65-44DE-AB5D-74B5F7C3CF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35E2D-98BE-4FCA-8E13-E61A783A5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173967-CABF-4551-92AA-4CC905DB7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EFD2F8-CF9B-4FA9-BF19-908F2E4FF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305536-D991-477A-B959-A79D47CA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F735-5F28-41AB-B1EC-6ED340CB72BA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86F569-0103-440D-A6F8-85A2B7E5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5DA3C7-50E7-4128-AF90-4D499CEA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4991-AF65-44DE-AB5D-74B5F7C3CF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6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A6D81-6AD5-498F-B387-F73EE4D4D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27EC36-6CAD-43C7-A1F3-DEA0E9BB7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B1937C-2017-4C59-9D85-D89A67691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8B4884-309C-4ACE-A46C-16E6C2FF0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B7A4FA-AD99-4404-B52B-716CFD1E5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8ED9E3-EAE6-4E1D-AFD4-37913E565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F735-5F28-41AB-B1EC-6ED340CB72BA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AA82CD-B7DB-498F-884B-CFFA16BDA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500BF6-D4DA-4BA4-B821-9D6B5880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4991-AF65-44DE-AB5D-74B5F7C3CF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2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173E4-D849-4CC2-BDDD-8A7F42FF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22A704-9438-40E6-ADCE-2E38B632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F735-5F28-41AB-B1EC-6ED340CB72BA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B00F42-44FF-4826-ABEA-C3587F0F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3D4693-02FF-4F9C-BAE3-224BAB10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4991-AF65-44DE-AB5D-74B5F7C3CF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69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EEAC1D-45CF-43A8-878A-E922A18E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F735-5F28-41AB-B1EC-6ED340CB72BA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F0EE46-084E-446E-A81C-AE49746E3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C8FDEE-0B17-41D9-933B-62088C3D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4991-AF65-44DE-AB5D-74B5F7C3CF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14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E9AD5-5078-448B-94EE-5A5942FA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DAE91-4DBF-4CDD-9386-D16E88FEF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9DCE0F-D633-47F4-9EEC-5393FD8AE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3E9159-8F74-467C-81D4-6C6A36D50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F735-5F28-41AB-B1EC-6ED340CB72BA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646C43-2F5F-41AF-BE32-CF98AE89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0B4655-0A2B-4474-86C3-021D54BF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4991-AF65-44DE-AB5D-74B5F7C3CF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32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6846F-68EA-4EA6-B032-5E506E888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A301E6-BC4C-4BDD-BF6B-668606F10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61C270-F85B-4C9B-BA65-32CF3344E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664FEC-3100-41BC-A8D4-F2B69B301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F735-5F28-41AB-B1EC-6ED340CB72BA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71BAA0-D376-4215-BFAC-A44A3500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DAF609-04CC-4EC9-B87F-34052D90D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4991-AF65-44DE-AB5D-74B5F7C3CF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4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907F98-927A-4B95-A1F7-13DBDA333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4C3525-769A-4B77-8022-1E906310B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44BAA6-4ADC-44DE-B73B-C9059D15C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F735-5F28-41AB-B1EC-6ED340CB72BA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3E32F8-65E1-4906-BD12-AD6C92CBE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02652-5599-4523-A0F9-5CBAF3D5D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74991-AF65-44DE-AB5D-74B5F7C3CF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93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879C1-228E-43A7-AD72-349D64D91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84B4-D9FB-CC40-86CD-AFBD26B2E98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B24EB7-3EF0-462B-8E3C-833B39F0B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6256"/>
            <a:ext cx="12192000" cy="409719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Paper Replication: (Re-)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Imag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(in)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Price Trends </a:t>
            </a:r>
            <a:b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Bo Huang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62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FA23BF-B87B-4116-8DE7-01764062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motivation of MAE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BFFF55-B352-49D5-AE9E-F6975EDC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84B4-D9FB-CC40-86CD-AFBD26B2E9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9EA1F6-1621-DC55-CE04-60A79802DE38}"/>
              </a:ext>
            </a:extLst>
          </p:cNvPr>
          <p:cNvSpPr txBox="1"/>
          <p:nvPr/>
        </p:nvSpPr>
        <p:spPr>
          <a:xfrm>
            <a:off x="1160584" y="1230923"/>
            <a:ext cx="10023231" cy="2776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strategy of masked autoencoding has achieved great success in NLP task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Vision Transformers 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ViT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have been introduced to bridge the gap that Convolution Networks (CNNs) cannot directly integrate mask tokens or positional embedding into model training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ViT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MAE can be applicable in computer vision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MAE break through previous performance bottlenecks in image recognition recently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38F447-C223-C257-5496-7A983EC9E0B3}"/>
              </a:ext>
            </a:extLst>
          </p:cNvPr>
          <p:cNvSpPr txBox="1"/>
          <p:nvPr/>
        </p:nvSpPr>
        <p:spPr>
          <a:xfrm>
            <a:off x="2054003" y="4689285"/>
            <a:ext cx="7441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ask: what will happen when MAE meets our task?</a:t>
            </a:r>
            <a:endParaRPr lang="zh-CN" altLang="en-US" sz="2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29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BFFF55-B352-49D5-AE9E-F6975EDC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1772" y="6492875"/>
            <a:ext cx="740228" cy="365125"/>
          </a:xfrm>
        </p:spPr>
        <p:txBody>
          <a:bodyPr/>
          <a:lstStyle/>
          <a:p>
            <a:fld id="{48D484B4-D9FB-CC40-86CD-AFBD26B2E98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3FA6C150-BC7E-F83A-378B-BB6B35E2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487" y="156576"/>
            <a:ext cx="9336257" cy="6308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verall MAE framework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DDA6E7C-1E76-23FD-C879-0C7C83C2E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299" y="1229124"/>
            <a:ext cx="8649907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8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FA23BF-B87B-4116-8DE7-01764062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Reconstruction 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BFFF55-B352-49D5-AE9E-F6975EDC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84B4-D9FB-CC40-86CD-AFBD26B2E98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8FD9C8-C692-24FD-373A-34AB41861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852" y="1915883"/>
            <a:ext cx="9536434" cy="258588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170EF63-2124-AA69-D36B-DA19A3500E0A}"/>
              </a:ext>
            </a:extLst>
          </p:cNvPr>
          <p:cNvSpPr txBox="1"/>
          <p:nvPr/>
        </p:nvSpPr>
        <p:spPr>
          <a:xfrm>
            <a:off x="4120058" y="4657988"/>
            <a:ext cx="192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Mask ratio (0.75)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A78FE6-E251-7B76-860D-C68FCFA0C229}"/>
              </a:ext>
            </a:extLst>
          </p:cNvPr>
          <p:cNvSpPr txBox="1"/>
          <p:nvPr/>
        </p:nvSpPr>
        <p:spPr>
          <a:xfrm>
            <a:off x="6447088" y="4657988"/>
            <a:ext cx="192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Mask ratio (0.50)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EF29BF-E430-48F2-E648-865526F1C258}"/>
              </a:ext>
            </a:extLst>
          </p:cNvPr>
          <p:cNvSpPr txBox="1"/>
          <p:nvPr/>
        </p:nvSpPr>
        <p:spPr>
          <a:xfrm>
            <a:off x="8961689" y="4657988"/>
            <a:ext cx="192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Mask ratio (0.25)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C3F577-AFAE-61DF-FD72-94CB5E3BB294}"/>
              </a:ext>
            </a:extLst>
          </p:cNvPr>
          <p:cNvSpPr txBox="1"/>
          <p:nvPr/>
        </p:nvSpPr>
        <p:spPr>
          <a:xfrm>
            <a:off x="1793028" y="4657988"/>
            <a:ext cx="192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36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FA23BF-B87B-4116-8DE7-01764062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Accuracy on finetuning MAE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BFFF55-B352-49D5-AE9E-F6975EDC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84B4-D9FB-CC40-86CD-AFBD26B2E985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2205B091-BD17-FE8A-8C98-DF8E8D68E4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7930608"/>
                  </p:ext>
                </p:extLst>
              </p:nvPr>
            </p:nvGraphicFramePr>
            <p:xfrm>
              <a:off x="1294422" y="2214358"/>
              <a:ext cx="9919679" cy="2816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9809">
                      <a:extLst>
                        <a:ext uri="{9D8B030D-6E8A-4147-A177-3AD203B41FA5}">
                          <a16:colId xmlns:a16="http://schemas.microsoft.com/office/drawing/2014/main" val="3594129481"/>
                        </a:ext>
                      </a:extLst>
                    </a:gridCol>
                    <a:gridCol w="937122">
                      <a:extLst>
                        <a:ext uri="{9D8B030D-6E8A-4147-A177-3AD203B41FA5}">
                          <a16:colId xmlns:a16="http://schemas.microsoft.com/office/drawing/2014/main" val="213280279"/>
                        </a:ext>
                      </a:extLst>
                    </a:gridCol>
                    <a:gridCol w="898972">
                      <a:extLst>
                        <a:ext uri="{9D8B030D-6E8A-4147-A177-3AD203B41FA5}">
                          <a16:colId xmlns:a16="http://schemas.microsoft.com/office/drawing/2014/main" val="1089927924"/>
                        </a:ext>
                      </a:extLst>
                    </a:gridCol>
                    <a:gridCol w="991968">
                      <a:extLst>
                        <a:ext uri="{9D8B030D-6E8A-4147-A177-3AD203B41FA5}">
                          <a16:colId xmlns:a16="http://schemas.microsoft.com/office/drawing/2014/main" val="2978208754"/>
                        </a:ext>
                      </a:extLst>
                    </a:gridCol>
                    <a:gridCol w="991968">
                      <a:extLst>
                        <a:ext uri="{9D8B030D-6E8A-4147-A177-3AD203B41FA5}">
                          <a16:colId xmlns:a16="http://schemas.microsoft.com/office/drawing/2014/main" val="2168423881"/>
                        </a:ext>
                      </a:extLst>
                    </a:gridCol>
                    <a:gridCol w="991968">
                      <a:extLst>
                        <a:ext uri="{9D8B030D-6E8A-4147-A177-3AD203B41FA5}">
                          <a16:colId xmlns:a16="http://schemas.microsoft.com/office/drawing/2014/main" val="712951356"/>
                        </a:ext>
                      </a:extLst>
                    </a:gridCol>
                    <a:gridCol w="991968">
                      <a:extLst>
                        <a:ext uri="{9D8B030D-6E8A-4147-A177-3AD203B41FA5}">
                          <a16:colId xmlns:a16="http://schemas.microsoft.com/office/drawing/2014/main" val="373859394"/>
                        </a:ext>
                      </a:extLst>
                    </a:gridCol>
                    <a:gridCol w="991968">
                      <a:extLst>
                        <a:ext uri="{9D8B030D-6E8A-4147-A177-3AD203B41FA5}">
                          <a16:colId xmlns:a16="http://schemas.microsoft.com/office/drawing/2014/main" val="1055629406"/>
                        </a:ext>
                      </a:extLst>
                    </a:gridCol>
                    <a:gridCol w="991968">
                      <a:extLst>
                        <a:ext uri="{9D8B030D-6E8A-4147-A177-3AD203B41FA5}">
                          <a16:colId xmlns:a16="http://schemas.microsoft.com/office/drawing/2014/main" val="1254115840"/>
                        </a:ext>
                      </a:extLst>
                    </a:gridCol>
                    <a:gridCol w="991968">
                      <a:extLst>
                        <a:ext uri="{9D8B030D-6E8A-4147-A177-3AD203B41FA5}">
                          <a16:colId xmlns:a16="http://schemas.microsoft.com/office/drawing/2014/main" val="1397386423"/>
                        </a:ext>
                      </a:extLst>
                    </a:gridCol>
                  </a:tblGrid>
                  <a:tr h="544211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Mask ratio (0.25)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Mask ratio (0.50)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Mask ratio (0.75)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939080"/>
                      </a:ext>
                    </a:extLst>
                  </a:tr>
                  <a:tr h="5442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𝑃𝑎𝑡𝑐h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3519036"/>
                      </a:ext>
                    </a:extLst>
                  </a:tr>
                  <a:tr h="5442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5-day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0.503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0.503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0.506</a:t>
                          </a:r>
                          <a:endParaRPr lang="zh-CN" altLang="en-US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0.503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0.498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0.496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0.496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0.502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0.496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9567717"/>
                      </a:ext>
                    </a:extLst>
                  </a:tr>
                  <a:tr h="5442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20-day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0.492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0.509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0.506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0.495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0.508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0.492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0.510</a:t>
                          </a:r>
                          <a:endParaRPr lang="zh-CN" altLang="en-US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0.510</a:t>
                          </a:r>
                          <a:endParaRPr lang="zh-CN" altLang="en-US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0.509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162974"/>
                      </a:ext>
                    </a:extLst>
                  </a:tr>
                  <a:tr h="5442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60-day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0.503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0.500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0.502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0.506</a:t>
                          </a:r>
                          <a:endParaRPr lang="zh-CN" altLang="en-US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0.503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0.504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0.493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0.498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0.498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1921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2205B091-BD17-FE8A-8C98-DF8E8D68E4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7930608"/>
                  </p:ext>
                </p:extLst>
              </p:nvPr>
            </p:nvGraphicFramePr>
            <p:xfrm>
              <a:off x="1294422" y="2214358"/>
              <a:ext cx="9919679" cy="2816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9809">
                      <a:extLst>
                        <a:ext uri="{9D8B030D-6E8A-4147-A177-3AD203B41FA5}">
                          <a16:colId xmlns:a16="http://schemas.microsoft.com/office/drawing/2014/main" val="3594129481"/>
                        </a:ext>
                      </a:extLst>
                    </a:gridCol>
                    <a:gridCol w="937122">
                      <a:extLst>
                        <a:ext uri="{9D8B030D-6E8A-4147-A177-3AD203B41FA5}">
                          <a16:colId xmlns:a16="http://schemas.microsoft.com/office/drawing/2014/main" val="213280279"/>
                        </a:ext>
                      </a:extLst>
                    </a:gridCol>
                    <a:gridCol w="898972">
                      <a:extLst>
                        <a:ext uri="{9D8B030D-6E8A-4147-A177-3AD203B41FA5}">
                          <a16:colId xmlns:a16="http://schemas.microsoft.com/office/drawing/2014/main" val="1089927924"/>
                        </a:ext>
                      </a:extLst>
                    </a:gridCol>
                    <a:gridCol w="991968">
                      <a:extLst>
                        <a:ext uri="{9D8B030D-6E8A-4147-A177-3AD203B41FA5}">
                          <a16:colId xmlns:a16="http://schemas.microsoft.com/office/drawing/2014/main" val="2978208754"/>
                        </a:ext>
                      </a:extLst>
                    </a:gridCol>
                    <a:gridCol w="991968">
                      <a:extLst>
                        <a:ext uri="{9D8B030D-6E8A-4147-A177-3AD203B41FA5}">
                          <a16:colId xmlns:a16="http://schemas.microsoft.com/office/drawing/2014/main" val="2168423881"/>
                        </a:ext>
                      </a:extLst>
                    </a:gridCol>
                    <a:gridCol w="991968">
                      <a:extLst>
                        <a:ext uri="{9D8B030D-6E8A-4147-A177-3AD203B41FA5}">
                          <a16:colId xmlns:a16="http://schemas.microsoft.com/office/drawing/2014/main" val="712951356"/>
                        </a:ext>
                      </a:extLst>
                    </a:gridCol>
                    <a:gridCol w="991968">
                      <a:extLst>
                        <a:ext uri="{9D8B030D-6E8A-4147-A177-3AD203B41FA5}">
                          <a16:colId xmlns:a16="http://schemas.microsoft.com/office/drawing/2014/main" val="373859394"/>
                        </a:ext>
                      </a:extLst>
                    </a:gridCol>
                    <a:gridCol w="991968">
                      <a:extLst>
                        <a:ext uri="{9D8B030D-6E8A-4147-A177-3AD203B41FA5}">
                          <a16:colId xmlns:a16="http://schemas.microsoft.com/office/drawing/2014/main" val="1055629406"/>
                        </a:ext>
                      </a:extLst>
                    </a:gridCol>
                    <a:gridCol w="991968">
                      <a:extLst>
                        <a:ext uri="{9D8B030D-6E8A-4147-A177-3AD203B41FA5}">
                          <a16:colId xmlns:a16="http://schemas.microsoft.com/office/drawing/2014/main" val="1254115840"/>
                        </a:ext>
                      </a:extLst>
                    </a:gridCol>
                    <a:gridCol w="991968">
                      <a:extLst>
                        <a:ext uri="{9D8B030D-6E8A-4147-A177-3AD203B41FA5}">
                          <a16:colId xmlns:a16="http://schemas.microsoft.com/office/drawing/2014/main" val="1397386423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Mask ratio (0.25)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Mask ratio (0.50)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Mask ratio (0.75)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939080"/>
                      </a:ext>
                    </a:extLst>
                  </a:tr>
                  <a:tr h="54421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35" t="-122222" r="-77272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3519036"/>
                      </a:ext>
                    </a:extLst>
                  </a:tr>
                  <a:tr h="5442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5-day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0.503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0.503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0.506</a:t>
                          </a:r>
                          <a:endParaRPr lang="zh-CN" altLang="en-US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0.503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0.498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0.496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0.496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0.502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0.496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9567717"/>
                      </a:ext>
                    </a:extLst>
                  </a:tr>
                  <a:tr h="5442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20-day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0.492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0.509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0.506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0.495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0.508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0.492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0.510</a:t>
                          </a:r>
                          <a:endParaRPr lang="zh-CN" altLang="en-US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0.510</a:t>
                          </a:r>
                          <a:endParaRPr lang="zh-CN" altLang="en-US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0.509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162974"/>
                      </a:ext>
                    </a:extLst>
                  </a:tr>
                  <a:tr h="5442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60-day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0.503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0.500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0.502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0.506</a:t>
                          </a:r>
                          <a:endParaRPr lang="zh-CN" altLang="en-US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0.503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0.504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0.493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0.498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0.498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1921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6526E7C4-F9D0-F74D-68A3-5E01F4D8F306}"/>
              </a:ext>
            </a:extLst>
          </p:cNvPr>
          <p:cNvSpPr txBox="1"/>
          <p:nvPr/>
        </p:nvSpPr>
        <p:spPr>
          <a:xfrm>
            <a:off x="1954984" y="1633074"/>
            <a:ext cx="8598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Accuracy for the classification model finetuned on pretrained MAE encoder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89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559270-8969-4270-811F-AC4CCDA3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84B4-D9FB-CC40-86CD-AFBD26B2E98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921D0B-9B11-456C-AD0D-2C810AAC6DEB}"/>
              </a:ext>
            </a:extLst>
          </p:cNvPr>
          <p:cNvSpPr/>
          <p:nvPr/>
        </p:nvSpPr>
        <p:spPr>
          <a:xfrm>
            <a:off x="3266536" y="2640331"/>
            <a:ext cx="53561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 you</a:t>
            </a:r>
            <a:r>
              <a:rPr lang="zh-CN" alt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32878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6457</TotalTime>
  <Words>199</Words>
  <Application>Microsoft Office PowerPoint</Application>
  <PresentationFormat>宽屏</PresentationFormat>
  <Paragraphs>70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System Font Regular</vt:lpstr>
      <vt:lpstr>等线</vt:lpstr>
      <vt:lpstr>等线 Light</vt:lpstr>
      <vt:lpstr>Arial</vt:lpstr>
      <vt:lpstr>Calibri</vt:lpstr>
      <vt:lpstr>Cambria Math</vt:lpstr>
      <vt:lpstr>Office 主题​​</vt:lpstr>
      <vt:lpstr>Paper Replication: (Re-)Imag(in)ing Price Trends   Bo Huang</vt:lpstr>
      <vt:lpstr>The motivation of MAE</vt:lpstr>
      <vt:lpstr>Overall MAE framework</vt:lpstr>
      <vt:lpstr>Reconstruction results</vt:lpstr>
      <vt:lpstr>Accuracy on finetuning MAE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Adjusting Adversarial Robustness via Graph Convolutional Networks  Bo Huang</dc:title>
  <dc:creator>bo</dc:creator>
  <cp:lastModifiedBy>bo</cp:lastModifiedBy>
  <cp:revision>11</cp:revision>
  <dcterms:created xsi:type="dcterms:W3CDTF">2022-04-23T11:39:59Z</dcterms:created>
  <dcterms:modified xsi:type="dcterms:W3CDTF">2022-05-02T11:09:40Z</dcterms:modified>
</cp:coreProperties>
</file>