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53" r:id="rId2"/>
    <p:sldId id="4030" r:id="rId3"/>
    <p:sldId id="4022" r:id="rId4"/>
    <p:sldId id="4032" r:id="rId5"/>
    <p:sldId id="4031" r:id="rId6"/>
    <p:sldId id="4033" r:id="rId7"/>
    <p:sldId id="4034" r:id="rId8"/>
    <p:sldId id="403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83166" autoAdjust="0"/>
  </p:normalViewPr>
  <p:slideViewPr>
    <p:cSldViewPr snapToGrid="0">
      <p:cViewPr>
        <p:scale>
          <a:sx n="78" d="100"/>
          <a:sy n="78" d="100"/>
        </p:scale>
        <p:origin x="-560" y="-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ACD13-A5D6-46D6-8460-C33AF16F3979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F1F51-F597-4DBD-9209-0FF738F674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2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1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4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06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56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1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60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24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9A50C-A44C-6649-8A8A-995CABCFF0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50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467E8FF-8BFB-4AB3-9D80-69C18E574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DA84DCED-D011-4766-9F33-9E1FA493C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D9FF2CD7-8FA0-4EEF-98EC-A8CA31B3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3CCE013-14B4-4F33-8307-71B3BF07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644A183-B5C1-4742-A054-5B8C0A47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ABD0F2C-92F7-497A-88E1-0103511C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47A29B0-8030-4FDA-B595-A6029EF11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080ACA-E1C7-445A-BB4F-3E51A99A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5669F1E-7FC8-497B-A73C-DF7F31AC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B0E70E5-1744-4CE9-8454-8882DCD5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19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4C79412A-94D1-4BDA-87B2-CB37C47B1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22D90101-A520-492D-92CB-A5E1FD77E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C4184BBD-102A-40FD-B2C3-6BE9F0EC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E6DB6556-DD90-4F29-9D3D-B9908329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C5B9FFC-C19B-4E5F-9499-8183753A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198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DA086FBB-7759-4C24-B1AE-A856C0F50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2" t="1" r="-5798" b="-2696"/>
          <a:stretch/>
        </p:blipFill>
        <p:spPr>
          <a:xfrm>
            <a:off x="10442745" y="189149"/>
            <a:ext cx="1608840" cy="495922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3330470" cy="739776"/>
            <a:chOff x="0" y="0"/>
            <a:chExt cx="3330470" cy="739776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42298" y="65071"/>
              <a:ext cx="1182090" cy="630862"/>
              <a:chOff x="6624541" y="159009"/>
              <a:chExt cx="731216" cy="390238"/>
            </a:xfrm>
          </p:grpSpPr>
          <p:sp>
            <p:nvSpPr>
              <p:cNvPr id="13" name="任意多边形 12"/>
              <p:cNvSpPr/>
              <p:nvPr userDrawn="1"/>
            </p:nvSpPr>
            <p:spPr>
              <a:xfrm>
                <a:off x="6624541" y="159009"/>
                <a:ext cx="731216" cy="390238"/>
              </a:xfrm>
              <a:custGeom>
                <a:avLst/>
                <a:gdLst>
                  <a:gd name="connsiteX0" fmla="*/ 387654 w 731216"/>
                  <a:gd name="connsiteY0" fmla="*/ 0 h 390238"/>
                  <a:gd name="connsiteX1" fmla="*/ 731216 w 731216"/>
                  <a:gd name="connsiteY1" fmla="*/ 0 h 390238"/>
                  <a:gd name="connsiteX2" fmla="*/ 338376 w 731216"/>
                  <a:gd name="connsiteY2" fmla="*/ 390238 h 390238"/>
                  <a:gd name="connsiteX3" fmla="*/ 0 w 731216"/>
                  <a:gd name="connsiteY3" fmla="*/ 390238 h 39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216" h="390238">
                    <a:moveTo>
                      <a:pt x="387654" y="0"/>
                    </a:moveTo>
                    <a:lnTo>
                      <a:pt x="731216" y="0"/>
                    </a:lnTo>
                    <a:lnTo>
                      <a:pt x="338376" y="390238"/>
                    </a:lnTo>
                    <a:lnTo>
                      <a:pt x="0" y="39023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4" name="任意多边形 13"/>
              <p:cNvSpPr/>
              <p:nvPr userDrawn="1"/>
            </p:nvSpPr>
            <p:spPr>
              <a:xfrm>
                <a:off x="6624541" y="159009"/>
                <a:ext cx="731216" cy="390238"/>
              </a:xfrm>
              <a:custGeom>
                <a:avLst/>
                <a:gdLst>
                  <a:gd name="connsiteX0" fmla="*/ 387654 w 731216"/>
                  <a:gd name="connsiteY0" fmla="*/ 0 h 390238"/>
                  <a:gd name="connsiteX1" fmla="*/ 731216 w 731216"/>
                  <a:gd name="connsiteY1" fmla="*/ 0 h 390238"/>
                  <a:gd name="connsiteX2" fmla="*/ 338376 w 731216"/>
                  <a:gd name="connsiteY2" fmla="*/ 390238 h 390238"/>
                  <a:gd name="connsiteX3" fmla="*/ 0 w 731216"/>
                  <a:gd name="connsiteY3" fmla="*/ 390238 h 39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216" h="390238">
                    <a:moveTo>
                      <a:pt x="387654" y="0"/>
                    </a:moveTo>
                    <a:lnTo>
                      <a:pt x="731216" y="0"/>
                    </a:lnTo>
                    <a:lnTo>
                      <a:pt x="338376" y="390238"/>
                    </a:lnTo>
                    <a:lnTo>
                      <a:pt x="0" y="390238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chemeClr val="accent1">
                      <a:lumMod val="75000"/>
                    </a:schemeClr>
                  </a:gs>
                  <a:gs pos="57000">
                    <a:schemeClr val="accent1">
                      <a:lumMod val="75000"/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9" name="任意多边形 28"/>
            <p:cNvSpPr/>
            <p:nvPr userDrawn="1"/>
          </p:nvSpPr>
          <p:spPr>
            <a:xfrm>
              <a:off x="0" y="1"/>
              <a:ext cx="2975322" cy="739775"/>
            </a:xfrm>
            <a:custGeom>
              <a:avLst/>
              <a:gdLst>
                <a:gd name="connsiteX0" fmla="*/ 0 w 2975322"/>
                <a:gd name="connsiteY0" fmla="*/ 0 h 739775"/>
                <a:gd name="connsiteX1" fmla="*/ 2975322 w 2975322"/>
                <a:gd name="connsiteY1" fmla="*/ 0 h 739775"/>
                <a:gd name="connsiteX2" fmla="*/ 2852807 w 2975322"/>
                <a:gd name="connsiteY2" fmla="*/ 121704 h 739775"/>
                <a:gd name="connsiteX3" fmla="*/ 794910 w 2975322"/>
                <a:gd name="connsiteY3" fmla="*/ 121704 h 739775"/>
                <a:gd name="connsiteX4" fmla="*/ 225889 w 2975322"/>
                <a:gd name="connsiteY4" fmla="*/ 739775 h 739775"/>
                <a:gd name="connsiteX5" fmla="*/ 0 w 2975322"/>
                <a:gd name="connsiteY5" fmla="*/ 739775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5322" h="739775">
                  <a:moveTo>
                    <a:pt x="0" y="0"/>
                  </a:moveTo>
                  <a:lnTo>
                    <a:pt x="2975322" y="0"/>
                  </a:lnTo>
                  <a:lnTo>
                    <a:pt x="2852807" y="121704"/>
                  </a:lnTo>
                  <a:lnTo>
                    <a:pt x="794910" y="121704"/>
                  </a:lnTo>
                  <a:lnTo>
                    <a:pt x="225889" y="739775"/>
                  </a:lnTo>
                  <a:lnTo>
                    <a:pt x="0" y="7397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6" name="直角三角形 15"/>
            <p:cNvSpPr/>
            <p:nvPr userDrawn="1"/>
          </p:nvSpPr>
          <p:spPr>
            <a:xfrm flipV="1">
              <a:off x="0" y="0"/>
              <a:ext cx="388144" cy="388144"/>
            </a:xfrm>
            <a:prstGeom prst="rtTriangl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7" name="任意多边形 16"/>
            <p:cNvSpPr/>
            <p:nvPr userDrawn="1"/>
          </p:nvSpPr>
          <p:spPr>
            <a:xfrm>
              <a:off x="2" y="0"/>
              <a:ext cx="606259" cy="252413"/>
            </a:xfrm>
            <a:custGeom>
              <a:avLst/>
              <a:gdLst>
                <a:gd name="connsiteX0" fmla="*/ 0 w 2353883"/>
                <a:gd name="connsiteY0" fmla="*/ 0 h 980028"/>
                <a:gd name="connsiteX1" fmla="*/ 2353883 w 2353883"/>
                <a:gd name="connsiteY1" fmla="*/ 0 h 980028"/>
                <a:gd name="connsiteX2" fmla="*/ 1367320 w 2353883"/>
                <a:gd name="connsiteY2" fmla="*/ 980028 h 980028"/>
                <a:gd name="connsiteX3" fmla="*/ 0 w 2353883"/>
                <a:gd name="connsiteY3" fmla="*/ 980028 h 9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883" h="980028">
                  <a:moveTo>
                    <a:pt x="0" y="0"/>
                  </a:moveTo>
                  <a:lnTo>
                    <a:pt x="2353883" y="0"/>
                  </a:lnTo>
                  <a:lnTo>
                    <a:pt x="1367320" y="980028"/>
                  </a:lnTo>
                  <a:lnTo>
                    <a:pt x="0" y="98002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8" name="任意多边形 17"/>
            <p:cNvSpPr/>
            <p:nvPr userDrawn="1"/>
          </p:nvSpPr>
          <p:spPr>
            <a:xfrm>
              <a:off x="2034063" y="1"/>
              <a:ext cx="1011871" cy="555880"/>
            </a:xfrm>
            <a:custGeom>
              <a:avLst/>
              <a:gdLst>
                <a:gd name="connsiteX0" fmla="*/ 837397 w 1514221"/>
                <a:gd name="connsiteY0" fmla="*/ 0 h 831850"/>
                <a:gd name="connsiteX1" fmla="*/ 1116227 w 1514221"/>
                <a:gd name="connsiteY1" fmla="*/ 0 h 831850"/>
                <a:gd name="connsiteX2" fmla="*/ 1235391 w 1514221"/>
                <a:gd name="connsiteY2" fmla="*/ 0 h 831850"/>
                <a:gd name="connsiteX3" fmla="*/ 1514221 w 1514221"/>
                <a:gd name="connsiteY3" fmla="*/ 0 h 831850"/>
                <a:gd name="connsiteX4" fmla="*/ 676825 w 1514221"/>
                <a:gd name="connsiteY4" fmla="*/ 831850 h 831850"/>
                <a:gd name="connsiteX5" fmla="*/ 397995 w 1514221"/>
                <a:gd name="connsiteY5" fmla="*/ 831850 h 831850"/>
                <a:gd name="connsiteX6" fmla="*/ 278830 w 1514221"/>
                <a:gd name="connsiteY6" fmla="*/ 831850 h 831850"/>
                <a:gd name="connsiteX7" fmla="*/ 0 w 1514221"/>
                <a:gd name="connsiteY7" fmla="*/ 831850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221" h="831850">
                  <a:moveTo>
                    <a:pt x="837397" y="0"/>
                  </a:moveTo>
                  <a:lnTo>
                    <a:pt x="1116227" y="0"/>
                  </a:lnTo>
                  <a:lnTo>
                    <a:pt x="1235391" y="0"/>
                  </a:lnTo>
                  <a:lnTo>
                    <a:pt x="1514221" y="0"/>
                  </a:lnTo>
                  <a:lnTo>
                    <a:pt x="676825" y="831850"/>
                  </a:lnTo>
                  <a:lnTo>
                    <a:pt x="397995" y="831850"/>
                  </a:lnTo>
                  <a:lnTo>
                    <a:pt x="278830" y="831850"/>
                  </a:lnTo>
                  <a:lnTo>
                    <a:pt x="0" y="8318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</a:endParaRPr>
            </a:p>
          </p:txBody>
        </p:sp>
        <p:sp>
          <p:nvSpPr>
            <p:cNvPr id="19" name="任意多边形 18"/>
            <p:cNvSpPr/>
            <p:nvPr userDrawn="1"/>
          </p:nvSpPr>
          <p:spPr>
            <a:xfrm>
              <a:off x="2659732" y="1"/>
              <a:ext cx="670738" cy="446886"/>
            </a:xfrm>
            <a:custGeom>
              <a:avLst/>
              <a:gdLst>
                <a:gd name="connsiteX0" fmla="*/ 552910 w 824374"/>
                <a:gd name="connsiteY0" fmla="*/ 0 h 549247"/>
                <a:gd name="connsiteX1" fmla="*/ 824374 w 824374"/>
                <a:gd name="connsiteY1" fmla="*/ 0 h 549247"/>
                <a:gd name="connsiteX2" fmla="*/ 271464 w 824374"/>
                <a:gd name="connsiteY2" fmla="*/ 549247 h 549247"/>
                <a:gd name="connsiteX3" fmla="*/ 0 w 824374"/>
                <a:gd name="connsiteY3" fmla="*/ 549247 h 54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374" h="549247">
                  <a:moveTo>
                    <a:pt x="552910" y="0"/>
                  </a:moveTo>
                  <a:lnTo>
                    <a:pt x="824374" y="0"/>
                  </a:lnTo>
                  <a:lnTo>
                    <a:pt x="271464" y="549247"/>
                  </a:lnTo>
                  <a:lnTo>
                    <a:pt x="0" y="54924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dirty="0">
                <a:latin typeface="Calibri" panose="020F0502020204030204" pitchFamily="34" charset="0"/>
              </a:endParaRPr>
            </a:p>
          </p:txBody>
        </p:sp>
      </p:grpSp>
      <p:sp>
        <p:nvSpPr>
          <p:cNvPr id="21" name="任意多边形 20"/>
          <p:cNvSpPr/>
          <p:nvPr userDrawn="1"/>
        </p:nvSpPr>
        <p:spPr>
          <a:xfrm>
            <a:off x="-339254" y="546773"/>
            <a:ext cx="824374" cy="549247"/>
          </a:xfrm>
          <a:custGeom>
            <a:avLst/>
            <a:gdLst>
              <a:gd name="connsiteX0" fmla="*/ 552910 w 824374"/>
              <a:gd name="connsiteY0" fmla="*/ 0 h 549247"/>
              <a:gd name="connsiteX1" fmla="*/ 824374 w 824374"/>
              <a:gd name="connsiteY1" fmla="*/ 0 h 549247"/>
              <a:gd name="connsiteX2" fmla="*/ 271464 w 824374"/>
              <a:gd name="connsiteY2" fmla="*/ 549247 h 549247"/>
              <a:gd name="connsiteX3" fmla="*/ 0 w 824374"/>
              <a:gd name="connsiteY3" fmla="*/ 549247 h 54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374" h="549247">
                <a:moveTo>
                  <a:pt x="552910" y="0"/>
                </a:moveTo>
                <a:lnTo>
                  <a:pt x="824374" y="0"/>
                </a:lnTo>
                <a:lnTo>
                  <a:pt x="271464" y="549247"/>
                </a:lnTo>
                <a:lnTo>
                  <a:pt x="0" y="549247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>
              <a:latin typeface="Calibri" panose="020F0502020204030204" pitchFamily="34" charset="0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843113"/>
            <a:ext cx="1196498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 userDrawn="1"/>
        </p:nvSpPr>
        <p:spPr>
          <a:xfrm>
            <a:off x="11798295" y="685489"/>
            <a:ext cx="166692" cy="97239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11631603" y="685489"/>
            <a:ext cx="166692" cy="97239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415D1E2-50BD-432E-BE53-DBBAFC0A45A7}"/>
              </a:ext>
            </a:extLst>
          </p:cNvPr>
          <p:cNvSpPr/>
          <p:nvPr/>
        </p:nvSpPr>
        <p:spPr>
          <a:xfrm flipV="1">
            <a:off x="0" y="6504449"/>
            <a:ext cx="12192000" cy="36512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98054992-667D-D949-8AD7-E845249F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1772" y="6515381"/>
            <a:ext cx="740228" cy="365125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8D484B4-D9FB-CC40-86CD-AFBD26B2E9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4F7E2A6B-AE03-A942-B065-B0CD8F919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5034"/>
            <a:ext cx="12192000" cy="1675309"/>
          </a:xfrm>
          <a:prstGeom prst="rect">
            <a:avLst/>
          </a:prstGeom>
          <a:solidFill>
            <a:srgbClr val="003366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3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DA086FBB-7759-4C24-B1AE-A856C0F50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82" t="1" r="-5798" b="-2696"/>
          <a:stretch/>
        </p:blipFill>
        <p:spPr>
          <a:xfrm>
            <a:off x="10442745" y="189149"/>
            <a:ext cx="1608840" cy="495922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3330470" cy="739776"/>
            <a:chOff x="0" y="0"/>
            <a:chExt cx="3330470" cy="739776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142298" y="65071"/>
              <a:ext cx="1182090" cy="630862"/>
              <a:chOff x="6624541" y="159009"/>
              <a:chExt cx="731216" cy="390238"/>
            </a:xfrm>
          </p:grpSpPr>
          <p:sp>
            <p:nvSpPr>
              <p:cNvPr id="13" name="任意多边形 12"/>
              <p:cNvSpPr/>
              <p:nvPr userDrawn="1"/>
            </p:nvSpPr>
            <p:spPr>
              <a:xfrm>
                <a:off x="6624541" y="159009"/>
                <a:ext cx="731216" cy="390238"/>
              </a:xfrm>
              <a:custGeom>
                <a:avLst/>
                <a:gdLst>
                  <a:gd name="connsiteX0" fmla="*/ 387654 w 731216"/>
                  <a:gd name="connsiteY0" fmla="*/ 0 h 390238"/>
                  <a:gd name="connsiteX1" fmla="*/ 731216 w 731216"/>
                  <a:gd name="connsiteY1" fmla="*/ 0 h 390238"/>
                  <a:gd name="connsiteX2" fmla="*/ 338376 w 731216"/>
                  <a:gd name="connsiteY2" fmla="*/ 390238 h 390238"/>
                  <a:gd name="connsiteX3" fmla="*/ 0 w 731216"/>
                  <a:gd name="connsiteY3" fmla="*/ 390238 h 39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216" h="390238">
                    <a:moveTo>
                      <a:pt x="387654" y="0"/>
                    </a:moveTo>
                    <a:lnTo>
                      <a:pt x="731216" y="0"/>
                    </a:lnTo>
                    <a:lnTo>
                      <a:pt x="338376" y="390238"/>
                    </a:lnTo>
                    <a:lnTo>
                      <a:pt x="0" y="39023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任意多边形 13"/>
              <p:cNvSpPr/>
              <p:nvPr userDrawn="1"/>
            </p:nvSpPr>
            <p:spPr>
              <a:xfrm>
                <a:off x="6624541" y="159009"/>
                <a:ext cx="731216" cy="390238"/>
              </a:xfrm>
              <a:custGeom>
                <a:avLst/>
                <a:gdLst>
                  <a:gd name="connsiteX0" fmla="*/ 387654 w 731216"/>
                  <a:gd name="connsiteY0" fmla="*/ 0 h 390238"/>
                  <a:gd name="connsiteX1" fmla="*/ 731216 w 731216"/>
                  <a:gd name="connsiteY1" fmla="*/ 0 h 390238"/>
                  <a:gd name="connsiteX2" fmla="*/ 338376 w 731216"/>
                  <a:gd name="connsiteY2" fmla="*/ 390238 h 390238"/>
                  <a:gd name="connsiteX3" fmla="*/ 0 w 731216"/>
                  <a:gd name="connsiteY3" fmla="*/ 390238 h 39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31216" h="390238">
                    <a:moveTo>
                      <a:pt x="387654" y="0"/>
                    </a:moveTo>
                    <a:lnTo>
                      <a:pt x="731216" y="0"/>
                    </a:lnTo>
                    <a:lnTo>
                      <a:pt x="338376" y="390238"/>
                    </a:lnTo>
                    <a:lnTo>
                      <a:pt x="0" y="390238"/>
                    </a:lnTo>
                    <a:close/>
                  </a:path>
                </a:pathLst>
              </a:custGeom>
              <a:gradFill flip="none" rotWithShape="1">
                <a:gsLst>
                  <a:gs pos="29000">
                    <a:schemeClr val="accent1">
                      <a:lumMod val="75000"/>
                    </a:schemeClr>
                  </a:gs>
                  <a:gs pos="57000">
                    <a:schemeClr val="accent1">
                      <a:lumMod val="75000"/>
                      <a:alpha val="0"/>
                    </a:schemeClr>
                  </a:gs>
                </a:gsLst>
                <a:lin ang="2700000" scaled="0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zh-CN" alt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9" name="任意多边形 28"/>
            <p:cNvSpPr/>
            <p:nvPr userDrawn="1"/>
          </p:nvSpPr>
          <p:spPr>
            <a:xfrm>
              <a:off x="0" y="1"/>
              <a:ext cx="2975322" cy="739775"/>
            </a:xfrm>
            <a:custGeom>
              <a:avLst/>
              <a:gdLst>
                <a:gd name="connsiteX0" fmla="*/ 0 w 2975322"/>
                <a:gd name="connsiteY0" fmla="*/ 0 h 739775"/>
                <a:gd name="connsiteX1" fmla="*/ 2975322 w 2975322"/>
                <a:gd name="connsiteY1" fmla="*/ 0 h 739775"/>
                <a:gd name="connsiteX2" fmla="*/ 2852807 w 2975322"/>
                <a:gd name="connsiteY2" fmla="*/ 121704 h 739775"/>
                <a:gd name="connsiteX3" fmla="*/ 794910 w 2975322"/>
                <a:gd name="connsiteY3" fmla="*/ 121704 h 739775"/>
                <a:gd name="connsiteX4" fmla="*/ 225889 w 2975322"/>
                <a:gd name="connsiteY4" fmla="*/ 739775 h 739775"/>
                <a:gd name="connsiteX5" fmla="*/ 0 w 2975322"/>
                <a:gd name="connsiteY5" fmla="*/ 739775 h 73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5322" h="739775">
                  <a:moveTo>
                    <a:pt x="0" y="0"/>
                  </a:moveTo>
                  <a:lnTo>
                    <a:pt x="2975322" y="0"/>
                  </a:lnTo>
                  <a:lnTo>
                    <a:pt x="2852807" y="121704"/>
                  </a:lnTo>
                  <a:lnTo>
                    <a:pt x="794910" y="121704"/>
                  </a:lnTo>
                  <a:lnTo>
                    <a:pt x="225889" y="739775"/>
                  </a:lnTo>
                  <a:lnTo>
                    <a:pt x="0" y="7397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直角三角形 15"/>
            <p:cNvSpPr/>
            <p:nvPr userDrawn="1"/>
          </p:nvSpPr>
          <p:spPr>
            <a:xfrm flipV="1">
              <a:off x="0" y="0"/>
              <a:ext cx="388144" cy="388144"/>
            </a:xfrm>
            <a:prstGeom prst="rtTriangle">
              <a:avLst/>
            </a:pr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任意多边形 16"/>
            <p:cNvSpPr/>
            <p:nvPr userDrawn="1"/>
          </p:nvSpPr>
          <p:spPr>
            <a:xfrm>
              <a:off x="2" y="0"/>
              <a:ext cx="606259" cy="252413"/>
            </a:xfrm>
            <a:custGeom>
              <a:avLst/>
              <a:gdLst>
                <a:gd name="connsiteX0" fmla="*/ 0 w 2353883"/>
                <a:gd name="connsiteY0" fmla="*/ 0 h 980028"/>
                <a:gd name="connsiteX1" fmla="*/ 2353883 w 2353883"/>
                <a:gd name="connsiteY1" fmla="*/ 0 h 980028"/>
                <a:gd name="connsiteX2" fmla="*/ 1367320 w 2353883"/>
                <a:gd name="connsiteY2" fmla="*/ 980028 h 980028"/>
                <a:gd name="connsiteX3" fmla="*/ 0 w 2353883"/>
                <a:gd name="connsiteY3" fmla="*/ 980028 h 98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3883" h="980028">
                  <a:moveTo>
                    <a:pt x="0" y="0"/>
                  </a:moveTo>
                  <a:lnTo>
                    <a:pt x="2353883" y="0"/>
                  </a:lnTo>
                  <a:lnTo>
                    <a:pt x="1367320" y="980028"/>
                  </a:lnTo>
                  <a:lnTo>
                    <a:pt x="0" y="98002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任意多边形 17"/>
            <p:cNvSpPr/>
            <p:nvPr userDrawn="1"/>
          </p:nvSpPr>
          <p:spPr>
            <a:xfrm>
              <a:off x="2034063" y="1"/>
              <a:ext cx="1011871" cy="555880"/>
            </a:xfrm>
            <a:custGeom>
              <a:avLst/>
              <a:gdLst>
                <a:gd name="connsiteX0" fmla="*/ 837397 w 1514221"/>
                <a:gd name="connsiteY0" fmla="*/ 0 h 831850"/>
                <a:gd name="connsiteX1" fmla="*/ 1116227 w 1514221"/>
                <a:gd name="connsiteY1" fmla="*/ 0 h 831850"/>
                <a:gd name="connsiteX2" fmla="*/ 1235391 w 1514221"/>
                <a:gd name="connsiteY2" fmla="*/ 0 h 831850"/>
                <a:gd name="connsiteX3" fmla="*/ 1514221 w 1514221"/>
                <a:gd name="connsiteY3" fmla="*/ 0 h 831850"/>
                <a:gd name="connsiteX4" fmla="*/ 676825 w 1514221"/>
                <a:gd name="connsiteY4" fmla="*/ 831850 h 831850"/>
                <a:gd name="connsiteX5" fmla="*/ 397995 w 1514221"/>
                <a:gd name="connsiteY5" fmla="*/ 831850 h 831850"/>
                <a:gd name="connsiteX6" fmla="*/ 278830 w 1514221"/>
                <a:gd name="connsiteY6" fmla="*/ 831850 h 831850"/>
                <a:gd name="connsiteX7" fmla="*/ 0 w 1514221"/>
                <a:gd name="connsiteY7" fmla="*/ 831850 h 83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4221" h="831850">
                  <a:moveTo>
                    <a:pt x="837397" y="0"/>
                  </a:moveTo>
                  <a:lnTo>
                    <a:pt x="1116227" y="0"/>
                  </a:lnTo>
                  <a:lnTo>
                    <a:pt x="1235391" y="0"/>
                  </a:lnTo>
                  <a:lnTo>
                    <a:pt x="1514221" y="0"/>
                  </a:lnTo>
                  <a:lnTo>
                    <a:pt x="676825" y="831850"/>
                  </a:lnTo>
                  <a:lnTo>
                    <a:pt x="397995" y="831850"/>
                  </a:lnTo>
                  <a:lnTo>
                    <a:pt x="278830" y="831850"/>
                  </a:lnTo>
                  <a:lnTo>
                    <a:pt x="0" y="83185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任意多边形 18"/>
            <p:cNvSpPr/>
            <p:nvPr userDrawn="1"/>
          </p:nvSpPr>
          <p:spPr>
            <a:xfrm>
              <a:off x="2659732" y="1"/>
              <a:ext cx="670738" cy="446886"/>
            </a:xfrm>
            <a:custGeom>
              <a:avLst/>
              <a:gdLst>
                <a:gd name="connsiteX0" fmla="*/ 552910 w 824374"/>
                <a:gd name="connsiteY0" fmla="*/ 0 h 549247"/>
                <a:gd name="connsiteX1" fmla="*/ 824374 w 824374"/>
                <a:gd name="connsiteY1" fmla="*/ 0 h 549247"/>
                <a:gd name="connsiteX2" fmla="*/ 271464 w 824374"/>
                <a:gd name="connsiteY2" fmla="*/ 549247 h 549247"/>
                <a:gd name="connsiteX3" fmla="*/ 0 w 824374"/>
                <a:gd name="connsiteY3" fmla="*/ 549247 h 549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4374" h="549247">
                  <a:moveTo>
                    <a:pt x="552910" y="0"/>
                  </a:moveTo>
                  <a:lnTo>
                    <a:pt x="824374" y="0"/>
                  </a:lnTo>
                  <a:lnTo>
                    <a:pt x="271464" y="549247"/>
                  </a:lnTo>
                  <a:lnTo>
                    <a:pt x="0" y="54924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1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" name="任意多边形 20"/>
          <p:cNvSpPr/>
          <p:nvPr userDrawn="1"/>
        </p:nvSpPr>
        <p:spPr>
          <a:xfrm>
            <a:off x="-339254" y="546773"/>
            <a:ext cx="824374" cy="549247"/>
          </a:xfrm>
          <a:custGeom>
            <a:avLst/>
            <a:gdLst>
              <a:gd name="connsiteX0" fmla="*/ 552910 w 824374"/>
              <a:gd name="connsiteY0" fmla="*/ 0 h 549247"/>
              <a:gd name="connsiteX1" fmla="*/ 824374 w 824374"/>
              <a:gd name="connsiteY1" fmla="*/ 0 h 549247"/>
              <a:gd name="connsiteX2" fmla="*/ 271464 w 824374"/>
              <a:gd name="connsiteY2" fmla="*/ 549247 h 549247"/>
              <a:gd name="connsiteX3" fmla="*/ 0 w 824374"/>
              <a:gd name="connsiteY3" fmla="*/ 549247 h 549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4374" h="549247">
                <a:moveTo>
                  <a:pt x="552910" y="0"/>
                </a:moveTo>
                <a:lnTo>
                  <a:pt x="824374" y="0"/>
                </a:lnTo>
                <a:lnTo>
                  <a:pt x="271464" y="549247"/>
                </a:lnTo>
                <a:lnTo>
                  <a:pt x="0" y="549247"/>
                </a:lnTo>
                <a:close/>
              </a:path>
            </a:pathLst>
          </a:custGeom>
          <a:gradFill>
            <a:gsLst>
              <a:gs pos="0">
                <a:schemeClr val="bg1"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0" y="843113"/>
            <a:ext cx="11964987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平行四边形 22"/>
          <p:cNvSpPr/>
          <p:nvPr userDrawn="1"/>
        </p:nvSpPr>
        <p:spPr>
          <a:xfrm>
            <a:off x="11798295" y="685489"/>
            <a:ext cx="166692" cy="97239"/>
          </a:xfrm>
          <a:prstGeom prst="parallelogram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平行四边形 23"/>
          <p:cNvSpPr/>
          <p:nvPr userDrawn="1"/>
        </p:nvSpPr>
        <p:spPr>
          <a:xfrm>
            <a:off x="11631603" y="685489"/>
            <a:ext cx="166692" cy="97239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xmlns="" id="{0415D1E2-50BD-432E-BE53-DBBAFC0A45A7}"/>
              </a:ext>
            </a:extLst>
          </p:cNvPr>
          <p:cNvSpPr/>
          <p:nvPr/>
        </p:nvSpPr>
        <p:spPr>
          <a:xfrm flipV="1">
            <a:off x="0" y="6504449"/>
            <a:ext cx="12192000" cy="365124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90637DB9-1852-0944-AC27-9260256E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87" y="156576"/>
            <a:ext cx="9336257" cy="630863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lang="en-US" altLang="en-US" sz="3600" b="1" strike="noStrike" kern="1200" spc="0" baseline="0" dirty="0" smtClean="0">
                <a:solidFill>
                  <a:srgbClr val="00336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4A50E4-911B-1A4E-A151-CC75A434F9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371600"/>
            <a:ext cx="10515600" cy="4680000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>
              <a:buFont typeface="System Font Regular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buFont typeface="System Font Regular"/>
              <a:buChar char="–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98054992-667D-D949-8AD7-E845249F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1772" y="6515381"/>
            <a:ext cx="740228" cy="365125"/>
          </a:xfrm>
          <a:prstGeom prst="rect">
            <a:avLst/>
          </a:prstGeom>
        </p:spPr>
        <p:txBody>
          <a:bodyPr anchor="ctr"/>
          <a:lstStyle>
            <a:lvl1pPr>
              <a:defRPr sz="2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48D484B4-D9FB-CC40-86CD-AFBD26B2E98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47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8B1392-D094-46AC-B4A3-CEFB408C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54596FF-29E6-4A6F-91F9-4AF2940DF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BF7BA748-19EB-47F0-8EC8-A87F4632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D466D9A6-205E-4130-8661-12496405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DA6A755-279F-44F1-8BBF-77EDCC66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7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9F2BE0-ABDD-4831-AF1A-B6DC56AC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23B9458-B360-4038-9732-E71C7D47E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16D28704-FAD8-413D-A56A-F1A7EF3D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23F834DF-59ED-4590-9E65-0A8E394CB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6DC6E2A-8AB2-4D21-B75C-1A1ED79F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94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035E2D-98BE-4FCA-8E13-E61A783A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E173967-CABF-4551-92AA-4CC905DB7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46EFD2F8-CF9B-4FA9-BF19-908F2E4FF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E305536-D991-477A-B959-A79D47CA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786F569-0103-440D-A6F8-85A2B7E5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E75DA3C7-50E7-4128-AF90-4D499CE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FA6D81-6AD5-498F-B387-F73EE4D4D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AE27EC36-6CAD-43C7-A1F3-DEA0E9BB7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2CB1937C-2017-4C59-9D85-D89A67691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648B4884-309C-4ACE-A46C-16E6C2FF0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62B7A4FA-AD99-4404-B52B-716CFD1E51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3C8ED9E3-EAE6-4E1D-AFD4-37913E56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80AA82CD-B7DB-498F-884B-CFFA16BD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8D500BF6-D4DA-4BA4-B821-9D6B5880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7173E4-D849-4CC2-BDDD-8A7F42FF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6F22A704-9438-40E6-ADCE-2E38B632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CCB00F42-44FF-4826-ABEA-C3587F0F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E53D4693-02FF-4F9C-BAE3-224BAB1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9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81EEAC1D-45CF-43A8-878A-E922A18E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0CF0EE46-084E-446E-A81C-AE49746E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FAC8FDEE-0B17-41D9-933B-62088C3D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4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02E9AD5-5078-448B-94EE-5A5942FAC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21DAE91-4DBF-4CDD-9386-D16E88FEF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149DCE0F-D633-47F4-9EEC-5393FD8AE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853E9159-8F74-467C-81D4-6C6A36D5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23646C43-2F5F-41AF-BE32-CF98AE89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230B4655-0A2B-4474-86C3-021D54BF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32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46846F-68EA-4EA6-B032-5E506E88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E1A301E6-BC4C-4BDD-BF6B-668606F10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E461C270-F85B-4C9B-BA65-32CF3344E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F664FEC-3100-41BC-A8D4-F2B69B30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5071BAA0-D376-4215-BFAC-A44A3500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ADAF609-04CC-4EC9-B87F-34052D90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4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E3907F98-927A-4B95-A1F7-13DBDA33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FA4C3525-769A-4B77-8022-1E906310B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344BAA6-4ADC-44DE-B73B-C9059D15C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F735-5F28-41AB-B1EC-6ED340CB72BA}" type="datetimeFigureOut">
              <a:rPr lang="zh-CN" altLang="en-US" smtClean="0"/>
              <a:t>2022/5/2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23E32F8-65E1-4906-BD12-AD6C92CBE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25502652-5599-4523-A0F9-5CBAF3D5D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74991-AF65-44DE-AB5D-74B5F7C3CF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93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60879C1-228E-43A7-AD72-349D64D9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AB24EB7-3EF0-462B-8E3C-833B39F0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6256"/>
            <a:ext cx="12192000" cy="4097197"/>
          </a:xfrm>
        </p:spPr>
        <p:txBody>
          <a:bodyPr/>
          <a:lstStyle/>
          <a:p>
            <a:r>
              <a:rPr lang="en-US" altLang="zh-CN" dirty="0"/>
              <a:t>Paper Replication: (Re-)</a:t>
            </a:r>
            <a:r>
              <a:rPr lang="en-US" altLang="zh-CN" dirty="0" err="1"/>
              <a:t>Imag</a:t>
            </a:r>
            <a:r>
              <a:rPr lang="en-US" altLang="zh-CN" dirty="0"/>
              <a:t>(in)</a:t>
            </a:r>
            <a:r>
              <a:rPr lang="en-US" altLang="zh-CN" dirty="0" err="1"/>
              <a:t>ing</a:t>
            </a:r>
            <a:r>
              <a:rPr lang="en-US" altLang="zh-CN" dirty="0"/>
              <a:t> Price Trends </a:t>
            </a:r>
            <a:br>
              <a:rPr lang="en-US" altLang="zh-CN" dirty="0"/>
            </a:b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Bo Huang,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Mingyang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Presented for MATH 5470</a:t>
            </a:r>
            <a:b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57700" y="5666015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https</a:t>
            </a:r>
            <a:r>
              <a:rPr lang="en-US" u="sng" dirty="0"/>
              <a:t>://</a:t>
            </a:r>
            <a:r>
              <a:rPr lang="en-US" u="sng" dirty="0" err="1"/>
              <a:t>youtu.be</a:t>
            </a:r>
            <a:r>
              <a:rPr lang="en-US" u="sng" dirty="0"/>
              <a:t>/pv6aGg8k8Go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62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A23BF-B87B-4116-8DE7-0176406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Outline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9E0EED9D-D06F-C847-851B-6202489FD180}"/>
              </a:ext>
            </a:extLst>
          </p:cNvPr>
          <p:cNvSpPr txBox="1"/>
          <p:nvPr/>
        </p:nvSpPr>
        <p:spPr>
          <a:xfrm>
            <a:off x="2458387" y="2459504"/>
            <a:ext cx="8264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Background and Motivation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b="1" dirty="0"/>
              <a:t>CNN-based Return Trend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Classification Accuracy and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Verifying Sensitivity against Model Structure Variation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Interpreting the Patterns Captured by the Model for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699368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A23BF-B87B-4116-8DE7-0176406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 1-D Stock Data by 2-D image representation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F224068-F72A-4F3E-AF5B-ED5BA110B9EB}"/>
              </a:ext>
            </a:extLst>
          </p:cNvPr>
          <p:cNvSpPr txBox="1"/>
          <p:nvPr/>
        </p:nvSpPr>
        <p:spPr>
          <a:xfrm>
            <a:off x="272660" y="1281641"/>
            <a:ext cx="44667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data visualization is well-studied for stock analysis?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For human, data visualization is necessary</a:t>
            </a:r>
            <a:r>
              <a:rPr lang="zh-CN" altLang="en-US" sz="2400" dirty="0"/>
              <a:t> </a:t>
            </a:r>
            <a:r>
              <a:rPr lang="en-US" altLang="zh-CN" sz="2400" dirty="0"/>
              <a:t>for better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Comparing to series data, vision can </a:t>
            </a:r>
            <a:r>
              <a:rPr lang="en-US" altLang="zh-CN" sz="2400" b="1" dirty="0"/>
              <a:t>capture abstract feature pattern</a:t>
            </a:r>
            <a:r>
              <a:rPr lang="en-US" altLang="zh-C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  <p:pic>
        <p:nvPicPr>
          <p:cNvPr id="1025" name="Picture 1" descr="page9image63668432">
            <a:extLst>
              <a:ext uri="{FF2B5EF4-FFF2-40B4-BE49-F238E27FC236}">
                <a16:creationId xmlns:a16="http://schemas.microsoft.com/office/drawing/2014/main" xmlns="" id="{38AF5053-D453-9E46-B33D-E4B7BE26B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377" y="1580833"/>
            <a:ext cx="6818478" cy="369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xmlns="" id="{36C78DEB-E231-CF44-9EA5-3B767D78A4BB}"/>
              </a:ext>
            </a:extLst>
          </p:cNvPr>
          <p:cNvSpPr txBox="1"/>
          <p:nvPr/>
        </p:nvSpPr>
        <p:spPr>
          <a:xfrm>
            <a:off x="6096000" y="5342275"/>
            <a:ext cx="55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Tesla OHLC Chart from Yahoo! Finance </a:t>
            </a:r>
          </a:p>
        </p:txBody>
      </p:sp>
    </p:spTree>
    <p:extLst>
      <p:ext uri="{BB962C8B-B14F-4D97-AF65-F5344CB8AC3E}">
        <p14:creationId xmlns:p14="http://schemas.microsoft.com/office/powerpoint/2010/main" val="333590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A23BF-B87B-4116-8DE7-0176406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Learn 1-D Stock Data by 2-D image representation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F224068-F72A-4F3E-AF5B-ED5BA110B9EB}"/>
              </a:ext>
            </a:extLst>
          </p:cNvPr>
          <p:cNvSpPr txBox="1"/>
          <p:nvPr/>
        </p:nvSpPr>
        <p:spPr>
          <a:xfrm>
            <a:off x="517588" y="1216326"/>
            <a:ext cx="108700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the authors of [1] construct 2-D image data for machines to learn: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Deep learning models, especially RNN, are widely used for time series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information implied by the numerical series data is complex, redundant</a:t>
            </a:r>
            <a:r>
              <a:rPr lang="en-US" altLang="zh-CN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They want to explore the feasibility of predicting the return trend by </a:t>
            </a:r>
            <a:r>
              <a:rPr lang="en-US" altLang="zh-CN" sz="2400" b="1" dirty="0"/>
              <a:t>only referencing the patterns within the data</a:t>
            </a:r>
            <a:r>
              <a:rPr lang="en-US" altLang="zh-CN" sz="2400" dirty="0"/>
              <a:t>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F5AB4AE-CC34-2C4B-8FF7-1890F5ED3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091" y="3155318"/>
            <a:ext cx="9360273" cy="27319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60F9F79-18CE-534F-A103-8FEC770179E4}"/>
              </a:ext>
            </a:extLst>
          </p:cNvPr>
          <p:cNvSpPr txBox="1"/>
          <p:nvPr/>
        </p:nvSpPr>
        <p:spPr>
          <a:xfrm>
            <a:off x="1105693" y="6508031"/>
            <a:ext cx="998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[1]  </a:t>
            </a:r>
            <a:r>
              <a:rPr lang="en-US" altLang="zh-CN" sz="1200" dirty="0" err="1">
                <a:solidFill>
                  <a:schemeClr val="bg1"/>
                </a:solidFill>
              </a:rPr>
              <a:t>Jingwen</a:t>
            </a:r>
            <a:r>
              <a:rPr lang="en-US" altLang="zh-CN" sz="1200" dirty="0">
                <a:solidFill>
                  <a:schemeClr val="bg1"/>
                </a:solidFill>
              </a:rPr>
              <a:t> Jiang, Bryan T. Kelly, and </a:t>
            </a:r>
            <a:r>
              <a:rPr lang="en-US" altLang="zh-CN" sz="1200" dirty="0" err="1">
                <a:solidFill>
                  <a:schemeClr val="bg1"/>
                </a:solidFill>
              </a:rPr>
              <a:t>Dacheng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Xiu</a:t>
            </a:r>
            <a:r>
              <a:rPr lang="en-US" altLang="zh-CN" sz="1200" dirty="0">
                <a:solidFill>
                  <a:schemeClr val="bg1"/>
                </a:solidFill>
              </a:rPr>
              <a:t>. (re-)</a:t>
            </a:r>
            <a:r>
              <a:rPr lang="en-US" altLang="zh-CN" sz="1200" dirty="0" err="1">
                <a:solidFill>
                  <a:schemeClr val="bg1"/>
                </a:solidFill>
              </a:rPr>
              <a:t>imag</a:t>
            </a:r>
            <a:r>
              <a:rPr lang="en-US" altLang="zh-CN" sz="1200" dirty="0">
                <a:solidFill>
                  <a:schemeClr val="bg1"/>
                </a:solidFill>
              </a:rPr>
              <a:t>(in)</a:t>
            </a:r>
            <a:r>
              <a:rPr lang="en-US" altLang="zh-CN" sz="1200" dirty="0" err="1">
                <a:solidFill>
                  <a:schemeClr val="bg1"/>
                </a:solidFill>
              </a:rPr>
              <a:t>ing</a:t>
            </a:r>
            <a:r>
              <a:rPr lang="en-US" altLang="zh-CN" sz="1200" dirty="0">
                <a:solidFill>
                  <a:schemeClr val="bg1"/>
                </a:solidFill>
              </a:rPr>
              <a:t> price trends. </a:t>
            </a:r>
            <a:r>
              <a:rPr lang="en-US" altLang="zh-CN" sz="1200" i="1" dirty="0">
                <a:solidFill>
                  <a:schemeClr val="bg1"/>
                </a:solidFill>
              </a:rPr>
              <a:t>Chicago Booth Research Paper</a:t>
            </a:r>
            <a:r>
              <a:rPr lang="en-US" altLang="zh-CN" sz="1200" dirty="0">
                <a:solidFill>
                  <a:schemeClr val="bg1"/>
                </a:solidFill>
              </a:rPr>
              <a:t>, No. 21-01, December 1, 2020. </a:t>
            </a:r>
          </a:p>
          <a:p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59251BA8-22F9-FC43-B624-9E91BE1599D4}"/>
              </a:ext>
            </a:extLst>
          </p:cNvPr>
          <p:cNvSpPr txBox="1"/>
          <p:nvPr/>
        </p:nvSpPr>
        <p:spPr>
          <a:xfrm>
            <a:off x="1134603" y="5887264"/>
            <a:ext cx="10308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20-day OHLC-like image data including: open-close prices, price fluctuation and volume bars </a:t>
            </a:r>
          </a:p>
        </p:txBody>
      </p:sp>
    </p:spTree>
    <p:extLst>
      <p:ext uri="{BB962C8B-B14F-4D97-AF65-F5344CB8AC3E}">
        <p14:creationId xmlns:p14="http://schemas.microsoft.com/office/powerpoint/2010/main" val="313535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xmlns="" id="{5F641C75-7AA5-7B48-8563-04643FC38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91" y="2975703"/>
            <a:ext cx="10205615" cy="33527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A23BF-B87B-4116-8DE7-0176406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CNN-based Return Trend Classifier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F224068-F72A-4F3E-AF5B-ED5BA110B9EB}"/>
              </a:ext>
            </a:extLst>
          </p:cNvPr>
          <p:cNvSpPr txBox="1"/>
          <p:nvPr/>
        </p:nvSpPr>
        <p:spPr>
          <a:xfrm>
            <a:off x="370629" y="1216326"/>
            <a:ext cx="11674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The baseline model of the CNN-based return trend classifier: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Constituted by a </a:t>
            </a:r>
            <a:r>
              <a:rPr lang="en-US" altLang="zh-CN" sz="2400" b="1" dirty="0"/>
              <a:t>feature extractor </a:t>
            </a:r>
            <a:r>
              <a:rPr lang="en-US" altLang="zh-CN" sz="2400" dirty="0"/>
              <a:t>(3 convolutional blocks) and a </a:t>
            </a:r>
            <a:r>
              <a:rPr lang="en-US" altLang="zh-CN" sz="2400" b="1" dirty="0"/>
              <a:t>MLP classifier</a:t>
            </a:r>
            <a:r>
              <a:rPr lang="en-US" altLang="zh-C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Each block contains: a convolutional layer, a  Batch Normalization layer, an Activation function (Leaky </a:t>
            </a:r>
            <a:r>
              <a:rPr lang="en-US" altLang="zh-CN" sz="2400" dirty="0" err="1"/>
              <a:t>ReLu</a:t>
            </a:r>
            <a:r>
              <a:rPr lang="en-US" altLang="zh-CN" sz="2400" dirty="0"/>
              <a:t>) and a Max-Pooling layer.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For speeding up the convergence, Xavier initialization is employed for weights.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60F9F79-18CE-534F-A103-8FEC770179E4}"/>
              </a:ext>
            </a:extLst>
          </p:cNvPr>
          <p:cNvSpPr txBox="1"/>
          <p:nvPr/>
        </p:nvSpPr>
        <p:spPr>
          <a:xfrm>
            <a:off x="1105693" y="6508031"/>
            <a:ext cx="998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[1]  </a:t>
            </a:r>
            <a:r>
              <a:rPr lang="en-US" altLang="zh-CN" sz="1200" dirty="0" err="1">
                <a:solidFill>
                  <a:schemeClr val="bg1"/>
                </a:solidFill>
              </a:rPr>
              <a:t>Jingwen</a:t>
            </a:r>
            <a:r>
              <a:rPr lang="en-US" altLang="zh-CN" sz="1200" dirty="0">
                <a:solidFill>
                  <a:schemeClr val="bg1"/>
                </a:solidFill>
              </a:rPr>
              <a:t> Jiang, Bryan T. Kelly, and </a:t>
            </a:r>
            <a:r>
              <a:rPr lang="en-US" altLang="zh-CN" sz="1200" dirty="0" err="1">
                <a:solidFill>
                  <a:schemeClr val="bg1"/>
                </a:solidFill>
              </a:rPr>
              <a:t>Dacheng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Xiu</a:t>
            </a:r>
            <a:r>
              <a:rPr lang="en-US" altLang="zh-CN" sz="1200" dirty="0">
                <a:solidFill>
                  <a:schemeClr val="bg1"/>
                </a:solidFill>
              </a:rPr>
              <a:t>. (re-)</a:t>
            </a:r>
            <a:r>
              <a:rPr lang="en-US" altLang="zh-CN" sz="1200" dirty="0" err="1">
                <a:solidFill>
                  <a:schemeClr val="bg1"/>
                </a:solidFill>
              </a:rPr>
              <a:t>imag</a:t>
            </a:r>
            <a:r>
              <a:rPr lang="en-US" altLang="zh-CN" sz="1200" dirty="0">
                <a:solidFill>
                  <a:schemeClr val="bg1"/>
                </a:solidFill>
              </a:rPr>
              <a:t>(in)</a:t>
            </a:r>
            <a:r>
              <a:rPr lang="en-US" altLang="zh-CN" sz="1200" dirty="0" err="1">
                <a:solidFill>
                  <a:schemeClr val="bg1"/>
                </a:solidFill>
              </a:rPr>
              <a:t>ing</a:t>
            </a:r>
            <a:r>
              <a:rPr lang="en-US" altLang="zh-CN" sz="1200" dirty="0">
                <a:solidFill>
                  <a:schemeClr val="bg1"/>
                </a:solidFill>
              </a:rPr>
              <a:t> price trends. </a:t>
            </a:r>
            <a:r>
              <a:rPr lang="en-US" altLang="zh-CN" sz="1200" i="1" dirty="0">
                <a:solidFill>
                  <a:schemeClr val="bg1"/>
                </a:solidFill>
              </a:rPr>
              <a:t>Chicago Booth Research Paper</a:t>
            </a:r>
            <a:r>
              <a:rPr lang="en-US" altLang="zh-CN" sz="1200" dirty="0">
                <a:solidFill>
                  <a:schemeClr val="bg1"/>
                </a:solidFill>
              </a:rPr>
              <a:t>, No. 21-01, December 1, 2020. </a:t>
            </a:r>
          </a:p>
          <a:p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038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A23BF-B87B-4116-8DE7-0176406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Accuracy and Correlation for Predicting Return Trend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F224068-F72A-4F3E-AF5B-ED5BA110B9EB}"/>
              </a:ext>
            </a:extLst>
          </p:cNvPr>
          <p:cNvSpPr txBox="1"/>
          <p:nvPr/>
        </p:nvSpPr>
        <p:spPr>
          <a:xfrm>
            <a:off x="517588" y="1216326"/>
            <a:ext cx="10870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Training and Validation data are collected from the US historical stock prices  from the year </a:t>
            </a:r>
            <a:r>
              <a:rPr lang="en-US" altLang="zh-CN" sz="2400" b="1" dirty="0"/>
              <a:t>1993</a:t>
            </a:r>
            <a:r>
              <a:rPr lang="en-US" altLang="zh-CN" sz="2400" dirty="0"/>
              <a:t> to the year </a:t>
            </a:r>
            <a:r>
              <a:rPr lang="en-US" altLang="zh-CN" sz="2400" b="1" dirty="0"/>
              <a:t>2000</a:t>
            </a:r>
            <a:r>
              <a:rPr lang="en-US" altLang="zh-CN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/>
              <a:t>Test</a:t>
            </a:r>
            <a:r>
              <a:rPr lang="en-US" altLang="zh-CN" sz="2400" dirty="0"/>
              <a:t> data are collected from the US historical stock prices from the year </a:t>
            </a:r>
            <a:r>
              <a:rPr lang="en-US" altLang="zh-CN" sz="2400" b="1" dirty="0"/>
              <a:t>2001</a:t>
            </a:r>
            <a:r>
              <a:rPr lang="en-US" altLang="zh-CN" sz="2400" dirty="0"/>
              <a:t> to the year </a:t>
            </a:r>
            <a:r>
              <a:rPr lang="en-US" altLang="zh-CN" sz="2400" b="1" dirty="0"/>
              <a:t>2019</a:t>
            </a:r>
            <a:r>
              <a:rPr lang="en-US" altLang="zh-CN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We basically test the </a:t>
            </a:r>
            <a:r>
              <a:rPr lang="en-US" altLang="zh-CN" sz="2400" i="1" dirty="0"/>
              <a:t>Accuracy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Correlation</a:t>
            </a:r>
            <a:r>
              <a:rPr lang="en-US" altLang="zh-CN" sz="2400" dirty="0"/>
              <a:t> between the predicted labels and true labels on </a:t>
            </a:r>
            <a:r>
              <a:rPr lang="en-US" altLang="zh-CN" sz="2400" b="1" dirty="0"/>
              <a:t>Validation</a:t>
            </a:r>
            <a:r>
              <a:rPr lang="en-US" altLang="zh-CN" sz="2400" dirty="0"/>
              <a:t> set and </a:t>
            </a:r>
            <a:r>
              <a:rPr lang="en-US" altLang="zh-CN" sz="2400" b="1" dirty="0"/>
              <a:t>Test</a:t>
            </a:r>
            <a:r>
              <a:rPr lang="en-US" altLang="zh-CN" sz="2400" dirty="0"/>
              <a:t> set.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60F9F79-18CE-534F-A103-8FEC770179E4}"/>
              </a:ext>
            </a:extLst>
          </p:cNvPr>
          <p:cNvSpPr txBox="1"/>
          <p:nvPr/>
        </p:nvSpPr>
        <p:spPr>
          <a:xfrm>
            <a:off x="1105693" y="6508031"/>
            <a:ext cx="998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[1]  </a:t>
            </a:r>
            <a:r>
              <a:rPr lang="en-US" altLang="zh-CN" sz="1200" dirty="0" err="1">
                <a:solidFill>
                  <a:schemeClr val="bg1"/>
                </a:solidFill>
              </a:rPr>
              <a:t>Jingwen</a:t>
            </a:r>
            <a:r>
              <a:rPr lang="en-US" altLang="zh-CN" sz="1200" dirty="0">
                <a:solidFill>
                  <a:schemeClr val="bg1"/>
                </a:solidFill>
              </a:rPr>
              <a:t> Jiang, Bryan T. Kelly, and </a:t>
            </a:r>
            <a:r>
              <a:rPr lang="en-US" altLang="zh-CN" sz="1200" dirty="0" err="1">
                <a:solidFill>
                  <a:schemeClr val="bg1"/>
                </a:solidFill>
              </a:rPr>
              <a:t>Dacheng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Xiu</a:t>
            </a:r>
            <a:r>
              <a:rPr lang="en-US" altLang="zh-CN" sz="1200" dirty="0">
                <a:solidFill>
                  <a:schemeClr val="bg1"/>
                </a:solidFill>
              </a:rPr>
              <a:t>. (re-)</a:t>
            </a:r>
            <a:r>
              <a:rPr lang="en-US" altLang="zh-CN" sz="1200" dirty="0" err="1">
                <a:solidFill>
                  <a:schemeClr val="bg1"/>
                </a:solidFill>
              </a:rPr>
              <a:t>imag</a:t>
            </a:r>
            <a:r>
              <a:rPr lang="en-US" altLang="zh-CN" sz="1200" dirty="0">
                <a:solidFill>
                  <a:schemeClr val="bg1"/>
                </a:solidFill>
              </a:rPr>
              <a:t>(in)</a:t>
            </a:r>
            <a:r>
              <a:rPr lang="en-US" altLang="zh-CN" sz="1200" dirty="0" err="1">
                <a:solidFill>
                  <a:schemeClr val="bg1"/>
                </a:solidFill>
              </a:rPr>
              <a:t>ing</a:t>
            </a:r>
            <a:r>
              <a:rPr lang="en-US" altLang="zh-CN" sz="1200" dirty="0">
                <a:solidFill>
                  <a:schemeClr val="bg1"/>
                </a:solidFill>
              </a:rPr>
              <a:t> price trends. </a:t>
            </a:r>
            <a:r>
              <a:rPr lang="en-US" altLang="zh-CN" sz="1200" i="1" dirty="0">
                <a:solidFill>
                  <a:schemeClr val="bg1"/>
                </a:solidFill>
              </a:rPr>
              <a:t>Chicago Booth Research Paper</a:t>
            </a:r>
            <a:r>
              <a:rPr lang="en-US" altLang="zh-CN" sz="1200" dirty="0">
                <a:solidFill>
                  <a:schemeClr val="bg1"/>
                </a:solidFill>
              </a:rPr>
              <a:t>, No. 21-01, December 1, 2020. </a:t>
            </a:r>
          </a:p>
          <a:p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xmlns="" id="{762181C1-5CA6-0B40-A7DA-EC948A180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436" y="3569962"/>
            <a:ext cx="7359128" cy="21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40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A23BF-B87B-4116-8DE7-0176406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Verifying Sensitivity against Model Structure Variation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F224068-F72A-4F3E-AF5B-ED5BA110B9EB}"/>
              </a:ext>
            </a:extLst>
          </p:cNvPr>
          <p:cNvSpPr txBox="1"/>
          <p:nvPr/>
        </p:nvSpPr>
        <p:spPr>
          <a:xfrm>
            <a:off x="517588" y="1216326"/>
            <a:ext cx="1087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We explore the robustness of model structure in multiple dimensions: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60F9F79-18CE-534F-A103-8FEC770179E4}"/>
              </a:ext>
            </a:extLst>
          </p:cNvPr>
          <p:cNvSpPr txBox="1"/>
          <p:nvPr/>
        </p:nvSpPr>
        <p:spPr>
          <a:xfrm>
            <a:off x="1105693" y="6508031"/>
            <a:ext cx="998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[1]  </a:t>
            </a:r>
            <a:r>
              <a:rPr lang="en-US" altLang="zh-CN" sz="1200" dirty="0" err="1">
                <a:solidFill>
                  <a:schemeClr val="bg1"/>
                </a:solidFill>
              </a:rPr>
              <a:t>Jingwen</a:t>
            </a:r>
            <a:r>
              <a:rPr lang="en-US" altLang="zh-CN" sz="1200" dirty="0">
                <a:solidFill>
                  <a:schemeClr val="bg1"/>
                </a:solidFill>
              </a:rPr>
              <a:t> Jiang, Bryan T. Kelly, and </a:t>
            </a:r>
            <a:r>
              <a:rPr lang="en-US" altLang="zh-CN" sz="1200" dirty="0" err="1">
                <a:solidFill>
                  <a:schemeClr val="bg1"/>
                </a:solidFill>
              </a:rPr>
              <a:t>Dacheng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Xiu</a:t>
            </a:r>
            <a:r>
              <a:rPr lang="en-US" altLang="zh-CN" sz="1200" dirty="0">
                <a:solidFill>
                  <a:schemeClr val="bg1"/>
                </a:solidFill>
              </a:rPr>
              <a:t>. (re-)</a:t>
            </a:r>
            <a:r>
              <a:rPr lang="en-US" altLang="zh-CN" sz="1200" dirty="0" err="1">
                <a:solidFill>
                  <a:schemeClr val="bg1"/>
                </a:solidFill>
              </a:rPr>
              <a:t>imag</a:t>
            </a:r>
            <a:r>
              <a:rPr lang="en-US" altLang="zh-CN" sz="1200" dirty="0">
                <a:solidFill>
                  <a:schemeClr val="bg1"/>
                </a:solidFill>
              </a:rPr>
              <a:t>(in)</a:t>
            </a:r>
            <a:r>
              <a:rPr lang="en-US" altLang="zh-CN" sz="1200" dirty="0" err="1">
                <a:solidFill>
                  <a:schemeClr val="bg1"/>
                </a:solidFill>
              </a:rPr>
              <a:t>ing</a:t>
            </a:r>
            <a:r>
              <a:rPr lang="en-US" altLang="zh-CN" sz="1200" dirty="0">
                <a:solidFill>
                  <a:schemeClr val="bg1"/>
                </a:solidFill>
              </a:rPr>
              <a:t> price trends. </a:t>
            </a:r>
            <a:r>
              <a:rPr lang="en-US" altLang="zh-CN" sz="1200" i="1" dirty="0">
                <a:solidFill>
                  <a:schemeClr val="bg1"/>
                </a:solidFill>
              </a:rPr>
              <a:t>Chicago Booth Research Paper</a:t>
            </a:r>
            <a:r>
              <a:rPr lang="en-US" altLang="zh-CN" sz="1200" dirty="0">
                <a:solidFill>
                  <a:schemeClr val="bg1"/>
                </a:solidFill>
              </a:rPr>
              <a:t>, No. 21-01, December 1, 2020. </a:t>
            </a:r>
          </a:p>
          <a:p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xmlns="" id="{71596347-18C6-1042-85BA-2CC20EA33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20" y="1677991"/>
            <a:ext cx="9980613" cy="450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9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19FA23BF-B87B-4116-8DE7-0176406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2800" dirty="0"/>
              <a:t>Interpreting the Patterns Captured by the Model for Prediction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5BFFF55-B352-49D5-AE9E-F6975ED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484B4-D9FB-CC40-86CD-AFBD26B2E98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5F224068-F72A-4F3E-AF5B-ED5BA110B9EB}"/>
              </a:ext>
            </a:extLst>
          </p:cNvPr>
          <p:cNvSpPr txBox="1"/>
          <p:nvPr/>
        </p:nvSpPr>
        <p:spPr>
          <a:xfrm>
            <a:off x="517588" y="1020378"/>
            <a:ext cx="10870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MBX12"/>
              </a:rPr>
              <a:t>Visualizing the model prediction by the activation heatmaps generated by Grad-CAM: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60F9F79-18CE-534F-A103-8FEC770179E4}"/>
              </a:ext>
            </a:extLst>
          </p:cNvPr>
          <p:cNvSpPr txBox="1"/>
          <p:nvPr/>
        </p:nvSpPr>
        <p:spPr>
          <a:xfrm>
            <a:off x="1105693" y="6508031"/>
            <a:ext cx="9980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[1]  </a:t>
            </a:r>
            <a:r>
              <a:rPr lang="en-US" altLang="zh-CN" sz="1200" dirty="0" err="1">
                <a:solidFill>
                  <a:schemeClr val="bg1"/>
                </a:solidFill>
              </a:rPr>
              <a:t>Jingwen</a:t>
            </a:r>
            <a:r>
              <a:rPr lang="en-US" altLang="zh-CN" sz="1200" dirty="0">
                <a:solidFill>
                  <a:schemeClr val="bg1"/>
                </a:solidFill>
              </a:rPr>
              <a:t> Jiang, Bryan T. Kelly, and </a:t>
            </a:r>
            <a:r>
              <a:rPr lang="en-US" altLang="zh-CN" sz="1200" dirty="0" err="1">
                <a:solidFill>
                  <a:schemeClr val="bg1"/>
                </a:solidFill>
              </a:rPr>
              <a:t>Dacheng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</a:rPr>
              <a:t>Xiu</a:t>
            </a:r>
            <a:r>
              <a:rPr lang="en-US" altLang="zh-CN" sz="1200" dirty="0">
                <a:solidFill>
                  <a:schemeClr val="bg1"/>
                </a:solidFill>
              </a:rPr>
              <a:t>. (re-)</a:t>
            </a:r>
            <a:r>
              <a:rPr lang="en-US" altLang="zh-CN" sz="1200" dirty="0" err="1">
                <a:solidFill>
                  <a:schemeClr val="bg1"/>
                </a:solidFill>
              </a:rPr>
              <a:t>imag</a:t>
            </a:r>
            <a:r>
              <a:rPr lang="en-US" altLang="zh-CN" sz="1200" dirty="0">
                <a:solidFill>
                  <a:schemeClr val="bg1"/>
                </a:solidFill>
              </a:rPr>
              <a:t>(in)</a:t>
            </a:r>
            <a:r>
              <a:rPr lang="en-US" altLang="zh-CN" sz="1200" dirty="0" err="1">
                <a:solidFill>
                  <a:schemeClr val="bg1"/>
                </a:solidFill>
              </a:rPr>
              <a:t>ing</a:t>
            </a:r>
            <a:r>
              <a:rPr lang="en-US" altLang="zh-CN" sz="1200" dirty="0">
                <a:solidFill>
                  <a:schemeClr val="bg1"/>
                </a:solidFill>
              </a:rPr>
              <a:t> price trends. </a:t>
            </a:r>
            <a:r>
              <a:rPr lang="en-US" altLang="zh-CN" sz="1200" i="1" dirty="0">
                <a:solidFill>
                  <a:schemeClr val="bg1"/>
                </a:solidFill>
              </a:rPr>
              <a:t>Chicago Booth Research Paper</a:t>
            </a:r>
            <a:r>
              <a:rPr lang="en-US" altLang="zh-CN" sz="1200" dirty="0">
                <a:solidFill>
                  <a:schemeClr val="bg1"/>
                </a:solidFill>
              </a:rPr>
              <a:t>, No. 21-01, December 1, 2020. </a:t>
            </a:r>
          </a:p>
          <a:p>
            <a:endParaRPr kumimoji="1" lang="zh-CN" altLang="en-US" sz="1200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E6B2A4CE-A9C8-1A4A-A74F-5F63F1E98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140" y="1562100"/>
            <a:ext cx="4140200" cy="3733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EA94E647-DD33-9D43-8638-51060D07A6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3109" y="1562100"/>
            <a:ext cx="4127500" cy="3733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xmlns="" id="{29D08C8F-8F9C-4142-94CB-EF85B0F7C3D9}"/>
              </a:ext>
            </a:extLst>
          </p:cNvPr>
          <p:cNvSpPr txBox="1"/>
          <p:nvPr/>
        </p:nvSpPr>
        <p:spPr>
          <a:xfrm>
            <a:off x="447624" y="1764943"/>
            <a:ext cx="135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Predicted as </a:t>
            </a:r>
            <a:r>
              <a:rPr kumimoji="1" lang="en-US" altLang="zh-CN" b="1" u="sng" dirty="0"/>
              <a:t>up</a:t>
            </a:r>
            <a:endParaRPr kumimoji="1" lang="zh-CN" altLang="en-US" b="1" u="sng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439E10DD-0AEA-F647-A33D-3B8864D03F1F}"/>
              </a:ext>
            </a:extLst>
          </p:cNvPr>
          <p:cNvSpPr txBox="1"/>
          <p:nvPr/>
        </p:nvSpPr>
        <p:spPr>
          <a:xfrm>
            <a:off x="5952627" y="1764943"/>
            <a:ext cx="1355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Predicted as </a:t>
            </a:r>
            <a:r>
              <a:rPr kumimoji="1" lang="en-US" altLang="zh-CN" b="1" u="sng" dirty="0"/>
              <a:t>down</a:t>
            </a:r>
            <a:endParaRPr kumimoji="1" lang="zh-CN" altLang="en-US" b="1" u="sng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xmlns="" id="{5D866E0F-AE54-1349-B69A-4E467CA03EF3}"/>
              </a:ext>
            </a:extLst>
          </p:cNvPr>
          <p:cNvSpPr txBox="1"/>
          <p:nvPr/>
        </p:nvSpPr>
        <p:spPr>
          <a:xfrm>
            <a:off x="517588" y="2790221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Conv.1</a:t>
            </a:r>
            <a:endParaRPr kumimoji="1" lang="zh-CN" altLang="en-US" b="1" u="sng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9559C287-E822-8E4F-9A1B-53693BEEBC03}"/>
              </a:ext>
            </a:extLst>
          </p:cNvPr>
          <p:cNvSpPr txBox="1"/>
          <p:nvPr/>
        </p:nvSpPr>
        <p:spPr>
          <a:xfrm>
            <a:off x="5952627" y="2790221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Conv.1</a:t>
            </a:r>
            <a:endParaRPr kumimoji="1" lang="zh-CN" altLang="en-US" b="1" u="sng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265AF6BA-84D2-8248-A6DB-44ADF698D462}"/>
              </a:ext>
            </a:extLst>
          </p:cNvPr>
          <p:cNvSpPr txBox="1"/>
          <p:nvPr/>
        </p:nvSpPr>
        <p:spPr>
          <a:xfrm>
            <a:off x="517588" y="3704525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Conv.2</a:t>
            </a:r>
            <a:endParaRPr kumimoji="1" lang="zh-CN" altLang="en-US" b="1" u="sng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FDB9E869-C26B-5C46-9556-00AE44DC85F6}"/>
              </a:ext>
            </a:extLst>
          </p:cNvPr>
          <p:cNvSpPr txBox="1"/>
          <p:nvPr/>
        </p:nvSpPr>
        <p:spPr>
          <a:xfrm>
            <a:off x="5952627" y="3704525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Conv.2</a:t>
            </a:r>
            <a:endParaRPr kumimoji="1" lang="zh-CN" altLang="en-US" b="1" u="sng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BA22C4B7-BB44-904F-8E00-288349B479AF}"/>
              </a:ext>
            </a:extLst>
          </p:cNvPr>
          <p:cNvSpPr txBox="1"/>
          <p:nvPr/>
        </p:nvSpPr>
        <p:spPr>
          <a:xfrm>
            <a:off x="517588" y="4618829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Conv.3</a:t>
            </a:r>
            <a:endParaRPr kumimoji="1" lang="zh-CN" altLang="en-US" b="1" u="sng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A7FFF77E-B47C-3D47-9E86-054CE380F7CA}"/>
              </a:ext>
            </a:extLst>
          </p:cNvPr>
          <p:cNvSpPr txBox="1"/>
          <p:nvPr/>
        </p:nvSpPr>
        <p:spPr>
          <a:xfrm>
            <a:off x="5952627" y="4618829"/>
            <a:ext cx="13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Conv.3</a:t>
            </a:r>
            <a:endParaRPr kumimoji="1" lang="zh-CN" altLang="en-US" b="1" u="sng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F65F0E36-AE5B-B543-B712-B12BF953F1D3}"/>
              </a:ext>
            </a:extLst>
          </p:cNvPr>
          <p:cNvSpPr txBox="1"/>
          <p:nvPr/>
        </p:nvSpPr>
        <p:spPr>
          <a:xfrm>
            <a:off x="517587" y="5375957"/>
            <a:ext cx="10870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Shallow</a:t>
            </a:r>
            <a:r>
              <a:rPr lang="en-US" altLang="zh-CN" sz="2000" dirty="0"/>
              <a:t> layers pay more attention on the </a:t>
            </a:r>
            <a:r>
              <a:rPr lang="en-US" altLang="zh-CN" sz="2000" b="1" dirty="0"/>
              <a:t>open-close price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Deeper</a:t>
            </a:r>
            <a:r>
              <a:rPr lang="en-US" altLang="zh-CN" sz="2000" dirty="0"/>
              <a:t> layers pay more attention on the </a:t>
            </a:r>
            <a:r>
              <a:rPr lang="en-US" altLang="zh-CN" sz="2000" b="1" dirty="0"/>
              <a:t>bar-like information</a:t>
            </a:r>
            <a:r>
              <a:rPr lang="en-US" altLang="zh-CN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When </a:t>
            </a:r>
            <a:r>
              <a:rPr lang="en-US" altLang="zh-CN" sz="2000" b="1" dirty="0"/>
              <a:t>price fluctuation is large</a:t>
            </a:r>
            <a:r>
              <a:rPr lang="en-US" altLang="zh-CN" sz="2000" dirty="0"/>
              <a:t>, the model cares more about the </a:t>
            </a:r>
            <a:r>
              <a:rPr lang="en-US" altLang="zh-CN" sz="2000" b="1" dirty="0"/>
              <a:t>moving average line</a:t>
            </a:r>
            <a:r>
              <a:rPr lang="en-US" altLang="zh-C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45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590</Words>
  <Application>Microsoft Macintosh PowerPoint</Application>
  <PresentationFormat>Widescreen</PresentationFormat>
  <Paragraphs>64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CMBX12</vt:lpstr>
      <vt:lpstr>System Font Regular</vt:lpstr>
      <vt:lpstr>等线</vt:lpstr>
      <vt:lpstr>等线 Light</vt:lpstr>
      <vt:lpstr>Office 主题​​</vt:lpstr>
      <vt:lpstr>Paper Replication: (Re-)Imag(in)ing Price Trends    Bo Huang, Mingyang Chen Presented for MATH 5470 Final Project</vt:lpstr>
      <vt:lpstr>Outline </vt:lpstr>
      <vt:lpstr>Learn 1-D Stock Data by 2-D image representation</vt:lpstr>
      <vt:lpstr>Learn 1-D Stock Data by 2-D image representation</vt:lpstr>
      <vt:lpstr>CNN-based Return Trend Classifier</vt:lpstr>
      <vt:lpstr>Accuracy and Correlation for Predicting Return Trend</vt:lpstr>
      <vt:lpstr>Verifying Sensitivity against Model Structure Variation</vt:lpstr>
      <vt:lpstr>Interpreting the Patterns Captured by the Model for Prediction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Adjusting Adversarial Robustness via Graph Convolutional Networks  Bo Huang</dc:title>
  <dc:creator>bo</dc:creator>
  <cp:lastModifiedBy>Microsoft Office User</cp:lastModifiedBy>
  <cp:revision>43</cp:revision>
  <dcterms:created xsi:type="dcterms:W3CDTF">2022-04-23T11:39:59Z</dcterms:created>
  <dcterms:modified xsi:type="dcterms:W3CDTF">2022-05-02T11:30:48Z</dcterms:modified>
</cp:coreProperties>
</file>