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74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946" y="86"/>
      </p:cViewPr>
      <p:guideLst>
        <p:guide orient="horz" pos="61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F9ED9C-B9C9-8741-9537-79AC2148F83F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D65AE-F790-6742-8F8F-587390D50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6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D65AE-F790-6742-8F8F-587390D50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7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5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0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23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820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EC03D-8E1E-0847-AB74-B7FC4FF0E5D4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A187B-9D1C-5047-9F51-51D4960C2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57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98107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MATH 5470 </a:t>
            </a:r>
            <a:r>
              <a:rPr lang="en-US" dirty="0"/>
              <a:t>Final Project</a:t>
            </a:r>
            <a:r>
              <a:rPr lang="en-US" altLang="zh-CN" dirty="0">
                <a:solidFill>
                  <a:schemeClr val="bg1"/>
                </a:solidFill>
              </a:rPr>
              <a:t>: Replicate (Re-)</a:t>
            </a:r>
            <a:r>
              <a:rPr lang="en-US" altLang="zh-CN" dirty="0" err="1">
                <a:solidFill>
                  <a:schemeClr val="bg1"/>
                </a:solidFill>
              </a:rPr>
              <a:t>Imag</a:t>
            </a:r>
            <a:r>
              <a:rPr lang="en-US" altLang="zh-CN" dirty="0">
                <a:solidFill>
                  <a:schemeClr val="bg1"/>
                </a:solidFill>
              </a:rPr>
              <a:t>(in)</a:t>
            </a:r>
            <a:r>
              <a:rPr lang="en-US" altLang="zh-CN" dirty="0" err="1">
                <a:solidFill>
                  <a:schemeClr val="bg1"/>
                </a:solidFill>
              </a:rPr>
              <a:t>ing</a:t>
            </a:r>
            <a:r>
              <a:rPr lang="en-US" altLang="zh-CN" dirty="0">
                <a:solidFill>
                  <a:schemeClr val="bg1"/>
                </a:solidFill>
              </a:rPr>
              <a:t> Price Trend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Zhuang Chu</a:t>
            </a:r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 and Zilan Yang</a:t>
            </a:r>
            <a:r>
              <a:rPr lang="en-US" sz="1000" baseline="30000" dirty="0">
                <a:solidFill>
                  <a:schemeClr val="bg1"/>
                </a:solidFill>
              </a:rPr>
              <a:t>2</a:t>
            </a:r>
            <a:r>
              <a:rPr lang="en-US" sz="1000" dirty="0">
                <a:solidFill>
                  <a:schemeClr val="bg1"/>
                </a:solidFill>
              </a:rPr>
              <a:t> 	{</a:t>
            </a:r>
            <a:r>
              <a:rPr lang="en-US" sz="1000" dirty="0" err="1">
                <a:solidFill>
                  <a:schemeClr val="bg1"/>
                </a:solidFill>
              </a:rPr>
              <a:t>zchu</a:t>
            </a:r>
            <a:r>
              <a:rPr lang="en-US" sz="1000" dirty="0">
                <a:solidFill>
                  <a:schemeClr val="bg1"/>
                </a:solidFill>
              </a:rPr>
              <a:t>,</a:t>
            </a:r>
            <a:r>
              <a:rPr lang="zh-CN" altLang="en-US" sz="1000" dirty="0">
                <a:solidFill>
                  <a:schemeClr val="bg1"/>
                </a:solidFill>
              </a:rPr>
              <a:t> </a:t>
            </a:r>
            <a:r>
              <a:rPr lang="en-US" sz="1000" dirty="0" err="1">
                <a:solidFill>
                  <a:schemeClr val="bg1"/>
                </a:solidFill>
              </a:rPr>
              <a:t>zyangbn</a:t>
            </a:r>
            <a:r>
              <a:rPr lang="en-US" sz="1000" dirty="0">
                <a:solidFill>
                  <a:schemeClr val="bg1"/>
                </a:solidFill>
              </a:rPr>
              <a:t>}@connect.ust.hk</a:t>
            </a:r>
          </a:p>
          <a:p>
            <a:pPr algn="ctr"/>
            <a:r>
              <a:rPr lang="en-US" sz="1000" baseline="30000" dirty="0">
                <a:solidFill>
                  <a:schemeClr val="bg1"/>
                </a:solidFill>
              </a:rPr>
              <a:t>1</a:t>
            </a:r>
            <a:r>
              <a:rPr lang="en-US" sz="1000" dirty="0">
                <a:solidFill>
                  <a:schemeClr val="bg1"/>
                </a:solidFill>
              </a:rPr>
              <a:t>: Department of Finance, HKUST   </a:t>
            </a:r>
            <a:r>
              <a:rPr lang="en-US" sz="1000" baseline="30000" dirty="0">
                <a:solidFill>
                  <a:schemeClr val="bg1"/>
                </a:solidFill>
              </a:rPr>
              <a:t>2</a:t>
            </a:r>
            <a:r>
              <a:rPr lang="en-US" sz="1000" dirty="0">
                <a:solidFill>
                  <a:schemeClr val="bg1"/>
                </a:solidFill>
              </a:rPr>
              <a:t>: Department of Accounting, HKUST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64895" y="1025635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1. Introduction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1867" y="1306465"/>
            <a:ext cx="3795691" cy="112377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We replicate Jiang, Kelly, and </a:t>
            </a:r>
            <a:r>
              <a:rPr lang="en-US" sz="1000" dirty="0" err="1"/>
              <a:t>Xiu</a:t>
            </a:r>
            <a:r>
              <a:rPr lang="en-US" sz="1000" dirty="0"/>
              <a:t> (2021). Specifically, we apply CNN to 20-day stock-level price charts and predict the direction of next 20-day return. We find that consistent with Jiang, Kelly, and </a:t>
            </a:r>
            <a:r>
              <a:rPr lang="en-US" sz="1000" dirty="0" err="1"/>
              <a:t>Xiu</a:t>
            </a:r>
            <a:r>
              <a:rPr lang="en-US" sz="1000" dirty="0"/>
              <a:t> (2021), the CNN learned price pattern give more accurate return predictions than random guess and translate into profitable investment strategies.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4895" y="3440750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3. Model Design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4186153" y="4277263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5. Performance Evaluation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164895" y="2490050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2.</a:t>
            </a:r>
            <a:r>
              <a:rPr lang="zh-CN" altLang="en-US" sz="1200" dirty="0"/>
              <a:t> </a:t>
            </a:r>
            <a:r>
              <a:rPr lang="en-US" altLang="zh-CN" sz="1200" dirty="0"/>
              <a:t>Data Preparation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171868" y="2761407"/>
            <a:ext cx="3795690" cy="59452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We use sample from 1993 to 2019. The dataset comprises 64*60 OHLC images. Image labels are 1 for positive future returns and 0 for non-positive ones. We drop images if future returns are missing.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86153" y="4522650"/>
            <a:ext cx="3794332" cy="2176067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We apply trained model to test data and obtain the predicted next 20-day return. The overall classification accuracy is 0.52, with 0.46 for positive return and 0.57 for non-positive return.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b="1" dirty="0"/>
              <a:t>Portfolio sorting</a:t>
            </a:r>
            <a:r>
              <a:rPr lang="en-US" sz="1000" dirty="0"/>
              <a:t>. </a:t>
            </a:r>
            <a:r>
              <a:rPr lang="en-HK" sz="1000" dirty="0"/>
              <a:t>we sort stocks into equal/value weighted 10 decile portfolios on estimates for probability of a positive return. The holding period for each portfolio is one month.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HK" sz="1000" b="1" dirty="0"/>
              <a:t>Performance measure</a:t>
            </a:r>
            <a:r>
              <a:rPr lang="en-HK" sz="1000" dirty="0"/>
              <a:t>: average return, Sharpe ratio, turnover rate, and Alphas. Alpha is calculated based on the cutting-edge asset pricing model 1)  FF6 (</a:t>
            </a:r>
            <a:r>
              <a:rPr lang="en-HK" sz="1000" dirty="0" err="1"/>
              <a:t>Fama</a:t>
            </a:r>
            <a:r>
              <a:rPr lang="en-HK" sz="1000" dirty="0"/>
              <a:t>, French, 2018), 2)  Q5 (Hou et al., 2018), 3) SY4 (Stambaugh, Yuan, 2017), 4) BF3 (Daniel et al., 2018).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HK" sz="1000" b="1" dirty="0"/>
              <a:t>Trading Cost: </a:t>
            </a:r>
            <a:r>
              <a:rPr lang="en-HK" sz="1000" dirty="0"/>
              <a:t>the strategy based on CNN forecast has a very high turnover rate, thus we reconduct the analysis with transaction fees of 0.5% / dollar traded.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227241" y="5221176"/>
            <a:ext cx="3794332" cy="38267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b="0" i="0" dirty="0">
                <a:solidFill>
                  <a:srgbClr val="222222"/>
                </a:solidFill>
                <a:effectLst/>
              </a:rPr>
              <a:t>Jiang,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Jingwen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, Bryan T. Kelly, and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Dacheng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Xiu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. "(Re-)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Imag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(in) </a:t>
            </a:r>
            <a:r>
              <a:rPr lang="en-US" sz="1000" b="0" i="0" dirty="0" err="1">
                <a:solidFill>
                  <a:srgbClr val="222222"/>
                </a:solidFill>
                <a:effectLst/>
              </a:rPr>
              <a:t>ing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 Price Trends." </a:t>
            </a:r>
            <a:r>
              <a:rPr lang="en-US" sz="1000" b="0" i="1" dirty="0">
                <a:solidFill>
                  <a:srgbClr val="222222"/>
                </a:solidFill>
                <a:effectLst/>
              </a:rPr>
              <a:t>Chicago Booth Research Paper</a:t>
            </a:r>
            <a:r>
              <a:rPr lang="en-US" sz="1000" b="0" i="0" dirty="0">
                <a:solidFill>
                  <a:srgbClr val="222222"/>
                </a:solidFill>
                <a:effectLst/>
              </a:rPr>
              <a:t> 21-01 (2020).</a:t>
            </a:r>
            <a:endParaRPr lang="en-US" sz="1000" dirty="0"/>
          </a:p>
        </p:txBody>
      </p:sp>
      <p:sp>
        <p:nvSpPr>
          <p:cNvPr id="17" name="Rectangle 16"/>
          <p:cNvSpPr/>
          <p:nvPr/>
        </p:nvSpPr>
        <p:spPr>
          <a:xfrm>
            <a:off x="8227241" y="4969413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7. References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7241" y="2811799"/>
            <a:ext cx="3794332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6. Conclusion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196065" y="1300010"/>
            <a:ext cx="3794332" cy="1123770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b="1" dirty="0"/>
              <a:t>Data split</a:t>
            </a:r>
            <a:r>
              <a:rPr lang="en-US" altLang="zh-CN" sz="1000" dirty="0"/>
              <a:t>: use 1993-2000 data to train model. We randomly select 70% as training set and 30% as validation set. We test model using 2001-2019 data.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b="1" dirty="0"/>
              <a:t>Loss and optimizer</a:t>
            </a:r>
            <a:r>
              <a:rPr lang="en-US" altLang="zh-CN" sz="1000" dirty="0"/>
              <a:t>: we use cross-entropy loss function and Adam algorithm with learning rate = 1e5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b="1" dirty="0"/>
              <a:t>Training</a:t>
            </a:r>
            <a:r>
              <a:rPr lang="en-US" altLang="zh-CN" sz="1000" dirty="0"/>
              <a:t>: the training stops once the validation loss function fails to improve for two consecutive epochs.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88643" y="1030285"/>
            <a:ext cx="3801754" cy="26492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4. Workflow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64896" y="3687105"/>
            <a:ext cx="3794331" cy="942446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We follow the basic architecture in Jiang, Kelly, and </a:t>
            </a:r>
            <a:r>
              <a:rPr lang="en-US" sz="1000" dirty="0" err="1"/>
              <a:t>Xiu</a:t>
            </a:r>
            <a:r>
              <a:rPr lang="en-US" sz="1000" dirty="0"/>
              <a:t> (2021). Considering the sparsity in the vertical dimension, we make some modifications: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Convolution layers: vertical dilation of 4 to learn larger regions outside of filters.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Pool layers: vertical stride of 2 to shrink the size vertically by 2.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7236" y="3075116"/>
            <a:ext cx="3794332" cy="184847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000" dirty="0"/>
              <a:t>We find that 2D images can provide useful information in predicting price trends, as the CNN model can beat random guesses and form profitable portfolios.</a:t>
            </a:r>
          </a:p>
          <a:p>
            <a:pPr algn="just"/>
            <a:r>
              <a:rPr lang="en-HK" sz="1000" dirty="0"/>
              <a:t>Portfolio, having the lowest probability of a positive future return, indeed realize lowest return. Average return increase monotonically across predicted "up" probability deciles. Long-short H-L strategies earn 1.05% return per month. Those returns can not be explained by current asset pricing model. However, the positive returns attenuates/disappears when using value weighted/trading cost. </a:t>
            </a:r>
          </a:p>
          <a:p>
            <a:pPr algn="just"/>
            <a:r>
              <a:rPr lang="en-HK" sz="1000" dirty="0"/>
              <a:t>The predictability of CNN model may mainly origin from </a:t>
            </a:r>
            <a:r>
              <a:rPr lang="en-HK" sz="1000" b="1" dirty="0"/>
              <a:t>small </a:t>
            </a:r>
            <a:r>
              <a:rPr lang="en-HK" sz="1000" dirty="0"/>
              <a:t>stocks, and a high turnover rate may dry out the profits.</a:t>
            </a:r>
            <a:endParaRPr lang="en-HK" sz="1000" b="1" dirty="0"/>
          </a:p>
          <a:p>
            <a:pPr algn="just"/>
            <a:endParaRPr lang="en-US" sz="900" dirty="0"/>
          </a:p>
        </p:txBody>
      </p:sp>
      <p:sp>
        <p:nvSpPr>
          <p:cNvPr id="3" name="Rounded Rectangle 2"/>
          <p:cNvSpPr/>
          <p:nvPr/>
        </p:nvSpPr>
        <p:spPr>
          <a:xfrm>
            <a:off x="4186153" y="3963133"/>
            <a:ext cx="1819307" cy="23789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Training Loss and Validation Loss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27241" y="5869324"/>
            <a:ext cx="3794332" cy="83407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altLang="zh-CN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dirty="0"/>
              <a:t>Data Preparation, Model design, and Training: Zhuang Chu, Zilan Yang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000" dirty="0"/>
              <a:t>Performance Evaluation: 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zh-CN" sz="1000" dirty="0"/>
              <a:t>Classification accuracy: Zhuang Chu, Zilan Yang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altLang="zh-CN" sz="1000" dirty="0"/>
              <a:t>Portfolio analysis: Zhuang Chu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endParaRPr lang="en-US" altLang="zh-CN" sz="1000" dirty="0"/>
          </a:p>
        </p:txBody>
      </p:sp>
      <p:sp>
        <p:nvSpPr>
          <p:cNvPr id="30" name="Rectangle 29"/>
          <p:cNvSpPr/>
          <p:nvPr/>
        </p:nvSpPr>
        <p:spPr>
          <a:xfrm>
            <a:off x="8227235" y="5635871"/>
            <a:ext cx="3794337" cy="23345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/>
              <a:t>8</a:t>
            </a:r>
            <a:r>
              <a:rPr lang="en-US" sz="1200" dirty="0"/>
              <a:t>. </a:t>
            </a:r>
            <a:r>
              <a:rPr lang="en-US" altLang="zh-CN" sz="1200" dirty="0"/>
              <a:t>Contribution</a:t>
            </a:r>
            <a:endParaRPr lang="en-US" sz="1200" dirty="0"/>
          </a:p>
        </p:txBody>
      </p:sp>
      <p:sp>
        <p:nvSpPr>
          <p:cNvPr id="33" name="Rectangle 32"/>
          <p:cNvSpPr/>
          <p:nvPr/>
        </p:nvSpPr>
        <p:spPr>
          <a:xfrm>
            <a:off x="2246812" y="4725877"/>
            <a:ext cx="1720746" cy="1952331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Our model has the same parameters as Jiang, Kelly, and </a:t>
            </a:r>
            <a:r>
              <a:rPr lang="en-US" sz="1000" dirty="0" err="1"/>
              <a:t>Xiu</a:t>
            </a:r>
            <a:r>
              <a:rPr lang="en-US" sz="1000" dirty="0"/>
              <a:t> (2021).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We apply the same regularization as Jiang et al. (2021): Xavier initializer, batch normalization, 50% dropout, and early stopping.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5464ED-A4EF-4E3A-AA71-01506228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21" y="4725877"/>
            <a:ext cx="1925931" cy="1622671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36" name="Rounded Rectangle 2">
            <a:extLst>
              <a:ext uri="{FF2B5EF4-FFF2-40B4-BE49-F238E27FC236}">
                <a16:creationId xmlns:a16="http://schemas.microsoft.com/office/drawing/2014/main" id="{A4E30D59-8A15-4F12-9DC5-A232C0E75DCB}"/>
              </a:ext>
            </a:extLst>
          </p:cNvPr>
          <p:cNvSpPr/>
          <p:nvPr/>
        </p:nvSpPr>
        <p:spPr>
          <a:xfrm>
            <a:off x="190921" y="6413289"/>
            <a:ext cx="1951958" cy="264920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Our CNN Model</a:t>
            </a: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731EE7A5-723E-45FD-B587-0D63FD77A435}"/>
              </a:ext>
            </a:extLst>
          </p:cNvPr>
          <p:cNvSpPr/>
          <p:nvPr/>
        </p:nvSpPr>
        <p:spPr>
          <a:xfrm>
            <a:off x="6167820" y="3968756"/>
            <a:ext cx="1812665" cy="23789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Out-of-Sample Classification Accuracy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314A41-0F1A-46BC-90EA-0CB1262A40D5}"/>
              </a:ext>
            </a:extLst>
          </p:cNvPr>
          <p:cNvSpPr/>
          <p:nvPr/>
        </p:nvSpPr>
        <p:spPr>
          <a:xfrm>
            <a:off x="8225801" y="1027777"/>
            <a:ext cx="1799942" cy="146227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900" dirty="0"/>
          </a:p>
        </p:txBody>
      </p:sp>
      <p:sp>
        <p:nvSpPr>
          <p:cNvPr id="42" name="Rounded Rectangle 2">
            <a:extLst>
              <a:ext uri="{FF2B5EF4-FFF2-40B4-BE49-F238E27FC236}">
                <a16:creationId xmlns:a16="http://schemas.microsoft.com/office/drawing/2014/main" id="{5A22563A-CA58-4EB9-A233-A4098453043A}"/>
              </a:ext>
            </a:extLst>
          </p:cNvPr>
          <p:cNvSpPr/>
          <p:nvPr/>
        </p:nvSpPr>
        <p:spPr>
          <a:xfrm>
            <a:off x="8225801" y="2531428"/>
            <a:ext cx="1799942" cy="23789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Average Return of All Portfolio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CEB34A-E39F-4F04-9E70-7D2B81CD2DF1}"/>
              </a:ext>
            </a:extLst>
          </p:cNvPr>
          <p:cNvSpPr/>
          <p:nvPr/>
        </p:nvSpPr>
        <p:spPr>
          <a:xfrm>
            <a:off x="10170791" y="1028415"/>
            <a:ext cx="1812664" cy="1449344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900" dirty="0"/>
          </a:p>
        </p:txBody>
      </p:sp>
      <p:sp>
        <p:nvSpPr>
          <p:cNvPr id="44" name="Rounded Rectangle 2">
            <a:extLst>
              <a:ext uri="{FF2B5EF4-FFF2-40B4-BE49-F238E27FC236}">
                <a16:creationId xmlns:a16="http://schemas.microsoft.com/office/drawing/2014/main" id="{167C047D-5B31-4663-9927-5E38C3070B8A}"/>
              </a:ext>
            </a:extLst>
          </p:cNvPr>
          <p:cNvSpPr/>
          <p:nvPr/>
        </p:nvSpPr>
        <p:spPr>
          <a:xfrm>
            <a:off x="10165488" y="2521978"/>
            <a:ext cx="1845662" cy="237896"/>
          </a:xfrm>
          <a:prstGeom prst="round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Alpha of H-L Portfolio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F9059-A7D7-461A-BBF5-DDC07017ECB2}"/>
              </a:ext>
            </a:extLst>
          </p:cNvPr>
          <p:cNvSpPr/>
          <p:nvPr/>
        </p:nvSpPr>
        <p:spPr>
          <a:xfrm>
            <a:off x="4212874" y="2462168"/>
            <a:ext cx="1792586" cy="146227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9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453784-B9B5-4234-93E5-62907852B782}"/>
              </a:ext>
            </a:extLst>
          </p:cNvPr>
          <p:cNvSpPr/>
          <p:nvPr/>
        </p:nvSpPr>
        <p:spPr>
          <a:xfrm>
            <a:off x="6167820" y="2462167"/>
            <a:ext cx="1799942" cy="1462273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E9FC8-4B7A-4997-8208-38F5BA5FF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138" y="2500014"/>
            <a:ext cx="1734057" cy="13841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2939C84-A730-4FB5-98B9-68FC535A5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351" y="1049147"/>
            <a:ext cx="1709428" cy="14046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FDAB2B5-BFE9-4A06-B630-93C558028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10738" y="1128383"/>
            <a:ext cx="1716409" cy="121068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E8EAD35-EFBA-4396-81D7-0D525DA2F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9334" y="2698037"/>
            <a:ext cx="1754451" cy="111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</TotalTime>
  <Words>705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Jiacheng XIA</dc:creator>
  <cp:lastModifiedBy>YANG Zilan</cp:lastModifiedBy>
  <cp:revision>102</cp:revision>
  <dcterms:created xsi:type="dcterms:W3CDTF">2017-03-11T12:28:27Z</dcterms:created>
  <dcterms:modified xsi:type="dcterms:W3CDTF">2022-04-28T04:26:31Z</dcterms:modified>
</cp:coreProperties>
</file>