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5"/>
  </p:notesMasterIdLst>
  <p:sldIdLst>
    <p:sldId id="257" r:id="rId2"/>
    <p:sldId id="258" r:id="rId3"/>
    <p:sldId id="261" r:id="rId4"/>
    <p:sldId id="259" r:id="rId5"/>
    <p:sldId id="262" r:id="rId6"/>
    <p:sldId id="263" r:id="rId7"/>
    <p:sldId id="265" r:id="rId8"/>
    <p:sldId id="266" r:id="rId9"/>
    <p:sldId id="264" r:id="rId10"/>
    <p:sldId id="267" r:id="rId11"/>
    <p:sldId id="268" r:id="rId12"/>
    <p:sldId id="270"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87DDCA-B7CD-4EC5-BACD-0FB416623F54}" v="744" dt="2022-05-01T14:45:16.101"/>
    <p1510:client id="{D48119B7-C5BE-0F03-23A1-403CC5C5B0F7}" v="29" dt="2022-05-02T04:38:40.35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026" autoAdjust="0"/>
  </p:normalViewPr>
  <p:slideViewPr>
    <p:cSldViewPr snapToGrid="0">
      <p:cViewPr varScale="1">
        <p:scale>
          <a:sx n="82" d="100"/>
          <a:sy n="82" d="100"/>
        </p:scale>
        <p:origin x="691" y="72"/>
      </p:cViewPr>
      <p:guideLst>
        <p:guide orient="horz" pos="618"/>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424123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10</a:t>
            </a:fld>
            <a:endParaRPr lang="en-US"/>
          </a:p>
        </p:txBody>
      </p:sp>
    </p:spTree>
    <p:extLst>
      <p:ext uri="{BB962C8B-B14F-4D97-AF65-F5344CB8AC3E}">
        <p14:creationId xmlns:p14="http://schemas.microsoft.com/office/powerpoint/2010/main" val="16309606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11</a:t>
            </a:fld>
            <a:endParaRPr lang="en-US"/>
          </a:p>
        </p:txBody>
      </p:sp>
    </p:spTree>
    <p:extLst>
      <p:ext uri="{BB962C8B-B14F-4D97-AF65-F5344CB8AC3E}">
        <p14:creationId xmlns:p14="http://schemas.microsoft.com/office/powerpoint/2010/main" val="17759021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84D65AE-F790-6742-8F8F-587390D50153}" type="slidenum">
              <a:rPr lang="en-US" smtClean="0"/>
              <a:t>12</a:t>
            </a:fld>
            <a:endParaRPr lang="en-US"/>
          </a:p>
        </p:txBody>
      </p:sp>
    </p:spTree>
    <p:extLst>
      <p:ext uri="{BB962C8B-B14F-4D97-AF65-F5344CB8AC3E}">
        <p14:creationId xmlns:p14="http://schemas.microsoft.com/office/powerpoint/2010/main" val="1908599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13</a:t>
            </a:fld>
            <a:endParaRPr lang="en-US"/>
          </a:p>
        </p:txBody>
      </p:sp>
    </p:spTree>
    <p:extLst>
      <p:ext uri="{BB962C8B-B14F-4D97-AF65-F5344CB8AC3E}">
        <p14:creationId xmlns:p14="http://schemas.microsoft.com/office/powerpoint/2010/main" val="28055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D65AE-F790-6742-8F8F-587390D50153}" type="slidenum">
              <a:rPr lang="en-US" smtClean="0"/>
              <a:t>2</a:t>
            </a:fld>
            <a:endParaRPr lang="en-US"/>
          </a:p>
        </p:txBody>
      </p:sp>
    </p:spTree>
    <p:extLst>
      <p:ext uri="{BB962C8B-B14F-4D97-AF65-F5344CB8AC3E}">
        <p14:creationId xmlns:p14="http://schemas.microsoft.com/office/powerpoint/2010/main" val="348938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D65AE-F790-6742-8F8F-587390D50153}" type="slidenum">
              <a:rPr lang="en-US" smtClean="0"/>
              <a:t>3</a:t>
            </a:fld>
            <a:endParaRPr lang="en-US"/>
          </a:p>
        </p:txBody>
      </p:sp>
    </p:spTree>
    <p:extLst>
      <p:ext uri="{BB962C8B-B14F-4D97-AF65-F5344CB8AC3E}">
        <p14:creationId xmlns:p14="http://schemas.microsoft.com/office/powerpoint/2010/main" val="1759303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4D65AE-F790-6742-8F8F-587390D50153}" type="slidenum">
              <a:rPr lang="en-US" smtClean="0"/>
              <a:t>4</a:t>
            </a:fld>
            <a:endParaRPr lang="en-US"/>
          </a:p>
        </p:txBody>
      </p:sp>
    </p:spTree>
    <p:extLst>
      <p:ext uri="{BB962C8B-B14F-4D97-AF65-F5344CB8AC3E}">
        <p14:creationId xmlns:p14="http://schemas.microsoft.com/office/powerpoint/2010/main" val="54762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5</a:t>
            </a:fld>
            <a:endParaRPr lang="en-US"/>
          </a:p>
        </p:txBody>
      </p:sp>
    </p:spTree>
    <p:extLst>
      <p:ext uri="{BB962C8B-B14F-4D97-AF65-F5344CB8AC3E}">
        <p14:creationId xmlns:p14="http://schemas.microsoft.com/office/powerpoint/2010/main" val="15139265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6</a:t>
            </a:fld>
            <a:endParaRPr lang="en-US"/>
          </a:p>
        </p:txBody>
      </p:sp>
    </p:spTree>
    <p:extLst>
      <p:ext uri="{BB962C8B-B14F-4D97-AF65-F5344CB8AC3E}">
        <p14:creationId xmlns:p14="http://schemas.microsoft.com/office/powerpoint/2010/main" val="403833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dirty="0"/>
              </a:p>
            </p:txBody>
          </p:sp>
        </mc:Choice>
        <mc:Fallback xmlns="">
          <p:sp>
            <p:nvSpPr>
              <p:cNvPr id="3" name="Notes Placeholder 2"/>
              <p:cNvSpPr>
                <a:spLocks noGrp="1"/>
              </p:cNvSpPr>
              <p:nvPr>
                <p:ph type="body" idx="1"/>
              </p:nvPr>
            </p:nvSpPr>
            <p:spPr/>
            <p:txBody>
              <a:bodyPr/>
              <a:lstStyle/>
              <a:p>
                <a:r>
                  <a:rPr lang="en-GB" dirty="0"/>
                  <a:t>As the start of the problem we first introduce how we construct a directed graph. We define node </a:t>
                </a:r>
                <a:r>
                  <a:rPr lang="en-GB" dirty="0" err="1"/>
                  <a:t>i</a:t>
                </a:r>
                <a:r>
                  <a:rPr lang="en-GB" dirty="0"/>
                  <a:t> as a lane with its start and end intersection ID and its turning direction. By turning direction we mean the lane label including 0 for mixed arterial lanes, 1 for left-turn lane, 2 for thorough lane, and 3 for right-turn lane. </a:t>
                </a:r>
              </a:p>
              <a:p>
                <a:r>
                  <a:rPr lang="en-GB" dirty="0"/>
                  <a:t>By this definition we assign a feature vector Ci to each node, including </a:t>
                </a:r>
                <a:r>
                  <a:rPr lang="en-US" altLang="zh-CN" sz="1800" dirty="0">
                    <a:effectLst/>
                    <a:latin typeface="Times New Roman" panose="02020603050405020304" pitchFamily="18" charset="0"/>
                    <a:ea typeface="等线" panose="02010600030101010101" pitchFamily="2" charset="-122"/>
                  </a:rPr>
                  <a:t>number of lanes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𝑎</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a:t>
                </a:r>
                <a:r>
                  <a:rPr lang="en-US" altLang="zh-CN" sz="1800" dirty="0">
                    <a:effectLst/>
                    <a:latin typeface="Times New Roman" panose="02020603050405020304" pitchFamily="18" charset="0"/>
                    <a:ea typeface="等线" panose="02010600030101010101" pitchFamily="2" charset="-122"/>
                  </a:rPr>
                  <a:t>, free flow speed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𝑣</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𝑖,𝑓𝑓</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等线" panose="02010600030101010101" pitchFamily="2" charset="-122"/>
                  </a:rPr>
                  <a:t>, length of channelized zone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𝑙</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𝑖,𝑐</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等线" panose="02010600030101010101" pitchFamily="2" charset="-122"/>
                  </a:rPr>
                  <a:t>, length of mixed zone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𝑙</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𝑖,𝑚</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等线" panose="02010600030101010101" pitchFamily="2" charset="-122"/>
                  </a:rPr>
                  <a:t>, turn rate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𝑤</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a:t>
                </a:r>
                <a:r>
                  <a:rPr lang="en-US" altLang="zh-CN" sz="1800" dirty="0">
                    <a:effectLst/>
                    <a:latin typeface="Times New Roman" panose="02020603050405020304" pitchFamily="18" charset="0"/>
                    <a:ea typeface="等线" panose="02010600030101010101" pitchFamily="2" charset="-122"/>
                  </a:rPr>
                  <a:t>, green time ratio </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𝑔</a:t>
                </a:r>
                <a:r>
                  <a:rPr lang="zh-CN" altLang="zh-CN" sz="1800" i="0">
                    <a:effectLst/>
                    <a:latin typeface="Cambria Math" panose="02040503050406030204" pitchFamily="18" charset="0"/>
                    <a:ea typeface="等线" panose="02010600030101010101" pitchFamily="2" charset="-122"/>
                    <a:cs typeface="Times New Roman" panose="02020603050405020304" pitchFamily="18" charset="0"/>
                  </a:rPr>
                  <a:t>_</a:t>
                </a:r>
                <a:r>
                  <a:rPr lang="en-US" altLang="zh-CN" sz="1800" i="0">
                    <a:effectLst/>
                    <a:latin typeface="Cambria Math" panose="02040503050406030204" pitchFamily="18" charset="0"/>
                    <a:ea typeface="等线" panose="02010600030101010101" pitchFamily="2" charset="-122"/>
                    <a:cs typeface="Times New Roman" panose="02020603050405020304" pitchFamily="18" charset="0"/>
                  </a:rPr>
                  <a:t>𝑖</a:t>
                </a:r>
                <a:r>
                  <a:rPr lang="en-US" altLang="zh-CN" sz="1800" dirty="0">
                    <a:effectLst/>
                    <a:latin typeface="Times New Roman" panose="02020603050405020304" pitchFamily="18" charset="0"/>
                    <a:ea typeface="等线" panose="02010600030101010101" pitchFamily="2" charset="-122"/>
                  </a:rPr>
                  <a:t> (or equivalent terms), and </a:t>
                </a:r>
                <a:r>
                  <a:rPr lang="en-US" altLang="zh-CN" sz="1800" dirty="0" err="1">
                    <a:solidFill>
                      <a:srgbClr val="000000"/>
                    </a:solidFill>
                    <a:effectLst/>
                    <a:latin typeface="Times New Roman" panose="02020603050405020304" pitchFamily="18" charset="0"/>
                    <a:ea typeface="等线" panose="02010600030101010101" pitchFamily="2" charset="-122"/>
                  </a:rPr>
                  <a:t>onehot</a:t>
                </a:r>
                <a:r>
                  <a:rPr lang="en-US" altLang="zh-CN" sz="1800" dirty="0">
                    <a:solidFill>
                      <a:srgbClr val="000000"/>
                    </a:solidFill>
                    <a:effectLst/>
                    <a:latin typeface="Times New Roman" panose="02020603050405020304" pitchFamily="18" charset="0"/>
                    <a:ea typeface="等线" panose="02010600030101010101" pitchFamily="2" charset="-122"/>
                  </a:rPr>
                  <a:t> xx</a:t>
                </a:r>
                <a:r>
                  <a:rPr lang="en-US" altLang="zh-CN" sz="1800" dirty="0">
                    <a:effectLst/>
                    <a:latin typeface="Times New Roman" panose="02020603050405020304" pitchFamily="18" charset="0"/>
                    <a:ea typeface="等线" panose="02010600030101010101" pitchFamily="2" charset="-122"/>
                  </a:rPr>
                  <a:t>.</a:t>
                </a:r>
              </a:p>
              <a:p>
                <a:r>
                  <a:rPr lang="en-GB" dirty="0"/>
                  <a:t>We also construct the connectivity-speed matrix with dimension T,I,I, where the recorded speed is assigned to the coordinate by its timestamp t , current node </a:t>
                </a:r>
                <a:r>
                  <a:rPr lang="en-GB" dirty="0" err="1"/>
                  <a:t>i</a:t>
                </a:r>
                <a:r>
                  <a:rPr lang="en-GB" dirty="0"/>
                  <a:t> and target node j. Note that same speed is assigned to all channelized lanes of the target node. And if the speed refers to that on a mixed lane, not channelized lane, then </a:t>
                </a:r>
                <a:r>
                  <a:rPr lang="en-GB" dirty="0" err="1"/>
                  <a:t>i</a:t>
                </a:r>
                <a:r>
                  <a:rPr lang="en-GB" dirty="0"/>
                  <a:t> and j would be the same.</a:t>
                </a:r>
              </a:p>
              <a:p>
                <a:r>
                  <a:rPr lang="en-US" altLang="zh-CN" sz="1800" dirty="0">
                    <a:effectLst/>
                    <a:latin typeface="Times New Roman" panose="02020603050405020304" pitchFamily="18" charset="0"/>
                    <a:ea typeface="等线" panose="02010600030101010101" pitchFamily="2" charset="-122"/>
                  </a:rPr>
                  <a:t>The connectivity of the road network is thus expressed as whether the velocity between any two nodes is zero.</a:t>
                </a:r>
                <a:endParaRPr lang="en-GB" dirty="0"/>
              </a:p>
            </p:txBody>
          </p:sp>
        </mc:Fallback>
      </mc:AlternateContent>
      <p:sp>
        <p:nvSpPr>
          <p:cNvPr id="4" name="Slide Number Placeholder 3"/>
          <p:cNvSpPr>
            <a:spLocks noGrp="1"/>
          </p:cNvSpPr>
          <p:nvPr>
            <p:ph type="sldNum" sz="quarter" idx="5"/>
          </p:nvPr>
        </p:nvSpPr>
        <p:spPr/>
        <p:txBody>
          <a:bodyPr/>
          <a:lstStyle/>
          <a:p>
            <a:fld id="{584D65AE-F790-6742-8F8F-587390D50153}" type="slidenum">
              <a:rPr lang="en-US" smtClean="0"/>
              <a:t>7</a:t>
            </a:fld>
            <a:endParaRPr lang="en-US"/>
          </a:p>
        </p:txBody>
      </p:sp>
    </p:spTree>
    <p:extLst>
      <p:ext uri="{BB962C8B-B14F-4D97-AF65-F5344CB8AC3E}">
        <p14:creationId xmlns:p14="http://schemas.microsoft.com/office/powerpoint/2010/main" val="422345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GB"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We have already obtained a connectivity matrix of all time. The matrix is then split into </a:t>
                </a:r>
                <a:r>
                  <a:rPr lang="en-US" altLang="zh-CN" sz="1800" i="0" kern="100">
                    <a:effectLst/>
                    <a:latin typeface="Cambria Math" panose="02040503050406030204" pitchFamily="18" charset="0"/>
                    <a:ea typeface="等线" panose="02010600030101010101" pitchFamily="2" charset="-122"/>
                    <a:cs typeface="Times New Roman" panose="02020603050405020304" pitchFamily="18" charset="0"/>
                  </a:rPr>
                  <a:t>𝑇</a:t>
                </a:r>
                <a:r>
                  <a:rPr lang="en-US" altLang="zh-CN" sz="1800" kern="100" dirty="0">
                    <a:effectLst/>
                    <a:latin typeface="Times New Roman" panose="02020603050405020304" pitchFamily="18" charset="0"/>
                    <a:ea typeface="等线" panose="02010600030101010101" pitchFamily="2" charset="-122"/>
                    <a:cs typeface="Times New Roman" panose="02020603050405020304" pitchFamily="18" charset="0"/>
                  </a:rPr>
                  <a:t> layers according to the first dimension, i.e., each layer contains connectivity information of the road network at the same timestamp, and the link weights (expressed in terms of speed) of the links connected. Each timestamp layer would be utilized to conduct imputation from speed information on arterial lanes to congestion probability on branch lanes. The imputation</a:t>
                </a:r>
                <a:r>
                  <a:rPr lang="en-US" altLang="zh-CN" sz="1800" kern="100" baseline="0" dirty="0">
                    <a:effectLst/>
                    <a:latin typeface="Times New Roman" panose="02020603050405020304" pitchFamily="18" charset="0"/>
                    <a:ea typeface="等线" panose="02010600030101010101" pitchFamily="2" charset="-122"/>
                    <a:cs typeface="Times New Roman" panose="02020603050405020304" pitchFamily="18" charset="0"/>
                  </a:rPr>
                  <a:t> problem is formulated here. Note that we define a lane is in congestion when its speed is </a:t>
                </a:r>
                <a:r>
                  <a:rPr lang="en-US" altLang="zh-CN" sz="1800" kern="100" baseline="0">
                    <a:effectLst/>
                    <a:latin typeface="Times New Roman" panose="02020603050405020304" pitchFamily="18" charset="0"/>
                    <a:ea typeface="等线" panose="02010600030101010101" pitchFamily="2" charset="-122"/>
                    <a:cs typeface="Times New Roman" panose="02020603050405020304" pitchFamily="18" charset="0"/>
                  </a:rPr>
                  <a:t>lower than 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en-GB" dirty="0"/>
              </a:p>
            </p:txBody>
          </p:sp>
        </mc:Fallback>
      </mc:AlternateContent>
      <p:sp>
        <p:nvSpPr>
          <p:cNvPr id="4" name="Slide Number Placeholder 3"/>
          <p:cNvSpPr>
            <a:spLocks noGrp="1"/>
          </p:cNvSpPr>
          <p:nvPr>
            <p:ph type="sldNum" sz="quarter" idx="5"/>
          </p:nvPr>
        </p:nvSpPr>
        <p:spPr/>
        <p:txBody>
          <a:bodyPr/>
          <a:lstStyle/>
          <a:p>
            <a:fld id="{584D65AE-F790-6742-8F8F-587390D50153}" type="slidenum">
              <a:rPr lang="en-US" smtClean="0"/>
              <a:t>8</a:t>
            </a:fld>
            <a:endParaRPr lang="en-US"/>
          </a:p>
        </p:txBody>
      </p:sp>
    </p:spTree>
    <p:extLst>
      <p:ext uri="{BB962C8B-B14F-4D97-AF65-F5344CB8AC3E}">
        <p14:creationId xmlns:p14="http://schemas.microsoft.com/office/powerpoint/2010/main" val="3431424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84D65AE-F790-6742-8F8F-587390D50153}" type="slidenum">
              <a:rPr lang="en-US" smtClean="0"/>
              <a:t>9</a:t>
            </a:fld>
            <a:endParaRPr lang="en-US"/>
          </a:p>
        </p:txBody>
      </p:sp>
    </p:spTree>
    <p:extLst>
      <p:ext uri="{BB962C8B-B14F-4D97-AF65-F5344CB8AC3E}">
        <p14:creationId xmlns:p14="http://schemas.microsoft.com/office/powerpoint/2010/main" val="1010508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A98CC625-8185-408F-A380-2906C187A29E}"/>
              </a:ext>
            </a:extLst>
          </p:cNvPr>
          <p:cNvSpPr txBox="1"/>
          <p:nvPr/>
        </p:nvSpPr>
        <p:spPr>
          <a:xfrm>
            <a:off x="991985" y="2274722"/>
            <a:ext cx="10208030" cy="954107"/>
          </a:xfrm>
          <a:prstGeom prst="rect">
            <a:avLst/>
          </a:prstGeom>
          <a:noFill/>
        </p:spPr>
        <p:txBody>
          <a:bodyPr wrap="square" lIns="91440" tIns="45720" rIns="91440" bIns="45720" rtlCol="0" anchor="t">
            <a:spAutoFit/>
          </a:bodyPr>
          <a:lstStyle/>
          <a:p>
            <a:pPr algn="ctr"/>
            <a:r>
              <a:rPr lang="en-US" sz="2800" b="1" dirty="0">
                <a:ea typeface="+mn-lt"/>
                <a:cs typeface="+mn-lt"/>
              </a:rPr>
              <a:t>Traffic Network Imputation and Congestion Recognition via Attentive Graph Neural Processes</a:t>
            </a:r>
            <a:endParaRPr lang="en-US" dirty="0"/>
          </a:p>
        </p:txBody>
      </p:sp>
      <p:sp>
        <p:nvSpPr>
          <p:cNvPr id="3" name="文本框 2">
            <a:extLst>
              <a:ext uri="{FF2B5EF4-FFF2-40B4-BE49-F238E27FC236}">
                <a16:creationId xmlns:a16="http://schemas.microsoft.com/office/drawing/2014/main" id="{F09A5591-A107-418E-91D9-E49E619E6FC4}"/>
              </a:ext>
            </a:extLst>
          </p:cNvPr>
          <p:cNvSpPr txBox="1"/>
          <p:nvPr/>
        </p:nvSpPr>
        <p:spPr>
          <a:xfrm>
            <a:off x="3225310" y="5281341"/>
            <a:ext cx="5741380" cy="369332"/>
          </a:xfrm>
          <a:prstGeom prst="rect">
            <a:avLst/>
          </a:prstGeom>
          <a:noFill/>
        </p:spPr>
        <p:txBody>
          <a:bodyPr wrap="none" rtlCol="0">
            <a:spAutoFit/>
          </a:bodyPr>
          <a:lstStyle/>
          <a:p>
            <a:r>
              <a:rPr lang="en-US" altLang="zh-CN" dirty="0">
                <a:solidFill>
                  <a:schemeClr val="tx1">
                    <a:lumMod val="50000"/>
                    <a:lumOff val="50000"/>
                  </a:schemeClr>
                </a:solidFill>
              </a:rPr>
              <a:t>Department of Civil and Environmental Engineering, HKUST</a:t>
            </a:r>
            <a:endParaRPr lang="zh-CN" altLang="en-US" dirty="0">
              <a:solidFill>
                <a:schemeClr val="tx1">
                  <a:lumMod val="50000"/>
                  <a:lumOff val="50000"/>
                </a:schemeClr>
              </a:solidFill>
            </a:endParaRPr>
          </a:p>
        </p:txBody>
      </p:sp>
      <p:pic>
        <p:nvPicPr>
          <p:cNvPr id="4" name="图片 10" descr="文本&#10;&#10;描述已自动生成">
            <a:extLst>
              <a:ext uri="{FF2B5EF4-FFF2-40B4-BE49-F238E27FC236}">
                <a16:creationId xmlns:a16="http://schemas.microsoft.com/office/drawing/2014/main" id="{2A014AEE-C729-4390-92FF-2B9B60F5100C}"/>
              </a:ext>
            </a:extLst>
          </p:cNvPr>
          <p:cNvPicPr>
            <a:picLocks noChangeAspect="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251" t="22339" r="4548" b="22193"/>
          <a:stretch/>
        </p:blipFill>
        <p:spPr>
          <a:xfrm>
            <a:off x="209109" y="173663"/>
            <a:ext cx="2558902" cy="646332"/>
          </a:xfrm>
          <a:prstGeom prst="rect">
            <a:avLst/>
          </a:prstGeom>
        </p:spPr>
      </p:pic>
      <p:sp>
        <p:nvSpPr>
          <p:cNvPr id="5" name="文本框 4">
            <a:extLst>
              <a:ext uri="{FF2B5EF4-FFF2-40B4-BE49-F238E27FC236}">
                <a16:creationId xmlns:a16="http://schemas.microsoft.com/office/drawing/2014/main" id="{F59DF8E5-311B-4391-A221-B74C4E7F0EAE}"/>
              </a:ext>
            </a:extLst>
          </p:cNvPr>
          <p:cNvSpPr txBox="1"/>
          <p:nvPr/>
        </p:nvSpPr>
        <p:spPr>
          <a:xfrm>
            <a:off x="5379295" y="5835339"/>
            <a:ext cx="1433406" cy="369332"/>
          </a:xfrm>
          <a:prstGeom prst="rect">
            <a:avLst/>
          </a:prstGeom>
          <a:noFill/>
        </p:spPr>
        <p:txBody>
          <a:bodyPr wrap="none" rtlCol="0">
            <a:spAutoFit/>
          </a:bodyPr>
          <a:lstStyle/>
          <a:p>
            <a:fld id="{B99DC738-0DCF-4502-9B9D-779813D631C0}" type="datetime3">
              <a:rPr lang="en-HK" altLang="zh-CN" smtClean="0">
                <a:solidFill>
                  <a:schemeClr val="tx1">
                    <a:lumMod val="50000"/>
                    <a:lumOff val="50000"/>
                  </a:schemeClr>
                </a:solidFill>
              </a:rPr>
              <a:t>2 May 2022</a:t>
            </a:fld>
            <a:endParaRPr lang="zh-CN" altLang="en-US">
              <a:solidFill>
                <a:schemeClr val="tx1">
                  <a:lumMod val="50000"/>
                  <a:lumOff val="50000"/>
                </a:schemeClr>
              </a:solidFill>
            </a:endParaRPr>
          </a:p>
        </p:txBody>
      </p:sp>
      <p:graphicFrame>
        <p:nvGraphicFramePr>
          <p:cNvPr id="7" name="表格 7">
            <a:extLst>
              <a:ext uri="{FF2B5EF4-FFF2-40B4-BE49-F238E27FC236}">
                <a16:creationId xmlns:a16="http://schemas.microsoft.com/office/drawing/2014/main" id="{26397698-3309-4603-A39D-064A6D52ED4D}"/>
              </a:ext>
            </a:extLst>
          </p:cNvPr>
          <p:cNvGraphicFramePr>
            <a:graphicFrameLocks noGrp="1"/>
          </p:cNvGraphicFramePr>
          <p:nvPr>
            <p:extLst>
              <p:ext uri="{D42A27DB-BD31-4B8C-83A1-F6EECF244321}">
                <p14:modId xmlns:p14="http://schemas.microsoft.com/office/powerpoint/2010/main" val="1629844407"/>
              </p:ext>
            </p:extLst>
          </p:nvPr>
        </p:nvGraphicFramePr>
        <p:xfrm>
          <a:off x="3934690" y="3641946"/>
          <a:ext cx="4322619" cy="1112520"/>
        </p:xfrm>
        <a:graphic>
          <a:graphicData uri="http://schemas.openxmlformats.org/drawingml/2006/table">
            <a:tbl>
              <a:tblPr firstRow="1" bandRow="1">
                <a:tableStyleId>{5C22544A-7EE6-4342-B048-85BDC9FD1C3A}</a:tableStyleId>
              </a:tblPr>
              <a:tblGrid>
                <a:gridCol w="1274619">
                  <a:extLst>
                    <a:ext uri="{9D8B030D-6E8A-4147-A177-3AD203B41FA5}">
                      <a16:colId xmlns:a16="http://schemas.microsoft.com/office/drawing/2014/main" val="3112867375"/>
                    </a:ext>
                  </a:extLst>
                </a:gridCol>
                <a:gridCol w="1642704">
                  <a:extLst>
                    <a:ext uri="{9D8B030D-6E8A-4147-A177-3AD203B41FA5}">
                      <a16:colId xmlns:a16="http://schemas.microsoft.com/office/drawing/2014/main" val="4128447328"/>
                    </a:ext>
                  </a:extLst>
                </a:gridCol>
                <a:gridCol w="1405296">
                  <a:extLst>
                    <a:ext uri="{9D8B030D-6E8A-4147-A177-3AD203B41FA5}">
                      <a16:colId xmlns:a16="http://schemas.microsoft.com/office/drawing/2014/main" val="1786472653"/>
                    </a:ext>
                  </a:extLst>
                </a:gridCol>
              </a:tblGrid>
              <a:tr h="370840">
                <a:tc rowSpan="3">
                  <a:txBody>
                    <a:bodyPr/>
                    <a:lstStyle/>
                    <a:p>
                      <a:pPr algn="ctr"/>
                      <a:r>
                        <a:rPr lang="en-US" altLang="zh-CN" b="0">
                          <a:solidFill>
                            <a:schemeClr val="tx1"/>
                          </a:solidFill>
                          <a:latin typeface="+mn-lt"/>
                        </a:rPr>
                        <a:t>Group member:</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altLang="zh-CN" b="0">
                          <a:solidFill>
                            <a:schemeClr val="tx1"/>
                          </a:solidFill>
                          <a:latin typeface="+mn-lt"/>
                        </a:rPr>
                        <a:t>DI Yining</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mn-lt"/>
                        </a:rPr>
                        <a:t>20789913</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4116290"/>
                  </a:ext>
                </a:extLst>
              </a:tr>
              <a:tr h="370840">
                <a:tc vMerge="1">
                  <a:txBody>
                    <a:bodyPr/>
                    <a:lstStyle/>
                    <a:p>
                      <a:endParaRPr lang="zh-CN" altLang="en-US" b="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chemeClr val="tx1"/>
                          </a:solidFill>
                          <a:latin typeface="+mn-lt"/>
                        </a:rPr>
                        <a:t>DING Hongxing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mn-lt"/>
                        </a:rPr>
                        <a:t>20807820</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60244194"/>
                  </a:ext>
                </a:extLst>
              </a:tr>
              <a:tr h="370840">
                <a:tc vMerge="1">
                  <a:txBody>
                    <a:bodyPr/>
                    <a:lstStyle/>
                    <a:p>
                      <a:endParaRPr lang="zh-CN" altLang="en-US" b="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a:solidFill>
                            <a:schemeClr val="tx1"/>
                          </a:solidFill>
                          <a:latin typeface="+mn-lt"/>
                        </a:rPr>
                        <a:t>XU Meng</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b="0">
                          <a:solidFill>
                            <a:schemeClr val="tx1"/>
                          </a:solidFill>
                          <a:latin typeface="+mn-lt"/>
                        </a:rPr>
                        <a:t>20636855</a:t>
                      </a:r>
                      <a:endParaRPr lang="zh-CN" altLang="en-US" b="0">
                        <a:solidFill>
                          <a:schemeClr val="tx1"/>
                        </a:solidFill>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1663599"/>
                  </a:ext>
                </a:extLst>
              </a:tr>
            </a:tbl>
          </a:graphicData>
        </a:graphic>
      </p:graphicFrame>
      <p:sp>
        <p:nvSpPr>
          <p:cNvPr id="8" name="文本框 7">
            <a:extLst>
              <a:ext uri="{FF2B5EF4-FFF2-40B4-BE49-F238E27FC236}">
                <a16:creationId xmlns:a16="http://schemas.microsoft.com/office/drawing/2014/main" id="{CE57BC19-23C2-43E6-8AB0-B06E21E5D982}"/>
              </a:ext>
            </a:extLst>
          </p:cNvPr>
          <p:cNvSpPr txBox="1"/>
          <p:nvPr/>
        </p:nvSpPr>
        <p:spPr>
          <a:xfrm>
            <a:off x="4230616" y="1179251"/>
            <a:ext cx="3730765" cy="369332"/>
          </a:xfrm>
          <a:prstGeom prst="rect">
            <a:avLst/>
          </a:prstGeom>
          <a:noFill/>
        </p:spPr>
        <p:txBody>
          <a:bodyPr wrap="none" rtlCol="0">
            <a:spAutoFit/>
          </a:bodyPr>
          <a:lstStyle/>
          <a:p>
            <a:r>
              <a:rPr lang="en-US" altLang="zh-CN">
                <a:solidFill>
                  <a:schemeClr val="bg1">
                    <a:lumMod val="50000"/>
                  </a:schemeClr>
                </a:solidFill>
              </a:rPr>
              <a:t>MATH 5470 Final Project Presentation</a:t>
            </a:r>
            <a:endParaRPr lang="zh-CN" altLang="en-US">
              <a:solidFill>
                <a:schemeClr val="bg1">
                  <a:lumMod val="50000"/>
                </a:schemeClr>
              </a:solidFill>
            </a:endParaRPr>
          </a:p>
        </p:txBody>
      </p:sp>
    </p:spTree>
    <p:extLst>
      <p:ext uri="{BB962C8B-B14F-4D97-AF65-F5344CB8AC3E}">
        <p14:creationId xmlns:p14="http://schemas.microsoft.com/office/powerpoint/2010/main" val="411328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10</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alibri" panose="020F0502020204030204" pitchFamily="34" charset="0"/>
                  <a:cs typeface="Calibri" panose="020F0502020204030204" pitchFamily="34" charset="0"/>
                </a:rPr>
                <a:t>Architecture</a:t>
              </a:r>
              <a:endParaRPr lang="zh-CN" altLang="en-US" sz="24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a:extLst>
              <a:ext uri="{FF2B5EF4-FFF2-40B4-BE49-F238E27FC236}">
                <a16:creationId xmlns:a16="http://schemas.microsoft.com/office/drawing/2014/main" id="{C73ED362-882E-644B-D357-8FD5753F7C47}"/>
              </a:ext>
            </a:extLst>
          </p:cNvPr>
          <p:cNvSpPr txBox="1"/>
          <p:nvPr/>
        </p:nvSpPr>
        <p:spPr>
          <a:xfrm>
            <a:off x="5640404" y="2974206"/>
            <a:ext cx="65" cy="276999"/>
          </a:xfrm>
          <a:prstGeom prst="rect">
            <a:avLst/>
          </a:prstGeom>
          <a:noFill/>
        </p:spPr>
        <p:txBody>
          <a:bodyPr wrap="none" lIns="0" tIns="0" rIns="0" bIns="0" rtlCol="0">
            <a:spAutoFit/>
          </a:bodyPr>
          <a:lstStyle/>
          <a:p>
            <a:endParaRPr lang="zh-CN" altLang="en-US" dirty="0"/>
          </a:p>
        </p:txBody>
      </p:sp>
      <p:pic>
        <p:nvPicPr>
          <p:cNvPr id="9" name="图片 8">
            <a:extLst>
              <a:ext uri="{FF2B5EF4-FFF2-40B4-BE49-F238E27FC236}">
                <a16:creationId xmlns:a16="http://schemas.microsoft.com/office/drawing/2014/main" id="{AAA0EFCF-BCA5-7DE9-5FDD-97554D9ACDC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14152" y="2255680"/>
            <a:ext cx="9105713" cy="3812572"/>
          </a:xfrm>
          <a:prstGeom prst="rect">
            <a:avLst/>
          </a:prstGeom>
          <a:noFill/>
        </p:spPr>
      </p:pic>
      <p:sp>
        <p:nvSpPr>
          <p:cNvPr id="10" name="TextBox 7">
            <a:extLst>
              <a:ext uri="{FF2B5EF4-FFF2-40B4-BE49-F238E27FC236}">
                <a16:creationId xmlns:a16="http://schemas.microsoft.com/office/drawing/2014/main" id="{191D59DB-2E17-E90B-7A46-E5A45DFC3351}"/>
              </a:ext>
            </a:extLst>
          </p:cNvPr>
          <p:cNvSpPr txBox="1"/>
          <p:nvPr/>
        </p:nvSpPr>
        <p:spPr>
          <a:xfrm>
            <a:off x="1214152" y="1193772"/>
            <a:ext cx="9651225" cy="448584"/>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eaLnBrk="0" fontAlgn="base" hangingPunct="0">
              <a:lnSpc>
                <a:spcPct val="125000"/>
              </a:lnSpc>
              <a:spcBef>
                <a:spcPct val="0"/>
              </a:spcBef>
              <a:spcAft>
                <a:spcPct val="0"/>
              </a:spcAft>
            </a:pPr>
            <a:r>
              <a:rPr lang="en-GB" altLang="zh-CN" sz="2000" i="1" dirty="0">
                <a:ea typeface="DengXian" panose="02010600030101010101" pitchFamily="2" charset="-122"/>
                <a:cs typeface="Times New Roman" panose="02020603050405020304" pitchFamily="18" charset="0"/>
              </a:rPr>
              <a:t>The architecture follows an encoder-decoder framework.</a:t>
            </a:r>
            <a:endParaRPr kumimoji="0" lang="en-GB" altLang="zh-CN" sz="2000" b="0" i="1"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687104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11</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alibri" panose="020F0502020204030204" pitchFamily="34" charset="0"/>
                  <a:cs typeface="Calibri" panose="020F0502020204030204" pitchFamily="34" charset="0"/>
                </a:rPr>
                <a:t>Results</a:t>
              </a:r>
              <a:endParaRPr lang="zh-CN" altLang="en-US" sz="24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a:extLst>
              <a:ext uri="{FF2B5EF4-FFF2-40B4-BE49-F238E27FC236}">
                <a16:creationId xmlns:a16="http://schemas.microsoft.com/office/drawing/2014/main" id="{C73ED362-882E-644B-D357-8FD5753F7C47}"/>
              </a:ext>
            </a:extLst>
          </p:cNvPr>
          <p:cNvSpPr txBox="1"/>
          <p:nvPr/>
        </p:nvSpPr>
        <p:spPr>
          <a:xfrm>
            <a:off x="5640404" y="2974206"/>
            <a:ext cx="65" cy="276999"/>
          </a:xfrm>
          <a:prstGeom prst="rect">
            <a:avLst/>
          </a:prstGeom>
          <a:noFill/>
        </p:spPr>
        <p:txBody>
          <a:bodyPr wrap="none" lIns="0" tIns="0" rIns="0" bIns="0" rtlCol="0">
            <a:spAutoFit/>
          </a:bodyPr>
          <a:lstStyle/>
          <a:p>
            <a:endParaRPr lang="zh-CN" altLang="en-US" dirty="0"/>
          </a:p>
        </p:txBody>
      </p:sp>
      <p:sp>
        <p:nvSpPr>
          <p:cNvPr id="14" name="Rectangle 2">
            <a:extLst>
              <a:ext uri="{FF2B5EF4-FFF2-40B4-BE49-F238E27FC236}">
                <a16:creationId xmlns:a16="http://schemas.microsoft.com/office/drawing/2014/main" id="{09047491-3368-6D80-1C73-87CE3FEF5C3A}"/>
              </a:ext>
            </a:extLst>
          </p:cNvPr>
          <p:cNvSpPr>
            <a:spLocks noChangeArrowheads="1"/>
          </p:cNvSpPr>
          <p:nvPr/>
        </p:nvSpPr>
        <p:spPr bwMode="auto">
          <a:xfrm>
            <a:off x="1214152" y="4054458"/>
            <a:ext cx="9958930" cy="1443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400" dirty="0">
                <a:effectLst/>
                <a:latin typeface="Times New Roman" panose="02020603050405020304" pitchFamily="18" charset="0"/>
                <a:ea typeface="等线" panose="02010600030101010101" pitchFamily="2" charset="-122"/>
              </a:rPr>
              <a:t>1196 nodes, 2241 node features and 1563 valid links at any given timestamp</a:t>
            </a:r>
            <a:endParaRPr lang="en-GB" altLang="zh-CN" sz="2400" dirty="0">
              <a:ea typeface="DengXian"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lang="en-GB" altLang="zh-CN" sz="2400" dirty="0">
                <a:ea typeface="DengXian" panose="02010600030101010101" pitchFamily="2" charset="-122"/>
                <a:cs typeface="Times New Roman" panose="02020603050405020304" pitchFamily="18" charset="0"/>
              </a:rPr>
              <a:t>Matrices: AUC and AP</a:t>
            </a:r>
            <a:endParaRPr kumimoji="0" lang="en-GB" altLang="zh-CN" sz="24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GB" altLang="zh-CN" sz="24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10 </a:t>
            </a:r>
            <a:r>
              <a:rPr lang="en-GB" altLang="zh-CN" sz="2400" dirty="0">
                <a:ea typeface="DengXian" panose="02010600030101010101" pitchFamily="2" charset="-122"/>
                <a:cs typeface="Times New Roman" panose="02020603050405020304" pitchFamily="18" charset="0"/>
              </a:rPr>
              <a:t>times with different seeds and take the mean for evaluation.</a:t>
            </a:r>
            <a:endParaRPr kumimoji="0" lang="en-GB" altLang="zh-CN" sz="24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pic>
        <p:nvPicPr>
          <p:cNvPr id="15" name="图片 14">
            <a:extLst>
              <a:ext uri="{FF2B5EF4-FFF2-40B4-BE49-F238E27FC236}">
                <a16:creationId xmlns:a16="http://schemas.microsoft.com/office/drawing/2014/main" id="{C8B587E0-58B4-2883-5868-BB0A63025FB6}"/>
              </a:ext>
            </a:extLst>
          </p:cNvPr>
          <p:cNvPicPr>
            <a:picLocks noChangeAspect="1"/>
          </p:cNvPicPr>
          <p:nvPr/>
        </p:nvPicPr>
        <p:blipFill rotWithShape="1">
          <a:blip r:embed="rId3"/>
          <a:srcRect l="30616" t="-1" r="34039" b="9743"/>
          <a:stretch/>
        </p:blipFill>
        <p:spPr>
          <a:xfrm>
            <a:off x="3540497" y="1829701"/>
            <a:ext cx="4199814" cy="1983551"/>
          </a:xfrm>
          <a:prstGeom prst="rect">
            <a:avLst/>
          </a:prstGeom>
        </p:spPr>
      </p:pic>
    </p:spTree>
    <p:extLst>
      <p:ext uri="{BB962C8B-B14F-4D97-AF65-F5344CB8AC3E}">
        <p14:creationId xmlns:p14="http://schemas.microsoft.com/office/powerpoint/2010/main" val="26570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12</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alibri" panose="020F0502020204030204" pitchFamily="34" charset="0"/>
                  <a:cs typeface="Calibri" panose="020F0502020204030204" pitchFamily="34" charset="0"/>
                </a:rPr>
                <a:t>Conclusion</a:t>
              </a:r>
              <a:endParaRPr lang="zh-CN" altLang="en-US" sz="24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a:extLst>
              <a:ext uri="{FF2B5EF4-FFF2-40B4-BE49-F238E27FC236}">
                <a16:creationId xmlns:a16="http://schemas.microsoft.com/office/drawing/2014/main" id="{C73ED362-882E-644B-D357-8FD5753F7C47}"/>
              </a:ext>
            </a:extLst>
          </p:cNvPr>
          <p:cNvSpPr txBox="1"/>
          <p:nvPr/>
        </p:nvSpPr>
        <p:spPr>
          <a:xfrm>
            <a:off x="5640404" y="2974206"/>
            <a:ext cx="65" cy="276999"/>
          </a:xfrm>
          <a:prstGeom prst="rect">
            <a:avLst/>
          </a:prstGeom>
          <a:noFill/>
        </p:spPr>
        <p:txBody>
          <a:bodyPr wrap="none" lIns="0" tIns="0" rIns="0" bIns="0" rtlCol="0">
            <a:spAutoFit/>
          </a:bodyPr>
          <a:lstStyle/>
          <a:p>
            <a:endParaRPr lang="zh-CN" altLang="en-US" dirty="0"/>
          </a:p>
        </p:txBody>
      </p:sp>
      <p:sp>
        <p:nvSpPr>
          <p:cNvPr id="14" name="Rectangle 2">
            <a:extLst>
              <a:ext uri="{FF2B5EF4-FFF2-40B4-BE49-F238E27FC236}">
                <a16:creationId xmlns:a16="http://schemas.microsoft.com/office/drawing/2014/main" id="{09047491-3368-6D80-1C73-87CE3FEF5C3A}"/>
              </a:ext>
            </a:extLst>
          </p:cNvPr>
          <p:cNvSpPr>
            <a:spLocks noChangeArrowheads="1"/>
          </p:cNvSpPr>
          <p:nvPr/>
        </p:nvSpPr>
        <p:spPr bwMode="auto">
          <a:xfrm>
            <a:off x="941435" y="1933371"/>
            <a:ext cx="10849511" cy="3546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M</a:t>
            </a: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onitoring systems can never cover every road</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Limited </a:t>
            </a: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budget issues and privacy concerns</a:t>
            </a:r>
            <a:endParaRPr lang="en-US" altLang="zh-CN" sz="2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latin typeface="Times New Roman" panose="02020603050405020304" pitchFamily="18" charset="0"/>
                <a:ea typeface="等线" panose="02010600030101010101" pitchFamily="2" charset="-122"/>
                <a:cs typeface="Times New Roman" panose="02020603050405020304" pitchFamily="18" charset="0"/>
              </a:rPr>
              <a:t>T</a:t>
            </a: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raffic network imputation is of great importance for transportation systems</a:t>
            </a:r>
            <a:endParaRPr lang="en-US" altLang="zh-CN" sz="26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treat the traffic speed state on arterial highways as a stochastic process </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Conducting predictions and reliability analysis and providing confidence </a:t>
            </a:r>
          </a:p>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Real-world traffic speed states collected in </a:t>
            </a:r>
            <a:r>
              <a:rPr lang="en-US" altLang="zh-CN" sz="2600" kern="100" dirty="0" err="1">
                <a:effectLst/>
                <a:latin typeface="Times New Roman" panose="02020603050405020304" pitchFamily="18" charset="0"/>
                <a:ea typeface="等线" panose="02010600030101010101" pitchFamily="2" charset="-122"/>
                <a:cs typeface="Times New Roman" panose="02020603050405020304" pitchFamily="18" charset="0"/>
              </a:rPr>
              <a:t>Xuancheng</a:t>
            </a:r>
            <a:r>
              <a:rPr lang="en-US" altLang="zh-CN" sz="2600" kern="100" dirty="0">
                <a:effectLst/>
                <a:latin typeface="Times New Roman" panose="02020603050405020304" pitchFamily="18" charset="0"/>
                <a:ea typeface="等线" panose="02010600030101010101" pitchFamily="2" charset="-122"/>
                <a:cs typeface="Times New Roman" panose="02020603050405020304" pitchFamily="18" charset="0"/>
              </a:rPr>
              <a:t>, Anhui, China, is utilized</a:t>
            </a:r>
          </a:p>
        </p:txBody>
      </p:sp>
    </p:spTree>
    <p:extLst>
      <p:ext uri="{BB962C8B-B14F-4D97-AF65-F5344CB8AC3E}">
        <p14:creationId xmlns:p14="http://schemas.microsoft.com/office/powerpoint/2010/main" val="1365306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13</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a:latin typeface="Calibri" panose="020F0502020204030204" pitchFamily="34" charset="0"/>
                  <a:cs typeface="Calibri" panose="020F0502020204030204" pitchFamily="34" charset="0"/>
                </a:rPr>
                <a:t>Future works</a:t>
              </a:r>
              <a:endParaRPr lang="zh-CN" altLang="en-US" sz="24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6" name="文本框 5">
            <a:extLst>
              <a:ext uri="{FF2B5EF4-FFF2-40B4-BE49-F238E27FC236}">
                <a16:creationId xmlns:a16="http://schemas.microsoft.com/office/drawing/2014/main" id="{C73ED362-882E-644B-D357-8FD5753F7C47}"/>
              </a:ext>
            </a:extLst>
          </p:cNvPr>
          <p:cNvSpPr txBox="1"/>
          <p:nvPr/>
        </p:nvSpPr>
        <p:spPr>
          <a:xfrm>
            <a:off x="5640404" y="2974206"/>
            <a:ext cx="65" cy="276999"/>
          </a:xfrm>
          <a:prstGeom prst="rect">
            <a:avLst/>
          </a:prstGeom>
          <a:noFill/>
        </p:spPr>
        <p:txBody>
          <a:bodyPr wrap="none" lIns="0" tIns="0" rIns="0" bIns="0" rtlCol="0">
            <a:spAutoFit/>
          </a:bodyPr>
          <a:lstStyle/>
          <a:p>
            <a:endParaRPr lang="zh-CN" altLang="en-US" dirty="0"/>
          </a:p>
        </p:txBody>
      </p:sp>
      <p:sp>
        <p:nvSpPr>
          <p:cNvPr id="14" name="Rectangle 2">
            <a:extLst>
              <a:ext uri="{FF2B5EF4-FFF2-40B4-BE49-F238E27FC236}">
                <a16:creationId xmlns:a16="http://schemas.microsoft.com/office/drawing/2014/main" id="{09047491-3368-6D80-1C73-87CE3FEF5C3A}"/>
              </a:ext>
            </a:extLst>
          </p:cNvPr>
          <p:cNvSpPr>
            <a:spLocks noChangeArrowheads="1"/>
          </p:cNvSpPr>
          <p:nvPr/>
        </p:nvSpPr>
        <p:spPr bwMode="auto">
          <a:xfrm>
            <a:off x="941435" y="1831805"/>
            <a:ext cx="10849511" cy="3749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The temporal dependency of the transportation networks is dismissed</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S</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imultaneously consider spatiotemporal correlations.</a:t>
            </a:r>
          </a:p>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Short-term predictions which is sometimes unrealistic in real-world</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latin typeface="Times New Roman" panose="02020603050405020304" pitchFamily="18" charset="0"/>
                <a:ea typeface="宋体" panose="02010600030101010101" pitchFamily="2" charset="-122"/>
                <a:cs typeface="Times New Roman" panose="02020603050405020304" pitchFamily="18" charset="0"/>
              </a:rPr>
              <a:t>N</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ot always possible to obtain data statistics in such a short time</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Design a long-term model; summarize the information of past few hours and predict traffic states in the long term. </a:t>
            </a:r>
          </a:p>
          <a:p>
            <a:pPr marL="285750"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The reliability analysis experiments is unfinished</a:t>
            </a:r>
          </a:p>
          <a:p>
            <a:pPr marL="742950" lvl="1" indent="-285750" eaLnBrk="0" fontAlgn="base" hangingPunct="0">
              <a:lnSpc>
                <a:spcPct val="125000"/>
              </a:lnSpc>
              <a:spcBef>
                <a:spcPct val="0"/>
              </a:spcBef>
              <a:spcAft>
                <a:spcPct val="0"/>
              </a:spcAft>
              <a:buFont typeface="Wingdings" panose="05000000000000000000" pitchFamily="2" charset="2"/>
              <a:buChar char="Ø"/>
            </a:pP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finding an appropriate method to illustrate the convenience and promising values</a:t>
            </a:r>
            <a:endParaRPr kumimoji="0" lang="en-GB" altLang="zh-CN" sz="24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8321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2</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Calibri" panose="020F0502020204030204" pitchFamily="34" charset="0"/>
                  <a:cs typeface="Calibri" panose="020F0502020204030204" pitchFamily="34" charset="0"/>
                </a:rPr>
                <a:t>Introduction</a:t>
              </a:r>
              <a:endParaRPr lang="zh-CN" altLang="en-US" sz="240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pic>
        <p:nvPicPr>
          <p:cNvPr id="1026" name="Picture 2" descr="Intelligent Transportation System and Smart City are closely coupled.">
            <a:extLst>
              <a:ext uri="{FF2B5EF4-FFF2-40B4-BE49-F238E27FC236}">
                <a16:creationId xmlns:a16="http://schemas.microsoft.com/office/drawing/2014/main" id="{BA28EA74-FECA-4EBD-8ACE-894DFFE0B9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77" y="1471192"/>
            <a:ext cx="4964975" cy="391561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51D99689-D289-4C89-952C-9B2824718E82}"/>
              </a:ext>
            </a:extLst>
          </p:cNvPr>
          <p:cNvSpPr txBox="1"/>
          <p:nvPr/>
        </p:nvSpPr>
        <p:spPr>
          <a:xfrm>
            <a:off x="0" y="6609181"/>
            <a:ext cx="9966036" cy="246221"/>
          </a:xfrm>
          <a:prstGeom prst="rect">
            <a:avLst/>
          </a:prstGeom>
          <a:noFill/>
        </p:spPr>
        <p:txBody>
          <a:bodyPr wrap="square">
            <a:spAutoFit/>
          </a:bodyPr>
          <a:lstStyle/>
          <a:p>
            <a:r>
              <a:rPr lang="en-US" altLang="zh-CN" sz="1000">
                <a:solidFill>
                  <a:schemeClr val="bg1">
                    <a:lumMod val="50000"/>
                  </a:schemeClr>
                </a:solidFill>
              </a:rPr>
              <a:t>Figure source: </a:t>
            </a:r>
            <a:r>
              <a:rPr lang="zh-CN" altLang="en-US" sz="1000">
                <a:solidFill>
                  <a:schemeClr val="bg1">
                    <a:lumMod val="50000"/>
                  </a:schemeClr>
                </a:solidFill>
              </a:rPr>
              <a:t>Yilmaz, Yasin &amp; Uludag, Suleyman &amp; Dilek, Esma &amp; Ayozen, Yunus. (2016). A Preliminary Work on Predicting Travel Times and Optimal Routes Using Istanbul’s Real Traffic Data.</a:t>
            </a:r>
          </a:p>
        </p:txBody>
      </p:sp>
      <p:sp>
        <p:nvSpPr>
          <p:cNvPr id="10" name="文本框 9">
            <a:extLst>
              <a:ext uri="{FF2B5EF4-FFF2-40B4-BE49-F238E27FC236}">
                <a16:creationId xmlns:a16="http://schemas.microsoft.com/office/drawing/2014/main" id="{E436F1A3-E52A-4D7F-8F3F-36507DF6266E}"/>
              </a:ext>
            </a:extLst>
          </p:cNvPr>
          <p:cNvSpPr txBox="1"/>
          <p:nvPr/>
        </p:nvSpPr>
        <p:spPr>
          <a:xfrm>
            <a:off x="1274091" y="5472573"/>
            <a:ext cx="4202545" cy="369332"/>
          </a:xfrm>
          <a:prstGeom prst="rect">
            <a:avLst/>
          </a:prstGeom>
          <a:noFill/>
        </p:spPr>
        <p:txBody>
          <a:bodyPr wrap="square">
            <a:spAutoFit/>
          </a:bodyPr>
          <a:lstStyle/>
          <a:p>
            <a:pPr algn="ctr"/>
            <a:r>
              <a:rPr lang="en-GB" altLang="zh-CN">
                <a:solidFill>
                  <a:schemeClr val="tx1">
                    <a:lumMod val="50000"/>
                    <a:lumOff val="50000"/>
                  </a:schemeClr>
                </a:solidFill>
                <a:effectLst/>
                <a:ea typeface="DengXian" panose="02010600030101010101" pitchFamily="2" charset="-122"/>
                <a:cs typeface="Arial" panose="020B0604020202020204" pitchFamily="34" charset="0"/>
              </a:rPr>
              <a:t>Intelligent Transportation System (ITS)</a:t>
            </a:r>
            <a:endParaRPr lang="zh-CN" altLang="en-US">
              <a:solidFill>
                <a:schemeClr val="tx1">
                  <a:lumMod val="50000"/>
                  <a:lumOff val="50000"/>
                </a:schemeClr>
              </a:solidFill>
            </a:endParaRPr>
          </a:p>
        </p:txBody>
      </p:sp>
      <p:sp>
        <p:nvSpPr>
          <p:cNvPr id="11" name="文本框 10">
            <a:extLst>
              <a:ext uri="{FF2B5EF4-FFF2-40B4-BE49-F238E27FC236}">
                <a16:creationId xmlns:a16="http://schemas.microsoft.com/office/drawing/2014/main" id="{8982D245-C42E-4E6C-8686-4497B1CCA435}"/>
              </a:ext>
            </a:extLst>
          </p:cNvPr>
          <p:cNvSpPr txBox="1"/>
          <p:nvPr/>
        </p:nvSpPr>
        <p:spPr>
          <a:xfrm>
            <a:off x="6573151" y="2815128"/>
            <a:ext cx="5070764" cy="1477328"/>
          </a:xfrm>
          <a:prstGeom prst="rect">
            <a:avLst/>
          </a:prstGeom>
          <a:noFill/>
        </p:spPr>
        <p:txBody>
          <a:bodyPr wrap="square">
            <a:spAutoFit/>
          </a:bodyPr>
          <a:lstStyle/>
          <a:p>
            <a:pPr marL="285750" indent="-285750" algn="just">
              <a:buFont typeface="Arial" panose="020B0604020202020204" pitchFamily="34" charset="0"/>
              <a:buChar char="•"/>
            </a:pPr>
            <a:r>
              <a:rPr lang="en-US" altLang="zh-CN" sz="1800">
                <a:solidFill>
                  <a:srgbClr val="FF0000"/>
                </a:solidFill>
                <a:effectLst/>
                <a:ea typeface="DengXian" panose="02010600030101010101" pitchFamily="2" charset="-122"/>
                <a:cs typeface="Arial" panose="020B0604020202020204" pitchFamily="34" charset="0"/>
              </a:rPr>
              <a:t>improves traffic mobility </a:t>
            </a:r>
            <a:r>
              <a:rPr lang="en-US" altLang="zh-CN" sz="1800">
                <a:effectLst/>
                <a:ea typeface="DengXian" panose="02010600030101010101" pitchFamily="2" charset="-122"/>
                <a:cs typeface="Arial" panose="020B0604020202020204" pitchFamily="34" charset="0"/>
              </a:rPr>
              <a:t>by incorporating various technological devices into vehicles and road infrastructure</a:t>
            </a:r>
          </a:p>
          <a:p>
            <a:pPr marL="285750" indent="-285750" algn="just">
              <a:buFont typeface="Arial" panose="020B0604020202020204" pitchFamily="34" charset="0"/>
              <a:buChar char="•"/>
            </a:pPr>
            <a:r>
              <a:rPr lang="en-US" altLang="zh-CN"/>
              <a:t>encounters the </a:t>
            </a:r>
            <a:r>
              <a:rPr lang="en-US" altLang="zh-CN">
                <a:solidFill>
                  <a:srgbClr val="FF0000"/>
                </a:solidFill>
              </a:rPr>
              <a:t>problem of missing data </a:t>
            </a:r>
            <a:r>
              <a:rPr lang="en-US" altLang="zh-CN"/>
              <a:t>(e.g.,</a:t>
            </a:r>
            <a:r>
              <a:rPr lang="en-GB" altLang="zh-CN">
                <a:cs typeface="Arial" panose="020B0604020202020204" pitchFamily="34" charset="0"/>
              </a:rPr>
              <a:t> limited cover of intelligent devices, sensor failure</a:t>
            </a:r>
            <a:r>
              <a:rPr lang="en-US" altLang="zh-CN"/>
              <a:t>)</a:t>
            </a:r>
          </a:p>
        </p:txBody>
      </p:sp>
    </p:spTree>
    <p:extLst>
      <p:ext uri="{BB962C8B-B14F-4D97-AF65-F5344CB8AC3E}">
        <p14:creationId xmlns:p14="http://schemas.microsoft.com/office/powerpoint/2010/main" val="2365522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3</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cs typeface="Calibri" panose="020F0502020204030204" pitchFamily="34" charset="0"/>
                </a:rPr>
                <a:t>Introduction</a:t>
              </a:r>
              <a:endParaRPr lang="zh-CN" altLang="en-US" sz="240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 name="六边形 13">
            <a:extLst>
              <a:ext uri="{FF2B5EF4-FFF2-40B4-BE49-F238E27FC236}">
                <a16:creationId xmlns:a16="http://schemas.microsoft.com/office/drawing/2014/main" id="{F42D6E98-E8F5-4F94-B872-B04FDCF57C1C}"/>
              </a:ext>
            </a:extLst>
          </p:cNvPr>
          <p:cNvSpPr/>
          <p:nvPr/>
        </p:nvSpPr>
        <p:spPr>
          <a:xfrm>
            <a:off x="429860" y="2413407"/>
            <a:ext cx="1586689" cy="1368152"/>
          </a:xfrm>
          <a:prstGeom prst="hexagon">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r>
              <a:rPr lang="en-US" altLang="zh-CN" sz="2000">
                <a:solidFill>
                  <a:srgbClr val="FFFFFF"/>
                </a:solidFill>
                <a:ea typeface="微软雅黑" panose="020B0503020204020204" pitchFamily="34" charset="-122"/>
                <a:cs typeface="+mn-ea"/>
                <a:sym typeface="微软雅黑" panose="020B0503020204020204" pitchFamily="34" charset="-122"/>
              </a:rPr>
              <a:t>Current studies</a:t>
            </a:r>
            <a:endParaRPr lang="zh-CN" altLang="en-US" sz="2000">
              <a:solidFill>
                <a:srgbClr val="FFFFFF"/>
              </a:solidFill>
              <a:ea typeface="微软雅黑" panose="020B0503020204020204" pitchFamily="34" charset="-122"/>
              <a:cs typeface="+mn-ea"/>
              <a:sym typeface="微软雅黑" panose="020B0503020204020204" pitchFamily="34" charset="-122"/>
            </a:endParaRPr>
          </a:p>
        </p:txBody>
      </p:sp>
      <p:cxnSp>
        <p:nvCxnSpPr>
          <p:cNvPr id="15" name="直接箭头连接符 14">
            <a:extLst>
              <a:ext uri="{FF2B5EF4-FFF2-40B4-BE49-F238E27FC236}">
                <a16:creationId xmlns:a16="http://schemas.microsoft.com/office/drawing/2014/main" id="{5AE36594-1DE0-43F8-A05C-850F5E0BD169}"/>
              </a:ext>
            </a:extLst>
          </p:cNvPr>
          <p:cNvCxnSpPr>
            <a:cxnSpLocks/>
            <a:stCxn id="14" idx="5"/>
            <a:endCxn id="12" idx="1"/>
          </p:cNvCxnSpPr>
          <p:nvPr/>
        </p:nvCxnSpPr>
        <p:spPr>
          <a:xfrm flipV="1">
            <a:off x="1674511" y="1444388"/>
            <a:ext cx="1644046" cy="969019"/>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401B9654-9AB3-4ECB-B329-44CE05826D78}"/>
              </a:ext>
            </a:extLst>
          </p:cNvPr>
          <p:cNvCxnSpPr>
            <a:cxnSpLocks/>
            <a:stCxn id="14" idx="0"/>
            <a:endCxn id="19" idx="1"/>
          </p:cNvCxnSpPr>
          <p:nvPr/>
        </p:nvCxnSpPr>
        <p:spPr>
          <a:xfrm>
            <a:off x="2016549" y="3097483"/>
            <a:ext cx="1314133" cy="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5121581-9F5B-467F-B742-0AA93C5579FD}"/>
              </a:ext>
            </a:extLst>
          </p:cNvPr>
          <p:cNvCxnSpPr>
            <a:cxnSpLocks/>
            <a:stCxn id="14" idx="1"/>
            <a:endCxn id="22" idx="1"/>
          </p:cNvCxnSpPr>
          <p:nvPr/>
        </p:nvCxnSpPr>
        <p:spPr>
          <a:xfrm>
            <a:off x="1674511" y="3781559"/>
            <a:ext cx="1656171" cy="1530833"/>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grpSp>
        <p:nvGrpSpPr>
          <p:cNvPr id="9" name="组合 8">
            <a:extLst>
              <a:ext uri="{FF2B5EF4-FFF2-40B4-BE49-F238E27FC236}">
                <a16:creationId xmlns:a16="http://schemas.microsoft.com/office/drawing/2014/main" id="{CEFA3352-0995-47A2-AFBD-E63FFB565441}"/>
              </a:ext>
            </a:extLst>
          </p:cNvPr>
          <p:cNvGrpSpPr/>
          <p:nvPr/>
        </p:nvGrpSpPr>
        <p:grpSpPr>
          <a:xfrm>
            <a:off x="3318557" y="732838"/>
            <a:ext cx="7210713" cy="1210112"/>
            <a:chOff x="3549651" y="1125278"/>
            <a:chExt cx="7210713" cy="1210112"/>
          </a:xfrm>
        </p:grpSpPr>
        <p:sp>
          <p:nvSpPr>
            <p:cNvPr id="12" name="矩形 11">
              <a:extLst>
                <a:ext uri="{FF2B5EF4-FFF2-40B4-BE49-F238E27FC236}">
                  <a16:creationId xmlns:a16="http://schemas.microsoft.com/office/drawing/2014/main" id="{6A7DC867-A629-47C1-8A1C-E0FA9B2C97E0}"/>
                </a:ext>
              </a:extLst>
            </p:cNvPr>
            <p:cNvSpPr/>
            <p:nvPr/>
          </p:nvSpPr>
          <p:spPr>
            <a:xfrm>
              <a:off x="3549651" y="1338265"/>
              <a:ext cx="7210713" cy="997125"/>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endParaRPr lang="zh-CN" altLang="en-US" sz="1400">
                <a:solidFill>
                  <a:schemeClr val="tx1"/>
                </a:solidFill>
                <a:ea typeface="微软雅黑" panose="020B0503020204020204" pitchFamily="34" charset="-122"/>
                <a:cs typeface="+mn-ea"/>
                <a:sym typeface="微软雅黑" panose="020B0503020204020204" pitchFamily="34" charset="-122"/>
              </a:endParaRPr>
            </a:p>
          </p:txBody>
        </p:sp>
        <p:sp>
          <p:nvSpPr>
            <p:cNvPr id="13" name="矩形 12">
              <a:extLst>
                <a:ext uri="{FF2B5EF4-FFF2-40B4-BE49-F238E27FC236}">
                  <a16:creationId xmlns:a16="http://schemas.microsoft.com/office/drawing/2014/main" id="{CEAF7948-9DA1-45B0-B005-E27EBDD46781}"/>
                </a:ext>
              </a:extLst>
            </p:cNvPr>
            <p:cNvSpPr/>
            <p:nvPr/>
          </p:nvSpPr>
          <p:spPr>
            <a:xfrm>
              <a:off x="4381075" y="1125278"/>
              <a:ext cx="5312307" cy="463551"/>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r>
                <a:rPr lang="en-US" altLang="zh-CN" b="1">
                  <a:solidFill>
                    <a:schemeClr val="bg1"/>
                  </a:solidFill>
                  <a:ea typeface="微软雅黑" panose="020B0503020204020204" pitchFamily="34" charset="-122"/>
                  <a:cs typeface="+mn-ea"/>
                  <a:sym typeface="微软雅黑" panose="020B0503020204020204" pitchFamily="34" charset="-122"/>
                </a:rPr>
                <a:t>Traffic data imputation</a:t>
              </a:r>
              <a:endParaRPr lang="zh-CN" altLang="en-US" b="1">
                <a:solidFill>
                  <a:schemeClr val="bg1"/>
                </a:solidFill>
                <a:ea typeface="微软雅黑" panose="020B0503020204020204" pitchFamily="34" charset="-122"/>
                <a:cs typeface="+mn-ea"/>
                <a:sym typeface="微软雅黑" panose="020B0503020204020204" pitchFamily="34" charset="-122"/>
              </a:endParaRPr>
            </a:p>
          </p:txBody>
        </p:sp>
        <p:sp>
          <p:nvSpPr>
            <p:cNvPr id="18" name="TextBox 9">
              <a:extLst>
                <a:ext uri="{FF2B5EF4-FFF2-40B4-BE49-F238E27FC236}">
                  <a16:creationId xmlns:a16="http://schemas.microsoft.com/office/drawing/2014/main" id="{C5975DF4-ECA1-4AD2-8057-6888ABFC8AF0}"/>
                </a:ext>
              </a:extLst>
            </p:cNvPr>
            <p:cNvSpPr txBox="1">
              <a:spLocks noChangeArrowheads="1"/>
            </p:cNvSpPr>
            <p:nvPr/>
          </p:nvSpPr>
          <p:spPr bwMode="auto">
            <a:xfrm>
              <a:off x="3765550" y="1628776"/>
              <a:ext cx="6754667" cy="7066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51" tIns="45725" rIns="91451" bIns="4572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Temporal pattern-based imputation: ARIMA</a:t>
              </a:r>
            </a:p>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Spatiotemporal pattern-based imputation: KPPCA, DEEP NETWORK </a:t>
              </a:r>
              <a:endParaRPr lang="zh-CN" altLang="en-US" sz="1600">
                <a:latin typeface="+mn-lt"/>
                <a:ea typeface="微软雅黑" panose="020B0503020204020204" pitchFamily="34" charset="-122"/>
                <a:cs typeface="+mn-ea"/>
                <a:sym typeface="微软雅黑" panose="020B0503020204020204" pitchFamily="34" charset="-122"/>
              </a:endParaRPr>
            </a:p>
          </p:txBody>
        </p:sp>
      </p:grpSp>
      <p:grpSp>
        <p:nvGrpSpPr>
          <p:cNvPr id="7" name="组合 6">
            <a:extLst>
              <a:ext uri="{FF2B5EF4-FFF2-40B4-BE49-F238E27FC236}">
                <a16:creationId xmlns:a16="http://schemas.microsoft.com/office/drawing/2014/main" id="{C0D9D263-459F-46CE-9533-195495F2ED37}"/>
              </a:ext>
            </a:extLst>
          </p:cNvPr>
          <p:cNvGrpSpPr/>
          <p:nvPr/>
        </p:nvGrpSpPr>
        <p:grpSpPr>
          <a:xfrm>
            <a:off x="3330682" y="2225865"/>
            <a:ext cx="7210713" cy="1530225"/>
            <a:chOff x="3549651" y="2592973"/>
            <a:chExt cx="7210713" cy="1530225"/>
          </a:xfrm>
        </p:grpSpPr>
        <p:sp>
          <p:nvSpPr>
            <p:cNvPr id="19" name="矩形 18">
              <a:extLst>
                <a:ext uri="{FF2B5EF4-FFF2-40B4-BE49-F238E27FC236}">
                  <a16:creationId xmlns:a16="http://schemas.microsoft.com/office/drawing/2014/main" id="{077F8156-B893-4F6F-9A69-E00BB4F7C19E}"/>
                </a:ext>
              </a:extLst>
            </p:cNvPr>
            <p:cNvSpPr/>
            <p:nvPr/>
          </p:nvSpPr>
          <p:spPr>
            <a:xfrm>
              <a:off x="3549651" y="2805984"/>
              <a:ext cx="7210713" cy="1317214"/>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endParaRPr lang="zh-CN" altLang="en-US" sz="1351">
                <a:solidFill>
                  <a:schemeClr val="tx1"/>
                </a:solidFill>
                <a:ea typeface="微软雅黑" panose="020B0503020204020204" pitchFamily="34" charset="-122"/>
                <a:cs typeface="+mn-ea"/>
                <a:sym typeface="微软雅黑" panose="020B0503020204020204" pitchFamily="34" charset="-122"/>
              </a:endParaRPr>
            </a:p>
          </p:txBody>
        </p:sp>
        <p:sp>
          <p:nvSpPr>
            <p:cNvPr id="20" name="矩形 19">
              <a:extLst>
                <a:ext uri="{FF2B5EF4-FFF2-40B4-BE49-F238E27FC236}">
                  <a16:creationId xmlns:a16="http://schemas.microsoft.com/office/drawing/2014/main" id="{B7FF6A67-FCC6-4F56-9A03-EC4DAC3C4CFA}"/>
                </a:ext>
              </a:extLst>
            </p:cNvPr>
            <p:cNvSpPr/>
            <p:nvPr/>
          </p:nvSpPr>
          <p:spPr>
            <a:xfrm>
              <a:off x="4381075" y="2592973"/>
              <a:ext cx="5312307" cy="46355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r>
                <a:rPr lang="en-US" altLang="zh-CN" b="1">
                  <a:solidFill>
                    <a:schemeClr val="bg1"/>
                  </a:solidFill>
                  <a:ea typeface="微软雅黑" panose="020B0503020204020204" pitchFamily="34" charset="-122"/>
                  <a:cs typeface="+mn-ea"/>
                  <a:sym typeface="微软雅黑" panose="020B0503020204020204" pitchFamily="34" charset="-122"/>
                </a:rPr>
                <a:t>Data imputation + Traffic prediction</a:t>
              </a:r>
              <a:endParaRPr lang="zh-CN" altLang="en-US" b="1">
                <a:solidFill>
                  <a:schemeClr val="bg1"/>
                </a:solidFill>
                <a:ea typeface="微软雅黑" panose="020B0503020204020204" pitchFamily="34" charset="-122"/>
                <a:cs typeface="+mn-ea"/>
                <a:sym typeface="微软雅黑" panose="020B0503020204020204" pitchFamily="34" charset="-122"/>
              </a:endParaRPr>
            </a:p>
          </p:txBody>
        </p:sp>
        <p:sp>
          <p:nvSpPr>
            <p:cNvPr id="21" name="TextBox 12">
              <a:extLst>
                <a:ext uri="{FF2B5EF4-FFF2-40B4-BE49-F238E27FC236}">
                  <a16:creationId xmlns:a16="http://schemas.microsoft.com/office/drawing/2014/main" id="{9DE2A7EF-2201-44DD-8595-BF7D51C105AD}"/>
                </a:ext>
              </a:extLst>
            </p:cNvPr>
            <p:cNvSpPr txBox="1">
              <a:spLocks noChangeArrowheads="1"/>
            </p:cNvSpPr>
            <p:nvPr/>
          </p:nvSpPr>
          <p:spPr bwMode="auto">
            <a:xfrm>
              <a:off x="3765550" y="3096496"/>
              <a:ext cx="6754667" cy="10267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51" tIns="45725" rIns="91451" bIns="4572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graph Markov network (Cui et al. (2020))</a:t>
              </a:r>
            </a:p>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graph convolutional bidirectional recurrent NN (Zhang et al. (2021))</a:t>
              </a:r>
            </a:p>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a:t>
              </a:r>
              <a:endParaRPr lang="zh-CN" altLang="en-US" sz="1600">
                <a:latin typeface="+mn-lt"/>
                <a:ea typeface="微软雅黑" panose="020B0503020204020204" pitchFamily="34" charset="-122"/>
                <a:cs typeface="+mn-ea"/>
                <a:sym typeface="微软雅黑" panose="020B0503020204020204" pitchFamily="34" charset="-122"/>
              </a:endParaRPr>
            </a:p>
          </p:txBody>
        </p:sp>
      </p:grpSp>
      <p:grpSp>
        <p:nvGrpSpPr>
          <p:cNvPr id="6" name="组合 5">
            <a:extLst>
              <a:ext uri="{FF2B5EF4-FFF2-40B4-BE49-F238E27FC236}">
                <a16:creationId xmlns:a16="http://schemas.microsoft.com/office/drawing/2014/main" id="{ECA74A29-3AD0-4A6F-960C-0C3B4698C490}"/>
              </a:ext>
            </a:extLst>
          </p:cNvPr>
          <p:cNvGrpSpPr/>
          <p:nvPr/>
        </p:nvGrpSpPr>
        <p:grpSpPr>
          <a:xfrm>
            <a:off x="3330682" y="4039006"/>
            <a:ext cx="7210713" cy="2333737"/>
            <a:chOff x="3549651" y="4245390"/>
            <a:chExt cx="7210713" cy="2333737"/>
          </a:xfrm>
        </p:grpSpPr>
        <p:sp>
          <p:nvSpPr>
            <p:cNvPr id="22" name="矩形 21">
              <a:extLst>
                <a:ext uri="{FF2B5EF4-FFF2-40B4-BE49-F238E27FC236}">
                  <a16:creationId xmlns:a16="http://schemas.microsoft.com/office/drawing/2014/main" id="{0EA765C0-38EA-47F0-ADC8-DB4E100B73FF}"/>
                </a:ext>
              </a:extLst>
            </p:cNvPr>
            <p:cNvSpPr/>
            <p:nvPr/>
          </p:nvSpPr>
          <p:spPr>
            <a:xfrm>
              <a:off x="3549651" y="4458425"/>
              <a:ext cx="7210713" cy="2120702"/>
            </a:xfrm>
            <a:prstGeom prst="rect">
              <a:avLst/>
            </a:prstGeom>
            <a:solidFill>
              <a:schemeClr val="bg1">
                <a:lumMod val="95000"/>
              </a:schemeClr>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91451" tIns="45725" rIns="91451" bIns="45725" anchor="ctr"/>
            <a:lstStyle/>
            <a:p>
              <a:pPr algn="ctr">
                <a:defRPr/>
              </a:pPr>
              <a:endParaRPr lang="zh-CN" altLang="en-US" sz="1400">
                <a:solidFill>
                  <a:schemeClr val="tx1"/>
                </a:solidFill>
                <a:ea typeface="微软雅黑" panose="020B0503020204020204" pitchFamily="34" charset="-122"/>
                <a:cs typeface="+mn-ea"/>
                <a:sym typeface="微软雅黑" panose="020B0503020204020204" pitchFamily="34" charset="-122"/>
              </a:endParaRPr>
            </a:p>
          </p:txBody>
        </p:sp>
        <p:sp>
          <p:nvSpPr>
            <p:cNvPr id="23" name="矩形 22">
              <a:extLst>
                <a:ext uri="{FF2B5EF4-FFF2-40B4-BE49-F238E27FC236}">
                  <a16:creationId xmlns:a16="http://schemas.microsoft.com/office/drawing/2014/main" id="{A659DF46-1C3C-46A7-A793-0E773114DC7E}"/>
                </a:ext>
              </a:extLst>
            </p:cNvPr>
            <p:cNvSpPr/>
            <p:nvPr/>
          </p:nvSpPr>
          <p:spPr>
            <a:xfrm>
              <a:off x="4381075" y="4245390"/>
              <a:ext cx="5312307" cy="463551"/>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lIns="91451" tIns="45725" rIns="91451" bIns="45725" anchor="ctr"/>
            <a:lstStyle/>
            <a:p>
              <a:pPr algn="ctr">
                <a:defRPr/>
              </a:pPr>
              <a:r>
                <a:rPr lang="en-US" altLang="zh-CN" b="1">
                  <a:solidFill>
                    <a:schemeClr val="bg1"/>
                  </a:solidFill>
                  <a:ea typeface="微软雅黑" panose="020B0503020204020204" pitchFamily="34" charset="-122"/>
                  <a:cs typeface="+mn-ea"/>
                  <a:sym typeface="微软雅黑" panose="020B0503020204020204" pitchFamily="34" charset="-122"/>
                </a:rPr>
                <a:t>Graph-based deep learning</a:t>
              </a:r>
              <a:endParaRPr lang="zh-CN" altLang="en-US" b="1">
                <a:solidFill>
                  <a:schemeClr val="bg1"/>
                </a:solidFill>
                <a:ea typeface="微软雅黑" panose="020B0503020204020204" pitchFamily="34" charset="-122"/>
                <a:cs typeface="+mn-ea"/>
                <a:sym typeface="微软雅黑" panose="020B0503020204020204" pitchFamily="34" charset="-122"/>
              </a:endParaRPr>
            </a:p>
          </p:txBody>
        </p:sp>
        <p:sp>
          <p:nvSpPr>
            <p:cNvPr id="24" name="TextBox 15">
              <a:extLst>
                <a:ext uri="{FF2B5EF4-FFF2-40B4-BE49-F238E27FC236}">
                  <a16:creationId xmlns:a16="http://schemas.microsoft.com/office/drawing/2014/main" id="{46EE7F76-2127-418E-B679-05BD3B17CF31}"/>
                </a:ext>
              </a:extLst>
            </p:cNvPr>
            <p:cNvSpPr txBox="1">
              <a:spLocks noChangeArrowheads="1"/>
            </p:cNvSpPr>
            <p:nvPr/>
          </p:nvSpPr>
          <p:spPr bwMode="auto">
            <a:xfrm>
              <a:off x="3765550" y="4748936"/>
              <a:ext cx="6754667" cy="1830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51" tIns="45725" rIns="91451" bIns="45725">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graph convolution operation</a:t>
              </a:r>
            </a:p>
            <a:p>
              <a:pPr marL="285750" indent="-285750" eaLnBrk="1" hangingPunct="1">
                <a:lnSpc>
                  <a:spcPct val="130000"/>
                </a:lnSpc>
                <a:buFont typeface="Wingdings" panose="05000000000000000000" pitchFamily="2" charset="2"/>
                <a:buChar char="n"/>
              </a:pPr>
              <a:r>
                <a:rPr lang="en-US" altLang="zh-CN" sz="1600">
                  <a:latin typeface="+mn-lt"/>
                  <a:ea typeface="微软雅黑" panose="020B0503020204020204" pitchFamily="34" charset="-122"/>
                  <a:cs typeface="+mn-ea"/>
                  <a:sym typeface="微软雅黑" panose="020B0503020204020204" pitchFamily="34" charset="-122"/>
                </a:rPr>
                <a:t>graph-structured traffic data + temporal dependency transformer model </a:t>
              </a:r>
            </a:p>
            <a:p>
              <a:pPr marL="540000" indent="-285750" eaLnBrk="1" hangingPunct="1">
                <a:lnSpc>
                  <a:spcPct val="130000"/>
                </a:lnSpc>
                <a:buFont typeface="Calibri" panose="020F0502020204030204" pitchFamily="34" charset="0"/>
                <a:buChar char="₋"/>
              </a:pPr>
              <a:r>
                <a:rPr lang="en-US" altLang="zh-CN" sz="1400">
                  <a:latin typeface="+mn-lt"/>
                  <a:ea typeface="微软雅黑" panose="020B0503020204020204" pitchFamily="34" charset="-122"/>
                  <a:cs typeface="+mn-ea"/>
                  <a:sym typeface="微软雅黑" panose="020B0503020204020204" pitchFamily="34" charset="-122"/>
                </a:rPr>
                <a:t>simple temporal convolution (Lee and Rhee, 2022; Zhu et al., 2022)</a:t>
              </a:r>
            </a:p>
            <a:p>
              <a:pPr marL="540000" indent="-285750" eaLnBrk="1" hangingPunct="1">
                <a:lnSpc>
                  <a:spcPct val="130000"/>
                </a:lnSpc>
                <a:buFont typeface="Calibri" panose="020F0502020204030204" pitchFamily="34" charset="0"/>
                <a:buChar char="₋"/>
              </a:pPr>
              <a:r>
                <a:rPr lang="en-US" altLang="zh-CN" sz="1400">
                  <a:latin typeface="+mn-lt"/>
                  <a:ea typeface="微软雅黑" panose="020B0503020204020204" pitchFamily="34" charset="-122"/>
                  <a:cs typeface="+mn-ea"/>
                  <a:sym typeface="微软雅黑" panose="020B0503020204020204" pitchFamily="34" charset="-122"/>
                </a:rPr>
                <a:t>gated temporal convolution layers (Ta et al., 2022; Yu et al., 2017)</a:t>
              </a:r>
            </a:p>
            <a:p>
              <a:pPr marL="540000" indent="-285750" eaLnBrk="1" hangingPunct="1">
                <a:lnSpc>
                  <a:spcPct val="130000"/>
                </a:lnSpc>
                <a:buFont typeface="Calibri" panose="020F0502020204030204" pitchFamily="34" charset="0"/>
                <a:buChar char="₋"/>
              </a:pPr>
              <a:r>
                <a:rPr lang="en-US" altLang="zh-CN" sz="1400">
                  <a:latin typeface="+mn-lt"/>
                  <a:ea typeface="微软雅黑" panose="020B0503020204020204" pitchFamily="34" charset="-122"/>
                  <a:cs typeface="+mn-ea"/>
                  <a:sym typeface="微软雅黑" panose="020B0503020204020204" pitchFamily="34" charset="-122"/>
                </a:rPr>
                <a:t>LSTM (Peng et al., 2021) </a:t>
              </a:r>
            </a:p>
            <a:p>
              <a:pPr marL="540000" indent="-285750" eaLnBrk="1" hangingPunct="1">
                <a:lnSpc>
                  <a:spcPct val="130000"/>
                </a:lnSpc>
                <a:buFont typeface="Calibri" panose="020F0502020204030204" pitchFamily="34" charset="0"/>
                <a:buChar char="₋"/>
              </a:pPr>
              <a:r>
                <a:rPr lang="en-US" altLang="zh-CN" sz="1400">
                  <a:latin typeface="+mn-lt"/>
                  <a:ea typeface="微软雅黑" panose="020B0503020204020204" pitchFamily="34" charset="-122"/>
                  <a:cs typeface="+mn-ea"/>
                  <a:sym typeface="微软雅黑" panose="020B0503020204020204" pitchFamily="34" charset="-122"/>
                </a:rPr>
                <a:t>attention-based encoder/decoder networks  (Huang et al., 2022)</a:t>
              </a:r>
              <a:endParaRPr lang="zh-CN" altLang="en-US" sz="1400">
                <a:latin typeface="+mn-lt"/>
                <a:ea typeface="微软雅黑" panose="020B0503020204020204" pitchFamily="34" charset="-122"/>
                <a:cs typeface="+mn-ea"/>
                <a:sym typeface="微软雅黑" panose="020B0503020204020204" pitchFamily="34" charset="-122"/>
              </a:endParaRPr>
            </a:p>
          </p:txBody>
        </p:sp>
      </p:grpSp>
    </p:spTree>
    <p:extLst>
      <p:ext uri="{BB962C8B-B14F-4D97-AF65-F5344CB8AC3E}">
        <p14:creationId xmlns:p14="http://schemas.microsoft.com/office/powerpoint/2010/main" val="1032012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4</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Calibri" panose="020F0502020204030204" pitchFamily="34" charset="0"/>
                  <a:cs typeface="Calibri" panose="020F0502020204030204" pitchFamily="34" charset="0"/>
                </a:rPr>
                <a:t>Motivation</a:t>
              </a:r>
              <a:endParaRPr lang="zh-CN" altLang="en-US" sz="240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文本框 6">
            <a:extLst>
              <a:ext uri="{FF2B5EF4-FFF2-40B4-BE49-F238E27FC236}">
                <a16:creationId xmlns:a16="http://schemas.microsoft.com/office/drawing/2014/main" id="{0D9FBFC2-4D54-4466-ACF3-F0A345F525B9}"/>
              </a:ext>
            </a:extLst>
          </p:cNvPr>
          <p:cNvSpPr txBox="1"/>
          <p:nvPr/>
        </p:nvSpPr>
        <p:spPr>
          <a:xfrm>
            <a:off x="1552156" y="1636263"/>
            <a:ext cx="1630794" cy="412934"/>
          </a:xfrm>
          <a:prstGeom prst="homePlate">
            <a:avLst/>
          </a:prstGeom>
          <a:solidFill>
            <a:schemeClr val="bg2"/>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nchor="ctr">
            <a:spAutoFit/>
          </a:bodyPr>
          <a:lstStyle/>
          <a:p>
            <a:pPr algn="ctr">
              <a:lnSpc>
                <a:spcPct val="125000"/>
              </a:lnSpc>
            </a:pPr>
            <a:r>
              <a:rPr lang="en-GB" altLang="zh-CN" sz="1800" kern="100">
                <a:solidFill>
                  <a:srgbClr val="FF0000"/>
                </a:solidFill>
                <a:effectLst/>
                <a:ea typeface="DengXian" panose="02010600030101010101" pitchFamily="2" charset="-122"/>
                <a:cs typeface="Arial" panose="020B0604020202020204" pitchFamily="34" charset="0"/>
              </a:rPr>
              <a:t>Research </a:t>
            </a:r>
            <a:r>
              <a:rPr lang="en-GB" altLang="zh-CN" kern="100">
                <a:solidFill>
                  <a:srgbClr val="FF0000"/>
                </a:solidFill>
                <a:ea typeface="DengXian" panose="02010600030101010101" pitchFamily="2" charset="-122"/>
                <a:cs typeface="Arial" panose="020B0604020202020204" pitchFamily="34" charset="0"/>
              </a:rPr>
              <a:t>gap:</a:t>
            </a:r>
            <a:endParaRPr lang="zh-CN" altLang="zh-CN" sz="1800" kern="100">
              <a:solidFill>
                <a:srgbClr val="FF0000"/>
              </a:solidFill>
              <a:effectLst/>
              <a:ea typeface="DengXian" panose="02010600030101010101" pitchFamily="2" charset="-122"/>
              <a:cs typeface="Arial" panose="020B0604020202020204" pitchFamily="34" charset="0"/>
            </a:endParaRPr>
          </a:p>
        </p:txBody>
      </p:sp>
      <p:sp>
        <p:nvSpPr>
          <p:cNvPr id="11" name="文本框 10">
            <a:extLst>
              <a:ext uri="{FF2B5EF4-FFF2-40B4-BE49-F238E27FC236}">
                <a16:creationId xmlns:a16="http://schemas.microsoft.com/office/drawing/2014/main" id="{47498E32-5258-433E-B729-03015F0A5135}"/>
              </a:ext>
            </a:extLst>
          </p:cNvPr>
          <p:cNvSpPr txBox="1"/>
          <p:nvPr/>
        </p:nvSpPr>
        <p:spPr>
          <a:xfrm>
            <a:off x="1460250" y="4968549"/>
            <a:ext cx="9271499" cy="954107"/>
          </a:xfrm>
          <a:prstGeom prst="rect">
            <a:avLst/>
          </a:prstGeom>
          <a:solidFill>
            <a:schemeClr val="accent5">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just"/>
            <a:r>
              <a:rPr lang="en-GB" altLang="zh-CN" sz="2000">
                <a:effectLst/>
                <a:ea typeface="DengXian" panose="02010600030101010101" pitchFamily="2" charset="-122"/>
                <a:cs typeface="Arial" panose="020B0604020202020204" pitchFamily="34" charset="0"/>
              </a:rPr>
              <a:t>Gaussian process (GP) </a:t>
            </a:r>
          </a:p>
          <a:p>
            <a:pPr marL="285750" indent="-285750" algn="just">
              <a:buFont typeface="Wingdings" panose="05000000000000000000" pitchFamily="2" charset="2"/>
              <a:buChar char="Ø"/>
            </a:pPr>
            <a:r>
              <a:rPr lang="en-GB" altLang="zh-CN" sz="1800">
                <a:effectLst/>
                <a:ea typeface="DengXian" panose="02010600030101010101" pitchFamily="2" charset="-122"/>
                <a:cs typeface="Arial" panose="020B0604020202020204" pitchFamily="34" charset="0"/>
              </a:rPr>
              <a:t>an alternative to address the issue of reliability in traffic prediction/imputation</a:t>
            </a:r>
          </a:p>
          <a:p>
            <a:pPr marL="285750" indent="-285750" algn="just">
              <a:buFont typeface="Wingdings" panose="05000000000000000000" pitchFamily="2" charset="2"/>
              <a:buChar char="Ø"/>
            </a:pPr>
            <a:r>
              <a:rPr lang="en-GB" altLang="zh-CN" sz="1800">
                <a:effectLst/>
                <a:ea typeface="DengXian" panose="02010600030101010101" pitchFamily="2" charset="-122"/>
                <a:cs typeface="Arial" panose="020B0604020202020204" pitchFamily="34" charset="0"/>
              </a:rPr>
              <a:t>provide closed-form expressions of the posterior distribution</a:t>
            </a:r>
            <a:endParaRPr lang="zh-CN" altLang="en-US"/>
          </a:p>
        </p:txBody>
      </p:sp>
      <p:sp>
        <p:nvSpPr>
          <p:cNvPr id="12" name="TextBox 11">
            <a:extLst>
              <a:ext uri="{FF2B5EF4-FFF2-40B4-BE49-F238E27FC236}">
                <a16:creationId xmlns:a16="http://schemas.microsoft.com/office/drawing/2014/main" id="{B703D9E2-2A71-A22B-2C77-FB00DAFF1486}"/>
              </a:ext>
            </a:extLst>
          </p:cNvPr>
          <p:cNvSpPr txBox="1"/>
          <p:nvPr/>
        </p:nvSpPr>
        <p:spPr>
          <a:xfrm>
            <a:off x="3559878" y="1519563"/>
            <a:ext cx="6821251" cy="2308324"/>
          </a:xfrm>
          <a:prstGeom prst="rect">
            <a:avLst/>
          </a:prstGeom>
          <a:solidFill>
            <a:schemeClr val="bg1">
              <a:lumMod val="9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L="285750" indent="-285750" algn="just">
              <a:buFont typeface="Wingdings" panose="05000000000000000000" pitchFamily="2" charset="2"/>
              <a:buChar char="q"/>
            </a:pPr>
            <a:r>
              <a:rPr lang="en-GB" altLang="zh-CN" sz="1800" kern="100">
                <a:effectLst/>
                <a:ea typeface="DengXian" panose="02010600030101010101" pitchFamily="2" charset="-122"/>
                <a:cs typeface="Arial" panose="020B0604020202020204" pitchFamily="34" charset="0"/>
              </a:rPr>
              <a:t>P</a:t>
            </a:r>
            <a:r>
              <a:rPr lang="en-US" altLang="zh-CN" sz="1800" kern="100" err="1">
                <a:effectLst/>
                <a:ea typeface="DengXian" panose="02010600030101010101" pitchFamily="2" charset="-122"/>
                <a:cs typeface="Arial" panose="020B0604020202020204" pitchFamily="34" charset="0"/>
              </a:rPr>
              <a:t>revious</a:t>
            </a:r>
            <a:r>
              <a:rPr lang="en-US" altLang="zh-CN" sz="1800" kern="100">
                <a:effectLst/>
                <a:ea typeface="DengXian" panose="02010600030101010101" pitchFamily="2" charset="-122"/>
                <a:cs typeface="Arial" panose="020B0604020202020204" pitchFamily="34" charset="0"/>
              </a:rPr>
              <a:t> </a:t>
            </a:r>
            <a:r>
              <a:rPr lang="en-GB" altLang="zh-CN" sz="1800" kern="100">
                <a:effectLst/>
                <a:ea typeface="DengXian" panose="02010600030101010101" pitchFamily="2" charset="-122"/>
                <a:cs typeface="Arial" panose="020B0604020202020204" pitchFamily="34" charset="0"/>
              </a:rPr>
              <a:t>methods focus on the traffic prediction and data imputation but </a:t>
            </a:r>
            <a:r>
              <a:rPr lang="en-GB" altLang="zh-CN" sz="1800" kern="100">
                <a:solidFill>
                  <a:srgbClr val="FF0000"/>
                </a:solidFill>
                <a:effectLst/>
                <a:ea typeface="DengXian" panose="02010600030101010101" pitchFamily="2" charset="-122"/>
                <a:cs typeface="Arial" panose="020B0604020202020204" pitchFamily="34" charset="0"/>
              </a:rPr>
              <a:t>ignore the reliability analysis </a:t>
            </a:r>
            <a:r>
              <a:rPr lang="en-GB" altLang="zh-CN" sz="1800" kern="100">
                <a:effectLst/>
                <a:ea typeface="DengXian" panose="02010600030101010101" pitchFamily="2" charset="-122"/>
                <a:cs typeface="Arial" panose="020B0604020202020204" pitchFamily="34" charset="0"/>
              </a:rPr>
              <a:t>on the predicted/imputed values.</a:t>
            </a:r>
          </a:p>
          <a:p>
            <a:pPr algn="just"/>
            <a:endParaRPr lang="en-GB" altLang="zh-CN" sz="1800" kern="100">
              <a:effectLst/>
              <a:ea typeface="DengXian" panose="02010600030101010101" pitchFamily="2" charset="-122"/>
              <a:cs typeface="Arial" panose="020B0604020202020204" pitchFamily="34" charset="0"/>
            </a:endParaRPr>
          </a:p>
          <a:p>
            <a:pPr marL="285750" indent="-285750" algn="just">
              <a:buFont typeface="Wingdings" panose="05000000000000000000" pitchFamily="2" charset="2"/>
              <a:buChar char="q"/>
            </a:pPr>
            <a:r>
              <a:rPr lang="en-GB" altLang="zh-CN" sz="1800">
                <a:effectLst/>
                <a:ea typeface="DengXian" panose="02010600030101010101" pitchFamily="2" charset="-122"/>
                <a:cs typeface="Arial" panose="020B0604020202020204" pitchFamily="34" charset="0"/>
              </a:rPr>
              <a:t>Reliability analysis is important for the decision-making in ITSs while the existing data-driven techniques often </a:t>
            </a:r>
            <a:r>
              <a:rPr lang="en-GB" altLang="zh-CN" sz="1800">
                <a:solidFill>
                  <a:srgbClr val="FF0000"/>
                </a:solidFill>
                <a:effectLst/>
                <a:ea typeface="DengXian" panose="02010600030101010101" pitchFamily="2" charset="-122"/>
                <a:cs typeface="Arial" panose="020B0604020202020204" pitchFamily="34" charset="0"/>
              </a:rPr>
              <a:t>fall short of traffic prediction/imputation accuracy</a:t>
            </a:r>
            <a:r>
              <a:rPr lang="en-GB" altLang="zh-CN" sz="1800">
                <a:effectLst/>
                <a:ea typeface="DengXian" panose="02010600030101010101" pitchFamily="2" charset="-122"/>
                <a:cs typeface="Arial" panose="020B0604020202020204" pitchFamily="34" charset="0"/>
              </a:rPr>
              <a:t> in the cases with small or noisy datasets, such as short-term prediction. </a:t>
            </a:r>
            <a:endParaRPr lang="zh-CN" altLang="en-US"/>
          </a:p>
        </p:txBody>
      </p:sp>
    </p:spTree>
    <p:extLst>
      <p:ext uri="{BB962C8B-B14F-4D97-AF65-F5344CB8AC3E}">
        <p14:creationId xmlns:p14="http://schemas.microsoft.com/office/powerpoint/2010/main" val="779750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5</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Calibri" panose="020F0502020204030204" pitchFamily="34" charset="0"/>
                  <a:cs typeface="Calibri" panose="020F0502020204030204" pitchFamily="34" charset="0"/>
                </a:rPr>
                <a:t>Motivation</a:t>
              </a:r>
              <a:endParaRPr lang="zh-CN" altLang="en-US" sz="240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2" name="文本框 11">
            <a:extLst>
              <a:ext uri="{FF2B5EF4-FFF2-40B4-BE49-F238E27FC236}">
                <a16:creationId xmlns:a16="http://schemas.microsoft.com/office/drawing/2014/main" id="{E7431811-1D47-4EF8-B656-E9BFB518BE7F}"/>
              </a:ext>
            </a:extLst>
          </p:cNvPr>
          <p:cNvSpPr txBox="1"/>
          <p:nvPr/>
        </p:nvSpPr>
        <p:spPr>
          <a:xfrm>
            <a:off x="1377610" y="2726687"/>
            <a:ext cx="9050738" cy="2585323"/>
          </a:xfrm>
          <a:prstGeom prst="rect">
            <a:avLst/>
          </a:prstGeom>
          <a:solidFill>
            <a:schemeClr val="accent5">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just"/>
            <a:r>
              <a:rPr lang="en-GB" altLang="zh-CN" sz="1800" b="1">
                <a:effectLst/>
                <a:ea typeface="DengXian" panose="02010600030101010101" pitchFamily="2" charset="-122"/>
                <a:cs typeface="Arial" panose="020B0604020202020204" pitchFamily="34" charset="0"/>
              </a:rPr>
              <a:t>Neural process (NP) </a:t>
            </a:r>
            <a:r>
              <a:rPr lang="en-GB" altLang="zh-CN">
                <a:cs typeface="Arial" panose="020B0604020202020204" pitchFamily="34" charset="0"/>
              </a:rPr>
              <a:t>(</a:t>
            </a:r>
            <a:r>
              <a:rPr lang="en-GB" altLang="zh-CN" err="1">
                <a:cs typeface="Arial" panose="020B0604020202020204" pitchFamily="34" charset="0"/>
              </a:rPr>
              <a:t>Garnelo</a:t>
            </a:r>
            <a:r>
              <a:rPr lang="en-GB" altLang="zh-CN">
                <a:cs typeface="Arial" panose="020B0604020202020204" pitchFamily="34" charset="0"/>
              </a:rPr>
              <a:t> et al. (2018)) </a:t>
            </a:r>
            <a:endParaRPr lang="en-GB" altLang="zh-CN" sz="1800">
              <a:effectLst/>
              <a:ea typeface="DengXian" panose="02010600030101010101" pitchFamily="2" charset="-122"/>
              <a:cs typeface="Arial" panose="020B0604020202020204" pitchFamily="34" charset="0"/>
            </a:endParaRPr>
          </a:p>
          <a:p>
            <a:pPr algn="just"/>
            <a:r>
              <a:rPr lang="en-US" altLang="zh-CN" sz="1800">
                <a:effectLst/>
                <a:ea typeface="DengXian" panose="02010600030101010101" pitchFamily="2" charset="-122"/>
                <a:cs typeface="Arial" panose="020B0604020202020204" pitchFamily="34" charset="0"/>
              </a:rPr>
              <a:t>---</a:t>
            </a:r>
            <a:r>
              <a:rPr lang="en-GB" altLang="zh-CN">
                <a:ea typeface="DengXian" panose="02010600030101010101" pitchFamily="2" charset="-122"/>
                <a:cs typeface="Arial" panose="020B0604020202020204" pitchFamily="34" charset="0"/>
              </a:rPr>
              <a:t> </a:t>
            </a:r>
            <a:r>
              <a:rPr lang="en-GB" altLang="zh-CN" sz="1800">
                <a:effectLst/>
                <a:ea typeface="DengXian" panose="02010600030101010101" pitchFamily="2" charset="-122"/>
                <a:cs typeface="Arial" panose="020B0604020202020204" pitchFamily="34" charset="0"/>
              </a:rPr>
              <a:t>maintains the properties of GPs to model distribution over functions and to estimate uncertainties over predictions </a:t>
            </a:r>
          </a:p>
          <a:p>
            <a:pPr algn="just"/>
            <a:r>
              <a:rPr lang="en-GB" altLang="zh-CN">
                <a:ea typeface="DengXian" panose="02010600030101010101" pitchFamily="2" charset="-122"/>
                <a:cs typeface="Arial" panose="020B0604020202020204" pitchFamily="34" charset="0"/>
              </a:rPr>
              <a:t>---  </a:t>
            </a:r>
            <a:r>
              <a:rPr lang="en-GB" altLang="zh-CN" sz="1800">
                <a:effectLst/>
                <a:ea typeface="DengXian" panose="02010600030101010101" pitchFamily="2" charset="-122"/>
                <a:cs typeface="Arial" panose="020B0604020202020204" pitchFamily="34" charset="0"/>
              </a:rPr>
              <a:t>computationally efficient by combining with the neural network</a:t>
            </a:r>
          </a:p>
          <a:p>
            <a:pPr algn="just"/>
            <a:endParaRPr lang="en-GB" altLang="zh-CN" sz="1800">
              <a:effectLst/>
              <a:ea typeface="DengXian" panose="02010600030101010101" pitchFamily="2" charset="-122"/>
              <a:cs typeface="Arial" panose="020B0604020202020204" pitchFamily="34" charset="0"/>
            </a:endParaRPr>
          </a:p>
          <a:p>
            <a:pPr algn="just"/>
            <a:r>
              <a:rPr lang="en-GB" altLang="zh-CN">
                <a:cs typeface="Arial" panose="020B0604020202020204" pitchFamily="34" charset="0"/>
              </a:rPr>
              <a:t> </a:t>
            </a:r>
            <a:r>
              <a:rPr lang="en-GB" altLang="zh-CN" b="1">
                <a:cs typeface="Arial" panose="020B0604020202020204" pitchFamily="34" charset="0"/>
              </a:rPr>
              <a:t>Attentive neural process (ANP) </a:t>
            </a:r>
            <a:r>
              <a:rPr lang="en-GB" altLang="zh-CN">
                <a:cs typeface="Arial" panose="020B0604020202020204" pitchFamily="34" charset="0"/>
              </a:rPr>
              <a:t>(</a:t>
            </a:r>
            <a:r>
              <a:rPr lang="en-GB" altLang="zh-CN" sz="1800">
                <a:effectLst/>
                <a:ea typeface="DengXian" panose="02010600030101010101" pitchFamily="2" charset="-122"/>
                <a:cs typeface="Arial" panose="020B0604020202020204" pitchFamily="34" charset="0"/>
              </a:rPr>
              <a:t>Kim et al. (2019)) </a:t>
            </a:r>
          </a:p>
          <a:p>
            <a:pPr algn="just"/>
            <a:r>
              <a:rPr lang="en-GB" altLang="zh-CN">
                <a:ea typeface="DengXian" panose="02010600030101010101" pitchFamily="2" charset="-122"/>
                <a:cs typeface="Arial" panose="020B0604020202020204" pitchFamily="34" charset="0"/>
              </a:rPr>
              <a:t>--- </a:t>
            </a:r>
            <a:r>
              <a:rPr lang="en-GB" altLang="zh-CN" sz="1800">
                <a:effectLst/>
                <a:ea typeface="DengXian" panose="02010600030101010101" pitchFamily="2" charset="-122"/>
                <a:cs typeface="Arial" panose="020B0604020202020204" pitchFamily="34" charset="0"/>
              </a:rPr>
              <a:t>introduces the attention mechanism where a weighted aggregation is conducted on the context representations </a:t>
            </a:r>
          </a:p>
          <a:p>
            <a:pPr algn="just"/>
            <a:r>
              <a:rPr lang="en-GB" altLang="zh-CN">
                <a:ea typeface="DengXian" panose="02010600030101010101" pitchFamily="2" charset="-122"/>
                <a:cs typeface="Arial" panose="020B0604020202020204" pitchFamily="34" charset="0"/>
              </a:rPr>
              <a:t>--- </a:t>
            </a:r>
            <a:r>
              <a:rPr lang="en-GB" altLang="zh-CN" sz="1800">
                <a:effectLst/>
                <a:ea typeface="DengXian" panose="02010600030101010101" pitchFamily="2" charset="-122"/>
                <a:cs typeface="Arial" panose="020B0604020202020204" pitchFamily="34" charset="0"/>
              </a:rPr>
              <a:t>improves the training efficiency of NP </a:t>
            </a:r>
            <a:endParaRPr lang="zh-CN" altLang="en-US"/>
          </a:p>
        </p:txBody>
      </p:sp>
      <mc:AlternateContent xmlns:mc="http://schemas.openxmlformats.org/markup-compatibility/2006" xmlns:a14="http://schemas.microsoft.com/office/drawing/2010/main">
        <mc:Choice Requires="a14">
          <p:sp>
            <p:nvSpPr>
              <p:cNvPr id="7" name="文本框 12">
                <a:extLst>
                  <a:ext uri="{FF2B5EF4-FFF2-40B4-BE49-F238E27FC236}">
                    <a16:creationId xmlns:a16="http://schemas.microsoft.com/office/drawing/2014/main" id="{64726974-85C5-91E1-B349-A8BA297C7901}"/>
                  </a:ext>
                </a:extLst>
              </p:cNvPr>
              <p:cNvSpPr txBox="1"/>
              <p:nvPr/>
            </p:nvSpPr>
            <p:spPr>
              <a:xfrm>
                <a:off x="1377610" y="1313015"/>
                <a:ext cx="9050738" cy="369332"/>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algn="just"/>
                <a:r>
                  <a:rPr lang="en-GB" altLang="zh-CN" sz="1800">
                    <a:effectLst/>
                    <a:ea typeface="DengXian" panose="02010600030101010101" pitchFamily="2" charset="-122"/>
                    <a:cs typeface="Arial" panose="020B0604020202020204" pitchFamily="34" charset="0"/>
                  </a:rPr>
                  <a:t>The key in GPs</a:t>
                </a:r>
                <a:r>
                  <a:rPr lang="en-GB" altLang="zh-CN">
                    <a:ea typeface="DengXian" panose="02010600030101010101" pitchFamily="2" charset="-122"/>
                    <a:cs typeface="Arial" panose="020B0604020202020204" pitchFamily="34" charset="0"/>
                  </a:rPr>
                  <a:t>: </a:t>
                </a:r>
                <a:r>
                  <a:rPr lang="en-GB" altLang="zh-CN" sz="1800">
                    <a:effectLst/>
                    <a:ea typeface="DengXian" panose="02010600030101010101" pitchFamily="2" charset="-122"/>
                    <a:cs typeface="Arial" panose="020B0604020202020204" pitchFamily="34" charset="0"/>
                  </a:rPr>
                  <a:t>identify the mean and covariance function </a:t>
                </a:r>
                <a14:m>
                  <m:oMath xmlns:m="http://schemas.openxmlformats.org/officeDocument/2006/math">
                    <m:r>
                      <a:rPr lang="en-GB" altLang="zh-CN" sz="1800" i="1" smtClean="0">
                        <a:effectLst/>
                        <a:latin typeface="Cambria Math" panose="02040503050406030204" pitchFamily="18" charset="0"/>
                        <a:ea typeface="Cambria Math" panose="02040503050406030204" pitchFamily="18" charset="0"/>
                        <a:cs typeface="Arial" panose="020B0604020202020204" pitchFamily="34" charset="0"/>
                      </a:rPr>
                      <m:t>⇒</m:t>
                    </m:r>
                  </m:oMath>
                </a14:m>
                <a:r>
                  <a:rPr lang="en-GB" altLang="zh-CN" sz="1800">
                    <a:effectLst/>
                    <a:ea typeface="DengXian" panose="02010600030101010101" pitchFamily="2" charset="-122"/>
                    <a:cs typeface="Arial" panose="020B0604020202020204" pitchFamily="34" charset="0"/>
                  </a:rPr>
                  <a:t> can be computationally expensive</a:t>
                </a:r>
                <a:endParaRPr lang="zh-CN" altLang="en-US"/>
              </a:p>
            </p:txBody>
          </p:sp>
        </mc:Choice>
        <mc:Fallback xmlns="">
          <p:sp>
            <p:nvSpPr>
              <p:cNvPr id="7" name="文本框 12">
                <a:extLst>
                  <a:ext uri="{FF2B5EF4-FFF2-40B4-BE49-F238E27FC236}">
                    <a16:creationId xmlns:a16="http://schemas.microsoft.com/office/drawing/2014/main" id="{64726974-85C5-91E1-B349-A8BA297C7901}"/>
                  </a:ext>
                </a:extLst>
              </p:cNvPr>
              <p:cNvSpPr txBox="1">
                <a:spLocks noRot="1" noChangeAspect="1" noMove="1" noResize="1" noEditPoints="1" noAdjustHandles="1" noChangeArrowheads="1" noChangeShapeType="1" noTextEdit="1"/>
              </p:cNvSpPr>
              <p:nvPr/>
            </p:nvSpPr>
            <p:spPr>
              <a:xfrm>
                <a:off x="1377610" y="1313015"/>
                <a:ext cx="9050738" cy="369332"/>
              </a:xfrm>
              <a:prstGeom prst="rect">
                <a:avLst/>
              </a:prstGeom>
              <a:blipFill>
                <a:blip r:embed="rId3"/>
                <a:stretch>
                  <a:fillRect/>
                </a:stretch>
              </a:blipFill>
              <a:ln>
                <a:noFill/>
              </a:ln>
              <a:effectLst>
                <a:outerShdw blurRad="57785" dist="33020" dir="3180000" algn="ctr">
                  <a:srgbClr val="000000">
                    <a:alpha val="30000"/>
                  </a:srgbClr>
                </a:outerShdw>
              </a:effectLst>
            </p:spPr>
            <p:txBody>
              <a:bodyPr/>
              <a:lstStyle/>
              <a:p>
                <a:r>
                  <a:rPr lang="en-US">
                    <a:noFill/>
                  </a:rPr>
                  <a:t> </a:t>
                </a:r>
              </a:p>
            </p:txBody>
          </p:sp>
        </mc:Fallback>
      </mc:AlternateContent>
    </p:spTree>
    <p:extLst>
      <p:ext uri="{BB962C8B-B14F-4D97-AF65-F5344CB8AC3E}">
        <p14:creationId xmlns:p14="http://schemas.microsoft.com/office/powerpoint/2010/main" val="2643123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6</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161625" cy="364756"/>
            <a:chOff x="258846" y="405034"/>
            <a:chExt cx="2161625"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1910613"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a:latin typeface="Calibri" panose="020F0502020204030204" pitchFamily="34" charset="0"/>
                  <a:cs typeface="Calibri" panose="020F0502020204030204" pitchFamily="34" charset="0"/>
                </a:rPr>
                <a:t>Objective</a:t>
              </a:r>
              <a:endParaRPr lang="zh-CN" altLang="en-US" sz="240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088776" y="405034"/>
              <a:ext cx="331695" cy="364756"/>
            </a:xfrm>
            <a:prstGeom prst="chevron">
              <a:avLst>
                <a:gd name="adj" fmla="val 62677"/>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Rectangle 2">
            <a:extLst>
              <a:ext uri="{FF2B5EF4-FFF2-40B4-BE49-F238E27FC236}">
                <a16:creationId xmlns:a16="http://schemas.microsoft.com/office/drawing/2014/main" id="{EA02CB02-AFAF-4776-9CCF-4BEE699CF8A9}"/>
              </a:ext>
            </a:extLst>
          </p:cNvPr>
          <p:cNvSpPr>
            <a:spLocks noChangeArrowheads="1"/>
          </p:cNvSpPr>
          <p:nvPr/>
        </p:nvSpPr>
        <p:spPr bwMode="auto">
          <a:xfrm>
            <a:off x="1270387" y="2865198"/>
            <a:ext cx="9651225" cy="1602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identify the spatiotemporal patterns of the traffic data</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US"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model the traffic data as a stochastic process which the AGNP will further learn</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give the congestion probability on the remaining road segments </a:t>
            </a:r>
            <a:r>
              <a:rPr lang="en-GB" altLang="zh-CN" sz="2000" dirty="0">
                <a:cs typeface="Times New Roman" panose="02020603050405020304" pitchFamily="18" charset="0"/>
              </a:rPr>
              <a:t>based on observed traffic state information on arterial highways</a:t>
            </a:r>
            <a:endPar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6530BD70-8BE3-ADDD-8A37-5A7051B69585}"/>
              </a:ext>
            </a:extLst>
          </p:cNvPr>
          <p:cNvSpPr txBox="1"/>
          <p:nvPr/>
        </p:nvSpPr>
        <p:spPr>
          <a:xfrm>
            <a:off x="1270387" y="1364391"/>
            <a:ext cx="9651225" cy="833305"/>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R="0" lvl="0" algn="l" defTabSz="914400" rtl="0" eaLnBrk="0" fontAlgn="base" latinLnBrk="0" hangingPunct="0">
              <a:lnSpc>
                <a:spcPct val="125000"/>
              </a:lnSpc>
              <a:spcBef>
                <a:spcPct val="0"/>
              </a:spcBef>
              <a:spcAft>
                <a:spcPct val="0"/>
              </a:spcAft>
              <a:buClrTx/>
              <a:buSzTx/>
              <a:tabLst/>
            </a:pPr>
            <a:r>
              <a:rPr lang="en-US" altLang="zh-CN" sz="2000" dirty="0">
                <a:ea typeface="DengXian" panose="02010600030101010101" pitchFamily="2" charset="-122"/>
                <a:cs typeface="Times New Roman" panose="02020603050405020304" pitchFamily="18" charset="0"/>
              </a:rPr>
              <a:t>Incorporate neural processes into the graph neural network framework and proposes an attentive graph neural process (AGNP) method for short-term traffic network imputation</a:t>
            </a:r>
            <a:endPar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73ED362-882E-644B-D357-8FD5753F7C47}"/>
              </a:ext>
            </a:extLst>
          </p:cNvPr>
          <p:cNvSpPr txBox="1"/>
          <p:nvPr/>
        </p:nvSpPr>
        <p:spPr>
          <a:xfrm>
            <a:off x="5640404" y="2974206"/>
            <a:ext cx="65" cy="276999"/>
          </a:xfrm>
          <a:prstGeom prst="rect">
            <a:avLst/>
          </a:prstGeom>
          <a:noFill/>
        </p:spPr>
        <p:txBody>
          <a:bodyPr wrap="none" lIns="0" tIns="0" rIns="0" bIns="0" rtlCol="0">
            <a:spAutoFit/>
          </a:bodyPr>
          <a:lstStyle/>
          <a:p>
            <a:endParaRPr lang="zh-CN" altLang="en-US" dirty="0"/>
          </a:p>
        </p:txBody>
      </p:sp>
    </p:spTree>
    <p:extLst>
      <p:ext uri="{BB962C8B-B14F-4D97-AF65-F5344CB8AC3E}">
        <p14:creationId xmlns:p14="http://schemas.microsoft.com/office/powerpoint/2010/main" val="449048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7</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5" y="405034"/>
            <a:ext cx="3051623" cy="364756"/>
            <a:chOff x="258847" y="405034"/>
            <a:chExt cx="2300997"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7" y="405034"/>
              <a:ext cx="2094425"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latin typeface="Calibri" panose="020F0502020204030204" pitchFamily="34" charset="0"/>
                  <a:cs typeface="Calibri" panose="020F0502020204030204" pitchFamily="34" charset="0"/>
                </a:rPr>
                <a:t>Problem Formulation</a:t>
              </a:r>
              <a:endParaRPr lang="zh-CN" altLang="en-US" sz="22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330294" y="405034"/>
              <a:ext cx="229550" cy="364756"/>
            </a:xfrm>
            <a:prstGeom prst="chevron">
              <a:avLst>
                <a:gd name="adj" fmla="val 58013"/>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mc:AlternateContent xmlns:mc="http://schemas.openxmlformats.org/markup-compatibility/2006">
        <mc:Choice xmlns:a14="http://schemas.microsoft.com/office/drawing/2010/main" Requires="a14">
          <p:sp>
            <p:nvSpPr>
              <p:cNvPr id="7" name="Rectangle 2">
                <a:extLst>
                  <a:ext uri="{FF2B5EF4-FFF2-40B4-BE49-F238E27FC236}">
                    <a16:creationId xmlns:a16="http://schemas.microsoft.com/office/drawing/2014/main" id="{EA02CB02-AFAF-4776-9CCF-4BEE699CF8A9}"/>
                  </a:ext>
                </a:extLst>
              </p:cNvPr>
              <p:cNvSpPr>
                <a:spLocks noChangeArrowheads="1"/>
              </p:cNvSpPr>
              <p:nvPr/>
            </p:nvSpPr>
            <p:spPr bwMode="auto">
              <a:xfrm>
                <a:off x="508001" y="2999342"/>
                <a:ext cx="7256332" cy="305942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25000"/>
                  </a:lnSpc>
                  <a:spcBef>
                    <a:spcPct val="0"/>
                  </a:spcBef>
                  <a:spcAft>
                    <a:spcPct val="0"/>
                  </a:spcAft>
                  <a:buFont typeface="Wingdings" panose="05000000000000000000" pitchFamily="2" charset="2"/>
                  <a:buChar char="Ø"/>
                </a:pPr>
                <a:r>
                  <a:rPr kumimoji="0" lang="en-US"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Feature vectors </a:t>
                </a:r>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𝐶</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𝑓𝑓</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𝑐</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𝑙</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𝑤</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US"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C</a:t>
                </a:r>
                <a:r>
                  <a:rPr kumimoji="0" lang="en-GB" altLang="zh-CN" sz="2000" b="0" i="0" u="none" strike="noStrike" cap="none" normalizeH="0" baseline="0" dirty="0" err="1">
                    <a:ln>
                      <a:noFill/>
                    </a:ln>
                    <a:solidFill>
                      <a:schemeClr val="tx1"/>
                    </a:solidFill>
                    <a:effectLst/>
                    <a:ea typeface="DengXian" panose="02010600030101010101" pitchFamily="2" charset="-122"/>
                    <a:cs typeface="Times New Roman" panose="02020603050405020304" pitchFamily="18" charset="0"/>
                  </a:rPr>
                  <a:t>onnectivity</a:t>
                </a:r>
                <a:r>
                  <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-speed matrix with dimension </a:t>
                </a:r>
                <a:r>
                  <a:rPr lang="en-US" altLang="zh-CN" kern="100" dirty="0">
                    <a:latin typeface="Cambria Math" panose="02040503050406030204" pitchFamily="18" charset="0"/>
                    <a:ea typeface="等线" panose="02010600030101010101" pitchFamily="2" charset="-122"/>
                    <a:cs typeface="Times New Roman" panose="02020603050405020304" pitchFamily="18" charset="0"/>
                  </a:rPr>
                  <a:t>[T, I, I]</a:t>
                </a:r>
              </a:p>
              <a:p>
                <a:pPr marL="285750" marR="0" lvl="0" indent="-28575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lang="en-US" altLang="zh-CN" kern="100" dirty="0">
                    <a:ea typeface="等线" panose="02010600030101010101" pitchFamily="2" charset="-122"/>
                    <a:cs typeface="Times New Roman" panose="02020603050405020304" pitchFamily="18" charset="0"/>
                  </a:rPr>
                  <a:t>Element given by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b>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𝑗</m:t>
                            </m:r>
                          </m:e>
                        </m:d>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oMath>
                </a14:m>
                <a:endParaRPr lang="en-GB" altLang="zh-CN" kern="100" dirty="0">
                  <a:ea typeface="等线"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r>
                  <a:rPr lang="en-GB" altLang="zh-CN" kern="100" dirty="0">
                    <a:ea typeface="等线" panose="02010600030101010101" pitchFamily="2" charset="-122"/>
                    <a:cs typeface="Times New Roman" panose="02020603050405020304" pitchFamily="18" charset="0"/>
                  </a:rPr>
                  <a:t>Same speed is assigned to all channelized lanes of target node:</a:t>
                </a:r>
              </a:p>
              <a:p>
                <a:pPr marR="0" lvl="0" algn="l" defTabSz="914400" rtl="0" eaLnBrk="0" fontAlgn="base" latinLnBrk="0" hangingPunct="0">
                  <a:lnSpc>
                    <a:spcPct val="125000"/>
                  </a:lnSpc>
                  <a:spcBef>
                    <a:spcPct val="0"/>
                  </a:spcBef>
                  <a:spcAft>
                    <a:spcPct val="0"/>
                  </a:spcAft>
                  <a:buClrTx/>
                  <a:buSzTx/>
                  <a:tabLst/>
                </a:pPr>
                <a14:m>
                  <m:oMathPara xmlns:m="http://schemas.openxmlformats.org/officeDocument/2006/math">
                    <m:oMathParaPr>
                      <m:jc m:val="left"/>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𝑒</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𝑓𝑜𝑟</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  </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𝑗</m:t>
                          </m:r>
                        </m:e>
                        <m:sub>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e>
                          </m:d>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begChr m:val="{"/>
                          <m:endChr m:val="}"/>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1,2,3</m:t>
                          </m:r>
                        </m:e>
                      </m:d>
                    </m:oMath>
                  </m:oMathPara>
                </a14:m>
                <a:endParaRPr lang="en-US" altLang="zh-CN" sz="1800" kern="100" dirty="0">
                  <a:effectLst/>
                  <a:ea typeface="等线" panose="02010600030101010101" pitchFamily="2" charset="-122"/>
                  <a:cs typeface="Times New Roman" panose="02020603050405020304" pitchFamily="18" charset="0"/>
                </a:endParaRPr>
              </a:p>
              <a:p>
                <a:pPr marL="285750" indent="-285750" eaLnBrk="0" fontAlgn="base" hangingPunct="0">
                  <a:lnSpc>
                    <a:spcPct val="125000"/>
                  </a:lnSpc>
                  <a:spcBef>
                    <a:spcPct val="0"/>
                  </a:spcBef>
                  <a:spcAft>
                    <a:spcPct val="0"/>
                  </a:spcAft>
                  <a:buFont typeface="Arial" panose="020B0604020202020204" pitchFamily="34" charset="0"/>
                  <a:buChar char="•"/>
                </a:pPr>
                <a:r>
                  <a:rPr lang="en-US" altLang="zh-CN" kern="100" dirty="0">
                    <a:ea typeface="等线" panose="02010600030101010101" pitchFamily="2" charset="-122"/>
                    <a:cs typeface="Times New Roman" panose="02020603050405020304" pitchFamily="18" charset="0"/>
                  </a:rPr>
                  <a:t>Speed on mixed lane is assigned to coordinate with the form [t, </a:t>
                </a:r>
                <a:r>
                  <a:rPr lang="en-US" altLang="zh-CN" kern="100" dirty="0" err="1">
                    <a:ea typeface="等线" panose="02010600030101010101" pitchFamily="2" charset="-122"/>
                    <a:cs typeface="Times New Roman" panose="02020603050405020304" pitchFamily="18" charset="0"/>
                  </a:rPr>
                  <a:t>i</a:t>
                </a:r>
                <a:r>
                  <a:rPr lang="en-US" altLang="zh-CN" kern="100" dirty="0">
                    <a:ea typeface="等线" panose="02010600030101010101" pitchFamily="2" charset="-122"/>
                    <a:cs typeface="Times New Roman" panose="02020603050405020304" pitchFamily="18" charset="0"/>
                  </a:rPr>
                  <a:t>, </a:t>
                </a:r>
                <a:r>
                  <a:rPr lang="en-US" altLang="zh-CN" kern="100" dirty="0" err="1">
                    <a:ea typeface="等线" panose="02010600030101010101" pitchFamily="2" charset="-122"/>
                    <a:cs typeface="Times New Roman" panose="02020603050405020304" pitchFamily="18" charset="0"/>
                  </a:rPr>
                  <a:t>i</a:t>
                </a:r>
                <a:r>
                  <a:rPr lang="en-US" altLang="zh-CN" kern="100" dirty="0">
                    <a:ea typeface="等线" panose="02010600030101010101" pitchFamily="2" charset="-122"/>
                    <a:cs typeface="Times New Roman" panose="02020603050405020304" pitchFamily="18" charset="0"/>
                  </a:rPr>
                  <a:t>]</a:t>
                </a:r>
              </a:p>
              <a:p>
                <a:pPr eaLnBrk="0" fontAlgn="base" hangingPunct="0">
                  <a:lnSpc>
                    <a:spcPct val="125000"/>
                  </a:lnSpc>
                  <a:spcBef>
                    <a:spcPct val="0"/>
                  </a:spcBef>
                  <a:spcAft>
                    <a:spcPct val="0"/>
                  </a:spcAft>
                </a:pPr>
                <a:r>
                  <a:rPr lang="en-US" altLang="zh-CN" dirty="0">
                    <a:ea typeface="Cambria Math" panose="02040503050406030204" pitchFamily="18" charset="0"/>
                    <a:cs typeface="Times New Roman" panose="02020603050405020304" pitchFamily="18" charset="0"/>
                  </a:rPr>
                  <a:t>      </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𝑒</m:t>
                        </m:r>
                      </m:e>
                      <m:sub>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e>
                        </m:d>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𝑣</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𝑓𝑜𝑟</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,0}</m:t>
                    </m:r>
                  </m:oMath>
                </a14:m>
                <a:endParaRPr lang="zh-CN" altLang="zh-CN" sz="1800" kern="100" dirty="0">
                  <a:effectLst/>
                  <a:ea typeface="等线" panose="02010600030101010101" pitchFamily="2" charset="-122"/>
                  <a:cs typeface="Times New Roman" panose="02020603050405020304" pitchFamily="18" charset="0"/>
                </a:endParaRPr>
              </a:p>
              <a:p>
                <a:pPr marL="285750" marR="0" lvl="0" indent="-285750" algn="l" defTabSz="914400" rtl="0" eaLnBrk="0" fontAlgn="base" latinLnBrk="0" hangingPunct="0">
                  <a:lnSpc>
                    <a:spcPct val="125000"/>
                  </a:lnSpc>
                  <a:spcBef>
                    <a:spcPct val="0"/>
                  </a:spcBef>
                  <a:spcAft>
                    <a:spcPct val="0"/>
                  </a:spcAft>
                  <a:buClrTx/>
                  <a:buSzTx/>
                  <a:buFont typeface="Arial" panose="020B0604020202020204" pitchFamily="34" charset="0"/>
                  <a:buChar char="•"/>
                  <a:tabLst/>
                </a:pPr>
                <a:endParaRPr lang="en-GB" altLang="zh-CN" kern="100" dirty="0">
                  <a:latin typeface="Cambria Math" panose="02040503050406030204" pitchFamily="18" charset="0"/>
                  <a:ea typeface="等线" panose="02010600030101010101" pitchFamily="2" charset="-122"/>
                  <a:cs typeface="Times New Roman" panose="02020603050405020304" pitchFamily="18" charset="0"/>
                </a:endParaRPr>
              </a:p>
            </p:txBody>
          </p:sp>
        </mc:Choice>
        <mc:Fallback>
          <p:sp>
            <p:nvSpPr>
              <p:cNvPr id="7" name="Rectangle 2">
                <a:extLst>
                  <a:ext uri="{FF2B5EF4-FFF2-40B4-BE49-F238E27FC236}">
                    <a16:creationId xmlns:a16="http://schemas.microsoft.com/office/drawing/2014/main" id="{EA02CB02-AFAF-4776-9CCF-4BEE699CF8A9}"/>
                  </a:ext>
                </a:extLst>
              </p:cNvPr>
              <p:cNvSpPr>
                <a:spLocks noRot="1" noChangeAspect="1" noMove="1" noResize="1" noEditPoints="1" noAdjustHandles="1" noChangeArrowheads="1" noChangeShapeType="1" noTextEdit="1"/>
              </p:cNvSpPr>
              <p:nvPr/>
            </p:nvSpPr>
            <p:spPr bwMode="auto">
              <a:xfrm>
                <a:off x="508001" y="2999342"/>
                <a:ext cx="7256332" cy="3059427"/>
              </a:xfrm>
              <a:prstGeom prst="rect">
                <a:avLst/>
              </a:prstGeom>
              <a:blipFill>
                <a:blip r:embed="rId3"/>
                <a:stretch>
                  <a:fillRect l="-75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0BD70-8BE3-ADDD-8A37-5A7051B69585}"/>
                  </a:ext>
                </a:extLst>
              </p:cNvPr>
              <p:cNvSpPr txBox="1"/>
              <p:nvPr/>
            </p:nvSpPr>
            <p:spPr>
              <a:xfrm>
                <a:off x="1270387" y="1364391"/>
                <a:ext cx="9651225" cy="926023"/>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eaLnBrk="0" fontAlgn="base" hangingPunct="0">
                  <a:lnSpc>
                    <a:spcPct val="125000"/>
                  </a:lnSpc>
                  <a:spcBef>
                    <a:spcPct val="0"/>
                  </a:spcBef>
                  <a:spcAft>
                    <a:spcPct val="0"/>
                  </a:spcAft>
                </a:pPr>
                <a:r>
                  <a:rPr lang="en-GB" altLang="zh-CN" sz="2000" dirty="0">
                    <a:ea typeface="DengXian" panose="02010600030101010101" pitchFamily="2" charset="-122"/>
                    <a:cs typeface="Times New Roman" panose="02020603050405020304" pitchFamily="18" charset="0"/>
                  </a:rPr>
                  <a:t>Define node </a:t>
                </a:r>
                <a14:m>
                  <m:oMath xmlns:m="http://schemas.openxmlformats.org/officeDocument/2006/math">
                    <m:r>
                      <a:rPr lang="en-US" altLang="zh-CN" sz="2000" i="1">
                        <a:latin typeface="Cambria Math" panose="02040503050406030204" pitchFamily="18" charset="0"/>
                        <a:ea typeface="等线" panose="02010600030101010101" pitchFamily="2" charset="-122"/>
                        <a:cs typeface="Times New Roman" panose="02020603050405020304" pitchFamily="18" charset="0"/>
                      </a:rPr>
                      <m:t>𝑖</m:t>
                    </m:r>
                    <m:r>
                      <a:rPr lang="en-US" altLang="zh-CN" sz="2000" i="1">
                        <a:latin typeface="Cambria Math" panose="02040503050406030204" pitchFamily="18" charset="0"/>
                        <a:ea typeface="等线" panose="02010600030101010101" pitchFamily="2" charset="-122"/>
                        <a:cs typeface="Times New Roman" panose="02020603050405020304" pitchFamily="18" charset="0"/>
                      </a:rPr>
                      <m:t> </m:t>
                    </m:r>
                  </m:oMath>
                </a14:m>
                <a:r>
                  <a:rPr lang="en-GB" altLang="zh-CN" sz="2000" i="1" dirty="0">
                    <a:ea typeface="DengXian" panose="02010600030101010101" pitchFamily="2" charset="-122"/>
                    <a:cs typeface="Times New Roman" panose="02020603050405020304" pitchFamily="18" charset="0"/>
                  </a:rPr>
                  <a:t>: </a:t>
                </a:r>
                <a14:m>
                  <m:oMath xmlns:m="http://schemas.openxmlformats.org/officeDocument/2006/math">
                    <m:sSub>
                      <m:sSubPr>
                        <m:ctrlPr>
                          <a:rPr lang="zh-CN" altLang="zh-CN" sz="20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𝑖</m:t>
                        </m:r>
                      </m:e>
                      <m:sub>
                        <m:d>
                          <m:dPr>
                            <m:begChr m:val="{"/>
                            <m:endChr m:val="}"/>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𝑓</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20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𝑛</m:t>
                                </m:r>
                              </m:e>
                              <m: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𝑡</m:t>
                                </m:r>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𝑑</m:t>
                            </m:r>
                          </m:e>
                        </m:d>
                      </m:sub>
                    </m:sSub>
                    <m:r>
                      <a:rPr lang="en-US" altLang="zh-CN" sz="18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𝐼</m:t>
                    </m:r>
                    <m:r>
                      <a:rPr lang="en-US" altLang="zh-CN" sz="1800" b="0" i="1" smtClean="0">
                        <a:effectLst/>
                        <a:latin typeface="Cambria Math" panose="02040503050406030204" pitchFamily="18" charset="0"/>
                        <a:ea typeface="等线" panose="02010600030101010101" pitchFamily="2" charset="-122"/>
                        <a:cs typeface="Times New Roman" panose="02020603050405020304" pitchFamily="18" charset="0"/>
                      </a:rPr>
                      <m:t>, </m:t>
                    </m:r>
                    <m:r>
                      <m:rPr>
                        <m:sty m:val="p"/>
                      </m:rPr>
                      <a:rPr lang="en-US" altLang="zh-CN" sz="1800" b="0" i="0" smtClean="0">
                        <a:effectLst/>
                        <a:latin typeface="Cambria Math" panose="02040503050406030204" pitchFamily="18" charset="0"/>
                        <a:ea typeface="等线" panose="02010600030101010101" pitchFamily="2" charset="-122"/>
                        <a:cs typeface="Times New Roman" panose="02020603050405020304" pitchFamily="18" charset="0"/>
                      </a:rPr>
                      <m:t>w</m:t>
                    </m:r>
                  </m:oMath>
                </a14:m>
                <a:r>
                  <a:rPr lang="en-US" altLang="zh-CN" dirty="0"/>
                  <a:t>here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𝑓</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𝑛</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b="0" i="1" smtClean="0">
                        <a:latin typeface="Cambria Math" panose="02040503050406030204" pitchFamily="18" charset="0"/>
                      </a:rPr>
                      <m:t>𝑁</m:t>
                    </m:r>
                    <m:r>
                      <a:rPr lang="en-US" altLang="zh-CN" i="1">
                        <a:latin typeface="Cambria Math" panose="02040503050406030204" pitchFamily="18" charset="0"/>
                      </a:rPr>
                      <m:t>,</m:t>
                    </m:r>
                    <m:r>
                      <a:rPr lang="en-US" altLang="zh-CN" i="1">
                        <a:latin typeface="Cambria Math" panose="02040503050406030204" pitchFamily="18" charset="0"/>
                      </a:rPr>
                      <m:t>𝑑</m:t>
                    </m:r>
                    <m:r>
                      <a:rPr lang="en-US" altLang="zh-CN" i="1">
                        <a:latin typeface="Cambria Math" panose="02040503050406030204" pitchFamily="18" charset="0"/>
                      </a:rPr>
                      <m:t>∈{0,1,2,3}</m:t>
                    </m:r>
                  </m:oMath>
                </a14:m>
                <a:endParaRPr lang="zh-CN" altLang="zh-CN" dirty="0"/>
              </a:p>
              <a:p>
                <a:pPr lvl="0" eaLnBrk="0" fontAlgn="base" hangingPunct="0">
                  <a:lnSpc>
                    <a:spcPct val="125000"/>
                  </a:lnSpc>
                  <a:spcBef>
                    <a:spcPct val="0"/>
                  </a:spcBef>
                  <a:spcAft>
                    <a:spcPct val="0"/>
                  </a:spcAft>
                </a:pPr>
                <a:r>
                  <a:rPr kumimoji="0" lang="en-GB" altLang="zh-CN" sz="2000" b="0" i="1"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{start intersection ID, end intersection ID, turning direction}</a:t>
                </a:r>
              </a:p>
            </p:txBody>
          </p:sp>
        </mc:Choice>
        <mc:Fallback xmlns="">
          <p:sp>
            <p:nvSpPr>
              <p:cNvPr id="8" name="TextBox 7">
                <a:extLst>
                  <a:ext uri="{FF2B5EF4-FFF2-40B4-BE49-F238E27FC236}">
                    <a16:creationId xmlns:a16="http://schemas.microsoft.com/office/drawing/2014/main" id="{6530BD70-8BE3-ADDD-8A37-5A7051B69585}"/>
                  </a:ext>
                </a:extLst>
              </p:cNvPr>
              <p:cNvSpPr txBox="1">
                <a:spLocks noRot="1" noChangeAspect="1" noMove="1" noResize="1" noEditPoints="1" noAdjustHandles="1" noChangeArrowheads="1" noChangeShapeType="1" noTextEdit="1"/>
              </p:cNvSpPr>
              <p:nvPr/>
            </p:nvSpPr>
            <p:spPr>
              <a:xfrm>
                <a:off x="1270387" y="1364391"/>
                <a:ext cx="9651225" cy="926023"/>
              </a:xfrm>
              <a:prstGeom prst="rect">
                <a:avLst/>
              </a:prstGeom>
              <a:blipFill>
                <a:blip r:embed="rId4"/>
                <a:stretch>
                  <a:fillRect/>
                </a:stretch>
              </a:blipFill>
              <a:ln>
                <a:noFill/>
              </a:ln>
              <a:effectLst>
                <a:outerShdw blurRad="57785" dist="33020" dir="3180000" algn="ctr">
                  <a:srgbClr val="000000">
                    <a:alpha val="30000"/>
                  </a:srgbClr>
                </a:outerShdw>
              </a:effectLst>
            </p:spPr>
            <p:txBody>
              <a:bodyPr/>
              <a:lstStyle/>
              <a:p>
                <a:r>
                  <a:rPr lang="zh-CN" altLang="en-US">
                    <a:noFill/>
                  </a:rPr>
                  <a:t> </a:t>
                </a:r>
              </a:p>
            </p:txBody>
          </p:sp>
        </mc:Fallback>
      </mc:AlternateContent>
      <p:grpSp>
        <p:nvGrpSpPr>
          <p:cNvPr id="43" name="组合 42">
            <a:extLst>
              <a:ext uri="{FF2B5EF4-FFF2-40B4-BE49-F238E27FC236}">
                <a16:creationId xmlns:a16="http://schemas.microsoft.com/office/drawing/2014/main" id="{6403CEEC-D790-D63F-3732-97ADAC882AE1}"/>
              </a:ext>
            </a:extLst>
          </p:cNvPr>
          <p:cNvGrpSpPr/>
          <p:nvPr/>
        </p:nvGrpSpPr>
        <p:grpSpPr>
          <a:xfrm>
            <a:off x="7870880" y="2565823"/>
            <a:ext cx="4050211" cy="3728033"/>
            <a:chOff x="7870880" y="2565823"/>
            <a:chExt cx="4050211" cy="3728033"/>
          </a:xfrm>
        </p:grpSpPr>
        <p:grpSp>
          <p:nvGrpSpPr>
            <p:cNvPr id="49" name="组合 48">
              <a:extLst>
                <a:ext uri="{FF2B5EF4-FFF2-40B4-BE49-F238E27FC236}">
                  <a16:creationId xmlns:a16="http://schemas.microsoft.com/office/drawing/2014/main" id="{94E5DF56-F73B-821B-DFE5-BF2D707AB9B4}"/>
                </a:ext>
              </a:extLst>
            </p:cNvPr>
            <p:cNvGrpSpPr/>
            <p:nvPr/>
          </p:nvGrpSpPr>
          <p:grpSpPr>
            <a:xfrm>
              <a:off x="7870880" y="3951103"/>
              <a:ext cx="2130166" cy="2342753"/>
              <a:chOff x="8509938" y="2585217"/>
              <a:chExt cx="3258526" cy="3583722"/>
            </a:xfrm>
          </p:grpSpPr>
          <p:sp>
            <p:nvSpPr>
              <p:cNvPr id="67" name="矩形: 圆角 66">
                <a:extLst>
                  <a:ext uri="{FF2B5EF4-FFF2-40B4-BE49-F238E27FC236}">
                    <a16:creationId xmlns:a16="http://schemas.microsoft.com/office/drawing/2014/main" id="{F4AA6712-0CEF-FB61-5DC5-0170A656603A}"/>
                  </a:ext>
                </a:extLst>
              </p:cNvPr>
              <p:cNvSpPr/>
              <p:nvPr/>
            </p:nvSpPr>
            <p:spPr>
              <a:xfrm>
                <a:off x="9116575" y="2585217"/>
                <a:ext cx="1219200" cy="3383611"/>
              </a:xfrm>
              <a:prstGeom prst="roundRect">
                <a:avLst>
                  <a:gd name="adj" fmla="val 20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8" name="矩形: 圆角 67">
                <a:extLst>
                  <a:ext uri="{FF2B5EF4-FFF2-40B4-BE49-F238E27FC236}">
                    <a16:creationId xmlns:a16="http://schemas.microsoft.com/office/drawing/2014/main" id="{59CA6957-8D87-55A2-99EA-432924B233F2}"/>
                  </a:ext>
                </a:extLst>
              </p:cNvPr>
              <p:cNvSpPr/>
              <p:nvPr/>
            </p:nvSpPr>
            <p:spPr>
              <a:xfrm>
                <a:off x="911657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9" name="矩形: 圆角 68">
                <a:extLst>
                  <a:ext uri="{FF2B5EF4-FFF2-40B4-BE49-F238E27FC236}">
                    <a16:creationId xmlns:a16="http://schemas.microsoft.com/office/drawing/2014/main" id="{27C4180E-423D-049F-0F2C-1E8284B116E9}"/>
                  </a:ext>
                </a:extLst>
              </p:cNvPr>
              <p:cNvSpPr/>
              <p:nvPr/>
            </p:nvSpPr>
            <p:spPr>
              <a:xfrm>
                <a:off x="953313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0" name="矩形: 圆角 69">
                <a:extLst>
                  <a:ext uri="{FF2B5EF4-FFF2-40B4-BE49-F238E27FC236}">
                    <a16:creationId xmlns:a16="http://schemas.microsoft.com/office/drawing/2014/main" id="{D52A4E11-CC31-C6BF-5804-E9805FC5579A}"/>
                  </a:ext>
                </a:extLst>
              </p:cNvPr>
              <p:cNvSpPr/>
              <p:nvPr/>
            </p:nvSpPr>
            <p:spPr>
              <a:xfrm>
                <a:off x="994969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71" name="文本框 70">
                <a:extLst>
                  <a:ext uri="{FF2B5EF4-FFF2-40B4-BE49-F238E27FC236}">
                    <a16:creationId xmlns:a16="http://schemas.microsoft.com/office/drawing/2014/main" id="{3B80B983-3D96-10F2-D73A-516EFA606A2B}"/>
                  </a:ext>
                </a:extLst>
              </p:cNvPr>
              <p:cNvSpPr txBox="1"/>
              <p:nvPr/>
            </p:nvSpPr>
            <p:spPr>
              <a:xfrm>
                <a:off x="10540612" y="4424484"/>
                <a:ext cx="1058203" cy="612050"/>
              </a:xfrm>
              <a:prstGeom prst="rect">
                <a:avLst/>
              </a:prstGeom>
              <a:noFill/>
            </p:spPr>
            <p:txBody>
              <a:bodyPr wrap="square" rtlCol="0">
                <a:spAutoFit/>
              </a:bodyPr>
              <a:lstStyle/>
              <a:p>
                <a:r>
                  <a:rPr lang="en-US" altLang="zh-CN" sz="1000" dirty="0"/>
                  <a:t>mixed zone</a:t>
                </a:r>
                <a:endParaRPr lang="zh-CN" altLang="en-US" sz="1000" dirty="0"/>
              </a:p>
            </p:txBody>
          </p:sp>
          <p:sp>
            <p:nvSpPr>
              <p:cNvPr id="72" name="文本框 71">
                <a:extLst>
                  <a:ext uri="{FF2B5EF4-FFF2-40B4-BE49-F238E27FC236}">
                    <a16:creationId xmlns:a16="http://schemas.microsoft.com/office/drawing/2014/main" id="{27FF81F5-52D7-82AC-588E-7AEDBF2D94C2}"/>
                  </a:ext>
                </a:extLst>
              </p:cNvPr>
              <p:cNvSpPr txBox="1"/>
              <p:nvPr/>
            </p:nvSpPr>
            <p:spPr>
              <a:xfrm>
                <a:off x="10486149" y="2740738"/>
                <a:ext cx="1282315" cy="612050"/>
              </a:xfrm>
              <a:prstGeom prst="rect">
                <a:avLst/>
              </a:prstGeom>
              <a:noFill/>
            </p:spPr>
            <p:txBody>
              <a:bodyPr wrap="square">
                <a:spAutoFit/>
              </a:bodyPr>
              <a:lstStyle/>
              <a:p>
                <a:r>
                  <a:rPr lang="en-GB" altLang="zh-CN" sz="1000" dirty="0">
                    <a:ea typeface="DengXian" panose="02010600030101010101" pitchFamily="2" charset="-122"/>
                    <a:cs typeface="Times New Roman" panose="02020603050405020304" pitchFamily="18" charset="0"/>
                  </a:rPr>
                  <a:t>channelized zone </a:t>
                </a:r>
                <a:endParaRPr lang="zh-CN" altLang="en-US" sz="1000" dirty="0"/>
              </a:p>
            </p:txBody>
          </p:sp>
          <p:sp>
            <p:nvSpPr>
              <p:cNvPr id="73" name="箭头: 五边形 72">
                <a:extLst>
                  <a:ext uri="{FF2B5EF4-FFF2-40B4-BE49-F238E27FC236}">
                    <a16:creationId xmlns:a16="http://schemas.microsoft.com/office/drawing/2014/main" id="{3ECB9194-D691-DE71-B0EA-5FF1A3F3F6DD}"/>
                  </a:ext>
                </a:extLst>
              </p:cNvPr>
              <p:cNvSpPr/>
              <p:nvPr/>
            </p:nvSpPr>
            <p:spPr>
              <a:xfrm flipH="1">
                <a:off x="10540612" y="5768829"/>
                <a:ext cx="1219200" cy="40011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800" dirty="0"/>
                  <a:t>Start Intersection</a:t>
                </a:r>
                <a:endParaRPr lang="zh-CN" altLang="en-US" sz="800" dirty="0"/>
              </a:p>
            </p:txBody>
          </p:sp>
          <p:sp>
            <p:nvSpPr>
              <p:cNvPr id="74" name="文本框 73">
                <a:extLst>
                  <a:ext uri="{FF2B5EF4-FFF2-40B4-BE49-F238E27FC236}">
                    <a16:creationId xmlns:a16="http://schemas.microsoft.com/office/drawing/2014/main" id="{F6772922-9421-8572-0088-C8DE38D6959B}"/>
                  </a:ext>
                </a:extLst>
              </p:cNvPr>
              <p:cNvSpPr txBox="1"/>
              <p:nvPr/>
            </p:nvSpPr>
            <p:spPr>
              <a:xfrm rot="10800000">
                <a:off x="8509938" y="3037918"/>
                <a:ext cx="564969" cy="1928737"/>
              </a:xfrm>
              <a:prstGeom prst="rect">
                <a:avLst/>
              </a:prstGeom>
              <a:noFill/>
            </p:spPr>
            <p:txBody>
              <a:bodyPr vert="eaVert" wrap="square" rtlCol="0">
                <a:spAutoFit/>
              </a:bodyPr>
              <a:lstStyle/>
              <a:p>
                <a:r>
                  <a:rPr lang="en-US" altLang="zh-CN" sz="1200" dirty="0"/>
                  <a:t>Road Section A</a:t>
                </a:r>
                <a:endParaRPr lang="zh-CN" altLang="en-US" sz="1200" dirty="0"/>
              </a:p>
            </p:txBody>
          </p:sp>
          <p:sp>
            <p:nvSpPr>
              <p:cNvPr id="75" name="箭头: 圆角右 74">
                <a:extLst>
                  <a:ext uri="{FF2B5EF4-FFF2-40B4-BE49-F238E27FC236}">
                    <a16:creationId xmlns:a16="http://schemas.microsoft.com/office/drawing/2014/main" id="{F9D2B4F9-F8B1-279E-5E2F-AEED42AA1D9F}"/>
                  </a:ext>
                </a:extLst>
              </p:cNvPr>
              <p:cNvSpPr/>
              <p:nvPr/>
            </p:nvSpPr>
            <p:spPr>
              <a:xfrm>
                <a:off x="10026463" y="2786094"/>
                <a:ext cx="242440" cy="477953"/>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76" name="箭头: 圆角右 75">
                <a:extLst>
                  <a:ext uri="{FF2B5EF4-FFF2-40B4-BE49-F238E27FC236}">
                    <a16:creationId xmlns:a16="http://schemas.microsoft.com/office/drawing/2014/main" id="{A1C36652-DF43-56C1-223E-C79CFB7EBA86}"/>
                  </a:ext>
                </a:extLst>
              </p:cNvPr>
              <p:cNvSpPr/>
              <p:nvPr/>
            </p:nvSpPr>
            <p:spPr>
              <a:xfrm flipH="1">
                <a:off x="9179690" y="2781077"/>
                <a:ext cx="242440" cy="477953"/>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77" name="箭头: 上 76">
                <a:extLst>
                  <a:ext uri="{FF2B5EF4-FFF2-40B4-BE49-F238E27FC236}">
                    <a16:creationId xmlns:a16="http://schemas.microsoft.com/office/drawing/2014/main" id="{F83A5C85-11CF-B883-6616-D849AC914A05}"/>
                  </a:ext>
                </a:extLst>
              </p:cNvPr>
              <p:cNvSpPr/>
              <p:nvPr/>
            </p:nvSpPr>
            <p:spPr>
              <a:xfrm flipH="1">
                <a:off x="9605769" y="2777457"/>
                <a:ext cx="240812" cy="477953"/>
              </a:xfrm>
              <a:prstGeom prs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cxnSp>
            <p:nvCxnSpPr>
              <p:cNvPr id="78" name="直接连接符 77">
                <a:extLst>
                  <a:ext uri="{FF2B5EF4-FFF2-40B4-BE49-F238E27FC236}">
                    <a16:creationId xmlns:a16="http://schemas.microsoft.com/office/drawing/2014/main" id="{35A88FD4-B7DF-8D02-0A48-47BC6A672C3C}"/>
                  </a:ext>
                </a:extLst>
              </p:cNvPr>
              <p:cNvCxnSpPr>
                <a:cxnSpLocks/>
              </p:cNvCxnSpPr>
              <p:nvPr/>
            </p:nvCxnSpPr>
            <p:spPr>
              <a:xfrm>
                <a:off x="8966200" y="2606950"/>
                <a:ext cx="1574412"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cxnSp>
            <p:nvCxnSpPr>
              <p:cNvPr id="79" name="直接连接符 78">
                <a:extLst>
                  <a:ext uri="{FF2B5EF4-FFF2-40B4-BE49-F238E27FC236}">
                    <a16:creationId xmlns:a16="http://schemas.microsoft.com/office/drawing/2014/main" id="{B40743B5-712D-19CD-4E71-241D5B6B9C5B}"/>
                  </a:ext>
                </a:extLst>
              </p:cNvPr>
              <p:cNvCxnSpPr>
                <a:cxnSpLocks/>
              </p:cNvCxnSpPr>
              <p:nvPr/>
            </p:nvCxnSpPr>
            <p:spPr>
              <a:xfrm>
                <a:off x="8966200" y="5968884"/>
                <a:ext cx="1574412"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grpSp>
        <p:sp>
          <p:nvSpPr>
            <p:cNvPr id="50" name="文本框 49">
              <a:extLst>
                <a:ext uri="{FF2B5EF4-FFF2-40B4-BE49-F238E27FC236}">
                  <a16:creationId xmlns:a16="http://schemas.microsoft.com/office/drawing/2014/main" id="{F4D40876-1053-92CA-B3CF-F3DF22AA8C50}"/>
                </a:ext>
              </a:extLst>
            </p:cNvPr>
            <p:cNvSpPr txBox="1"/>
            <p:nvPr/>
          </p:nvSpPr>
          <p:spPr>
            <a:xfrm rot="16200000">
              <a:off x="10294644" y="2120061"/>
              <a:ext cx="369332" cy="1260855"/>
            </a:xfrm>
            <a:prstGeom prst="rect">
              <a:avLst/>
            </a:prstGeom>
            <a:noFill/>
          </p:spPr>
          <p:txBody>
            <a:bodyPr vert="eaVert" wrap="square" rtlCol="0">
              <a:spAutoFit/>
            </a:bodyPr>
            <a:lstStyle/>
            <a:p>
              <a:r>
                <a:rPr lang="en-US" altLang="zh-CN" sz="1200" dirty="0"/>
                <a:t>Road Section B</a:t>
              </a:r>
              <a:endParaRPr lang="zh-CN" altLang="en-US" sz="1200" dirty="0"/>
            </a:p>
          </p:txBody>
        </p:sp>
        <p:grpSp>
          <p:nvGrpSpPr>
            <p:cNvPr id="53" name="组合 52">
              <a:extLst>
                <a:ext uri="{FF2B5EF4-FFF2-40B4-BE49-F238E27FC236}">
                  <a16:creationId xmlns:a16="http://schemas.microsoft.com/office/drawing/2014/main" id="{5D55F37A-7424-2435-E7B0-61EBD64F767C}"/>
                </a:ext>
              </a:extLst>
            </p:cNvPr>
            <p:cNvGrpSpPr/>
            <p:nvPr/>
          </p:nvGrpSpPr>
          <p:grpSpPr>
            <a:xfrm rot="10800000">
              <a:off x="9373342" y="2923993"/>
              <a:ext cx="2211936" cy="797016"/>
              <a:chOff x="7659568" y="2764251"/>
              <a:chExt cx="2211936" cy="797016"/>
            </a:xfrm>
          </p:grpSpPr>
          <p:sp>
            <p:nvSpPr>
              <p:cNvPr id="60" name="矩形: 圆角 59">
                <a:extLst>
                  <a:ext uri="{FF2B5EF4-FFF2-40B4-BE49-F238E27FC236}">
                    <a16:creationId xmlns:a16="http://schemas.microsoft.com/office/drawing/2014/main" id="{1AAD7513-3090-C217-6517-7BE2758E58FC}"/>
                  </a:ext>
                </a:extLst>
              </p:cNvPr>
              <p:cNvSpPr/>
              <p:nvPr/>
            </p:nvSpPr>
            <p:spPr>
              <a:xfrm rot="16200000">
                <a:off x="8367028" y="2056791"/>
                <a:ext cx="797016" cy="2211936"/>
              </a:xfrm>
              <a:prstGeom prst="roundRect">
                <a:avLst>
                  <a:gd name="adj" fmla="val 20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61" name="矩形: 圆角 60">
                <a:extLst>
                  <a:ext uri="{FF2B5EF4-FFF2-40B4-BE49-F238E27FC236}">
                    <a16:creationId xmlns:a16="http://schemas.microsoft.com/office/drawing/2014/main" id="{4E83F4B7-8D07-A21B-C61E-A072AF3D2F15}"/>
                  </a:ext>
                </a:extLst>
              </p:cNvPr>
              <p:cNvSpPr/>
              <p:nvPr/>
            </p:nvSpPr>
            <p:spPr>
              <a:xfrm rot="16200000">
                <a:off x="7833194" y="3135253"/>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2" name="矩形: 圆角 61">
                <a:extLst>
                  <a:ext uri="{FF2B5EF4-FFF2-40B4-BE49-F238E27FC236}">
                    <a16:creationId xmlns:a16="http://schemas.microsoft.com/office/drawing/2014/main" id="{0755ED24-0409-9307-03CF-A715057F71F2}"/>
                  </a:ext>
                </a:extLst>
              </p:cNvPr>
              <p:cNvSpPr/>
              <p:nvPr/>
            </p:nvSpPr>
            <p:spPr>
              <a:xfrm rot="16200000">
                <a:off x="7833194" y="2862939"/>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3" name="矩形: 圆角 62">
                <a:extLst>
                  <a:ext uri="{FF2B5EF4-FFF2-40B4-BE49-F238E27FC236}">
                    <a16:creationId xmlns:a16="http://schemas.microsoft.com/office/drawing/2014/main" id="{778889C1-50C2-3E16-BCA6-D58F9996FA10}"/>
                  </a:ext>
                </a:extLst>
              </p:cNvPr>
              <p:cNvSpPr/>
              <p:nvPr/>
            </p:nvSpPr>
            <p:spPr>
              <a:xfrm rot="16200000">
                <a:off x="7833194" y="2590625"/>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64" name="箭头: 圆角右 63">
                <a:extLst>
                  <a:ext uri="{FF2B5EF4-FFF2-40B4-BE49-F238E27FC236}">
                    <a16:creationId xmlns:a16="http://schemas.microsoft.com/office/drawing/2014/main" id="{375C5349-0800-3C52-C34F-9BBBDF0E5489}"/>
                  </a:ext>
                </a:extLst>
              </p:cNvPr>
              <p:cNvSpPr/>
              <p:nvPr/>
            </p:nvSpPr>
            <p:spPr>
              <a:xfrm rot="16200000">
                <a:off x="7867866" y="2730986"/>
                <a:ext cx="158488" cy="312448"/>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65" name="箭头: 圆角右 64">
                <a:extLst>
                  <a:ext uri="{FF2B5EF4-FFF2-40B4-BE49-F238E27FC236}">
                    <a16:creationId xmlns:a16="http://schemas.microsoft.com/office/drawing/2014/main" id="{629396DA-4ABF-36C1-A4F2-D97C3B649129}"/>
                  </a:ext>
                </a:extLst>
              </p:cNvPr>
              <p:cNvSpPr/>
              <p:nvPr/>
            </p:nvSpPr>
            <p:spPr>
              <a:xfrm rot="16200000" flipH="1">
                <a:off x="7864586" y="3284539"/>
                <a:ext cx="158488" cy="312448"/>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66" name="箭头: 上 65">
                <a:extLst>
                  <a:ext uri="{FF2B5EF4-FFF2-40B4-BE49-F238E27FC236}">
                    <a16:creationId xmlns:a16="http://schemas.microsoft.com/office/drawing/2014/main" id="{F8C7B009-F819-5AD1-A183-C1BE212C274E}"/>
                  </a:ext>
                </a:extLst>
              </p:cNvPr>
              <p:cNvSpPr/>
              <p:nvPr/>
            </p:nvSpPr>
            <p:spPr>
              <a:xfrm rot="16200000" flipH="1">
                <a:off x="7862752" y="3006535"/>
                <a:ext cx="157424" cy="312448"/>
              </a:xfrm>
              <a:prstGeom prs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grpSp>
        <p:sp>
          <p:nvSpPr>
            <p:cNvPr id="54" name="矩形: 圆角 53">
              <a:extLst>
                <a:ext uri="{FF2B5EF4-FFF2-40B4-BE49-F238E27FC236}">
                  <a16:creationId xmlns:a16="http://schemas.microsoft.com/office/drawing/2014/main" id="{1941D7AC-53B2-18CF-F095-EA5501B5CECD}"/>
                </a:ext>
              </a:extLst>
            </p:cNvPr>
            <p:cNvSpPr/>
            <p:nvPr/>
          </p:nvSpPr>
          <p:spPr>
            <a:xfrm>
              <a:off x="8246821" y="2923993"/>
              <a:ext cx="838276" cy="79701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900" dirty="0"/>
                <a:t>End Intersection</a:t>
              </a:r>
              <a:endParaRPr lang="zh-CN" altLang="en-US" sz="900" dirty="0"/>
            </a:p>
          </p:txBody>
        </p:sp>
        <p:sp>
          <p:nvSpPr>
            <p:cNvPr id="55" name="箭头: 圆角右 54">
              <a:extLst>
                <a:ext uri="{FF2B5EF4-FFF2-40B4-BE49-F238E27FC236}">
                  <a16:creationId xmlns:a16="http://schemas.microsoft.com/office/drawing/2014/main" id="{42DECB03-0A67-F529-1DA1-ABD9A7AA62FD}"/>
                </a:ext>
              </a:extLst>
            </p:cNvPr>
            <p:cNvSpPr/>
            <p:nvPr/>
          </p:nvSpPr>
          <p:spPr>
            <a:xfrm>
              <a:off x="8938273" y="3157970"/>
              <a:ext cx="797015" cy="741950"/>
            </a:xfrm>
            <a:prstGeom prst="bentArrow">
              <a:avLst>
                <a:gd name="adj1" fmla="val 15990"/>
                <a:gd name="adj2" fmla="val 20349"/>
                <a:gd name="adj3" fmla="val 23520"/>
                <a:gd name="adj4" fmla="val 76364"/>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56" name="箭头: 五边形 55">
              <a:extLst>
                <a:ext uri="{FF2B5EF4-FFF2-40B4-BE49-F238E27FC236}">
                  <a16:creationId xmlns:a16="http://schemas.microsoft.com/office/drawing/2014/main" id="{62DB1938-BA1E-1D41-87D8-6B01B7413C4A}"/>
                </a:ext>
              </a:extLst>
            </p:cNvPr>
            <p:cNvSpPr/>
            <p:nvPr/>
          </p:nvSpPr>
          <p:spPr>
            <a:xfrm rot="5400000" flipH="1">
              <a:off x="11380311" y="3706262"/>
              <a:ext cx="409932" cy="671629"/>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altLang="zh-CN" sz="800" dirty="0"/>
                <a:t>Target Intersection</a:t>
              </a:r>
              <a:endParaRPr lang="zh-CN" altLang="en-US" sz="800" dirty="0"/>
            </a:p>
          </p:txBody>
        </p:sp>
        <p:cxnSp>
          <p:nvCxnSpPr>
            <p:cNvPr id="57" name="直接连接符 56">
              <a:extLst>
                <a:ext uri="{FF2B5EF4-FFF2-40B4-BE49-F238E27FC236}">
                  <a16:creationId xmlns:a16="http://schemas.microsoft.com/office/drawing/2014/main" id="{0BC06A32-19D1-C011-783D-9E8F088F991A}"/>
                </a:ext>
              </a:extLst>
            </p:cNvPr>
            <p:cNvCxnSpPr>
              <a:cxnSpLocks/>
            </p:cNvCxnSpPr>
            <p:nvPr/>
          </p:nvCxnSpPr>
          <p:spPr>
            <a:xfrm rot="5400000">
              <a:off x="11071887" y="3322498"/>
              <a:ext cx="1029226"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sp>
          <p:nvSpPr>
            <p:cNvPr id="58" name="右大括号 57">
              <a:extLst>
                <a:ext uri="{FF2B5EF4-FFF2-40B4-BE49-F238E27FC236}">
                  <a16:creationId xmlns:a16="http://schemas.microsoft.com/office/drawing/2014/main" id="{4EBE628A-2D69-EFE9-57A2-98F090E51932}"/>
                </a:ext>
              </a:extLst>
            </p:cNvPr>
            <p:cNvSpPr/>
            <p:nvPr/>
          </p:nvSpPr>
          <p:spPr>
            <a:xfrm>
              <a:off x="9080662" y="4570921"/>
              <a:ext cx="144951" cy="159211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9" name="右大括号 58">
              <a:extLst>
                <a:ext uri="{FF2B5EF4-FFF2-40B4-BE49-F238E27FC236}">
                  <a16:creationId xmlns:a16="http://schemas.microsoft.com/office/drawing/2014/main" id="{4837906C-D9BA-8D6C-C88F-5880E2BD6A5B}"/>
                </a:ext>
              </a:extLst>
            </p:cNvPr>
            <p:cNvSpPr/>
            <p:nvPr/>
          </p:nvSpPr>
          <p:spPr>
            <a:xfrm>
              <a:off x="9080662" y="3961462"/>
              <a:ext cx="144951" cy="58928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2499424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0BD70-8BE3-ADDD-8A37-5A7051B69585}"/>
                  </a:ext>
                </a:extLst>
              </p:cNvPr>
              <p:cNvSpPr txBox="1"/>
              <p:nvPr/>
            </p:nvSpPr>
            <p:spPr>
              <a:xfrm>
                <a:off x="1270387" y="1364391"/>
                <a:ext cx="9651225" cy="3822521"/>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r>
                  <a:rPr lang="en-US" altLang="zh-CN" dirty="0"/>
                  <a:t>The problem is formulated as:</a:t>
                </a: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d>
                            <m:dPr>
                              <m:ctrlPr>
                                <a:rPr lang="en-US" altLang="zh-CN" b="0" i="1" smtClean="0">
                                  <a:latin typeface="Cambria Math" panose="02040503050406030204" pitchFamily="18" charset="0"/>
                                </a:rPr>
                              </m:ctrlPr>
                            </m:dPr>
                            <m:e>
                              <m:r>
                                <a:rPr lang="en-US" altLang="zh-CN" b="1" i="1" smtClean="0">
                                  <a:latin typeface="Cambria Math" panose="02040503050406030204" pitchFamily="18" charset="0"/>
                                </a:rPr>
                                <m:t>𝑬</m:t>
                              </m:r>
                            </m:e>
                          </m:d>
                        </m:e>
                        <m:sub>
                          <m:r>
                            <a:rPr lang="en-US" altLang="zh-CN" b="0" i="1" smtClean="0">
                              <a:latin typeface="Cambria Math" panose="02040503050406030204" pitchFamily="18" charset="0"/>
                            </a:rPr>
                            <m:t>𝑡</m:t>
                          </m:r>
                        </m:sub>
                      </m:sSub>
                      <m:box>
                        <m:boxPr>
                          <m:ctrlPr>
                            <a:rPr lang="zh-CN" altLang="zh-CN" i="1">
                              <a:latin typeface="Cambria Math" panose="02040503050406030204" pitchFamily="18" charset="0"/>
                            </a:rPr>
                          </m:ctrlPr>
                        </m:boxPr>
                        <m:e>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b="0" i="1" smtClean="0">
                                  <a:latin typeface="Cambria Math" panose="02040503050406030204" pitchFamily="18" charset="0"/>
                                </a:rPr>
                                <m:t>(</m:t>
                              </m:r>
                              <m:r>
                                <a:rPr lang="en-US" altLang="zh-CN" i="1">
                                  <a:latin typeface="Cambria Math" panose="02040503050406030204" pitchFamily="18" charset="0"/>
                                </a:rPr>
                                <m:t>𝑒</m:t>
                              </m:r>
                            </m:e>
                            <m:sub>
                              <m:r>
                                <a:rPr lang="en-US" altLang="zh-CN" i="1">
                                  <a:latin typeface="Cambria Math" panose="02040503050406030204" pitchFamily="18" charset="0"/>
                                </a:rPr>
                                <m:t>𝑡</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b="0" i="1" smtClean="0">
                                      <a:latin typeface="Cambria Math" panose="02040503050406030204" pitchFamily="18" charset="0"/>
                                    </a:rPr>
                                    <m:t>𝑎</m:t>
                                  </m:r>
                                </m:sub>
                              </m:sSub>
                            </m:sub>
                          </m:sSub>
                          <m:r>
                            <a:rPr lang="en-US" altLang="zh-CN" b="0" i="1" smtClean="0">
                              <a:latin typeface="Cambria Math" panose="02040503050406030204" pitchFamily="18" charset="0"/>
                            </a:rPr>
                            <m:t>)</m:t>
                          </m:r>
                          <m:groupChr>
                            <m:groupChrPr>
                              <m:chr m:val="→"/>
                              <m:vertJc m:val="bot"/>
                              <m:ctrlPr>
                                <a:rPr lang="zh-CN" altLang="zh-CN" i="1">
                                  <a:latin typeface="Cambria Math" panose="02040503050406030204" pitchFamily="18" charset="0"/>
                                </a:rPr>
                              </m:ctrlPr>
                            </m:groupChrPr>
                            <m:e>
                              <m:r>
                                <m:rPr>
                                  <m:brk m:alnAt="2"/>
                                </m:rPr>
                                <a:rPr lang="en-US" altLang="zh-CN" b="0" i="1" smtClean="0">
                                  <a:latin typeface="Cambria Math" panose="02040503050406030204" pitchFamily="18" charset="0"/>
                                </a:rPr>
                                <m:t>𝐺</m:t>
                              </m:r>
                              <m:r>
                                <a:rPr lang="en-US" altLang="zh-CN" b="0" i="1" smtClean="0">
                                  <a:latin typeface="Cambria Math" panose="02040503050406030204" pitchFamily="18" charset="0"/>
                                </a:rPr>
                                <m:t>𝐴𝑁𝑃</m:t>
                              </m:r>
                            </m:e>
                          </m:groupChr>
                        </m:e>
                      </m:box>
                      <m:r>
                        <a:rPr lang="en-US" altLang="zh-CN" b="0"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𝑷</m:t>
                          </m:r>
                          <m:r>
                            <a:rPr lang="en-US" altLang="zh-CN" b="0" i="1" smtClean="0">
                              <a:latin typeface="Cambria Math" panose="02040503050406030204" pitchFamily="18" charset="0"/>
                            </a:rPr>
                            <m:t>)</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𝑏</m:t>
                                  </m:r>
                                </m:sub>
                              </m:sSub>
                            </m:sub>
                          </m:sSub>
                          <m:r>
                            <a:rPr lang="en-US" altLang="zh-CN" b="0" i="1" smtClean="0">
                              <a:latin typeface="Cambria Math" panose="02040503050406030204" pitchFamily="18" charset="0"/>
                            </a:rPr>
                            <m:t>&lt;20</m:t>
                          </m:r>
                        </m:e>
                      </m:d>
                      <m:r>
                        <a:rPr lang="en-US" altLang="zh-CN" b="0" i="1" smtClean="0">
                          <a:latin typeface="Cambria Math" panose="02040503050406030204" pitchFamily="18" charset="0"/>
                        </a:rPr>
                        <m:t>)</m:t>
                      </m:r>
                    </m:oMath>
                  </m:oMathPara>
                </a14:m>
                <a:endParaRPr lang="en-US" altLang="zh-CN" b="0" dirty="0"/>
              </a:p>
              <a:p>
                <a:r>
                  <a:rPr lang="en-US" altLang="zh-CN" dirty="0"/>
                  <a:t>		 </a:t>
                </a:r>
                <a14:m>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oMath>
                </a14:m>
                <a:endParaRPr lang="en-US" altLang="zh-CN" dirty="0"/>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𝑖</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𝑗</m:t>
                          </m:r>
                        </m:e>
                        <m:sub>
                          <m:r>
                            <a:rPr lang="en-US" altLang="zh-CN" b="0" i="1" smtClean="0">
                              <a:latin typeface="Cambria Math" panose="02040503050406030204" pitchFamily="18" charset="0"/>
                            </a:rPr>
                            <m:t>𝑎</m:t>
                          </m:r>
                        </m:sub>
                      </m:sSub>
                      <m:r>
                        <a:rPr lang="en-US" altLang="zh-CN"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𝑎</m:t>
                          </m:r>
                        </m:sub>
                      </m:sSub>
                    </m:oMath>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b="0" i="1" smtClean="0">
                              <a:latin typeface="Cambria Math" panose="02040503050406030204" pitchFamily="18" charset="0"/>
                            </a:rPr>
                            <m:t>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𝑗</m:t>
                          </m:r>
                        </m:e>
                        <m:sub>
                          <m:r>
                            <a:rPr lang="en-US" altLang="zh-CN" b="0" i="1" smtClean="0">
                              <a:latin typeface="Cambria Math" panose="02040503050406030204" pitchFamily="18" charset="0"/>
                            </a:rPr>
                            <m:t>𝑏</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𝐼</m:t>
                          </m:r>
                        </m:e>
                        <m:sub>
                          <m:r>
                            <a:rPr lang="en-US" altLang="zh-CN" b="0" i="1" smtClean="0">
                              <a:latin typeface="Cambria Math" panose="02040503050406030204" pitchFamily="18" charset="0"/>
                            </a:rPr>
                            <m:t>𝑏</m:t>
                          </m:r>
                        </m:sub>
                      </m:sSub>
                    </m:oMath>
                    <m:oMath xmlns:m="http://schemas.openxmlformats.org/officeDocument/2006/math">
                      <m:r>
                        <a:rPr lang="en-US" altLang="zh-CN" b="0" i="1" smtClean="0">
                          <a:latin typeface="Cambria Math" panose="02040503050406030204" pitchFamily="18" charset="0"/>
                        </a:rPr>
                        <m:t>𝐼</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𝑏</m:t>
                          </m:r>
                        </m:sub>
                      </m:sSub>
                    </m:oMath>
                    <m:oMath xmlns:m="http://schemas.openxmlformats.org/officeDocument/2006/math">
                      <m:r>
                        <a:rPr lang="en-US" altLang="zh-CN" b="0" i="1" smtClean="0">
                          <a:latin typeface="Cambria Math" panose="02040503050406030204" pitchFamily="18" charset="0"/>
                        </a:rPr>
                        <m:t>𝑡</m:t>
                      </m:r>
                      <m:r>
                        <a:rPr lang="en-US" altLang="zh-CN" i="1">
                          <a:latin typeface="Cambria Math" panose="02040503050406030204" pitchFamily="18" charset="0"/>
                        </a:rPr>
                        <m:t>∈</m:t>
                      </m:r>
                      <m:r>
                        <a:rPr lang="en-US" altLang="zh-CN" b="0" i="1" smtClean="0">
                          <a:latin typeface="Cambria Math" panose="02040503050406030204" pitchFamily="18" charset="0"/>
                        </a:rPr>
                        <m:t>𝑇</m:t>
                      </m:r>
                    </m:oMath>
                  </m:oMathPara>
                </a14:m>
                <a:endParaRPr lang="en-US" altLang="zh-CN" b="0" dirty="0"/>
              </a:p>
              <a:p>
                <a:r>
                  <a:rPr lang="en-US" altLang="zh-CN" b="0" dirty="0"/>
                  <a:t>Where: </a:t>
                </a:r>
              </a:p>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𝑎</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𝑎𝑟𝑡𝑒𝑟𝑖𝑎𝑙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𝑛𝑜𝑑𝑒𝑠</m:t>
                      </m:r>
                    </m:oMath>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𝑏</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𝑏𝑟𝑎𝑛𝑐h</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𝑛𝑜𝑑𝑒𝑠</m:t>
                      </m:r>
                    </m:oMath>
                    <m:oMath xmlns:m="http://schemas.openxmlformats.org/officeDocument/2006/math">
                      <m:r>
                        <a:rPr lang="en-US" altLang="zh-CN" b="0" i="1" smtClean="0">
                          <a:latin typeface="Cambria Math" panose="02040503050406030204" pitchFamily="18" charset="0"/>
                        </a:rPr>
                        <m:t>𝐸</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𝑎𝑟𝑡𝑒𝑟𝑖𝑎𝑙</m:t>
                      </m:r>
                      <m:r>
                        <a:rPr lang="en-US" altLang="zh-CN" b="0" i="1" smtClean="0">
                          <a:latin typeface="Cambria Math" panose="02040503050406030204" pitchFamily="18" charset="0"/>
                        </a:rPr>
                        <m:t> </m:t>
                      </m:r>
                      <m:r>
                        <a:rPr lang="en-US" altLang="zh-CN" b="0" i="1" smtClean="0">
                          <a:latin typeface="Cambria Math" panose="02040503050406030204" pitchFamily="18" charset="0"/>
                        </a:rPr>
                        <m:t>𝑛𝑜𝑑𝑒</m:t>
                      </m:r>
                      <m:r>
                        <a:rPr lang="en-US" altLang="zh-CN" b="0" i="1" smtClean="0">
                          <a:latin typeface="Cambria Math" panose="02040503050406030204" pitchFamily="18" charset="0"/>
                        </a:rPr>
                        <m:t> </m:t>
                      </m:r>
                      <m:r>
                        <a:rPr lang="en-US" altLang="zh-CN" b="0" i="1" smtClean="0">
                          <a:latin typeface="Cambria Math" panose="02040503050406030204" pitchFamily="18" charset="0"/>
                        </a:rPr>
                        <m:t>𝑠𝑝𝑒𝑒𝑑</m:t>
                      </m:r>
                    </m:oMath>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𝑚𝑎𝑡𝑟𝑖𝑥</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𝑝𝑟𝑜𝑏𝑎𝑏𝑖𝑙𝑖𝑡𝑦</m:t>
                      </m:r>
                      <m:r>
                        <a:rPr lang="en-US" altLang="zh-CN" b="0" i="1" smtClean="0">
                          <a:latin typeface="Cambria Math" panose="02040503050406030204" pitchFamily="18" charset="0"/>
                        </a:rPr>
                        <m:t> </m:t>
                      </m:r>
                      <m:r>
                        <a:rPr lang="en-US" altLang="zh-CN" b="0" i="1" smtClean="0">
                          <a:latin typeface="Cambria Math" panose="02040503050406030204" pitchFamily="18" charset="0"/>
                        </a:rPr>
                        <m:t>𝑜𝑓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𝑐𝑜𝑛𝑔𝑒𝑠𝑡𝑖𝑜𝑛</m:t>
                      </m:r>
                    </m:oMath>
                  </m:oMathPara>
                </a14:m>
                <a:endParaRPr lang="en-US" altLang="zh-CN" b="0" dirty="0"/>
              </a:p>
              <a:p>
                <a:endParaRPr lang="zh-CN" altLang="zh-CN" dirty="0"/>
              </a:p>
            </p:txBody>
          </p:sp>
        </mc:Choice>
        <mc:Fallback xmlns="">
          <p:sp>
            <p:nvSpPr>
              <p:cNvPr id="8" name="TextBox 7">
                <a:extLst>
                  <a:ext uri="{FF2B5EF4-FFF2-40B4-BE49-F238E27FC236}">
                    <a16:creationId xmlns:a16="http://schemas.microsoft.com/office/drawing/2014/main" id="{6530BD70-8BE3-ADDD-8A37-5A7051B69585}"/>
                  </a:ext>
                </a:extLst>
              </p:cNvPr>
              <p:cNvSpPr txBox="1">
                <a:spLocks noRot="1" noChangeAspect="1" noMove="1" noResize="1" noEditPoints="1" noAdjustHandles="1" noChangeArrowheads="1" noChangeShapeType="1" noTextEdit="1"/>
              </p:cNvSpPr>
              <p:nvPr/>
            </p:nvSpPr>
            <p:spPr>
              <a:xfrm>
                <a:off x="1270387" y="1364391"/>
                <a:ext cx="9651225" cy="3822521"/>
              </a:xfrm>
              <a:prstGeom prst="rect">
                <a:avLst/>
              </a:prstGeom>
              <a:blipFill>
                <a:blip r:embed="rId3"/>
                <a:stretch>
                  <a:fillRect/>
                </a:stretch>
              </a:blipFill>
              <a:ln>
                <a:noFill/>
              </a:ln>
              <a:effectLst>
                <a:outerShdw blurRad="57785" dist="33020" dir="3180000" algn="ctr">
                  <a:srgbClr val="000000">
                    <a:alpha val="30000"/>
                  </a:srgbClr>
                </a:outerShdw>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8</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5" y="405034"/>
            <a:ext cx="3051623" cy="364756"/>
            <a:chOff x="258847" y="405034"/>
            <a:chExt cx="2300997"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7" y="405034"/>
              <a:ext cx="2094425"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latin typeface="Calibri" panose="020F0502020204030204" pitchFamily="34" charset="0"/>
                  <a:cs typeface="Calibri" panose="020F0502020204030204" pitchFamily="34" charset="0"/>
                </a:rPr>
                <a:t>Problem Formulation</a:t>
              </a:r>
              <a:endParaRPr lang="zh-CN" altLang="en-US" sz="22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330294" y="405034"/>
              <a:ext cx="229550" cy="364756"/>
            </a:xfrm>
            <a:prstGeom prst="chevron">
              <a:avLst>
                <a:gd name="adj" fmla="val 58013"/>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mc:AlternateContent xmlns:mc="http://schemas.openxmlformats.org/markup-compatibility/2006" xmlns:a14="http://schemas.microsoft.com/office/drawing/2010/main">
        <mc:Choice Requires="a14">
          <p:sp>
            <p:nvSpPr>
              <p:cNvPr id="7" name="Rectangle 2">
                <a:extLst>
                  <a:ext uri="{FF2B5EF4-FFF2-40B4-BE49-F238E27FC236}">
                    <a16:creationId xmlns:a16="http://schemas.microsoft.com/office/drawing/2014/main" id="{EA02CB02-AFAF-4776-9CCF-4BEE699CF8A9}"/>
                  </a:ext>
                </a:extLst>
              </p:cNvPr>
              <p:cNvSpPr>
                <a:spLocks noChangeArrowheads="1"/>
              </p:cNvSpPr>
              <p:nvPr/>
            </p:nvSpPr>
            <p:spPr bwMode="auto">
              <a:xfrm>
                <a:off x="1270387" y="5140953"/>
                <a:ext cx="9651225" cy="83253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lang="en-GB" altLang="zh-CN" sz="2000" dirty="0">
                    <a:ea typeface="DengXian" panose="02010600030101010101" pitchFamily="2" charset="-122"/>
                    <a:cs typeface="Times New Roman" panose="02020603050405020304" pitchFamily="18" charset="0"/>
                  </a:rPr>
                  <a:t>The connectivity matrix is divided into T layers on timestamp dimension. </a:t>
                </a:r>
                <a:r>
                  <a:rPr lang="en-US" altLang="zh-CN" sz="2000" dirty="0">
                    <a:ea typeface="DengXian" panose="02010600030101010101" pitchFamily="2" charset="-122"/>
                    <a:cs typeface="Times New Roman" panose="02020603050405020304" pitchFamily="18" charset="0"/>
                  </a:rPr>
                  <a:t>Road network at a given timestamp t is given as a directed network </a:t>
                </a:r>
                <a14:m>
                  <m:oMath xmlns:m="http://schemas.openxmlformats.org/officeDocument/2006/math">
                    <m:sSub>
                      <m:sSubPr>
                        <m:ctrlPr>
                          <a:rPr lang="zh-CN" altLang="zh-CN" sz="2000" i="1">
                            <a:latin typeface="Cambria Math" panose="02040503050406030204" pitchFamily="18" charset="0"/>
                            <a:ea typeface="DengXian" panose="02010600030101010101" pitchFamily="2" charset="-122"/>
                            <a:cs typeface="Times New Roman" panose="02020603050405020304" pitchFamily="18" charset="0"/>
                          </a:rPr>
                        </m:ctrlPr>
                      </m:sSubPr>
                      <m:e>
                        <m:r>
                          <a:rPr lang="en-US" altLang="zh-CN" sz="2000">
                            <a:latin typeface="Cambria Math" panose="02040503050406030204" pitchFamily="18" charset="0"/>
                            <a:ea typeface="DengXian" panose="02010600030101010101" pitchFamily="2" charset="-122"/>
                            <a:cs typeface="Times New Roman" panose="02020603050405020304" pitchFamily="18" charset="0"/>
                          </a:rPr>
                          <m:t>𝑮</m:t>
                        </m:r>
                      </m:e>
                      <m:sub>
                        <m:r>
                          <a:rPr lang="en-US" altLang="zh-CN" sz="2000">
                            <a:latin typeface="Cambria Math" panose="02040503050406030204" pitchFamily="18" charset="0"/>
                            <a:ea typeface="DengXian" panose="02010600030101010101" pitchFamily="2" charset="-122"/>
                            <a:cs typeface="Times New Roman" panose="02020603050405020304" pitchFamily="18" charset="0"/>
                          </a:rPr>
                          <m:t>𝑡</m:t>
                        </m:r>
                      </m:sub>
                    </m:sSub>
                    <m:r>
                      <a:rPr lang="en-US" altLang="zh-CN" sz="2000">
                        <a:latin typeface="Cambria Math" panose="02040503050406030204" pitchFamily="18" charset="0"/>
                        <a:ea typeface="DengXian" panose="02010600030101010101" pitchFamily="2" charset="-122"/>
                        <a:cs typeface="Times New Roman" panose="02020603050405020304" pitchFamily="18" charset="0"/>
                      </a:rPr>
                      <m:t>=</m:t>
                    </m:r>
                    <m:d>
                      <m:dPr>
                        <m:ctrlPr>
                          <a:rPr lang="zh-CN" altLang="zh-CN" sz="2000" i="1">
                            <a:latin typeface="Cambria Math" panose="02040503050406030204" pitchFamily="18" charset="0"/>
                            <a:ea typeface="DengXian" panose="02010600030101010101" pitchFamily="2" charset="-122"/>
                            <a:cs typeface="Times New Roman" panose="02020603050405020304" pitchFamily="18" charset="0"/>
                          </a:rPr>
                        </m:ctrlPr>
                      </m:dPr>
                      <m:e>
                        <m:r>
                          <a:rPr lang="en-US" altLang="zh-CN" sz="2000">
                            <a:latin typeface="Cambria Math" panose="02040503050406030204" pitchFamily="18" charset="0"/>
                            <a:ea typeface="DengXian" panose="02010600030101010101" pitchFamily="2" charset="-122"/>
                            <a:cs typeface="Times New Roman" panose="02020603050405020304" pitchFamily="18" charset="0"/>
                          </a:rPr>
                          <m:t>𝐼</m:t>
                        </m:r>
                        <m:r>
                          <a:rPr lang="en-US" altLang="zh-CN" sz="2000">
                            <a:latin typeface="Cambria Math" panose="02040503050406030204" pitchFamily="18" charset="0"/>
                            <a:ea typeface="DengXian" panose="02010600030101010101" pitchFamily="2" charset="-122"/>
                            <a:cs typeface="Times New Roman" panose="02020603050405020304" pitchFamily="18" charset="0"/>
                          </a:rPr>
                          <m:t>,</m:t>
                        </m:r>
                        <m:r>
                          <a:rPr lang="en-US" altLang="zh-CN" sz="2000">
                            <a:latin typeface="Cambria Math" panose="02040503050406030204" pitchFamily="18" charset="0"/>
                            <a:ea typeface="DengXian" panose="02010600030101010101" pitchFamily="2" charset="-122"/>
                            <a:cs typeface="Times New Roman" panose="02020603050405020304" pitchFamily="18" charset="0"/>
                          </a:rPr>
                          <m:t>𝐶</m:t>
                        </m:r>
                        <m:r>
                          <a:rPr lang="en-US" altLang="zh-CN" sz="2000">
                            <a:latin typeface="Cambria Math" panose="02040503050406030204" pitchFamily="18" charset="0"/>
                            <a:ea typeface="DengXian" panose="02010600030101010101" pitchFamily="2" charset="-122"/>
                            <a:cs typeface="Times New Roman" panose="02020603050405020304" pitchFamily="18" charset="0"/>
                          </a:rPr>
                          <m:t>,</m:t>
                        </m:r>
                        <m:sSub>
                          <m:sSubPr>
                            <m:ctrlPr>
                              <a:rPr lang="zh-CN" altLang="zh-CN" sz="2000" i="1">
                                <a:latin typeface="Cambria Math" panose="02040503050406030204" pitchFamily="18" charset="0"/>
                                <a:ea typeface="DengXian" panose="02010600030101010101" pitchFamily="2" charset="-122"/>
                                <a:cs typeface="Times New Roman" panose="02020603050405020304" pitchFamily="18" charset="0"/>
                              </a:rPr>
                            </m:ctrlPr>
                          </m:sSubPr>
                          <m:e>
                            <m:d>
                              <m:dPr>
                                <m:ctrlPr>
                                  <a:rPr lang="zh-CN" altLang="zh-CN" sz="2000" i="1">
                                    <a:latin typeface="Cambria Math" panose="02040503050406030204" pitchFamily="18" charset="0"/>
                                    <a:ea typeface="DengXian" panose="02010600030101010101" pitchFamily="2" charset="-122"/>
                                    <a:cs typeface="Times New Roman" panose="02020603050405020304" pitchFamily="18" charset="0"/>
                                  </a:rPr>
                                </m:ctrlPr>
                              </m:dPr>
                              <m:e>
                                <m:r>
                                  <a:rPr lang="en-US" altLang="zh-CN" sz="2000">
                                    <a:latin typeface="Cambria Math" panose="02040503050406030204" pitchFamily="18" charset="0"/>
                                    <a:ea typeface="DengXian" panose="02010600030101010101" pitchFamily="2" charset="-122"/>
                                    <a:cs typeface="Times New Roman" panose="02020603050405020304" pitchFamily="18" charset="0"/>
                                  </a:rPr>
                                  <m:t>𝑬</m:t>
                                </m:r>
                              </m:e>
                            </m:d>
                          </m:e>
                          <m:sub>
                            <m:r>
                              <a:rPr lang="en-US" altLang="zh-CN" sz="2000">
                                <a:latin typeface="Cambria Math" panose="02040503050406030204" pitchFamily="18" charset="0"/>
                                <a:ea typeface="DengXian" panose="02010600030101010101" pitchFamily="2" charset="-122"/>
                                <a:cs typeface="Times New Roman" panose="02020603050405020304" pitchFamily="18" charset="0"/>
                              </a:rPr>
                              <m:t>𝑡</m:t>
                            </m:r>
                          </m:sub>
                        </m:sSub>
                      </m:e>
                    </m:d>
                  </m:oMath>
                </a14:m>
                <a:endParaRPr lang="en-GB" altLang="zh-CN" sz="2000" dirty="0">
                  <a:ea typeface="DengXian" panose="02010600030101010101" pitchFamily="2" charset="-122"/>
                  <a:cs typeface="Times New Roman" panose="02020603050405020304" pitchFamily="18" charset="0"/>
                </a:endParaRPr>
              </a:p>
            </p:txBody>
          </p:sp>
        </mc:Choice>
        <mc:Fallback xmlns="">
          <p:sp>
            <p:nvSpPr>
              <p:cNvPr id="7" name="Rectangle 2">
                <a:extLst>
                  <a:ext uri="{FF2B5EF4-FFF2-40B4-BE49-F238E27FC236}">
                    <a16:creationId xmlns:a16="http://schemas.microsoft.com/office/drawing/2014/main" id="{EA02CB02-AFAF-4776-9CCF-4BEE699CF8A9}"/>
                  </a:ext>
                </a:extLst>
              </p:cNvPr>
              <p:cNvSpPr>
                <a:spLocks noRot="1" noChangeAspect="1" noMove="1" noResize="1" noEditPoints="1" noAdjustHandles="1" noChangeArrowheads="1" noChangeShapeType="1" noTextEdit="1"/>
              </p:cNvSpPr>
              <p:nvPr/>
            </p:nvSpPr>
            <p:spPr bwMode="auto">
              <a:xfrm>
                <a:off x="1270387" y="5140953"/>
                <a:ext cx="9651225" cy="832536"/>
              </a:xfrm>
              <a:prstGeom prst="rect">
                <a:avLst/>
              </a:prstGeom>
              <a:blipFill>
                <a:blip r:embed="rId4"/>
                <a:stretch>
                  <a:fillRect l="-568" b="-1240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362440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9D83DE2-7922-4013-A169-92F8FFEAD037}"/>
              </a:ext>
            </a:extLst>
          </p:cNvPr>
          <p:cNvSpPr>
            <a:spLocks noGrp="1"/>
          </p:cNvSpPr>
          <p:nvPr>
            <p:ph type="sldNum" sz="quarter" idx="12"/>
          </p:nvPr>
        </p:nvSpPr>
        <p:spPr/>
        <p:txBody>
          <a:bodyPr/>
          <a:lstStyle/>
          <a:p>
            <a:fld id="{00EA187B-9D1C-5047-9F51-51D4960C227C}" type="slidenum">
              <a:rPr lang="en-US" smtClean="0"/>
              <a:t>9</a:t>
            </a:fld>
            <a:endParaRPr lang="en-US"/>
          </a:p>
        </p:txBody>
      </p:sp>
      <p:grpSp>
        <p:nvGrpSpPr>
          <p:cNvPr id="3" name="组合 2">
            <a:extLst>
              <a:ext uri="{FF2B5EF4-FFF2-40B4-BE49-F238E27FC236}">
                <a16:creationId xmlns:a16="http://schemas.microsoft.com/office/drawing/2014/main" id="{4E080209-6A07-4FE1-ACC4-190BC7317B6D}"/>
              </a:ext>
            </a:extLst>
          </p:cNvPr>
          <p:cNvGrpSpPr/>
          <p:nvPr/>
        </p:nvGrpSpPr>
        <p:grpSpPr>
          <a:xfrm>
            <a:off x="258846" y="405034"/>
            <a:ext cx="2601894" cy="364756"/>
            <a:chOff x="258846" y="405034"/>
            <a:chExt cx="2601894" cy="364756"/>
          </a:xfrm>
        </p:grpSpPr>
        <p:sp>
          <p:nvSpPr>
            <p:cNvPr id="4" name="箭头: 五边形 3">
              <a:extLst>
                <a:ext uri="{FF2B5EF4-FFF2-40B4-BE49-F238E27FC236}">
                  <a16:creationId xmlns:a16="http://schemas.microsoft.com/office/drawing/2014/main" id="{A0FF9541-F01F-4445-AF3D-FF664C879E53}"/>
                </a:ext>
              </a:extLst>
            </p:cNvPr>
            <p:cNvSpPr/>
            <p:nvPr/>
          </p:nvSpPr>
          <p:spPr>
            <a:xfrm>
              <a:off x="258846" y="405034"/>
              <a:ext cx="2378476" cy="364756"/>
            </a:xfrm>
            <a:prstGeom prst="homePlate">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200" dirty="0">
                  <a:latin typeface="Calibri" panose="020F0502020204030204" pitchFamily="34" charset="0"/>
                  <a:cs typeface="Calibri" panose="020F0502020204030204" pitchFamily="34" charset="0"/>
                </a:rPr>
                <a:t>Data Acquisition</a:t>
              </a:r>
              <a:endParaRPr lang="zh-CN" altLang="en-US" sz="2200" dirty="0">
                <a:latin typeface="Calibri" panose="020F0502020204030204" pitchFamily="34" charset="0"/>
                <a:cs typeface="Calibri" panose="020F0502020204030204" pitchFamily="34" charset="0"/>
              </a:endParaRPr>
            </a:p>
          </p:txBody>
        </p:sp>
        <p:sp>
          <p:nvSpPr>
            <p:cNvPr id="5" name="箭头: V 形 4">
              <a:extLst>
                <a:ext uri="{FF2B5EF4-FFF2-40B4-BE49-F238E27FC236}">
                  <a16:creationId xmlns:a16="http://schemas.microsoft.com/office/drawing/2014/main" id="{B1F3D232-2310-4FC8-89DB-25587B276CBE}"/>
                </a:ext>
              </a:extLst>
            </p:cNvPr>
            <p:cNvSpPr/>
            <p:nvPr/>
          </p:nvSpPr>
          <p:spPr>
            <a:xfrm>
              <a:off x="2565400" y="405034"/>
              <a:ext cx="295340" cy="364756"/>
            </a:xfrm>
            <a:prstGeom prst="chevron">
              <a:avLst>
                <a:gd name="adj" fmla="val 58200"/>
              </a:avLst>
            </a:prstGeom>
            <a:solidFill>
              <a:srgbClr val="1D4D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7" name="Rectangle 2">
            <a:extLst>
              <a:ext uri="{FF2B5EF4-FFF2-40B4-BE49-F238E27FC236}">
                <a16:creationId xmlns:a16="http://schemas.microsoft.com/office/drawing/2014/main" id="{EA02CB02-AFAF-4776-9CCF-4BEE699CF8A9}"/>
              </a:ext>
            </a:extLst>
          </p:cNvPr>
          <p:cNvSpPr>
            <a:spLocks noChangeArrowheads="1"/>
          </p:cNvSpPr>
          <p:nvPr/>
        </p:nvSpPr>
        <p:spPr bwMode="auto">
          <a:xfrm>
            <a:off x="1270387" y="3150599"/>
            <a:ext cx="6692513" cy="2756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lang="en-GB" altLang="zh-CN" sz="2000" dirty="0">
                <a:ea typeface="DengXian" panose="02010600030101010101" pitchFamily="2" charset="-122"/>
                <a:cs typeface="Times New Roman" panose="02020603050405020304" pitchFamily="18" charset="0"/>
              </a:rPr>
              <a:t>Intersection ID of start and end of the road section</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Target intersection ID of the turning, and turning direction</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lang="en-GB" altLang="zh-CN" sz="2000" dirty="0">
                <a:ea typeface="DengXian" panose="02010600030101010101" pitchFamily="2" charset="-122"/>
                <a:cs typeface="Times New Roman" panose="02020603050405020304" pitchFamily="18" charset="0"/>
              </a:rPr>
              <a:t>Free-flow speed, length of mixed zone and channelized zone of road sections</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lang="en-GB" altLang="zh-CN" sz="2000" dirty="0">
                <a:ea typeface="DengXian" panose="02010600030101010101" pitchFamily="2" charset="-122"/>
                <a:cs typeface="Times New Roman" panose="02020603050405020304" pitchFamily="18" charset="0"/>
              </a:rPr>
              <a:t>Lane number, turn rate, green time ratio of lanes</a:t>
            </a:r>
          </a:p>
          <a:p>
            <a:pPr marL="285750" marR="0" lvl="0" indent="-285750" algn="l" defTabSz="914400" rtl="0" eaLnBrk="0" fontAlgn="base" latinLnBrk="0" hangingPunct="0">
              <a:lnSpc>
                <a:spcPct val="125000"/>
              </a:lnSpc>
              <a:spcBef>
                <a:spcPct val="0"/>
              </a:spcBef>
              <a:spcAft>
                <a:spcPct val="0"/>
              </a:spcAft>
              <a:buClrTx/>
              <a:buSzTx/>
              <a:buFont typeface="Wingdings" panose="05000000000000000000" pitchFamily="2" charset="2"/>
              <a:buChar char="Ø"/>
              <a:tabLst/>
            </a:pPr>
            <a:r>
              <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rPr>
              <a:t>Flow and average speed of lanes recorded in a 5-min interval (Totally 5220 timestamps)</a:t>
            </a:r>
          </a:p>
        </p:txBody>
      </p:sp>
      <p:sp>
        <p:nvSpPr>
          <p:cNvPr id="8" name="TextBox 7">
            <a:extLst>
              <a:ext uri="{FF2B5EF4-FFF2-40B4-BE49-F238E27FC236}">
                <a16:creationId xmlns:a16="http://schemas.microsoft.com/office/drawing/2014/main" id="{6530BD70-8BE3-ADDD-8A37-5A7051B69585}"/>
              </a:ext>
            </a:extLst>
          </p:cNvPr>
          <p:cNvSpPr txBox="1"/>
          <p:nvPr/>
        </p:nvSpPr>
        <p:spPr>
          <a:xfrm>
            <a:off x="1270387" y="1364391"/>
            <a:ext cx="9651225" cy="833305"/>
          </a:xfrm>
          <a:prstGeom prst="rect">
            <a:avLst/>
          </a:prstGeom>
          <a:solidFill>
            <a:schemeClr val="accent3">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a:spAutoFit/>
          </a:bodyPr>
          <a:lstStyle/>
          <a:p>
            <a:pPr marR="0" lvl="0" algn="l" defTabSz="914400" rtl="0" eaLnBrk="0" fontAlgn="base" latinLnBrk="0" hangingPunct="0">
              <a:lnSpc>
                <a:spcPct val="125000"/>
              </a:lnSpc>
              <a:spcBef>
                <a:spcPct val="0"/>
              </a:spcBef>
              <a:spcAft>
                <a:spcPct val="0"/>
              </a:spcAft>
              <a:buClrTx/>
              <a:buSzTx/>
              <a:tabLst/>
            </a:pPr>
            <a:r>
              <a:rPr lang="en-GB" altLang="zh-CN" sz="2000" dirty="0">
                <a:ea typeface="DengXian" panose="02010600030101010101" pitchFamily="2" charset="-122"/>
                <a:cs typeface="Times New Roman" panose="02020603050405020304" pitchFamily="18" charset="0"/>
              </a:rPr>
              <a:t>Raw dataset from central urban area of </a:t>
            </a:r>
            <a:r>
              <a:rPr lang="en-GB" altLang="zh-CN" sz="2000" dirty="0" err="1">
                <a:ea typeface="DengXian" panose="02010600030101010101" pitchFamily="2" charset="-122"/>
                <a:cs typeface="Times New Roman" panose="02020603050405020304" pitchFamily="18" charset="0"/>
              </a:rPr>
              <a:t>Xuancheng</a:t>
            </a:r>
            <a:r>
              <a:rPr lang="en-GB" altLang="zh-CN" sz="2000" dirty="0">
                <a:ea typeface="DengXian" panose="02010600030101010101" pitchFamily="2" charset="-122"/>
                <a:cs typeface="Times New Roman" panose="02020603050405020304" pitchFamily="18" charset="0"/>
              </a:rPr>
              <a:t>, Anhui, China, with 374 valid road sections and 1196 valid lanes. </a:t>
            </a:r>
            <a:endParaRPr kumimoji="0" lang="en-GB" altLang="zh-CN" sz="2000" b="0" i="0" u="none" strike="noStrike" cap="none" normalizeH="0" baseline="0" dirty="0">
              <a:ln>
                <a:noFill/>
              </a:ln>
              <a:solidFill>
                <a:schemeClr val="tx1"/>
              </a:solidFill>
              <a:effectLst/>
              <a:ea typeface="DengXian"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16092AA8-36E4-A4E0-63F4-A00BDCD104B4}"/>
              </a:ext>
            </a:extLst>
          </p:cNvPr>
          <p:cNvSpPr txBox="1"/>
          <p:nvPr/>
        </p:nvSpPr>
        <p:spPr>
          <a:xfrm>
            <a:off x="1292096" y="2750489"/>
            <a:ext cx="1925053" cy="400110"/>
          </a:xfrm>
          <a:prstGeom prst="rect">
            <a:avLst/>
          </a:prstGeom>
          <a:noFill/>
        </p:spPr>
        <p:txBody>
          <a:bodyPr wrap="square" rtlCol="0">
            <a:spAutoFit/>
          </a:bodyPr>
          <a:lstStyle/>
          <a:p>
            <a:r>
              <a:rPr lang="en-US" altLang="zh-CN" dirty="0"/>
              <a:t>Data </a:t>
            </a:r>
            <a:r>
              <a:rPr lang="en-US" altLang="zh-CN" sz="2000" dirty="0">
                <a:ea typeface="DengXian" panose="02010600030101010101" pitchFamily="2" charset="-122"/>
                <a:cs typeface="Times New Roman" panose="02020603050405020304" pitchFamily="18" charset="0"/>
              </a:rPr>
              <a:t>Entry:</a:t>
            </a:r>
            <a:endParaRPr lang="zh-CN" altLang="en-US" sz="2000" dirty="0">
              <a:ea typeface="DengXian" panose="02010600030101010101" pitchFamily="2" charset="-122"/>
              <a:cs typeface="Times New Roman" panose="02020603050405020304" pitchFamily="18" charset="0"/>
            </a:endParaRPr>
          </a:p>
        </p:txBody>
      </p:sp>
      <p:grpSp>
        <p:nvGrpSpPr>
          <p:cNvPr id="53" name="组合 52">
            <a:extLst>
              <a:ext uri="{FF2B5EF4-FFF2-40B4-BE49-F238E27FC236}">
                <a16:creationId xmlns:a16="http://schemas.microsoft.com/office/drawing/2014/main" id="{700C587B-CBF1-B5E0-AB89-C2C50E7D5B8D}"/>
              </a:ext>
            </a:extLst>
          </p:cNvPr>
          <p:cNvGrpSpPr/>
          <p:nvPr/>
        </p:nvGrpSpPr>
        <p:grpSpPr>
          <a:xfrm>
            <a:off x="7870880" y="2565823"/>
            <a:ext cx="4050211" cy="3728033"/>
            <a:chOff x="7870880" y="2565823"/>
            <a:chExt cx="4050211" cy="3728033"/>
          </a:xfrm>
        </p:grpSpPr>
        <p:grpSp>
          <p:nvGrpSpPr>
            <p:cNvPr id="28" name="组合 27">
              <a:extLst>
                <a:ext uri="{FF2B5EF4-FFF2-40B4-BE49-F238E27FC236}">
                  <a16:creationId xmlns:a16="http://schemas.microsoft.com/office/drawing/2014/main" id="{E1F00160-B1F2-5599-12A5-FAC156223C1F}"/>
                </a:ext>
              </a:extLst>
            </p:cNvPr>
            <p:cNvGrpSpPr/>
            <p:nvPr/>
          </p:nvGrpSpPr>
          <p:grpSpPr>
            <a:xfrm>
              <a:off x="7870880" y="3951103"/>
              <a:ext cx="2130166" cy="2342753"/>
              <a:chOff x="8509938" y="2585217"/>
              <a:chExt cx="3258526" cy="3583722"/>
            </a:xfrm>
          </p:grpSpPr>
          <p:sp>
            <p:nvSpPr>
              <p:cNvPr id="9" name="矩形: 圆角 8">
                <a:extLst>
                  <a:ext uri="{FF2B5EF4-FFF2-40B4-BE49-F238E27FC236}">
                    <a16:creationId xmlns:a16="http://schemas.microsoft.com/office/drawing/2014/main" id="{7A8DEB74-6024-9A6D-21AC-05CEFB42991D}"/>
                  </a:ext>
                </a:extLst>
              </p:cNvPr>
              <p:cNvSpPr/>
              <p:nvPr/>
            </p:nvSpPr>
            <p:spPr>
              <a:xfrm>
                <a:off x="9116575" y="2585217"/>
                <a:ext cx="1219200" cy="3383611"/>
              </a:xfrm>
              <a:prstGeom prst="roundRect">
                <a:avLst>
                  <a:gd name="adj" fmla="val 20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4F30A94-40DC-D291-D518-8BF2ECADBEA3}"/>
                  </a:ext>
                </a:extLst>
              </p:cNvPr>
              <p:cNvSpPr/>
              <p:nvPr/>
            </p:nvSpPr>
            <p:spPr>
              <a:xfrm>
                <a:off x="911657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A2F19732-2055-C122-D973-C559E7859C79}"/>
                  </a:ext>
                </a:extLst>
              </p:cNvPr>
              <p:cNvSpPr/>
              <p:nvPr/>
            </p:nvSpPr>
            <p:spPr>
              <a:xfrm>
                <a:off x="953313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2F0E5DA2-4B72-D1B0-41CF-376B853D358A}"/>
                  </a:ext>
                </a:extLst>
              </p:cNvPr>
              <p:cNvSpPr/>
              <p:nvPr/>
            </p:nvSpPr>
            <p:spPr>
              <a:xfrm>
                <a:off x="9949695" y="2585217"/>
                <a:ext cx="386080" cy="917271"/>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626AA86-9BC7-FB62-9476-2440DCB25974}"/>
                  </a:ext>
                </a:extLst>
              </p:cNvPr>
              <p:cNvSpPr txBox="1"/>
              <p:nvPr/>
            </p:nvSpPr>
            <p:spPr>
              <a:xfrm>
                <a:off x="10540612" y="4424484"/>
                <a:ext cx="1058203" cy="612050"/>
              </a:xfrm>
              <a:prstGeom prst="rect">
                <a:avLst/>
              </a:prstGeom>
              <a:noFill/>
            </p:spPr>
            <p:txBody>
              <a:bodyPr wrap="square" rtlCol="0">
                <a:spAutoFit/>
              </a:bodyPr>
              <a:lstStyle/>
              <a:p>
                <a:r>
                  <a:rPr lang="en-US" altLang="zh-CN" sz="1000" dirty="0"/>
                  <a:t>mixed zone</a:t>
                </a:r>
                <a:endParaRPr lang="zh-CN" altLang="en-US" sz="1000" dirty="0"/>
              </a:p>
            </p:txBody>
          </p:sp>
          <p:sp>
            <p:nvSpPr>
              <p:cNvPr id="16" name="文本框 15">
                <a:extLst>
                  <a:ext uri="{FF2B5EF4-FFF2-40B4-BE49-F238E27FC236}">
                    <a16:creationId xmlns:a16="http://schemas.microsoft.com/office/drawing/2014/main" id="{CB96276B-6710-CEED-FD5D-5C42AF655808}"/>
                  </a:ext>
                </a:extLst>
              </p:cNvPr>
              <p:cNvSpPr txBox="1"/>
              <p:nvPr/>
            </p:nvSpPr>
            <p:spPr>
              <a:xfrm>
                <a:off x="10486149" y="2740738"/>
                <a:ext cx="1282315" cy="612050"/>
              </a:xfrm>
              <a:prstGeom prst="rect">
                <a:avLst/>
              </a:prstGeom>
              <a:noFill/>
            </p:spPr>
            <p:txBody>
              <a:bodyPr wrap="square">
                <a:spAutoFit/>
              </a:bodyPr>
              <a:lstStyle/>
              <a:p>
                <a:r>
                  <a:rPr lang="en-GB" altLang="zh-CN" sz="1000" dirty="0">
                    <a:ea typeface="DengXian" panose="02010600030101010101" pitchFamily="2" charset="-122"/>
                    <a:cs typeface="Times New Roman" panose="02020603050405020304" pitchFamily="18" charset="0"/>
                  </a:rPr>
                  <a:t>channelized zone </a:t>
                </a:r>
                <a:endParaRPr lang="zh-CN" altLang="en-US" sz="1000" dirty="0"/>
              </a:p>
            </p:txBody>
          </p:sp>
          <p:sp>
            <p:nvSpPr>
              <p:cNvPr id="17" name="箭头: 五边形 16">
                <a:extLst>
                  <a:ext uri="{FF2B5EF4-FFF2-40B4-BE49-F238E27FC236}">
                    <a16:creationId xmlns:a16="http://schemas.microsoft.com/office/drawing/2014/main" id="{24452BA4-7B25-F2C0-74C1-0CB3AD9BC045}"/>
                  </a:ext>
                </a:extLst>
              </p:cNvPr>
              <p:cNvSpPr/>
              <p:nvPr/>
            </p:nvSpPr>
            <p:spPr>
              <a:xfrm flipH="1">
                <a:off x="10540612" y="5768829"/>
                <a:ext cx="1219200" cy="400110"/>
              </a:xfrm>
              <a:prstGeom prst="homePlat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ltLang="zh-CN" sz="800" dirty="0"/>
                  <a:t>Start Intersection</a:t>
                </a:r>
                <a:endParaRPr lang="zh-CN" altLang="en-US" sz="800" dirty="0"/>
              </a:p>
            </p:txBody>
          </p:sp>
          <p:sp>
            <p:nvSpPr>
              <p:cNvPr id="19" name="文本框 18">
                <a:extLst>
                  <a:ext uri="{FF2B5EF4-FFF2-40B4-BE49-F238E27FC236}">
                    <a16:creationId xmlns:a16="http://schemas.microsoft.com/office/drawing/2014/main" id="{756A6490-4DFA-3870-60D5-BAF859225FCF}"/>
                  </a:ext>
                </a:extLst>
              </p:cNvPr>
              <p:cNvSpPr txBox="1"/>
              <p:nvPr/>
            </p:nvSpPr>
            <p:spPr>
              <a:xfrm rot="10800000">
                <a:off x="8509938" y="3037918"/>
                <a:ext cx="564969" cy="1928737"/>
              </a:xfrm>
              <a:prstGeom prst="rect">
                <a:avLst/>
              </a:prstGeom>
              <a:noFill/>
            </p:spPr>
            <p:txBody>
              <a:bodyPr vert="eaVert" wrap="square" rtlCol="0">
                <a:spAutoFit/>
              </a:bodyPr>
              <a:lstStyle/>
              <a:p>
                <a:r>
                  <a:rPr lang="en-US" altLang="zh-CN" sz="1200" dirty="0"/>
                  <a:t>Road Section A</a:t>
                </a:r>
                <a:endParaRPr lang="zh-CN" altLang="en-US" sz="1200" dirty="0"/>
              </a:p>
            </p:txBody>
          </p:sp>
          <p:sp>
            <p:nvSpPr>
              <p:cNvPr id="20" name="箭头: 圆角右 19">
                <a:extLst>
                  <a:ext uri="{FF2B5EF4-FFF2-40B4-BE49-F238E27FC236}">
                    <a16:creationId xmlns:a16="http://schemas.microsoft.com/office/drawing/2014/main" id="{21FB4E0D-6E9C-D598-9C95-3E5FF91D6296}"/>
                  </a:ext>
                </a:extLst>
              </p:cNvPr>
              <p:cNvSpPr/>
              <p:nvPr/>
            </p:nvSpPr>
            <p:spPr>
              <a:xfrm>
                <a:off x="10026463" y="2786094"/>
                <a:ext cx="242440" cy="477953"/>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21" name="箭头: 圆角右 20">
                <a:extLst>
                  <a:ext uri="{FF2B5EF4-FFF2-40B4-BE49-F238E27FC236}">
                    <a16:creationId xmlns:a16="http://schemas.microsoft.com/office/drawing/2014/main" id="{86B7C158-85C5-4D4C-FE9B-9B3355CB7BE8}"/>
                  </a:ext>
                </a:extLst>
              </p:cNvPr>
              <p:cNvSpPr/>
              <p:nvPr/>
            </p:nvSpPr>
            <p:spPr>
              <a:xfrm flipH="1">
                <a:off x="9179690" y="2781077"/>
                <a:ext cx="242440" cy="477953"/>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22" name="箭头: 上 21">
                <a:extLst>
                  <a:ext uri="{FF2B5EF4-FFF2-40B4-BE49-F238E27FC236}">
                    <a16:creationId xmlns:a16="http://schemas.microsoft.com/office/drawing/2014/main" id="{2567F78F-519B-B2EC-FFE9-466D09D55F03}"/>
                  </a:ext>
                </a:extLst>
              </p:cNvPr>
              <p:cNvSpPr/>
              <p:nvPr/>
            </p:nvSpPr>
            <p:spPr>
              <a:xfrm flipH="1">
                <a:off x="9605769" y="2777457"/>
                <a:ext cx="240812" cy="477953"/>
              </a:xfrm>
              <a:prstGeom prs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cxnSp>
            <p:nvCxnSpPr>
              <p:cNvPr id="24" name="直接连接符 23">
                <a:extLst>
                  <a:ext uri="{FF2B5EF4-FFF2-40B4-BE49-F238E27FC236}">
                    <a16:creationId xmlns:a16="http://schemas.microsoft.com/office/drawing/2014/main" id="{F9E49865-D2E0-7197-B36F-8EC26ABE00B6}"/>
                  </a:ext>
                </a:extLst>
              </p:cNvPr>
              <p:cNvCxnSpPr>
                <a:cxnSpLocks/>
              </p:cNvCxnSpPr>
              <p:nvPr/>
            </p:nvCxnSpPr>
            <p:spPr>
              <a:xfrm>
                <a:off x="8966200" y="2606950"/>
                <a:ext cx="1574412"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cxnSp>
            <p:nvCxnSpPr>
              <p:cNvPr id="27" name="直接连接符 26">
                <a:extLst>
                  <a:ext uri="{FF2B5EF4-FFF2-40B4-BE49-F238E27FC236}">
                    <a16:creationId xmlns:a16="http://schemas.microsoft.com/office/drawing/2014/main" id="{3B96388A-1813-B586-2AAF-ACC98A4BA28E}"/>
                  </a:ext>
                </a:extLst>
              </p:cNvPr>
              <p:cNvCxnSpPr>
                <a:cxnSpLocks/>
              </p:cNvCxnSpPr>
              <p:nvPr/>
            </p:nvCxnSpPr>
            <p:spPr>
              <a:xfrm>
                <a:off x="8966200" y="5968884"/>
                <a:ext cx="1574412"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grpSp>
        <p:sp>
          <p:nvSpPr>
            <p:cNvPr id="38" name="文本框 37">
              <a:extLst>
                <a:ext uri="{FF2B5EF4-FFF2-40B4-BE49-F238E27FC236}">
                  <a16:creationId xmlns:a16="http://schemas.microsoft.com/office/drawing/2014/main" id="{E664E6BF-59A5-78C7-F3C0-49A3F9AA4DCB}"/>
                </a:ext>
              </a:extLst>
            </p:cNvPr>
            <p:cNvSpPr txBox="1"/>
            <p:nvPr/>
          </p:nvSpPr>
          <p:spPr>
            <a:xfrm rot="16200000">
              <a:off x="10294644" y="2120061"/>
              <a:ext cx="369332" cy="1260855"/>
            </a:xfrm>
            <a:prstGeom prst="rect">
              <a:avLst/>
            </a:prstGeom>
            <a:noFill/>
          </p:spPr>
          <p:txBody>
            <a:bodyPr vert="eaVert" wrap="square" rtlCol="0">
              <a:spAutoFit/>
            </a:bodyPr>
            <a:lstStyle/>
            <a:p>
              <a:r>
                <a:rPr lang="en-US" altLang="zh-CN" sz="1200" dirty="0"/>
                <a:t>Road Section B</a:t>
              </a:r>
              <a:endParaRPr lang="zh-CN" altLang="en-US" sz="1200" dirty="0"/>
            </a:p>
          </p:txBody>
        </p:sp>
        <p:grpSp>
          <p:nvGrpSpPr>
            <p:cNvPr id="44" name="组合 43">
              <a:extLst>
                <a:ext uri="{FF2B5EF4-FFF2-40B4-BE49-F238E27FC236}">
                  <a16:creationId xmlns:a16="http://schemas.microsoft.com/office/drawing/2014/main" id="{A61A68D8-B87F-5C54-94BA-CAB0879DEC8C}"/>
                </a:ext>
              </a:extLst>
            </p:cNvPr>
            <p:cNvGrpSpPr/>
            <p:nvPr/>
          </p:nvGrpSpPr>
          <p:grpSpPr>
            <a:xfrm rot="10800000">
              <a:off x="9373342" y="2923993"/>
              <a:ext cx="2211936" cy="797016"/>
              <a:chOff x="7659568" y="2764251"/>
              <a:chExt cx="2211936" cy="797016"/>
            </a:xfrm>
          </p:grpSpPr>
          <p:sp>
            <p:nvSpPr>
              <p:cNvPr id="30" name="矩形: 圆角 29">
                <a:extLst>
                  <a:ext uri="{FF2B5EF4-FFF2-40B4-BE49-F238E27FC236}">
                    <a16:creationId xmlns:a16="http://schemas.microsoft.com/office/drawing/2014/main" id="{C382A141-5D1F-3501-C319-3AED7AE10C87}"/>
                  </a:ext>
                </a:extLst>
              </p:cNvPr>
              <p:cNvSpPr/>
              <p:nvPr/>
            </p:nvSpPr>
            <p:spPr>
              <a:xfrm rot="16200000">
                <a:off x="8367028" y="2056791"/>
                <a:ext cx="797016" cy="2211936"/>
              </a:xfrm>
              <a:prstGeom prst="roundRect">
                <a:avLst>
                  <a:gd name="adj" fmla="val 208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82A6D85D-2B69-5FEE-4951-7C20E8C717E7}"/>
                  </a:ext>
                </a:extLst>
              </p:cNvPr>
              <p:cNvSpPr/>
              <p:nvPr/>
            </p:nvSpPr>
            <p:spPr>
              <a:xfrm rot="16200000">
                <a:off x="7833194" y="3135253"/>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56538A76-AB8D-D1E6-FC65-0FF9633960D4}"/>
                  </a:ext>
                </a:extLst>
              </p:cNvPr>
              <p:cNvSpPr/>
              <p:nvPr/>
            </p:nvSpPr>
            <p:spPr>
              <a:xfrm rot="16200000">
                <a:off x="7833194" y="2862939"/>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3" name="矩形: 圆角 32">
                <a:extLst>
                  <a:ext uri="{FF2B5EF4-FFF2-40B4-BE49-F238E27FC236}">
                    <a16:creationId xmlns:a16="http://schemas.microsoft.com/office/drawing/2014/main" id="{CC630CDE-1AEB-7BAE-1B23-72BA4A8DC971}"/>
                  </a:ext>
                </a:extLst>
              </p:cNvPr>
              <p:cNvSpPr/>
              <p:nvPr/>
            </p:nvSpPr>
            <p:spPr>
              <a:xfrm rot="16200000">
                <a:off x="7833194" y="2590625"/>
                <a:ext cx="252388" cy="599639"/>
              </a:xfrm>
              <a:prstGeom prst="roundRect">
                <a:avLst>
                  <a:gd name="adj" fmla="val 0"/>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zh-CN" altLang="en-US"/>
              </a:p>
            </p:txBody>
          </p:sp>
          <p:sp>
            <p:nvSpPr>
              <p:cNvPr id="39" name="箭头: 圆角右 38">
                <a:extLst>
                  <a:ext uri="{FF2B5EF4-FFF2-40B4-BE49-F238E27FC236}">
                    <a16:creationId xmlns:a16="http://schemas.microsoft.com/office/drawing/2014/main" id="{A6E24004-1F8F-9F1D-615B-EEE897664BA1}"/>
                  </a:ext>
                </a:extLst>
              </p:cNvPr>
              <p:cNvSpPr/>
              <p:nvPr/>
            </p:nvSpPr>
            <p:spPr>
              <a:xfrm rot="16200000">
                <a:off x="7867866" y="2730986"/>
                <a:ext cx="158488" cy="312448"/>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40" name="箭头: 圆角右 39">
                <a:extLst>
                  <a:ext uri="{FF2B5EF4-FFF2-40B4-BE49-F238E27FC236}">
                    <a16:creationId xmlns:a16="http://schemas.microsoft.com/office/drawing/2014/main" id="{6E190437-8464-F1B3-4A35-29E63844DE49}"/>
                  </a:ext>
                </a:extLst>
              </p:cNvPr>
              <p:cNvSpPr/>
              <p:nvPr/>
            </p:nvSpPr>
            <p:spPr>
              <a:xfrm rot="16200000" flipH="1">
                <a:off x="7864586" y="3284539"/>
                <a:ext cx="158488" cy="312448"/>
              </a:xfrm>
              <a:prstGeom prst="bentArrow">
                <a:avLst>
                  <a:gd name="adj1" fmla="val 39893"/>
                  <a:gd name="adj2" fmla="val 43616"/>
                  <a:gd name="adj3" fmla="val 46628"/>
                  <a:gd name="adj4" fmla="val 37851"/>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41" name="箭头: 上 40">
                <a:extLst>
                  <a:ext uri="{FF2B5EF4-FFF2-40B4-BE49-F238E27FC236}">
                    <a16:creationId xmlns:a16="http://schemas.microsoft.com/office/drawing/2014/main" id="{2BC244B7-E896-DF66-2A15-83AD4DD0B914}"/>
                  </a:ext>
                </a:extLst>
              </p:cNvPr>
              <p:cNvSpPr/>
              <p:nvPr/>
            </p:nvSpPr>
            <p:spPr>
              <a:xfrm rot="16200000" flipH="1">
                <a:off x="7862752" y="3006535"/>
                <a:ext cx="157424" cy="312448"/>
              </a:xfrm>
              <a:prstGeom prst="upArrow">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grpSp>
        <p:sp>
          <p:nvSpPr>
            <p:cNvPr id="45" name="矩形: 圆角 44">
              <a:extLst>
                <a:ext uri="{FF2B5EF4-FFF2-40B4-BE49-F238E27FC236}">
                  <a16:creationId xmlns:a16="http://schemas.microsoft.com/office/drawing/2014/main" id="{114750A0-049C-9CB8-47A6-6012755AE3EF}"/>
                </a:ext>
              </a:extLst>
            </p:cNvPr>
            <p:cNvSpPr/>
            <p:nvPr/>
          </p:nvSpPr>
          <p:spPr>
            <a:xfrm>
              <a:off x="8246821" y="2923993"/>
              <a:ext cx="838276" cy="79701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900" dirty="0"/>
                <a:t>End Intersection</a:t>
              </a:r>
              <a:endParaRPr lang="zh-CN" altLang="en-US" sz="900" dirty="0"/>
            </a:p>
          </p:txBody>
        </p:sp>
        <p:sp>
          <p:nvSpPr>
            <p:cNvPr id="46" name="箭头: 圆角右 45">
              <a:extLst>
                <a:ext uri="{FF2B5EF4-FFF2-40B4-BE49-F238E27FC236}">
                  <a16:creationId xmlns:a16="http://schemas.microsoft.com/office/drawing/2014/main" id="{882263BA-F7D9-957C-20DB-87E4E1FB9E7E}"/>
                </a:ext>
              </a:extLst>
            </p:cNvPr>
            <p:cNvSpPr/>
            <p:nvPr/>
          </p:nvSpPr>
          <p:spPr>
            <a:xfrm>
              <a:off x="8938273" y="3157970"/>
              <a:ext cx="797015" cy="741950"/>
            </a:xfrm>
            <a:prstGeom prst="bentArrow">
              <a:avLst>
                <a:gd name="adj1" fmla="val 15990"/>
                <a:gd name="adj2" fmla="val 20349"/>
                <a:gd name="adj3" fmla="val 23520"/>
                <a:gd name="adj4" fmla="val 76364"/>
              </a:avLst>
            </a:prstGeom>
            <a:ln/>
          </p:spPr>
          <p:style>
            <a:lnRef idx="3">
              <a:schemeClr val="lt1"/>
            </a:lnRef>
            <a:fillRef idx="1">
              <a:schemeClr val="accent6"/>
            </a:fillRef>
            <a:effectRef idx="1">
              <a:schemeClr val="accent6"/>
            </a:effectRef>
            <a:fontRef idx="minor">
              <a:schemeClr val="lt1"/>
            </a:fontRef>
          </p:style>
          <p:txBody>
            <a:bodyPr rtlCol="0" anchor="ctr"/>
            <a:lstStyle/>
            <a:p>
              <a:pPr algn="ctr"/>
              <a:endParaRPr lang="zh-CN" altLang="en-US">
                <a:solidFill>
                  <a:schemeClr val="tx1"/>
                </a:solidFill>
              </a:endParaRPr>
            </a:p>
          </p:txBody>
        </p:sp>
        <p:sp>
          <p:nvSpPr>
            <p:cNvPr id="47" name="箭头: 五边形 46">
              <a:extLst>
                <a:ext uri="{FF2B5EF4-FFF2-40B4-BE49-F238E27FC236}">
                  <a16:creationId xmlns:a16="http://schemas.microsoft.com/office/drawing/2014/main" id="{8E5C39F0-BDA2-6794-7B1D-404068C2417F}"/>
                </a:ext>
              </a:extLst>
            </p:cNvPr>
            <p:cNvSpPr/>
            <p:nvPr/>
          </p:nvSpPr>
          <p:spPr>
            <a:xfrm rot="5400000" flipH="1">
              <a:off x="11380311" y="3706262"/>
              <a:ext cx="409932" cy="671629"/>
            </a:xfrm>
            <a:prstGeom prst="homePlate">
              <a:avLst/>
            </a:prstGeom>
          </p:spPr>
          <p:style>
            <a:lnRef idx="1">
              <a:schemeClr val="accent6"/>
            </a:lnRef>
            <a:fillRef idx="2">
              <a:schemeClr val="accent6"/>
            </a:fillRef>
            <a:effectRef idx="1">
              <a:schemeClr val="accent6"/>
            </a:effectRef>
            <a:fontRef idx="minor">
              <a:schemeClr val="dk1"/>
            </a:fontRef>
          </p:style>
          <p:txBody>
            <a:bodyPr vert="vert270" rtlCol="0" anchor="ctr"/>
            <a:lstStyle/>
            <a:p>
              <a:pPr algn="ctr"/>
              <a:r>
                <a:rPr lang="en-US" altLang="zh-CN" sz="800" dirty="0"/>
                <a:t>Target Intersection</a:t>
              </a:r>
              <a:endParaRPr lang="zh-CN" altLang="en-US" sz="800" dirty="0"/>
            </a:p>
          </p:txBody>
        </p:sp>
        <p:cxnSp>
          <p:nvCxnSpPr>
            <p:cNvPr id="48" name="直接连接符 47">
              <a:extLst>
                <a:ext uri="{FF2B5EF4-FFF2-40B4-BE49-F238E27FC236}">
                  <a16:creationId xmlns:a16="http://schemas.microsoft.com/office/drawing/2014/main" id="{D47AD640-EEE4-056A-B2A4-37416CB28A32}"/>
                </a:ext>
              </a:extLst>
            </p:cNvPr>
            <p:cNvCxnSpPr>
              <a:cxnSpLocks/>
            </p:cNvCxnSpPr>
            <p:nvPr/>
          </p:nvCxnSpPr>
          <p:spPr>
            <a:xfrm rot="5400000">
              <a:off x="11071887" y="3322498"/>
              <a:ext cx="1029226" cy="0"/>
            </a:xfrm>
            <a:prstGeom prst="line">
              <a:avLst/>
            </a:prstGeom>
            <a:ln w="28575">
              <a:prstDash val="dash"/>
            </a:ln>
          </p:spPr>
          <p:style>
            <a:lnRef idx="1">
              <a:schemeClr val="accent6"/>
            </a:lnRef>
            <a:fillRef idx="0">
              <a:schemeClr val="accent6"/>
            </a:fillRef>
            <a:effectRef idx="0">
              <a:schemeClr val="accent6"/>
            </a:effectRef>
            <a:fontRef idx="minor">
              <a:schemeClr val="tx1"/>
            </a:fontRef>
          </p:style>
        </p:cxnSp>
        <p:sp>
          <p:nvSpPr>
            <p:cNvPr id="51" name="右大括号 50">
              <a:extLst>
                <a:ext uri="{FF2B5EF4-FFF2-40B4-BE49-F238E27FC236}">
                  <a16:creationId xmlns:a16="http://schemas.microsoft.com/office/drawing/2014/main" id="{A476BE88-B145-742F-07C4-A25FFBA2EDE2}"/>
                </a:ext>
              </a:extLst>
            </p:cNvPr>
            <p:cNvSpPr/>
            <p:nvPr/>
          </p:nvSpPr>
          <p:spPr>
            <a:xfrm>
              <a:off x="9080662" y="4570921"/>
              <a:ext cx="144951" cy="1592118"/>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右大括号 51">
              <a:extLst>
                <a:ext uri="{FF2B5EF4-FFF2-40B4-BE49-F238E27FC236}">
                  <a16:creationId xmlns:a16="http://schemas.microsoft.com/office/drawing/2014/main" id="{16114DC6-58DF-9E37-BB7B-BA0474F8EF95}"/>
                </a:ext>
              </a:extLst>
            </p:cNvPr>
            <p:cNvSpPr/>
            <p:nvPr/>
          </p:nvSpPr>
          <p:spPr>
            <a:xfrm>
              <a:off x="9080662" y="3961462"/>
              <a:ext cx="144951" cy="589280"/>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4206815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217</TotalTime>
  <Words>1026</Words>
  <Application>Microsoft Office PowerPoint</Application>
  <PresentationFormat>宽屏</PresentationFormat>
  <Paragraphs>140</Paragraphs>
  <Slides>13</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等线</vt:lpstr>
      <vt:lpstr>Arial</vt:lpstr>
      <vt:lpstr>Calibri</vt:lpstr>
      <vt:lpstr>Calibri Light</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Meng XU</cp:lastModifiedBy>
  <cp:revision>18</cp:revision>
  <dcterms:created xsi:type="dcterms:W3CDTF">2017-03-11T12:28:27Z</dcterms:created>
  <dcterms:modified xsi:type="dcterms:W3CDTF">2022-05-02T08:18:26Z</dcterms:modified>
</cp:coreProperties>
</file>