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9" r:id="rId3"/>
    <p:sldId id="257" r:id="rId4"/>
    <p:sldId id="258" r:id="rId5"/>
    <p:sldId id="260" r:id="rId6"/>
    <p:sldId id="261" r:id="rId7"/>
    <p:sldId id="262" r:id="rId8"/>
    <p:sldId id="268" r:id="rId9"/>
    <p:sldId id="263" r:id="rId10"/>
    <p:sldId id="264" r:id="rId11"/>
    <p:sldId id="269" r:id="rId12"/>
    <p:sldId id="265" r:id="rId13"/>
    <p:sldId id="266" r:id="rId14"/>
    <p:sldId id="267" r:id="rId15"/>
    <p:sldId id="271" r:id="rId16"/>
    <p:sldId id="270" r:id="rId17"/>
    <p:sldId id="272" r:id="rId18"/>
    <p:sldId id="273" r:id="rId19"/>
    <p:sldId id="274" r:id="rId20"/>
    <p:sldId id="275"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autoAdjust="0"/>
    <p:restoredTop sz="89880" autoAdjust="0"/>
  </p:normalViewPr>
  <p:slideViewPr>
    <p:cSldViewPr snapToGrid="0" snapToObjects="1">
      <p:cViewPr>
        <p:scale>
          <a:sx n="82" d="100"/>
          <a:sy n="82" d="100"/>
        </p:scale>
        <p:origin x="2144" y="9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07B5F-AC5F-4BD2-9F7C-D88EDFAF35D3}" type="datetimeFigureOut">
              <a:rPr lang="zh-CN" altLang="en-US" smtClean="0"/>
              <a:t>2022/4/30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FB233-AD39-4D89-BE57-73F4F0186859}" type="slidenum">
              <a:rPr lang="zh-CN" altLang="en-US" smtClean="0"/>
              <a:t>‹#›</a:t>
            </a:fld>
            <a:endParaRPr lang="zh-CN" altLang="en-US"/>
          </a:p>
        </p:txBody>
      </p:sp>
    </p:spTree>
    <p:extLst>
      <p:ext uri="{BB962C8B-B14F-4D97-AF65-F5344CB8AC3E}">
        <p14:creationId xmlns:p14="http://schemas.microsoft.com/office/powerpoint/2010/main" val="1408581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PCA is a classical and well-known statistical linear method for extracting the most influential features from a high-dimensional data space.</a:t>
            </a:r>
          </a:p>
          <a:p>
            <a:endParaRPr lang="en-US" altLang="zh-CN" dirty="0"/>
          </a:p>
          <a:p>
            <a:r>
              <a:rPr lang="en-US" altLang="zh-CN" dirty="0"/>
              <a:t>Besides PCA methods, variants of ensemble decision trees (DTs) are also effective methods for handling multi-dimension dataset in financial prediction.</a:t>
            </a:r>
          </a:p>
          <a:p>
            <a:r>
              <a:rPr lang="en-US" altLang="zh-CN" dirty="0"/>
              <a:t>In this competition, we use </a:t>
            </a:r>
            <a:r>
              <a:rPr lang="en-US" altLang="zh-CN" dirty="0" err="1"/>
              <a:t>TabNet</a:t>
            </a:r>
            <a:r>
              <a:rPr lang="en-US" altLang="zh-CN" dirty="0"/>
              <a:t> which is proposed by </a:t>
            </a:r>
            <a:r>
              <a:rPr lang="en-US" altLang="zh-CN" dirty="0" err="1"/>
              <a:t>GoogleAI</a:t>
            </a:r>
            <a:r>
              <a:rPr lang="en-US" altLang="zh-CN" dirty="0"/>
              <a:t> for processing the financial tabular data and predicting the return. The input of </a:t>
            </a:r>
            <a:r>
              <a:rPr lang="en-US" altLang="zh-CN" dirty="0" err="1"/>
              <a:t>TabNet</a:t>
            </a:r>
            <a:r>
              <a:rPr lang="en-US" altLang="zh-CN" dirty="0"/>
              <a:t> is over 300 features and the model can achieve end-to-end learning with sequential attention to choose the most valuable features.</a:t>
            </a:r>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4</a:t>
            </a:fld>
            <a:endParaRPr lang="zh-CN" altLang="en-US"/>
          </a:p>
        </p:txBody>
      </p:sp>
    </p:spTree>
    <p:extLst>
      <p:ext uri="{BB962C8B-B14F-4D97-AF65-F5344CB8AC3E}">
        <p14:creationId xmlns:p14="http://schemas.microsoft.com/office/powerpoint/2010/main" val="3117730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dataset contains features derived from real historic data from thousands of investments. Our challenge is to predict the value of an obfuscated metric relevant for making trading decisions. This is a forecasting competition, where we need to use the train dataset to predict the return.</a:t>
            </a:r>
          </a:p>
          <a:p>
            <a:endParaRPr lang="en-US" altLang="zh-CN" dirty="0"/>
          </a:p>
          <a:p>
            <a:r>
              <a:rPr lang="en-US" altLang="zh-CN" dirty="0"/>
              <a:t>The train data set contains following features and target:</a:t>
            </a:r>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5</a:t>
            </a:fld>
            <a:endParaRPr lang="zh-CN" altLang="en-US"/>
          </a:p>
        </p:txBody>
      </p:sp>
    </p:spTree>
    <p:extLst>
      <p:ext uri="{BB962C8B-B14F-4D97-AF65-F5344CB8AC3E}">
        <p14:creationId xmlns:p14="http://schemas.microsoft.com/office/powerpoint/2010/main" val="427321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From above information, we counted the number of samples 3141410 and number of Features 304. There are only 1211 unique </a:t>
            </a:r>
            <a:r>
              <a:rPr lang="en-US" altLang="zh-CN" dirty="0" err="1"/>
              <a:t>time_id's</a:t>
            </a:r>
            <a:r>
              <a:rPr lang="en-US" altLang="zh-CN" dirty="0"/>
              <a:t>. A relatively small number compared to the number of samples. Now let's understand how many entries (samples) we have for each </a:t>
            </a:r>
            <a:r>
              <a:rPr lang="en-US" altLang="zh-CN" dirty="0" err="1"/>
              <a:t>time_id</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6</a:t>
            </a:fld>
            <a:endParaRPr lang="zh-CN" altLang="en-US"/>
          </a:p>
        </p:txBody>
      </p:sp>
    </p:spTree>
    <p:extLst>
      <p:ext uri="{BB962C8B-B14F-4D97-AF65-F5344CB8AC3E}">
        <p14:creationId xmlns:p14="http://schemas.microsoft.com/office/powerpoint/2010/main" val="1790117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There are 3579 unique investment\_id, each has different entries. The figure shows the relationship between investment\_id and the number of entries.</a:t>
            </a:r>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7</a:t>
            </a:fld>
            <a:endParaRPr lang="zh-CN" altLang="en-US"/>
          </a:p>
        </p:txBody>
      </p:sp>
    </p:spTree>
    <p:extLst>
      <p:ext uri="{BB962C8B-B14F-4D97-AF65-F5344CB8AC3E}">
        <p14:creationId xmlns:p14="http://schemas.microsoft.com/office/powerpoint/2010/main" val="1526834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a:t>
            </a:r>
            <a:r>
              <a:rPr lang="en-US" altLang="zh-CN" dirty="0" err="1"/>
              <a:t>TabNet</a:t>
            </a:r>
            <a:r>
              <a:rPr lang="en-US" altLang="zh-CN" dirty="0"/>
              <a:t> encoder is composed of a feature transformer, an attentive transformer and feature masking. A split block divides the processed representation to be used by the attentive transformer of the subsequent step as well as for the overall output. For each step, the feature selection mask provides interpretable information about the model’s functionality, and the masks can be aggregated to obtain global feature important attribution. The </a:t>
            </a:r>
            <a:r>
              <a:rPr lang="en-US" altLang="zh-CN" dirty="0" err="1"/>
              <a:t>TabNet</a:t>
            </a:r>
            <a:r>
              <a:rPr lang="en-US" altLang="zh-CN" dirty="0"/>
              <a:t> decoder is composed of a feature transformer block at each step.</a:t>
            </a:r>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10</a:t>
            </a:fld>
            <a:endParaRPr lang="zh-CN" altLang="en-US"/>
          </a:p>
        </p:txBody>
      </p:sp>
    </p:spTree>
    <p:extLst>
      <p:ext uri="{BB962C8B-B14F-4D97-AF65-F5344CB8AC3E}">
        <p14:creationId xmlns:p14="http://schemas.microsoft.com/office/powerpoint/2010/main" val="2284561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addition, we adopt </a:t>
            </a:r>
            <a:r>
              <a:rPr lang="en-US" altLang="zh-CN" dirty="0" err="1"/>
              <a:t>entmax</a:t>
            </a:r>
            <a:r>
              <a:rPr lang="en-US" altLang="zh-CN" dirty="0"/>
              <a:t> function as the masking function to use for selecting features since it can generalize </a:t>
            </a:r>
            <a:r>
              <a:rPr lang="en-US" altLang="zh-CN" dirty="0" err="1"/>
              <a:t>softmax</a:t>
            </a:r>
            <a:r>
              <a:rPr lang="en-US" altLang="zh-CN" dirty="0"/>
              <a:t> and </a:t>
            </a:r>
            <a:r>
              <a:rPr lang="en-US" altLang="zh-CN" dirty="0" err="1"/>
              <a:t>sparsemax</a:t>
            </a:r>
            <a:r>
              <a:rPr lang="en-US" altLang="zh-CN" dirty="0"/>
              <a:t> functions. As for optimization algorithm, we use Adam with 0.0249 learning rate which is adjusted by Cosine Annealing Warm Restarts scheme.</a:t>
            </a:r>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14</a:t>
            </a:fld>
            <a:endParaRPr lang="zh-CN" altLang="en-US"/>
          </a:p>
        </p:txBody>
      </p:sp>
    </p:spTree>
    <p:extLst>
      <p:ext uri="{BB962C8B-B14F-4D97-AF65-F5344CB8AC3E}">
        <p14:creationId xmlns:p14="http://schemas.microsoft.com/office/powerpoint/2010/main" val="33930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All results are obtained by three repetitive experiments under three different random seeds. The performance of all baselines and </a:t>
            </a:r>
            <a:r>
              <a:rPr lang="en-US" altLang="zh-CN" dirty="0" err="1"/>
              <a:t>TabNet</a:t>
            </a:r>
            <a:r>
              <a:rPr lang="en-US" altLang="zh-CN" dirty="0"/>
              <a:t> on train/test sets is shown in Table where we have the following observations: 1.TabNet outperforms all baselines on both train and test set. This demonstrates that </a:t>
            </a:r>
            <a:r>
              <a:rPr lang="en-US" altLang="zh-CN" dirty="0" err="1"/>
              <a:t>TabNet</a:t>
            </a:r>
            <a:r>
              <a:rPr lang="en-US" altLang="zh-CN" dirty="0"/>
              <a:t> is indeed more powerful than the baselines in tackling tabular datasets. 2.The standard deviation of the </a:t>
            </a:r>
            <a:r>
              <a:rPr lang="en-US" altLang="zh-CN" dirty="0" err="1"/>
              <a:t>TabNet</a:t>
            </a:r>
            <a:r>
              <a:rPr lang="en-US" altLang="zh-CN" dirty="0"/>
              <a:t> is small compared to the LGBM and MLP+CNN baselines, which shows that </a:t>
            </a:r>
            <a:r>
              <a:rPr lang="en-US" altLang="zh-CN" dirty="0" err="1"/>
              <a:t>TabNet</a:t>
            </a:r>
            <a:r>
              <a:rPr lang="en-US" altLang="zh-CN" dirty="0"/>
              <a:t> is very stable with respect to different random seeds, making it a suitable solution to various real-life challenges involving tabular datasets.    3.Without using any ensemble technique, </a:t>
            </a:r>
            <a:r>
              <a:rPr lang="en-US" altLang="zh-CN" dirty="0" err="1"/>
              <a:t>TabNet</a:t>
            </a:r>
            <a:r>
              <a:rPr lang="en-US" altLang="zh-CN" dirty="0"/>
              <a:t> still outperforms the ensemble baseline (MLP+CNN Ensemble). This shows that </a:t>
            </a:r>
            <a:r>
              <a:rPr lang="en-US" altLang="zh-CN" dirty="0" err="1"/>
              <a:t>TabNet</a:t>
            </a:r>
            <a:r>
              <a:rPr lang="en-US" altLang="zh-CN" dirty="0"/>
              <a:t> is a desirable choice for solving various learning problems about tabular datasets since it is already powerful when being used as a single model, saving tremendous efforts of building complicated ensemble models. </a:t>
            </a:r>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16</a:t>
            </a:fld>
            <a:endParaRPr lang="zh-CN" altLang="en-US"/>
          </a:p>
        </p:txBody>
      </p:sp>
    </p:spTree>
    <p:extLst>
      <p:ext uri="{BB962C8B-B14F-4D97-AF65-F5344CB8AC3E}">
        <p14:creationId xmlns:p14="http://schemas.microsoft.com/office/powerpoint/2010/main" val="3435892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his hyper-parameter specifies how many times the </a:t>
            </a:r>
            <a:r>
              <a:rPr lang="en-US" altLang="zh-CN" dirty="0" err="1"/>
              <a:t>TabNet</a:t>
            </a:r>
            <a:r>
              <a:rPr lang="en-US" altLang="zh-CN" dirty="0"/>
              <a:t> would process the features in the encoder and decoder. We investigate the effect of this parameter by checking its performance when taking the values in $\{2, 3, 4, 5, 6\}$. The mean scores of all configurations on the test set are shown in Figure</a:t>
            </a:r>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17</a:t>
            </a:fld>
            <a:endParaRPr lang="zh-CN" altLang="en-US"/>
          </a:p>
        </p:txBody>
      </p:sp>
    </p:spTree>
    <p:extLst>
      <p:ext uri="{BB962C8B-B14F-4D97-AF65-F5344CB8AC3E}">
        <p14:creationId xmlns:p14="http://schemas.microsoft.com/office/powerpoint/2010/main" val="4074032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first introduce the background of market prediction and common models. Then we explain the </a:t>
            </a:r>
            <a:r>
              <a:rPr lang="en-US" altLang="zh-CN" dirty="0" err="1"/>
              <a:t>TabNet</a:t>
            </a:r>
            <a:r>
              <a:rPr lang="en-US" altLang="zh-CN" dirty="0"/>
              <a:t> structure and its functionality. We conduct the experiments by comparing the </a:t>
            </a:r>
            <a:r>
              <a:rPr lang="en-US" altLang="zh-CN" dirty="0" err="1"/>
              <a:t>TabNet</a:t>
            </a:r>
            <a:r>
              <a:rPr lang="en-US" altLang="zh-CN" dirty="0"/>
              <a:t> with some widely used baselines for </a:t>
            </a:r>
            <a:r>
              <a:rPr lang="en-US" altLang="zh-CN" dirty="0" err="1"/>
              <a:t>Ubiquant</a:t>
            </a:r>
            <a:r>
              <a:rPr lang="en-US" altLang="zh-CN" dirty="0"/>
              <a:t> task, where the </a:t>
            </a:r>
            <a:r>
              <a:rPr lang="en-US" altLang="zh-CN" dirty="0" err="1"/>
              <a:t>TabNet</a:t>
            </a:r>
            <a:r>
              <a:rPr lang="en-US" altLang="zh-CN" dirty="0"/>
              <a:t> achieves the best performance. Moreover, we analyze some important hyper-parameters of </a:t>
            </a:r>
            <a:r>
              <a:rPr lang="en-US" altLang="zh-CN" dirty="0" err="1"/>
              <a:t>TabNet</a:t>
            </a:r>
            <a:r>
              <a:rPr lang="en-US" altLang="zh-CN" dirty="0"/>
              <a:t> and the importance of some features.</a:t>
            </a:r>
            <a:endParaRPr lang="zh-CN" altLang="en-US" dirty="0"/>
          </a:p>
        </p:txBody>
      </p:sp>
      <p:sp>
        <p:nvSpPr>
          <p:cNvPr id="4" name="灯片编号占位符 3"/>
          <p:cNvSpPr>
            <a:spLocks noGrp="1"/>
          </p:cNvSpPr>
          <p:nvPr>
            <p:ph type="sldNum" sz="quarter" idx="5"/>
          </p:nvPr>
        </p:nvSpPr>
        <p:spPr/>
        <p:txBody>
          <a:bodyPr/>
          <a:lstStyle/>
          <a:p>
            <a:fld id="{EDDFB233-AD39-4D89-BE57-73F4F0186859}" type="slidenum">
              <a:rPr lang="zh-CN" altLang="en-US" smtClean="0"/>
              <a:t>20</a:t>
            </a:fld>
            <a:endParaRPr lang="zh-CN" altLang="en-US"/>
          </a:p>
        </p:txBody>
      </p:sp>
    </p:spTree>
    <p:extLst>
      <p:ext uri="{BB962C8B-B14F-4D97-AF65-F5344CB8AC3E}">
        <p14:creationId xmlns:p14="http://schemas.microsoft.com/office/powerpoint/2010/main" val="19898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4E78066-1BF2-2195-64EC-444C723324E8}"/>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xmlns="" id="{CD95A935-6F85-33F7-E810-52CE11D9F5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xmlns="" id="{C94A39E3-CEC2-0460-5CFB-484694B9558B}"/>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xmlns="" id="{3580DEDD-6990-6858-374D-994A717D453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56BF3FBD-B876-E4A2-0A42-FC0A8C238D28}"/>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373660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9048CD6-21E6-6689-5520-C8D06B63034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F96608A5-733F-215D-3BAE-538F4615942F}"/>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87AD9180-F396-AB41-2083-46B0BACA6CA2}"/>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xmlns="" id="{B81BF340-7E97-E63C-BCDE-37FA45C3E08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60080C67-98DF-7BE1-749A-68875CA97943}"/>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3403376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C6F8F1A-DBE4-C443-1F22-3CB983BC2C67}"/>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xmlns="" id="{DA119DD1-E90A-4C5C-5882-B1824891FAB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BF3DEE0D-CBFA-3151-44BD-CEBE508D3C1A}"/>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xmlns="" id="{523EAFAB-3781-D560-8423-9332F1FBAC2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35B58A0B-75DA-FA86-0C13-63C2F34462FD}"/>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3517150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ACD566-29D7-C51A-209D-5DC91FE7791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100D7BA5-1588-23FB-CA4E-4441F3B6241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259A2B8E-11AD-74FC-A165-BEC9C7D89D9B}"/>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xmlns="" id="{8EED2E72-EEA6-0D9E-5788-A1252EC332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6535E298-BB8D-5D30-C794-F311816B0E9C}"/>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135197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88C702-234A-104B-0EDF-63FFEA25384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BF11B6BA-5794-DEDD-6969-D5A81BA4A8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xmlns="" id="{28222A10-2BB2-C457-5769-4C2067C99C5B}"/>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xmlns="" id="{EAAE2682-FB5A-A222-DB58-3CB1BA5D28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xmlns="" id="{697F05DE-E124-440D-5166-9283FC3798E3}"/>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587729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C8ABF4E-4643-2CCC-0A9C-6BF39E70595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E0D4DB6B-C5C9-F041-4547-44F1954CBC6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xmlns="" id="{92F84407-A56B-CC3C-0C78-9A4AF00BC2A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xmlns="" id="{006772F7-8144-1C3B-D24B-552419B531BC}"/>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6" name="页脚占位符 5">
            <a:extLst>
              <a:ext uri="{FF2B5EF4-FFF2-40B4-BE49-F238E27FC236}">
                <a16:creationId xmlns:a16="http://schemas.microsoft.com/office/drawing/2014/main" xmlns="" id="{87DB0153-1F87-1870-695A-AAA16949DD2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049E60CD-F363-45F5-F675-CA02EDA52CB6}"/>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243479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CC4A234C-731A-4C45-D454-94B652E140CC}"/>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A167CF64-8BF0-7638-F2FA-9EC6C5CDB8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xmlns="" id="{953BEDD7-A84A-498A-A811-EB6B4F9984C9}"/>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xmlns="" id="{C90E257C-A37F-F8E6-8257-9DF240A587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xmlns="" id="{694D3144-86A0-B55C-3186-B086A70ADAA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xmlns="" id="{5A3D329B-1C01-49E6-F0E5-E0E216ED967B}"/>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8" name="页脚占位符 7">
            <a:extLst>
              <a:ext uri="{FF2B5EF4-FFF2-40B4-BE49-F238E27FC236}">
                <a16:creationId xmlns:a16="http://schemas.microsoft.com/office/drawing/2014/main" xmlns="" id="{52AA5C6D-08F0-2900-5D55-056954B5DB0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xmlns="" id="{AAAC5B34-6B10-8153-7460-FF568A19D5B6}"/>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523806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9A565CA-3E27-CDE0-399C-A055625F021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xmlns="" id="{A98CACE0-7C5A-3269-6CD1-4352B6AACBE2}"/>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4" name="页脚占位符 3">
            <a:extLst>
              <a:ext uri="{FF2B5EF4-FFF2-40B4-BE49-F238E27FC236}">
                <a16:creationId xmlns:a16="http://schemas.microsoft.com/office/drawing/2014/main" xmlns="" id="{D40CD28D-4957-5C40-6244-65CC7C9885D2}"/>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xmlns="" id="{A0DD5527-140C-12A0-2DEA-A990CC4E2336}"/>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225829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4D8D52B0-4E22-73EC-D18B-07233C3F55B3}"/>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3" name="页脚占位符 2">
            <a:extLst>
              <a:ext uri="{FF2B5EF4-FFF2-40B4-BE49-F238E27FC236}">
                <a16:creationId xmlns:a16="http://schemas.microsoft.com/office/drawing/2014/main" xmlns="" id="{6991ACDB-9069-D3F3-8C61-71233F4128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xmlns="" id="{61E0DE16-8D12-A45E-09B7-577C0EAB5655}"/>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271589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B274027-2B72-E824-E7FB-834F3182975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xmlns="" id="{18529DB0-B233-7035-5838-CAE9DFEBA4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xmlns="" id="{ACC190D4-C4A9-B97D-2305-01CA1FE4E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8BD94393-47A4-DA08-EC95-A0C03100D64E}"/>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6" name="页脚占位符 5">
            <a:extLst>
              <a:ext uri="{FF2B5EF4-FFF2-40B4-BE49-F238E27FC236}">
                <a16:creationId xmlns:a16="http://schemas.microsoft.com/office/drawing/2014/main" xmlns="" id="{9D7A8838-7F28-149C-2E5D-DF7425B2112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BB391D77-59D6-FBCD-A344-0AEF76BED376}"/>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22421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59A1E130-BECF-F675-4E27-D69749FC7C5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xmlns="" id="{C171FBE7-C636-02E7-9B6C-2B5FCC691C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xmlns="" id="{1C04DBA9-A3F6-1D00-D68B-30EA5AA9B3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xmlns="" id="{47C90528-3281-3E73-C115-F512DF0AA7B5}"/>
              </a:ext>
            </a:extLst>
          </p:cNvPr>
          <p:cNvSpPr>
            <a:spLocks noGrp="1"/>
          </p:cNvSpPr>
          <p:nvPr>
            <p:ph type="dt" sz="half" idx="10"/>
          </p:nvPr>
        </p:nvSpPr>
        <p:spPr/>
        <p:txBody>
          <a:bodyPr/>
          <a:lstStyle/>
          <a:p>
            <a:fld id="{C862F0AD-0A73-D648-9A49-125DCDC70383}" type="datetimeFigureOut">
              <a:rPr kumimoji="1" lang="zh-CN" altLang="en-US" smtClean="0"/>
              <a:t>2022/4/30</a:t>
            </a:fld>
            <a:endParaRPr kumimoji="1" lang="zh-CN" altLang="en-US"/>
          </a:p>
        </p:txBody>
      </p:sp>
      <p:sp>
        <p:nvSpPr>
          <p:cNvPr id="6" name="页脚占位符 5">
            <a:extLst>
              <a:ext uri="{FF2B5EF4-FFF2-40B4-BE49-F238E27FC236}">
                <a16:creationId xmlns:a16="http://schemas.microsoft.com/office/drawing/2014/main" xmlns="" id="{F73A3F1C-374C-B8E3-EB6B-E10232D0AFF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xmlns="" id="{0AA3536E-CBAF-F7A4-4DCE-F251A4CD9A96}"/>
              </a:ext>
            </a:extLst>
          </p:cNvPr>
          <p:cNvSpPr>
            <a:spLocks noGrp="1"/>
          </p:cNvSpPr>
          <p:nvPr>
            <p:ph type="sldNum" sz="quarter" idx="12"/>
          </p:nvPr>
        </p:nvSpPr>
        <p:spPr/>
        <p:txBody>
          <a:body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11799091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A08D1556-32D4-A57B-AE3F-568AE68090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xmlns="" id="{3E00308F-C2E7-3CB0-4912-78F3AA28B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xmlns="" id="{CC646215-1649-F952-B448-C9BE8DF5A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62F0AD-0A73-D648-9A49-125DCDC70383}" type="datetimeFigureOut">
              <a:rPr kumimoji="1" lang="zh-CN" altLang="en-US" smtClean="0"/>
              <a:t>2022/4/30</a:t>
            </a:fld>
            <a:endParaRPr kumimoji="1" lang="zh-CN" altLang="en-US"/>
          </a:p>
        </p:txBody>
      </p:sp>
      <p:sp>
        <p:nvSpPr>
          <p:cNvPr id="5" name="页脚占位符 4">
            <a:extLst>
              <a:ext uri="{FF2B5EF4-FFF2-40B4-BE49-F238E27FC236}">
                <a16:creationId xmlns:a16="http://schemas.microsoft.com/office/drawing/2014/main" xmlns="" id="{8D359708-30DF-E3FC-6E88-C5D19D87E2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xmlns="" id="{A5180E64-71A5-627F-353F-C7CDDB9BC3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B71880-AE6E-9241-82FF-E57382F58FE6}" type="slidenum">
              <a:rPr kumimoji="1" lang="zh-CN" altLang="en-US" smtClean="0"/>
              <a:t>‹#›</a:t>
            </a:fld>
            <a:endParaRPr kumimoji="1" lang="zh-CN" altLang="en-US"/>
          </a:p>
        </p:txBody>
      </p:sp>
    </p:spTree>
    <p:extLst>
      <p:ext uri="{BB962C8B-B14F-4D97-AF65-F5344CB8AC3E}">
        <p14:creationId xmlns:p14="http://schemas.microsoft.com/office/powerpoint/2010/main" val="3613948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FUp46AfsEgU" TargetMode="External"/><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xmlns="" id="{59C576BF-6624-4F00-AF9A-955671516FF7}"/>
              </a:ext>
            </a:extLst>
          </p:cNvPr>
          <p:cNvPicPr>
            <a:picLocks noChangeAspect="1"/>
          </p:cNvPicPr>
          <p:nvPr/>
        </p:nvPicPr>
        <p:blipFill>
          <a:blip r:embed="rId2"/>
          <a:stretch>
            <a:fillRect/>
          </a:stretch>
        </p:blipFill>
        <p:spPr>
          <a:xfrm>
            <a:off x="750128" y="4962524"/>
            <a:ext cx="10882242" cy="1438275"/>
          </a:xfrm>
          <a:prstGeom prst="rect">
            <a:avLst/>
          </a:prstGeom>
        </p:spPr>
      </p:pic>
      <p:sp>
        <p:nvSpPr>
          <p:cNvPr id="2" name="标题 1">
            <a:extLst>
              <a:ext uri="{FF2B5EF4-FFF2-40B4-BE49-F238E27FC236}">
                <a16:creationId xmlns:a16="http://schemas.microsoft.com/office/drawing/2014/main" xmlns="" id="{FEF4D84A-F44C-02A1-1221-FA2ACA27EA55}"/>
              </a:ext>
            </a:extLst>
          </p:cNvPr>
          <p:cNvSpPr>
            <a:spLocks noGrp="1"/>
          </p:cNvSpPr>
          <p:nvPr>
            <p:ph type="ctrTitle"/>
          </p:nvPr>
        </p:nvSpPr>
        <p:spPr>
          <a:xfrm>
            <a:off x="1619249" y="1041400"/>
            <a:ext cx="9144000" cy="2387600"/>
          </a:xfrm>
        </p:spPr>
        <p:txBody>
          <a:bodyPr/>
          <a:lstStyle/>
          <a:p>
            <a:r>
              <a:rPr kumimoji="1" lang="en-US" altLang="zh-CN" dirty="0" err="1">
                <a:latin typeface="Gill Sans MT" panose="020B0502020104020203" pitchFamily="34" charset="0"/>
              </a:rPr>
              <a:t>Ubiquant</a:t>
            </a:r>
            <a:r>
              <a:rPr kumimoji="1" lang="en-US" altLang="zh-CN" dirty="0">
                <a:latin typeface="Gill Sans MT" panose="020B0502020104020203" pitchFamily="34" charset="0"/>
              </a:rPr>
              <a:t> Market Prediction Project Presentation</a:t>
            </a:r>
            <a:endParaRPr kumimoji="1" lang="zh-CN" altLang="en-US" dirty="0">
              <a:latin typeface="Gill Sans MT" panose="020B0502020104020203" pitchFamily="34" charset="0"/>
            </a:endParaRPr>
          </a:p>
        </p:txBody>
      </p:sp>
      <p:sp>
        <p:nvSpPr>
          <p:cNvPr id="3" name="副标题 2">
            <a:extLst>
              <a:ext uri="{FF2B5EF4-FFF2-40B4-BE49-F238E27FC236}">
                <a16:creationId xmlns:a16="http://schemas.microsoft.com/office/drawing/2014/main" xmlns="" id="{E236B0AD-F010-0EC7-A5BF-69CA5FFDDE1B}"/>
              </a:ext>
            </a:extLst>
          </p:cNvPr>
          <p:cNvSpPr>
            <a:spLocks noGrp="1"/>
          </p:cNvSpPr>
          <p:nvPr>
            <p:ph type="subTitle" idx="1"/>
          </p:nvPr>
        </p:nvSpPr>
        <p:spPr>
          <a:xfrm>
            <a:off x="1524000" y="3792538"/>
            <a:ext cx="9144000" cy="1655762"/>
          </a:xfrm>
        </p:spPr>
        <p:txBody>
          <a:bodyPr/>
          <a:lstStyle/>
          <a:p>
            <a:r>
              <a:rPr kumimoji="1" lang="en-US" altLang="zh-CN" dirty="0"/>
              <a:t>MATH 5470 LIN, </a:t>
            </a:r>
            <a:r>
              <a:rPr kumimoji="1" lang="en-US" altLang="zh-CN" dirty="0" err="1"/>
              <a:t>Zizheng</a:t>
            </a:r>
            <a:r>
              <a:rPr kumimoji="1" lang="en-US" altLang="zh-CN" dirty="0"/>
              <a:t>. </a:t>
            </a:r>
            <a:r>
              <a:rPr kumimoji="1" lang="en-US" altLang="zh-CN" dirty="0" err="1"/>
              <a:t>YAO,Duanyi</a:t>
            </a:r>
            <a:endParaRPr kumimoji="1" lang="en-US" altLang="zh-CN" dirty="0"/>
          </a:p>
          <a:p>
            <a:r>
              <a:rPr kumimoji="1" lang="en-US" altLang="zh-CN" dirty="0"/>
              <a:t>Presenter: LIN, </a:t>
            </a:r>
            <a:r>
              <a:rPr kumimoji="1" lang="en-US" altLang="zh-CN" dirty="0" err="1" smtClean="0"/>
              <a:t>Zizheng</a:t>
            </a:r>
            <a:endParaRPr kumimoji="1" lang="en-US" altLang="zh-CN" dirty="0" smtClean="0"/>
          </a:p>
          <a:p>
            <a:r>
              <a:rPr lang="en-US" dirty="0">
                <a:hlinkClick r:id="rId3"/>
              </a:rPr>
              <a:t>https://youtu.be/FUp46AfsEgU</a:t>
            </a:r>
            <a:endParaRPr kumimoji="1" lang="en-US" altLang="zh-CN" dirty="0"/>
          </a:p>
        </p:txBody>
      </p:sp>
      <p:pic>
        <p:nvPicPr>
          <p:cNvPr id="4" name="图片 3">
            <a:extLst>
              <a:ext uri="{FF2B5EF4-FFF2-40B4-BE49-F238E27FC236}">
                <a16:creationId xmlns:a16="http://schemas.microsoft.com/office/drawing/2014/main" xmlns="" id="{A8D7B2E8-3D43-4C8B-A8ED-76F92DECE94C}"/>
              </a:ext>
            </a:extLst>
          </p:cNvPr>
          <p:cNvPicPr>
            <a:picLocks noChangeAspect="1"/>
          </p:cNvPicPr>
          <p:nvPr/>
        </p:nvPicPr>
        <p:blipFill>
          <a:blip r:embed="rId4"/>
          <a:stretch>
            <a:fillRect/>
          </a:stretch>
        </p:blipFill>
        <p:spPr>
          <a:xfrm>
            <a:off x="9906000" y="4538661"/>
            <a:ext cx="2286000" cy="2286000"/>
          </a:xfrm>
          <a:prstGeom prst="rect">
            <a:avLst/>
          </a:prstGeom>
          <a:ln>
            <a:noFill/>
          </a:ln>
          <a:effectLst>
            <a:softEdge rad="112500"/>
          </a:effectLst>
        </p:spPr>
      </p:pic>
    </p:spTree>
    <p:extLst>
      <p:ext uri="{BB962C8B-B14F-4D97-AF65-F5344CB8AC3E}">
        <p14:creationId xmlns:p14="http://schemas.microsoft.com/office/powerpoint/2010/main" val="1013033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EABD2C0-B714-4A9C-B35C-DF76AF22716B}"/>
              </a:ext>
            </a:extLst>
          </p:cNvPr>
          <p:cNvSpPr>
            <a:spLocks noGrp="1"/>
          </p:cNvSpPr>
          <p:nvPr>
            <p:ph type="title"/>
          </p:nvPr>
        </p:nvSpPr>
        <p:spPr/>
        <p:txBody>
          <a:bodyPr/>
          <a:lstStyle/>
          <a:p>
            <a:r>
              <a:rPr lang="en-US" altLang="zh-CN" dirty="0" err="1"/>
              <a:t>TabNet</a:t>
            </a:r>
            <a:r>
              <a:rPr lang="en-US" altLang="zh-CN" dirty="0"/>
              <a:t> Structure</a:t>
            </a:r>
            <a:endParaRPr lang="zh-CN" altLang="en-US" dirty="0"/>
          </a:p>
        </p:txBody>
      </p:sp>
      <p:pic>
        <p:nvPicPr>
          <p:cNvPr id="4" name="内容占位符 3">
            <a:extLst>
              <a:ext uri="{FF2B5EF4-FFF2-40B4-BE49-F238E27FC236}">
                <a16:creationId xmlns:a16="http://schemas.microsoft.com/office/drawing/2014/main" xmlns="" id="{F88FC929-26DB-4B97-8E25-3471B9FA8C65}"/>
              </a:ext>
            </a:extLst>
          </p:cNvPr>
          <p:cNvPicPr>
            <a:picLocks noGrp="1" noChangeAspect="1"/>
          </p:cNvPicPr>
          <p:nvPr>
            <p:ph idx="1"/>
          </p:nvPr>
        </p:nvPicPr>
        <p:blipFill>
          <a:blip r:embed="rId3"/>
          <a:stretch>
            <a:fillRect/>
          </a:stretch>
        </p:blipFill>
        <p:spPr>
          <a:xfrm>
            <a:off x="385145" y="1390847"/>
            <a:ext cx="5341976" cy="2857880"/>
          </a:xfrm>
          <a:prstGeom prst="rect">
            <a:avLst/>
          </a:prstGeom>
        </p:spPr>
      </p:pic>
      <p:pic>
        <p:nvPicPr>
          <p:cNvPr id="5" name="图片 4">
            <a:extLst>
              <a:ext uri="{FF2B5EF4-FFF2-40B4-BE49-F238E27FC236}">
                <a16:creationId xmlns:a16="http://schemas.microsoft.com/office/drawing/2014/main" xmlns="" id="{53B7E4EB-A68A-4640-8BAC-3E37C4C6F421}"/>
              </a:ext>
            </a:extLst>
          </p:cNvPr>
          <p:cNvPicPr>
            <a:picLocks noChangeAspect="1"/>
          </p:cNvPicPr>
          <p:nvPr/>
        </p:nvPicPr>
        <p:blipFill>
          <a:blip r:embed="rId4"/>
          <a:stretch>
            <a:fillRect/>
          </a:stretch>
        </p:blipFill>
        <p:spPr>
          <a:xfrm>
            <a:off x="5919931" y="3679825"/>
            <a:ext cx="5401953" cy="2813050"/>
          </a:xfrm>
          <a:prstGeom prst="rect">
            <a:avLst/>
          </a:prstGeom>
        </p:spPr>
      </p:pic>
      <p:sp>
        <p:nvSpPr>
          <p:cNvPr id="6" name="文本框 5">
            <a:extLst>
              <a:ext uri="{FF2B5EF4-FFF2-40B4-BE49-F238E27FC236}">
                <a16:creationId xmlns:a16="http://schemas.microsoft.com/office/drawing/2014/main" xmlns="" id="{DD553F9C-EE49-47D1-A353-26BECB6B8BF0}"/>
              </a:ext>
            </a:extLst>
          </p:cNvPr>
          <p:cNvSpPr txBox="1"/>
          <p:nvPr/>
        </p:nvSpPr>
        <p:spPr>
          <a:xfrm>
            <a:off x="6810580" y="2296567"/>
            <a:ext cx="3306618" cy="523220"/>
          </a:xfrm>
          <a:prstGeom prst="rect">
            <a:avLst/>
          </a:prstGeom>
          <a:noFill/>
        </p:spPr>
        <p:txBody>
          <a:bodyPr wrap="square" rtlCol="0">
            <a:spAutoFit/>
          </a:bodyPr>
          <a:lstStyle/>
          <a:p>
            <a:r>
              <a:rPr lang="en-US" altLang="zh-CN" sz="2800" dirty="0" err="1"/>
              <a:t>TabNet</a:t>
            </a:r>
            <a:r>
              <a:rPr lang="en-US" altLang="zh-CN" sz="2800" dirty="0"/>
              <a:t> Encoder</a:t>
            </a:r>
            <a:endParaRPr lang="zh-CN" altLang="en-US" sz="2800" dirty="0"/>
          </a:p>
        </p:txBody>
      </p:sp>
      <p:sp>
        <p:nvSpPr>
          <p:cNvPr id="8" name="文本框 7">
            <a:extLst>
              <a:ext uri="{FF2B5EF4-FFF2-40B4-BE49-F238E27FC236}">
                <a16:creationId xmlns:a16="http://schemas.microsoft.com/office/drawing/2014/main" xmlns="" id="{65D614B8-D412-49D8-BD28-D9945F6E4CB3}"/>
              </a:ext>
            </a:extLst>
          </p:cNvPr>
          <p:cNvSpPr txBox="1"/>
          <p:nvPr/>
        </p:nvSpPr>
        <p:spPr>
          <a:xfrm>
            <a:off x="1865746" y="4841313"/>
            <a:ext cx="6096000" cy="523220"/>
          </a:xfrm>
          <a:prstGeom prst="rect">
            <a:avLst/>
          </a:prstGeom>
          <a:noFill/>
        </p:spPr>
        <p:txBody>
          <a:bodyPr wrap="square">
            <a:spAutoFit/>
          </a:bodyPr>
          <a:lstStyle/>
          <a:p>
            <a:r>
              <a:rPr lang="en-US" altLang="zh-CN" sz="2800" dirty="0" err="1"/>
              <a:t>TabNet</a:t>
            </a:r>
            <a:r>
              <a:rPr lang="en-US" altLang="zh-CN" sz="2800" dirty="0"/>
              <a:t> Decoder</a:t>
            </a:r>
            <a:endParaRPr lang="zh-CN" altLang="en-US" sz="2800" dirty="0"/>
          </a:p>
        </p:txBody>
      </p:sp>
    </p:spTree>
    <p:extLst>
      <p:ext uri="{BB962C8B-B14F-4D97-AF65-F5344CB8AC3E}">
        <p14:creationId xmlns:p14="http://schemas.microsoft.com/office/powerpoint/2010/main" val="247631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EF2026-D20B-E796-5091-9ECCA6FA23BA}"/>
              </a:ext>
            </a:extLst>
          </p:cNvPr>
          <p:cNvSpPr>
            <a:spLocks noGrp="1"/>
          </p:cNvSpPr>
          <p:nvPr>
            <p:ph type="title"/>
          </p:nvPr>
        </p:nvSpPr>
        <p:spPr/>
        <p:txBody>
          <a:bodyPr/>
          <a:lstStyle/>
          <a:p>
            <a:r>
              <a:rPr kumimoji="1" lang="en-US" altLang="zh-CN" dirty="0"/>
              <a:t>Content</a:t>
            </a:r>
            <a:endParaRPr kumimoji="1" lang="zh-CN" altLang="en-US" dirty="0"/>
          </a:p>
        </p:txBody>
      </p:sp>
      <p:sp>
        <p:nvSpPr>
          <p:cNvPr id="3" name="内容占位符 2">
            <a:extLst>
              <a:ext uri="{FF2B5EF4-FFF2-40B4-BE49-F238E27FC236}">
                <a16:creationId xmlns:a16="http://schemas.microsoft.com/office/drawing/2014/main" xmlns="" id="{C3E1134E-82A9-36FD-F455-607310AF3D3C}"/>
              </a:ext>
            </a:extLst>
          </p:cNvPr>
          <p:cNvSpPr>
            <a:spLocks noGrp="1"/>
          </p:cNvSpPr>
          <p:nvPr>
            <p:ph idx="1"/>
          </p:nvPr>
        </p:nvSpPr>
        <p:spPr>
          <a:xfrm>
            <a:off x="838200" y="1543792"/>
            <a:ext cx="10515600" cy="4633171"/>
          </a:xfrm>
        </p:spPr>
        <p:txBody>
          <a:bodyPr>
            <a:normAutofit/>
          </a:bodyPr>
          <a:lstStyle/>
          <a:p>
            <a:r>
              <a:rPr kumimoji="1" lang="en-US" altLang="zh-CN" sz="2400" dirty="0">
                <a:solidFill>
                  <a:schemeClr val="bg1">
                    <a:lumMod val="50000"/>
                  </a:schemeClr>
                </a:solidFill>
              </a:rPr>
              <a:t>Introduction</a:t>
            </a:r>
          </a:p>
          <a:p>
            <a:pPr lvl="1"/>
            <a:r>
              <a:rPr kumimoji="1" lang="en-US" altLang="zh-CN" sz="1800" dirty="0">
                <a:solidFill>
                  <a:schemeClr val="bg1">
                    <a:lumMod val="50000"/>
                  </a:schemeClr>
                </a:solidFill>
              </a:rPr>
              <a:t>Background</a:t>
            </a:r>
          </a:p>
          <a:p>
            <a:pPr lvl="1"/>
            <a:r>
              <a:rPr kumimoji="1" lang="en-US" altLang="zh-CN" sz="1800" dirty="0">
                <a:solidFill>
                  <a:schemeClr val="bg1">
                    <a:lumMod val="50000"/>
                  </a:schemeClr>
                </a:solidFill>
              </a:rPr>
              <a:t>Data overview</a:t>
            </a:r>
          </a:p>
          <a:p>
            <a:pPr marL="0" indent="0">
              <a:buNone/>
            </a:pPr>
            <a:endParaRPr kumimoji="1" lang="en-US" altLang="zh-CN" sz="1800" dirty="0">
              <a:solidFill>
                <a:schemeClr val="bg1">
                  <a:lumMod val="50000"/>
                </a:schemeClr>
              </a:solidFill>
            </a:endParaRPr>
          </a:p>
          <a:p>
            <a:r>
              <a:rPr kumimoji="1" lang="en-US" altLang="zh-CN" sz="2400" dirty="0">
                <a:solidFill>
                  <a:schemeClr val="bg1">
                    <a:lumMod val="50000"/>
                  </a:schemeClr>
                </a:solidFill>
              </a:rPr>
              <a:t>Model</a:t>
            </a:r>
            <a:r>
              <a:rPr kumimoji="1" lang="en-US" altLang="zh-CN" sz="1800" dirty="0">
                <a:solidFill>
                  <a:schemeClr val="bg1">
                    <a:lumMod val="50000"/>
                  </a:schemeClr>
                </a:solidFill>
              </a:rPr>
              <a:t> </a:t>
            </a:r>
          </a:p>
          <a:p>
            <a:pPr lvl="1"/>
            <a:r>
              <a:rPr kumimoji="1" lang="en-US" altLang="zh-CN" sz="1800" dirty="0">
                <a:solidFill>
                  <a:schemeClr val="bg1">
                    <a:lumMod val="50000"/>
                  </a:schemeClr>
                </a:solidFill>
              </a:rPr>
              <a:t>Model structure</a:t>
            </a:r>
          </a:p>
          <a:p>
            <a:endParaRPr kumimoji="1" lang="en-US" altLang="zh-CN" sz="1800" dirty="0">
              <a:solidFill>
                <a:schemeClr val="bg1">
                  <a:lumMod val="50000"/>
                </a:schemeClr>
              </a:solidFill>
            </a:endParaRPr>
          </a:p>
          <a:p>
            <a:r>
              <a:rPr kumimoji="1" lang="en-US" altLang="zh-CN" sz="2400" dirty="0"/>
              <a:t>Experiments</a:t>
            </a:r>
          </a:p>
          <a:p>
            <a:pPr lvl="1"/>
            <a:r>
              <a:rPr kumimoji="1" lang="en-US" altLang="zh-CN" sz="1800" dirty="0"/>
              <a:t>Setting</a:t>
            </a:r>
          </a:p>
          <a:p>
            <a:pPr lvl="1"/>
            <a:r>
              <a:rPr kumimoji="1" lang="en-US" altLang="zh-CN" sz="1800" dirty="0"/>
              <a:t>Baseline</a:t>
            </a:r>
          </a:p>
          <a:p>
            <a:pPr lvl="1"/>
            <a:r>
              <a:rPr kumimoji="1" lang="en-US" altLang="zh-CN" sz="1800" dirty="0"/>
              <a:t>Main results</a:t>
            </a:r>
          </a:p>
          <a:p>
            <a:pPr lvl="1"/>
            <a:r>
              <a:rPr kumimoji="1" lang="en-US" altLang="zh-CN" sz="1800" dirty="0"/>
              <a:t>Hyper parameter analysis</a:t>
            </a:r>
          </a:p>
          <a:p>
            <a:pPr lvl="1"/>
            <a:r>
              <a:rPr kumimoji="1" lang="en-US" altLang="zh-CN" sz="1800" dirty="0"/>
              <a:t>Feature importance analysis</a:t>
            </a:r>
          </a:p>
        </p:txBody>
      </p:sp>
    </p:spTree>
    <p:extLst>
      <p:ext uri="{BB962C8B-B14F-4D97-AF65-F5344CB8AC3E}">
        <p14:creationId xmlns:p14="http://schemas.microsoft.com/office/powerpoint/2010/main" val="1619903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9AA4D85F-7C5E-422E-8777-E9A030127F8A}"/>
              </a:ext>
            </a:extLst>
          </p:cNvPr>
          <p:cNvSpPr>
            <a:spLocks noGrp="1"/>
          </p:cNvSpPr>
          <p:nvPr>
            <p:ph type="title"/>
          </p:nvPr>
        </p:nvSpPr>
        <p:spPr/>
        <p:txBody>
          <a:bodyPr/>
          <a:lstStyle/>
          <a:p>
            <a:r>
              <a:rPr lang="en-US" altLang="zh-CN" dirty="0"/>
              <a:t>Experiments setting</a:t>
            </a:r>
            <a:endParaRPr lang="zh-CN" altLang="en-US" dirty="0"/>
          </a:p>
        </p:txBody>
      </p:sp>
      <p:sp>
        <p:nvSpPr>
          <p:cNvPr id="3" name="内容占位符 2">
            <a:extLst>
              <a:ext uri="{FF2B5EF4-FFF2-40B4-BE49-F238E27FC236}">
                <a16:creationId xmlns:a16="http://schemas.microsoft.com/office/drawing/2014/main" xmlns="" id="{B24F230E-056A-4147-8F6A-55CD2502853F}"/>
              </a:ext>
            </a:extLst>
          </p:cNvPr>
          <p:cNvSpPr>
            <a:spLocks noGrp="1"/>
          </p:cNvSpPr>
          <p:nvPr>
            <p:ph idx="1"/>
          </p:nvPr>
        </p:nvSpPr>
        <p:spPr/>
        <p:txBody>
          <a:bodyPr/>
          <a:lstStyle/>
          <a:p>
            <a:r>
              <a:rPr lang="en-US" altLang="zh-CN" dirty="0"/>
              <a:t>split the dataset based on the timestamp</a:t>
            </a:r>
          </a:p>
          <a:p>
            <a:r>
              <a:rPr lang="en-US" altLang="zh-CN" dirty="0"/>
              <a:t>smaller than 1126 are in the train set while the others are in the test set.</a:t>
            </a:r>
          </a:p>
          <a:p>
            <a:endParaRPr lang="en-US" altLang="zh-CN" dirty="0"/>
          </a:p>
          <a:p>
            <a:pPr marL="0" indent="0">
              <a:buNone/>
            </a:pPr>
            <a:r>
              <a:rPr lang="en-US" altLang="zh-CN" dirty="0"/>
              <a:t>Evaluation metric:</a:t>
            </a:r>
          </a:p>
          <a:p>
            <a:pPr marL="0" indent="0">
              <a:buNone/>
            </a:pPr>
            <a:endParaRPr lang="zh-CN" altLang="en-US" dirty="0"/>
          </a:p>
        </p:txBody>
      </p:sp>
      <p:pic>
        <p:nvPicPr>
          <p:cNvPr id="4" name="图片 3">
            <a:extLst>
              <a:ext uri="{FF2B5EF4-FFF2-40B4-BE49-F238E27FC236}">
                <a16:creationId xmlns:a16="http://schemas.microsoft.com/office/drawing/2014/main" xmlns="" id="{E632E851-8D23-424A-981F-DC0365BC10D9}"/>
              </a:ext>
            </a:extLst>
          </p:cNvPr>
          <p:cNvPicPr>
            <a:picLocks noChangeAspect="1"/>
          </p:cNvPicPr>
          <p:nvPr/>
        </p:nvPicPr>
        <p:blipFill>
          <a:blip r:embed="rId2"/>
          <a:stretch>
            <a:fillRect/>
          </a:stretch>
        </p:blipFill>
        <p:spPr>
          <a:xfrm>
            <a:off x="5650347" y="3131659"/>
            <a:ext cx="5424054" cy="2382277"/>
          </a:xfrm>
          <a:prstGeom prst="rect">
            <a:avLst/>
          </a:prstGeom>
        </p:spPr>
      </p:pic>
      <p:pic>
        <p:nvPicPr>
          <p:cNvPr id="5" name="内容占位符 4">
            <a:extLst>
              <a:ext uri="{FF2B5EF4-FFF2-40B4-BE49-F238E27FC236}">
                <a16:creationId xmlns:a16="http://schemas.microsoft.com/office/drawing/2014/main" xmlns="" id="{9293E614-9027-45CA-8831-75A7DB66382D}"/>
              </a:ext>
            </a:extLst>
          </p:cNvPr>
          <p:cNvPicPr>
            <a:picLocks noChangeAspect="1"/>
          </p:cNvPicPr>
          <p:nvPr/>
        </p:nvPicPr>
        <p:blipFill>
          <a:blip r:embed="rId3"/>
          <a:stretch>
            <a:fillRect/>
          </a:stretch>
        </p:blipFill>
        <p:spPr>
          <a:xfrm>
            <a:off x="938438" y="4397419"/>
            <a:ext cx="4270871" cy="914254"/>
          </a:xfrm>
          <a:prstGeom prst="rect">
            <a:avLst/>
          </a:prstGeom>
        </p:spPr>
      </p:pic>
    </p:spTree>
    <p:extLst>
      <p:ext uri="{BB962C8B-B14F-4D97-AF65-F5344CB8AC3E}">
        <p14:creationId xmlns:p14="http://schemas.microsoft.com/office/powerpoint/2010/main" val="2108962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2332F86-ADD3-4B7C-B4B6-791385CB058B}"/>
              </a:ext>
            </a:extLst>
          </p:cNvPr>
          <p:cNvSpPr>
            <a:spLocks noGrp="1"/>
          </p:cNvSpPr>
          <p:nvPr>
            <p:ph type="title"/>
          </p:nvPr>
        </p:nvSpPr>
        <p:spPr/>
        <p:txBody>
          <a:bodyPr/>
          <a:lstStyle/>
          <a:p>
            <a:r>
              <a:rPr lang="en-US" altLang="zh-CN" dirty="0"/>
              <a:t>Hyperparameters</a:t>
            </a:r>
            <a:endParaRPr lang="zh-CN" altLang="en-US" dirty="0"/>
          </a:p>
        </p:txBody>
      </p:sp>
      <p:sp>
        <p:nvSpPr>
          <p:cNvPr id="3" name="内容占位符 2">
            <a:extLst>
              <a:ext uri="{FF2B5EF4-FFF2-40B4-BE49-F238E27FC236}">
                <a16:creationId xmlns:a16="http://schemas.microsoft.com/office/drawing/2014/main" xmlns="" id="{0A86D68E-29CC-4EFB-B3C9-0CCC4355677F}"/>
              </a:ext>
            </a:extLst>
          </p:cNvPr>
          <p:cNvSpPr>
            <a:spLocks noGrp="1"/>
          </p:cNvSpPr>
          <p:nvPr>
            <p:ph idx="1"/>
          </p:nvPr>
        </p:nvSpPr>
        <p:spPr/>
        <p:txBody>
          <a:bodyPr>
            <a:normAutofit lnSpcReduction="10000"/>
          </a:bodyPr>
          <a:lstStyle/>
          <a:p>
            <a:r>
              <a:rPr lang="en-US" altLang="zh-CN" dirty="0"/>
              <a:t>batch size: 1024    </a:t>
            </a:r>
          </a:p>
          <a:p>
            <a:r>
              <a:rPr lang="en-US" altLang="zh-CN" dirty="0"/>
              <a:t>width of the decision prediction layer: 8    </a:t>
            </a:r>
          </a:p>
          <a:p>
            <a:r>
              <a:rPr lang="en-US" altLang="zh-CN" dirty="0"/>
              <a:t>width of the attention embedding for each mask: 8    </a:t>
            </a:r>
          </a:p>
          <a:p>
            <a:r>
              <a:rPr lang="en-US" altLang="zh-CN" dirty="0"/>
              <a:t>number of decision steps: 3    </a:t>
            </a:r>
          </a:p>
          <a:p>
            <a:r>
              <a:rPr lang="en-US" altLang="zh-CN" dirty="0"/>
              <a:t>gamma (coefficients for feature reusage in the masks): 1.3    </a:t>
            </a:r>
          </a:p>
          <a:p>
            <a:r>
              <a:rPr lang="en-US" altLang="zh-CN" dirty="0"/>
              <a:t>number of independent Gated Linear Units layers at each step: 2    </a:t>
            </a:r>
          </a:p>
          <a:p>
            <a:r>
              <a:rPr lang="en-US" altLang="zh-CN" dirty="0"/>
              <a:t>number of shared Gated Linear Units at each step: 2    </a:t>
            </a:r>
          </a:p>
          <a:p>
            <a:r>
              <a:rPr lang="en-US" altLang="zh-CN" dirty="0"/>
              <a:t>momentum for batch normalization: 0.02    </a:t>
            </a:r>
          </a:p>
          <a:p>
            <a:r>
              <a:rPr lang="en-US" altLang="zh-CN" dirty="0"/>
              <a:t>sparsity loss coefficient: 0.001</a:t>
            </a:r>
            <a:endParaRPr lang="zh-CN" altLang="en-US" dirty="0"/>
          </a:p>
        </p:txBody>
      </p:sp>
    </p:spTree>
    <p:extLst>
      <p:ext uri="{BB962C8B-B14F-4D97-AF65-F5344CB8AC3E}">
        <p14:creationId xmlns:p14="http://schemas.microsoft.com/office/powerpoint/2010/main" val="834462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9CEB401-C1C6-48EE-9320-E1BE2D1FFF15}"/>
              </a:ext>
            </a:extLst>
          </p:cNvPr>
          <p:cNvSpPr>
            <a:spLocks noGrp="1"/>
          </p:cNvSpPr>
          <p:nvPr>
            <p:ph type="title"/>
          </p:nvPr>
        </p:nvSpPr>
        <p:spPr/>
        <p:txBody>
          <a:bodyPr/>
          <a:lstStyle/>
          <a:p>
            <a:r>
              <a:rPr lang="en-US" altLang="zh-CN" dirty="0"/>
              <a:t>Setting</a:t>
            </a:r>
            <a:endParaRPr lang="zh-CN" altLang="en-US" dirty="0"/>
          </a:p>
        </p:txBody>
      </p:sp>
      <p:pic>
        <p:nvPicPr>
          <p:cNvPr id="4" name="内容占位符 3">
            <a:extLst>
              <a:ext uri="{FF2B5EF4-FFF2-40B4-BE49-F238E27FC236}">
                <a16:creationId xmlns:a16="http://schemas.microsoft.com/office/drawing/2014/main" xmlns="" id="{126D5C52-8E0F-4DB7-B502-D4B4C348CD1F}"/>
              </a:ext>
            </a:extLst>
          </p:cNvPr>
          <p:cNvPicPr>
            <a:picLocks noGrp="1" noChangeAspect="1"/>
          </p:cNvPicPr>
          <p:nvPr>
            <p:ph idx="1"/>
          </p:nvPr>
        </p:nvPicPr>
        <p:blipFill>
          <a:blip r:embed="rId3"/>
          <a:stretch>
            <a:fillRect/>
          </a:stretch>
        </p:blipFill>
        <p:spPr>
          <a:xfrm>
            <a:off x="5972610" y="1027907"/>
            <a:ext cx="4713864" cy="2356932"/>
          </a:xfrm>
          <a:prstGeom prst="rect">
            <a:avLst/>
          </a:prstGeom>
        </p:spPr>
      </p:pic>
      <p:sp>
        <p:nvSpPr>
          <p:cNvPr id="6" name="文本框 5">
            <a:extLst>
              <a:ext uri="{FF2B5EF4-FFF2-40B4-BE49-F238E27FC236}">
                <a16:creationId xmlns:a16="http://schemas.microsoft.com/office/drawing/2014/main" xmlns="" id="{E870031B-4B68-4DCB-85AC-FFAF71262D6D}"/>
              </a:ext>
            </a:extLst>
          </p:cNvPr>
          <p:cNvSpPr txBox="1"/>
          <p:nvPr/>
        </p:nvSpPr>
        <p:spPr>
          <a:xfrm>
            <a:off x="729672" y="1468582"/>
            <a:ext cx="5052291" cy="4678204"/>
          </a:xfrm>
          <a:prstGeom prst="rect">
            <a:avLst/>
          </a:prstGeom>
          <a:noFill/>
        </p:spPr>
        <p:txBody>
          <a:bodyPr wrap="square" rtlCol="0">
            <a:spAutoFit/>
          </a:bodyPr>
          <a:lstStyle/>
          <a:p>
            <a:r>
              <a:rPr lang="en-US" altLang="zh-CN" sz="2800" dirty="0"/>
              <a:t>Masking </a:t>
            </a:r>
            <a:r>
              <a:rPr lang="en-US" altLang="zh-CN" sz="2800" dirty="0" err="1"/>
              <a:t>fuction</a:t>
            </a:r>
            <a:r>
              <a:rPr lang="en-US" altLang="zh-CN" sz="2800" dirty="0"/>
              <a:t>:</a:t>
            </a:r>
          </a:p>
          <a:p>
            <a:r>
              <a:rPr lang="en-US" altLang="zh-CN" sz="2800" dirty="0" err="1"/>
              <a:t>entmax</a:t>
            </a:r>
            <a:r>
              <a:rPr lang="en-US" altLang="zh-CN" sz="2800" dirty="0"/>
              <a:t> for selecting features</a:t>
            </a:r>
          </a:p>
          <a:p>
            <a:endParaRPr lang="en-US" altLang="zh-CN" sz="2800" dirty="0"/>
          </a:p>
          <a:p>
            <a:endParaRPr lang="en-US" altLang="zh-CN" sz="2800" dirty="0"/>
          </a:p>
          <a:p>
            <a:endParaRPr lang="en-US" altLang="zh-CN" sz="2800" dirty="0"/>
          </a:p>
          <a:p>
            <a:endParaRPr lang="en-US" altLang="zh-CN" sz="2800" dirty="0"/>
          </a:p>
          <a:p>
            <a:r>
              <a:rPr lang="en-US" altLang="zh-CN" sz="2800" dirty="0"/>
              <a:t>Optimization:  </a:t>
            </a:r>
          </a:p>
          <a:p>
            <a:r>
              <a:rPr lang="en-US" altLang="zh-CN" sz="2800" dirty="0"/>
              <a:t>Adam algorithm with 0.0249 learning rate</a:t>
            </a:r>
          </a:p>
          <a:p>
            <a:endParaRPr lang="en-US" altLang="zh-CN" sz="2800" dirty="0"/>
          </a:p>
          <a:p>
            <a:endParaRPr lang="zh-CN" altLang="en-US" dirty="0"/>
          </a:p>
        </p:txBody>
      </p:sp>
    </p:spTree>
    <p:extLst>
      <p:ext uri="{BB962C8B-B14F-4D97-AF65-F5344CB8AC3E}">
        <p14:creationId xmlns:p14="http://schemas.microsoft.com/office/powerpoint/2010/main" val="259493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F6246CF-DAE0-47D6-9B6F-E8CEB49CB626}"/>
              </a:ext>
            </a:extLst>
          </p:cNvPr>
          <p:cNvSpPr>
            <a:spLocks noGrp="1"/>
          </p:cNvSpPr>
          <p:nvPr>
            <p:ph type="title"/>
          </p:nvPr>
        </p:nvSpPr>
        <p:spPr/>
        <p:txBody>
          <a:bodyPr/>
          <a:lstStyle/>
          <a:p>
            <a:r>
              <a:rPr lang="en-US" altLang="zh-CN" dirty="0"/>
              <a:t>Baseline</a:t>
            </a:r>
            <a:endParaRPr lang="zh-CN" altLang="en-US" dirty="0"/>
          </a:p>
        </p:txBody>
      </p:sp>
      <p:sp>
        <p:nvSpPr>
          <p:cNvPr id="3" name="内容占位符 2">
            <a:extLst>
              <a:ext uri="{FF2B5EF4-FFF2-40B4-BE49-F238E27FC236}">
                <a16:creationId xmlns:a16="http://schemas.microsoft.com/office/drawing/2014/main" xmlns="" id="{33F7D45C-095B-42A4-986F-EF8E5FA0F452}"/>
              </a:ext>
            </a:extLst>
          </p:cNvPr>
          <p:cNvSpPr>
            <a:spLocks noGrp="1"/>
          </p:cNvSpPr>
          <p:nvPr>
            <p:ph idx="1"/>
          </p:nvPr>
        </p:nvSpPr>
        <p:spPr/>
        <p:txBody>
          <a:bodyPr>
            <a:normAutofit/>
          </a:bodyPr>
          <a:lstStyle/>
          <a:p>
            <a:r>
              <a:rPr lang="en-US" altLang="zh-CN" dirty="0"/>
              <a:t>Linear Regression (LR)</a:t>
            </a:r>
          </a:p>
          <a:p>
            <a:pPr lvl="1"/>
            <a:r>
              <a:rPr lang="en-US" altLang="zh-CN" sz="2000" dirty="0"/>
              <a:t>canonical algorithm for handling regression tasks in machine learning/statistics.</a:t>
            </a:r>
          </a:p>
          <a:p>
            <a:endParaRPr lang="en-US" altLang="zh-CN" dirty="0"/>
          </a:p>
          <a:p>
            <a:r>
              <a:rPr lang="en-US" altLang="zh-CN" dirty="0"/>
              <a:t>Light Gradient Boosting Machine (LGBM)</a:t>
            </a:r>
          </a:p>
          <a:p>
            <a:pPr lvl="1"/>
            <a:r>
              <a:rPr lang="en-US" altLang="zh-CN" sz="2000" dirty="0"/>
              <a:t>efficient and light-scale gradient boosting framework based on decision trees algorithm.</a:t>
            </a:r>
          </a:p>
          <a:p>
            <a:endParaRPr lang="en-US" altLang="zh-CN" dirty="0"/>
          </a:p>
          <a:p>
            <a:r>
              <a:rPr lang="fr-FR" altLang="zh-CN" dirty="0"/>
              <a:t>Multi-Layer Perceptron (MLP) + Convolutional Neural Network (CNN) Ensemble</a:t>
            </a:r>
          </a:p>
          <a:p>
            <a:pPr lvl="1"/>
            <a:r>
              <a:rPr lang="en-US" altLang="zh-CN" sz="2200" dirty="0"/>
              <a:t>constructed by aggregating the predictions from four MLP models and a one-dimensional CNN model.</a:t>
            </a:r>
            <a:endParaRPr lang="fr-FR" altLang="zh-CN" sz="2200" dirty="0"/>
          </a:p>
        </p:txBody>
      </p:sp>
      <p:pic>
        <p:nvPicPr>
          <p:cNvPr id="4" name="图片 3">
            <a:extLst>
              <a:ext uri="{FF2B5EF4-FFF2-40B4-BE49-F238E27FC236}">
                <a16:creationId xmlns:a16="http://schemas.microsoft.com/office/drawing/2014/main" xmlns="" id="{4B5E86FE-7C3C-4B8E-9EC1-509E7B5EC564}"/>
              </a:ext>
            </a:extLst>
          </p:cNvPr>
          <p:cNvPicPr>
            <a:picLocks noChangeAspect="1"/>
          </p:cNvPicPr>
          <p:nvPr/>
        </p:nvPicPr>
        <p:blipFill>
          <a:blip r:embed="rId2"/>
          <a:stretch>
            <a:fillRect/>
          </a:stretch>
        </p:blipFill>
        <p:spPr>
          <a:xfrm>
            <a:off x="7305675" y="62785"/>
            <a:ext cx="4667250" cy="1930241"/>
          </a:xfrm>
          <a:prstGeom prst="rect">
            <a:avLst/>
          </a:prstGeom>
        </p:spPr>
      </p:pic>
    </p:spTree>
    <p:extLst>
      <p:ext uri="{BB962C8B-B14F-4D97-AF65-F5344CB8AC3E}">
        <p14:creationId xmlns:p14="http://schemas.microsoft.com/office/powerpoint/2010/main" val="55462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750B6D1-3202-415C-8BAD-109F7EAD4A7C}"/>
              </a:ext>
            </a:extLst>
          </p:cNvPr>
          <p:cNvSpPr>
            <a:spLocks noGrp="1"/>
          </p:cNvSpPr>
          <p:nvPr>
            <p:ph type="title"/>
          </p:nvPr>
        </p:nvSpPr>
        <p:spPr/>
        <p:txBody>
          <a:bodyPr/>
          <a:lstStyle/>
          <a:p>
            <a:r>
              <a:rPr lang="en-US" altLang="zh-CN" dirty="0"/>
              <a:t>Main results</a:t>
            </a:r>
            <a:endParaRPr lang="zh-CN" altLang="en-US" dirty="0"/>
          </a:p>
        </p:txBody>
      </p:sp>
      <p:pic>
        <p:nvPicPr>
          <p:cNvPr id="5" name="内容占位符 4">
            <a:extLst>
              <a:ext uri="{FF2B5EF4-FFF2-40B4-BE49-F238E27FC236}">
                <a16:creationId xmlns:a16="http://schemas.microsoft.com/office/drawing/2014/main" xmlns="" id="{348277B7-3DB0-4386-9970-D9604B8A702C}"/>
              </a:ext>
            </a:extLst>
          </p:cNvPr>
          <p:cNvPicPr>
            <a:picLocks noGrp="1" noChangeAspect="1"/>
          </p:cNvPicPr>
          <p:nvPr>
            <p:ph idx="1"/>
          </p:nvPr>
        </p:nvPicPr>
        <p:blipFill>
          <a:blip r:embed="rId3"/>
          <a:stretch>
            <a:fillRect/>
          </a:stretch>
        </p:blipFill>
        <p:spPr>
          <a:xfrm>
            <a:off x="2739447" y="1329902"/>
            <a:ext cx="6515389" cy="2027516"/>
          </a:xfrm>
        </p:spPr>
      </p:pic>
      <p:sp>
        <p:nvSpPr>
          <p:cNvPr id="6" name="文本框 5">
            <a:extLst>
              <a:ext uri="{FF2B5EF4-FFF2-40B4-BE49-F238E27FC236}">
                <a16:creationId xmlns:a16="http://schemas.microsoft.com/office/drawing/2014/main" xmlns="" id="{30DD715E-CF64-4AAC-9B36-60267C4366C3}"/>
              </a:ext>
            </a:extLst>
          </p:cNvPr>
          <p:cNvSpPr txBox="1"/>
          <p:nvPr/>
        </p:nvSpPr>
        <p:spPr>
          <a:xfrm>
            <a:off x="1089890" y="3500582"/>
            <a:ext cx="10263909" cy="2246769"/>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err="1">
                <a:latin typeface="+mn-ea"/>
              </a:rPr>
              <a:t>TabNet</a:t>
            </a:r>
            <a:r>
              <a:rPr lang="en-US" altLang="zh-CN" sz="2000" dirty="0">
                <a:latin typeface="+mn-ea"/>
              </a:rPr>
              <a:t> outperforms all baselines on both train and test set.</a:t>
            </a: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en-US" altLang="zh-CN" sz="2000" b="0" i="0" dirty="0">
                <a:effectLst/>
                <a:latin typeface="+mn-ea"/>
              </a:rPr>
              <a:t>The standard deviation of the </a:t>
            </a:r>
            <a:r>
              <a:rPr lang="en-US" altLang="zh-CN" sz="2000" b="0" i="0" dirty="0" err="1">
                <a:effectLst/>
                <a:latin typeface="+mn-ea"/>
              </a:rPr>
              <a:t>TabNet</a:t>
            </a:r>
            <a:r>
              <a:rPr lang="en-US" altLang="zh-CN" sz="2000" b="0" i="0" dirty="0">
                <a:effectLst/>
                <a:latin typeface="+mn-ea"/>
              </a:rPr>
              <a:t> is small compared to the LGBM and MLP+CNN</a:t>
            </a:r>
            <a:r>
              <a:rPr lang="en-US" altLang="zh-CN" sz="2000" dirty="0">
                <a:latin typeface="+mn-ea"/>
              </a:rPr>
              <a:t/>
            </a:r>
            <a:br>
              <a:rPr lang="en-US" altLang="zh-CN" sz="2000" dirty="0">
                <a:latin typeface="+mn-ea"/>
              </a:rPr>
            </a:br>
            <a:r>
              <a:rPr lang="en-US" altLang="zh-CN" sz="2000" b="0" i="0" dirty="0">
                <a:effectLst/>
                <a:latin typeface="+mn-ea"/>
              </a:rPr>
              <a:t>baselines</a:t>
            </a:r>
          </a:p>
          <a:p>
            <a:pPr marL="342900" indent="-342900">
              <a:buFont typeface="Arial" panose="020B0604020202020204" pitchFamily="34" charset="0"/>
              <a:buChar char="•"/>
            </a:pPr>
            <a:endParaRPr lang="en-US" altLang="zh-CN" sz="2000" dirty="0">
              <a:latin typeface="+mn-ea"/>
            </a:endParaRPr>
          </a:p>
          <a:p>
            <a:pPr marL="342900" indent="-342900">
              <a:buFont typeface="Arial" panose="020B0604020202020204" pitchFamily="34" charset="0"/>
              <a:buChar char="•"/>
            </a:pPr>
            <a:r>
              <a:rPr lang="en-US" altLang="zh-CN" sz="2000" dirty="0">
                <a:latin typeface="+mn-ea"/>
              </a:rPr>
              <a:t>Without using any ensemble technique, </a:t>
            </a:r>
            <a:r>
              <a:rPr lang="en-US" altLang="zh-CN" sz="2000" dirty="0" err="1">
                <a:latin typeface="+mn-ea"/>
              </a:rPr>
              <a:t>TabNet</a:t>
            </a:r>
            <a:r>
              <a:rPr lang="en-US" altLang="zh-CN" sz="2000" dirty="0">
                <a:latin typeface="+mn-ea"/>
              </a:rPr>
              <a:t> still outperforms the ensemble baseline (MLP+CNN Ensemble). </a:t>
            </a:r>
            <a:endParaRPr lang="zh-CN" altLang="en-US" sz="2000" dirty="0">
              <a:latin typeface="+mn-ea"/>
            </a:endParaRPr>
          </a:p>
        </p:txBody>
      </p:sp>
    </p:spTree>
    <p:extLst>
      <p:ext uri="{BB962C8B-B14F-4D97-AF65-F5344CB8AC3E}">
        <p14:creationId xmlns:p14="http://schemas.microsoft.com/office/powerpoint/2010/main" val="1700821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2CFDB73-BA0E-436A-8F9C-124F125AC5DE}"/>
              </a:ext>
            </a:extLst>
          </p:cNvPr>
          <p:cNvSpPr>
            <a:spLocks noGrp="1"/>
          </p:cNvSpPr>
          <p:nvPr>
            <p:ph type="title"/>
          </p:nvPr>
        </p:nvSpPr>
        <p:spPr/>
        <p:txBody>
          <a:bodyPr/>
          <a:lstStyle/>
          <a:p>
            <a:r>
              <a:rPr lang="en-US" altLang="zh-CN" dirty="0"/>
              <a:t>Hyper-Parameter analysis</a:t>
            </a:r>
            <a:endParaRPr lang="zh-CN" altLang="en-US" dirty="0"/>
          </a:p>
        </p:txBody>
      </p:sp>
      <p:pic>
        <p:nvPicPr>
          <p:cNvPr id="4" name="内容占位符 3">
            <a:extLst>
              <a:ext uri="{FF2B5EF4-FFF2-40B4-BE49-F238E27FC236}">
                <a16:creationId xmlns:a16="http://schemas.microsoft.com/office/drawing/2014/main" xmlns="" id="{A1BB0396-CAE5-4376-9E77-B1628CE36470}"/>
              </a:ext>
            </a:extLst>
          </p:cNvPr>
          <p:cNvPicPr>
            <a:picLocks noGrp="1" noChangeAspect="1"/>
          </p:cNvPicPr>
          <p:nvPr>
            <p:ph idx="1"/>
          </p:nvPr>
        </p:nvPicPr>
        <p:blipFill>
          <a:blip r:embed="rId3"/>
          <a:stretch>
            <a:fillRect/>
          </a:stretch>
        </p:blipFill>
        <p:spPr>
          <a:xfrm>
            <a:off x="6096000" y="1800523"/>
            <a:ext cx="5829300" cy="3663367"/>
          </a:xfrm>
          <a:prstGeom prst="rect">
            <a:avLst/>
          </a:prstGeom>
          <a:ln>
            <a:noFill/>
          </a:ln>
          <a:effectLst>
            <a:softEdge rad="112500"/>
          </a:effectLst>
        </p:spPr>
      </p:pic>
      <p:sp>
        <p:nvSpPr>
          <p:cNvPr id="6" name="文本框 5">
            <a:extLst>
              <a:ext uri="{FF2B5EF4-FFF2-40B4-BE49-F238E27FC236}">
                <a16:creationId xmlns:a16="http://schemas.microsoft.com/office/drawing/2014/main" xmlns="" id="{A84AE6EF-EB06-4DF8-BE17-46F839FDEC74}"/>
              </a:ext>
            </a:extLst>
          </p:cNvPr>
          <p:cNvSpPr txBox="1"/>
          <p:nvPr/>
        </p:nvSpPr>
        <p:spPr>
          <a:xfrm>
            <a:off x="152400" y="1800523"/>
            <a:ext cx="6096000" cy="3785652"/>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When taking </a:t>
            </a:r>
            <a:r>
              <a:rPr lang="en-US" altLang="zh-CN" sz="2400" dirty="0">
                <a:solidFill>
                  <a:srgbClr val="C00000"/>
                </a:solidFill>
              </a:rPr>
              <a:t>3 decision </a:t>
            </a:r>
            <a:r>
              <a:rPr lang="en-US" altLang="zh-CN" sz="2400" dirty="0"/>
              <a:t>steps in encoder and decoder, </a:t>
            </a:r>
            <a:r>
              <a:rPr lang="en-US" altLang="zh-CN" sz="2400" dirty="0" err="1"/>
              <a:t>TabNet</a:t>
            </a:r>
            <a:r>
              <a:rPr lang="en-US" altLang="zh-CN" sz="2400" dirty="0"/>
              <a:t> achieves the optimal performance. The performance </a:t>
            </a:r>
            <a:r>
              <a:rPr lang="en-US" altLang="zh-CN" sz="2400" dirty="0">
                <a:solidFill>
                  <a:srgbClr val="C00000"/>
                </a:solidFill>
              </a:rPr>
              <a:t>degrades </a:t>
            </a:r>
            <a:r>
              <a:rPr lang="en-US" altLang="zh-CN" sz="2400" dirty="0"/>
              <a:t>when taking less or more decision steps.</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The performance </a:t>
            </a:r>
            <a:r>
              <a:rPr lang="en-US" altLang="zh-CN" sz="2400" dirty="0">
                <a:solidFill>
                  <a:srgbClr val="C00000"/>
                </a:solidFill>
              </a:rPr>
              <a:t>drops monotonically </a:t>
            </a:r>
            <a:r>
              <a:rPr lang="en-US" altLang="zh-CN" sz="2400" dirty="0"/>
              <a:t>when increasing the number of decision steps starting from 3, and the performance in 6 steps is even worse than in 2 steps.</a:t>
            </a:r>
            <a:endParaRPr lang="zh-CN" altLang="en-US" sz="2400" dirty="0"/>
          </a:p>
        </p:txBody>
      </p:sp>
      <p:sp>
        <p:nvSpPr>
          <p:cNvPr id="8" name="文本框 7">
            <a:extLst>
              <a:ext uri="{FF2B5EF4-FFF2-40B4-BE49-F238E27FC236}">
                <a16:creationId xmlns:a16="http://schemas.microsoft.com/office/drawing/2014/main" xmlns="" id="{E49B6837-530B-4913-BA57-90300171E76A}"/>
              </a:ext>
            </a:extLst>
          </p:cNvPr>
          <p:cNvSpPr txBox="1"/>
          <p:nvPr/>
        </p:nvSpPr>
        <p:spPr>
          <a:xfrm>
            <a:off x="7296150" y="5374776"/>
            <a:ext cx="6096000" cy="369332"/>
          </a:xfrm>
          <a:prstGeom prst="rect">
            <a:avLst/>
          </a:prstGeom>
          <a:noFill/>
        </p:spPr>
        <p:txBody>
          <a:bodyPr wrap="square">
            <a:spAutoFit/>
          </a:bodyPr>
          <a:lstStyle/>
          <a:p>
            <a:r>
              <a:rPr lang="en-US" altLang="zh-CN" dirty="0"/>
              <a:t>The performance of 2, 3, 4, 5, 6 steps</a:t>
            </a:r>
            <a:endParaRPr lang="zh-CN" altLang="en-US" dirty="0"/>
          </a:p>
        </p:txBody>
      </p:sp>
    </p:spTree>
    <p:extLst>
      <p:ext uri="{BB962C8B-B14F-4D97-AF65-F5344CB8AC3E}">
        <p14:creationId xmlns:p14="http://schemas.microsoft.com/office/powerpoint/2010/main" val="1949163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5DA3884-56E8-4F62-8BDE-6C2B95546873}"/>
              </a:ext>
            </a:extLst>
          </p:cNvPr>
          <p:cNvSpPr>
            <a:spLocks noGrp="1"/>
          </p:cNvSpPr>
          <p:nvPr>
            <p:ph type="title"/>
          </p:nvPr>
        </p:nvSpPr>
        <p:spPr/>
        <p:txBody>
          <a:bodyPr/>
          <a:lstStyle/>
          <a:p>
            <a:r>
              <a:rPr lang="en-US" altLang="zh-CN" dirty="0"/>
              <a:t>Sparsity Regularization Coefficient</a:t>
            </a:r>
            <a:endParaRPr lang="zh-CN" altLang="en-US" dirty="0"/>
          </a:p>
        </p:txBody>
      </p:sp>
      <p:sp>
        <p:nvSpPr>
          <p:cNvPr id="3" name="内容占位符 2">
            <a:extLst>
              <a:ext uri="{FF2B5EF4-FFF2-40B4-BE49-F238E27FC236}">
                <a16:creationId xmlns:a16="http://schemas.microsoft.com/office/drawing/2014/main" xmlns="" id="{72819338-FBDD-41D8-8456-3215F58DC354}"/>
              </a:ext>
            </a:extLst>
          </p:cNvPr>
          <p:cNvSpPr>
            <a:spLocks noGrp="1"/>
          </p:cNvSpPr>
          <p:nvPr>
            <p:ph idx="1"/>
          </p:nvPr>
        </p:nvSpPr>
        <p:spPr>
          <a:xfrm>
            <a:off x="6629399" y="1825625"/>
            <a:ext cx="5019675" cy="4351338"/>
          </a:xfrm>
        </p:spPr>
        <p:txBody>
          <a:bodyPr>
            <a:normAutofit lnSpcReduction="10000"/>
          </a:bodyPr>
          <a:lstStyle/>
          <a:p>
            <a:r>
              <a:rPr lang="en-US" altLang="zh-CN" dirty="0"/>
              <a:t>The instance with the coefficient taking the value of </a:t>
            </a:r>
            <a:r>
              <a:rPr lang="en-US" altLang="zh-CN" dirty="0">
                <a:solidFill>
                  <a:srgbClr val="C00000"/>
                </a:solidFill>
              </a:rPr>
              <a:t>0.001</a:t>
            </a:r>
            <a:r>
              <a:rPr lang="en-US" altLang="zh-CN" dirty="0"/>
              <a:t> achieves the </a:t>
            </a:r>
            <a:r>
              <a:rPr lang="en-US" altLang="zh-CN" dirty="0">
                <a:solidFill>
                  <a:srgbClr val="C00000"/>
                </a:solidFill>
              </a:rPr>
              <a:t>optimal</a:t>
            </a:r>
            <a:r>
              <a:rPr lang="en-US" altLang="zh-CN" dirty="0"/>
              <a:t> generalization capability.</a:t>
            </a:r>
          </a:p>
          <a:p>
            <a:pPr marL="0" indent="0">
              <a:buNone/>
            </a:pPr>
            <a:endParaRPr lang="en-US" altLang="zh-CN" dirty="0"/>
          </a:p>
          <a:p>
            <a:r>
              <a:rPr lang="en-US" altLang="zh-CN" dirty="0"/>
              <a:t>The gaps between the train scores and the corresponding test scores range from </a:t>
            </a:r>
            <a:r>
              <a:rPr lang="en-US" altLang="zh-CN" dirty="0">
                <a:solidFill>
                  <a:srgbClr val="C00000"/>
                </a:solidFill>
              </a:rPr>
              <a:t>0.0055 to 0.0802</a:t>
            </a:r>
            <a:r>
              <a:rPr lang="en-US" altLang="zh-CN" dirty="0"/>
              <a:t>, where the value decreases monotonically as the coefficient increases.</a:t>
            </a:r>
            <a:endParaRPr lang="zh-CN" altLang="en-US" dirty="0"/>
          </a:p>
          <a:p>
            <a:endParaRPr lang="zh-CN" altLang="en-US" dirty="0"/>
          </a:p>
        </p:txBody>
      </p:sp>
      <p:pic>
        <p:nvPicPr>
          <p:cNvPr id="5" name="图片 4">
            <a:extLst>
              <a:ext uri="{FF2B5EF4-FFF2-40B4-BE49-F238E27FC236}">
                <a16:creationId xmlns:a16="http://schemas.microsoft.com/office/drawing/2014/main" xmlns="" id="{268D7338-F549-455C-A088-62253D439F69}"/>
              </a:ext>
            </a:extLst>
          </p:cNvPr>
          <p:cNvPicPr>
            <a:picLocks noChangeAspect="1"/>
          </p:cNvPicPr>
          <p:nvPr/>
        </p:nvPicPr>
        <p:blipFill>
          <a:blip r:embed="rId2"/>
          <a:stretch>
            <a:fillRect/>
          </a:stretch>
        </p:blipFill>
        <p:spPr>
          <a:xfrm>
            <a:off x="276225" y="1892300"/>
            <a:ext cx="6248400" cy="3807128"/>
          </a:xfrm>
          <a:prstGeom prst="rect">
            <a:avLst/>
          </a:prstGeom>
          <a:ln>
            <a:noFill/>
          </a:ln>
          <a:effectLst>
            <a:softEdge rad="112500"/>
          </a:effectLst>
        </p:spPr>
      </p:pic>
    </p:spTree>
    <p:extLst>
      <p:ext uri="{BB962C8B-B14F-4D97-AF65-F5344CB8AC3E}">
        <p14:creationId xmlns:p14="http://schemas.microsoft.com/office/powerpoint/2010/main" val="371699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919EF3-7BFC-4A55-B3AB-57AA34BBDDF9}"/>
              </a:ext>
            </a:extLst>
          </p:cNvPr>
          <p:cNvSpPr>
            <a:spLocks noGrp="1"/>
          </p:cNvSpPr>
          <p:nvPr>
            <p:ph type="title"/>
          </p:nvPr>
        </p:nvSpPr>
        <p:spPr/>
        <p:txBody>
          <a:bodyPr/>
          <a:lstStyle/>
          <a:p>
            <a:r>
              <a:rPr lang="en-US" altLang="zh-CN" dirty="0"/>
              <a:t>Feature Importance Analysis</a:t>
            </a:r>
            <a:endParaRPr lang="zh-CN" altLang="en-US" dirty="0"/>
          </a:p>
        </p:txBody>
      </p:sp>
      <p:pic>
        <p:nvPicPr>
          <p:cNvPr id="5" name="内容占位符 4">
            <a:extLst>
              <a:ext uri="{FF2B5EF4-FFF2-40B4-BE49-F238E27FC236}">
                <a16:creationId xmlns:a16="http://schemas.microsoft.com/office/drawing/2014/main" xmlns="" id="{69C312EF-11AD-4DFC-883E-9A71440F218A}"/>
              </a:ext>
            </a:extLst>
          </p:cNvPr>
          <p:cNvPicPr>
            <a:picLocks noGrp="1" noChangeAspect="1"/>
          </p:cNvPicPr>
          <p:nvPr>
            <p:ph idx="1"/>
          </p:nvPr>
        </p:nvPicPr>
        <p:blipFill>
          <a:blip r:embed="rId2"/>
          <a:stretch>
            <a:fillRect/>
          </a:stretch>
        </p:blipFill>
        <p:spPr>
          <a:xfrm>
            <a:off x="2333625" y="1505744"/>
            <a:ext cx="7277100" cy="2114550"/>
          </a:xfrm>
        </p:spPr>
      </p:pic>
      <p:sp>
        <p:nvSpPr>
          <p:cNvPr id="7" name="文本框 6">
            <a:extLst>
              <a:ext uri="{FF2B5EF4-FFF2-40B4-BE49-F238E27FC236}">
                <a16:creationId xmlns:a16="http://schemas.microsoft.com/office/drawing/2014/main" xmlns="" id="{98E143A7-2095-429C-A84F-D2C72523ACCC}"/>
              </a:ext>
            </a:extLst>
          </p:cNvPr>
          <p:cNvSpPr txBox="1"/>
          <p:nvPr/>
        </p:nvSpPr>
        <p:spPr>
          <a:xfrm>
            <a:off x="1190624" y="3705245"/>
            <a:ext cx="10010775" cy="2677656"/>
          </a:xfrm>
          <a:prstGeom prst="rect">
            <a:avLst/>
          </a:prstGeom>
          <a:noFill/>
        </p:spPr>
        <p:txBody>
          <a:bodyPr wrap="square">
            <a:spAutoFit/>
          </a:bodyPr>
          <a:lstStyle/>
          <a:p>
            <a:pPr marL="342900" indent="-342900">
              <a:buFont typeface="Arial" panose="020B0604020202020204" pitchFamily="34" charset="0"/>
              <a:buChar char="•"/>
            </a:pPr>
            <a:r>
              <a:rPr lang="en-US" altLang="zh-CN" sz="2400" dirty="0"/>
              <a:t>All three features contribute positively to the performance of the model, where the feature no.284 has the </a:t>
            </a:r>
            <a:r>
              <a:rPr lang="en-US" altLang="zh-CN" sz="2400" dirty="0">
                <a:solidFill>
                  <a:srgbClr val="C00000"/>
                </a:solidFill>
              </a:rPr>
              <a:t>greatest</a:t>
            </a:r>
            <a:r>
              <a:rPr lang="en-US" altLang="zh-CN" sz="2400" dirty="0"/>
              <a:t> significance among the three features, whereas the feature no.102 has the </a:t>
            </a:r>
            <a:r>
              <a:rPr lang="en-US" altLang="zh-CN" sz="2400" dirty="0">
                <a:solidFill>
                  <a:srgbClr val="C00000"/>
                </a:solidFill>
              </a:rPr>
              <a:t>smallest</a:t>
            </a:r>
            <a:r>
              <a:rPr lang="en-US" altLang="zh-CN" sz="2400" dirty="0"/>
              <a:t> significance.    </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For features without significant influence on the model performance, it might be helpful to remove those features or aggregate them into one single feature to reduce both time and memory consumption.</a:t>
            </a:r>
            <a:endParaRPr lang="zh-CN" altLang="en-US" sz="2400" dirty="0"/>
          </a:p>
        </p:txBody>
      </p:sp>
    </p:spTree>
    <p:extLst>
      <p:ext uri="{BB962C8B-B14F-4D97-AF65-F5344CB8AC3E}">
        <p14:creationId xmlns:p14="http://schemas.microsoft.com/office/powerpoint/2010/main" val="5555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EF2026-D20B-E796-5091-9ECCA6FA23BA}"/>
              </a:ext>
            </a:extLst>
          </p:cNvPr>
          <p:cNvSpPr>
            <a:spLocks noGrp="1"/>
          </p:cNvSpPr>
          <p:nvPr>
            <p:ph type="title"/>
          </p:nvPr>
        </p:nvSpPr>
        <p:spPr/>
        <p:txBody>
          <a:bodyPr/>
          <a:lstStyle/>
          <a:p>
            <a:r>
              <a:rPr kumimoji="1" lang="en-US" altLang="zh-CN" dirty="0"/>
              <a:t>Content</a:t>
            </a:r>
            <a:endParaRPr kumimoji="1" lang="zh-CN" altLang="en-US" dirty="0"/>
          </a:p>
        </p:txBody>
      </p:sp>
      <p:sp>
        <p:nvSpPr>
          <p:cNvPr id="3" name="内容占位符 2">
            <a:extLst>
              <a:ext uri="{FF2B5EF4-FFF2-40B4-BE49-F238E27FC236}">
                <a16:creationId xmlns:a16="http://schemas.microsoft.com/office/drawing/2014/main" xmlns="" id="{C3E1134E-82A9-36FD-F455-607310AF3D3C}"/>
              </a:ext>
            </a:extLst>
          </p:cNvPr>
          <p:cNvSpPr>
            <a:spLocks noGrp="1"/>
          </p:cNvSpPr>
          <p:nvPr>
            <p:ph idx="1"/>
          </p:nvPr>
        </p:nvSpPr>
        <p:spPr>
          <a:xfrm>
            <a:off x="838200" y="1543792"/>
            <a:ext cx="10515600" cy="4633171"/>
          </a:xfrm>
        </p:spPr>
        <p:txBody>
          <a:bodyPr>
            <a:noAutofit/>
          </a:bodyPr>
          <a:lstStyle/>
          <a:p>
            <a:r>
              <a:rPr kumimoji="1" lang="en-US" altLang="zh-CN" sz="2400" dirty="0"/>
              <a:t>Introduction</a:t>
            </a:r>
          </a:p>
          <a:p>
            <a:pPr lvl="1"/>
            <a:r>
              <a:rPr kumimoji="1" lang="en-US" altLang="zh-CN" sz="1800" dirty="0"/>
              <a:t>Background</a:t>
            </a:r>
          </a:p>
          <a:p>
            <a:pPr lvl="1"/>
            <a:r>
              <a:rPr kumimoji="1" lang="en-US" altLang="zh-CN" sz="1800" dirty="0"/>
              <a:t>Data overview</a:t>
            </a:r>
          </a:p>
          <a:p>
            <a:pPr marL="0" indent="0">
              <a:buNone/>
            </a:pPr>
            <a:endParaRPr kumimoji="1" lang="en-US" altLang="zh-CN" sz="1800" dirty="0"/>
          </a:p>
          <a:p>
            <a:r>
              <a:rPr kumimoji="1" lang="en-US" altLang="zh-CN" sz="2400" dirty="0"/>
              <a:t>Model</a:t>
            </a:r>
            <a:r>
              <a:rPr kumimoji="1" lang="en-US" altLang="zh-CN" sz="1800" dirty="0"/>
              <a:t> </a:t>
            </a:r>
          </a:p>
          <a:p>
            <a:pPr lvl="1"/>
            <a:r>
              <a:rPr kumimoji="1" lang="en-US" altLang="zh-CN" sz="1800" dirty="0"/>
              <a:t>Model structure</a:t>
            </a:r>
          </a:p>
          <a:p>
            <a:endParaRPr kumimoji="1" lang="en-US" altLang="zh-CN" sz="1800" dirty="0"/>
          </a:p>
          <a:p>
            <a:r>
              <a:rPr kumimoji="1" lang="en-US" altLang="zh-CN" sz="2400" dirty="0"/>
              <a:t>Experiments</a:t>
            </a:r>
          </a:p>
          <a:p>
            <a:pPr lvl="1"/>
            <a:r>
              <a:rPr kumimoji="1" lang="en-US" altLang="zh-CN" sz="1800" dirty="0"/>
              <a:t>Setting</a:t>
            </a:r>
          </a:p>
          <a:p>
            <a:pPr lvl="1"/>
            <a:r>
              <a:rPr kumimoji="1" lang="en-US" altLang="zh-CN" sz="1800" dirty="0"/>
              <a:t>Baseline</a:t>
            </a:r>
          </a:p>
          <a:p>
            <a:pPr lvl="1"/>
            <a:r>
              <a:rPr kumimoji="1" lang="en-US" altLang="zh-CN" sz="1800" dirty="0"/>
              <a:t>Main results</a:t>
            </a:r>
          </a:p>
          <a:p>
            <a:pPr lvl="1"/>
            <a:r>
              <a:rPr kumimoji="1" lang="en-US" altLang="zh-CN" sz="1800" dirty="0"/>
              <a:t>Hyper parameter analysis</a:t>
            </a:r>
          </a:p>
          <a:p>
            <a:pPr lvl="1"/>
            <a:r>
              <a:rPr kumimoji="1" lang="en-US" altLang="zh-CN" sz="1800" dirty="0"/>
              <a:t>Feature importance analysis</a:t>
            </a:r>
          </a:p>
        </p:txBody>
      </p:sp>
    </p:spTree>
    <p:extLst>
      <p:ext uri="{BB962C8B-B14F-4D97-AF65-F5344CB8AC3E}">
        <p14:creationId xmlns:p14="http://schemas.microsoft.com/office/powerpoint/2010/main" val="3994126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2A9772D5-DCD0-4C9C-AA43-D3D0883E86F3}"/>
              </a:ext>
            </a:extLst>
          </p:cNvPr>
          <p:cNvSpPr>
            <a:spLocks noGrp="1"/>
          </p:cNvSpPr>
          <p:nvPr>
            <p:ph type="title"/>
          </p:nvPr>
        </p:nvSpPr>
        <p:spPr/>
        <p:txBody>
          <a:bodyPr/>
          <a:lstStyle/>
          <a:p>
            <a:r>
              <a:rPr lang="en-US" altLang="zh-CN" dirty="0"/>
              <a:t>Conclusion</a:t>
            </a:r>
            <a:endParaRPr lang="zh-CN" altLang="en-US" dirty="0"/>
          </a:p>
        </p:txBody>
      </p:sp>
      <p:sp>
        <p:nvSpPr>
          <p:cNvPr id="3" name="内容占位符 2">
            <a:extLst>
              <a:ext uri="{FF2B5EF4-FFF2-40B4-BE49-F238E27FC236}">
                <a16:creationId xmlns:a16="http://schemas.microsoft.com/office/drawing/2014/main" xmlns="" id="{C14673E7-398E-4320-B077-BF57F9C2A955}"/>
              </a:ext>
            </a:extLst>
          </p:cNvPr>
          <p:cNvSpPr>
            <a:spLocks noGrp="1"/>
          </p:cNvSpPr>
          <p:nvPr>
            <p:ph idx="1"/>
          </p:nvPr>
        </p:nvSpPr>
        <p:spPr/>
        <p:txBody>
          <a:bodyPr/>
          <a:lstStyle/>
          <a:p>
            <a:r>
              <a:rPr lang="en-US" altLang="zh-CN" dirty="0"/>
              <a:t>Introduction of the competition</a:t>
            </a:r>
          </a:p>
          <a:p>
            <a:r>
              <a:rPr lang="en-US" altLang="zh-CN" dirty="0"/>
              <a:t>Data analysis and visualization</a:t>
            </a:r>
          </a:p>
          <a:p>
            <a:r>
              <a:rPr lang="en-US" altLang="zh-CN" dirty="0"/>
              <a:t>We explain the </a:t>
            </a:r>
            <a:r>
              <a:rPr lang="en-US" altLang="zh-CN" dirty="0" err="1"/>
              <a:t>TabNet</a:t>
            </a:r>
            <a:r>
              <a:rPr lang="en-US" altLang="zh-CN" dirty="0"/>
              <a:t> structure and its functionality</a:t>
            </a:r>
          </a:p>
          <a:p>
            <a:r>
              <a:rPr lang="en-US" altLang="zh-CN" dirty="0" err="1"/>
              <a:t>TabNet</a:t>
            </a:r>
            <a:r>
              <a:rPr lang="en-US" altLang="zh-CN" dirty="0"/>
              <a:t> experiments with baselines. </a:t>
            </a:r>
            <a:r>
              <a:rPr lang="en-US" altLang="zh-CN" dirty="0" err="1"/>
              <a:t>TabNet</a:t>
            </a:r>
            <a:r>
              <a:rPr lang="en-US" altLang="zh-CN" dirty="0"/>
              <a:t> achieves the </a:t>
            </a:r>
            <a:r>
              <a:rPr lang="en-US" altLang="zh-CN" dirty="0">
                <a:solidFill>
                  <a:srgbClr val="C00000"/>
                </a:solidFill>
              </a:rPr>
              <a:t>best</a:t>
            </a:r>
            <a:r>
              <a:rPr lang="en-US" altLang="zh-CN" dirty="0"/>
              <a:t> performance. </a:t>
            </a:r>
          </a:p>
          <a:p>
            <a:r>
              <a:rPr lang="en-US" altLang="zh-CN" dirty="0"/>
              <a:t>We analyze some important hyper-parameters of </a:t>
            </a:r>
            <a:r>
              <a:rPr lang="en-US" altLang="zh-CN" dirty="0" err="1"/>
              <a:t>TabNet</a:t>
            </a:r>
            <a:r>
              <a:rPr lang="en-US" altLang="zh-CN" dirty="0"/>
              <a:t> and the importance of some features.</a:t>
            </a:r>
          </a:p>
          <a:p>
            <a:endParaRPr lang="en-US" altLang="zh-CN" dirty="0"/>
          </a:p>
          <a:p>
            <a:endParaRPr lang="zh-CN" altLang="en-US" dirty="0"/>
          </a:p>
        </p:txBody>
      </p:sp>
    </p:spTree>
    <p:extLst>
      <p:ext uri="{BB962C8B-B14F-4D97-AF65-F5344CB8AC3E}">
        <p14:creationId xmlns:p14="http://schemas.microsoft.com/office/powerpoint/2010/main" val="1369613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EF2026-D20B-E796-5091-9ECCA6FA23BA}"/>
              </a:ext>
            </a:extLst>
          </p:cNvPr>
          <p:cNvSpPr>
            <a:spLocks noGrp="1"/>
          </p:cNvSpPr>
          <p:nvPr>
            <p:ph type="title"/>
          </p:nvPr>
        </p:nvSpPr>
        <p:spPr/>
        <p:txBody>
          <a:bodyPr/>
          <a:lstStyle/>
          <a:p>
            <a:r>
              <a:rPr kumimoji="1" lang="en-US" altLang="zh-CN" dirty="0"/>
              <a:t>Content</a:t>
            </a:r>
            <a:endParaRPr kumimoji="1" lang="zh-CN" altLang="en-US" dirty="0"/>
          </a:p>
        </p:txBody>
      </p:sp>
      <p:sp>
        <p:nvSpPr>
          <p:cNvPr id="3" name="内容占位符 2">
            <a:extLst>
              <a:ext uri="{FF2B5EF4-FFF2-40B4-BE49-F238E27FC236}">
                <a16:creationId xmlns:a16="http://schemas.microsoft.com/office/drawing/2014/main" xmlns="" id="{C3E1134E-82A9-36FD-F455-607310AF3D3C}"/>
              </a:ext>
            </a:extLst>
          </p:cNvPr>
          <p:cNvSpPr>
            <a:spLocks noGrp="1"/>
          </p:cNvSpPr>
          <p:nvPr>
            <p:ph idx="1"/>
          </p:nvPr>
        </p:nvSpPr>
        <p:spPr>
          <a:xfrm>
            <a:off x="838200" y="1543792"/>
            <a:ext cx="10515600" cy="4633171"/>
          </a:xfrm>
        </p:spPr>
        <p:txBody>
          <a:bodyPr>
            <a:normAutofit/>
          </a:bodyPr>
          <a:lstStyle/>
          <a:p>
            <a:r>
              <a:rPr kumimoji="1" lang="en-US" altLang="zh-CN" sz="2400" dirty="0"/>
              <a:t>Introduction</a:t>
            </a:r>
          </a:p>
          <a:p>
            <a:pPr lvl="1"/>
            <a:r>
              <a:rPr kumimoji="1" lang="en-US" altLang="zh-CN" sz="1800" dirty="0"/>
              <a:t>Background</a:t>
            </a:r>
          </a:p>
          <a:p>
            <a:pPr lvl="1"/>
            <a:r>
              <a:rPr kumimoji="1" lang="en-US" altLang="zh-CN" sz="1800" dirty="0"/>
              <a:t>Data overview</a:t>
            </a:r>
          </a:p>
          <a:p>
            <a:pPr marL="0" indent="0">
              <a:buNone/>
            </a:pPr>
            <a:endParaRPr kumimoji="1" lang="en-US" altLang="zh-CN" sz="1800" dirty="0"/>
          </a:p>
          <a:p>
            <a:r>
              <a:rPr kumimoji="1" lang="en-US" altLang="zh-CN" sz="2400" dirty="0">
                <a:solidFill>
                  <a:schemeClr val="bg1">
                    <a:lumMod val="50000"/>
                  </a:schemeClr>
                </a:solidFill>
              </a:rPr>
              <a:t>Model</a:t>
            </a:r>
            <a:r>
              <a:rPr kumimoji="1" lang="en-US" altLang="zh-CN" sz="1800" dirty="0">
                <a:solidFill>
                  <a:schemeClr val="bg1">
                    <a:lumMod val="50000"/>
                  </a:schemeClr>
                </a:solidFill>
              </a:rPr>
              <a:t> </a:t>
            </a:r>
          </a:p>
          <a:p>
            <a:pPr lvl="1"/>
            <a:r>
              <a:rPr kumimoji="1" lang="en-US" altLang="zh-CN" sz="1800" dirty="0">
                <a:solidFill>
                  <a:schemeClr val="bg1">
                    <a:lumMod val="50000"/>
                  </a:schemeClr>
                </a:solidFill>
              </a:rPr>
              <a:t>Model structure</a:t>
            </a:r>
          </a:p>
          <a:p>
            <a:endParaRPr kumimoji="1" lang="en-US" altLang="zh-CN" sz="1800" dirty="0">
              <a:solidFill>
                <a:schemeClr val="bg1">
                  <a:lumMod val="50000"/>
                </a:schemeClr>
              </a:solidFill>
            </a:endParaRPr>
          </a:p>
          <a:p>
            <a:r>
              <a:rPr kumimoji="1" lang="en-US" altLang="zh-CN" sz="2400" dirty="0">
                <a:solidFill>
                  <a:schemeClr val="bg1">
                    <a:lumMod val="50000"/>
                  </a:schemeClr>
                </a:solidFill>
              </a:rPr>
              <a:t>Experiments</a:t>
            </a:r>
          </a:p>
          <a:p>
            <a:pPr lvl="1"/>
            <a:r>
              <a:rPr kumimoji="1" lang="en-US" altLang="zh-CN" sz="1800" dirty="0">
                <a:solidFill>
                  <a:schemeClr val="bg1">
                    <a:lumMod val="50000"/>
                  </a:schemeClr>
                </a:solidFill>
              </a:rPr>
              <a:t>Setting</a:t>
            </a:r>
          </a:p>
          <a:p>
            <a:pPr lvl="1"/>
            <a:r>
              <a:rPr kumimoji="1" lang="en-US" altLang="zh-CN" sz="1800" dirty="0">
                <a:solidFill>
                  <a:schemeClr val="bg1">
                    <a:lumMod val="50000"/>
                  </a:schemeClr>
                </a:solidFill>
              </a:rPr>
              <a:t>Baseline</a:t>
            </a:r>
          </a:p>
          <a:p>
            <a:pPr lvl="1"/>
            <a:r>
              <a:rPr kumimoji="1" lang="en-US" altLang="zh-CN" sz="1800" dirty="0">
                <a:solidFill>
                  <a:schemeClr val="bg1">
                    <a:lumMod val="50000"/>
                  </a:schemeClr>
                </a:solidFill>
              </a:rPr>
              <a:t>Main results</a:t>
            </a:r>
          </a:p>
          <a:p>
            <a:pPr lvl="1"/>
            <a:r>
              <a:rPr kumimoji="1" lang="en-US" altLang="zh-CN" sz="1800" dirty="0">
                <a:solidFill>
                  <a:schemeClr val="bg1">
                    <a:lumMod val="50000"/>
                  </a:schemeClr>
                </a:solidFill>
              </a:rPr>
              <a:t>Hyper parameter analysis</a:t>
            </a:r>
          </a:p>
          <a:p>
            <a:pPr lvl="1"/>
            <a:r>
              <a:rPr kumimoji="1" lang="en-US" altLang="zh-CN" sz="1800" dirty="0">
                <a:solidFill>
                  <a:schemeClr val="bg1">
                    <a:lumMod val="50000"/>
                  </a:schemeClr>
                </a:solidFill>
              </a:rPr>
              <a:t>Feature importance analysis</a:t>
            </a:r>
          </a:p>
        </p:txBody>
      </p:sp>
    </p:spTree>
    <p:extLst>
      <p:ext uri="{BB962C8B-B14F-4D97-AF65-F5344CB8AC3E}">
        <p14:creationId xmlns:p14="http://schemas.microsoft.com/office/powerpoint/2010/main" val="2986928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76C09F6-6DF3-8B9F-44D7-344F33931264}"/>
              </a:ext>
            </a:extLst>
          </p:cNvPr>
          <p:cNvSpPr>
            <a:spLocks noGrp="1"/>
          </p:cNvSpPr>
          <p:nvPr>
            <p:ph type="title"/>
          </p:nvPr>
        </p:nvSpPr>
        <p:spPr>
          <a:xfrm>
            <a:off x="604837" y="365125"/>
            <a:ext cx="10515600" cy="1325563"/>
          </a:xfrm>
        </p:spPr>
        <p:txBody>
          <a:bodyPr/>
          <a:lstStyle/>
          <a:p>
            <a:r>
              <a:rPr kumimoji="1" lang="en-US" altLang="zh-CN" dirty="0"/>
              <a:t>Introduction</a:t>
            </a:r>
            <a:endParaRPr kumimoji="1" lang="zh-CN" altLang="en-US" sz="3600" dirty="0"/>
          </a:p>
        </p:txBody>
      </p:sp>
      <p:pic>
        <p:nvPicPr>
          <p:cNvPr id="4" name="内容占位符 3">
            <a:extLst>
              <a:ext uri="{FF2B5EF4-FFF2-40B4-BE49-F238E27FC236}">
                <a16:creationId xmlns:a16="http://schemas.microsoft.com/office/drawing/2014/main" xmlns="" id="{0893BF21-7A6E-D71B-36A0-3AE4AFA20B22}"/>
              </a:ext>
            </a:extLst>
          </p:cNvPr>
          <p:cNvPicPr>
            <a:picLocks noGrp="1" noChangeAspect="1"/>
          </p:cNvPicPr>
          <p:nvPr>
            <p:ph idx="1"/>
          </p:nvPr>
        </p:nvPicPr>
        <p:blipFill>
          <a:blip r:embed="rId3"/>
          <a:stretch>
            <a:fillRect/>
          </a:stretch>
        </p:blipFill>
        <p:spPr>
          <a:xfrm>
            <a:off x="7448551" y="1735930"/>
            <a:ext cx="4430096" cy="3263504"/>
          </a:xfrm>
          <a:prstGeom prst="rect">
            <a:avLst/>
          </a:prstGeom>
          <a:ln>
            <a:noFill/>
          </a:ln>
          <a:effectLst>
            <a:softEdge rad="112500"/>
          </a:effectLst>
        </p:spPr>
      </p:pic>
      <p:sp>
        <p:nvSpPr>
          <p:cNvPr id="5" name="矩形 4">
            <a:extLst>
              <a:ext uri="{FF2B5EF4-FFF2-40B4-BE49-F238E27FC236}">
                <a16:creationId xmlns:a16="http://schemas.microsoft.com/office/drawing/2014/main" xmlns="" id="{EBBFBE27-B5D7-0002-AB32-0282162D50DD}"/>
              </a:ext>
            </a:extLst>
          </p:cNvPr>
          <p:cNvSpPr/>
          <p:nvPr/>
        </p:nvSpPr>
        <p:spPr>
          <a:xfrm>
            <a:off x="604837" y="1612105"/>
            <a:ext cx="6753226" cy="2185214"/>
          </a:xfrm>
          <a:prstGeom prst="rect">
            <a:avLst/>
          </a:prstGeom>
        </p:spPr>
        <p:txBody>
          <a:bodyPr wrap="square">
            <a:spAutoFit/>
          </a:bodyPr>
          <a:lstStyle/>
          <a:p>
            <a:r>
              <a:rPr lang="en-US" altLang="zh-CN" sz="2000" b="0" i="0" dirty="0">
                <a:effectLst/>
                <a:latin typeface="+mn-ea"/>
              </a:rPr>
              <a:t>Regardless of your investment strategy, fluctuations are expected in the financial market. Despite this variance, professional investors try to estimate their overall returns. Risks and returns differ based on investment types and other factors, which impact stability and volatility. </a:t>
            </a:r>
          </a:p>
          <a:p>
            <a:endParaRPr lang="en-US" altLang="zh-CN" dirty="0">
              <a:latin typeface="+mn-ea"/>
            </a:endParaRPr>
          </a:p>
          <a:p>
            <a:endParaRPr lang="en-US" altLang="zh-CN" dirty="0">
              <a:latin typeface="+mn-ea"/>
            </a:endParaRPr>
          </a:p>
        </p:txBody>
      </p:sp>
    </p:spTree>
    <p:extLst>
      <p:ext uri="{BB962C8B-B14F-4D97-AF65-F5344CB8AC3E}">
        <p14:creationId xmlns:p14="http://schemas.microsoft.com/office/powerpoint/2010/main" val="598548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645EC37F-9684-1231-6C28-3B8F702BD66E}"/>
              </a:ext>
            </a:extLst>
          </p:cNvPr>
          <p:cNvSpPr>
            <a:spLocks noGrp="1"/>
          </p:cNvSpPr>
          <p:nvPr>
            <p:ph type="title"/>
          </p:nvPr>
        </p:nvSpPr>
        <p:spPr>
          <a:xfrm>
            <a:off x="838200" y="42341"/>
            <a:ext cx="10515600" cy="1325563"/>
          </a:xfrm>
        </p:spPr>
        <p:txBody>
          <a:bodyPr/>
          <a:lstStyle/>
          <a:p>
            <a:r>
              <a:rPr kumimoji="1" lang="en-US" altLang="zh-CN" dirty="0"/>
              <a:t/>
            </a:r>
            <a:br>
              <a:rPr kumimoji="1" lang="en-US" altLang="zh-CN" dirty="0"/>
            </a:br>
            <a:r>
              <a:rPr kumimoji="1" lang="en-US" altLang="zh-CN" sz="4000" dirty="0"/>
              <a:t>data overview</a:t>
            </a:r>
            <a:endParaRPr kumimoji="1" lang="zh-CN" altLang="en-US" sz="4000"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xmlns="" id="{0A13C22F-3943-EBDC-3C51-912A77150D1D}"/>
                  </a:ext>
                </a:extLst>
              </p:cNvPr>
              <p:cNvSpPr txBox="1"/>
              <p:nvPr/>
            </p:nvSpPr>
            <p:spPr>
              <a:xfrm>
                <a:off x="838200" y="1707621"/>
                <a:ext cx="10325100" cy="4401205"/>
              </a:xfrm>
              <a:prstGeom prst="rect">
                <a:avLst/>
              </a:prstGeom>
              <a:noFill/>
            </p:spPr>
            <p:txBody>
              <a:bodyPr wrap="square" rtlCol="0">
                <a:spAutoFit/>
              </a:bodyPr>
              <a:lstStyle/>
              <a:p>
                <a:pPr marL="342900" indent="-342900">
                  <a:buFont typeface="Arial" panose="020B0604020202020204" pitchFamily="34" charset="0"/>
                  <a:buChar char="•"/>
                </a:pPr>
                <a:r>
                  <a:rPr kumimoji="1" lang="en-US" altLang="zh-CN" sz="2000" dirty="0"/>
                  <a:t>row id: A unique identifier for the row. </a:t>
                </a:r>
              </a:p>
              <a:p>
                <a:pPr marL="342900" indent="-342900">
                  <a:buFont typeface="Arial" panose="020B0604020202020204" pitchFamily="34" charset="0"/>
                  <a:buChar char="•"/>
                </a:pPr>
                <a:endParaRPr kumimoji="1" lang="en-US" altLang="zh-CN" sz="2000" dirty="0"/>
              </a:p>
              <a:p>
                <a:pPr marL="342900" indent="-342900">
                  <a:buFont typeface="Arial" panose="020B0604020202020204" pitchFamily="34" charset="0"/>
                  <a:buChar char="•"/>
                </a:pPr>
                <a:r>
                  <a:rPr kumimoji="1" lang="en-US" altLang="zh-CN" sz="2000" dirty="0"/>
                  <a:t>time id: The ID code for the time the data was gathered. The time IDs are in order, but the real time between the time IDs is not constant and will likely be shorter for the final private test set than in the training set. </a:t>
                </a:r>
              </a:p>
              <a:p>
                <a:pPr marL="342900" indent="-342900">
                  <a:buFont typeface="Arial" panose="020B0604020202020204" pitchFamily="34" charset="0"/>
                  <a:buChar char="•"/>
                </a:pPr>
                <a:endParaRPr kumimoji="1" lang="en-US" altLang="zh-CN" sz="2000" dirty="0"/>
              </a:p>
              <a:p>
                <a:pPr marL="342900" indent="-342900">
                  <a:buFont typeface="Arial" panose="020B0604020202020204" pitchFamily="34" charset="0"/>
                  <a:buChar char="•"/>
                </a:pPr>
                <a:r>
                  <a:rPr kumimoji="1" lang="en-US" altLang="zh-CN" sz="2000" dirty="0"/>
                  <a:t>investment id: The ID code for an investment. Not all investment have data in all time IDs. </a:t>
                </a:r>
              </a:p>
              <a:p>
                <a:pPr marL="342900" indent="-342900">
                  <a:buFont typeface="Arial" panose="020B0604020202020204" pitchFamily="34" charset="0"/>
                  <a:buChar char="•"/>
                </a:pPr>
                <a:endParaRPr kumimoji="1" lang="en-US" altLang="zh-CN" sz="2000" dirty="0"/>
              </a:p>
              <a:p>
                <a:pPr marL="342900" indent="-342900">
                  <a:buFont typeface="Arial" panose="020B0604020202020204" pitchFamily="34" charset="0"/>
                  <a:buChar char="•"/>
                </a:pPr>
                <a14:m>
                  <m:oMath xmlns:m="http://schemas.openxmlformats.org/officeDocument/2006/math">
                    <m:d>
                      <m:dPr>
                        <m:begChr m:val="["/>
                        <m:endChr m:val="]"/>
                        <m:ctrlPr>
                          <a:rPr kumimoji="1" lang="en-US" altLang="zh-CN" sz="2000" b="0" i="1" dirty="0" smtClean="0">
                            <a:latin typeface="Cambria Math" charset="0"/>
                          </a:rPr>
                        </m:ctrlPr>
                      </m:dPr>
                      <m:e>
                        <m:sSub>
                          <m:sSubPr>
                            <m:ctrlPr>
                              <a:rPr kumimoji="1" lang="en-US" altLang="zh-CN" sz="2000" b="0" i="1" dirty="0" smtClean="0">
                                <a:latin typeface="Cambria Math" charset="0"/>
                              </a:rPr>
                            </m:ctrlPr>
                          </m:sSubPr>
                          <m:e>
                            <m:r>
                              <a:rPr kumimoji="1" lang="en-US" altLang="zh-CN" sz="2000" i="1" dirty="0" smtClean="0">
                                <a:latin typeface="Cambria Math" panose="02040503050406030204" pitchFamily="18" charset="0"/>
                              </a:rPr>
                              <m:t>𝑓</m:t>
                            </m:r>
                          </m:e>
                          <m:sub>
                            <m:r>
                              <a:rPr kumimoji="1" lang="en-US" altLang="zh-CN" sz="2000" b="0" i="1" dirty="0" smtClean="0">
                                <a:latin typeface="Cambria Math" panose="02040503050406030204" pitchFamily="18" charset="0"/>
                              </a:rPr>
                              <m:t>0</m:t>
                            </m:r>
                          </m:sub>
                        </m:sSub>
                        <m:r>
                          <a:rPr kumimoji="1" lang="en-US" altLang="zh-CN" sz="2000" i="1" dirty="0" smtClean="0">
                            <a:latin typeface="Cambria Math" panose="02040503050406030204" pitchFamily="18" charset="0"/>
                          </a:rPr>
                          <m:t>:</m:t>
                        </m:r>
                        <m:sSub>
                          <m:sSubPr>
                            <m:ctrlPr>
                              <a:rPr kumimoji="1" lang="en-US" altLang="zh-CN" sz="2000" b="0" i="1" dirty="0" smtClean="0">
                                <a:latin typeface="Cambria Math" charset="0"/>
                              </a:rPr>
                            </m:ctrlPr>
                          </m:sSubPr>
                          <m:e>
                            <m:r>
                              <a:rPr kumimoji="1" lang="en-US" altLang="zh-CN" sz="2000" i="1" dirty="0" smtClean="0">
                                <a:latin typeface="Cambria Math" panose="02040503050406030204" pitchFamily="18" charset="0"/>
                              </a:rPr>
                              <m:t>𝑓</m:t>
                            </m:r>
                          </m:e>
                          <m:sub>
                            <m:r>
                              <a:rPr kumimoji="1" lang="en-US" altLang="zh-CN" sz="2000" b="0" i="1" dirty="0" smtClean="0">
                                <a:latin typeface="Cambria Math" panose="02040503050406030204" pitchFamily="18" charset="0"/>
                              </a:rPr>
                              <m:t>299</m:t>
                            </m:r>
                          </m:sub>
                        </m:sSub>
                      </m:e>
                    </m:d>
                    <m:r>
                      <a:rPr kumimoji="1" lang="en-US" altLang="zh-CN" sz="2000" i="1" dirty="0" smtClean="0">
                        <a:latin typeface="Cambria Math" panose="02040503050406030204" pitchFamily="18" charset="0"/>
                      </a:rPr>
                      <m:t> </m:t>
                    </m:r>
                  </m:oMath>
                </a14:m>
                <a:r>
                  <a:rPr kumimoji="1" lang="en-US" altLang="zh-CN" sz="2000" dirty="0"/>
                  <a:t>: Anonymized features generated from market data. </a:t>
                </a:r>
              </a:p>
              <a:p>
                <a:pPr marL="342900" indent="-342900">
                  <a:buFont typeface="Arial" panose="020B0604020202020204" pitchFamily="34" charset="0"/>
                  <a:buChar char="•"/>
                </a:pPr>
                <a:endParaRPr kumimoji="1" lang="en-US" altLang="zh-CN" sz="2000" dirty="0"/>
              </a:p>
              <a:p>
                <a:pPr marL="342900" indent="-342900">
                  <a:buFont typeface="Arial" panose="020B0604020202020204" pitchFamily="34" charset="0"/>
                  <a:buChar char="•"/>
                </a:pPr>
                <a:r>
                  <a:rPr kumimoji="1" lang="en-US" altLang="zh-CN" sz="2000" dirty="0"/>
                  <a:t>target: The target.</a:t>
                </a:r>
              </a:p>
              <a:p>
                <a:pPr marL="342900" indent="-342900">
                  <a:buFont typeface="Arial" panose="020B0604020202020204" pitchFamily="34" charset="0"/>
                  <a:buChar char="•"/>
                </a:pPr>
                <a:endParaRPr kumimoji="1" lang="en-US" altLang="zh-CN" sz="2000" dirty="0"/>
              </a:p>
              <a:p>
                <a:pPr marL="342900" indent="-342900">
                  <a:buFont typeface="Arial" panose="020B0604020202020204" pitchFamily="34" charset="0"/>
                  <a:buChar char="•"/>
                </a:pPr>
                <a:r>
                  <a:rPr kumimoji="1" lang="en-US" altLang="zh-CN" sz="2000" dirty="0"/>
                  <a:t>The number of samples :3141410 </a:t>
                </a:r>
              </a:p>
              <a:p>
                <a:pPr marL="342900" indent="-342900">
                  <a:buFont typeface="Arial" panose="020B0604020202020204" pitchFamily="34" charset="0"/>
                  <a:buChar char="•"/>
                </a:pPr>
                <a:r>
                  <a:rPr kumimoji="1" lang="en-US" altLang="zh-CN" sz="2000" dirty="0"/>
                  <a:t>The number of Features : 304.</a:t>
                </a:r>
              </a:p>
            </p:txBody>
          </p:sp>
        </mc:Choice>
        <mc:Fallback xmlns="">
          <p:sp>
            <p:nvSpPr>
              <p:cNvPr id="6" name="文本框 5">
                <a:extLst>
                  <a:ext uri="{FF2B5EF4-FFF2-40B4-BE49-F238E27FC236}">
                    <a16:creationId xmlns:a16="http://schemas.microsoft.com/office/drawing/2014/main" id="{0A13C22F-3943-EBDC-3C51-912A77150D1D}"/>
                  </a:ext>
                </a:extLst>
              </p:cNvPr>
              <p:cNvSpPr txBox="1">
                <a:spLocks noRot="1" noChangeAspect="1" noMove="1" noResize="1" noEditPoints="1" noAdjustHandles="1" noChangeArrowheads="1" noChangeShapeType="1" noTextEdit="1"/>
              </p:cNvSpPr>
              <p:nvPr/>
            </p:nvSpPr>
            <p:spPr>
              <a:xfrm>
                <a:off x="838200" y="1707621"/>
                <a:ext cx="10325100" cy="4401205"/>
              </a:xfrm>
              <a:prstGeom prst="rect">
                <a:avLst/>
              </a:prstGeom>
              <a:blipFill>
                <a:blip r:embed="rId3"/>
                <a:stretch>
                  <a:fillRect l="-532" t="-693" r="-1299" b="-15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937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E411C9B-69BB-A657-EB37-66B76E6CEF19}"/>
              </a:ext>
            </a:extLst>
          </p:cNvPr>
          <p:cNvSpPr>
            <a:spLocks noGrp="1"/>
          </p:cNvSpPr>
          <p:nvPr>
            <p:ph type="title"/>
          </p:nvPr>
        </p:nvSpPr>
        <p:spPr/>
        <p:txBody>
          <a:bodyPr/>
          <a:lstStyle/>
          <a:p>
            <a:r>
              <a:rPr kumimoji="1" lang="en-US" altLang="zh-CN" dirty="0"/>
              <a:t>Data overview</a:t>
            </a:r>
            <a:endParaRPr kumimoji="1" lang="zh-CN" altLang="en-US" dirty="0"/>
          </a:p>
        </p:txBody>
      </p:sp>
      <p:pic>
        <p:nvPicPr>
          <p:cNvPr id="5" name="内容占位符 3">
            <a:extLst>
              <a:ext uri="{FF2B5EF4-FFF2-40B4-BE49-F238E27FC236}">
                <a16:creationId xmlns:a16="http://schemas.microsoft.com/office/drawing/2014/main" xmlns="" id="{D54C0A09-F7B6-4FDB-A14F-6650120EF550}"/>
              </a:ext>
            </a:extLst>
          </p:cNvPr>
          <p:cNvPicPr>
            <a:picLocks noChangeAspect="1"/>
          </p:cNvPicPr>
          <p:nvPr/>
        </p:nvPicPr>
        <p:blipFill>
          <a:blip r:embed="rId3"/>
          <a:stretch>
            <a:fillRect/>
          </a:stretch>
        </p:blipFill>
        <p:spPr>
          <a:xfrm>
            <a:off x="1639535" y="1595759"/>
            <a:ext cx="8912929" cy="3666482"/>
          </a:xfrm>
          <a:prstGeom prst="rect">
            <a:avLst/>
          </a:prstGeom>
        </p:spPr>
      </p:pic>
      <p:sp>
        <p:nvSpPr>
          <p:cNvPr id="8" name="文本框 7">
            <a:extLst>
              <a:ext uri="{FF2B5EF4-FFF2-40B4-BE49-F238E27FC236}">
                <a16:creationId xmlns:a16="http://schemas.microsoft.com/office/drawing/2014/main" xmlns="" id="{8E9B5FC2-9B49-4379-A4A9-8B388360FC6B}"/>
              </a:ext>
            </a:extLst>
          </p:cNvPr>
          <p:cNvSpPr txBox="1"/>
          <p:nvPr/>
        </p:nvSpPr>
        <p:spPr>
          <a:xfrm>
            <a:off x="4495800" y="5420267"/>
            <a:ext cx="6858000" cy="369332"/>
          </a:xfrm>
          <a:prstGeom prst="rect">
            <a:avLst/>
          </a:prstGeom>
          <a:noFill/>
        </p:spPr>
        <p:txBody>
          <a:bodyPr wrap="square" rtlCol="0">
            <a:spAutoFit/>
          </a:bodyPr>
          <a:lstStyle/>
          <a:p>
            <a:r>
              <a:rPr lang="en-US" altLang="zh-CN" dirty="0"/>
              <a:t>1211 unique </a:t>
            </a:r>
            <a:r>
              <a:rPr lang="en-US" altLang="zh-CN" dirty="0" err="1"/>
              <a:t>time_ids</a:t>
            </a:r>
            <a:r>
              <a:rPr lang="en-US" altLang="zh-CN" dirty="0"/>
              <a:t> and its samples</a:t>
            </a:r>
            <a:endParaRPr lang="zh-CN" altLang="en-US" dirty="0"/>
          </a:p>
        </p:txBody>
      </p:sp>
    </p:spTree>
    <p:extLst>
      <p:ext uri="{BB962C8B-B14F-4D97-AF65-F5344CB8AC3E}">
        <p14:creationId xmlns:p14="http://schemas.microsoft.com/office/powerpoint/2010/main" val="1136807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4E72EE8-A2F9-45C3-A5B6-500C8B0C19E8}"/>
              </a:ext>
            </a:extLst>
          </p:cNvPr>
          <p:cNvSpPr>
            <a:spLocks noGrp="1"/>
          </p:cNvSpPr>
          <p:nvPr>
            <p:ph type="title"/>
          </p:nvPr>
        </p:nvSpPr>
        <p:spPr/>
        <p:txBody>
          <a:bodyPr/>
          <a:lstStyle/>
          <a:p>
            <a:r>
              <a:rPr kumimoji="1" lang="en-US" altLang="zh-CN" dirty="0"/>
              <a:t>Data overview </a:t>
            </a:r>
            <a:endParaRPr lang="zh-CN" altLang="en-US" dirty="0"/>
          </a:p>
        </p:txBody>
      </p:sp>
      <p:pic>
        <p:nvPicPr>
          <p:cNvPr id="4" name="内容占位符 3">
            <a:extLst>
              <a:ext uri="{FF2B5EF4-FFF2-40B4-BE49-F238E27FC236}">
                <a16:creationId xmlns:a16="http://schemas.microsoft.com/office/drawing/2014/main" xmlns="" id="{F100A2A6-F6BB-40AF-864F-D38462D775A2}"/>
              </a:ext>
            </a:extLst>
          </p:cNvPr>
          <p:cNvPicPr>
            <a:picLocks noGrp="1" noChangeAspect="1"/>
          </p:cNvPicPr>
          <p:nvPr>
            <p:ph idx="1"/>
          </p:nvPr>
        </p:nvPicPr>
        <p:blipFill>
          <a:blip r:embed="rId3"/>
          <a:stretch>
            <a:fillRect/>
          </a:stretch>
        </p:blipFill>
        <p:spPr>
          <a:xfrm>
            <a:off x="1345966" y="1985796"/>
            <a:ext cx="9841277" cy="2886408"/>
          </a:xfrm>
          <a:prstGeom prst="rect">
            <a:avLst/>
          </a:prstGeom>
        </p:spPr>
      </p:pic>
      <p:sp>
        <p:nvSpPr>
          <p:cNvPr id="5" name="文本框 4">
            <a:extLst>
              <a:ext uri="{FF2B5EF4-FFF2-40B4-BE49-F238E27FC236}">
                <a16:creationId xmlns:a16="http://schemas.microsoft.com/office/drawing/2014/main" xmlns="" id="{C8FFE7E9-FA3D-4D86-94F1-BB83FE539B1F}"/>
              </a:ext>
            </a:extLst>
          </p:cNvPr>
          <p:cNvSpPr txBox="1"/>
          <p:nvPr/>
        </p:nvSpPr>
        <p:spPr>
          <a:xfrm>
            <a:off x="4064000" y="5554133"/>
            <a:ext cx="6824133" cy="369332"/>
          </a:xfrm>
          <a:prstGeom prst="rect">
            <a:avLst/>
          </a:prstGeom>
          <a:noFill/>
        </p:spPr>
        <p:txBody>
          <a:bodyPr wrap="square" rtlCol="0">
            <a:spAutoFit/>
          </a:bodyPr>
          <a:lstStyle/>
          <a:p>
            <a:r>
              <a:rPr lang="en-US" altLang="zh-CN" dirty="0"/>
              <a:t>3597 unique </a:t>
            </a:r>
            <a:r>
              <a:rPr lang="en-US" altLang="zh-CN" dirty="0" err="1"/>
              <a:t>investment_ids</a:t>
            </a:r>
            <a:r>
              <a:rPr lang="en-US" altLang="zh-CN" dirty="0"/>
              <a:t> and its samples</a:t>
            </a:r>
            <a:endParaRPr lang="zh-CN" altLang="en-US" dirty="0"/>
          </a:p>
        </p:txBody>
      </p:sp>
    </p:spTree>
    <p:extLst>
      <p:ext uri="{BB962C8B-B14F-4D97-AF65-F5344CB8AC3E}">
        <p14:creationId xmlns:p14="http://schemas.microsoft.com/office/powerpoint/2010/main" val="2530171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EBEF2026-D20B-E796-5091-9ECCA6FA23BA}"/>
              </a:ext>
            </a:extLst>
          </p:cNvPr>
          <p:cNvSpPr>
            <a:spLocks noGrp="1"/>
          </p:cNvSpPr>
          <p:nvPr>
            <p:ph type="title"/>
          </p:nvPr>
        </p:nvSpPr>
        <p:spPr/>
        <p:txBody>
          <a:bodyPr/>
          <a:lstStyle/>
          <a:p>
            <a:r>
              <a:rPr kumimoji="1" lang="en-US" altLang="zh-CN" dirty="0"/>
              <a:t>Content</a:t>
            </a:r>
            <a:endParaRPr kumimoji="1" lang="zh-CN" altLang="en-US" dirty="0"/>
          </a:p>
        </p:txBody>
      </p:sp>
      <p:sp>
        <p:nvSpPr>
          <p:cNvPr id="3" name="内容占位符 2">
            <a:extLst>
              <a:ext uri="{FF2B5EF4-FFF2-40B4-BE49-F238E27FC236}">
                <a16:creationId xmlns:a16="http://schemas.microsoft.com/office/drawing/2014/main" xmlns="" id="{C3E1134E-82A9-36FD-F455-607310AF3D3C}"/>
              </a:ext>
            </a:extLst>
          </p:cNvPr>
          <p:cNvSpPr>
            <a:spLocks noGrp="1"/>
          </p:cNvSpPr>
          <p:nvPr>
            <p:ph idx="1"/>
          </p:nvPr>
        </p:nvSpPr>
        <p:spPr>
          <a:xfrm>
            <a:off x="838200" y="1543792"/>
            <a:ext cx="10515600" cy="4633171"/>
          </a:xfrm>
        </p:spPr>
        <p:txBody>
          <a:bodyPr>
            <a:normAutofit/>
          </a:bodyPr>
          <a:lstStyle/>
          <a:p>
            <a:r>
              <a:rPr kumimoji="1" lang="en-US" altLang="zh-CN" sz="2400" dirty="0">
                <a:solidFill>
                  <a:schemeClr val="bg1">
                    <a:lumMod val="50000"/>
                  </a:schemeClr>
                </a:solidFill>
              </a:rPr>
              <a:t>Introduction</a:t>
            </a:r>
          </a:p>
          <a:p>
            <a:pPr lvl="1"/>
            <a:r>
              <a:rPr kumimoji="1" lang="en-US" altLang="zh-CN" sz="1800" dirty="0">
                <a:solidFill>
                  <a:schemeClr val="bg1">
                    <a:lumMod val="50000"/>
                  </a:schemeClr>
                </a:solidFill>
              </a:rPr>
              <a:t>Background</a:t>
            </a:r>
          </a:p>
          <a:p>
            <a:pPr lvl="1"/>
            <a:r>
              <a:rPr kumimoji="1" lang="en-US" altLang="zh-CN" sz="1800" dirty="0">
                <a:solidFill>
                  <a:schemeClr val="bg1">
                    <a:lumMod val="50000"/>
                  </a:schemeClr>
                </a:solidFill>
              </a:rPr>
              <a:t>Data overview</a:t>
            </a:r>
          </a:p>
          <a:p>
            <a:pPr marL="0" indent="0">
              <a:buNone/>
            </a:pPr>
            <a:endParaRPr kumimoji="1" lang="en-US" altLang="zh-CN" sz="1800" dirty="0">
              <a:solidFill>
                <a:schemeClr val="bg1">
                  <a:lumMod val="50000"/>
                </a:schemeClr>
              </a:solidFill>
            </a:endParaRPr>
          </a:p>
          <a:p>
            <a:r>
              <a:rPr kumimoji="1" lang="en-US" altLang="zh-CN" sz="2400" dirty="0"/>
              <a:t>Model</a:t>
            </a:r>
            <a:r>
              <a:rPr kumimoji="1" lang="en-US" altLang="zh-CN" sz="1800" dirty="0"/>
              <a:t> </a:t>
            </a:r>
          </a:p>
          <a:p>
            <a:pPr lvl="1"/>
            <a:r>
              <a:rPr kumimoji="1" lang="en-US" altLang="zh-CN" sz="1800" dirty="0"/>
              <a:t>Model structure</a:t>
            </a:r>
          </a:p>
          <a:p>
            <a:endParaRPr kumimoji="1" lang="en-US" altLang="zh-CN" sz="1800" dirty="0">
              <a:solidFill>
                <a:schemeClr val="bg1">
                  <a:lumMod val="50000"/>
                </a:schemeClr>
              </a:solidFill>
            </a:endParaRPr>
          </a:p>
          <a:p>
            <a:r>
              <a:rPr kumimoji="1" lang="en-US" altLang="zh-CN" sz="2400" dirty="0">
                <a:solidFill>
                  <a:schemeClr val="bg1">
                    <a:lumMod val="50000"/>
                  </a:schemeClr>
                </a:solidFill>
              </a:rPr>
              <a:t>Experiments</a:t>
            </a:r>
          </a:p>
          <a:p>
            <a:pPr lvl="1"/>
            <a:r>
              <a:rPr kumimoji="1" lang="en-US" altLang="zh-CN" sz="1800" dirty="0">
                <a:solidFill>
                  <a:schemeClr val="bg1">
                    <a:lumMod val="50000"/>
                  </a:schemeClr>
                </a:solidFill>
              </a:rPr>
              <a:t>Setting</a:t>
            </a:r>
          </a:p>
          <a:p>
            <a:pPr lvl="1"/>
            <a:r>
              <a:rPr kumimoji="1" lang="en-US" altLang="zh-CN" sz="1800" dirty="0">
                <a:solidFill>
                  <a:schemeClr val="bg1">
                    <a:lumMod val="50000"/>
                  </a:schemeClr>
                </a:solidFill>
              </a:rPr>
              <a:t>Baseline</a:t>
            </a:r>
          </a:p>
          <a:p>
            <a:pPr lvl="1"/>
            <a:r>
              <a:rPr kumimoji="1" lang="en-US" altLang="zh-CN" sz="1800" dirty="0">
                <a:solidFill>
                  <a:schemeClr val="bg1">
                    <a:lumMod val="50000"/>
                  </a:schemeClr>
                </a:solidFill>
              </a:rPr>
              <a:t>Main results</a:t>
            </a:r>
          </a:p>
          <a:p>
            <a:pPr lvl="1"/>
            <a:r>
              <a:rPr kumimoji="1" lang="en-US" altLang="zh-CN" sz="1800" dirty="0">
                <a:solidFill>
                  <a:schemeClr val="bg1">
                    <a:lumMod val="50000"/>
                  </a:schemeClr>
                </a:solidFill>
              </a:rPr>
              <a:t>Hyper parameter analysis</a:t>
            </a:r>
          </a:p>
          <a:p>
            <a:pPr lvl="1"/>
            <a:r>
              <a:rPr kumimoji="1" lang="en-US" altLang="zh-CN" sz="1800" dirty="0">
                <a:solidFill>
                  <a:schemeClr val="bg1">
                    <a:lumMod val="50000"/>
                  </a:schemeClr>
                </a:solidFill>
              </a:rPr>
              <a:t>Feature importance analysis</a:t>
            </a:r>
          </a:p>
        </p:txBody>
      </p:sp>
    </p:spTree>
    <p:extLst>
      <p:ext uri="{BB962C8B-B14F-4D97-AF65-F5344CB8AC3E}">
        <p14:creationId xmlns:p14="http://schemas.microsoft.com/office/powerpoint/2010/main" val="3955283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E7E5ADC-C43D-424A-B532-999DB2B41DAC}"/>
              </a:ext>
            </a:extLst>
          </p:cNvPr>
          <p:cNvSpPr>
            <a:spLocks noGrp="1"/>
          </p:cNvSpPr>
          <p:nvPr>
            <p:ph type="title"/>
          </p:nvPr>
        </p:nvSpPr>
        <p:spPr/>
        <p:txBody>
          <a:bodyPr/>
          <a:lstStyle/>
          <a:p>
            <a:r>
              <a:rPr lang="en-US" altLang="zh-CN" dirty="0" err="1"/>
              <a:t>TabNet</a:t>
            </a:r>
            <a:r>
              <a:rPr lang="en-US" altLang="zh-CN" dirty="0"/>
              <a:t> </a:t>
            </a:r>
            <a:endParaRPr lang="zh-CN" altLang="en-US" dirty="0"/>
          </a:p>
        </p:txBody>
      </p:sp>
      <p:sp>
        <p:nvSpPr>
          <p:cNvPr id="3" name="内容占位符 2">
            <a:extLst>
              <a:ext uri="{FF2B5EF4-FFF2-40B4-BE49-F238E27FC236}">
                <a16:creationId xmlns:a16="http://schemas.microsoft.com/office/drawing/2014/main" xmlns="" id="{D0C8B2D5-19B1-44A9-9344-65B5C653716C}"/>
              </a:ext>
            </a:extLst>
          </p:cNvPr>
          <p:cNvSpPr>
            <a:spLocks noGrp="1"/>
          </p:cNvSpPr>
          <p:nvPr>
            <p:ph idx="1"/>
          </p:nvPr>
        </p:nvSpPr>
        <p:spPr>
          <a:xfrm>
            <a:off x="698500" y="1487052"/>
            <a:ext cx="10795000" cy="4857173"/>
          </a:xfrm>
        </p:spPr>
        <p:txBody>
          <a:bodyPr>
            <a:normAutofit fontScale="62500" lnSpcReduction="20000"/>
          </a:bodyPr>
          <a:lstStyle/>
          <a:p>
            <a:r>
              <a:rPr lang="en-US" altLang="zh-CN" sz="4500" dirty="0" err="1"/>
              <a:t>TabNet</a:t>
            </a:r>
            <a:r>
              <a:rPr lang="en-US" altLang="zh-CN" sz="4500" dirty="0"/>
              <a:t> is a new canonical DNN architecture for tabular data, which combines DNNs with DTs.</a:t>
            </a:r>
          </a:p>
          <a:p>
            <a:endParaRPr lang="en-US" altLang="zh-CN" sz="4500" dirty="0"/>
          </a:p>
          <a:p>
            <a:r>
              <a:rPr lang="en-US" altLang="zh-CN" sz="4500" dirty="0"/>
              <a:t>Benefits:</a:t>
            </a:r>
          </a:p>
          <a:p>
            <a:endParaRPr lang="en-US" altLang="zh-CN" sz="3600" dirty="0"/>
          </a:p>
          <a:p>
            <a:pPr marL="514350" indent="-514350">
              <a:buFont typeface="+mj-lt"/>
              <a:buAutoNum type="arabicPeriod"/>
            </a:pPr>
            <a:r>
              <a:rPr lang="en-US" altLang="zh-CN" sz="3200" dirty="0" err="1"/>
              <a:t>TabNet</a:t>
            </a:r>
            <a:r>
              <a:rPr lang="en-US" altLang="zh-CN" sz="3200" dirty="0"/>
              <a:t> inputs raw tabular data without any preprocessing and is trained using </a:t>
            </a:r>
            <a:r>
              <a:rPr lang="en-US" altLang="zh-CN" sz="3200" dirty="0">
                <a:solidFill>
                  <a:srgbClr val="C00000"/>
                </a:solidFill>
              </a:rPr>
              <a:t>gradient descent-based </a:t>
            </a:r>
            <a:r>
              <a:rPr lang="en-US" altLang="zh-CN" sz="3200" dirty="0"/>
              <a:t>optimization, enabling flexible integration into </a:t>
            </a:r>
            <a:r>
              <a:rPr lang="en-US" altLang="zh-CN" sz="3200" dirty="0">
                <a:solidFill>
                  <a:srgbClr val="C00000"/>
                </a:solidFill>
              </a:rPr>
              <a:t>end-to-end</a:t>
            </a:r>
            <a:r>
              <a:rPr lang="en-US" altLang="zh-CN" sz="3200" dirty="0"/>
              <a:t> learning.</a:t>
            </a:r>
          </a:p>
          <a:p>
            <a:pPr marL="514350" indent="-514350">
              <a:buFont typeface="+mj-lt"/>
              <a:buAutoNum type="arabicPeriod"/>
            </a:pPr>
            <a:r>
              <a:rPr lang="en-US" altLang="zh-CN" sz="3200" dirty="0" err="1"/>
              <a:t>TabNet</a:t>
            </a:r>
            <a:r>
              <a:rPr lang="en-US" altLang="zh-CN" sz="3200" dirty="0"/>
              <a:t> uses </a:t>
            </a:r>
            <a:r>
              <a:rPr lang="en-US" altLang="zh-CN" sz="3200" dirty="0">
                <a:solidFill>
                  <a:srgbClr val="C00000"/>
                </a:solidFill>
              </a:rPr>
              <a:t>sequential attention </a:t>
            </a:r>
            <a:r>
              <a:rPr lang="en-US" altLang="zh-CN" sz="3200" dirty="0"/>
              <a:t>to choose which features to reason from at each decision step, enabling interpretability and better learning as the learning capacity is used for the most salient features.</a:t>
            </a:r>
          </a:p>
          <a:p>
            <a:pPr marL="514350" indent="-514350">
              <a:buFont typeface="+mj-lt"/>
              <a:buAutoNum type="arabicPeriod"/>
            </a:pPr>
            <a:r>
              <a:rPr lang="en-US" altLang="zh-CN" sz="3200" dirty="0" err="1"/>
              <a:t>TabNet</a:t>
            </a:r>
            <a:r>
              <a:rPr lang="en-US" altLang="zh-CN" sz="3200" dirty="0"/>
              <a:t> outperforms on other tabular learning models on various datasets for classification and regression problems from different domains.</a:t>
            </a:r>
          </a:p>
          <a:p>
            <a:pPr marL="514350" indent="-514350">
              <a:buFont typeface="+mj-lt"/>
              <a:buAutoNum type="arabicPeriod"/>
            </a:pPr>
            <a:r>
              <a:rPr lang="en-US" altLang="zh-CN" sz="3200" dirty="0" err="1"/>
              <a:t>TabNet</a:t>
            </a:r>
            <a:r>
              <a:rPr lang="en-US" altLang="zh-CN" sz="3200" dirty="0"/>
              <a:t> enables two kinds of </a:t>
            </a:r>
            <a:r>
              <a:rPr lang="en-US" altLang="zh-CN" sz="3200" dirty="0">
                <a:solidFill>
                  <a:srgbClr val="C00000"/>
                </a:solidFill>
              </a:rPr>
              <a:t>interpretability</a:t>
            </a:r>
            <a:r>
              <a:rPr lang="en-US" altLang="zh-CN" sz="3200" dirty="0"/>
              <a:t>: </a:t>
            </a:r>
            <a:r>
              <a:rPr lang="en-US" altLang="zh-CN" sz="3200" dirty="0">
                <a:solidFill>
                  <a:srgbClr val="C00000"/>
                </a:solidFill>
              </a:rPr>
              <a:t>local interpretability </a:t>
            </a:r>
            <a:r>
              <a:rPr lang="en-US" altLang="zh-CN" sz="3200" dirty="0"/>
              <a:t>that visualizes the importance of features and how they are combined, and </a:t>
            </a:r>
            <a:r>
              <a:rPr lang="en-US" altLang="zh-CN" sz="3200" dirty="0">
                <a:solidFill>
                  <a:srgbClr val="C00000"/>
                </a:solidFill>
              </a:rPr>
              <a:t>global interpretability </a:t>
            </a:r>
            <a:r>
              <a:rPr lang="en-US" altLang="zh-CN" sz="3200" dirty="0"/>
              <a:t>which quantifies the contribution of each feature to the trained model.</a:t>
            </a:r>
          </a:p>
          <a:p>
            <a:endParaRPr lang="en-US" altLang="zh-CN" dirty="0"/>
          </a:p>
        </p:txBody>
      </p:sp>
    </p:spTree>
    <p:extLst>
      <p:ext uri="{BB962C8B-B14F-4D97-AF65-F5344CB8AC3E}">
        <p14:creationId xmlns:p14="http://schemas.microsoft.com/office/powerpoint/2010/main" val="35833576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1502</Words>
  <Application>Microsoft Macintosh PowerPoint</Application>
  <PresentationFormat>Widescreen</PresentationFormat>
  <Paragraphs>172</Paragraphs>
  <Slides>20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Cambria Math</vt:lpstr>
      <vt:lpstr>Gill Sans MT</vt:lpstr>
      <vt:lpstr>等线</vt:lpstr>
      <vt:lpstr>等线 Light</vt:lpstr>
      <vt:lpstr>Office 主题​​</vt:lpstr>
      <vt:lpstr>Ubiquant Market Prediction Project Presentation</vt:lpstr>
      <vt:lpstr>Content</vt:lpstr>
      <vt:lpstr>Content</vt:lpstr>
      <vt:lpstr>Introduction</vt:lpstr>
      <vt:lpstr> data overview</vt:lpstr>
      <vt:lpstr>Data overview</vt:lpstr>
      <vt:lpstr>Data overview </vt:lpstr>
      <vt:lpstr>Content</vt:lpstr>
      <vt:lpstr>TabNet </vt:lpstr>
      <vt:lpstr>TabNet Structure</vt:lpstr>
      <vt:lpstr>Content</vt:lpstr>
      <vt:lpstr>Experiments setting</vt:lpstr>
      <vt:lpstr>Hyperparameters</vt:lpstr>
      <vt:lpstr>Setting</vt:lpstr>
      <vt:lpstr>Baseline</vt:lpstr>
      <vt:lpstr>Main results</vt:lpstr>
      <vt:lpstr>Hyper-Parameter analysis</vt:lpstr>
      <vt:lpstr>Sparsity Regularization Coefficient</vt:lpstr>
      <vt:lpstr>Feature Importance Analysis</vt:lpstr>
      <vt:lpstr>Conclusion</vt:lpstr>
    </vt:vector>
  </TitlesOfParts>
  <Company/>
  <LinksUpToDate>false</LinksUpToDate>
  <SharedDoc>false</SharedDoc>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Ubiquant Market Prediction Project Report</dc:title>
  <dc:creator>YAO Duanyi</dc:creator>
  <cp:lastModifiedBy>Microsoft Office User</cp:lastModifiedBy>
  <cp:revision>19</cp:revision>
  <dcterms:created xsi:type="dcterms:W3CDTF">2022-04-26T14:46:33Z</dcterms:created>
  <dcterms:modified xsi:type="dcterms:W3CDTF">2022-04-30T05:55:38Z</dcterms:modified>
</cp:coreProperties>
</file>