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6" r:id="rId14"/>
    <p:sldId id="26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361" initials="7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77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uFillTx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36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Exploring genetic variations among samples by dimensional reduction</a:t>
            </a:r>
            <a:endParaRPr lang="en-US" altLang="zh-CN" sz="36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zh-CN" spc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Kewei Xiong</a:t>
            </a:r>
            <a:br>
              <a:rPr lang="zh-CN" altLang="zh-CN" spc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zh-CN" altLang="zh-CN" spc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Department of Life Science</a:t>
            </a:r>
            <a:endParaRPr lang="zh-CN" altLang="zh-CN" spc="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" y="447675"/>
            <a:ext cx="11449685" cy="705485"/>
          </a:xfrm>
        </p:spPr>
        <p:txBody>
          <a:bodyPr>
            <a:noAutofit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~90,000 out of 100,000 SNPs showed differnet mutation frequency across different clusters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178685"/>
            <a:ext cx="4475480" cy="3520440"/>
          </a:xfrm>
          <a:prstGeom prst="rect">
            <a:avLst/>
          </a:prstGeom>
        </p:spPr>
      </p:pic>
      <p:pic>
        <p:nvPicPr>
          <p:cNvPr id="5" name="图片 4" descr="pca.rs22500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973580"/>
            <a:ext cx="4142105" cy="3725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60590" y="1480820"/>
            <a:ext cx="3729355" cy="398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000"/>
              <a:t>rs2250072</a:t>
            </a:r>
            <a:r>
              <a:rPr lang="en-US" altLang="zh-CN" sz="2000"/>
              <a:t>, </a:t>
            </a:r>
            <a:r>
              <a:rPr lang="en-US" altLang="zh-CN" sz="2000">
                <a:ea typeface="微软雅黑" panose="020B0503020204020204" charset="-122"/>
                <a:cs typeface="+mn-lt"/>
                <a:sym typeface="+mn-ea"/>
              </a:rPr>
              <a:t>FDR = 6.91e-166</a:t>
            </a:r>
            <a:endParaRPr lang="en-US" altLang="zh-CN" sz="2000">
              <a:ea typeface="微软雅黑" panose="020B0503020204020204" charset="-122"/>
              <a:cs typeface="+mn-lt"/>
              <a:sym typeface="+mn-ea"/>
            </a:endParaRPr>
          </a:p>
          <a:p>
            <a:pPr algn="ctr"/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608400" y="149040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Fisher’s exact test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10280"/>
            <a:ext cx="10969200" cy="705600"/>
          </a:xfrm>
        </p:spPr>
        <p:txBody>
          <a:bodyPr>
            <a:noAutofit/>
          </a:bodyPr>
          <a:p>
            <a:r>
              <a:rPr lang="zh-CN" altLang="en-US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rs2250072</a:t>
            </a:r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is a breast cancer risk allele in Africa, European, East Asia and Oceania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2760" y="1313815"/>
            <a:ext cx="6014720" cy="4331970"/>
            <a:chOff x="4164" y="2069"/>
            <a:chExt cx="11272" cy="81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64" y="2069"/>
              <a:ext cx="11273" cy="8119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4616" y="3807"/>
              <a:ext cx="357" cy="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2842" y="3837"/>
              <a:ext cx="1547" cy="282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曲线连接符 7"/>
            <p:cNvCxnSpPr>
              <a:stCxn id="5" idx="4"/>
              <a:endCxn id="7" idx="3"/>
            </p:cNvCxnSpPr>
            <p:nvPr/>
          </p:nvCxnSpPr>
          <p:spPr>
            <a:xfrm rot="5400000" flipH="1" flipV="1">
              <a:off x="8912" y="-39"/>
              <a:ext cx="41" cy="8274"/>
            </a:xfrm>
            <a:prstGeom prst="curvedConnector3">
              <a:avLst>
                <a:gd name="adj1" fmla="val -913415"/>
              </a:avLst>
            </a:prstGeom>
            <a:ln w="28575">
              <a:solidFill>
                <a:srgbClr val="C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b="8761"/>
          <a:stretch>
            <a:fillRect/>
          </a:stretch>
        </p:blipFill>
        <p:spPr>
          <a:xfrm>
            <a:off x="3458210" y="3994785"/>
            <a:ext cx="8119110" cy="2249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57270"/>
            <a:ext cx="10969200" cy="705600"/>
          </a:xfrm>
        </p:spPr>
        <p:txBody>
          <a:bodyPr/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Conclusion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comparing PCA alone and incorporating random projections, I found that in this SNP dataset, the combining strategy outperformed PCA alone, which clearly demonstrated geographic variations.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Consensus clustering analysis accurately identified ethnic substructure based on random projection-derived PCA embedding, and Oceanian and East Asian share similar genetic profile.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rs2250072 is the most differential SNP across the genetic clusters located near breast cancer susceptibility gene SLC24A5.</a:t>
            </a:r>
            <a:endParaRPr lang="zh-CN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64465"/>
            <a:ext cx="10968990" cy="699770"/>
          </a:xfrm>
        </p:spPr>
        <p:txBody>
          <a:bodyPr>
            <a:noAutofit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Single-nucleotide polymorphisms (SNPs) are highly associated with cancer susceptibility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100" y="1223645"/>
            <a:ext cx="3956685" cy="495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973445" y="1228090"/>
            <a:ext cx="4952365" cy="4952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39835" y="6393815"/>
            <a:ext cx="2658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Hua JT</a:t>
            </a:r>
            <a:r>
              <a:rPr lang="en-US" altLang="zh-CN"/>
              <a:t>, et al</a:t>
            </a:r>
            <a:r>
              <a:rPr lang="zh-CN" altLang="en-US"/>
              <a:t>. </a:t>
            </a:r>
            <a:r>
              <a:rPr lang="zh-CN" altLang="en-US" i="1"/>
              <a:t>Cell</a:t>
            </a:r>
            <a:r>
              <a:rPr lang="zh-CN" altLang="en-US"/>
              <a:t>. 2018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785" y="287020"/>
            <a:ext cx="10968990" cy="479425"/>
          </a:xfrm>
        </p:spPr>
        <p:txBody>
          <a:bodyPr>
            <a:normAutofit fontScale="90000"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Disease risk alleles are population-specific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706245"/>
            <a:ext cx="6167120" cy="372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35" y="1407795"/>
            <a:ext cx="5524500" cy="1610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35" y="3429000"/>
            <a:ext cx="5517515" cy="2862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1525"/>
            <a:ext cx="10969200" cy="705600"/>
          </a:xfrm>
        </p:spPr>
        <p:txBody>
          <a:bodyPr/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A large number of SNPs have been identified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460" y="916940"/>
            <a:ext cx="8895715" cy="50323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7090"/>
            <a:ext cx="10969200" cy="705600"/>
          </a:xfrm>
        </p:spPr>
        <p:txBody>
          <a:bodyPr/>
          <a:p>
            <a:r>
              <a:rPr lang="en-US" altLang="zh-CN" sz="2800" kern="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Questions</a:t>
            </a:r>
            <a:endParaRPr lang="en-US" altLang="zh-CN" sz="2800" kern="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69090"/>
            <a:ext cx="10969200" cy="4759200"/>
          </a:xfrm>
        </p:spPr>
        <p:txBody>
          <a:bodyPr/>
          <a:p>
            <a:r>
              <a:rPr lang="en-US" altLang="zh-CN" sz="2000" spc="0">
                <a:solidFill>
                  <a:schemeClr val="tx1"/>
                </a:solidFill>
                <a:uFillTx/>
              </a:rPr>
              <a:t>How to visualize genetic variations across different populations by dimensional reduction?</a:t>
            </a:r>
            <a:endParaRPr lang="en-US" altLang="zh-CN" sz="2000" spc="0">
              <a:solidFill>
                <a:schemeClr val="tx1"/>
              </a:solidFill>
              <a:uFillTx/>
            </a:endParaRPr>
          </a:p>
          <a:p>
            <a:r>
              <a:rPr lang="en-US" altLang="zh-CN" sz="2000" spc="0">
                <a:solidFill>
                  <a:schemeClr val="tx1"/>
                </a:solidFill>
                <a:uFillTx/>
              </a:rPr>
              <a:t>Does clustering based on the low-dimensional space recover different populations?</a:t>
            </a:r>
            <a:endParaRPr lang="en-US" altLang="zh-CN" sz="2000" spc="0">
              <a:solidFill>
                <a:schemeClr val="tx1"/>
              </a:solidFill>
              <a:uFillTx/>
            </a:endParaRPr>
          </a:p>
          <a:p>
            <a:r>
              <a:rPr lang="en-US" altLang="zh-CN" sz="2000" spc="0">
                <a:solidFill>
                  <a:schemeClr val="tx1"/>
                </a:solidFill>
                <a:uFillTx/>
              </a:rPr>
              <a:t>Can we identify trait-associated population-specific SNPs using the simple method? </a:t>
            </a:r>
            <a:endParaRPr lang="en-US" altLang="zh-CN" sz="2000" spc="0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805" y="325120"/>
            <a:ext cx="11722735" cy="572770"/>
          </a:xfrm>
        </p:spPr>
        <p:txBody>
          <a:bodyPr>
            <a:noAutofit/>
          </a:bodyPr>
          <a:p>
            <a:r>
              <a:rPr lang="en-US" altLang="zh-CN" sz="2800" kern="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Incorporating random projection improved the results of PCA alone</a:t>
            </a:r>
            <a:endParaRPr lang="en-US" altLang="zh-CN" sz="2800" kern="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225" y="971550"/>
            <a:ext cx="4075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 smtClean="0">
                <a:sym typeface="+mn-ea"/>
              </a:rPr>
              <a:t>1034 samples and 488919 SNPs</a:t>
            </a:r>
            <a:endParaRPr lang="en-US" altLang="en-US" sz="2000" dirty="0" smtClean="0">
              <a:sym typeface="+mn-ea"/>
            </a:endParaRPr>
          </a:p>
        </p:txBody>
      </p:sp>
      <p:pic>
        <p:nvPicPr>
          <p:cNvPr id="6" name="图片 5" descr="pca.dir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877695"/>
            <a:ext cx="5087620" cy="4576445"/>
          </a:xfrm>
          <a:prstGeom prst="rect">
            <a:avLst/>
          </a:prstGeom>
        </p:spPr>
      </p:pic>
      <p:pic>
        <p:nvPicPr>
          <p:cNvPr id="7" name="图片 6" descr="pca.r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30" y="1810385"/>
            <a:ext cx="5161915" cy="4643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5570" y="149040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PCA only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7570" y="149040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Sparse random projection + PCA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31050" y="3429000"/>
            <a:ext cx="1076325" cy="166243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381635"/>
            <a:ext cx="9070340" cy="705485"/>
          </a:xfrm>
        </p:spPr>
        <p:txBody>
          <a:bodyPr>
            <a:noAutofit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PCA accurately recovered human migration history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rcRect t="8021"/>
          <a:stretch>
            <a:fillRect/>
          </a:stretch>
        </p:blipFill>
        <p:spPr>
          <a:xfrm>
            <a:off x="304800" y="1803400"/>
            <a:ext cx="6417945" cy="3830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pca.r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630045"/>
            <a:ext cx="4633595" cy="41681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8926830" y="2171700"/>
            <a:ext cx="614045" cy="29286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953375" y="3390265"/>
            <a:ext cx="973455" cy="14738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2655"/>
            <a:ext cx="10969200" cy="705600"/>
          </a:xfrm>
        </p:spPr>
        <p:txBody>
          <a:bodyPr>
            <a:noAutofit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Nine optimal principal component number was determined by the ‘second derivative’ strategy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83221" y="2055114"/>
                <a:ext cx="470535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21" y="2055114"/>
                <a:ext cx="4705350" cy="398780"/>
              </a:xfrm>
              <a:prstGeom prst="rect">
                <a:avLst/>
              </a:prstGeom>
              <a:blipFill rotWithShape="1">
                <a:blip r:embed="rId1"/>
                <a:stretch>
                  <a:fillRect l="-12" t="-64" r="1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08330" y="1561465"/>
            <a:ext cx="498030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Define the second derivative as follows: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8330" y="2453640"/>
                <a:ext cx="4980305" cy="2861310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Arial" panose="020B0604020202020204" pitchFamily="34" charset="0"/>
                    <a:ea typeface="微软雅黑" panose="020B0503020204020204" charset="-122"/>
                  </a:rPr>
                  <a:t>A density curve is fitted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Arial" panose="020B0604020202020204" pitchFamily="34" charset="0"/>
                    <a:ea typeface="微软雅黑" panose="020B0503020204020204" charset="-122"/>
                  </a:rPr>
                  <a:t>A cutoff was determined as the trough of the first two peaks</a:t>
                </a:r>
                <a:endParaRPr lang="en-US" altLang="zh-CN" sz="2000"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indent="-285750" algn="l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Arial" panose="020B0604020202020204" pitchFamily="34" charset="0"/>
                    <a:ea typeface="微软雅黑" panose="020B0503020204020204" charset="-122"/>
                  </a:rPr>
                  <a:t>The optimal number of PCs is selected as the last PC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Arial" panose="020B0604020202020204" pitchFamily="34" charset="0"/>
                    <a:ea typeface="微软雅黑" panose="020B0503020204020204" charset="-122"/>
                  </a:rPr>
                  <a:t> larger than the cutoff</a:t>
                </a:r>
                <a:endParaRPr lang="en-US" altLang="zh-CN" sz="200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2453640"/>
                <a:ext cx="4980305" cy="2861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optimal.p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1439545"/>
            <a:ext cx="5368925" cy="4754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210" y="306070"/>
            <a:ext cx="11421745" cy="705485"/>
          </a:xfrm>
        </p:spPr>
        <p:txBody>
          <a:bodyPr>
            <a:noAutofit/>
          </a:bodyPr>
          <a:p>
            <a:r>
              <a:rPr lang="en-US" altLang="zh-CN" sz="2800" spc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 sample clusters were identified with different genetic profiles</a:t>
            </a:r>
            <a:endParaRPr lang="en-US" altLang="zh-CN" sz="2800" spc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pca.rp.clu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035" y="1443990"/>
            <a:ext cx="5550535" cy="4934585"/>
          </a:xfrm>
          <a:prstGeom prst="rect">
            <a:avLst/>
          </a:prstGeom>
        </p:spPr>
      </p:pic>
      <p:pic>
        <p:nvPicPr>
          <p:cNvPr id="5" name="图片 4" descr="Sampleluster.consensusM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288415"/>
            <a:ext cx="5133340" cy="5133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4285" y="1011610"/>
            <a:ext cx="4064000" cy="101473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Consensus K-means clustering with subsampling ratio of 0.8 and 100 iterations</a:t>
            </a:r>
            <a:endParaRPr lang="en-US" altLang="zh-CN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03260" y="3147060"/>
            <a:ext cx="107950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Oceania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1650" y="3060700"/>
            <a:ext cx="131191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East Asian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48215" y="4512310"/>
            <a:ext cx="14928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Middle East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90075" y="5711825"/>
            <a:ext cx="14928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Europe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78370" y="4758055"/>
            <a:ext cx="183388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Central/South Asia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MDM3MzZmYjMzNDhkNWE2YWU0ZmFiYWE5ZGQ4NzI4N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宽屏</PresentationFormat>
  <Paragraphs>70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Cambria Math</vt:lpstr>
      <vt:lpstr>MS Mincho</vt:lpstr>
      <vt:lpstr>Calibri</vt:lpstr>
      <vt:lpstr>ESRI AMFM Electric</vt:lpstr>
      <vt:lpstr>Arial Unicode MS</vt:lpstr>
      <vt:lpstr>WPS</vt:lpstr>
      <vt:lpstr>Exploring genetic variations among samples by dimensional reduction</vt:lpstr>
      <vt:lpstr>Single-nucleotide polymorphisms (SNPs) are highly associated with cancer susceptibility</vt:lpstr>
      <vt:lpstr>Disease risk alleles are population-specific</vt:lpstr>
      <vt:lpstr>A large number of SNPs have been identified</vt:lpstr>
      <vt:lpstr>Questions</vt:lpstr>
      <vt:lpstr>Incorporating random projection improved the results of PCA alone</vt:lpstr>
      <vt:lpstr>PCA accurately recovered human migration history</vt:lpstr>
      <vt:lpstr>Nine optimal principal component number was determined by the ‘second derivative’ strategy</vt:lpstr>
      <vt:lpstr>Four sample clusters were identified with different genetic profiles</vt:lpstr>
      <vt:lpstr>~90,000 out of 100,000 SNPs showed differnet mutation frequency across different clusters</vt:lpstr>
      <vt:lpstr>rs2250072 is a breast cancer risk allele in Africa, European, East Asia and Oceania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Kewei</cp:lastModifiedBy>
  <cp:revision>158</cp:revision>
  <dcterms:created xsi:type="dcterms:W3CDTF">2019-06-19T02:08:00Z</dcterms:created>
  <dcterms:modified xsi:type="dcterms:W3CDTF">2024-05-09T10:26:59Z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A3B69D507A62457DA1946B0DEA52CF47_11</vt:lpwstr>
  </property>
</Properties>
</file>