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3"/>
    <p:sldId id="257" r:id="rId4"/>
    <p:sldId id="258" r:id="rId5"/>
    <p:sldId id="260" r:id="rId6"/>
    <p:sldId id="263" r:id="rId7"/>
    <p:sldId id="262" r:id="rId8"/>
    <p:sldId id="264" r:id="rId9"/>
    <p:sldId id="349" r:id="rId10"/>
    <p:sldId id="350" r:id="rId12"/>
    <p:sldId id="351" r:id="rId13"/>
    <p:sldId id="352" r:id="rId14"/>
    <p:sldId id="353" r:id="rId15"/>
    <p:sldId id="345" r:id="rId16"/>
    <p:sldId id="285" r:id="rId17"/>
    <p:sldId id="346" r:id="rId18"/>
    <p:sldId id="331" r:id="rId19"/>
    <p:sldId id="348" r:id="rId20"/>
    <p:sldId id="332" r:id="rId21"/>
    <p:sldId id="367" r:id="rId22"/>
    <p:sldId id="335" r:id="rId23"/>
    <p:sldId id="365" r:id="rId24"/>
    <p:sldId id="366" r:id="rId25"/>
    <p:sldId id="338" r:id="rId26"/>
  </p:sldIdLst>
  <p:sldSz cx="12192000" cy="6858000"/>
  <p:notesSz cx="12192000" cy="6858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6F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26CF83DD-B11B-8C42-A967-CA342D40A820}" type="datetimeFigureOut">
              <a:rPr lang="en-US" smtClean="0"/>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7DA7B715-1571-1B48-8D66-170E34F7CCD9}"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7DA7B715-1571-1B48-8D66-170E34F7CCD9}"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After</a:t>
            </a:r>
            <a:r>
              <a:rPr kumimoji="1" lang="zh-CN" altLang="en-US"/>
              <a:t> </a:t>
            </a:r>
            <a:r>
              <a:rPr kumimoji="1" lang="en-US" altLang="zh-CN"/>
              <a:t>know</a:t>
            </a:r>
            <a:r>
              <a:rPr kumimoji="1" lang="zh-CN" altLang="en-US"/>
              <a:t> </a:t>
            </a:r>
            <a:r>
              <a:rPr kumimoji="1" lang="en-US" altLang="zh-CN"/>
              <a:t>about</a:t>
            </a:r>
            <a:r>
              <a:rPr kumimoji="1" lang="zh-CN" altLang="en-US"/>
              <a:t> </a:t>
            </a:r>
            <a:r>
              <a:rPr kumimoji="1" lang="en-US" altLang="zh-CN"/>
              <a:t>the data at the first glance, we explore more about the data from different perspectives. Here are the plots of close prices and log returns of 14 crypto currencies. We observe that most of the currencies experienced price surge and the changes became much more </a:t>
            </a:r>
            <a:r>
              <a:rPr lang="en-US" altLang="zh-CN" sz="1200" kern="1200">
                <a:solidFill>
                  <a:schemeClr val="tx1"/>
                </a:solidFill>
                <a:effectLst/>
                <a:latin typeface="+mn-lt"/>
                <a:ea typeface="+mn-ea"/>
                <a:cs typeface="+mn-cs"/>
              </a:rPr>
              <a:t>volatile</a:t>
            </a:r>
            <a:r>
              <a:rPr lang="zh-CN" altLang="zh-CN">
                <a:effectLst/>
              </a:rPr>
              <a:t> </a:t>
            </a:r>
            <a:r>
              <a:rPr kumimoji="1" lang="en-US" altLang="zh-CN"/>
              <a:t>in 2021.while the plots of log returns for different asset have different level of </a:t>
            </a:r>
            <a:r>
              <a:rPr lang="en-US" altLang="zh-CN" sz="1200" kern="1200">
                <a:solidFill>
                  <a:schemeClr val="tx1"/>
                </a:solidFill>
                <a:effectLst/>
                <a:latin typeface="+mn-lt"/>
                <a:ea typeface="+mn-ea"/>
                <a:cs typeface="+mn-cs"/>
              </a:rPr>
              <a:t>volatility clustering over time, which to some extend explains the surge in the plot of close price.</a:t>
            </a:r>
            <a:endParaRPr kumimoji="1" lang="en-US" altLang="zh-CN"/>
          </a:p>
        </p:txBody>
      </p:sp>
      <p:sp>
        <p:nvSpPr>
          <p:cNvPr id="4" name="灯片编号占位符 3"/>
          <p:cNvSpPr>
            <a:spLocks noGrp="1"/>
          </p:cNvSpPr>
          <p:nvPr>
            <p:ph type="sldNum" sz="quarter" idx="5"/>
          </p:nvPr>
        </p:nvSpPr>
        <p:spPr/>
        <p:txBody>
          <a:bodyPr/>
          <a:lstStyle/>
          <a:p>
            <a:fld id="{7DA7B715-1571-1B48-8D66-170E34F7CCD9}"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kumimoji="1" lang="en-US" altLang="zh-CN"/>
              <a:t>We also look at the cross-asset return correlation and plot the heatmap for train and test periods. The results</a:t>
            </a:r>
            <a:r>
              <a:rPr kumimoji="1" lang="zh-CN" altLang="en-US"/>
              <a:t> </a:t>
            </a:r>
            <a:r>
              <a:rPr kumimoji="1" lang="en-US" altLang="zh-CN"/>
              <a:t>are</a:t>
            </a:r>
            <a:r>
              <a:rPr kumimoji="1" lang="zh-CN" altLang="en-US"/>
              <a:t> </a:t>
            </a:r>
            <a:r>
              <a:rPr kumimoji="1" lang="en-US" altLang="zh-CN"/>
              <a:t>quite</a:t>
            </a:r>
            <a:r>
              <a:rPr kumimoji="1" lang="zh-CN" altLang="en-US"/>
              <a:t> </a:t>
            </a:r>
            <a:r>
              <a:rPr kumimoji="1" lang="en-US" altLang="zh-CN"/>
              <a:t>opposite.</a:t>
            </a:r>
            <a:r>
              <a:rPr lang="en-US" altLang="zh-CN" b="1">
                <a:latin typeface="Arial" panose="020B0604020202090204" pitchFamily="34" charset="0"/>
                <a:cs typeface="Arial" panose="020B0604020202090204" pitchFamily="34" charset="0"/>
              </a:rPr>
              <a:t> The train</a:t>
            </a:r>
            <a:r>
              <a:rPr lang="zh-CN" altLang="en-US" b="1">
                <a:latin typeface="Arial" panose="020B0604020202090204" pitchFamily="34" charset="0"/>
                <a:cs typeface="Arial" panose="020B0604020202090204" pitchFamily="34" charset="0"/>
              </a:rPr>
              <a:t> </a:t>
            </a:r>
            <a:r>
              <a:rPr lang="en-US" altLang="zh-CN" b="1">
                <a:latin typeface="Arial" panose="020B0604020202090204" pitchFamily="34" charset="0"/>
                <a:cs typeface="Arial" panose="020B0604020202090204" pitchFamily="34" charset="0"/>
              </a:rPr>
              <a:t>data</a:t>
            </a:r>
            <a:r>
              <a:rPr lang="zh-CN" altLang="en-US" b="1">
                <a:latin typeface="Arial" panose="020B0604020202090204" pitchFamily="34" charset="0"/>
                <a:cs typeface="Arial" panose="020B0604020202090204" pitchFamily="34" charset="0"/>
              </a:rPr>
              <a:t> </a:t>
            </a:r>
            <a:r>
              <a:rPr lang="en-US" altLang="zh-CN" b="1">
                <a:latin typeface="Arial" panose="020B0604020202090204" pitchFamily="34" charset="0"/>
                <a:cs typeface="Arial" panose="020B0604020202090204" pitchFamily="34" charset="0"/>
              </a:rPr>
              <a:t>doesn’t have significant correlation while the test data are highly correlated.</a:t>
            </a:r>
            <a:r>
              <a:rPr lang="en-US" altLang="zh-CN" sz="1200" kern="1200">
                <a:solidFill>
                  <a:schemeClr val="tx1"/>
                </a:solidFill>
                <a:effectLst/>
                <a:latin typeface="+mn-lt"/>
                <a:ea typeface="+mn-ea"/>
                <a:cs typeface="+mn-cs"/>
              </a:rPr>
              <a:t> Therefore, we look more closely to shorter periods of 6 months to know whether it is the time horizon or the specific period that leads to the difference.</a:t>
            </a:r>
            <a:r>
              <a:rPr lang="zh-CN" altLang="zh-CN">
                <a:effectLst/>
              </a:rPr>
              <a:t> </a:t>
            </a:r>
            <a:r>
              <a:rPr lang="en-US" altLang="zh-CN">
                <a:effectLst/>
              </a:rPr>
              <a:t>Interestingly, there are </a:t>
            </a:r>
            <a:r>
              <a:rPr lang="en-US" altLang="zh-CN" b="1">
                <a:latin typeface="Arial" panose="020B0604020202090204" pitchFamily="34" charset="0"/>
                <a:cs typeface="Arial" panose="020B0604020202090204" pitchFamily="34" charset="0"/>
              </a:rPr>
              <a:t>increasingly correlations </a:t>
            </a:r>
            <a:r>
              <a:rPr lang="en-US" altLang="zh-CN">
                <a:latin typeface="Arial" panose="020B0604020202090204" pitchFamily="34" charset="0"/>
                <a:cs typeface="Arial" panose="020B0604020202090204" pitchFamily="34" charset="0"/>
              </a:rPr>
              <a:t>over time, indicating style change of crypto market.</a:t>
            </a:r>
            <a:endParaRPr kumimoji="1" lang="en-US" altLang="zh-CN" b="1">
              <a:solidFill>
                <a:srgbClr val="016FC0"/>
              </a:solidFill>
              <a:latin typeface="Arial" panose="020B0604020202090204" pitchFamily="34" charset="0"/>
              <a:cs typeface="Arial" panose="020B0604020202090204" pitchFamily="34" charset="0"/>
            </a:endParaRPr>
          </a:p>
          <a:p>
            <a:pPr marL="342900" indent="-342900">
              <a:buFont typeface="Arial" panose="020B0604020202090204" pitchFamily="34" charset="0"/>
              <a:buChar char="•"/>
            </a:pPr>
            <a:endParaRPr kumimoji="1" lang="zh-CN" altLang="en-US"/>
          </a:p>
        </p:txBody>
      </p:sp>
      <p:sp>
        <p:nvSpPr>
          <p:cNvPr id="4" name="灯片编号占位符 3"/>
          <p:cNvSpPr>
            <a:spLocks noGrp="1"/>
          </p:cNvSpPr>
          <p:nvPr>
            <p:ph type="sldNum" sz="quarter" idx="5"/>
          </p:nvPr>
        </p:nvSpPr>
        <p:spPr/>
        <p:txBody>
          <a:bodyPr/>
          <a:lstStyle/>
          <a:p>
            <a:fld id="{7DA7B715-1571-1B48-8D66-170E34F7CCD9}"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Next</a:t>
            </a:r>
            <a:r>
              <a:rPr kumimoji="1" lang="zh-CN" altLang="en-US"/>
              <a:t>，</a:t>
            </a:r>
            <a:r>
              <a:rPr kumimoji="1" lang="en-US" altLang="zh-CN"/>
              <a:t>we constructed some new features based on our understanding of the given data.</a:t>
            </a:r>
            <a:endParaRPr kumimoji="1" lang="zh-CN" altLang="en-US"/>
          </a:p>
        </p:txBody>
      </p:sp>
      <p:sp>
        <p:nvSpPr>
          <p:cNvPr id="4" name="灯片编号占位符 3"/>
          <p:cNvSpPr>
            <a:spLocks noGrp="1"/>
          </p:cNvSpPr>
          <p:nvPr>
            <p:ph type="sldNum" sz="quarter" idx="5"/>
          </p:nvPr>
        </p:nvSpPr>
        <p:spPr/>
        <p:txBody>
          <a:bodyPr/>
          <a:lstStyle/>
          <a:p>
            <a:fld id="{7DA7B715-1571-1B48-8D66-170E34F7CCD9}"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The given data contains 7 features, with basic information of </a:t>
            </a:r>
            <a:r>
              <a:rPr lang="en-US" altLang="zh-CN" sz="1200" kern="1200">
                <a:solidFill>
                  <a:schemeClr val="tx1"/>
                </a:solidFill>
                <a:effectLst/>
                <a:latin typeface="+mn-lt"/>
                <a:ea typeface="+mn-ea"/>
                <a:cs typeface="+mn-cs"/>
              </a:rPr>
              <a:t>open-high-low-close prices, numbers and volume of trading and so on. We constructed another 15 new features with basically 4 categories: date factors, fluctuation factors, volume factors that can reflect market sentiment and return factors.</a:t>
            </a:r>
            <a:endParaRPr kumimoji="1" lang="zh-CN" altLang="en-US"/>
          </a:p>
        </p:txBody>
      </p:sp>
      <p:sp>
        <p:nvSpPr>
          <p:cNvPr id="4" name="灯片编号占位符 3"/>
          <p:cNvSpPr>
            <a:spLocks noGrp="1"/>
          </p:cNvSpPr>
          <p:nvPr>
            <p:ph type="sldNum" sz="quarter" idx="5"/>
          </p:nvPr>
        </p:nvSpPr>
        <p:spPr/>
        <p:txBody>
          <a:bodyPr/>
          <a:lstStyle/>
          <a:p>
            <a:fld id="{7DA7B715-1571-1B48-8D66-170E34F7CCD9}"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幻灯片">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79"/>
          </a:xfrm>
          <a:prstGeom prst="rect">
            <a:avLst/>
          </a:prstGeom>
        </p:spPr>
        <p:txBody>
          <a:bodyPr wrap="square" lIns="0" tIns="0" rIns="0" bIns="0">
            <a:spAutoFit/>
          </a:bodyPr>
          <a:lstStyle>
            <a:lvl1pPr>
              <a:defRPr/>
            </a:lvl1pPr>
          </a:lstStyle>
          <a:p>
            <a:r>
              <a:rPr lang="zh-CN" altLang="en-US"/>
              <a:t>单击此处编辑母版标题样式</a:t>
            </a:r>
            <a:endParaRPr lang="zh-CN" altLang="en-US"/>
          </a:p>
        </p:txBody>
      </p:sp>
      <p:sp>
        <p:nvSpPr>
          <p:cNvPr id="3" name="Holder 3"/>
          <p:cNvSpPr>
            <a:spLocks noGrp="1"/>
          </p:cNvSpPr>
          <p:nvPr>
            <p:ph type="subTitle" idx="4"/>
          </p:nvPr>
        </p:nvSpPr>
        <p:spPr>
          <a:xfrm>
            <a:off x="1828800" y="3840480"/>
            <a:ext cx="8534399" cy="1714500"/>
          </a:xfrm>
          <a:prstGeom prst="rect">
            <a:avLst/>
          </a:prstGeom>
        </p:spPr>
        <p:txBody>
          <a:bodyPr wrap="square" lIns="0" tIns="0" rIns="0" bIns="0">
            <a:spAutoFit/>
          </a:bodyPr>
          <a:lstStyle>
            <a:lvl1pPr>
              <a:defRPr/>
            </a:lvl1pPr>
          </a:lstStyle>
          <a:p>
            <a:r>
              <a:rPr lang="zh-CN" altLang="en-US"/>
              <a:t>单击此处编辑母版副标题样式</a:t>
            </a:r>
            <a:endParaRPr lang="zh-CN" altLang="en-US"/>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404040"/>
                </a:solidFill>
                <a:latin typeface="Arial" panose="020B0604020202090204"/>
                <a:cs typeface="Arial" panose="020B0604020202090204"/>
              </a:defRPr>
            </a:lvl1pPr>
          </a:lstStyle>
          <a:p>
            <a:r>
              <a:rPr lang="zh-CN" altLang="en-US"/>
              <a:t>单击此处编辑母版标题样式</a:t>
            </a:r>
            <a:endParaRPr lang="zh-CN" altLang="en-US"/>
          </a:p>
        </p:txBody>
      </p:sp>
      <p:sp>
        <p:nvSpPr>
          <p:cNvPr id="3" name="Holder 3"/>
          <p:cNvSpPr>
            <a:spLocks noGrp="1"/>
          </p:cNvSpPr>
          <p:nvPr>
            <p:ph type="body" idx="1"/>
          </p:nvPr>
        </p:nvSpPr>
        <p:spPr/>
        <p:txBody>
          <a:bodyPr lIns="0" tIns="0" rIns="0" bIns="0"/>
          <a:lstStyle>
            <a:lvl1pPr>
              <a:defRPr/>
            </a:lvl1pPr>
          </a:lstStyle>
          <a:p>
            <a:pPr lvl="0"/>
            <a:r>
              <a:rPr lang="zh-CN" altLang="en-US"/>
              <a:t>单击此处编辑母版文本样式</a:t>
            </a:r>
            <a:endParaRPr lang="zh-CN" altLang="en-US"/>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两栏内容">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404040"/>
                </a:solidFill>
                <a:latin typeface="Arial" panose="020B0604020202090204"/>
                <a:cs typeface="Arial" panose="020B0604020202090204"/>
              </a:defRPr>
            </a:lvl1pPr>
          </a:lstStyle>
          <a:p>
            <a:r>
              <a:rPr lang="zh-CN" altLang="en-US"/>
              <a:t>单击此处编辑母版标题样式</a:t>
            </a:r>
            <a:endParaRPr lang="zh-CN" altLang="en-US"/>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pPr lvl="0"/>
            <a:r>
              <a:rPr lang="zh-CN" altLang="en-US"/>
              <a:t>单击此处编辑母版文本样式</a:t>
            </a:r>
            <a:endParaRPr lang="zh-CN" altLang="en-US"/>
          </a:p>
        </p:txBody>
      </p:sp>
      <p:sp>
        <p:nvSpPr>
          <p:cNvPr id="4" name="Holder 4"/>
          <p:cNvSpPr>
            <a:spLocks noGrp="1"/>
          </p:cNvSpPr>
          <p:nvPr>
            <p:ph sz="half" idx="3"/>
          </p:nvPr>
        </p:nvSpPr>
        <p:spPr>
          <a:xfrm>
            <a:off x="6278879" y="1577340"/>
            <a:ext cx="5303520" cy="4526280"/>
          </a:xfrm>
          <a:prstGeom prst="rect">
            <a:avLst/>
          </a:prstGeom>
        </p:spPr>
        <p:txBody>
          <a:bodyPr wrap="square" lIns="0" tIns="0" rIns="0" bIns="0">
            <a:spAutoFit/>
          </a:bodyPr>
          <a:lstStyle>
            <a:lvl1pPr>
              <a:defRPr/>
            </a:lvl1pPr>
          </a:lstStyle>
          <a:p>
            <a:pPr lvl="0"/>
            <a:r>
              <a:rPr lang="zh-CN" altLang="en-US"/>
              <a:t>单击此处编辑母版文本样式</a:t>
            </a:r>
            <a:endParaRPr lang="zh-CN" altLang="en-US"/>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仅标题">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404040"/>
                </a:solidFill>
                <a:latin typeface="Arial" panose="020B0604020202090204"/>
                <a:cs typeface="Arial" panose="020B0604020202090204"/>
              </a:defRPr>
            </a:lvl1pPr>
          </a:lstStyle>
          <a:p>
            <a:r>
              <a:rPr lang="zh-CN" altLang="en-US"/>
              <a:t>单击此处编辑母版标题样式</a:t>
            </a:r>
            <a:endParaRPr lang="zh-CN" altLang="en-US"/>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空白">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850004" y="463668"/>
            <a:ext cx="4491990" cy="381000"/>
          </a:xfrm>
          <a:prstGeom prst="rect">
            <a:avLst/>
          </a:prstGeom>
        </p:spPr>
        <p:txBody>
          <a:bodyPr wrap="square" lIns="0" tIns="0" rIns="0" bIns="0">
            <a:spAutoFit/>
          </a:bodyPr>
          <a:lstStyle>
            <a:lvl1pPr>
              <a:defRPr sz="2800" b="1" i="0">
                <a:solidFill>
                  <a:srgbClr val="404040"/>
                </a:solidFill>
                <a:latin typeface="Arial" panose="020B0604020202090204"/>
                <a:cs typeface="Arial" panose="020B0604020202090204"/>
              </a:defRPr>
            </a:lvl1pPr>
          </a:lstStyle>
          <a:p/>
        </p:txBody>
      </p:sp>
      <p:sp>
        <p:nvSpPr>
          <p:cNvPr id="3" name="Holder 3"/>
          <p:cNvSpPr>
            <a:spLocks noGrp="1"/>
          </p:cNvSpPr>
          <p:nvPr>
            <p:ph type="body" idx="1"/>
          </p:nvPr>
        </p:nvSpPr>
        <p:spPr>
          <a:xfrm>
            <a:off x="609600" y="1577340"/>
            <a:ext cx="10972799"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39"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3.xml"/><Relationship Id="rId2" Type="http://schemas.openxmlformats.org/officeDocument/2006/relationships/image" Target="../media/image11.png"/><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8.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3.xml"/><Relationship Id="rId2" Type="http://schemas.openxmlformats.org/officeDocument/2006/relationships/image" Target="../media/image9.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45186" y="1515617"/>
            <a:ext cx="3959860" cy="3957954"/>
          </a:xfrm>
          <a:custGeom>
            <a:avLst/>
            <a:gdLst/>
            <a:ahLst/>
            <a:cxnLst/>
            <a:rect l="l" t="t" r="r" b="b"/>
            <a:pathLst>
              <a:path w="3959860" h="3957954">
                <a:moveTo>
                  <a:pt x="0" y="3957828"/>
                </a:moveTo>
                <a:lnTo>
                  <a:pt x="3959352" y="3957828"/>
                </a:lnTo>
                <a:lnTo>
                  <a:pt x="3959352" y="0"/>
                </a:lnTo>
                <a:lnTo>
                  <a:pt x="0" y="0"/>
                </a:lnTo>
                <a:lnTo>
                  <a:pt x="0" y="3957828"/>
                </a:lnTo>
                <a:close/>
              </a:path>
            </a:pathLst>
          </a:custGeom>
          <a:ln w="187325">
            <a:solidFill>
              <a:srgbClr val="2D75B6"/>
            </a:solidFill>
          </a:ln>
        </p:spPr>
        <p:txBody>
          <a:bodyPr wrap="square" lIns="0" tIns="0" rIns="0" bIns="0" rtlCol="0"/>
          <a:lstStyle/>
          <a:p/>
        </p:txBody>
      </p:sp>
      <p:sp>
        <p:nvSpPr>
          <p:cNvPr id="3" name="object 3"/>
          <p:cNvSpPr/>
          <p:nvPr/>
        </p:nvSpPr>
        <p:spPr>
          <a:xfrm>
            <a:off x="3561588" y="2382011"/>
            <a:ext cx="2040889" cy="2223770"/>
          </a:xfrm>
          <a:custGeom>
            <a:avLst/>
            <a:gdLst/>
            <a:ahLst/>
            <a:cxnLst/>
            <a:rect l="l" t="t" r="r" b="b"/>
            <a:pathLst>
              <a:path w="2040889" h="2223770">
                <a:moveTo>
                  <a:pt x="0" y="2223516"/>
                </a:moveTo>
                <a:lnTo>
                  <a:pt x="2040636" y="2223516"/>
                </a:lnTo>
                <a:lnTo>
                  <a:pt x="2040636" y="0"/>
                </a:lnTo>
                <a:lnTo>
                  <a:pt x="0" y="0"/>
                </a:lnTo>
                <a:lnTo>
                  <a:pt x="0" y="2223516"/>
                </a:lnTo>
                <a:close/>
              </a:path>
            </a:pathLst>
          </a:custGeom>
          <a:solidFill>
            <a:srgbClr val="FFFFFF"/>
          </a:solidFill>
        </p:spPr>
        <p:txBody>
          <a:bodyPr wrap="square" lIns="0" tIns="0" rIns="0" bIns="0" rtlCol="0"/>
          <a:lstStyle/>
          <a:p/>
        </p:txBody>
      </p:sp>
      <p:sp>
        <p:nvSpPr>
          <p:cNvPr id="4" name="object 4"/>
          <p:cNvSpPr txBox="1"/>
          <p:nvPr/>
        </p:nvSpPr>
        <p:spPr>
          <a:xfrm>
            <a:off x="677767" y="3058170"/>
            <a:ext cx="11357052" cy="738664"/>
          </a:xfrm>
          <a:prstGeom prst="rect">
            <a:avLst/>
          </a:prstGeom>
        </p:spPr>
        <p:txBody>
          <a:bodyPr vert="horz" wrap="square" lIns="0" tIns="0" rIns="0" bIns="0" rtlCol="0">
            <a:spAutoFit/>
          </a:bodyPr>
          <a:lstStyle/>
          <a:p>
            <a:pPr marL="12700">
              <a:lnSpc>
                <a:spcPct val="100000"/>
              </a:lnSpc>
            </a:pPr>
            <a:r>
              <a:rPr lang="en-US" sz="4800" b="1">
                <a:solidFill>
                  <a:schemeClr val="tx1">
                    <a:lumMod val="75000"/>
                    <a:lumOff val="25000"/>
                  </a:schemeClr>
                </a:solidFill>
                <a:latin typeface="Arial" panose="020B0604020202090204" pitchFamily="34" charset="0"/>
                <a:cs typeface="Arial" panose="020B0604020202090204" pitchFamily="34" charset="0"/>
              </a:rPr>
              <a:t>G-Research Crypto Forecasting</a:t>
            </a:r>
            <a:endParaRPr sz="4800" b="1">
              <a:solidFill>
                <a:schemeClr val="tx1">
                  <a:lumMod val="75000"/>
                  <a:lumOff val="25000"/>
                </a:schemeClr>
              </a:solidFill>
              <a:latin typeface="Arial" panose="020B0604020202090204" pitchFamily="34" charset="0"/>
              <a:cs typeface="Arial" panose="020B0604020202090204" pitchFamily="34" charset="0"/>
            </a:endParaRPr>
          </a:p>
        </p:txBody>
      </p:sp>
      <p:sp>
        <p:nvSpPr>
          <p:cNvPr id="5" name="object 5"/>
          <p:cNvSpPr txBox="1"/>
          <p:nvPr/>
        </p:nvSpPr>
        <p:spPr>
          <a:xfrm>
            <a:off x="423468" y="340017"/>
            <a:ext cx="254000" cy="482600"/>
          </a:xfrm>
          <a:prstGeom prst="rect">
            <a:avLst/>
          </a:prstGeom>
        </p:spPr>
        <p:txBody>
          <a:bodyPr vert="horz" wrap="square" lIns="0" tIns="0" rIns="0" bIns="0" rtlCol="0">
            <a:spAutoFit/>
          </a:bodyPr>
          <a:lstStyle/>
          <a:p>
            <a:pPr marL="12700">
              <a:lnSpc>
                <a:spcPct val="100000"/>
              </a:lnSpc>
            </a:pPr>
            <a:r>
              <a:rPr sz="3600" b="1">
                <a:solidFill>
                  <a:srgbClr val="006FC0"/>
                </a:solidFill>
                <a:latin typeface="Arial Black" panose="020B0A04020102020204"/>
                <a:cs typeface="Arial Black" panose="020B0A04020102020204"/>
              </a:rPr>
              <a:t>“</a:t>
            </a:r>
            <a:endParaRPr sz="3600">
              <a:latin typeface="Arial Black" panose="020B0A04020102020204"/>
              <a:cs typeface="Arial Black" panose="020B0A04020102020204"/>
            </a:endParaRPr>
          </a:p>
        </p:txBody>
      </p:sp>
      <p:sp>
        <p:nvSpPr>
          <p:cNvPr id="6" name="object 6"/>
          <p:cNvSpPr txBox="1"/>
          <p:nvPr/>
        </p:nvSpPr>
        <p:spPr>
          <a:xfrm>
            <a:off x="11580368" y="340017"/>
            <a:ext cx="254000" cy="482600"/>
          </a:xfrm>
          <a:prstGeom prst="rect">
            <a:avLst/>
          </a:prstGeom>
        </p:spPr>
        <p:txBody>
          <a:bodyPr vert="horz" wrap="square" lIns="0" tIns="0" rIns="0" bIns="0" rtlCol="0">
            <a:spAutoFit/>
          </a:bodyPr>
          <a:lstStyle/>
          <a:p>
            <a:pPr marL="12700">
              <a:lnSpc>
                <a:spcPct val="100000"/>
              </a:lnSpc>
            </a:pPr>
            <a:r>
              <a:rPr sz="3600" b="1">
                <a:solidFill>
                  <a:srgbClr val="006FC0"/>
                </a:solidFill>
                <a:latin typeface="Arial Black" panose="020B0A04020102020204"/>
                <a:cs typeface="Arial Black" panose="020B0A04020102020204"/>
              </a:rPr>
              <a:t>”</a:t>
            </a:r>
            <a:endParaRPr sz="3600">
              <a:latin typeface="Arial Black" panose="020B0A04020102020204"/>
              <a:cs typeface="Arial Black" panose="020B0A04020102020204"/>
            </a:endParaRPr>
          </a:p>
        </p:txBody>
      </p:sp>
      <p:sp>
        <p:nvSpPr>
          <p:cNvPr id="7" name="object 7"/>
          <p:cNvSpPr/>
          <p:nvPr/>
        </p:nvSpPr>
        <p:spPr>
          <a:xfrm>
            <a:off x="11728704" y="6472083"/>
            <a:ext cx="141605" cy="140335"/>
          </a:xfrm>
          <a:custGeom>
            <a:avLst/>
            <a:gdLst/>
            <a:ahLst/>
            <a:cxnLst/>
            <a:rect l="l" t="t" r="r" b="b"/>
            <a:pathLst>
              <a:path w="141604" h="140334">
                <a:moveTo>
                  <a:pt x="57928" y="0"/>
                </a:moveTo>
                <a:lnTo>
                  <a:pt x="21297" y="19048"/>
                </a:lnTo>
                <a:lnTo>
                  <a:pt x="1479" y="55213"/>
                </a:lnTo>
                <a:lnTo>
                  <a:pt x="0" y="69686"/>
                </a:lnTo>
                <a:lnTo>
                  <a:pt x="96" y="73406"/>
                </a:lnTo>
                <a:lnTo>
                  <a:pt x="13740" y="111075"/>
                </a:lnTo>
                <a:lnTo>
                  <a:pt x="46841" y="135201"/>
                </a:lnTo>
                <a:lnTo>
                  <a:pt x="77150" y="140276"/>
                </a:lnTo>
                <a:lnTo>
                  <a:pt x="90309" y="137801"/>
                </a:lnTo>
                <a:lnTo>
                  <a:pt x="122917" y="116308"/>
                </a:lnTo>
                <a:lnTo>
                  <a:pt x="140020" y="76833"/>
                </a:lnTo>
                <a:lnTo>
                  <a:pt x="141118" y="60373"/>
                </a:lnTo>
                <a:lnTo>
                  <a:pt x="138174" y="47762"/>
                </a:lnTo>
                <a:lnTo>
                  <a:pt x="115728" y="16755"/>
                </a:lnTo>
                <a:lnTo>
                  <a:pt x="75052" y="858"/>
                </a:lnTo>
                <a:lnTo>
                  <a:pt x="57928" y="0"/>
                </a:lnTo>
                <a:close/>
              </a:path>
            </a:pathLst>
          </a:custGeom>
          <a:solidFill>
            <a:srgbClr val="2D75B6"/>
          </a:solidFill>
        </p:spPr>
        <p:txBody>
          <a:bodyPr wrap="square" lIns="0" tIns="0" rIns="0" bIns="0" rtlCol="0"/>
          <a:lstStyle/>
          <a:p/>
        </p:txBody>
      </p:sp>
      <p:sp>
        <p:nvSpPr>
          <p:cNvPr id="8" name="object 8"/>
          <p:cNvSpPr/>
          <p:nvPr/>
        </p:nvSpPr>
        <p:spPr>
          <a:xfrm>
            <a:off x="11728704" y="6472083"/>
            <a:ext cx="141605" cy="140335"/>
          </a:xfrm>
          <a:custGeom>
            <a:avLst/>
            <a:gdLst/>
            <a:ahLst/>
            <a:cxnLst/>
            <a:rect l="l" t="t" r="r" b="b"/>
            <a:pathLst>
              <a:path w="141604" h="140334">
                <a:moveTo>
                  <a:pt x="0" y="69686"/>
                </a:moveTo>
                <a:lnTo>
                  <a:pt x="12426" y="29597"/>
                </a:lnTo>
                <a:lnTo>
                  <a:pt x="44346" y="3953"/>
                </a:lnTo>
                <a:lnTo>
                  <a:pt x="57928" y="0"/>
                </a:lnTo>
                <a:lnTo>
                  <a:pt x="75052" y="858"/>
                </a:lnTo>
                <a:lnTo>
                  <a:pt x="115728" y="16755"/>
                </a:lnTo>
                <a:lnTo>
                  <a:pt x="138174" y="47762"/>
                </a:lnTo>
                <a:lnTo>
                  <a:pt x="141118" y="60373"/>
                </a:lnTo>
                <a:lnTo>
                  <a:pt x="140020" y="76833"/>
                </a:lnTo>
                <a:lnTo>
                  <a:pt x="122917" y="116308"/>
                </a:lnTo>
                <a:lnTo>
                  <a:pt x="90309" y="137801"/>
                </a:lnTo>
                <a:lnTo>
                  <a:pt x="77150" y="140276"/>
                </a:lnTo>
                <a:lnTo>
                  <a:pt x="61300" y="139014"/>
                </a:lnTo>
                <a:lnTo>
                  <a:pt x="22869" y="120971"/>
                </a:lnTo>
                <a:lnTo>
                  <a:pt x="2161" y="87032"/>
                </a:lnTo>
                <a:lnTo>
                  <a:pt x="0" y="69686"/>
                </a:lnTo>
                <a:close/>
              </a:path>
            </a:pathLst>
          </a:custGeom>
          <a:ln w="12700">
            <a:solidFill>
              <a:srgbClr val="2D75B6"/>
            </a:solidFill>
          </a:ln>
        </p:spPr>
        <p:txBody>
          <a:bodyPr wrap="square" lIns="0" tIns="0" rIns="0" bIns="0" rtlCol="0"/>
          <a:lstStyle/>
          <a:p/>
        </p:txBody>
      </p:sp>
      <p:sp>
        <p:nvSpPr>
          <p:cNvPr id="9" name="object 9"/>
          <p:cNvSpPr/>
          <p:nvPr/>
        </p:nvSpPr>
        <p:spPr>
          <a:xfrm>
            <a:off x="4986528" y="627887"/>
            <a:ext cx="3608831" cy="1098803"/>
          </a:xfrm>
          <a:prstGeom prst="rect">
            <a:avLst/>
          </a:prstGeom>
          <a:blipFill>
            <a:blip r:embed="rId1" cstate="print"/>
            <a:stretch>
              <a:fillRect/>
            </a:stretch>
          </a:blipFill>
        </p:spPr>
        <p:txBody>
          <a:bodyPr wrap="square" lIns="0" tIns="0" rIns="0" bIns="0" rtlCol="0"/>
          <a:lstStyle/>
          <a:p/>
        </p:txBody>
      </p:sp>
      <p:sp>
        <p:nvSpPr>
          <p:cNvPr id="10" name="object 10"/>
          <p:cNvSpPr/>
          <p:nvPr/>
        </p:nvSpPr>
        <p:spPr>
          <a:xfrm>
            <a:off x="8596121" y="5869685"/>
            <a:ext cx="3132455" cy="0"/>
          </a:xfrm>
          <a:custGeom>
            <a:avLst/>
            <a:gdLst/>
            <a:ahLst/>
            <a:cxnLst/>
            <a:rect l="l" t="t" r="r" b="b"/>
            <a:pathLst>
              <a:path w="3132454">
                <a:moveTo>
                  <a:pt x="0" y="0"/>
                </a:moveTo>
                <a:lnTo>
                  <a:pt x="3132454" y="0"/>
                </a:lnTo>
              </a:path>
            </a:pathLst>
          </a:custGeom>
          <a:ln w="38100">
            <a:solidFill>
              <a:srgbClr val="2D75B6"/>
            </a:solidFill>
          </a:ln>
        </p:spPr>
        <p:txBody>
          <a:bodyPr wrap="square" lIns="0" tIns="0" rIns="0" bIns="0" rtlCol="0"/>
          <a:lstStyle/>
          <a:p/>
        </p:txBody>
      </p:sp>
      <p:sp>
        <p:nvSpPr>
          <p:cNvPr id="11" name="object 11"/>
          <p:cNvSpPr txBox="1"/>
          <p:nvPr/>
        </p:nvSpPr>
        <p:spPr>
          <a:xfrm>
            <a:off x="8818879" y="4634805"/>
            <a:ext cx="2040888" cy="1384995"/>
          </a:xfrm>
          <a:prstGeom prst="rect">
            <a:avLst/>
          </a:prstGeom>
        </p:spPr>
        <p:txBody>
          <a:bodyPr vert="horz" wrap="square" lIns="0" tIns="0" rIns="0" bIns="0" rtlCol="0">
            <a:spAutoFit/>
          </a:bodyPr>
          <a:lstStyle/>
          <a:p>
            <a:pPr marL="12700" marR="5080">
              <a:lnSpc>
                <a:spcPct val="100000"/>
              </a:lnSpc>
            </a:pPr>
            <a:r>
              <a:rPr lang="en-US" sz="1800">
                <a:latin typeface="Arial" panose="020B0604020202090204"/>
                <a:cs typeface="Arial" panose="020B0604020202090204"/>
              </a:rPr>
              <a:t>WANG Lei</a:t>
            </a:r>
            <a:endParaRPr lang="en-US" sz="1800">
              <a:latin typeface="Arial" panose="020B0604020202090204"/>
              <a:cs typeface="Arial" panose="020B0604020202090204"/>
            </a:endParaRPr>
          </a:p>
          <a:p>
            <a:pPr marL="12700" marR="5080">
              <a:lnSpc>
                <a:spcPct val="100000"/>
              </a:lnSpc>
            </a:pPr>
            <a:r>
              <a:rPr lang="en-US" altLang="zh-CN">
                <a:latin typeface="Arial" panose="020B0604020202090204"/>
                <a:cs typeface="Arial" panose="020B0604020202090204"/>
              </a:rPr>
              <a:t>WANG</a:t>
            </a:r>
            <a:r>
              <a:rPr lang="en-US">
                <a:latin typeface="Arial" panose="020B0604020202090204"/>
                <a:cs typeface="Arial" panose="020B0604020202090204"/>
              </a:rPr>
              <a:t> </a:t>
            </a:r>
            <a:r>
              <a:rPr lang="en-US" err="1">
                <a:latin typeface="Arial" panose="020B0604020202090204"/>
                <a:cs typeface="Arial" panose="020B0604020202090204"/>
              </a:rPr>
              <a:t>Zh</a:t>
            </a:r>
            <a:r>
              <a:rPr lang="en-US" altLang="zh-CN" err="1">
                <a:latin typeface="Arial" panose="020B0604020202090204"/>
                <a:cs typeface="Arial" panose="020B0604020202090204"/>
              </a:rPr>
              <a:t>ongchen</a:t>
            </a:r>
            <a:endParaRPr lang="en-US">
              <a:latin typeface="Arial" panose="020B0604020202090204"/>
              <a:cs typeface="Arial" panose="020B0604020202090204"/>
            </a:endParaRPr>
          </a:p>
          <a:p>
            <a:pPr marL="12700" marR="5080">
              <a:lnSpc>
                <a:spcPct val="100000"/>
              </a:lnSpc>
            </a:pPr>
            <a:r>
              <a:rPr lang="en-US" altLang="zh-CN">
                <a:latin typeface="Arial" panose="020B0604020202090204"/>
                <a:cs typeface="Arial" panose="020B0604020202090204"/>
              </a:rPr>
              <a:t>YE</a:t>
            </a:r>
            <a:r>
              <a:rPr lang="zh-CN" altLang="en-US">
                <a:latin typeface="Arial" panose="020B0604020202090204"/>
                <a:cs typeface="Arial" panose="020B0604020202090204"/>
              </a:rPr>
              <a:t> </a:t>
            </a:r>
            <a:r>
              <a:rPr lang="en-US" altLang="zh-CN" err="1">
                <a:latin typeface="Arial" panose="020B0604020202090204"/>
                <a:cs typeface="Arial" panose="020B0604020202090204"/>
              </a:rPr>
              <a:t>Xiaoyu</a:t>
            </a:r>
            <a:endParaRPr lang="en-US" sz="1800">
              <a:latin typeface="Arial" panose="020B0604020202090204"/>
              <a:cs typeface="Arial" panose="020B0604020202090204"/>
            </a:endParaRPr>
          </a:p>
          <a:p>
            <a:pPr marL="12700" marR="5080">
              <a:lnSpc>
                <a:spcPct val="100000"/>
              </a:lnSpc>
            </a:pPr>
            <a:r>
              <a:rPr lang="en-US">
                <a:latin typeface="Arial" panose="020B0604020202090204"/>
                <a:cs typeface="Arial" panose="020B0604020202090204"/>
              </a:rPr>
              <a:t>Z</a:t>
            </a:r>
            <a:r>
              <a:rPr lang="en-US" altLang="zh-CN">
                <a:latin typeface="Arial" panose="020B0604020202090204"/>
                <a:cs typeface="Arial" panose="020B0604020202090204"/>
              </a:rPr>
              <a:t>HANG</a:t>
            </a:r>
            <a:r>
              <a:rPr lang="zh-CN" altLang="en-US">
                <a:latin typeface="Arial" panose="020B0604020202090204"/>
                <a:cs typeface="Arial" panose="020B0604020202090204"/>
              </a:rPr>
              <a:t> </a:t>
            </a:r>
            <a:r>
              <a:rPr lang="en-US" altLang="zh-CN" err="1">
                <a:latin typeface="Arial" panose="020B0604020202090204"/>
                <a:cs typeface="Arial" panose="020B0604020202090204"/>
              </a:rPr>
              <a:t>Quandi</a:t>
            </a:r>
            <a:endParaRPr lang="en-US">
              <a:latin typeface="Arial" panose="020B0604020202090204"/>
              <a:cs typeface="Arial" panose="020B0604020202090204"/>
            </a:endParaRPr>
          </a:p>
          <a:p>
            <a:pPr marL="12700" marR="5080">
              <a:lnSpc>
                <a:spcPct val="100000"/>
              </a:lnSpc>
            </a:pPr>
            <a:endParaRPr sz="1800">
              <a:latin typeface="Arial" panose="020B0604020202090204"/>
              <a:cs typeface="Arial" panose="020B0604020202090204"/>
            </a:endParaRPr>
          </a:p>
        </p:txBody>
      </p:sp>
      <p:sp>
        <p:nvSpPr>
          <p:cNvPr id="13" name="文本框 12"/>
          <p:cNvSpPr txBox="1"/>
          <p:nvPr/>
        </p:nvSpPr>
        <p:spPr>
          <a:xfrm>
            <a:off x="8529564" y="340017"/>
            <a:ext cx="3116600" cy="307777"/>
          </a:xfrm>
          <a:prstGeom prst="rect">
            <a:avLst/>
          </a:prstGeom>
          <a:noFill/>
          <a:ln>
            <a:solidFill>
              <a:schemeClr val="accent1"/>
            </a:solidFill>
          </a:ln>
        </p:spPr>
        <p:txBody>
          <a:bodyPr wrap="square">
            <a:spAutoFit/>
          </a:bodyPr>
          <a:lstStyle/>
          <a:p>
            <a:pPr algn="ctr" rtl="0">
              <a:spcBef>
                <a:spcPts val="0"/>
              </a:spcBef>
              <a:spcAft>
                <a:spcPts val="0"/>
              </a:spcAft>
            </a:pPr>
            <a:r>
              <a:rPr lang="en-US" altLang="zh-CN" sz="1400" b="0" i="0" u="none" strike="noStrike">
                <a:solidFill>
                  <a:srgbClr val="016FC0"/>
                </a:solidFill>
                <a:effectLst/>
                <a:latin typeface="Microsoft YaHei" panose="020B0503020204020204" pitchFamily="34" charset="-122"/>
                <a:ea typeface="Microsoft YaHei" panose="020B0503020204020204" pitchFamily="34" charset="-122"/>
              </a:rPr>
              <a:t>Presenter: WANG </a:t>
            </a:r>
            <a:r>
              <a:rPr lang="en-US" altLang="zh-CN" sz="1400" b="0" i="0" u="none" strike="noStrike" err="1">
                <a:solidFill>
                  <a:srgbClr val="016FC0"/>
                </a:solidFill>
                <a:effectLst/>
                <a:latin typeface="Microsoft YaHei" panose="020B0503020204020204" pitchFamily="34" charset="-122"/>
                <a:ea typeface="Microsoft YaHei" panose="020B0503020204020204" pitchFamily="34" charset="-122"/>
              </a:rPr>
              <a:t>Zhongchen</a:t>
            </a:r>
            <a:endParaRPr lang="zh-CN" altLang="en-US" sz="1400">
              <a:solidFill>
                <a:srgbClr val="016FC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1580368" y="340017"/>
            <a:ext cx="254000" cy="482600"/>
          </a:xfrm>
          <a:prstGeom prst="rect">
            <a:avLst/>
          </a:prstGeom>
        </p:spPr>
        <p:txBody>
          <a:bodyPr vert="horz" wrap="square" lIns="0" tIns="0" rIns="0" bIns="0" rtlCol="0">
            <a:spAutoFit/>
          </a:bodyPr>
          <a:lstStyle/>
          <a:p>
            <a:pPr marL="12700">
              <a:lnSpc>
                <a:spcPct val="100000"/>
              </a:lnSpc>
            </a:pPr>
            <a:r>
              <a:rPr sz="3600" b="1">
                <a:solidFill>
                  <a:srgbClr val="006FC0"/>
                </a:solidFill>
                <a:latin typeface="Arial Black" panose="020B0A04020102020204"/>
                <a:cs typeface="Arial Black" panose="020B0A04020102020204"/>
              </a:rPr>
              <a:t>”</a:t>
            </a:r>
            <a:endParaRPr sz="3600">
              <a:latin typeface="Arial Black" panose="020B0A04020102020204"/>
              <a:cs typeface="Arial Black" panose="020B0A04020102020204"/>
            </a:endParaRPr>
          </a:p>
        </p:txBody>
      </p:sp>
      <p:sp>
        <p:nvSpPr>
          <p:cNvPr id="5" name="object 5"/>
          <p:cNvSpPr/>
          <p:nvPr/>
        </p:nvSpPr>
        <p:spPr>
          <a:xfrm>
            <a:off x="403859" y="342900"/>
            <a:ext cx="510540" cy="585470"/>
          </a:xfrm>
          <a:custGeom>
            <a:avLst/>
            <a:gdLst/>
            <a:ahLst/>
            <a:cxnLst/>
            <a:rect l="l" t="t" r="r" b="b"/>
            <a:pathLst>
              <a:path w="510540" h="585469">
                <a:moveTo>
                  <a:pt x="0" y="0"/>
                </a:moveTo>
                <a:lnTo>
                  <a:pt x="0" y="585215"/>
                </a:lnTo>
                <a:lnTo>
                  <a:pt x="510540" y="292608"/>
                </a:lnTo>
                <a:lnTo>
                  <a:pt x="0" y="0"/>
                </a:lnTo>
                <a:close/>
              </a:path>
            </a:pathLst>
          </a:custGeom>
          <a:solidFill>
            <a:srgbClr val="006FC0"/>
          </a:solidFill>
        </p:spPr>
        <p:txBody>
          <a:bodyPr wrap="square" lIns="0" tIns="0" rIns="0" bIns="0" rtlCol="0"/>
          <a:lstStyle/>
          <a:p/>
        </p:txBody>
      </p:sp>
      <p:sp>
        <p:nvSpPr>
          <p:cNvPr id="6" name="object 6"/>
          <p:cNvSpPr txBox="1"/>
          <p:nvPr/>
        </p:nvSpPr>
        <p:spPr>
          <a:xfrm>
            <a:off x="455777" y="523549"/>
            <a:ext cx="153035" cy="254000"/>
          </a:xfrm>
          <a:prstGeom prst="rect">
            <a:avLst/>
          </a:prstGeom>
        </p:spPr>
        <p:txBody>
          <a:bodyPr vert="horz" wrap="square" lIns="0" tIns="0" rIns="0" bIns="0" rtlCol="0">
            <a:spAutoFit/>
          </a:bodyPr>
          <a:lstStyle/>
          <a:p>
            <a:pPr marL="12700">
              <a:lnSpc>
                <a:spcPct val="100000"/>
              </a:lnSpc>
            </a:pPr>
            <a:r>
              <a:rPr sz="1800" b="1">
                <a:solidFill>
                  <a:srgbClr val="FFFFFF"/>
                </a:solidFill>
                <a:latin typeface="Arial" panose="020B0604020202090204"/>
                <a:cs typeface="Arial" panose="020B0604020202090204"/>
              </a:rPr>
              <a:t>1</a:t>
            </a:r>
            <a:endParaRPr sz="1800">
              <a:latin typeface="Arial" panose="020B0604020202090204"/>
              <a:cs typeface="Arial" panose="020B0604020202090204"/>
            </a:endParaRPr>
          </a:p>
        </p:txBody>
      </p:sp>
      <p:sp>
        <p:nvSpPr>
          <p:cNvPr id="7" name="object 7"/>
          <p:cNvSpPr/>
          <p:nvPr/>
        </p:nvSpPr>
        <p:spPr>
          <a:xfrm>
            <a:off x="439673" y="429005"/>
            <a:ext cx="510540" cy="584200"/>
          </a:xfrm>
          <a:custGeom>
            <a:avLst/>
            <a:gdLst/>
            <a:ahLst/>
            <a:cxnLst/>
            <a:rect l="l" t="t" r="r" b="b"/>
            <a:pathLst>
              <a:path w="510540" h="584200">
                <a:moveTo>
                  <a:pt x="0" y="0"/>
                </a:moveTo>
                <a:lnTo>
                  <a:pt x="510539" y="291846"/>
                </a:lnTo>
                <a:lnTo>
                  <a:pt x="0" y="583692"/>
                </a:lnTo>
                <a:lnTo>
                  <a:pt x="0" y="0"/>
                </a:lnTo>
                <a:close/>
              </a:path>
            </a:pathLst>
          </a:custGeom>
          <a:ln w="19050">
            <a:solidFill>
              <a:srgbClr val="006FC0"/>
            </a:solidFill>
          </a:ln>
        </p:spPr>
        <p:txBody>
          <a:bodyPr wrap="square" lIns="0" tIns="0" rIns="0" bIns="0" rtlCol="0"/>
          <a:lstStyle/>
          <a:p/>
        </p:txBody>
      </p:sp>
      <p:sp>
        <p:nvSpPr>
          <p:cNvPr id="8" name="object 8"/>
          <p:cNvSpPr txBox="1"/>
          <p:nvPr/>
        </p:nvSpPr>
        <p:spPr>
          <a:xfrm>
            <a:off x="1134567" y="497490"/>
            <a:ext cx="1151433" cy="369332"/>
          </a:xfrm>
          <a:prstGeom prst="rect">
            <a:avLst/>
          </a:prstGeom>
        </p:spPr>
        <p:txBody>
          <a:bodyPr vert="horz" wrap="square" lIns="0" tIns="0" rIns="0" bIns="0" rtlCol="0">
            <a:spAutoFit/>
          </a:bodyPr>
          <a:lstStyle/>
          <a:p>
            <a:pPr marL="12700">
              <a:lnSpc>
                <a:spcPct val="100000"/>
              </a:lnSpc>
            </a:pPr>
            <a:r>
              <a:rPr lang="en-US" sz="2400" b="1">
                <a:solidFill>
                  <a:srgbClr val="006FC0"/>
                </a:solidFill>
                <a:latin typeface="Arial" panose="020B0604020202090204"/>
                <a:cs typeface="Arial" panose="020B0604020202090204"/>
              </a:rPr>
              <a:t>D</a:t>
            </a:r>
            <a:r>
              <a:rPr lang="en-US" sz="2400" b="1" spc="-10">
                <a:solidFill>
                  <a:srgbClr val="006FC0"/>
                </a:solidFill>
                <a:latin typeface="Arial" panose="020B0604020202090204"/>
                <a:cs typeface="Arial" panose="020B0604020202090204"/>
              </a:rPr>
              <a:t>a</a:t>
            </a:r>
            <a:r>
              <a:rPr lang="en-US" sz="2400" b="1">
                <a:solidFill>
                  <a:srgbClr val="006FC0"/>
                </a:solidFill>
                <a:latin typeface="Arial" panose="020B0604020202090204"/>
                <a:cs typeface="Arial" panose="020B0604020202090204"/>
              </a:rPr>
              <a:t>ta</a:t>
            </a:r>
            <a:endParaRPr lang="en-US" sz="2400">
              <a:latin typeface="Arial" panose="020B0604020202090204"/>
              <a:cs typeface="Arial" panose="020B0604020202090204"/>
            </a:endParaRPr>
          </a:p>
        </p:txBody>
      </p:sp>
      <p:sp>
        <p:nvSpPr>
          <p:cNvPr id="2" name="文本框 1"/>
          <p:cNvSpPr txBox="1"/>
          <p:nvPr/>
        </p:nvSpPr>
        <p:spPr>
          <a:xfrm>
            <a:off x="409765" y="1843950"/>
            <a:ext cx="3505280" cy="3508653"/>
          </a:xfrm>
          <a:prstGeom prst="rect">
            <a:avLst/>
          </a:prstGeom>
          <a:noFill/>
        </p:spPr>
        <p:txBody>
          <a:bodyPr wrap="square" rtlCol="0">
            <a:spAutoFit/>
          </a:bodyPr>
          <a:lstStyle/>
          <a:p>
            <a:r>
              <a:rPr kumimoji="1" lang="en-US" altLang="zh-CN" sz="2000" b="1">
                <a:solidFill>
                  <a:srgbClr val="016FC0"/>
                </a:solidFill>
                <a:latin typeface="Arial" panose="020B0604020202090204" pitchFamily="34" charset="0"/>
                <a:cs typeface="Arial" panose="020B0604020202090204" pitchFamily="34" charset="0"/>
              </a:rPr>
              <a:t>Cross-assets Correlation:</a:t>
            </a:r>
            <a:endParaRPr kumimoji="1" lang="en-US" altLang="zh-CN" sz="2000" b="1">
              <a:solidFill>
                <a:srgbClr val="016FC0"/>
              </a:solidFill>
              <a:latin typeface="Arial" panose="020B0604020202090204" pitchFamily="34" charset="0"/>
              <a:cs typeface="Arial" panose="020B0604020202090204" pitchFamily="34" charset="0"/>
            </a:endParaRPr>
          </a:p>
          <a:p>
            <a:endParaRPr kumimoji="1" lang="en-US" altLang="zh-CN" sz="2000" b="1">
              <a:solidFill>
                <a:srgbClr val="016FC0"/>
              </a:solidFill>
              <a:latin typeface="Arial" panose="020B0604020202090204" pitchFamily="34" charset="0"/>
              <a:cs typeface="Arial" panose="020B0604020202090204" pitchFamily="34" charset="0"/>
            </a:endParaRPr>
          </a:p>
          <a:p>
            <a:pPr marL="342900" indent="-342900">
              <a:buFont typeface="Arial" panose="020B0604020202090204" pitchFamily="34" charset="0"/>
              <a:buChar char="•"/>
            </a:pPr>
            <a:r>
              <a:rPr lang="en-US" altLang="zh-CN" b="1">
                <a:latin typeface="Arial" panose="020B0604020202090204" pitchFamily="34" charset="0"/>
                <a:cs typeface="Arial" panose="020B0604020202090204" pitchFamily="34" charset="0"/>
              </a:rPr>
              <a:t>insignificant</a:t>
            </a:r>
            <a:r>
              <a:rPr lang="en-US" altLang="zh-CN">
                <a:latin typeface="Arial" panose="020B0604020202090204" pitchFamily="34" charset="0"/>
                <a:cs typeface="Arial" panose="020B0604020202090204" pitchFamily="34" charset="0"/>
              </a:rPr>
              <a:t> correlation on</a:t>
            </a:r>
            <a:r>
              <a:rPr lang="zh-CN" altLang="en-US">
                <a:latin typeface="Arial" panose="020B0604020202090204" pitchFamily="34" charset="0"/>
                <a:cs typeface="Arial" panose="020B0604020202090204" pitchFamily="34" charset="0"/>
              </a:rPr>
              <a:t> </a:t>
            </a:r>
            <a:r>
              <a:rPr lang="en-US" altLang="zh-CN" b="1">
                <a:latin typeface="Arial" panose="020B0604020202090204" pitchFamily="34" charset="0"/>
                <a:cs typeface="Arial" panose="020B0604020202090204" pitchFamily="34" charset="0"/>
              </a:rPr>
              <a:t>train</a:t>
            </a:r>
            <a:r>
              <a:rPr lang="zh-CN" altLang="en-US" b="1">
                <a:latin typeface="Arial" panose="020B0604020202090204" pitchFamily="34" charset="0"/>
                <a:cs typeface="Arial" panose="020B0604020202090204" pitchFamily="34" charset="0"/>
              </a:rPr>
              <a:t> </a:t>
            </a:r>
            <a:r>
              <a:rPr lang="en-US" altLang="zh-CN" b="1">
                <a:latin typeface="Arial" panose="020B0604020202090204" pitchFamily="34" charset="0"/>
                <a:cs typeface="Arial" panose="020B0604020202090204" pitchFamily="34" charset="0"/>
              </a:rPr>
              <a:t>data</a:t>
            </a:r>
            <a:r>
              <a:rPr lang="zh-CN" altLang="en-US" b="1">
                <a:latin typeface="Arial" panose="020B0604020202090204" pitchFamily="34" charset="0"/>
                <a:cs typeface="Arial" panose="020B0604020202090204" pitchFamily="34" charset="0"/>
              </a:rPr>
              <a:t> </a:t>
            </a:r>
            <a:endParaRPr lang="en-US" altLang="zh-CN" b="1">
              <a:latin typeface="Arial" panose="020B0604020202090204" pitchFamily="34" charset="0"/>
              <a:cs typeface="Arial" panose="020B0604020202090204" pitchFamily="34" charset="0"/>
            </a:endParaRPr>
          </a:p>
          <a:p>
            <a:pPr marL="342900" indent="-342900">
              <a:buFont typeface="Arial" panose="020B0604020202090204" pitchFamily="34" charset="0"/>
              <a:buChar char="•"/>
            </a:pPr>
            <a:endParaRPr lang="en-US" altLang="zh-CN" b="1">
              <a:latin typeface="Arial" panose="020B0604020202090204" pitchFamily="34" charset="0"/>
              <a:cs typeface="Arial" panose="020B0604020202090204" pitchFamily="34" charset="0"/>
            </a:endParaRPr>
          </a:p>
          <a:p>
            <a:pPr marL="342900" indent="-342900">
              <a:buFont typeface="Arial" panose="020B0604020202090204" pitchFamily="34" charset="0"/>
              <a:buChar char="•"/>
            </a:pPr>
            <a:r>
              <a:rPr lang="en-US" altLang="zh-CN" b="1">
                <a:latin typeface="Arial" panose="020B0604020202090204" pitchFamily="34" charset="0"/>
                <a:cs typeface="Arial" panose="020B0604020202090204" pitchFamily="34" charset="0"/>
              </a:rPr>
              <a:t>significant</a:t>
            </a:r>
            <a:r>
              <a:rPr lang="zh-CN" altLang="en-US">
                <a:latin typeface="Arial" panose="020B0604020202090204" pitchFamily="34" charset="0"/>
                <a:cs typeface="Arial" panose="020B0604020202090204" pitchFamily="34" charset="0"/>
              </a:rPr>
              <a:t> </a:t>
            </a:r>
            <a:r>
              <a:rPr lang="en-US" altLang="zh-CN">
                <a:latin typeface="Arial" panose="020B0604020202090204" pitchFamily="34" charset="0"/>
                <a:cs typeface="Arial" panose="020B0604020202090204" pitchFamily="34" charset="0"/>
              </a:rPr>
              <a:t>correlation</a:t>
            </a:r>
            <a:r>
              <a:rPr lang="zh-CN" altLang="en-US">
                <a:latin typeface="Arial" panose="020B0604020202090204" pitchFamily="34" charset="0"/>
                <a:cs typeface="Arial" panose="020B0604020202090204" pitchFamily="34" charset="0"/>
              </a:rPr>
              <a:t> </a:t>
            </a:r>
            <a:r>
              <a:rPr lang="en-US" altLang="zh-CN">
                <a:latin typeface="Arial" panose="020B0604020202090204" pitchFamily="34" charset="0"/>
                <a:cs typeface="Arial" panose="020B0604020202090204" pitchFamily="34" charset="0"/>
              </a:rPr>
              <a:t>on </a:t>
            </a:r>
            <a:r>
              <a:rPr lang="en-US" altLang="zh-CN" b="1">
                <a:latin typeface="Arial" panose="020B0604020202090204" pitchFamily="34" charset="0"/>
                <a:cs typeface="Arial" panose="020B0604020202090204" pitchFamily="34" charset="0"/>
              </a:rPr>
              <a:t>test data</a:t>
            </a:r>
            <a:endParaRPr lang="en-US" altLang="zh-CN" b="1">
              <a:latin typeface="Arial" panose="020B0604020202090204" pitchFamily="34" charset="0"/>
              <a:cs typeface="Arial" panose="020B0604020202090204" pitchFamily="34" charset="0"/>
            </a:endParaRPr>
          </a:p>
          <a:p>
            <a:pPr marL="342900" indent="-342900">
              <a:buFont typeface="Arial" panose="020B0604020202090204" pitchFamily="34" charset="0"/>
              <a:buChar char="•"/>
            </a:pPr>
            <a:endParaRPr lang="en-US" altLang="zh-CN">
              <a:latin typeface="Arial" panose="020B0604020202090204" pitchFamily="34" charset="0"/>
              <a:cs typeface="Arial" panose="020B0604020202090204" pitchFamily="34" charset="0"/>
            </a:endParaRPr>
          </a:p>
          <a:p>
            <a:pPr marL="342900" indent="-342900">
              <a:buFont typeface="Arial" panose="020B0604020202090204" pitchFamily="34" charset="0"/>
              <a:buChar char="•"/>
            </a:pPr>
            <a:r>
              <a:rPr lang="en-US" altLang="zh-CN">
                <a:latin typeface="Arial" panose="020B0604020202090204" pitchFamily="34" charset="0"/>
                <a:cs typeface="Arial" panose="020B0604020202090204" pitchFamily="34" charset="0"/>
              </a:rPr>
              <a:t>shorter periods: </a:t>
            </a:r>
            <a:r>
              <a:rPr lang="en-US" altLang="zh-CN" b="1">
                <a:latin typeface="Arial" panose="020B0604020202090204" pitchFamily="34" charset="0"/>
                <a:cs typeface="Arial" panose="020B0604020202090204" pitchFamily="34" charset="0"/>
              </a:rPr>
              <a:t>increasingly correlated </a:t>
            </a:r>
            <a:r>
              <a:rPr lang="en-US" altLang="zh-CN">
                <a:latin typeface="Arial" panose="020B0604020202090204" pitchFamily="34" charset="0"/>
                <a:cs typeface="Arial" panose="020B0604020202090204" pitchFamily="34" charset="0"/>
              </a:rPr>
              <a:t>over time</a:t>
            </a:r>
            <a:endParaRPr kumimoji="1" lang="en-US" altLang="zh-CN" b="1">
              <a:solidFill>
                <a:srgbClr val="016FC0"/>
              </a:solidFill>
              <a:latin typeface="Arial" panose="020B0604020202090204" pitchFamily="34" charset="0"/>
              <a:cs typeface="Arial" panose="020B0604020202090204" pitchFamily="34" charset="0"/>
            </a:endParaRPr>
          </a:p>
          <a:p>
            <a:endParaRPr kumimoji="1" lang="zh-CN" altLang="en-US" sz="2000">
              <a:latin typeface="Arial" panose="020B0604020202090204" pitchFamily="34" charset="0"/>
              <a:cs typeface="Arial" panose="020B0604020202090204" pitchFamily="34" charset="0"/>
            </a:endParaRPr>
          </a:p>
        </p:txBody>
      </p:sp>
      <p:grpSp>
        <p:nvGrpSpPr>
          <p:cNvPr id="10" name="组合 9"/>
          <p:cNvGrpSpPr/>
          <p:nvPr/>
        </p:nvGrpSpPr>
        <p:grpSpPr>
          <a:xfrm>
            <a:off x="4207274" y="548680"/>
            <a:ext cx="7373094" cy="6073024"/>
            <a:chOff x="3067109" y="635634"/>
            <a:chExt cx="7373094" cy="6073024"/>
          </a:xfrm>
        </p:grpSpPr>
        <p:grpSp>
          <p:nvGrpSpPr>
            <p:cNvPr id="9" name="组合 8"/>
            <p:cNvGrpSpPr/>
            <p:nvPr/>
          </p:nvGrpSpPr>
          <p:grpSpPr>
            <a:xfrm>
              <a:off x="3067109" y="635634"/>
              <a:ext cx="7373094" cy="6073024"/>
              <a:chOff x="3067109" y="635634"/>
              <a:chExt cx="7373094" cy="6073024"/>
            </a:xfrm>
          </p:grpSpPr>
          <p:pic>
            <p:nvPicPr>
              <p:cNvPr id="13" name="图片 4" descr="电脑萤幕画面&#10;&#10;中度可信度描述已自动生成"/>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493938" y="682156"/>
                <a:ext cx="6946265" cy="2427605"/>
              </a:xfrm>
              <a:prstGeom prst="rect">
                <a:avLst/>
              </a:prstGeom>
            </p:spPr>
          </p:pic>
          <p:pic>
            <p:nvPicPr>
              <p:cNvPr id="14" name="图片 5" descr="电脑屏幕的照片&#10;&#10;中度可信度描述已自动生成"/>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54287" y="3112018"/>
                <a:ext cx="6425565" cy="3596640"/>
              </a:xfrm>
              <a:prstGeom prst="rect">
                <a:avLst/>
              </a:prstGeom>
            </p:spPr>
          </p:pic>
          <p:sp>
            <p:nvSpPr>
              <p:cNvPr id="16" name="Rounded Rectangle 13"/>
              <p:cNvSpPr/>
              <p:nvPr/>
            </p:nvSpPr>
            <p:spPr>
              <a:xfrm>
                <a:off x="3067109" y="635634"/>
                <a:ext cx="394949" cy="2793365"/>
              </a:xfrm>
              <a:prstGeom prst="roundRect">
                <a:avLst/>
              </a:prstGeom>
              <a:solidFill>
                <a:srgbClr val="016FC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016FC0"/>
                  </a:solidFill>
                </a:endParaRPr>
              </a:p>
            </p:txBody>
          </p:sp>
          <p:sp>
            <p:nvSpPr>
              <p:cNvPr id="17" name="Rounded Rectangle 14"/>
              <p:cNvSpPr/>
              <p:nvPr/>
            </p:nvSpPr>
            <p:spPr>
              <a:xfrm>
                <a:off x="3067109" y="3523153"/>
                <a:ext cx="394949" cy="3146207"/>
              </a:xfrm>
              <a:prstGeom prst="roundRect">
                <a:avLst/>
              </a:prstGeom>
              <a:solidFill>
                <a:srgbClr val="016FC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016FC0"/>
                  </a:solidFill>
                </a:endParaRPr>
              </a:p>
            </p:txBody>
          </p:sp>
        </p:grpSp>
        <p:sp>
          <p:nvSpPr>
            <p:cNvPr id="19" name="TextBox 25"/>
            <p:cNvSpPr txBox="1"/>
            <p:nvPr/>
          </p:nvSpPr>
          <p:spPr>
            <a:xfrm rot="16200000">
              <a:off x="2456032" y="1933380"/>
              <a:ext cx="1610052" cy="338554"/>
            </a:xfrm>
            <a:prstGeom prst="rect">
              <a:avLst/>
            </a:prstGeom>
            <a:noFill/>
          </p:spPr>
          <p:txBody>
            <a:bodyPr wrap="square" rtlCol="0">
              <a:spAutoFit/>
            </a:bodyPr>
            <a:lstStyle/>
            <a:p>
              <a:pPr algn="ctr"/>
              <a:r>
                <a:rPr lang="en-US" sz="1600" b="1">
                  <a:solidFill>
                    <a:schemeClr val="bg1"/>
                  </a:solidFill>
                  <a:latin typeface="Arial" panose="020B0604020202090204" pitchFamily="34" charset="0"/>
                  <a:cs typeface="Arial" panose="020B0604020202090204" pitchFamily="34" charset="0"/>
                </a:rPr>
                <a:t>Train &amp; Test</a:t>
              </a:r>
              <a:endParaRPr lang="en-US" sz="1600" b="1">
                <a:solidFill>
                  <a:schemeClr val="bg1"/>
                </a:solidFill>
                <a:latin typeface="Arial" panose="020B0604020202090204" pitchFamily="34" charset="0"/>
                <a:cs typeface="Arial" panose="020B0604020202090204" pitchFamily="34" charset="0"/>
              </a:endParaRPr>
            </a:p>
          </p:txBody>
        </p:sp>
        <p:sp>
          <p:nvSpPr>
            <p:cNvPr id="20" name="TextBox 26"/>
            <p:cNvSpPr txBox="1"/>
            <p:nvPr/>
          </p:nvSpPr>
          <p:spPr>
            <a:xfrm rot="16200000">
              <a:off x="2197481" y="4741060"/>
              <a:ext cx="2127157" cy="338554"/>
            </a:xfrm>
            <a:prstGeom prst="rect">
              <a:avLst/>
            </a:prstGeom>
            <a:noFill/>
          </p:spPr>
          <p:txBody>
            <a:bodyPr wrap="square" rtlCol="0">
              <a:spAutoFit/>
            </a:bodyPr>
            <a:lstStyle/>
            <a:p>
              <a:pPr algn="ctr"/>
              <a:r>
                <a:rPr lang="en-US" sz="1600" b="1">
                  <a:solidFill>
                    <a:schemeClr val="bg1"/>
                  </a:solidFill>
                  <a:latin typeface="Arial" panose="020B0604020202090204" pitchFamily="34" charset="0"/>
                  <a:cs typeface="Arial" panose="020B0604020202090204" pitchFamily="34" charset="0"/>
                </a:rPr>
                <a:t>6-month Periods</a:t>
              </a:r>
              <a:endParaRPr lang="en-US" sz="1600" b="1">
                <a:solidFill>
                  <a:schemeClr val="bg1"/>
                </a:solidFill>
                <a:latin typeface="Arial" panose="020B0604020202090204" pitchFamily="34" charset="0"/>
                <a:cs typeface="Arial" panose="020B0604020202090204" pitchFamily="34" charset="0"/>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304800"/>
            <a:ext cx="12192000" cy="6858000"/>
          </a:xfrm>
          <a:prstGeom prst="rect">
            <a:avLst/>
          </a:prstGeom>
          <a:blipFill>
            <a:blip r:embed="rId1" cstate="print"/>
            <a:stretch>
              <a:fillRect/>
            </a:stretch>
          </a:blipFill>
        </p:spPr>
        <p:txBody>
          <a:bodyPr wrap="square" lIns="0" tIns="0" rIns="0" bIns="0" rtlCol="0"/>
          <a:lstStyle/>
          <a:p/>
        </p:txBody>
      </p:sp>
      <p:sp>
        <p:nvSpPr>
          <p:cNvPr id="3" name="object 3"/>
          <p:cNvSpPr/>
          <p:nvPr/>
        </p:nvSpPr>
        <p:spPr>
          <a:xfrm>
            <a:off x="0" y="0"/>
            <a:ext cx="2856230" cy="6858000"/>
          </a:xfrm>
          <a:custGeom>
            <a:avLst/>
            <a:gdLst/>
            <a:ahLst/>
            <a:cxnLst/>
            <a:rect l="l" t="t" r="r" b="b"/>
            <a:pathLst>
              <a:path w="2856230" h="6858000">
                <a:moveTo>
                  <a:pt x="0" y="6858000"/>
                </a:moveTo>
                <a:lnTo>
                  <a:pt x="2855976" y="6858000"/>
                </a:lnTo>
                <a:lnTo>
                  <a:pt x="2855976" y="0"/>
                </a:lnTo>
                <a:lnTo>
                  <a:pt x="0" y="0"/>
                </a:lnTo>
                <a:lnTo>
                  <a:pt x="0" y="6858000"/>
                </a:lnTo>
              </a:path>
            </a:pathLst>
          </a:custGeom>
          <a:solidFill>
            <a:srgbClr val="006FC0"/>
          </a:solidFill>
        </p:spPr>
        <p:txBody>
          <a:bodyPr wrap="square" lIns="0" tIns="0" rIns="0" bIns="0" rtlCol="0"/>
          <a:lstStyle/>
          <a:p/>
        </p:txBody>
      </p:sp>
      <p:sp>
        <p:nvSpPr>
          <p:cNvPr id="4" name="object 4"/>
          <p:cNvSpPr/>
          <p:nvPr/>
        </p:nvSpPr>
        <p:spPr>
          <a:xfrm>
            <a:off x="0" y="0"/>
            <a:ext cx="2856230" cy="6858000"/>
          </a:xfrm>
          <a:custGeom>
            <a:avLst/>
            <a:gdLst/>
            <a:ahLst/>
            <a:cxnLst/>
            <a:rect l="l" t="t" r="r" b="b"/>
            <a:pathLst>
              <a:path w="2856230" h="6858000">
                <a:moveTo>
                  <a:pt x="2855976" y="6857999"/>
                </a:moveTo>
                <a:lnTo>
                  <a:pt x="2855976" y="0"/>
                </a:lnTo>
              </a:path>
              <a:path w="2856230" h="6858000">
                <a:moveTo>
                  <a:pt x="0" y="0"/>
                </a:moveTo>
                <a:lnTo>
                  <a:pt x="0" y="6857999"/>
                </a:lnTo>
              </a:path>
            </a:pathLst>
          </a:custGeom>
          <a:ln w="12700">
            <a:solidFill>
              <a:srgbClr val="41709C"/>
            </a:solidFill>
          </a:ln>
        </p:spPr>
        <p:txBody>
          <a:bodyPr wrap="square" lIns="0" tIns="0" rIns="0" bIns="0" rtlCol="0"/>
          <a:lstStyle/>
          <a:p/>
        </p:txBody>
      </p:sp>
      <p:sp>
        <p:nvSpPr>
          <p:cNvPr id="5" name="object 5"/>
          <p:cNvSpPr/>
          <p:nvPr/>
        </p:nvSpPr>
        <p:spPr>
          <a:xfrm>
            <a:off x="0" y="522731"/>
            <a:ext cx="1835150" cy="5546090"/>
          </a:xfrm>
          <a:custGeom>
            <a:avLst/>
            <a:gdLst/>
            <a:ahLst/>
            <a:cxnLst/>
            <a:rect l="l" t="t" r="r" b="b"/>
            <a:pathLst>
              <a:path w="1835150" h="5546090">
                <a:moveTo>
                  <a:pt x="0" y="5545836"/>
                </a:moveTo>
                <a:lnTo>
                  <a:pt x="1834896" y="5545836"/>
                </a:lnTo>
                <a:lnTo>
                  <a:pt x="1834896" y="0"/>
                </a:lnTo>
                <a:lnTo>
                  <a:pt x="0" y="0"/>
                </a:lnTo>
              </a:path>
            </a:pathLst>
          </a:custGeom>
          <a:ln w="6349">
            <a:solidFill>
              <a:srgbClr val="FFFFFF"/>
            </a:solidFill>
          </a:ln>
        </p:spPr>
        <p:txBody>
          <a:bodyPr wrap="square" lIns="0" tIns="0" rIns="0" bIns="0" rtlCol="0"/>
          <a:lstStyle/>
          <a:p/>
        </p:txBody>
      </p:sp>
      <p:sp>
        <p:nvSpPr>
          <p:cNvPr id="6" name="object 6"/>
          <p:cNvSpPr/>
          <p:nvPr/>
        </p:nvSpPr>
        <p:spPr>
          <a:xfrm>
            <a:off x="298704" y="832103"/>
            <a:ext cx="2019300" cy="707390"/>
          </a:xfrm>
          <a:custGeom>
            <a:avLst/>
            <a:gdLst/>
            <a:ahLst/>
            <a:cxnLst/>
            <a:rect l="l" t="t" r="r" b="b"/>
            <a:pathLst>
              <a:path w="2019300" h="707390">
                <a:moveTo>
                  <a:pt x="0" y="707136"/>
                </a:moveTo>
                <a:lnTo>
                  <a:pt x="2019300" y="707136"/>
                </a:lnTo>
                <a:lnTo>
                  <a:pt x="2019300" y="0"/>
                </a:lnTo>
                <a:lnTo>
                  <a:pt x="0" y="0"/>
                </a:lnTo>
                <a:lnTo>
                  <a:pt x="0" y="707136"/>
                </a:lnTo>
                <a:close/>
              </a:path>
            </a:pathLst>
          </a:custGeom>
          <a:solidFill>
            <a:srgbClr val="006FC0"/>
          </a:solidFill>
        </p:spPr>
        <p:txBody>
          <a:bodyPr wrap="square" lIns="0" tIns="0" rIns="0" bIns="0" rtlCol="0"/>
          <a:lstStyle/>
          <a:p/>
        </p:txBody>
      </p:sp>
      <p:sp>
        <p:nvSpPr>
          <p:cNvPr id="7" name="object 7"/>
          <p:cNvSpPr txBox="1">
            <a:spLocks noGrp="1"/>
          </p:cNvSpPr>
          <p:nvPr>
            <p:ph type="title"/>
          </p:nvPr>
        </p:nvSpPr>
        <p:spPr>
          <a:xfrm>
            <a:off x="520090" y="947671"/>
            <a:ext cx="1835150" cy="615553"/>
          </a:xfrm>
          <a:prstGeom prst="rect">
            <a:avLst/>
          </a:prstGeom>
        </p:spPr>
        <p:txBody>
          <a:bodyPr vert="horz" wrap="square" lIns="0" tIns="0" rIns="0" bIns="0" rtlCol="0">
            <a:spAutoFit/>
          </a:bodyPr>
          <a:lstStyle/>
          <a:p>
            <a:pPr marL="12700">
              <a:lnSpc>
                <a:spcPct val="100000"/>
              </a:lnSpc>
            </a:pPr>
            <a:r>
              <a:rPr lang="en-US" altLang="zh-CN" sz="4000" b="0" spc="-5">
                <a:solidFill>
                  <a:srgbClr val="FFFFFF"/>
                </a:solidFill>
              </a:rPr>
              <a:t>Content</a:t>
            </a:r>
            <a:endParaRPr sz="4000">
              <a:latin typeface="Arial" panose="020B0604020202090204"/>
              <a:cs typeface="Arial" panose="020B0604020202090204"/>
            </a:endParaRPr>
          </a:p>
        </p:txBody>
      </p:sp>
      <p:sp>
        <p:nvSpPr>
          <p:cNvPr id="8" name="object 8"/>
          <p:cNvSpPr/>
          <p:nvPr/>
        </p:nvSpPr>
        <p:spPr>
          <a:xfrm>
            <a:off x="3524632" y="822142"/>
            <a:ext cx="291465" cy="277495"/>
          </a:xfrm>
          <a:custGeom>
            <a:avLst/>
            <a:gdLst/>
            <a:ahLst/>
            <a:cxnLst/>
            <a:rect l="l" t="t" r="r" b="b"/>
            <a:pathLst>
              <a:path w="291464" h="277494">
                <a:moveTo>
                  <a:pt x="0" y="0"/>
                </a:moveTo>
                <a:lnTo>
                  <a:pt x="0" y="277368"/>
                </a:lnTo>
                <a:lnTo>
                  <a:pt x="291083" y="138684"/>
                </a:lnTo>
                <a:lnTo>
                  <a:pt x="0" y="0"/>
                </a:lnTo>
                <a:close/>
              </a:path>
            </a:pathLst>
          </a:custGeom>
          <a:solidFill>
            <a:srgbClr val="006FC0"/>
          </a:solidFill>
        </p:spPr>
        <p:txBody>
          <a:bodyPr wrap="square" lIns="0" tIns="0" rIns="0" bIns="0" rtlCol="0"/>
          <a:lstStyle/>
          <a:p/>
        </p:txBody>
      </p:sp>
      <p:sp>
        <p:nvSpPr>
          <p:cNvPr id="9" name="object 9"/>
          <p:cNvSpPr txBox="1"/>
          <p:nvPr/>
        </p:nvSpPr>
        <p:spPr>
          <a:xfrm>
            <a:off x="4114800" y="832103"/>
            <a:ext cx="3611499" cy="276999"/>
          </a:xfrm>
          <a:prstGeom prst="rect">
            <a:avLst/>
          </a:prstGeom>
        </p:spPr>
        <p:txBody>
          <a:bodyPr vert="horz" wrap="square" lIns="0" tIns="0" rIns="0" bIns="0" rtlCol="0">
            <a:spAutoFit/>
          </a:bodyPr>
          <a:lstStyle/>
          <a:p>
            <a:pPr marL="12700">
              <a:lnSpc>
                <a:spcPct val="100000"/>
              </a:lnSpc>
            </a:pPr>
            <a:r>
              <a:rPr lang="en-US" altLang="zh-CN" spc="-15">
                <a:latin typeface="Arial" panose="020B0604020202090204"/>
                <a:cs typeface="Arial" panose="020B0604020202090204"/>
              </a:rPr>
              <a:t>Data</a:t>
            </a:r>
            <a:r>
              <a:rPr lang="zh-CN" altLang="en-US" spc="-15">
                <a:latin typeface="Arial" panose="020B0604020202090204"/>
                <a:cs typeface="Arial" panose="020B0604020202090204"/>
              </a:rPr>
              <a:t> </a:t>
            </a:r>
            <a:r>
              <a:rPr lang="en-US" altLang="zh-CN" spc="-15">
                <a:latin typeface="Arial" panose="020B0604020202090204"/>
                <a:cs typeface="Arial" panose="020B0604020202090204"/>
              </a:rPr>
              <a:t>Description</a:t>
            </a:r>
            <a:endParaRPr spc="-15">
              <a:latin typeface="Arial" panose="020B0604020202090204"/>
              <a:cs typeface="Arial" panose="020B0604020202090204"/>
            </a:endParaRPr>
          </a:p>
        </p:txBody>
      </p:sp>
      <p:sp>
        <p:nvSpPr>
          <p:cNvPr id="10" name="object 10"/>
          <p:cNvSpPr/>
          <p:nvPr/>
        </p:nvSpPr>
        <p:spPr>
          <a:xfrm>
            <a:off x="3524632" y="2056582"/>
            <a:ext cx="291465" cy="277495"/>
          </a:xfrm>
          <a:custGeom>
            <a:avLst/>
            <a:gdLst/>
            <a:ahLst/>
            <a:cxnLst/>
            <a:rect l="l" t="t" r="r" b="b"/>
            <a:pathLst>
              <a:path w="291464" h="277495">
                <a:moveTo>
                  <a:pt x="0" y="0"/>
                </a:moveTo>
                <a:lnTo>
                  <a:pt x="0" y="277367"/>
                </a:lnTo>
                <a:lnTo>
                  <a:pt x="291083" y="138683"/>
                </a:lnTo>
                <a:lnTo>
                  <a:pt x="0" y="0"/>
                </a:lnTo>
                <a:close/>
              </a:path>
            </a:pathLst>
          </a:custGeom>
          <a:solidFill>
            <a:srgbClr val="006FC0"/>
          </a:solidFill>
        </p:spPr>
        <p:txBody>
          <a:bodyPr wrap="square" lIns="0" tIns="0" rIns="0" bIns="0" rtlCol="0"/>
          <a:lstStyle/>
          <a:p/>
        </p:txBody>
      </p:sp>
      <p:sp>
        <p:nvSpPr>
          <p:cNvPr id="11" name="object 11"/>
          <p:cNvSpPr txBox="1"/>
          <p:nvPr/>
        </p:nvSpPr>
        <p:spPr>
          <a:xfrm>
            <a:off x="4114800" y="2065662"/>
            <a:ext cx="2971799" cy="276999"/>
          </a:xfrm>
          <a:prstGeom prst="rect">
            <a:avLst/>
          </a:prstGeom>
        </p:spPr>
        <p:txBody>
          <a:bodyPr vert="horz" wrap="square" lIns="0" tIns="0" rIns="0" bIns="0" rtlCol="0">
            <a:spAutoFit/>
          </a:bodyPr>
          <a:lstStyle/>
          <a:p>
            <a:pPr marL="12700">
              <a:lnSpc>
                <a:spcPct val="100000"/>
              </a:lnSpc>
            </a:pPr>
            <a:r>
              <a:rPr lang="en-US" spc="-15">
                <a:latin typeface="Arial" panose="020B0604020202090204"/>
                <a:cs typeface="Arial" panose="020B0604020202090204"/>
                <a:sym typeface="+mn-ea"/>
              </a:rPr>
              <a:t>Exploratory </a:t>
            </a:r>
            <a:r>
              <a:rPr lang="en-US" altLang="zh-CN" spc="-15">
                <a:latin typeface="Arial" panose="020B0604020202090204"/>
                <a:cs typeface="Arial" panose="020B0604020202090204"/>
                <a:sym typeface="+mn-ea"/>
              </a:rPr>
              <a:t>D</a:t>
            </a:r>
            <a:r>
              <a:rPr lang="en-US" spc="-15">
                <a:latin typeface="Arial" panose="020B0604020202090204"/>
                <a:cs typeface="Arial" panose="020B0604020202090204"/>
                <a:sym typeface="+mn-ea"/>
              </a:rPr>
              <a:t>ata </a:t>
            </a:r>
            <a:r>
              <a:rPr lang="en-US" altLang="zh-CN" spc="-15">
                <a:latin typeface="Arial" panose="020B0604020202090204"/>
                <a:cs typeface="Arial" panose="020B0604020202090204"/>
                <a:sym typeface="+mn-ea"/>
              </a:rPr>
              <a:t>A</a:t>
            </a:r>
            <a:r>
              <a:rPr lang="en-US" spc="-15">
                <a:latin typeface="Arial" panose="020B0604020202090204"/>
                <a:cs typeface="Arial" panose="020B0604020202090204"/>
                <a:sym typeface="+mn-ea"/>
              </a:rPr>
              <a:t>nalysis</a:t>
            </a:r>
            <a:endParaRPr spc="-15">
              <a:latin typeface="Arial" panose="020B0604020202090204"/>
              <a:cs typeface="Arial" panose="020B0604020202090204"/>
            </a:endParaRPr>
          </a:p>
        </p:txBody>
      </p:sp>
      <p:sp>
        <p:nvSpPr>
          <p:cNvPr id="12" name="object 12"/>
          <p:cNvSpPr/>
          <p:nvPr/>
        </p:nvSpPr>
        <p:spPr>
          <a:xfrm>
            <a:off x="3526155" y="3292546"/>
            <a:ext cx="289560" cy="279400"/>
          </a:xfrm>
          <a:custGeom>
            <a:avLst/>
            <a:gdLst/>
            <a:ahLst/>
            <a:cxnLst/>
            <a:rect l="l" t="t" r="r" b="b"/>
            <a:pathLst>
              <a:path w="289560" h="279400">
                <a:moveTo>
                  <a:pt x="0" y="0"/>
                </a:moveTo>
                <a:lnTo>
                  <a:pt x="0" y="278891"/>
                </a:lnTo>
                <a:lnTo>
                  <a:pt x="289560" y="139445"/>
                </a:lnTo>
                <a:lnTo>
                  <a:pt x="0" y="0"/>
                </a:lnTo>
                <a:close/>
              </a:path>
            </a:pathLst>
          </a:custGeom>
          <a:solidFill>
            <a:srgbClr val="006FC0"/>
          </a:solidFill>
        </p:spPr>
        <p:txBody>
          <a:bodyPr wrap="square" lIns="0" tIns="0" rIns="0" bIns="0" rtlCol="0"/>
          <a:lstStyle/>
          <a:p/>
        </p:txBody>
      </p:sp>
      <p:sp>
        <p:nvSpPr>
          <p:cNvPr id="13" name="object 13"/>
          <p:cNvSpPr txBox="1"/>
          <p:nvPr/>
        </p:nvSpPr>
        <p:spPr>
          <a:xfrm>
            <a:off x="4115690" y="3302260"/>
            <a:ext cx="4571110" cy="430887"/>
          </a:xfrm>
          <a:prstGeom prst="rect">
            <a:avLst/>
          </a:prstGeom>
        </p:spPr>
        <p:txBody>
          <a:bodyPr vert="horz" wrap="square" lIns="0" tIns="0" rIns="0" bIns="0" rtlCol="0">
            <a:spAutoFit/>
          </a:bodyPr>
          <a:lstStyle/>
          <a:p>
            <a:pPr marL="12700">
              <a:lnSpc>
                <a:spcPct val="100000"/>
              </a:lnSpc>
            </a:pPr>
            <a:r>
              <a:rPr lang="en-US" sz="2800" b="1">
                <a:latin typeface="Arial" panose="020B0604020202090204"/>
                <a:cs typeface="Arial" panose="020B0604020202090204"/>
                <a:sym typeface="+mn-ea"/>
              </a:rPr>
              <a:t>Feature </a:t>
            </a:r>
            <a:r>
              <a:rPr lang="en-US" altLang="zh-CN" sz="2800" b="1">
                <a:latin typeface="Arial" panose="020B0604020202090204"/>
                <a:cs typeface="Arial" panose="020B0604020202090204"/>
                <a:sym typeface="+mn-ea"/>
              </a:rPr>
              <a:t>E</a:t>
            </a:r>
            <a:r>
              <a:rPr lang="en-US" sz="2800" b="1">
                <a:latin typeface="Arial" panose="020B0604020202090204"/>
                <a:cs typeface="Arial" panose="020B0604020202090204"/>
                <a:sym typeface="+mn-ea"/>
              </a:rPr>
              <a:t>ngineering</a:t>
            </a:r>
            <a:endParaRPr lang="en-US" altLang="zh-CN" sz="2800" b="1">
              <a:latin typeface="Arial" panose="020B0604020202090204"/>
              <a:cs typeface="Arial" panose="020B0604020202090204"/>
            </a:endParaRPr>
          </a:p>
        </p:txBody>
      </p:sp>
      <p:sp>
        <p:nvSpPr>
          <p:cNvPr id="14" name="object 12"/>
          <p:cNvSpPr/>
          <p:nvPr/>
        </p:nvSpPr>
        <p:spPr>
          <a:xfrm>
            <a:off x="3524632" y="4530415"/>
            <a:ext cx="289560" cy="279400"/>
          </a:xfrm>
          <a:custGeom>
            <a:avLst/>
            <a:gdLst/>
            <a:ahLst/>
            <a:cxnLst/>
            <a:rect l="l" t="t" r="r" b="b"/>
            <a:pathLst>
              <a:path w="289560" h="279400">
                <a:moveTo>
                  <a:pt x="0" y="0"/>
                </a:moveTo>
                <a:lnTo>
                  <a:pt x="0" y="278891"/>
                </a:lnTo>
                <a:lnTo>
                  <a:pt x="289560" y="139445"/>
                </a:lnTo>
                <a:lnTo>
                  <a:pt x="0" y="0"/>
                </a:lnTo>
                <a:close/>
              </a:path>
            </a:pathLst>
          </a:custGeom>
          <a:solidFill>
            <a:srgbClr val="006FC0"/>
          </a:solidFill>
        </p:spPr>
        <p:txBody>
          <a:bodyPr wrap="square" lIns="0" tIns="0" rIns="0" bIns="0" rtlCol="0"/>
          <a:lstStyle/>
          <a:p/>
        </p:txBody>
      </p:sp>
      <p:sp>
        <p:nvSpPr>
          <p:cNvPr id="15" name="object 13"/>
          <p:cNvSpPr txBox="1"/>
          <p:nvPr/>
        </p:nvSpPr>
        <p:spPr>
          <a:xfrm>
            <a:off x="4115690" y="4504018"/>
            <a:ext cx="3275710" cy="276999"/>
          </a:xfrm>
          <a:prstGeom prst="rect">
            <a:avLst/>
          </a:prstGeom>
        </p:spPr>
        <p:txBody>
          <a:bodyPr vert="horz" wrap="square" lIns="0" tIns="0" rIns="0" bIns="0" rtlCol="0">
            <a:spAutoFit/>
          </a:bodyPr>
          <a:lstStyle/>
          <a:p>
            <a:pPr marL="12700"/>
            <a:r>
              <a:rPr lang="en-US" spc="-15">
                <a:latin typeface="Arial" panose="020B0604020202090204"/>
                <a:cs typeface="Arial" panose="020B0604020202090204"/>
              </a:rPr>
              <a:t>Model </a:t>
            </a:r>
            <a:r>
              <a:rPr lang="en-US" altLang="zh-CN" spc="-15">
                <a:latin typeface="Arial" panose="020B0604020202090204"/>
                <a:cs typeface="Arial" panose="020B0604020202090204"/>
              </a:rPr>
              <a:t>B</a:t>
            </a:r>
            <a:r>
              <a:rPr lang="en-US" spc="-15">
                <a:latin typeface="Arial" panose="020B0604020202090204"/>
                <a:cs typeface="Arial" panose="020B0604020202090204"/>
              </a:rPr>
              <a:t>uilding</a:t>
            </a:r>
            <a:endParaRPr lang="en-US" altLang="zh-CN" spc="-15">
              <a:latin typeface="Arial" panose="020B0604020202090204"/>
              <a:cs typeface="Arial" panose="020B0604020202090204"/>
            </a:endParaRPr>
          </a:p>
        </p:txBody>
      </p:sp>
      <p:sp>
        <p:nvSpPr>
          <p:cNvPr id="16" name="object 12"/>
          <p:cNvSpPr/>
          <p:nvPr/>
        </p:nvSpPr>
        <p:spPr>
          <a:xfrm>
            <a:off x="3523742" y="5637613"/>
            <a:ext cx="289560" cy="279400"/>
          </a:xfrm>
          <a:custGeom>
            <a:avLst/>
            <a:gdLst/>
            <a:ahLst/>
            <a:cxnLst/>
            <a:rect l="l" t="t" r="r" b="b"/>
            <a:pathLst>
              <a:path w="289560" h="279400">
                <a:moveTo>
                  <a:pt x="0" y="0"/>
                </a:moveTo>
                <a:lnTo>
                  <a:pt x="0" y="278891"/>
                </a:lnTo>
                <a:lnTo>
                  <a:pt x="289560" y="139445"/>
                </a:lnTo>
                <a:lnTo>
                  <a:pt x="0" y="0"/>
                </a:lnTo>
                <a:close/>
              </a:path>
            </a:pathLst>
          </a:custGeom>
          <a:solidFill>
            <a:srgbClr val="006FC0"/>
          </a:solidFill>
        </p:spPr>
        <p:txBody>
          <a:bodyPr wrap="square" lIns="0" tIns="0" rIns="0" bIns="0" rtlCol="0"/>
          <a:lstStyle/>
          <a:p/>
        </p:txBody>
      </p:sp>
      <p:sp>
        <p:nvSpPr>
          <p:cNvPr id="17" name="object 13"/>
          <p:cNvSpPr txBox="1"/>
          <p:nvPr/>
        </p:nvSpPr>
        <p:spPr>
          <a:xfrm>
            <a:off x="4114800" y="5611216"/>
            <a:ext cx="3733800" cy="276999"/>
          </a:xfrm>
          <a:prstGeom prst="rect">
            <a:avLst/>
          </a:prstGeom>
        </p:spPr>
        <p:txBody>
          <a:bodyPr vert="horz" wrap="square" lIns="0" tIns="0" rIns="0" bIns="0" rtlCol="0">
            <a:spAutoFit/>
          </a:bodyPr>
          <a:lstStyle/>
          <a:p>
            <a:pPr marL="12700">
              <a:lnSpc>
                <a:spcPct val="100000"/>
              </a:lnSpc>
            </a:pPr>
            <a:r>
              <a:rPr lang="en-US" spc="-15">
                <a:latin typeface="Arial" panose="020B0604020202090204"/>
                <a:cs typeface="Arial" panose="020B0604020202090204"/>
                <a:sym typeface="+mn-ea"/>
              </a:rPr>
              <a:t>Model </a:t>
            </a:r>
            <a:r>
              <a:rPr lang="en-US" altLang="zh-CN" spc="-15">
                <a:latin typeface="Arial" panose="020B0604020202090204"/>
                <a:cs typeface="Arial" panose="020B0604020202090204"/>
                <a:sym typeface="+mn-ea"/>
              </a:rPr>
              <a:t>E</a:t>
            </a:r>
            <a:r>
              <a:rPr lang="en-US" spc="-15">
                <a:latin typeface="Arial" panose="020B0604020202090204"/>
                <a:cs typeface="Arial" panose="020B0604020202090204"/>
                <a:sym typeface="+mn-ea"/>
              </a:rPr>
              <a:t>nhancement</a:t>
            </a:r>
            <a:r>
              <a:rPr lang="zh-CN" altLang="en-US" spc="-15">
                <a:latin typeface="Arial" panose="020B0604020202090204"/>
                <a:cs typeface="Arial" panose="020B0604020202090204"/>
                <a:sym typeface="+mn-ea"/>
              </a:rPr>
              <a:t> </a:t>
            </a:r>
            <a:r>
              <a:rPr lang="en-US" altLang="zh-CN" spc="-15">
                <a:latin typeface="Arial" panose="020B0604020202090204"/>
                <a:cs typeface="Arial" panose="020B0604020202090204"/>
                <a:sym typeface="+mn-ea"/>
              </a:rPr>
              <a:t>and</a:t>
            </a:r>
            <a:r>
              <a:rPr lang="zh-CN" altLang="en-US" spc="-15">
                <a:latin typeface="Arial" panose="020B0604020202090204"/>
                <a:cs typeface="Arial" panose="020B0604020202090204"/>
                <a:sym typeface="+mn-ea"/>
              </a:rPr>
              <a:t> </a:t>
            </a:r>
            <a:r>
              <a:rPr lang="en-US" altLang="zh-CN" spc="-15">
                <a:latin typeface="Arial" panose="020B0604020202090204"/>
                <a:cs typeface="Arial" panose="020B0604020202090204"/>
                <a:sym typeface="+mn-ea"/>
              </a:rPr>
              <a:t>Extension</a:t>
            </a:r>
            <a:endParaRPr lang="en-US" spc="-15">
              <a:latin typeface="Arial" panose="020B0604020202090204"/>
              <a:cs typeface="Arial" panose="020B060402020209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50004" y="463668"/>
            <a:ext cx="4491990" cy="430887"/>
          </a:xfrm>
          <a:prstGeom prst="rect">
            <a:avLst/>
          </a:prstGeom>
        </p:spPr>
        <p:txBody>
          <a:bodyPr vert="horz" wrap="square" lIns="0" tIns="0" rIns="0" bIns="0" rtlCol="0">
            <a:spAutoFit/>
          </a:bodyPr>
          <a:lstStyle/>
          <a:p>
            <a:pPr marL="268605" algn="ctr">
              <a:lnSpc>
                <a:spcPct val="100000"/>
              </a:lnSpc>
            </a:pPr>
            <a:r>
              <a:rPr lang="en-US" kern="1200" spc="-5">
                <a:latin typeface="Arial Black" panose="020B0A04020102020204"/>
                <a:ea typeface="+mn-ea"/>
                <a:cs typeface="Arial Black" panose="020B0A04020102020204"/>
                <a:sym typeface="+mn-ea"/>
              </a:rPr>
              <a:t>Feature </a:t>
            </a:r>
            <a:r>
              <a:rPr lang="en-US" altLang="zh-CN" kern="1200" spc="-5">
                <a:latin typeface="Arial Black" panose="020B0A04020102020204"/>
                <a:ea typeface="+mn-ea"/>
                <a:cs typeface="Arial Black" panose="020B0A04020102020204"/>
                <a:sym typeface="+mn-ea"/>
              </a:rPr>
              <a:t>E</a:t>
            </a:r>
            <a:r>
              <a:rPr lang="en-US" kern="1200" spc="-5">
                <a:latin typeface="Arial Black" panose="020B0A04020102020204"/>
                <a:ea typeface="+mn-ea"/>
                <a:cs typeface="Arial Black" panose="020B0A04020102020204"/>
                <a:sym typeface="+mn-ea"/>
              </a:rPr>
              <a:t>ngineering</a:t>
            </a:r>
            <a:endParaRPr kern="1200" spc="-5">
              <a:latin typeface="Arial Black" panose="020B0A04020102020204"/>
              <a:ea typeface="+mn-ea"/>
              <a:cs typeface="Arial Black" panose="020B0A04020102020204"/>
            </a:endParaRPr>
          </a:p>
        </p:txBody>
      </p:sp>
      <p:sp>
        <p:nvSpPr>
          <p:cNvPr id="3" name="object 3"/>
          <p:cNvSpPr/>
          <p:nvPr/>
        </p:nvSpPr>
        <p:spPr>
          <a:xfrm>
            <a:off x="5348478" y="1116330"/>
            <a:ext cx="1497965" cy="0"/>
          </a:xfrm>
          <a:custGeom>
            <a:avLst/>
            <a:gdLst/>
            <a:ahLst/>
            <a:cxnLst/>
            <a:rect l="l" t="t" r="r" b="b"/>
            <a:pathLst>
              <a:path w="1497965">
                <a:moveTo>
                  <a:pt x="0" y="0"/>
                </a:moveTo>
                <a:lnTo>
                  <a:pt x="1497456" y="0"/>
                </a:lnTo>
              </a:path>
            </a:pathLst>
          </a:custGeom>
          <a:ln w="38100">
            <a:solidFill>
              <a:srgbClr val="006FC0"/>
            </a:solidFill>
          </a:ln>
        </p:spPr>
        <p:txBody>
          <a:bodyPr wrap="square" lIns="0" tIns="0" rIns="0" bIns="0" rtlCol="0"/>
          <a:lstStyle/>
          <a:p/>
        </p:txBody>
      </p:sp>
      <p:sp>
        <p:nvSpPr>
          <p:cNvPr id="4" name="object 4"/>
          <p:cNvSpPr txBox="1"/>
          <p:nvPr/>
        </p:nvSpPr>
        <p:spPr>
          <a:xfrm>
            <a:off x="11580368" y="340017"/>
            <a:ext cx="254000" cy="482600"/>
          </a:xfrm>
          <a:prstGeom prst="rect">
            <a:avLst/>
          </a:prstGeom>
        </p:spPr>
        <p:txBody>
          <a:bodyPr vert="horz" wrap="square" lIns="0" tIns="0" rIns="0" bIns="0" rtlCol="0">
            <a:spAutoFit/>
          </a:bodyPr>
          <a:lstStyle/>
          <a:p>
            <a:pPr marL="12700">
              <a:lnSpc>
                <a:spcPct val="100000"/>
              </a:lnSpc>
            </a:pPr>
            <a:r>
              <a:rPr sz="3600" b="1">
                <a:solidFill>
                  <a:srgbClr val="006FC0"/>
                </a:solidFill>
                <a:latin typeface="Arial Black" panose="020B0A04020102020204"/>
                <a:cs typeface="Arial Black" panose="020B0A04020102020204"/>
              </a:rPr>
              <a:t>”</a:t>
            </a:r>
            <a:endParaRPr sz="3600">
              <a:latin typeface="Arial Black" panose="020B0A04020102020204"/>
              <a:cs typeface="Arial Black" panose="020B0A04020102020204"/>
            </a:endParaRPr>
          </a:p>
        </p:txBody>
      </p:sp>
      <p:sp>
        <p:nvSpPr>
          <p:cNvPr id="6" name="object 6"/>
          <p:cNvSpPr txBox="1"/>
          <p:nvPr/>
        </p:nvSpPr>
        <p:spPr>
          <a:xfrm>
            <a:off x="455777" y="523549"/>
            <a:ext cx="153035" cy="254000"/>
          </a:xfrm>
          <a:prstGeom prst="rect">
            <a:avLst/>
          </a:prstGeom>
        </p:spPr>
        <p:txBody>
          <a:bodyPr vert="horz" wrap="square" lIns="0" tIns="0" rIns="0" bIns="0" rtlCol="0">
            <a:spAutoFit/>
          </a:bodyPr>
          <a:lstStyle/>
          <a:p>
            <a:pPr marL="12700">
              <a:lnSpc>
                <a:spcPct val="100000"/>
              </a:lnSpc>
            </a:pPr>
            <a:r>
              <a:rPr sz="1800" b="1">
                <a:solidFill>
                  <a:srgbClr val="FFFFFF"/>
                </a:solidFill>
                <a:latin typeface="Arial" panose="020B0604020202090204"/>
                <a:cs typeface="Arial" panose="020B0604020202090204"/>
              </a:rPr>
              <a:t>2</a:t>
            </a:r>
            <a:endParaRPr sz="1800">
              <a:latin typeface="Arial" panose="020B0604020202090204"/>
              <a:cs typeface="Arial" panose="020B0604020202090204"/>
            </a:endParaRPr>
          </a:p>
        </p:txBody>
      </p:sp>
      <p:sp>
        <p:nvSpPr>
          <p:cNvPr id="21" name="object 5"/>
          <p:cNvSpPr/>
          <p:nvPr/>
        </p:nvSpPr>
        <p:spPr>
          <a:xfrm>
            <a:off x="403859" y="342900"/>
            <a:ext cx="510540" cy="585470"/>
          </a:xfrm>
          <a:custGeom>
            <a:avLst/>
            <a:gdLst/>
            <a:ahLst/>
            <a:cxnLst/>
            <a:rect l="l" t="t" r="r" b="b"/>
            <a:pathLst>
              <a:path w="510540" h="585469">
                <a:moveTo>
                  <a:pt x="0" y="0"/>
                </a:moveTo>
                <a:lnTo>
                  <a:pt x="0" y="585215"/>
                </a:lnTo>
                <a:lnTo>
                  <a:pt x="510540" y="292608"/>
                </a:lnTo>
                <a:lnTo>
                  <a:pt x="0" y="0"/>
                </a:lnTo>
                <a:close/>
              </a:path>
            </a:pathLst>
          </a:custGeom>
          <a:solidFill>
            <a:srgbClr val="006FC0"/>
          </a:solidFill>
        </p:spPr>
        <p:txBody>
          <a:bodyPr wrap="square" lIns="0" tIns="0" rIns="0" bIns="0" rtlCol="0"/>
          <a:lstStyle/>
          <a:p/>
        </p:txBody>
      </p:sp>
      <p:sp>
        <p:nvSpPr>
          <p:cNvPr id="22" name="object 6"/>
          <p:cNvSpPr txBox="1"/>
          <p:nvPr/>
        </p:nvSpPr>
        <p:spPr>
          <a:xfrm>
            <a:off x="455777" y="523549"/>
            <a:ext cx="153035" cy="276999"/>
          </a:xfrm>
          <a:prstGeom prst="rect">
            <a:avLst/>
          </a:prstGeom>
        </p:spPr>
        <p:txBody>
          <a:bodyPr vert="horz" wrap="square" lIns="0" tIns="0" rIns="0" bIns="0" rtlCol="0">
            <a:spAutoFit/>
          </a:bodyPr>
          <a:lstStyle/>
          <a:p>
            <a:pPr marL="12700">
              <a:lnSpc>
                <a:spcPct val="100000"/>
              </a:lnSpc>
            </a:pPr>
            <a:r>
              <a:rPr lang="en-US" b="1">
                <a:solidFill>
                  <a:srgbClr val="FFFFFF"/>
                </a:solidFill>
                <a:latin typeface="Arial" panose="020B0604020202090204"/>
                <a:cs typeface="Arial" panose="020B0604020202090204"/>
              </a:rPr>
              <a:t>2</a:t>
            </a:r>
            <a:endParaRPr sz="1800">
              <a:latin typeface="Arial" panose="020B0604020202090204"/>
              <a:cs typeface="Arial" panose="020B0604020202090204"/>
            </a:endParaRPr>
          </a:p>
        </p:txBody>
      </p:sp>
      <p:sp>
        <p:nvSpPr>
          <p:cNvPr id="23" name="object 7"/>
          <p:cNvSpPr/>
          <p:nvPr/>
        </p:nvSpPr>
        <p:spPr>
          <a:xfrm>
            <a:off x="439673" y="429005"/>
            <a:ext cx="510540" cy="584200"/>
          </a:xfrm>
          <a:custGeom>
            <a:avLst/>
            <a:gdLst/>
            <a:ahLst/>
            <a:cxnLst/>
            <a:rect l="l" t="t" r="r" b="b"/>
            <a:pathLst>
              <a:path w="510540" h="584200">
                <a:moveTo>
                  <a:pt x="0" y="0"/>
                </a:moveTo>
                <a:lnTo>
                  <a:pt x="510539" y="291846"/>
                </a:lnTo>
                <a:lnTo>
                  <a:pt x="0" y="583692"/>
                </a:lnTo>
                <a:lnTo>
                  <a:pt x="0" y="0"/>
                </a:lnTo>
                <a:close/>
              </a:path>
            </a:pathLst>
          </a:custGeom>
          <a:ln w="19050">
            <a:solidFill>
              <a:srgbClr val="006FC0"/>
            </a:solidFill>
          </a:ln>
        </p:spPr>
        <p:txBody>
          <a:bodyPr wrap="square" lIns="0" tIns="0" rIns="0" bIns="0" rtlCol="0"/>
          <a:lstStyle/>
          <a:p/>
        </p:txBody>
      </p:sp>
      <p:sp>
        <p:nvSpPr>
          <p:cNvPr id="24" name="object 8"/>
          <p:cNvSpPr txBox="1"/>
          <p:nvPr/>
        </p:nvSpPr>
        <p:spPr>
          <a:xfrm>
            <a:off x="1134567" y="497490"/>
            <a:ext cx="1497965" cy="369332"/>
          </a:xfrm>
          <a:prstGeom prst="rect">
            <a:avLst/>
          </a:prstGeom>
        </p:spPr>
        <p:txBody>
          <a:bodyPr vert="horz" wrap="square" lIns="0" tIns="0" rIns="0" bIns="0" rtlCol="0">
            <a:spAutoFit/>
          </a:bodyPr>
          <a:lstStyle/>
          <a:p>
            <a:pPr marL="12700">
              <a:lnSpc>
                <a:spcPct val="100000"/>
              </a:lnSpc>
            </a:pPr>
            <a:r>
              <a:rPr lang="en-US" altLang="zh-CN" sz="2400" b="1">
                <a:solidFill>
                  <a:srgbClr val="006FC0"/>
                </a:solidFill>
                <a:latin typeface="Arial" panose="020B0604020202090204"/>
                <a:cs typeface="Arial" panose="020B0604020202090204"/>
              </a:rPr>
              <a:t>Features</a:t>
            </a:r>
            <a:endParaRPr sz="2400">
              <a:latin typeface="Arial" panose="020B0604020202090204"/>
              <a:cs typeface="Arial" panose="020B0604020202090204"/>
            </a:endParaRPr>
          </a:p>
        </p:txBody>
      </p:sp>
      <p:sp>
        <p:nvSpPr>
          <p:cNvPr id="8" name="Rectangle 7"/>
          <p:cNvSpPr/>
          <p:nvPr/>
        </p:nvSpPr>
        <p:spPr>
          <a:xfrm>
            <a:off x="606058" y="2435252"/>
            <a:ext cx="3438457" cy="1342034"/>
          </a:xfrm>
          <a:prstGeom prst="rect">
            <a:avLst/>
          </a:prstGeom>
        </p:spPr>
        <p:txBody>
          <a:bodyPr wrap="square">
            <a:spAutoFit/>
          </a:bodyPr>
          <a:lstStyle/>
          <a:p>
            <a:pPr>
              <a:lnSpc>
                <a:spcPct val="150000"/>
              </a:lnSpc>
            </a:pPr>
            <a:r>
              <a:rPr lang="en-US" sz="2000" b="1">
                <a:solidFill>
                  <a:srgbClr val="016FC0"/>
                </a:solidFill>
                <a:latin typeface="Arial" panose="020B0604020202090204"/>
                <a:cs typeface="Arial" panose="020B0604020202090204"/>
              </a:rPr>
              <a:t>Total 22 features</a:t>
            </a:r>
            <a:endParaRPr lang="en-US" sz="2000" b="1">
              <a:solidFill>
                <a:srgbClr val="016FC0"/>
              </a:solidFill>
              <a:latin typeface="Arial" panose="020B0604020202090204"/>
              <a:cs typeface="Arial" panose="020B0604020202090204"/>
            </a:endParaRPr>
          </a:p>
          <a:p>
            <a:pPr marL="342900" indent="-342900">
              <a:lnSpc>
                <a:spcPct val="150000"/>
              </a:lnSpc>
              <a:buClr>
                <a:schemeClr val="tx2">
                  <a:lumMod val="60000"/>
                  <a:lumOff val="40000"/>
                </a:schemeClr>
              </a:buClr>
              <a:buFont typeface="Arial" panose="020B0604020202090204" pitchFamily="34" charset="0"/>
              <a:buChar char="•"/>
            </a:pPr>
            <a:r>
              <a:rPr lang="en-US" b="1">
                <a:latin typeface="Arial" panose="020B0604020202090204" pitchFamily="34" charset="0"/>
                <a:cs typeface="Arial" panose="020B0604020202090204" pitchFamily="34" charset="0"/>
              </a:rPr>
              <a:t>7 original features </a:t>
            </a:r>
            <a:endParaRPr lang="en-US" b="1">
              <a:latin typeface="Arial" panose="020B0604020202090204" pitchFamily="34" charset="0"/>
              <a:cs typeface="Arial" panose="020B0604020202090204" pitchFamily="34" charset="0"/>
            </a:endParaRPr>
          </a:p>
          <a:p>
            <a:pPr marL="342900" indent="-342900">
              <a:lnSpc>
                <a:spcPct val="150000"/>
              </a:lnSpc>
              <a:buClr>
                <a:schemeClr val="tx2">
                  <a:lumMod val="60000"/>
                  <a:lumOff val="40000"/>
                </a:schemeClr>
              </a:buClr>
              <a:buFont typeface="Arial" panose="020B0604020202090204" pitchFamily="34" charset="0"/>
              <a:buChar char="•"/>
            </a:pPr>
            <a:r>
              <a:rPr lang="en-US" b="1">
                <a:latin typeface="Arial" panose="020B0604020202090204" pitchFamily="34" charset="0"/>
                <a:cs typeface="Arial" panose="020B0604020202090204" pitchFamily="34" charset="0"/>
              </a:rPr>
              <a:t>15 new features</a:t>
            </a:r>
            <a:endParaRPr lang="en-US" b="1">
              <a:latin typeface="Arial" panose="020B0604020202090204" pitchFamily="34" charset="0"/>
              <a:cs typeface="Arial" panose="020B0604020202090204" pitchFamily="34" charset="0"/>
            </a:endParaRPr>
          </a:p>
        </p:txBody>
      </p:sp>
      <p:pic>
        <p:nvPicPr>
          <p:cNvPr id="5" name="图片 4"/>
          <p:cNvPicPr>
            <a:picLocks noChangeAspect="1"/>
          </p:cNvPicPr>
          <p:nvPr/>
        </p:nvPicPr>
        <p:blipFill rotWithShape="1">
          <a:blip r:embed="rId1"/>
          <a:srcRect t="6019" r="5031"/>
          <a:stretch>
            <a:fillRect/>
          </a:stretch>
        </p:blipFill>
        <p:spPr>
          <a:xfrm>
            <a:off x="3503712" y="1556792"/>
            <a:ext cx="8424935" cy="4744835"/>
          </a:xfrm>
          <a:prstGeom prst="rect">
            <a:avLst/>
          </a:prstGeom>
        </p:spPr>
      </p:pic>
      <p:sp>
        <p:nvSpPr>
          <p:cNvPr id="7" name="圆角矩形 6"/>
          <p:cNvSpPr/>
          <p:nvPr/>
        </p:nvSpPr>
        <p:spPr>
          <a:xfrm>
            <a:off x="3647728" y="1970902"/>
            <a:ext cx="8064895" cy="792088"/>
          </a:xfrm>
          <a:prstGeom prst="roundRect">
            <a:avLst/>
          </a:prstGeom>
          <a:solidFill>
            <a:srgbClr val="0070C0">
              <a:alpha val="2823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圆角矩形 12"/>
          <p:cNvSpPr/>
          <p:nvPr/>
        </p:nvSpPr>
        <p:spPr>
          <a:xfrm>
            <a:off x="3647728" y="2780928"/>
            <a:ext cx="8064895" cy="1092958"/>
          </a:xfrm>
          <a:prstGeom prst="roundRect">
            <a:avLst/>
          </a:prstGeom>
          <a:solidFill>
            <a:schemeClr val="accent2">
              <a:lumMod val="60000"/>
              <a:lumOff val="40000"/>
              <a:alpha val="28235"/>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圆角矩形 13"/>
          <p:cNvSpPr/>
          <p:nvPr/>
        </p:nvSpPr>
        <p:spPr>
          <a:xfrm>
            <a:off x="3656757" y="3891824"/>
            <a:ext cx="8064895" cy="1092958"/>
          </a:xfrm>
          <a:prstGeom prst="roundRect">
            <a:avLst/>
          </a:prstGeom>
          <a:solidFill>
            <a:srgbClr val="92D050">
              <a:alpha val="2823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圆角矩形 14"/>
          <p:cNvSpPr/>
          <p:nvPr/>
        </p:nvSpPr>
        <p:spPr>
          <a:xfrm>
            <a:off x="3683731" y="5002720"/>
            <a:ext cx="8064895" cy="1049278"/>
          </a:xfrm>
          <a:prstGeom prst="roundRect">
            <a:avLst/>
          </a:prstGeom>
          <a:solidFill>
            <a:schemeClr val="accent4">
              <a:lumMod val="60000"/>
              <a:lumOff val="40000"/>
              <a:alpha val="28235"/>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304800"/>
            <a:ext cx="12192000" cy="6858000"/>
          </a:xfrm>
          <a:prstGeom prst="rect">
            <a:avLst/>
          </a:prstGeom>
          <a:blipFill>
            <a:blip r:embed="rId1" cstate="print"/>
            <a:stretch>
              <a:fillRect/>
            </a:stretch>
          </a:blipFill>
        </p:spPr>
        <p:txBody>
          <a:bodyPr wrap="square" lIns="0" tIns="0" rIns="0" bIns="0" rtlCol="0"/>
          <a:lstStyle/>
          <a:p/>
        </p:txBody>
      </p:sp>
      <p:sp>
        <p:nvSpPr>
          <p:cNvPr id="3" name="object 3"/>
          <p:cNvSpPr/>
          <p:nvPr/>
        </p:nvSpPr>
        <p:spPr>
          <a:xfrm>
            <a:off x="0" y="0"/>
            <a:ext cx="2856230" cy="6858000"/>
          </a:xfrm>
          <a:custGeom>
            <a:avLst/>
            <a:gdLst/>
            <a:ahLst/>
            <a:cxnLst/>
            <a:rect l="l" t="t" r="r" b="b"/>
            <a:pathLst>
              <a:path w="2856230" h="6858000">
                <a:moveTo>
                  <a:pt x="0" y="6858000"/>
                </a:moveTo>
                <a:lnTo>
                  <a:pt x="2855976" y="6858000"/>
                </a:lnTo>
                <a:lnTo>
                  <a:pt x="2855976" y="0"/>
                </a:lnTo>
                <a:lnTo>
                  <a:pt x="0" y="0"/>
                </a:lnTo>
                <a:lnTo>
                  <a:pt x="0" y="6858000"/>
                </a:lnTo>
              </a:path>
            </a:pathLst>
          </a:custGeom>
          <a:solidFill>
            <a:srgbClr val="006FC0"/>
          </a:solidFill>
        </p:spPr>
        <p:txBody>
          <a:bodyPr wrap="square" lIns="0" tIns="0" rIns="0" bIns="0" rtlCol="0"/>
          <a:lstStyle/>
          <a:p/>
        </p:txBody>
      </p:sp>
      <p:sp>
        <p:nvSpPr>
          <p:cNvPr id="4" name="object 4"/>
          <p:cNvSpPr/>
          <p:nvPr/>
        </p:nvSpPr>
        <p:spPr>
          <a:xfrm>
            <a:off x="0" y="0"/>
            <a:ext cx="2856230" cy="6858000"/>
          </a:xfrm>
          <a:custGeom>
            <a:avLst/>
            <a:gdLst/>
            <a:ahLst/>
            <a:cxnLst/>
            <a:rect l="l" t="t" r="r" b="b"/>
            <a:pathLst>
              <a:path w="2856230" h="6858000">
                <a:moveTo>
                  <a:pt x="2855976" y="6857999"/>
                </a:moveTo>
                <a:lnTo>
                  <a:pt x="2855976" y="0"/>
                </a:lnTo>
              </a:path>
              <a:path w="2856230" h="6858000">
                <a:moveTo>
                  <a:pt x="0" y="0"/>
                </a:moveTo>
                <a:lnTo>
                  <a:pt x="0" y="6857999"/>
                </a:lnTo>
              </a:path>
            </a:pathLst>
          </a:custGeom>
          <a:ln w="12700">
            <a:solidFill>
              <a:srgbClr val="41709C"/>
            </a:solidFill>
          </a:ln>
        </p:spPr>
        <p:txBody>
          <a:bodyPr wrap="square" lIns="0" tIns="0" rIns="0" bIns="0" rtlCol="0"/>
          <a:lstStyle/>
          <a:p/>
        </p:txBody>
      </p:sp>
      <p:sp>
        <p:nvSpPr>
          <p:cNvPr id="5" name="object 5"/>
          <p:cNvSpPr/>
          <p:nvPr/>
        </p:nvSpPr>
        <p:spPr>
          <a:xfrm>
            <a:off x="0" y="522731"/>
            <a:ext cx="1835150" cy="5546090"/>
          </a:xfrm>
          <a:custGeom>
            <a:avLst/>
            <a:gdLst/>
            <a:ahLst/>
            <a:cxnLst/>
            <a:rect l="l" t="t" r="r" b="b"/>
            <a:pathLst>
              <a:path w="1835150" h="5546090">
                <a:moveTo>
                  <a:pt x="0" y="5545836"/>
                </a:moveTo>
                <a:lnTo>
                  <a:pt x="1834896" y="5545836"/>
                </a:lnTo>
                <a:lnTo>
                  <a:pt x="1834896" y="0"/>
                </a:lnTo>
                <a:lnTo>
                  <a:pt x="0" y="0"/>
                </a:lnTo>
              </a:path>
            </a:pathLst>
          </a:custGeom>
          <a:ln w="6349">
            <a:solidFill>
              <a:srgbClr val="FFFFFF"/>
            </a:solidFill>
          </a:ln>
        </p:spPr>
        <p:txBody>
          <a:bodyPr wrap="square" lIns="0" tIns="0" rIns="0" bIns="0" rtlCol="0"/>
          <a:lstStyle/>
          <a:p/>
        </p:txBody>
      </p:sp>
      <p:sp>
        <p:nvSpPr>
          <p:cNvPr id="6" name="object 6"/>
          <p:cNvSpPr/>
          <p:nvPr/>
        </p:nvSpPr>
        <p:spPr>
          <a:xfrm>
            <a:off x="298704" y="832103"/>
            <a:ext cx="2019300" cy="707390"/>
          </a:xfrm>
          <a:custGeom>
            <a:avLst/>
            <a:gdLst/>
            <a:ahLst/>
            <a:cxnLst/>
            <a:rect l="l" t="t" r="r" b="b"/>
            <a:pathLst>
              <a:path w="2019300" h="707390">
                <a:moveTo>
                  <a:pt x="0" y="707136"/>
                </a:moveTo>
                <a:lnTo>
                  <a:pt x="2019300" y="707136"/>
                </a:lnTo>
                <a:lnTo>
                  <a:pt x="2019300" y="0"/>
                </a:lnTo>
                <a:lnTo>
                  <a:pt x="0" y="0"/>
                </a:lnTo>
                <a:lnTo>
                  <a:pt x="0" y="707136"/>
                </a:lnTo>
                <a:close/>
              </a:path>
            </a:pathLst>
          </a:custGeom>
          <a:solidFill>
            <a:srgbClr val="006FC0"/>
          </a:solidFill>
        </p:spPr>
        <p:txBody>
          <a:bodyPr wrap="square" lIns="0" tIns="0" rIns="0" bIns="0" rtlCol="0"/>
          <a:lstStyle/>
          <a:p/>
        </p:txBody>
      </p:sp>
      <p:sp>
        <p:nvSpPr>
          <p:cNvPr id="7" name="object 7"/>
          <p:cNvSpPr txBox="1">
            <a:spLocks noGrp="1"/>
          </p:cNvSpPr>
          <p:nvPr>
            <p:ph type="title"/>
          </p:nvPr>
        </p:nvSpPr>
        <p:spPr>
          <a:xfrm>
            <a:off x="520090" y="947671"/>
            <a:ext cx="1835150" cy="615553"/>
          </a:xfrm>
          <a:prstGeom prst="rect">
            <a:avLst/>
          </a:prstGeom>
        </p:spPr>
        <p:txBody>
          <a:bodyPr vert="horz" wrap="square" lIns="0" tIns="0" rIns="0" bIns="0" rtlCol="0">
            <a:spAutoFit/>
          </a:bodyPr>
          <a:lstStyle/>
          <a:p>
            <a:pPr marL="12700">
              <a:lnSpc>
                <a:spcPct val="100000"/>
              </a:lnSpc>
            </a:pPr>
            <a:r>
              <a:rPr lang="en-US" altLang="zh-CN" sz="4000" b="0" spc="-5">
                <a:solidFill>
                  <a:srgbClr val="FFFFFF"/>
                </a:solidFill>
              </a:rPr>
              <a:t>Content</a:t>
            </a:r>
            <a:endParaRPr sz="4000">
              <a:latin typeface="Arial" panose="020B0604020202090204"/>
              <a:cs typeface="Arial" panose="020B0604020202090204"/>
            </a:endParaRPr>
          </a:p>
        </p:txBody>
      </p:sp>
      <p:sp>
        <p:nvSpPr>
          <p:cNvPr id="8" name="object 8"/>
          <p:cNvSpPr/>
          <p:nvPr/>
        </p:nvSpPr>
        <p:spPr>
          <a:xfrm>
            <a:off x="3524632" y="822142"/>
            <a:ext cx="291465" cy="277495"/>
          </a:xfrm>
          <a:custGeom>
            <a:avLst/>
            <a:gdLst/>
            <a:ahLst/>
            <a:cxnLst/>
            <a:rect l="l" t="t" r="r" b="b"/>
            <a:pathLst>
              <a:path w="291464" h="277494">
                <a:moveTo>
                  <a:pt x="0" y="0"/>
                </a:moveTo>
                <a:lnTo>
                  <a:pt x="0" y="277368"/>
                </a:lnTo>
                <a:lnTo>
                  <a:pt x="291083" y="138684"/>
                </a:lnTo>
                <a:lnTo>
                  <a:pt x="0" y="0"/>
                </a:lnTo>
                <a:close/>
              </a:path>
            </a:pathLst>
          </a:custGeom>
          <a:solidFill>
            <a:srgbClr val="006FC0"/>
          </a:solidFill>
        </p:spPr>
        <p:txBody>
          <a:bodyPr wrap="square" lIns="0" tIns="0" rIns="0" bIns="0" rtlCol="0"/>
          <a:lstStyle/>
          <a:p/>
        </p:txBody>
      </p:sp>
      <p:sp>
        <p:nvSpPr>
          <p:cNvPr id="9" name="object 9"/>
          <p:cNvSpPr txBox="1"/>
          <p:nvPr/>
        </p:nvSpPr>
        <p:spPr>
          <a:xfrm>
            <a:off x="4114800" y="832103"/>
            <a:ext cx="3611499" cy="276999"/>
          </a:xfrm>
          <a:prstGeom prst="rect">
            <a:avLst/>
          </a:prstGeom>
        </p:spPr>
        <p:txBody>
          <a:bodyPr vert="horz" wrap="square" lIns="0" tIns="0" rIns="0" bIns="0" rtlCol="0">
            <a:spAutoFit/>
          </a:bodyPr>
          <a:lstStyle/>
          <a:p>
            <a:pPr marL="12700">
              <a:lnSpc>
                <a:spcPct val="100000"/>
              </a:lnSpc>
            </a:pPr>
            <a:r>
              <a:rPr lang="en-US" altLang="zh-CN" spc="-15">
                <a:latin typeface="Arial" panose="020B0604020202090204"/>
                <a:cs typeface="Arial" panose="020B0604020202090204"/>
              </a:rPr>
              <a:t>Data</a:t>
            </a:r>
            <a:r>
              <a:rPr lang="zh-CN" altLang="en-US" spc="-15">
                <a:latin typeface="Arial" panose="020B0604020202090204"/>
                <a:cs typeface="Arial" panose="020B0604020202090204"/>
              </a:rPr>
              <a:t> </a:t>
            </a:r>
            <a:r>
              <a:rPr lang="en-US" altLang="zh-CN" spc="-15">
                <a:latin typeface="Arial" panose="020B0604020202090204"/>
                <a:cs typeface="Arial" panose="020B0604020202090204"/>
              </a:rPr>
              <a:t>Description</a:t>
            </a:r>
            <a:endParaRPr spc="-15">
              <a:latin typeface="Arial" panose="020B0604020202090204"/>
              <a:cs typeface="Arial" panose="020B0604020202090204"/>
            </a:endParaRPr>
          </a:p>
        </p:txBody>
      </p:sp>
      <p:sp>
        <p:nvSpPr>
          <p:cNvPr id="10" name="object 10"/>
          <p:cNvSpPr/>
          <p:nvPr/>
        </p:nvSpPr>
        <p:spPr>
          <a:xfrm>
            <a:off x="3524632" y="2056582"/>
            <a:ext cx="291465" cy="277495"/>
          </a:xfrm>
          <a:custGeom>
            <a:avLst/>
            <a:gdLst/>
            <a:ahLst/>
            <a:cxnLst/>
            <a:rect l="l" t="t" r="r" b="b"/>
            <a:pathLst>
              <a:path w="291464" h="277495">
                <a:moveTo>
                  <a:pt x="0" y="0"/>
                </a:moveTo>
                <a:lnTo>
                  <a:pt x="0" y="277367"/>
                </a:lnTo>
                <a:lnTo>
                  <a:pt x="291083" y="138683"/>
                </a:lnTo>
                <a:lnTo>
                  <a:pt x="0" y="0"/>
                </a:lnTo>
                <a:close/>
              </a:path>
            </a:pathLst>
          </a:custGeom>
          <a:solidFill>
            <a:srgbClr val="006FC0"/>
          </a:solidFill>
        </p:spPr>
        <p:txBody>
          <a:bodyPr wrap="square" lIns="0" tIns="0" rIns="0" bIns="0" rtlCol="0"/>
          <a:lstStyle/>
          <a:p/>
        </p:txBody>
      </p:sp>
      <p:sp>
        <p:nvSpPr>
          <p:cNvPr id="11" name="object 11"/>
          <p:cNvSpPr txBox="1"/>
          <p:nvPr/>
        </p:nvSpPr>
        <p:spPr>
          <a:xfrm>
            <a:off x="4114800" y="2065662"/>
            <a:ext cx="2971799" cy="276999"/>
          </a:xfrm>
          <a:prstGeom prst="rect">
            <a:avLst/>
          </a:prstGeom>
        </p:spPr>
        <p:txBody>
          <a:bodyPr vert="horz" wrap="square" lIns="0" tIns="0" rIns="0" bIns="0" rtlCol="0">
            <a:spAutoFit/>
          </a:bodyPr>
          <a:lstStyle/>
          <a:p>
            <a:pPr marL="12700">
              <a:lnSpc>
                <a:spcPct val="100000"/>
              </a:lnSpc>
            </a:pPr>
            <a:r>
              <a:rPr lang="en-US" spc="-15">
                <a:latin typeface="Arial" panose="020B0604020202090204"/>
                <a:cs typeface="Arial" panose="020B0604020202090204"/>
                <a:sym typeface="+mn-ea"/>
              </a:rPr>
              <a:t>Exploratory </a:t>
            </a:r>
            <a:r>
              <a:rPr lang="en-US" altLang="zh-CN" spc="-15">
                <a:latin typeface="Arial" panose="020B0604020202090204"/>
                <a:cs typeface="Arial" panose="020B0604020202090204"/>
                <a:sym typeface="+mn-ea"/>
              </a:rPr>
              <a:t>D</a:t>
            </a:r>
            <a:r>
              <a:rPr lang="en-US" spc="-15">
                <a:latin typeface="Arial" panose="020B0604020202090204"/>
                <a:cs typeface="Arial" panose="020B0604020202090204"/>
                <a:sym typeface="+mn-ea"/>
              </a:rPr>
              <a:t>ata </a:t>
            </a:r>
            <a:r>
              <a:rPr lang="en-US" altLang="zh-CN" spc="-15">
                <a:latin typeface="Arial" panose="020B0604020202090204"/>
                <a:cs typeface="Arial" panose="020B0604020202090204"/>
                <a:sym typeface="+mn-ea"/>
              </a:rPr>
              <a:t>A</a:t>
            </a:r>
            <a:r>
              <a:rPr lang="en-US" spc="-15">
                <a:latin typeface="Arial" panose="020B0604020202090204"/>
                <a:cs typeface="Arial" panose="020B0604020202090204"/>
                <a:sym typeface="+mn-ea"/>
              </a:rPr>
              <a:t>nalysis</a:t>
            </a:r>
            <a:endParaRPr spc="-15">
              <a:latin typeface="Arial" panose="020B0604020202090204"/>
              <a:cs typeface="Arial" panose="020B0604020202090204"/>
            </a:endParaRPr>
          </a:p>
        </p:txBody>
      </p:sp>
      <p:sp>
        <p:nvSpPr>
          <p:cNvPr id="12" name="object 12"/>
          <p:cNvSpPr/>
          <p:nvPr/>
        </p:nvSpPr>
        <p:spPr>
          <a:xfrm>
            <a:off x="3526155" y="3292546"/>
            <a:ext cx="289560" cy="279400"/>
          </a:xfrm>
          <a:custGeom>
            <a:avLst/>
            <a:gdLst/>
            <a:ahLst/>
            <a:cxnLst/>
            <a:rect l="l" t="t" r="r" b="b"/>
            <a:pathLst>
              <a:path w="289560" h="279400">
                <a:moveTo>
                  <a:pt x="0" y="0"/>
                </a:moveTo>
                <a:lnTo>
                  <a:pt x="0" y="278891"/>
                </a:lnTo>
                <a:lnTo>
                  <a:pt x="289560" y="139445"/>
                </a:lnTo>
                <a:lnTo>
                  <a:pt x="0" y="0"/>
                </a:lnTo>
                <a:close/>
              </a:path>
            </a:pathLst>
          </a:custGeom>
          <a:solidFill>
            <a:srgbClr val="006FC0"/>
          </a:solidFill>
        </p:spPr>
        <p:txBody>
          <a:bodyPr wrap="square" lIns="0" tIns="0" rIns="0" bIns="0" rtlCol="0"/>
          <a:lstStyle/>
          <a:p/>
        </p:txBody>
      </p:sp>
      <p:sp>
        <p:nvSpPr>
          <p:cNvPr id="13" name="object 13"/>
          <p:cNvSpPr txBox="1"/>
          <p:nvPr/>
        </p:nvSpPr>
        <p:spPr>
          <a:xfrm>
            <a:off x="4115690" y="3302260"/>
            <a:ext cx="2487930" cy="276999"/>
          </a:xfrm>
          <a:prstGeom prst="rect">
            <a:avLst/>
          </a:prstGeom>
        </p:spPr>
        <p:txBody>
          <a:bodyPr vert="horz" wrap="square" lIns="0" tIns="0" rIns="0" bIns="0" rtlCol="0">
            <a:spAutoFit/>
          </a:bodyPr>
          <a:lstStyle/>
          <a:p>
            <a:pPr marL="12700">
              <a:lnSpc>
                <a:spcPct val="100000"/>
              </a:lnSpc>
            </a:pPr>
            <a:r>
              <a:rPr lang="en-US" spc="-15">
                <a:latin typeface="Arial" panose="020B0604020202090204"/>
                <a:cs typeface="Arial" panose="020B0604020202090204"/>
                <a:sym typeface="+mn-ea"/>
              </a:rPr>
              <a:t>Feature </a:t>
            </a:r>
            <a:r>
              <a:rPr lang="en-US" altLang="zh-CN" spc="-15">
                <a:latin typeface="Arial" panose="020B0604020202090204"/>
                <a:cs typeface="Arial" panose="020B0604020202090204"/>
                <a:sym typeface="+mn-ea"/>
              </a:rPr>
              <a:t>E</a:t>
            </a:r>
            <a:r>
              <a:rPr lang="en-US" spc="-15">
                <a:latin typeface="Arial" panose="020B0604020202090204"/>
                <a:cs typeface="Arial" panose="020B0604020202090204"/>
                <a:sym typeface="+mn-ea"/>
              </a:rPr>
              <a:t>ngineering</a:t>
            </a:r>
            <a:endParaRPr lang="en-US" altLang="zh-CN" spc="-15">
              <a:latin typeface="Arial" panose="020B0604020202090204"/>
              <a:cs typeface="Arial" panose="020B0604020202090204"/>
            </a:endParaRPr>
          </a:p>
        </p:txBody>
      </p:sp>
      <p:sp>
        <p:nvSpPr>
          <p:cNvPr id="14" name="object 12"/>
          <p:cNvSpPr/>
          <p:nvPr/>
        </p:nvSpPr>
        <p:spPr>
          <a:xfrm>
            <a:off x="3524632" y="4530415"/>
            <a:ext cx="289560" cy="279400"/>
          </a:xfrm>
          <a:custGeom>
            <a:avLst/>
            <a:gdLst/>
            <a:ahLst/>
            <a:cxnLst/>
            <a:rect l="l" t="t" r="r" b="b"/>
            <a:pathLst>
              <a:path w="289560" h="279400">
                <a:moveTo>
                  <a:pt x="0" y="0"/>
                </a:moveTo>
                <a:lnTo>
                  <a:pt x="0" y="278891"/>
                </a:lnTo>
                <a:lnTo>
                  <a:pt x="289560" y="139445"/>
                </a:lnTo>
                <a:lnTo>
                  <a:pt x="0" y="0"/>
                </a:lnTo>
                <a:close/>
              </a:path>
            </a:pathLst>
          </a:custGeom>
          <a:solidFill>
            <a:srgbClr val="006FC0"/>
          </a:solidFill>
        </p:spPr>
        <p:txBody>
          <a:bodyPr wrap="square" lIns="0" tIns="0" rIns="0" bIns="0" rtlCol="0"/>
          <a:lstStyle/>
          <a:p/>
        </p:txBody>
      </p:sp>
      <p:sp>
        <p:nvSpPr>
          <p:cNvPr id="15" name="object 13"/>
          <p:cNvSpPr txBox="1"/>
          <p:nvPr/>
        </p:nvSpPr>
        <p:spPr>
          <a:xfrm>
            <a:off x="4115690" y="4504018"/>
            <a:ext cx="3275710" cy="430887"/>
          </a:xfrm>
          <a:prstGeom prst="rect">
            <a:avLst/>
          </a:prstGeom>
        </p:spPr>
        <p:txBody>
          <a:bodyPr vert="horz" wrap="square" lIns="0" tIns="0" rIns="0" bIns="0" rtlCol="0">
            <a:spAutoFit/>
          </a:bodyPr>
          <a:lstStyle/>
          <a:p>
            <a:pPr marL="12700"/>
            <a:r>
              <a:rPr lang="en-US" sz="2800" b="1">
                <a:latin typeface="Arial" panose="020B0604020202090204"/>
                <a:cs typeface="Arial" panose="020B0604020202090204"/>
              </a:rPr>
              <a:t>Model </a:t>
            </a:r>
            <a:r>
              <a:rPr lang="en-US" altLang="zh-CN" sz="2800" b="1">
                <a:latin typeface="Arial" panose="020B0604020202090204"/>
                <a:cs typeface="Arial" panose="020B0604020202090204"/>
              </a:rPr>
              <a:t>B</a:t>
            </a:r>
            <a:r>
              <a:rPr lang="en-US" sz="2800" b="1">
                <a:latin typeface="Arial" panose="020B0604020202090204"/>
                <a:cs typeface="Arial" panose="020B0604020202090204"/>
              </a:rPr>
              <a:t>uilding</a:t>
            </a:r>
            <a:endParaRPr lang="en-US" altLang="zh-CN" sz="2800" b="1">
              <a:latin typeface="Arial" panose="020B0604020202090204"/>
              <a:cs typeface="Arial" panose="020B0604020202090204"/>
            </a:endParaRPr>
          </a:p>
        </p:txBody>
      </p:sp>
      <p:sp>
        <p:nvSpPr>
          <p:cNvPr id="16" name="object 12"/>
          <p:cNvSpPr/>
          <p:nvPr/>
        </p:nvSpPr>
        <p:spPr>
          <a:xfrm>
            <a:off x="3523742" y="5637613"/>
            <a:ext cx="289560" cy="279400"/>
          </a:xfrm>
          <a:custGeom>
            <a:avLst/>
            <a:gdLst/>
            <a:ahLst/>
            <a:cxnLst/>
            <a:rect l="l" t="t" r="r" b="b"/>
            <a:pathLst>
              <a:path w="289560" h="279400">
                <a:moveTo>
                  <a:pt x="0" y="0"/>
                </a:moveTo>
                <a:lnTo>
                  <a:pt x="0" y="278891"/>
                </a:lnTo>
                <a:lnTo>
                  <a:pt x="289560" y="139445"/>
                </a:lnTo>
                <a:lnTo>
                  <a:pt x="0" y="0"/>
                </a:lnTo>
                <a:close/>
              </a:path>
            </a:pathLst>
          </a:custGeom>
          <a:solidFill>
            <a:srgbClr val="006FC0"/>
          </a:solidFill>
        </p:spPr>
        <p:txBody>
          <a:bodyPr wrap="square" lIns="0" tIns="0" rIns="0" bIns="0" rtlCol="0"/>
          <a:lstStyle/>
          <a:p/>
        </p:txBody>
      </p:sp>
      <p:sp>
        <p:nvSpPr>
          <p:cNvPr id="17" name="object 13"/>
          <p:cNvSpPr txBox="1"/>
          <p:nvPr/>
        </p:nvSpPr>
        <p:spPr>
          <a:xfrm>
            <a:off x="4114800" y="5611216"/>
            <a:ext cx="3733800" cy="276999"/>
          </a:xfrm>
          <a:prstGeom prst="rect">
            <a:avLst/>
          </a:prstGeom>
        </p:spPr>
        <p:txBody>
          <a:bodyPr vert="horz" wrap="square" lIns="0" tIns="0" rIns="0" bIns="0" rtlCol="0">
            <a:spAutoFit/>
          </a:bodyPr>
          <a:lstStyle/>
          <a:p>
            <a:pPr marL="12700">
              <a:lnSpc>
                <a:spcPct val="100000"/>
              </a:lnSpc>
            </a:pPr>
            <a:r>
              <a:rPr lang="en-US" spc="-15">
                <a:latin typeface="Arial" panose="020B0604020202090204"/>
                <a:cs typeface="Arial" panose="020B0604020202090204"/>
                <a:sym typeface="+mn-ea"/>
              </a:rPr>
              <a:t>Model </a:t>
            </a:r>
            <a:r>
              <a:rPr lang="en-US" altLang="zh-CN" spc="-15">
                <a:latin typeface="Arial" panose="020B0604020202090204"/>
                <a:cs typeface="Arial" panose="020B0604020202090204"/>
                <a:sym typeface="+mn-ea"/>
              </a:rPr>
              <a:t>E</a:t>
            </a:r>
            <a:r>
              <a:rPr lang="en-US" spc="-15">
                <a:latin typeface="Arial" panose="020B0604020202090204"/>
                <a:cs typeface="Arial" panose="020B0604020202090204"/>
                <a:sym typeface="+mn-ea"/>
              </a:rPr>
              <a:t>nhancement</a:t>
            </a:r>
            <a:r>
              <a:rPr lang="zh-CN" altLang="en-US" spc="-15">
                <a:latin typeface="Arial" panose="020B0604020202090204"/>
                <a:cs typeface="Arial" panose="020B0604020202090204"/>
                <a:sym typeface="+mn-ea"/>
              </a:rPr>
              <a:t> </a:t>
            </a:r>
            <a:r>
              <a:rPr lang="en-US" altLang="zh-CN" spc="-15">
                <a:latin typeface="Arial" panose="020B0604020202090204"/>
                <a:cs typeface="Arial" panose="020B0604020202090204"/>
                <a:sym typeface="+mn-ea"/>
              </a:rPr>
              <a:t>and</a:t>
            </a:r>
            <a:r>
              <a:rPr lang="zh-CN" altLang="en-US" spc="-15">
                <a:latin typeface="Arial" panose="020B0604020202090204"/>
                <a:cs typeface="Arial" panose="020B0604020202090204"/>
                <a:sym typeface="+mn-ea"/>
              </a:rPr>
              <a:t> </a:t>
            </a:r>
            <a:r>
              <a:rPr lang="en-US" altLang="zh-CN" spc="-15">
                <a:latin typeface="Arial" panose="020B0604020202090204"/>
                <a:cs typeface="Arial" panose="020B0604020202090204"/>
                <a:sym typeface="+mn-ea"/>
              </a:rPr>
              <a:t>Extension</a:t>
            </a:r>
            <a:endParaRPr lang="en-US" spc="-15">
              <a:latin typeface="Arial" panose="020B0604020202090204"/>
              <a:cs typeface="Arial" panose="020B0604020202090204"/>
            </a:endParaRPr>
          </a:p>
        </p:txBody>
      </p:sp>
      <p:sp>
        <p:nvSpPr>
          <p:cNvPr id="18" name="文本框 17"/>
          <p:cNvSpPr txBox="1"/>
          <p:nvPr/>
        </p:nvSpPr>
        <p:spPr>
          <a:xfrm>
            <a:off x="8930397" y="214954"/>
            <a:ext cx="3116600" cy="307777"/>
          </a:xfrm>
          <a:prstGeom prst="rect">
            <a:avLst/>
          </a:prstGeom>
          <a:noFill/>
          <a:ln>
            <a:solidFill>
              <a:schemeClr val="accent1"/>
            </a:solidFill>
          </a:ln>
        </p:spPr>
        <p:txBody>
          <a:bodyPr wrap="square">
            <a:spAutoFit/>
          </a:bodyPr>
          <a:lstStyle/>
          <a:p>
            <a:pPr algn="ctr" rtl="0">
              <a:spcBef>
                <a:spcPts val="0"/>
              </a:spcBef>
              <a:spcAft>
                <a:spcPts val="0"/>
              </a:spcAft>
            </a:pPr>
            <a:r>
              <a:rPr lang="en-US" altLang="zh-CN" sz="1400" b="0" i="0" u="none" strike="noStrike">
                <a:solidFill>
                  <a:srgbClr val="016FC0"/>
                </a:solidFill>
                <a:effectLst/>
                <a:latin typeface="Microsoft YaHei" panose="020B0503020204020204" pitchFamily="34" charset="-122"/>
                <a:ea typeface="Microsoft YaHei" panose="020B0503020204020204" pitchFamily="34" charset="-122"/>
              </a:rPr>
              <a:t>Presenter: WANG Lei</a:t>
            </a:r>
            <a:endParaRPr lang="zh-CN" altLang="en-US" sz="1400">
              <a:solidFill>
                <a:srgbClr val="016FC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50004" y="463668"/>
            <a:ext cx="4491990" cy="430887"/>
          </a:xfrm>
          <a:prstGeom prst="rect">
            <a:avLst/>
          </a:prstGeom>
        </p:spPr>
        <p:txBody>
          <a:bodyPr vert="horz" wrap="square" lIns="0" tIns="0" rIns="0" bIns="0" rtlCol="0">
            <a:spAutoFit/>
          </a:bodyPr>
          <a:lstStyle/>
          <a:p>
            <a:pPr marL="268605" algn="ctr">
              <a:lnSpc>
                <a:spcPct val="100000"/>
              </a:lnSpc>
            </a:pPr>
            <a:r>
              <a:rPr lang="en-US" kern="1200" spc="-5">
                <a:latin typeface="Arial Black" panose="020B0A04020102020204"/>
                <a:ea typeface="+mn-ea"/>
                <a:cs typeface="Arial Black" panose="020B0A04020102020204"/>
              </a:rPr>
              <a:t>Model </a:t>
            </a:r>
            <a:r>
              <a:rPr lang="en-US" altLang="zh-CN" kern="1200" spc="-5">
                <a:latin typeface="Arial Black" panose="020B0A04020102020204"/>
                <a:ea typeface="+mn-ea"/>
                <a:cs typeface="Arial Black" panose="020B0A04020102020204"/>
              </a:rPr>
              <a:t>B</a:t>
            </a:r>
            <a:r>
              <a:rPr lang="en-US" kern="1200" spc="-5">
                <a:latin typeface="Arial Black" panose="020B0A04020102020204"/>
                <a:ea typeface="+mn-ea"/>
                <a:cs typeface="Arial Black" panose="020B0A04020102020204"/>
              </a:rPr>
              <a:t>uilding</a:t>
            </a:r>
            <a:endParaRPr kern="1200" spc="-5">
              <a:latin typeface="Arial Black" panose="020B0A04020102020204"/>
              <a:ea typeface="+mn-ea"/>
              <a:cs typeface="Arial Black" panose="020B0A04020102020204"/>
            </a:endParaRPr>
          </a:p>
        </p:txBody>
      </p:sp>
      <p:sp>
        <p:nvSpPr>
          <p:cNvPr id="3" name="object 3"/>
          <p:cNvSpPr/>
          <p:nvPr/>
        </p:nvSpPr>
        <p:spPr>
          <a:xfrm>
            <a:off x="5348478" y="1116330"/>
            <a:ext cx="1497965" cy="0"/>
          </a:xfrm>
          <a:custGeom>
            <a:avLst/>
            <a:gdLst/>
            <a:ahLst/>
            <a:cxnLst/>
            <a:rect l="l" t="t" r="r" b="b"/>
            <a:pathLst>
              <a:path w="1497965">
                <a:moveTo>
                  <a:pt x="0" y="0"/>
                </a:moveTo>
                <a:lnTo>
                  <a:pt x="1497456" y="0"/>
                </a:lnTo>
              </a:path>
            </a:pathLst>
          </a:custGeom>
          <a:ln w="38100">
            <a:solidFill>
              <a:srgbClr val="006FC0"/>
            </a:solidFill>
          </a:ln>
        </p:spPr>
        <p:txBody>
          <a:bodyPr wrap="square" lIns="0" tIns="0" rIns="0" bIns="0" rtlCol="0"/>
          <a:lstStyle/>
          <a:p/>
        </p:txBody>
      </p:sp>
      <p:sp>
        <p:nvSpPr>
          <p:cNvPr id="4" name="object 4"/>
          <p:cNvSpPr txBox="1"/>
          <p:nvPr/>
        </p:nvSpPr>
        <p:spPr>
          <a:xfrm>
            <a:off x="11580368" y="340017"/>
            <a:ext cx="254000" cy="482600"/>
          </a:xfrm>
          <a:prstGeom prst="rect">
            <a:avLst/>
          </a:prstGeom>
        </p:spPr>
        <p:txBody>
          <a:bodyPr vert="horz" wrap="square" lIns="0" tIns="0" rIns="0" bIns="0" rtlCol="0">
            <a:spAutoFit/>
          </a:bodyPr>
          <a:lstStyle/>
          <a:p>
            <a:pPr marL="12700">
              <a:lnSpc>
                <a:spcPct val="100000"/>
              </a:lnSpc>
            </a:pPr>
            <a:r>
              <a:rPr sz="3600" b="1">
                <a:solidFill>
                  <a:srgbClr val="006FC0"/>
                </a:solidFill>
                <a:latin typeface="Arial Black" panose="020B0A04020102020204"/>
                <a:cs typeface="Arial Black" panose="020B0A04020102020204"/>
              </a:rPr>
              <a:t>”</a:t>
            </a:r>
            <a:endParaRPr sz="3600">
              <a:latin typeface="Arial Black" panose="020B0A04020102020204"/>
              <a:cs typeface="Arial Black" panose="020B0A04020102020204"/>
            </a:endParaRPr>
          </a:p>
        </p:txBody>
      </p:sp>
      <p:sp>
        <p:nvSpPr>
          <p:cNvPr id="5" name="object 5"/>
          <p:cNvSpPr/>
          <p:nvPr/>
        </p:nvSpPr>
        <p:spPr>
          <a:xfrm>
            <a:off x="403859" y="342900"/>
            <a:ext cx="510540" cy="585470"/>
          </a:xfrm>
          <a:custGeom>
            <a:avLst/>
            <a:gdLst/>
            <a:ahLst/>
            <a:cxnLst/>
            <a:rect l="l" t="t" r="r" b="b"/>
            <a:pathLst>
              <a:path w="510540" h="585469">
                <a:moveTo>
                  <a:pt x="0" y="0"/>
                </a:moveTo>
                <a:lnTo>
                  <a:pt x="0" y="585215"/>
                </a:lnTo>
                <a:lnTo>
                  <a:pt x="510540" y="292608"/>
                </a:lnTo>
                <a:lnTo>
                  <a:pt x="0" y="0"/>
                </a:lnTo>
                <a:close/>
              </a:path>
            </a:pathLst>
          </a:custGeom>
          <a:solidFill>
            <a:srgbClr val="006FC0"/>
          </a:solidFill>
        </p:spPr>
        <p:txBody>
          <a:bodyPr wrap="square" lIns="0" tIns="0" rIns="0" bIns="0" rtlCol="0"/>
          <a:lstStyle/>
          <a:p/>
        </p:txBody>
      </p:sp>
      <p:sp>
        <p:nvSpPr>
          <p:cNvPr id="6" name="object 6"/>
          <p:cNvSpPr txBox="1"/>
          <p:nvPr/>
        </p:nvSpPr>
        <p:spPr>
          <a:xfrm>
            <a:off x="455777" y="523549"/>
            <a:ext cx="153035" cy="276999"/>
          </a:xfrm>
          <a:prstGeom prst="rect">
            <a:avLst/>
          </a:prstGeom>
        </p:spPr>
        <p:txBody>
          <a:bodyPr vert="horz" wrap="square" lIns="0" tIns="0" rIns="0" bIns="0" rtlCol="0">
            <a:spAutoFit/>
          </a:bodyPr>
          <a:lstStyle/>
          <a:p>
            <a:pPr marL="12700">
              <a:lnSpc>
                <a:spcPct val="100000"/>
              </a:lnSpc>
            </a:pPr>
            <a:r>
              <a:rPr lang="en-US" sz="1800" b="1">
                <a:solidFill>
                  <a:srgbClr val="FFFFFF"/>
                </a:solidFill>
                <a:latin typeface="Arial" panose="020B0604020202090204"/>
                <a:cs typeface="Arial" panose="020B0604020202090204"/>
              </a:rPr>
              <a:t>3</a:t>
            </a:r>
            <a:endParaRPr sz="1800">
              <a:latin typeface="Arial" panose="020B0604020202090204"/>
              <a:cs typeface="Arial" panose="020B0604020202090204"/>
            </a:endParaRPr>
          </a:p>
        </p:txBody>
      </p:sp>
      <p:sp>
        <p:nvSpPr>
          <p:cNvPr id="7" name="object 7"/>
          <p:cNvSpPr/>
          <p:nvPr/>
        </p:nvSpPr>
        <p:spPr>
          <a:xfrm>
            <a:off x="439673" y="429005"/>
            <a:ext cx="510540" cy="584200"/>
          </a:xfrm>
          <a:custGeom>
            <a:avLst/>
            <a:gdLst/>
            <a:ahLst/>
            <a:cxnLst/>
            <a:rect l="l" t="t" r="r" b="b"/>
            <a:pathLst>
              <a:path w="510540" h="584200">
                <a:moveTo>
                  <a:pt x="0" y="0"/>
                </a:moveTo>
                <a:lnTo>
                  <a:pt x="510539" y="291846"/>
                </a:lnTo>
                <a:lnTo>
                  <a:pt x="0" y="583692"/>
                </a:lnTo>
                <a:lnTo>
                  <a:pt x="0" y="0"/>
                </a:lnTo>
                <a:close/>
              </a:path>
            </a:pathLst>
          </a:custGeom>
          <a:ln w="19050">
            <a:solidFill>
              <a:srgbClr val="006FC0"/>
            </a:solidFill>
          </a:ln>
        </p:spPr>
        <p:txBody>
          <a:bodyPr wrap="square" lIns="0" tIns="0" rIns="0" bIns="0" rtlCol="0"/>
          <a:lstStyle/>
          <a:p/>
        </p:txBody>
      </p:sp>
      <p:sp>
        <p:nvSpPr>
          <p:cNvPr id="8" name="object 8"/>
          <p:cNvSpPr txBox="1"/>
          <p:nvPr/>
        </p:nvSpPr>
        <p:spPr>
          <a:xfrm>
            <a:off x="1134567" y="497490"/>
            <a:ext cx="1497965" cy="369332"/>
          </a:xfrm>
          <a:prstGeom prst="rect">
            <a:avLst/>
          </a:prstGeom>
        </p:spPr>
        <p:txBody>
          <a:bodyPr vert="horz" wrap="square" lIns="0" tIns="0" rIns="0" bIns="0" rtlCol="0">
            <a:spAutoFit/>
          </a:bodyPr>
          <a:lstStyle/>
          <a:p>
            <a:pPr marL="12700">
              <a:lnSpc>
                <a:spcPct val="100000"/>
              </a:lnSpc>
            </a:pPr>
            <a:r>
              <a:rPr lang="en-US" altLang="zh-CN" sz="2400" b="1">
                <a:solidFill>
                  <a:srgbClr val="006FC0"/>
                </a:solidFill>
                <a:latin typeface="Arial" panose="020B0604020202090204"/>
                <a:cs typeface="Arial" panose="020B0604020202090204"/>
              </a:rPr>
              <a:t>Models</a:t>
            </a:r>
            <a:endParaRPr sz="2400">
              <a:latin typeface="Arial" panose="020B0604020202090204"/>
              <a:cs typeface="Arial" panose="020B0604020202090204"/>
            </a:endParaRPr>
          </a:p>
        </p:txBody>
      </p:sp>
      <p:sp>
        <p:nvSpPr>
          <p:cNvPr id="19" name="Content Placeholder 2"/>
          <p:cNvSpPr txBox="1"/>
          <p:nvPr/>
        </p:nvSpPr>
        <p:spPr>
          <a:xfrm>
            <a:off x="838199" y="1035026"/>
            <a:ext cx="10515600" cy="41941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buClr>
                <a:schemeClr val="tx2">
                  <a:lumMod val="60000"/>
                  <a:lumOff val="40000"/>
                </a:schemeClr>
              </a:buClr>
            </a:pPr>
            <a:r>
              <a:rPr lang="en-US" sz="2000" b="1">
                <a:solidFill>
                  <a:srgbClr val="016FC0"/>
                </a:solidFill>
                <a:latin typeface="Arial" panose="020B0604020202090204"/>
                <a:cs typeface="Arial" panose="020B0604020202090204"/>
              </a:rPr>
              <a:t>1. Linear regression</a:t>
            </a:r>
            <a:endParaRPr lang="en-US" sz="2000" b="1">
              <a:solidFill>
                <a:srgbClr val="016FC0"/>
              </a:solidFill>
              <a:latin typeface="Arial" panose="020B0604020202090204"/>
              <a:cs typeface="Arial" panose="020B0604020202090204"/>
            </a:endParaRPr>
          </a:p>
          <a:p>
            <a:pPr>
              <a:buClr>
                <a:schemeClr val="tx2">
                  <a:lumMod val="60000"/>
                  <a:lumOff val="40000"/>
                </a:schemeClr>
              </a:buClr>
            </a:pPr>
            <a:endParaRPr lang="en-US" altLang="zh-CN" sz="2000" b="1">
              <a:solidFill>
                <a:srgbClr val="016FC0"/>
              </a:solidFill>
              <a:latin typeface="Arial" panose="020B0604020202090204"/>
              <a:cs typeface="Arial" panose="020B0604020202090204"/>
            </a:endParaRPr>
          </a:p>
          <a:p>
            <a:pPr>
              <a:buClr>
                <a:schemeClr val="tx2">
                  <a:lumMod val="60000"/>
                  <a:lumOff val="40000"/>
                </a:schemeClr>
              </a:buClr>
            </a:pPr>
            <a:endParaRPr lang="en-US" altLang="zh-CN" sz="2000" b="1">
              <a:solidFill>
                <a:srgbClr val="016FC0"/>
              </a:solidFill>
              <a:latin typeface="Arial" panose="020B0604020202090204"/>
              <a:cs typeface="Arial" panose="020B0604020202090204"/>
            </a:endParaRPr>
          </a:p>
          <a:p>
            <a:pPr>
              <a:buClr>
                <a:schemeClr val="tx2">
                  <a:lumMod val="60000"/>
                  <a:lumOff val="40000"/>
                </a:schemeClr>
              </a:buClr>
            </a:pPr>
            <a:endParaRPr lang="en-US" altLang="zh-CN" sz="2000" b="1">
              <a:solidFill>
                <a:srgbClr val="016FC0"/>
              </a:solidFill>
              <a:latin typeface="Arial" panose="020B0604020202090204"/>
              <a:cs typeface="Arial" panose="020B0604020202090204"/>
            </a:endParaRPr>
          </a:p>
          <a:p>
            <a:pPr>
              <a:buClr>
                <a:schemeClr val="tx2">
                  <a:lumMod val="60000"/>
                  <a:lumOff val="40000"/>
                </a:schemeClr>
              </a:buClr>
            </a:pPr>
            <a:endParaRPr lang="en-US" altLang="zh-CN" sz="2000" b="1">
              <a:solidFill>
                <a:srgbClr val="016FC0"/>
              </a:solidFill>
              <a:latin typeface="Arial" panose="020B0604020202090204"/>
              <a:cs typeface="Arial" panose="020B0604020202090204"/>
            </a:endParaRPr>
          </a:p>
          <a:p>
            <a:pPr>
              <a:buClr>
                <a:schemeClr val="tx2">
                  <a:lumMod val="60000"/>
                  <a:lumOff val="40000"/>
                </a:schemeClr>
              </a:buClr>
            </a:pPr>
            <a:endParaRPr lang="en-US" altLang="zh-CN" sz="2000" b="1">
              <a:solidFill>
                <a:srgbClr val="016FC0"/>
              </a:solidFill>
              <a:latin typeface="Arial" panose="020B0604020202090204"/>
              <a:cs typeface="Arial" panose="020B0604020202090204"/>
            </a:endParaRPr>
          </a:p>
          <a:p>
            <a:pPr>
              <a:buClr>
                <a:schemeClr val="tx2">
                  <a:lumMod val="60000"/>
                  <a:lumOff val="40000"/>
                </a:schemeClr>
              </a:buClr>
            </a:pPr>
            <a:r>
              <a:rPr lang="en-US" altLang="zh-CN" sz="2000">
                <a:solidFill>
                  <a:srgbClr val="016FC0"/>
                </a:solidFill>
                <a:latin typeface="Arial" panose="020B0604020202090204"/>
                <a:cs typeface="Arial" panose="020B0604020202090204"/>
              </a:rPr>
              <a:t>W</a:t>
            </a:r>
            <a:r>
              <a:rPr lang="en-US" sz="2000">
                <a:solidFill>
                  <a:srgbClr val="016FC0"/>
                </a:solidFill>
                <a:latin typeface="Arial" panose="020B0604020202090204"/>
                <a:cs typeface="Arial" panose="020B0604020202090204"/>
              </a:rPr>
              <a:t>eighted</a:t>
            </a:r>
            <a:r>
              <a:rPr lang="en-US" sz="1800">
                <a:solidFill>
                  <a:srgbClr val="016FC0"/>
                </a:solidFill>
                <a:latin typeface="Arial" panose="020B0604020202090204"/>
                <a:cs typeface="Arial" panose="020B0604020202090204"/>
              </a:rPr>
              <a:t> </a:t>
            </a:r>
            <a:r>
              <a:rPr lang="en-US" sz="2000">
                <a:solidFill>
                  <a:srgbClr val="016FC0"/>
                </a:solidFill>
                <a:latin typeface="Arial" panose="020B0604020202090204"/>
                <a:cs typeface="Arial" panose="020B0604020202090204"/>
              </a:rPr>
              <a:t>Pearson</a:t>
            </a:r>
            <a:r>
              <a:rPr lang="en-US" sz="1800">
                <a:solidFill>
                  <a:srgbClr val="016FC0"/>
                </a:solidFill>
                <a:latin typeface="Arial" panose="020B0604020202090204"/>
                <a:cs typeface="Arial" panose="020B0604020202090204"/>
              </a:rPr>
              <a:t> </a:t>
            </a:r>
            <a:r>
              <a:rPr lang="en-US" sz="2000">
                <a:solidFill>
                  <a:srgbClr val="016FC0"/>
                </a:solidFill>
                <a:latin typeface="Arial" panose="020B0604020202090204"/>
                <a:cs typeface="Arial" panose="020B0604020202090204"/>
              </a:rPr>
              <a:t>correlation on test : </a:t>
            </a:r>
            <a:r>
              <a:rPr lang="en-US" altLang="zh-CN" sz="2000" b="1">
                <a:solidFill>
                  <a:srgbClr val="C00000"/>
                </a:solidFill>
                <a:latin typeface="Arial" panose="020B0604020202090204"/>
                <a:cs typeface="Arial" panose="020B0604020202090204"/>
              </a:rPr>
              <a:t>0.00865</a:t>
            </a:r>
            <a:endParaRPr lang="en-US" sz="1800" b="1">
              <a:solidFill>
                <a:srgbClr val="016FC0"/>
              </a:solidFill>
              <a:latin typeface="Arial" panose="020B0604020202090204"/>
              <a:cs typeface="Arial" panose="020B0604020202090204"/>
            </a:endParaRPr>
          </a:p>
        </p:txBody>
      </p:sp>
      <p:graphicFrame>
        <p:nvGraphicFramePr>
          <p:cNvPr id="20" name="Table -1"/>
          <p:cNvGraphicFramePr/>
          <p:nvPr/>
        </p:nvGraphicFramePr>
        <p:xfrm>
          <a:off x="1119363" y="1530992"/>
          <a:ext cx="10106025" cy="795020"/>
        </p:xfrm>
        <a:graphic>
          <a:graphicData uri="http://schemas.openxmlformats.org/drawingml/2006/table">
            <a:tbl>
              <a:tblPr firstRow="1" bandRow="1">
                <a:tableStyleId>{3C2FFA5D-87B4-456A-9821-1D502468CF0F}</a:tableStyleId>
              </a:tblPr>
              <a:tblGrid>
                <a:gridCol w="1264920"/>
                <a:gridCol w="1263015"/>
                <a:gridCol w="1261110"/>
                <a:gridCol w="1264920"/>
                <a:gridCol w="1263015"/>
                <a:gridCol w="1264920"/>
                <a:gridCol w="1263015"/>
                <a:gridCol w="1261110"/>
              </a:tblGrid>
              <a:tr h="506095">
                <a:tc>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indent="0" algn="ctr">
                        <a:buNone/>
                      </a:pPr>
                      <a:r>
                        <a:rPr sz="1600" b="1">
                          <a:solidFill>
                            <a:schemeClr val="bg1"/>
                          </a:solidFill>
                        </a:rPr>
                        <a:t>Name</a:t>
                      </a:r>
                      <a:endParaRPr lang="en-US" sz="1600" b="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tc>
                <a:tc>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indent="0" algn="ctr">
                        <a:buNone/>
                      </a:pPr>
                      <a:r>
                        <a:rPr sz="1600" b="1" err="1">
                          <a:solidFill>
                            <a:schemeClr val="bg1"/>
                          </a:solidFill>
                        </a:rPr>
                        <a:t>Binance</a:t>
                      </a:r>
                      <a:r>
                        <a:rPr sz="1600" b="1">
                          <a:solidFill>
                            <a:schemeClr val="bg1"/>
                          </a:solidFill>
                        </a:rPr>
                        <a:t> Coin</a:t>
                      </a:r>
                      <a:endParaRPr lang="en-US" sz="1600" b="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tc>
                <a:tc>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indent="0" algn="ctr">
                        <a:buNone/>
                      </a:pPr>
                      <a:r>
                        <a:rPr sz="1600" b="1">
                          <a:solidFill>
                            <a:schemeClr val="bg1"/>
                          </a:solidFill>
                        </a:rPr>
                        <a:t>Bitcoin</a:t>
                      </a:r>
                      <a:endParaRPr lang="en-US" sz="1600" b="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tc>
                <a:tc>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indent="0" algn="ctr">
                        <a:buNone/>
                      </a:pPr>
                      <a:r>
                        <a:rPr sz="1600" b="1">
                          <a:solidFill>
                            <a:schemeClr val="bg1"/>
                          </a:solidFill>
                        </a:rPr>
                        <a:t>Bitcoin Cash</a:t>
                      </a:r>
                      <a:endParaRPr lang="en-US" sz="1600" b="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tc>
                <a:tc>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indent="0" algn="ctr">
                        <a:buNone/>
                      </a:pPr>
                      <a:r>
                        <a:rPr sz="1600" b="1" err="1">
                          <a:solidFill>
                            <a:schemeClr val="bg1"/>
                          </a:solidFill>
                        </a:rPr>
                        <a:t>Cardano</a:t>
                      </a:r>
                      <a:endParaRPr lang="en-US" sz="1600" b="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tc>
                <a:tc>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indent="0" algn="ctr">
                        <a:buNone/>
                      </a:pPr>
                      <a:r>
                        <a:rPr sz="1600" b="1">
                          <a:solidFill>
                            <a:schemeClr val="bg1"/>
                          </a:solidFill>
                        </a:rPr>
                        <a:t>Dogecoin</a:t>
                      </a:r>
                      <a:endParaRPr lang="en-US" sz="1600" b="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tc>
                <a:tc>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indent="0" algn="ctr">
                        <a:buNone/>
                      </a:pPr>
                      <a:r>
                        <a:rPr sz="1600" b="1">
                          <a:solidFill>
                            <a:schemeClr val="bg1"/>
                          </a:solidFill>
                        </a:rPr>
                        <a:t>EOS.IO</a:t>
                      </a:r>
                      <a:endParaRPr lang="en-US" sz="1600" b="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tc>
                <a:tc>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indent="0" algn="ctr">
                        <a:buNone/>
                      </a:pPr>
                      <a:r>
                        <a:rPr sz="1600" b="1">
                          <a:solidFill>
                            <a:schemeClr val="bg1"/>
                          </a:solidFill>
                        </a:rPr>
                        <a:t>Ethereum</a:t>
                      </a:r>
                      <a:endParaRPr lang="en-US" sz="1600" b="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tc>
              </a:tr>
              <a:tr h="288925">
                <a:tc>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indent="0" algn="ctr">
                        <a:buNone/>
                      </a:pPr>
                      <a:r>
                        <a:rPr lang="en-US" sz="1600" b="1">
                          <a:solidFill>
                            <a:srgbClr val="000000"/>
                          </a:solidFill>
                        </a:rPr>
                        <a:t>S</a:t>
                      </a:r>
                      <a:r>
                        <a:rPr sz="1600" b="1">
                          <a:solidFill>
                            <a:srgbClr val="000000"/>
                          </a:solidFill>
                        </a:rPr>
                        <a:t>core</a:t>
                      </a:r>
                      <a:endParaRPr lang="en-US" sz="16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tc>
                <a:tc>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indent="0" algn="ctr">
                        <a:buNone/>
                      </a:pPr>
                      <a:r>
                        <a:rPr sz="1600" b="0"/>
                        <a:t>0.0081</a:t>
                      </a:r>
                      <a:endParaRPr lang="en-US" sz="1600" b="0">
                        <a:latin typeface="Times New Roman" panose="02020603050405020304" pitchFamily="18" charset="0"/>
                        <a:ea typeface="Courier New" panose="02070609020205090404" charset="0"/>
                        <a:cs typeface="Times New Roman" panose="02020603050405020304" pitchFamily="18" charset="0"/>
                      </a:endParaRPr>
                    </a:p>
                  </a:txBody>
                  <a:tcPr marL="0" marR="0" marT="0" marB="1" anchor="ctr"/>
                </a:tc>
                <a:tc>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indent="0" algn="ctr">
                        <a:buNone/>
                      </a:pPr>
                      <a:r>
                        <a:rPr sz="1600" b="0"/>
                        <a:t>0.0086</a:t>
                      </a:r>
                      <a:endParaRPr lang="en-US" sz="1600" b="0">
                        <a:latin typeface="Times New Roman" panose="02020603050405020304" pitchFamily="18" charset="0"/>
                        <a:ea typeface="Courier New" panose="02070609020205090404" charset="0"/>
                        <a:cs typeface="Times New Roman" panose="02020603050405020304" pitchFamily="18" charset="0"/>
                      </a:endParaRPr>
                    </a:p>
                  </a:txBody>
                  <a:tcPr marL="0" marR="0" marT="0" marB="1" anchor="ctr"/>
                </a:tc>
                <a:tc>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indent="0" algn="ctr">
                        <a:buNone/>
                      </a:pPr>
                      <a:r>
                        <a:rPr sz="1600" b="0"/>
                        <a:t>0.0336</a:t>
                      </a:r>
                      <a:endParaRPr lang="en-US" sz="1600" b="0">
                        <a:latin typeface="Times New Roman" panose="02020603050405020304" pitchFamily="18" charset="0"/>
                        <a:ea typeface="Courier New" panose="02070609020205090404" charset="0"/>
                        <a:cs typeface="Times New Roman" panose="02020603050405020304" pitchFamily="18" charset="0"/>
                      </a:endParaRPr>
                    </a:p>
                  </a:txBody>
                  <a:tcPr marL="0" marR="0" marT="0" marB="1" anchor="ctr"/>
                </a:tc>
                <a:tc>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indent="0" algn="ctr">
                        <a:buNone/>
                      </a:pPr>
                      <a:r>
                        <a:rPr sz="1600" b="0"/>
                        <a:t>0.0202</a:t>
                      </a:r>
                      <a:endParaRPr lang="en-US" sz="1600" b="0">
                        <a:latin typeface="Times New Roman" panose="02020603050405020304" pitchFamily="18" charset="0"/>
                        <a:ea typeface="Courier New" panose="02070609020205090404" charset="0"/>
                        <a:cs typeface="Times New Roman" panose="02020603050405020304" pitchFamily="18" charset="0"/>
                      </a:endParaRPr>
                    </a:p>
                  </a:txBody>
                  <a:tcPr marL="0" marR="0" marT="0" marB="1" anchor="ctr"/>
                </a:tc>
                <a:tc>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indent="0" algn="ctr">
                        <a:buNone/>
                      </a:pPr>
                      <a:r>
                        <a:rPr sz="1600" b="0"/>
                        <a:t>0.0023</a:t>
                      </a:r>
                      <a:endParaRPr lang="en-US" sz="1600" b="0">
                        <a:latin typeface="Times New Roman" panose="02020603050405020304" pitchFamily="18" charset="0"/>
                        <a:ea typeface="Courier New" panose="02070609020205090404" charset="0"/>
                        <a:cs typeface="Times New Roman" panose="02020603050405020304" pitchFamily="18" charset="0"/>
                      </a:endParaRPr>
                    </a:p>
                  </a:txBody>
                  <a:tcPr marL="0" marR="0" marT="0" marB="1" anchor="ctr"/>
                </a:tc>
                <a:tc>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indent="0" algn="ctr">
                        <a:buNone/>
                      </a:pPr>
                      <a:r>
                        <a:rPr sz="1600" b="0"/>
                        <a:t>-0.0020</a:t>
                      </a:r>
                      <a:endParaRPr lang="en-US" sz="1600" b="0">
                        <a:latin typeface="Times New Roman" panose="02020603050405020304" pitchFamily="18" charset="0"/>
                        <a:ea typeface="Courier New" panose="02070609020205090404" charset="0"/>
                        <a:cs typeface="Times New Roman" panose="02020603050405020304" pitchFamily="18" charset="0"/>
                      </a:endParaRPr>
                    </a:p>
                  </a:txBody>
                  <a:tcPr marL="0" marR="0" marT="0" marB="1" anchor="ctr"/>
                </a:tc>
                <a:tc>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indent="0" algn="ctr">
                        <a:buNone/>
                      </a:pPr>
                      <a:r>
                        <a:rPr sz="1600" b="0"/>
                        <a:t>0.0128</a:t>
                      </a:r>
                      <a:endParaRPr lang="en-US" sz="1600" b="0">
                        <a:latin typeface="Times New Roman" panose="02020603050405020304" pitchFamily="18" charset="0"/>
                        <a:ea typeface="Courier New" panose="02070609020205090404" charset="0"/>
                        <a:cs typeface="Times New Roman" panose="02020603050405020304" pitchFamily="18" charset="0"/>
                      </a:endParaRPr>
                    </a:p>
                  </a:txBody>
                  <a:tcPr marL="0" marR="0" marT="0" marB="1" anchor="ctr"/>
                </a:tc>
              </a:tr>
            </a:tbl>
          </a:graphicData>
        </a:graphic>
      </p:graphicFrame>
      <p:graphicFrame>
        <p:nvGraphicFramePr>
          <p:cNvPr id="9" name="表格 8"/>
          <p:cNvGraphicFramePr>
            <a:graphicFrameLocks noGrp="1"/>
          </p:cNvGraphicFramePr>
          <p:nvPr/>
        </p:nvGraphicFramePr>
        <p:xfrm>
          <a:off x="1119363" y="2492896"/>
          <a:ext cx="10106025" cy="895985"/>
        </p:xfrm>
        <a:graphic>
          <a:graphicData uri="http://schemas.openxmlformats.org/drawingml/2006/table">
            <a:tbl>
              <a:tblPr firstRow="1" bandRow="1">
                <a:tableStyleId>{3C2FFA5D-87B4-456A-9821-1D502468CF0F}</a:tableStyleId>
              </a:tblPr>
              <a:tblGrid>
                <a:gridCol w="1264920"/>
                <a:gridCol w="1263015"/>
                <a:gridCol w="1261110"/>
                <a:gridCol w="1264920"/>
                <a:gridCol w="1263015"/>
                <a:gridCol w="1264920"/>
                <a:gridCol w="1263015"/>
                <a:gridCol w="1261110"/>
              </a:tblGrid>
              <a:tr h="607060">
                <a:tc>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indent="0" algn="ctr">
                        <a:buNone/>
                      </a:pPr>
                      <a:r>
                        <a:rPr sz="1600" b="1">
                          <a:solidFill>
                            <a:schemeClr val="bg1"/>
                          </a:solidFill>
                        </a:rPr>
                        <a:t>Name</a:t>
                      </a:r>
                      <a:endParaRPr lang="en-US" sz="1600" b="1">
                        <a:solidFill>
                          <a:schemeClr val="bg1"/>
                        </a:solidFill>
                        <a:latin typeface="Arial" panose="020B0604020202090204" pitchFamily="34" charset="0"/>
                        <a:ea typeface="Times New Roman" panose="02020603050405020304" pitchFamily="18" charset="0"/>
                        <a:cs typeface="Arial" panose="020B0604020202090204" pitchFamily="34" charset="0"/>
                      </a:endParaRPr>
                    </a:p>
                  </a:txBody>
                  <a:tcPr marL="0" marR="0" marT="0" marB="1" anchor="ctr"/>
                </a:tc>
                <a:tc>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indent="0" algn="ctr">
                        <a:buNone/>
                      </a:pPr>
                      <a:r>
                        <a:rPr sz="1600" b="1">
                          <a:solidFill>
                            <a:schemeClr val="bg1"/>
                          </a:solidFill>
                        </a:rPr>
                        <a:t>Ethereum Classic</a:t>
                      </a:r>
                      <a:endParaRPr lang="en-US" sz="1600" b="1">
                        <a:solidFill>
                          <a:schemeClr val="bg1"/>
                        </a:solidFill>
                        <a:latin typeface="Arial" panose="020B0604020202090204" pitchFamily="34" charset="0"/>
                        <a:ea typeface="Times New Roman" panose="02020603050405020304" pitchFamily="18" charset="0"/>
                        <a:cs typeface="Arial" panose="020B0604020202090204" pitchFamily="34" charset="0"/>
                      </a:endParaRPr>
                    </a:p>
                  </a:txBody>
                  <a:tcPr marL="0" marR="0" marT="0" marB="1" anchor="ctr"/>
                </a:tc>
                <a:tc>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indent="0" algn="ctr">
                        <a:buNone/>
                      </a:pPr>
                      <a:r>
                        <a:rPr sz="1600" b="1">
                          <a:solidFill>
                            <a:schemeClr val="bg1"/>
                          </a:solidFill>
                        </a:rPr>
                        <a:t>IOTA</a:t>
                      </a:r>
                      <a:endParaRPr lang="en-US" sz="1600" b="1">
                        <a:solidFill>
                          <a:schemeClr val="bg1"/>
                        </a:solidFill>
                        <a:latin typeface="Arial" panose="020B0604020202090204" pitchFamily="34" charset="0"/>
                        <a:ea typeface="Times New Roman" panose="02020603050405020304" pitchFamily="18" charset="0"/>
                        <a:cs typeface="Arial" panose="020B0604020202090204" pitchFamily="34" charset="0"/>
                      </a:endParaRPr>
                    </a:p>
                  </a:txBody>
                  <a:tcPr marL="0" marR="0" marT="0" marB="1" anchor="ctr"/>
                </a:tc>
                <a:tc>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indent="0" algn="ctr">
                        <a:buNone/>
                      </a:pPr>
                      <a:r>
                        <a:rPr sz="1600" b="1">
                          <a:solidFill>
                            <a:schemeClr val="bg1"/>
                          </a:solidFill>
                        </a:rPr>
                        <a:t>Litecoin</a:t>
                      </a:r>
                      <a:endParaRPr lang="en-US" sz="1600" b="1">
                        <a:solidFill>
                          <a:schemeClr val="bg1"/>
                        </a:solidFill>
                        <a:latin typeface="Arial" panose="020B0604020202090204" pitchFamily="34" charset="0"/>
                        <a:ea typeface="Times New Roman" panose="02020603050405020304" pitchFamily="18" charset="0"/>
                        <a:cs typeface="Arial" panose="020B0604020202090204" pitchFamily="34" charset="0"/>
                      </a:endParaRPr>
                    </a:p>
                  </a:txBody>
                  <a:tcPr marL="0" marR="0" marT="0" marB="1" anchor="ctr"/>
                </a:tc>
                <a:tc>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indent="0" algn="ctr">
                        <a:buNone/>
                      </a:pPr>
                      <a:r>
                        <a:rPr sz="1600" b="1">
                          <a:solidFill>
                            <a:schemeClr val="bg1"/>
                          </a:solidFill>
                        </a:rPr>
                        <a:t>Maker</a:t>
                      </a:r>
                      <a:endParaRPr lang="en-US" sz="1600" b="1">
                        <a:solidFill>
                          <a:schemeClr val="bg1"/>
                        </a:solidFill>
                        <a:latin typeface="Arial" panose="020B0604020202090204" pitchFamily="34" charset="0"/>
                        <a:ea typeface="Times New Roman" panose="02020603050405020304" pitchFamily="18" charset="0"/>
                        <a:cs typeface="Arial" panose="020B0604020202090204" pitchFamily="34" charset="0"/>
                      </a:endParaRPr>
                    </a:p>
                  </a:txBody>
                  <a:tcPr marL="0" marR="0" marT="0" marB="1" anchor="ctr"/>
                </a:tc>
                <a:tc>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indent="0" algn="ctr">
                        <a:buNone/>
                      </a:pPr>
                      <a:r>
                        <a:rPr sz="1600" b="1" err="1">
                          <a:solidFill>
                            <a:schemeClr val="bg1"/>
                          </a:solidFill>
                        </a:rPr>
                        <a:t>Monero</a:t>
                      </a:r>
                      <a:endParaRPr lang="en-US" sz="1600" b="1">
                        <a:solidFill>
                          <a:schemeClr val="bg1"/>
                        </a:solidFill>
                        <a:latin typeface="Arial" panose="020B0604020202090204" pitchFamily="34" charset="0"/>
                        <a:ea typeface="Times New Roman" panose="02020603050405020304" pitchFamily="18" charset="0"/>
                        <a:cs typeface="Arial" panose="020B0604020202090204" pitchFamily="34" charset="0"/>
                      </a:endParaRPr>
                    </a:p>
                  </a:txBody>
                  <a:tcPr marL="0" marR="0" marT="0" marB="1" anchor="ctr"/>
                </a:tc>
                <a:tc>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indent="0" algn="ctr">
                        <a:buNone/>
                      </a:pPr>
                      <a:r>
                        <a:rPr sz="1600" b="1">
                          <a:solidFill>
                            <a:schemeClr val="bg1"/>
                          </a:solidFill>
                        </a:rPr>
                        <a:t>Stellar</a:t>
                      </a:r>
                      <a:endParaRPr lang="en-US" sz="1600" b="1">
                        <a:solidFill>
                          <a:schemeClr val="bg1"/>
                        </a:solidFill>
                        <a:latin typeface="Arial" panose="020B0604020202090204" pitchFamily="34" charset="0"/>
                        <a:ea typeface="Times New Roman" panose="02020603050405020304" pitchFamily="18" charset="0"/>
                        <a:cs typeface="Arial" panose="020B0604020202090204" pitchFamily="34" charset="0"/>
                      </a:endParaRPr>
                    </a:p>
                  </a:txBody>
                  <a:tcPr marL="0" marR="0" marT="0" marB="1" anchor="ctr"/>
                </a:tc>
                <a:tc>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indent="0" algn="ctr">
                        <a:buNone/>
                      </a:pPr>
                      <a:r>
                        <a:rPr sz="1600" b="1">
                          <a:solidFill>
                            <a:schemeClr val="bg1"/>
                          </a:solidFill>
                        </a:rPr>
                        <a:t>TRON</a:t>
                      </a:r>
                      <a:endParaRPr lang="en-US" sz="1600" b="1">
                        <a:solidFill>
                          <a:schemeClr val="bg1"/>
                        </a:solidFill>
                        <a:latin typeface="Arial" panose="020B0604020202090204" pitchFamily="34" charset="0"/>
                        <a:ea typeface="Times New Roman" panose="02020603050405020304" pitchFamily="18" charset="0"/>
                        <a:cs typeface="Arial" panose="020B0604020202090204" pitchFamily="34" charset="0"/>
                      </a:endParaRPr>
                    </a:p>
                  </a:txBody>
                  <a:tcPr marL="0" marR="0" marT="0" marB="1" anchor="ctr"/>
                </a:tc>
              </a:tr>
              <a:tr h="288925">
                <a:tc>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indent="0" algn="ctr">
                        <a:buNone/>
                      </a:pPr>
                      <a:r>
                        <a:rPr lang="en-US" sz="1600" b="1">
                          <a:solidFill>
                            <a:srgbClr val="000000"/>
                          </a:solidFill>
                        </a:rPr>
                        <a:t>S</a:t>
                      </a:r>
                      <a:r>
                        <a:rPr sz="1600" b="1">
                          <a:solidFill>
                            <a:srgbClr val="000000"/>
                          </a:solidFill>
                        </a:rPr>
                        <a:t>core</a:t>
                      </a:r>
                      <a:endParaRPr lang="en-US" sz="16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tc>
                <a:tc>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indent="0" algn="ctr">
                        <a:buNone/>
                      </a:pPr>
                      <a:r>
                        <a:rPr sz="1600" b="0"/>
                        <a:t>-0.0220</a:t>
                      </a:r>
                      <a:endParaRPr lang="en-US" sz="1600" b="0">
                        <a:latin typeface="Times New Roman" panose="02020603050405020304" pitchFamily="18" charset="0"/>
                        <a:ea typeface="Courier New" panose="02070609020205090404" charset="0"/>
                        <a:cs typeface="Times New Roman" panose="02020603050405020304" pitchFamily="18" charset="0"/>
                      </a:endParaRPr>
                    </a:p>
                  </a:txBody>
                  <a:tcPr marL="0" marR="0" marT="0" marB="1" anchor="ctr"/>
                </a:tc>
                <a:tc>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indent="0" algn="ctr">
                        <a:buNone/>
                      </a:pPr>
                      <a:r>
                        <a:rPr sz="1600" b="0"/>
                        <a:t>0.00132</a:t>
                      </a:r>
                      <a:endParaRPr lang="en-US" sz="1600" b="0">
                        <a:latin typeface="Times New Roman" panose="02020603050405020304" pitchFamily="18" charset="0"/>
                        <a:ea typeface="Courier New" panose="02070609020205090404" charset="0"/>
                        <a:cs typeface="Times New Roman" panose="02020603050405020304" pitchFamily="18" charset="0"/>
                      </a:endParaRPr>
                    </a:p>
                  </a:txBody>
                  <a:tcPr marL="0" marR="0" marT="0" marB="1" anchor="ctr"/>
                </a:tc>
                <a:tc>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indent="0" algn="ctr">
                        <a:buNone/>
                      </a:pPr>
                      <a:r>
                        <a:rPr sz="1600" b="0"/>
                        <a:t>0.0210</a:t>
                      </a:r>
                      <a:endParaRPr lang="en-US" sz="1600" b="0">
                        <a:latin typeface="Times New Roman" panose="02020603050405020304" pitchFamily="18" charset="0"/>
                        <a:ea typeface="Courier New" panose="02070609020205090404" charset="0"/>
                        <a:cs typeface="Times New Roman" panose="02020603050405020304" pitchFamily="18" charset="0"/>
                      </a:endParaRPr>
                    </a:p>
                  </a:txBody>
                  <a:tcPr marL="0" marR="0" marT="0" marB="1" anchor="ctr"/>
                </a:tc>
                <a:tc>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indent="0" algn="ctr">
                        <a:buNone/>
                      </a:pPr>
                      <a:r>
                        <a:rPr sz="1600" b="0"/>
                        <a:t>-0.0165</a:t>
                      </a:r>
                      <a:endParaRPr lang="en-US" sz="1600" b="0">
                        <a:latin typeface="Times New Roman" panose="02020603050405020304" pitchFamily="18" charset="0"/>
                        <a:ea typeface="Courier New" panose="02070609020205090404" charset="0"/>
                        <a:cs typeface="Times New Roman" panose="02020603050405020304" pitchFamily="18" charset="0"/>
                      </a:endParaRPr>
                    </a:p>
                  </a:txBody>
                  <a:tcPr marL="0" marR="0" marT="0" marB="1" anchor="ctr"/>
                </a:tc>
                <a:tc>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indent="0" algn="ctr">
                        <a:buNone/>
                      </a:pPr>
                      <a:r>
                        <a:rPr sz="1600" b="0"/>
                        <a:t>0.0019</a:t>
                      </a:r>
                      <a:endParaRPr lang="en-US" sz="1600" b="0">
                        <a:latin typeface="Times New Roman" panose="02020603050405020304" pitchFamily="18" charset="0"/>
                        <a:ea typeface="Courier New" panose="02070609020205090404" charset="0"/>
                        <a:cs typeface="Times New Roman" panose="02020603050405020304" pitchFamily="18" charset="0"/>
                      </a:endParaRPr>
                    </a:p>
                  </a:txBody>
                  <a:tcPr marL="0" marR="0" marT="0" marB="1" anchor="ctr"/>
                </a:tc>
                <a:tc>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indent="0" algn="ctr">
                        <a:buNone/>
                      </a:pPr>
                      <a:r>
                        <a:rPr sz="1600" b="0"/>
                        <a:t>-0.0140</a:t>
                      </a:r>
                      <a:endParaRPr lang="en-US" sz="1600" b="0">
                        <a:latin typeface="Times New Roman" panose="02020603050405020304" pitchFamily="18" charset="0"/>
                        <a:ea typeface="Courier New" panose="02070609020205090404" charset="0"/>
                        <a:cs typeface="Times New Roman" panose="02020603050405020304" pitchFamily="18" charset="0"/>
                      </a:endParaRPr>
                    </a:p>
                  </a:txBody>
                  <a:tcPr marL="0" marR="0" marT="0" marB="1" anchor="ctr"/>
                </a:tc>
                <a:tc>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indent="0" algn="ctr">
                        <a:buNone/>
                      </a:pPr>
                      <a:r>
                        <a:rPr sz="1600" b="0"/>
                        <a:t>0.0198</a:t>
                      </a:r>
                      <a:endParaRPr lang="en-US" sz="1600" b="0">
                        <a:latin typeface="Times New Roman" panose="02020603050405020304" pitchFamily="18" charset="0"/>
                        <a:ea typeface="Courier New" panose="02070609020205090404" charset="0"/>
                        <a:cs typeface="Times New Roman" panose="02020603050405020304" pitchFamily="18" charset="0"/>
                      </a:endParaRPr>
                    </a:p>
                  </a:txBody>
                  <a:tcPr marL="0" marR="0" marT="0" marB="1" anchor="ctr"/>
                </a:tc>
              </a:tr>
            </a:tbl>
          </a:graphicData>
        </a:graphic>
      </p:graphicFrame>
      <p:sp>
        <p:nvSpPr>
          <p:cNvPr id="12" name="Content Placeholder 2"/>
          <p:cNvSpPr txBox="1"/>
          <p:nvPr/>
        </p:nvSpPr>
        <p:spPr>
          <a:xfrm>
            <a:off x="839035" y="3970978"/>
            <a:ext cx="10515600" cy="3508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90204" pitchFamily="34" charset="0"/>
              <a:buChar char="•"/>
              <a:defRPr/>
            </a:pPr>
            <a:r>
              <a:rPr lang="en-US" sz="2000" b="1">
                <a:solidFill>
                  <a:srgbClr val="016FC0"/>
                </a:solidFill>
                <a:latin typeface="Arial" panose="020B0604020202090204"/>
                <a:cs typeface="Arial" panose="020B0604020202090204"/>
              </a:rPr>
              <a:t>2. </a:t>
            </a:r>
            <a:r>
              <a:rPr lang="en-US" sz="2000" b="1" err="1">
                <a:solidFill>
                  <a:srgbClr val="016FC0"/>
                </a:solidFill>
                <a:latin typeface="Arial" panose="020B0604020202090204"/>
                <a:cs typeface="Arial" panose="020B0604020202090204"/>
              </a:rPr>
              <a:t>XGBoost</a:t>
            </a:r>
            <a:endParaRPr lang="en-US" sz="2000" b="1">
              <a:solidFill>
                <a:srgbClr val="016FC0"/>
              </a:solidFill>
              <a:latin typeface="Arial" panose="020B0604020202090204"/>
              <a:cs typeface="Arial" panose="020B0604020202090204"/>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90204" pitchFamily="34" charset="0"/>
              <a:buChar char="•"/>
              <a:defRPr/>
            </a:pPr>
            <a:endParaRPr kumimoji="0" lang="en-US" sz="2800" b="0" i="0" u="none" strike="noStrike" kern="1200" cap="none" spc="0" normalizeH="0" baseline="0" noProof="0">
              <a:ln>
                <a:noFill/>
              </a:ln>
              <a:solidFill>
                <a:sysClr val="windowText" lastClr="000000"/>
              </a:solidFill>
              <a:effectLst/>
              <a:uLnTx/>
              <a:uFillTx/>
              <a:latin typeface="Calibri"/>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90204" pitchFamily="34" charset="0"/>
              <a:buChar char="•"/>
              <a:defRPr/>
            </a:pPr>
            <a:endParaRPr kumimoji="0" lang="en-US" sz="2800" b="0" i="0" u="none" strike="noStrike" kern="1200" cap="none" spc="0" normalizeH="0" baseline="0" noProof="0">
              <a:ln>
                <a:noFill/>
              </a:ln>
              <a:solidFill>
                <a:sysClr val="windowText" lastClr="000000"/>
              </a:solidFill>
              <a:effectLst/>
              <a:uLnTx/>
              <a:uFillTx/>
              <a:latin typeface="Calibri"/>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90204" pitchFamily="34" charset="0"/>
              <a:buChar char="•"/>
              <a:defRPr/>
            </a:pPr>
            <a:endParaRPr kumimoji="0" lang="en-US" sz="2800" b="0" i="0" u="none" strike="noStrike" kern="1200" cap="none" spc="0" normalizeH="0" baseline="0" noProof="0">
              <a:ln>
                <a:noFill/>
              </a:ln>
              <a:solidFill>
                <a:sysClr val="windowText" lastClr="000000"/>
              </a:solidFill>
              <a:effectLst/>
              <a:uLnTx/>
              <a:uFillTx/>
              <a:latin typeface="Calibri"/>
              <a:ea typeface="+mn-ea"/>
              <a:cs typeface="+mn-cs"/>
            </a:endParaRPr>
          </a:p>
          <a:p>
            <a:pPr marL="0" marR="0" lvl="0" indent="0" algn="l" defTabSz="914400" rtl="0" eaLnBrk="1" fontAlgn="auto" latinLnBrk="0" hangingPunct="1">
              <a:lnSpc>
                <a:spcPct val="90000"/>
              </a:lnSpc>
              <a:spcBef>
                <a:spcPts val="1000"/>
              </a:spcBef>
              <a:spcAft>
                <a:spcPts val="0"/>
              </a:spcAft>
              <a:buClrTx/>
              <a:buSzTx/>
              <a:buNone/>
              <a:defRPr/>
            </a:pPr>
            <a:endParaRPr lang="en-US" altLang="zh-CN" sz="2400" b="1">
              <a:solidFill>
                <a:srgbClr val="404040"/>
              </a:solidFill>
              <a:latin typeface="Arial" panose="020B0604020202090204"/>
              <a:cs typeface="Arial" panose="020B0604020202090204"/>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90204" pitchFamily="34" charset="0"/>
              <a:buChar char="•"/>
              <a:defRPr/>
            </a:pPr>
            <a:r>
              <a:rPr lang="en-US" altLang="zh-CN" sz="2000">
                <a:solidFill>
                  <a:srgbClr val="016FC0"/>
                </a:solidFill>
                <a:latin typeface="Arial" panose="020B0604020202090204"/>
                <a:cs typeface="Arial" panose="020B0604020202090204"/>
              </a:rPr>
              <a:t>W</a:t>
            </a:r>
            <a:r>
              <a:rPr lang="en-US" sz="2000">
                <a:solidFill>
                  <a:srgbClr val="016FC0"/>
                </a:solidFill>
                <a:latin typeface="Arial" panose="020B0604020202090204"/>
                <a:cs typeface="Arial" panose="020B0604020202090204"/>
              </a:rPr>
              <a:t>eighted pearson correlation on test : </a:t>
            </a:r>
            <a:r>
              <a:rPr lang="en-US" sz="2000" b="1">
                <a:solidFill>
                  <a:srgbClr val="C00000"/>
                </a:solidFill>
                <a:latin typeface="Arial" panose="020B0604020202090204"/>
                <a:cs typeface="Arial" panose="020B0604020202090204"/>
              </a:rPr>
              <a:t>0.0014129</a:t>
            </a:r>
            <a:endParaRPr lang="en-US" sz="2000" b="1">
              <a:solidFill>
                <a:srgbClr val="C00000"/>
              </a:solidFill>
              <a:latin typeface="Arial" panose="020B0604020202090204"/>
              <a:cs typeface="Arial" panose="020B0604020202090204"/>
            </a:endParaRPr>
          </a:p>
        </p:txBody>
      </p:sp>
      <p:graphicFrame>
        <p:nvGraphicFramePr>
          <p:cNvPr id="13" name="Table -1"/>
          <p:cNvGraphicFramePr/>
          <p:nvPr/>
        </p:nvGraphicFramePr>
        <p:xfrm>
          <a:off x="1134567" y="4434180"/>
          <a:ext cx="10106025" cy="795020"/>
        </p:xfrm>
        <a:graphic>
          <a:graphicData uri="http://schemas.openxmlformats.org/drawingml/2006/table">
            <a:tbl>
              <a:tblPr firstRow="1" bandRow="1">
                <a:tableStyleId>{3C2FFA5D-87B4-456A-9821-1D502468CF0F}</a:tableStyleId>
              </a:tblPr>
              <a:tblGrid>
                <a:gridCol w="1264920"/>
                <a:gridCol w="1263015"/>
                <a:gridCol w="1261110"/>
                <a:gridCol w="1264920"/>
                <a:gridCol w="1263015"/>
                <a:gridCol w="1264920"/>
                <a:gridCol w="1263015"/>
                <a:gridCol w="1261110"/>
              </a:tblGrid>
              <a:tr h="506095">
                <a:tc>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indent="0" algn="ctr">
                        <a:buNone/>
                      </a:pPr>
                      <a:r>
                        <a:rPr sz="1600" b="1">
                          <a:solidFill>
                            <a:schemeClr val="bg1"/>
                          </a:solidFill>
                        </a:rPr>
                        <a:t>Name</a:t>
                      </a:r>
                      <a:endParaRPr lang="en-US" sz="1600" b="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tc>
                <a:tc>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indent="0" algn="ctr">
                        <a:buNone/>
                      </a:pPr>
                      <a:r>
                        <a:rPr sz="1600" b="1" err="1">
                          <a:solidFill>
                            <a:schemeClr val="bg1"/>
                          </a:solidFill>
                        </a:rPr>
                        <a:t>Binance</a:t>
                      </a:r>
                      <a:r>
                        <a:rPr sz="1600" b="1">
                          <a:solidFill>
                            <a:schemeClr val="bg1"/>
                          </a:solidFill>
                        </a:rPr>
                        <a:t> Coin</a:t>
                      </a:r>
                      <a:endParaRPr lang="en-US" sz="1600" b="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tc>
                <a:tc>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indent="0" algn="ctr">
                        <a:buNone/>
                      </a:pPr>
                      <a:r>
                        <a:rPr sz="1600" b="1">
                          <a:solidFill>
                            <a:schemeClr val="bg1"/>
                          </a:solidFill>
                        </a:rPr>
                        <a:t>Bitcoin</a:t>
                      </a:r>
                      <a:endParaRPr lang="en-US" sz="1600" b="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tc>
                <a:tc>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indent="0" algn="ctr">
                        <a:buNone/>
                      </a:pPr>
                      <a:r>
                        <a:rPr sz="1600" b="1">
                          <a:solidFill>
                            <a:schemeClr val="bg1"/>
                          </a:solidFill>
                        </a:rPr>
                        <a:t>Bitcoin Cash</a:t>
                      </a:r>
                      <a:endParaRPr lang="en-US" sz="1600" b="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tc>
                <a:tc>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indent="0" algn="ctr">
                        <a:buNone/>
                      </a:pPr>
                      <a:r>
                        <a:rPr sz="1600" b="1" err="1">
                          <a:solidFill>
                            <a:schemeClr val="bg1"/>
                          </a:solidFill>
                        </a:rPr>
                        <a:t>Cardano</a:t>
                      </a:r>
                      <a:endParaRPr lang="en-US" sz="1600" b="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tc>
                <a:tc>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indent="0" algn="ctr">
                        <a:buNone/>
                      </a:pPr>
                      <a:r>
                        <a:rPr sz="1600" b="1">
                          <a:solidFill>
                            <a:schemeClr val="bg1"/>
                          </a:solidFill>
                        </a:rPr>
                        <a:t>Dogecoin</a:t>
                      </a:r>
                      <a:endParaRPr lang="en-US" sz="1600" b="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tc>
                <a:tc>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indent="0" algn="ctr">
                        <a:buNone/>
                      </a:pPr>
                      <a:r>
                        <a:rPr sz="1600" b="1">
                          <a:solidFill>
                            <a:schemeClr val="bg1"/>
                          </a:solidFill>
                        </a:rPr>
                        <a:t>EOS.IO</a:t>
                      </a:r>
                      <a:endParaRPr lang="en-US" sz="1600" b="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tc>
                <a:tc>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indent="0" algn="ctr">
                        <a:buNone/>
                      </a:pPr>
                      <a:r>
                        <a:rPr sz="1600" b="1">
                          <a:solidFill>
                            <a:schemeClr val="bg1"/>
                          </a:solidFill>
                        </a:rPr>
                        <a:t>Ethereum</a:t>
                      </a:r>
                      <a:endParaRPr lang="en-US" sz="1600" b="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tc>
              </a:tr>
              <a:tr h="288925">
                <a:tc>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indent="0" algn="ctr">
                        <a:buNone/>
                      </a:pPr>
                      <a:r>
                        <a:rPr lang="en-US" sz="1600" b="1">
                          <a:solidFill>
                            <a:srgbClr val="000000"/>
                          </a:solidFill>
                        </a:rPr>
                        <a:t>S</a:t>
                      </a:r>
                      <a:r>
                        <a:rPr sz="1600" b="1">
                          <a:solidFill>
                            <a:srgbClr val="000000"/>
                          </a:solidFill>
                        </a:rPr>
                        <a:t>core</a:t>
                      </a:r>
                      <a:endParaRPr lang="en-US" sz="16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tc>
                <a:tc>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indent="0" algn="ctr">
                        <a:buNone/>
                      </a:pPr>
                      <a:r>
                        <a:rPr sz="1600" b="0">
                          <a:solidFill>
                            <a:schemeClr val="tx1"/>
                          </a:solidFill>
                          <a:latin typeface="Calibri"/>
                          <a:ea typeface="+mn-ea"/>
                          <a:cs typeface="+mn-cs"/>
                        </a:rPr>
                        <a:t>0.0083</a:t>
                      </a:r>
                      <a:endParaRPr lang="en-US" sz="1600" b="0">
                        <a:solidFill>
                          <a:schemeClr val="tx1"/>
                        </a:solidFill>
                        <a:latin typeface="Calibri"/>
                        <a:ea typeface="+mn-ea"/>
                        <a:cs typeface="+mn-cs"/>
                      </a:endParaRPr>
                    </a:p>
                  </a:txBody>
                  <a:tcPr marL="0" marR="0" marT="0" marB="1" anchor="ctr"/>
                </a:tc>
                <a:tc>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indent="0" algn="ctr">
                        <a:buNone/>
                      </a:pPr>
                      <a:r>
                        <a:rPr sz="1600" b="0">
                          <a:solidFill>
                            <a:schemeClr val="tx1"/>
                          </a:solidFill>
                          <a:latin typeface="Calibri"/>
                          <a:ea typeface="+mn-ea"/>
                          <a:cs typeface="+mn-cs"/>
                        </a:rPr>
                        <a:t>-0.0055</a:t>
                      </a:r>
                      <a:endParaRPr lang="en-US" sz="1600" b="0">
                        <a:solidFill>
                          <a:schemeClr val="tx1"/>
                        </a:solidFill>
                        <a:latin typeface="Calibri"/>
                        <a:ea typeface="+mn-ea"/>
                        <a:cs typeface="+mn-cs"/>
                      </a:endParaRPr>
                    </a:p>
                  </a:txBody>
                  <a:tcPr marL="0" marR="0" marT="0" marB="1" anchor="ctr"/>
                </a:tc>
                <a:tc>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indent="0" algn="ctr">
                        <a:buNone/>
                      </a:pPr>
                      <a:r>
                        <a:rPr sz="1600" b="0">
                          <a:solidFill>
                            <a:schemeClr val="tx1"/>
                          </a:solidFill>
                          <a:latin typeface="Calibri"/>
                          <a:ea typeface="+mn-ea"/>
                          <a:cs typeface="+mn-cs"/>
                        </a:rPr>
                        <a:t>-0.0110</a:t>
                      </a:r>
                      <a:endParaRPr lang="en-US" sz="1600" b="0">
                        <a:solidFill>
                          <a:schemeClr val="tx1"/>
                        </a:solidFill>
                        <a:latin typeface="Calibri"/>
                        <a:ea typeface="+mn-ea"/>
                        <a:cs typeface="+mn-cs"/>
                      </a:endParaRPr>
                    </a:p>
                  </a:txBody>
                  <a:tcPr marL="0" marR="0" marT="0" marB="1" anchor="ctr"/>
                </a:tc>
                <a:tc>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indent="0" algn="ctr">
                        <a:buNone/>
                      </a:pPr>
                      <a:r>
                        <a:rPr sz="1600" b="0">
                          <a:solidFill>
                            <a:schemeClr val="tx1"/>
                          </a:solidFill>
                          <a:latin typeface="Calibri"/>
                          <a:ea typeface="+mn-ea"/>
                          <a:cs typeface="+mn-cs"/>
                        </a:rPr>
                        <a:t>0.0034</a:t>
                      </a:r>
                      <a:endParaRPr lang="en-US" sz="1600" b="0">
                        <a:solidFill>
                          <a:schemeClr val="tx1"/>
                        </a:solidFill>
                        <a:latin typeface="Calibri"/>
                        <a:ea typeface="+mn-ea"/>
                        <a:cs typeface="+mn-cs"/>
                      </a:endParaRPr>
                    </a:p>
                  </a:txBody>
                  <a:tcPr marL="0" marR="0" marT="0" marB="1" anchor="ctr"/>
                </a:tc>
                <a:tc>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indent="0" algn="ctr">
                        <a:buNone/>
                      </a:pPr>
                      <a:r>
                        <a:rPr sz="1600" b="0">
                          <a:solidFill>
                            <a:schemeClr val="tx1"/>
                          </a:solidFill>
                          <a:latin typeface="Calibri"/>
                          <a:ea typeface="+mn-ea"/>
                          <a:cs typeface="+mn-cs"/>
                        </a:rPr>
                        <a:t>-0.0113</a:t>
                      </a:r>
                      <a:endParaRPr lang="en-US" sz="1600" b="0">
                        <a:solidFill>
                          <a:schemeClr val="tx1"/>
                        </a:solidFill>
                        <a:latin typeface="Calibri"/>
                        <a:ea typeface="+mn-ea"/>
                        <a:cs typeface="+mn-cs"/>
                      </a:endParaRPr>
                    </a:p>
                  </a:txBody>
                  <a:tcPr marL="0" marR="0" marT="0" marB="1" anchor="ctr"/>
                </a:tc>
                <a:tc>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indent="0" algn="ctr">
                        <a:buNone/>
                      </a:pPr>
                      <a:r>
                        <a:rPr sz="1600" b="0">
                          <a:solidFill>
                            <a:schemeClr val="tx1"/>
                          </a:solidFill>
                          <a:latin typeface="Calibri"/>
                          <a:ea typeface="+mn-ea"/>
                          <a:cs typeface="+mn-cs"/>
                        </a:rPr>
                        <a:t>-0.0018</a:t>
                      </a:r>
                      <a:endParaRPr lang="en-US" sz="1600" b="0">
                        <a:solidFill>
                          <a:schemeClr val="tx1"/>
                        </a:solidFill>
                        <a:latin typeface="Calibri"/>
                        <a:ea typeface="+mn-ea"/>
                        <a:cs typeface="+mn-cs"/>
                      </a:endParaRPr>
                    </a:p>
                  </a:txBody>
                  <a:tcPr marL="0" marR="0" marT="0" marB="1" anchor="ctr"/>
                </a:tc>
                <a:tc>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indent="0" algn="ctr">
                        <a:buNone/>
                      </a:pPr>
                      <a:r>
                        <a:rPr sz="1600" b="0">
                          <a:solidFill>
                            <a:schemeClr val="tx1"/>
                          </a:solidFill>
                          <a:latin typeface="Calibri"/>
                          <a:ea typeface="+mn-ea"/>
                          <a:cs typeface="+mn-cs"/>
                        </a:rPr>
                        <a:t>0.0109</a:t>
                      </a:r>
                      <a:endParaRPr lang="en-US" sz="1600" b="0">
                        <a:solidFill>
                          <a:schemeClr val="tx1"/>
                        </a:solidFill>
                        <a:latin typeface="Calibri"/>
                        <a:ea typeface="+mn-ea"/>
                        <a:cs typeface="+mn-cs"/>
                      </a:endParaRPr>
                    </a:p>
                  </a:txBody>
                  <a:tcPr marL="0" marR="0" marT="0" marB="1" anchor="ctr"/>
                </a:tc>
              </a:tr>
            </a:tbl>
          </a:graphicData>
        </a:graphic>
      </p:graphicFrame>
      <p:graphicFrame>
        <p:nvGraphicFramePr>
          <p:cNvPr id="14" name="表格 13"/>
          <p:cNvGraphicFramePr>
            <a:graphicFrameLocks noGrp="1"/>
          </p:cNvGraphicFramePr>
          <p:nvPr/>
        </p:nvGraphicFramePr>
        <p:xfrm>
          <a:off x="1134567" y="5363304"/>
          <a:ext cx="10106025" cy="895985"/>
        </p:xfrm>
        <a:graphic>
          <a:graphicData uri="http://schemas.openxmlformats.org/drawingml/2006/table">
            <a:tbl>
              <a:tblPr firstRow="1" bandRow="1">
                <a:tableStyleId>{3C2FFA5D-87B4-456A-9821-1D502468CF0F}</a:tableStyleId>
              </a:tblPr>
              <a:tblGrid>
                <a:gridCol w="1264920"/>
                <a:gridCol w="1263015"/>
                <a:gridCol w="1261110"/>
                <a:gridCol w="1264920"/>
                <a:gridCol w="1263015"/>
                <a:gridCol w="1264920"/>
                <a:gridCol w="1263015"/>
                <a:gridCol w="1261110"/>
              </a:tblGrid>
              <a:tr h="607060">
                <a:tc>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indent="0" algn="ctr">
                        <a:buNone/>
                      </a:pPr>
                      <a:r>
                        <a:rPr sz="1600" b="1">
                          <a:solidFill>
                            <a:schemeClr val="bg1"/>
                          </a:solidFill>
                        </a:rPr>
                        <a:t>Name</a:t>
                      </a:r>
                      <a:endParaRPr lang="en-US" sz="1600" b="1">
                        <a:solidFill>
                          <a:schemeClr val="bg1"/>
                        </a:solidFill>
                        <a:latin typeface="Arial" panose="020B0604020202090204" pitchFamily="34" charset="0"/>
                        <a:ea typeface="Times New Roman" panose="02020603050405020304" pitchFamily="18" charset="0"/>
                        <a:cs typeface="Arial" panose="020B0604020202090204" pitchFamily="34" charset="0"/>
                      </a:endParaRPr>
                    </a:p>
                  </a:txBody>
                  <a:tcPr marL="0" marR="0" marT="0" marB="1" anchor="ctr"/>
                </a:tc>
                <a:tc>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indent="0" algn="ctr">
                        <a:buNone/>
                      </a:pPr>
                      <a:r>
                        <a:rPr sz="1600" b="1">
                          <a:solidFill>
                            <a:schemeClr val="bg1"/>
                          </a:solidFill>
                        </a:rPr>
                        <a:t>Ethereum Classic</a:t>
                      </a:r>
                      <a:endParaRPr lang="en-US" sz="1600" b="1">
                        <a:solidFill>
                          <a:schemeClr val="bg1"/>
                        </a:solidFill>
                        <a:latin typeface="Arial" panose="020B0604020202090204" pitchFamily="34" charset="0"/>
                        <a:ea typeface="Times New Roman" panose="02020603050405020304" pitchFamily="18" charset="0"/>
                        <a:cs typeface="Arial" panose="020B0604020202090204" pitchFamily="34" charset="0"/>
                      </a:endParaRPr>
                    </a:p>
                  </a:txBody>
                  <a:tcPr marL="0" marR="0" marT="0" marB="1" anchor="ctr"/>
                </a:tc>
                <a:tc>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indent="0" algn="ctr">
                        <a:buNone/>
                      </a:pPr>
                      <a:r>
                        <a:rPr sz="1600" b="1">
                          <a:solidFill>
                            <a:schemeClr val="bg1"/>
                          </a:solidFill>
                        </a:rPr>
                        <a:t>IOTA</a:t>
                      </a:r>
                      <a:endParaRPr lang="en-US" sz="1600" b="1">
                        <a:solidFill>
                          <a:schemeClr val="bg1"/>
                        </a:solidFill>
                        <a:latin typeface="Arial" panose="020B0604020202090204" pitchFamily="34" charset="0"/>
                        <a:ea typeface="Times New Roman" panose="02020603050405020304" pitchFamily="18" charset="0"/>
                        <a:cs typeface="Arial" panose="020B0604020202090204" pitchFamily="34" charset="0"/>
                      </a:endParaRPr>
                    </a:p>
                  </a:txBody>
                  <a:tcPr marL="0" marR="0" marT="0" marB="1" anchor="ctr"/>
                </a:tc>
                <a:tc>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indent="0" algn="ctr">
                        <a:buNone/>
                      </a:pPr>
                      <a:r>
                        <a:rPr sz="1600" b="1">
                          <a:solidFill>
                            <a:schemeClr val="bg1"/>
                          </a:solidFill>
                        </a:rPr>
                        <a:t>Litecoin</a:t>
                      </a:r>
                      <a:endParaRPr lang="en-US" sz="1600" b="1">
                        <a:solidFill>
                          <a:schemeClr val="bg1"/>
                        </a:solidFill>
                        <a:latin typeface="Arial" panose="020B0604020202090204" pitchFamily="34" charset="0"/>
                        <a:ea typeface="Times New Roman" panose="02020603050405020304" pitchFamily="18" charset="0"/>
                        <a:cs typeface="Arial" panose="020B0604020202090204" pitchFamily="34" charset="0"/>
                      </a:endParaRPr>
                    </a:p>
                  </a:txBody>
                  <a:tcPr marL="0" marR="0" marT="0" marB="1" anchor="ctr"/>
                </a:tc>
                <a:tc>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indent="0" algn="ctr">
                        <a:buNone/>
                      </a:pPr>
                      <a:r>
                        <a:rPr sz="1600" b="1">
                          <a:solidFill>
                            <a:schemeClr val="bg1"/>
                          </a:solidFill>
                        </a:rPr>
                        <a:t>Maker</a:t>
                      </a:r>
                      <a:endParaRPr lang="en-US" sz="1600" b="1">
                        <a:solidFill>
                          <a:schemeClr val="bg1"/>
                        </a:solidFill>
                        <a:latin typeface="Arial" panose="020B0604020202090204" pitchFamily="34" charset="0"/>
                        <a:ea typeface="Times New Roman" panose="02020603050405020304" pitchFamily="18" charset="0"/>
                        <a:cs typeface="Arial" panose="020B0604020202090204" pitchFamily="34" charset="0"/>
                      </a:endParaRPr>
                    </a:p>
                  </a:txBody>
                  <a:tcPr marL="0" marR="0" marT="0" marB="1" anchor="ctr"/>
                </a:tc>
                <a:tc>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indent="0" algn="ctr">
                        <a:buNone/>
                      </a:pPr>
                      <a:r>
                        <a:rPr sz="1600" b="1" err="1">
                          <a:solidFill>
                            <a:schemeClr val="bg1"/>
                          </a:solidFill>
                        </a:rPr>
                        <a:t>Monero</a:t>
                      </a:r>
                      <a:endParaRPr lang="en-US" sz="1600" b="1">
                        <a:solidFill>
                          <a:schemeClr val="bg1"/>
                        </a:solidFill>
                        <a:latin typeface="Arial" panose="020B0604020202090204" pitchFamily="34" charset="0"/>
                        <a:ea typeface="Times New Roman" panose="02020603050405020304" pitchFamily="18" charset="0"/>
                        <a:cs typeface="Arial" panose="020B0604020202090204" pitchFamily="34" charset="0"/>
                      </a:endParaRPr>
                    </a:p>
                  </a:txBody>
                  <a:tcPr marL="0" marR="0" marT="0" marB="1" anchor="ctr"/>
                </a:tc>
                <a:tc>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indent="0" algn="ctr">
                        <a:buNone/>
                      </a:pPr>
                      <a:r>
                        <a:rPr sz="1600" b="1">
                          <a:solidFill>
                            <a:schemeClr val="bg1"/>
                          </a:solidFill>
                        </a:rPr>
                        <a:t>Stellar</a:t>
                      </a:r>
                      <a:endParaRPr lang="en-US" sz="1600" b="1">
                        <a:solidFill>
                          <a:schemeClr val="bg1"/>
                        </a:solidFill>
                        <a:latin typeface="Arial" panose="020B0604020202090204" pitchFamily="34" charset="0"/>
                        <a:ea typeface="Times New Roman" panose="02020603050405020304" pitchFamily="18" charset="0"/>
                        <a:cs typeface="Arial" panose="020B0604020202090204" pitchFamily="34" charset="0"/>
                      </a:endParaRPr>
                    </a:p>
                  </a:txBody>
                  <a:tcPr marL="0" marR="0" marT="0" marB="1" anchor="ctr"/>
                </a:tc>
                <a:tc>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indent="0" algn="ctr">
                        <a:buNone/>
                      </a:pPr>
                      <a:r>
                        <a:rPr sz="1600" b="1">
                          <a:solidFill>
                            <a:schemeClr val="bg1"/>
                          </a:solidFill>
                        </a:rPr>
                        <a:t>TRON</a:t>
                      </a:r>
                      <a:endParaRPr lang="en-US" sz="1600" b="1">
                        <a:solidFill>
                          <a:schemeClr val="bg1"/>
                        </a:solidFill>
                        <a:latin typeface="Arial" panose="020B0604020202090204" pitchFamily="34" charset="0"/>
                        <a:ea typeface="Times New Roman" panose="02020603050405020304" pitchFamily="18" charset="0"/>
                        <a:cs typeface="Arial" panose="020B0604020202090204" pitchFamily="34" charset="0"/>
                      </a:endParaRPr>
                    </a:p>
                  </a:txBody>
                  <a:tcPr marL="0" marR="0" marT="0" marB="1" anchor="ctr"/>
                </a:tc>
              </a:tr>
              <a:tr h="288925">
                <a:tc>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indent="0" algn="ctr">
                        <a:buNone/>
                      </a:pPr>
                      <a:r>
                        <a:rPr lang="en-US" sz="1600" b="1">
                          <a:solidFill>
                            <a:srgbClr val="000000"/>
                          </a:solidFill>
                        </a:rPr>
                        <a:t>S</a:t>
                      </a:r>
                      <a:r>
                        <a:rPr sz="1600" b="1">
                          <a:solidFill>
                            <a:srgbClr val="000000"/>
                          </a:solidFill>
                        </a:rPr>
                        <a:t>core</a:t>
                      </a:r>
                      <a:endParaRPr lang="en-US" sz="1600" b="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tc>
                <a:tc>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indent="0" algn="ctr">
                        <a:buNone/>
                      </a:pPr>
                      <a:r>
                        <a:rPr sz="1600" b="0"/>
                        <a:t>-</a:t>
                      </a:r>
                      <a:r>
                        <a:rPr sz="1600" b="0">
                          <a:solidFill>
                            <a:schemeClr val="tx1"/>
                          </a:solidFill>
                          <a:latin typeface="Calibri"/>
                          <a:ea typeface="+mn-ea"/>
                          <a:cs typeface="+mn-cs"/>
                        </a:rPr>
                        <a:t>0.0220</a:t>
                      </a:r>
                      <a:endParaRPr lang="en-US" sz="1600" b="0">
                        <a:solidFill>
                          <a:schemeClr val="tx1"/>
                        </a:solidFill>
                        <a:latin typeface="Calibri"/>
                        <a:ea typeface="+mn-ea"/>
                        <a:cs typeface="+mn-cs"/>
                      </a:endParaRPr>
                    </a:p>
                  </a:txBody>
                  <a:tcPr marL="0" marR="0" marT="0" marB="1" anchor="ctr"/>
                </a:tc>
                <a:tc>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indent="0" algn="ctr">
                        <a:buNone/>
                      </a:pPr>
                      <a:r>
                        <a:rPr sz="1600" b="0"/>
                        <a:t>0.00132</a:t>
                      </a:r>
                      <a:endParaRPr lang="en-US" sz="1600" b="0">
                        <a:latin typeface="Times New Roman" panose="02020603050405020304" pitchFamily="18" charset="0"/>
                        <a:ea typeface="Courier New" panose="02070609020205090404" charset="0"/>
                        <a:cs typeface="Times New Roman" panose="02020603050405020304" pitchFamily="18" charset="0"/>
                      </a:endParaRPr>
                    </a:p>
                  </a:txBody>
                  <a:tcPr marL="0" marR="0" marT="0" marB="1" anchor="ctr"/>
                </a:tc>
                <a:tc>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indent="0" algn="ctr">
                        <a:buNone/>
                      </a:pPr>
                      <a:r>
                        <a:rPr sz="1600" b="0"/>
                        <a:t>0.0210</a:t>
                      </a:r>
                      <a:endParaRPr lang="en-US" sz="1600" b="0">
                        <a:latin typeface="Times New Roman" panose="02020603050405020304" pitchFamily="18" charset="0"/>
                        <a:ea typeface="Courier New" panose="02070609020205090404" charset="0"/>
                        <a:cs typeface="Times New Roman" panose="02020603050405020304" pitchFamily="18" charset="0"/>
                      </a:endParaRPr>
                    </a:p>
                  </a:txBody>
                  <a:tcPr marL="0" marR="0" marT="0" marB="1" anchor="ctr"/>
                </a:tc>
                <a:tc>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indent="0" algn="ctr">
                        <a:buNone/>
                      </a:pPr>
                      <a:r>
                        <a:rPr sz="1600" b="0"/>
                        <a:t>-0.0165</a:t>
                      </a:r>
                      <a:endParaRPr lang="en-US" sz="1600" b="0">
                        <a:latin typeface="Times New Roman" panose="02020603050405020304" pitchFamily="18" charset="0"/>
                        <a:ea typeface="Courier New" panose="02070609020205090404" charset="0"/>
                        <a:cs typeface="Times New Roman" panose="02020603050405020304" pitchFamily="18" charset="0"/>
                      </a:endParaRPr>
                    </a:p>
                  </a:txBody>
                  <a:tcPr marL="0" marR="0" marT="0" marB="1" anchor="ctr"/>
                </a:tc>
                <a:tc>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indent="0" algn="ctr">
                        <a:buNone/>
                      </a:pPr>
                      <a:r>
                        <a:rPr sz="1600" b="0"/>
                        <a:t>0.0019</a:t>
                      </a:r>
                      <a:endParaRPr lang="en-US" sz="1600" b="0">
                        <a:latin typeface="Times New Roman" panose="02020603050405020304" pitchFamily="18" charset="0"/>
                        <a:ea typeface="Courier New" panose="02070609020205090404" charset="0"/>
                        <a:cs typeface="Times New Roman" panose="02020603050405020304" pitchFamily="18" charset="0"/>
                      </a:endParaRPr>
                    </a:p>
                  </a:txBody>
                  <a:tcPr marL="0" marR="0" marT="0" marB="1" anchor="ctr"/>
                </a:tc>
                <a:tc>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indent="0" algn="ctr">
                        <a:buNone/>
                      </a:pPr>
                      <a:r>
                        <a:rPr sz="1600" b="0"/>
                        <a:t>-0.0140</a:t>
                      </a:r>
                      <a:endParaRPr lang="en-US" sz="1600" b="0">
                        <a:latin typeface="Times New Roman" panose="02020603050405020304" pitchFamily="18" charset="0"/>
                        <a:ea typeface="Courier New" panose="02070609020205090404" charset="0"/>
                        <a:cs typeface="Times New Roman" panose="02020603050405020304" pitchFamily="18" charset="0"/>
                      </a:endParaRPr>
                    </a:p>
                  </a:txBody>
                  <a:tcPr marL="0" marR="0" marT="0" marB="1" anchor="ctr"/>
                </a:tc>
                <a:tc>
                  <a:txBody>
                    <a:bodyPr/>
                    <a:lstStyle>
                      <a:lvl1pPr marL="0">
                        <a:defRPr>
                          <a:solidFill>
                            <a:schemeClr val="tx1"/>
                          </a:solidFill>
                          <a:latin typeface="Calibri"/>
                        </a:defRPr>
                      </a:lvl1pPr>
                      <a:lvl2pPr marL="457200">
                        <a:defRPr>
                          <a:solidFill>
                            <a:schemeClr val="tx1"/>
                          </a:solidFill>
                          <a:latin typeface="Calibri"/>
                        </a:defRPr>
                      </a:lvl2pPr>
                      <a:lvl3pPr marL="914400">
                        <a:defRPr>
                          <a:solidFill>
                            <a:schemeClr val="tx1"/>
                          </a:solidFill>
                          <a:latin typeface="Calibri"/>
                        </a:defRPr>
                      </a:lvl3pPr>
                      <a:lvl4pPr marL="1371600">
                        <a:defRPr>
                          <a:solidFill>
                            <a:schemeClr val="tx1"/>
                          </a:solidFill>
                          <a:latin typeface="Calibri"/>
                        </a:defRPr>
                      </a:lvl4pPr>
                      <a:lvl5pPr marL="1828800">
                        <a:defRPr>
                          <a:solidFill>
                            <a:schemeClr val="tx1"/>
                          </a:solidFill>
                          <a:latin typeface="Calibri"/>
                        </a:defRPr>
                      </a:lvl5pPr>
                      <a:lvl6pPr marL="2286000">
                        <a:defRPr>
                          <a:solidFill>
                            <a:schemeClr val="tx1"/>
                          </a:solidFill>
                          <a:latin typeface="Calibri"/>
                        </a:defRPr>
                      </a:lvl6pPr>
                      <a:lvl7pPr marL="2743200">
                        <a:defRPr>
                          <a:solidFill>
                            <a:schemeClr val="tx1"/>
                          </a:solidFill>
                          <a:latin typeface="Calibri"/>
                        </a:defRPr>
                      </a:lvl7pPr>
                      <a:lvl8pPr marL="3200400">
                        <a:defRPr>
                          <a:solidFill>
                            <a:schemeClr val="tx1"/>
                          </a:solidFill>
                          <a:latin typeface="Calibri"/>
                        </a:defRPr>
                      </a:lvl8pPr>
                      <a:lvl9pPr marL="3657600">
                        <a:defRPr>
                          <a:solidFill>
                            <a:schemeClr val="tx1"/>
                          </a:solidFill>
                          <a:latin typeface="Calibri"/>
                        </a:defRPr>
                      </a:lvl9pPr>
                    </a:lstStyle>
                    <a:p>
                      <a:pPr indent="0" algn="ctr">
                        <a:buNone/>
                      </a:pPr>
                      <a:r>
                        <a:rPr sz="1600" b="0"/>
                        <a:t>0.0198</a:t>
                      </a:r>
                      <a:endParaRPr lang="en-US" sz="1600" b="0">
                        <a:latin typeface="Times New Roman" panose="02020603050405020304" pitchFamily="18" charset="0"/>
                        <a:ea typeface="Courier New" panose="02070609020205090404" charset="0"/>
                        <a:cs typeface="Times New Roman" panose="02020603050405020304" pitchFamily="18" charset="0"/>
                      </a:endParaRPr>
                    </a:p>
                  </a:txBody>
                  <a:tcPr marL="0" marR="0" marT="0" marB="1" anchor="ct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304800"/>
            <a:ext cx="12192000" cy="6858000"/>
          </a:xfrm>
          <a:prstGeom prst="rect">
            <a:avLst/>
          </a:prstGeom>
          <a:blipFill>
            <a:blip r:embed="rId1" cstate="print"/>
            <a:stretch>
              <a:fillRect/>
            </a:stretch>
          </a:blipFill>
        </p:spPr>
        <p:txBody>
          <a:bodyPr wrap="square" lIns="0" tIns="0" rIns="0" bIns="0" rtlCol="0"/>
          <a:lstStyle/>
          <a:p/>
        </p:txBody>
      </p:sp>
      <p:sp>
        <p:nvSpPr>
          <p:cNvPr id="3" name="object 3"/>
          <p:cNvSpPr/>
          <p:nvPr/>
        </p:nvSpPr>
        <p:spPr>
          <a:xfrm>
            <a:off x="0" y="0"/>
            <a:ext cx="2856230" cy="6858000"/>
          </a:xfrm>
          <a:custGeom>
            <a:avLst/>
            <a:gdLst/>
            <a:ahLst/>
            <a:cxnLst/>
            <a:rect l="l" t="t" r="r" b="b"/>
            <a:pathLst>
              <a:path w="2856230" h="6858000">
                <a:moveTo>
                  <a:pt x="0" y="6858000"/>
                </a:moveTo>
                <a:lnTo>
                  <a:pt x="2855976" y="6858000"/>
                </a:lnTo>
                <a:lnTo>
                  <a:pt x="2855976" y="0"/>
                </a:lnTo>
                <a:lnTo>
                  <a:pt x="0" y="0"/>
                </a:lnTo>
                <a:lnTo>
                  <a:pt x="0" y="6858000"/>
                </a:lnTo>
              </a:path>
            </a:pathLst>
          </a:custGeom>
          <a:solidFill>
            <a:srgbClr val="006FC0"/>
          </a:solidFill>
        </p:spPr>
        <p:txBody>
          <a:bodyPr wrap="square" lIns="0" tIns="0" rIns="0" bIns="0" rtlCol="0"/>
          <a:lstStyle/>
          <a:p/>
        </p:txBody>
      </p:sp>
      <p:sp>
        <p:nvSpPr>
          <p:cNvPr id="4" name="object 4"/>
          <p:cNvSpPr/>
          <p:nvPr/>
        </p:nvSpPr>
        <p:spPr>
          <a:xfrm>
            <a:off x="0" y="0"/>
            <a:ext cx="2856230" cy="6858000"/>
          </a:xfrm>
          <a:custGeom>
            <a:avLst/>
            <a:gdLst/>
            <a:ahLst/>
            <a:cxnLst/>
            <a:rect l="l" t="t" r="r" b="b"/>
            <a:pathLst>
              <a:path w="2856230" h="6858000">
                <a:moveTo>
                  <a:pt x="2855976" y="6857999"/>
                </a:moveTo>
                <a:lnTo>
                  <a:pt x="2855976" y="0"/>
                </a:lnTo>
              </a:path>
              <a:path w="2856230" h="6858000">
                <a:moveTo>
                  <a:pt x="0" y="0"/>
                </a:moveTo>
                <a:lnTo>
                  <a:pt x="0" y="6857999"/>
                </a:lnTo>
              </a:path>
            </a:pathLst>
          </a:custGeom>
          <a:ln w="12700">
            <a:solidFill>
              <a:srgbClr val="41709C"/>
            </a:solidFill>
          </a:ln>
        </p:spPr>
        <p:txBody>
          <a:bodyPr wrap="square" lIns="0" tIns="0" rIns="0" bIns="0" rtlCol="0"/>
          <a:lstStyle/>
          <a:p/>
        </p:txBody>
      </p:sp>
      <p:sp>
        <p:nvSpPr>
          <p:cNvPr id="5" name="object 5"/>
          <p:cNvSpPr/>
          <p:nvPr/>
        </p:nvSpPr>
        <p:spPr>
          <a:xfrm>
            <a:off x="0" y="522731"/>
            <a:ext cx="1835150" cy="5546090"/>
          </a:xfrm>
          <a:custGeom>
            <a:avLst/>
            <a:gdLst/>
            <a:ahLst/>
            <a:cxnLst/>
            <a:rect l="l" t="t" r="r" b="b"/>
            <a:pathLst>
              <a:path w="1835150" h="5546090">
                <a:moveTo>
                  <a:pt x="0" y="5545836"/>
                </a:moveTo>
                <a:lnTo>
                  <a:pt x="1834896" y="5545836"/>
                </a:lnTo>
                <a:lnTo>
                  <a:pt x="1834896" y="0"/>
                </a:lnTo>
                <a:lnTo>
                  <a:pt x="0" y="0"/>
                </a:lnTo>
              </a:path>
            </a:pathLst>
          </a:custGeom>
          <a:ln w="6349">
            <a:solidFill>
              <a:srgbClr val="FFFFFF"/>
            </a:solidFill>
          </a:ln>
        </p:spPr>
        <p:txBody>
          <a:bodyPr wrap="square" lIns="0" tIns="0" rIns="0" bIns="0" rtlCol="0"/>
          <a:lstStyle/>
          <a:p/>
        </p:txBody>
      </p:sp>
      <p:sp>
        <p:nvSpPr>
          <p:cNvPr id="6" name="object 6"/>
          <p:cNvSpPr/>
          <p:nvPr/>
        </p:nvSpPr>
        <p:spPr>
          <a:xfrm>
            <a:off x="298704" y="832103"/>
            <a:ext cx="2019300" cy="707390"/>
          </a:xfrm>
          <a:custGeom>
            <a:avLst/>
            <a:gdLst/>
            <a:ahLst/>
            <a:cxnLst/>
            <a:rect l="l" t="t" r="r" b="b"/>
            <a:pathLst>
              <a:path w="2019300" h="707390">
                <a:moveTo>
                  <a:pt x="0" y="707136"/>
                </a:moveTo>
                <a:lnTo>
                  <a:pt x="2019300" y="707136"/>
                </a:lnTo>
                <a:lnTo>
                  <a:pt x="2019300" y="0"/>
                </a:lnTo>
                <a:lnTo>
                  <a:pt x="0" y="0"/>
                </a:lnTo>
                <a:lnTo>
                  <a:pt x="0" y="707136"/>
                </a:lnTo>
                <a:close/>
              </a:path>
            </a:pathLst>
          </a:custGeom>
          <a:solidFill>
            <a:srgbClr val="006FC0"/>
          </a:solidFill>
        </p:spPr>
        <p:txBody>
          <a:bodyPr wrap="square" lIns="0" tIns="0" rIns="0" bIns="0" rtlCol="0"/>
          <a:lstStyle/>
          <a:p/>
        </p:txBody>
      </p:sp>
      <p:sp>
        <p:nvSpPr>
          <p:cNvPr id="7" name="object 7"/>
          <p:cNvSpPr txBox="1">
            <a:spLocks noGrp="1"/>
          </p:cNvSpPr>
          <p:nvPr>
            <p:ph type="title"/>
          </p:nvPr>
        </p:nvSpPr>
        <p:spPr>
          <a:xfrm>
            <a:off x="520090" y="947671"/>
            <a:ext cx="1835150" cy="615553"/>
          </a:xfrm>
          <a:prstGeom prst="rect">
            <a:avLst/>
          </a:prstGeom>
        </p:spPr>
        <p:txBody>
          <a:bodyPr vert="horz" wrap="square" lIns="0" tIns="0" rIns="0" bIns="0" rtlCol="0">
            <a:spAutoFit/>
          </a:bodyPr>
          <a:lstStyle/>
          <a:p>
            <a:pPr marL="12700">
              <a:lnSpc>
                <a:spcPct val="100000"/>
              </a:lnSpc>
            </a:pPr>
            <a:r>
              <a:rPr lang="en-US" altLang="zh-CN" sz="4000" b="0" spc="-5">
                <a:solidFill>
                  <a:srgbClr val="FFFFFF"/>
                </a:solidFill>
              </a:rPr>
              <a:t>Content</a:t>
            </a:r>
            <a:endParaRPr sz="4000">
              <a:latin typeface="Arial" panose="020B0604020202090204"/>
              <a:cs typeface="Arial" panose="020B0604020202090204"/>
            </a:endParaRPr>
          </a:p>
        </p:txBody>
      </p:sp>
      <p:sp>
        <p:nvSpPr>
          <p:cNvPr id="8" name="object 8"/>
          <p:cNvSpPr/>
          <p:nvPr/>
        </p:nvSpPr>
        <p:spPr>
          <a:xfrm>
            <a:off x="3524632" y="822142"/>
            <a:ext cx="291465" cy="277495"/>
          </a:xfrm>
          <a:custGeom>
            <a:avLst/>
            <a:gdLst/>
            <a:ahLst/>
            <a:cxnLst/>
            <a:rect l="l" t="t" r="r" b="b"/>
            <a:pathLst>
              <a:path w="291464" h="277494">
                <a:moveTo>
                  <a:pt x="0" y="0"/>
                </a:moveTo>
                <a:lnTo>
                  <a:pt x="0" y="277368"/>
                </a:lnTo>
                <a:lnTo>
                  <a:pt x="291083" y="138684"/>
                </a:lnTo>
                <a:lnTo>
                  <a:pt x="0" y="0"/>
                </a:lnTo>
                <a:close/>
              </a:path>
            </a:pathLst>
          </a:custGeom>
          <a:solidFill>
            <a:srgbClr val="006FC0"/>
          </a:solidFill>
        </p:spPr>
        <p:txBody>
          <a:bodyPr wrap="square" lIns="0" tIns="0" rIns="0" bIns="0" rtlCol="0"/>
          <a:lstStyle/>
          <a:p/>
        </p:txBody>
      </p:sp>
      <p:sp>
        <p:nvSpPr>
          <p:cNvPr id="9" name="object 9"/>
          <p:cNvSpPr txBox="1"/>
          <p:nvPr/>
        </p:nvSpPr>
        <p:spPr>
          <a:xfrm>
            <a:off x="4114800" y="832103"/>
            <a:ext cx="3611499" cy="276999"/>
          </a:xfrm>
          <a:prstGeom prst="rect">
            <a:avLst/>
          </a:prstGeom>
        </p:spPr>
        <p:txBody>
          <a:bodyPr vert="horz" wrap="square" lIns="0" tIns="0" rIns="0" bIns="0" rtlCol="0">
            <a:spAutoFit/>
          </a:bodyPr>
          <a:lstStyle/>
          <a:p>
            <a:pPr marL="12700">
              <a:lnSpc>
                <a:spcPct val="100000"/>
              </a:lnSpc>
            </a:pPr>
            <a:r>
              <a:rPr lang="en-US" altLang="zh-CN" spc="-15">
                <a:latin typeface="Arial" panose="020B0604020202090204"/>
                <a:cs typeface="Arial" panose="020B0604020202090204"/>
              </a:rPr>
              <a:t>Data</a:t>
            </a:r>
            <a:r>
              <a:rPr lang="zh-CN" altLang="en-US" spc="-15">
                <a:latin typeface="Arial" panose="020B0604020202090204"/>
                <a:cs typeface="Arial" panose="020B0604020202090204"/>
              </a:rPr>
              <a:t> </a:t>
            </a:r>
            <a:r>
              <a:rPr lang="en-US" altLang="zh-CN" spc="-15">
                <a:latin typeface="Arial" panose="020B0604020202090204"/>
                <a:cs typeface="Arial" panose="020B0604020202090204"/>
              </a:rPr>
              <a:t>Description</a:t>
            </a:r>
            <a:endParaRPr spc="-15">
              <a:latin typeface="Arial" panose="020B0604020202090204"/>
              <a:cs typeface="Arial" panose="020B0604020202090204"/>
            </a:endParaRPr>
          </a:p>
        </p:txBody>
      </p:sp>
      <p:sp>
        <p:nvSpPr>
          <p:cNvPr id="10" name="object 10"/>
          <p:cNvSpPr/>
          <p:nvPr/>
        </p:nvSpPr>
        <p:spPr>
          <a:xfrm>
            <a:off x="3524632" y="2056582"/>
            <a:ext cx="291465" cy="277495"/>
          </a:xfrm>
          <a:custGeom>
            <a:avLst/>
            <a:gdLst/>
            <a:ahLst/>
            <a:cxnLst/>
            <a:rect l="l" t="t" r="r" b="b"/>
            <a:pathLst>
              <a:path w="291464" h="277495">
                <a:moveTo>
                  <a:pt x="0" y="0"/>
                </a:moveTo>
                <a:lnTo>
                  <a:pt x="0" y="277367"/>
                </a:lnTo>
                <a:lnTo>
                  <a:pt x="291083" y="138683"/>
                </a:lnTo>
                <a:lnTo>
                  <a:pt x="0" y="0"/>
                </a:lnTo>
                <a:close/>
              </a:path>
            </a:pathLst>
          </a:custGeom>
          <a:solidFill>
            <a:srgbClr val="006FC0"/>
          </a:solidFill>
        </p:spPr>
        <p:txBody>
          <a:bodyPr wrap="square" lIns="0" tIns="0" rIns="0" bIns="0" rtlCol="0"/>
          <a:lstStyle/>
          <a:p/>
        </p:txBody>
      </p:sp>
      <p:sp>
        <p:nvSpPr>
          <p:cNvPr id="11" name="object 11"/>
          <p:cNvSpPr txBox="1"/>
          <p:nvPr/>
        </p:nvSpPr>
        <p:spPr>
          <a:xfrm>
            <a:off x="4114800" y="2065662"/>
            <a:ext cx="2971799" cy="276999"/>
          </a:xfrm>
          <a:prstGeom prst="rect">
            <a:avLst/>
          </a:prstGeom>
        </p:spPr>
        <p:txBody>
          <a:bodyPr vert="horz" wrap="square" lIns="0" tIns="0" rIns="0" bIns="0" rtlCol="0">
            <a:spAutoFit/>
          </a:bodyPr>
          <a:lstStyle/>
          <a:p>
            <a:pPr marL="12700">
              <a:lnSpc>
                <a:spcPct val="100000"/>
              </a:lnSpc>
            </a:pPr>
            <a:r>
              <a:rPr lang="en-US" spc="-15">
                <a:latin typeface="Arial" panose="020B0604020202090204"/>
                <a:cs typeface="Arial" panose="020B0604020202090204"/>
                <a:sym typeface="+mn-ea"/>
              </a:rPr>
              <a:t>Exploratory </a:t>
            </a:r>
            <a:r>
              <a:rPr lang="en-US" altLang="zh-CN" spc="-15">
                <a:latin typeface="Arial" panose="020B0604020202090204"/>
                <a:cs typeface="Arial" panose="020B0604020202090204"/>
                <a:sym typeface="+mn-ea"/>
              </a:rPr>
              <a:t>D</a:t>
            </a:r>
            <a:r>
              <a:rPr lang="en-US" spc="-15">
                <a:latin typeface="Arial" panose="020B0604020202090204"/>
                <a:cs typeface="Arial" panose="020B0604020202090204"/>
                <a:sym typeface="+mn-ea"/>
              </a:rPr>
              <a:t>ata </a:t>
            </a:r>
            <a:r>
              <a:rPr lang="en-US" altLang="zh-CN" spc="-15">
                <a:latin typeface="Arial" panose="020B0604020202090204"/>
                <a:cs typeface="Arial" panose="020B0604020202090204"/>
                <a:sym typeface="+mn-ea"/>
              </a:rPr>
              <a:t>A</a:t>
            </a:r>
            <a:r>
              <a:rPr lang="en-US" spc="-15">
                <a:latin typeface="Arial" panose="020B0604020202090204"/>
                <a:cs typeface="Arial" panose="020B0604020202090204"/>
                <a:sym typeface="+mn-ea"/>
              </a:rPr>
              <a:t>nalysis</a:t>
            </a:r>
            <a:endParaRPr spc="-15">
              <a:latin typeface="Arial" panose="020B0604020202090204"/>
              <a:cs typeface="Arial" panose="020B0604020202090204"/>
            </a:endParaRPr>
          </a:p>
        </p:txBody>
      </p:sp>
      <p:sp>
        <p:nvSpPr>
          <p:cNvPr id="12" name="object 12"/>
          <p:cNvSpPr/>
          <p:nvPr/>
        </p:nvSpPr>
        <p:spPr>
          <a:xfrm>
            <a:off x="3526155" y="3292546"/>
            <a:ext cx="289560" cy="279400"/>
          </a:xfrm>
          <a:custGeom>
            <a:avLst/>
            <a:gdLst/>
            <a:ahLst/>
            <a:cxnLst/>
            <a:rect l="l" t="t" r="r" b="b"/>
            <a:pathLst>
              <a:path w="289560" h="279400">
                <a:moveTo>
                  <a:pt x="0" y="0"/>
                </a:moveTo>
                <a:lnTo>
                  <a:pt x="0" y="278891"/>
                </a:lnTo>
                <a:lnTo>
                  <a:pt x="289560" y="139445"/>
                </a:lnTo>
                <a:lnTo>
                  <a:pt x="0" y="0"/>
                </a:lnTo>
                <a:close/>
              </a:path>
            </a:pathLst>
          </a:custGeom>
          <a:solidFill>
            <a:srgbClr val="006FC0"/>
          </a:solidFill>
        </p:spPr>
        <p:txBody>
          <a:bodyPr wrap="square" lIns="0" tIns="0" rIns="0" bIns="0" rtlCol="0"/>
          <a:lstStyle/>
          <a:p/>
        </p:txBody>
      </p:sp>
      <p:sp>
        <p:nvSpPr>
          <p:cNvPr id="13" name="object 13"/>
          <p:cNvSpPr txBox="1"/>
          <p:nvPr/>
        </p:nvSpPr>
        <p:spPr>
          <a:xfrm>
            <a:off x="4115690" y="3302260"/>
            <a:ext cx="2487930" cy="276999"/>
          </a:xfrm>
          <a:prstGeom prst="rect">
            <a:avLst/>
          </a:prstGeom>
        </p:spPr>
        <p:txBody>
          <a:bodyPr vert="horz" wrap="square" lIns="0" tIns="0" rIns="0" bIns="0" rtlCol="0">
            <a:spAutoFit/>
          </a:bodyPr>
          <a:lstStyle/>
          <a:p>
            <a:pPr marL="12700">
              <a:lnSpc>
                <a:spcPct val="100000"/>
              </a:lnSpc>
            </a:pPr>
            <a:r>
              <a:rPr lang="en-US" spc="-15">
                <a:latin typeface="Arial" panose="020B0604020202090204"/>
                <a:cs typeface="Arial" panose="020B0604020202090204"/>
                <a:sym typeface="+mn-ea"/>
              </a:rPr>
              <a:t>Feature </a:t>
            </a:r>
            <a:r>
              <a:rPr lang="en-US" altLang="zh-CN" spc="-15">
                <a:latin typeface="Arial" panose="020B0604020202090204"/>
                <a:cs typeface="Arial" panose="020B0604020202090204"/>
                <a:sym typeface="+mn-ea"/>
              </a:rPr>
              <a:t>E</a:t>
            </a:r>
            <a:r>
              <a:rPr lang="en-US" spc="-15">
                <a:latin typeface="Arial" panose="020B0604020202090204"/>
                <a:cs typeface="Arial" panose="020B0604020202090204"/>
                <a:sym typeface="+mn-ea"/>
              </a:rPr>
              <a:t>ngineering</a:t>
            </a:r>
            <a:endParaRPr lang="en-US" altLang="zh-CN" spc="-15">
              <a:latin typeface="Arial" panose="020B0604020202090204"/>
              <a:cs typeface="Arial" panose="020B0604020202090204"/>
            </a:endParaRPr>
          </a:p>
        </p:txBody>
      </p:sp>
      <p:sp>
        <p:nvSpPr>
          <p:cNvPr id="14" name="object 12"/>
          <p:cNvSpPr/>
          <p:nvPr/>
        </p:nvSpPr>
        <p:spPr>
          <a:xfrm>
            <a:off x="3524632" y="4530415"/>
            <a:ext cx="289560" cy="279400"/>
          </a:xfrm>
          <a:custGeom>
            <a:avLst/>
            <a:gdLst/>
            <a:ahLst/>
            <a:cxnLst/>
            <a:rect l="l" t="t" r="r" b="b"/>
            <a:pathLst>
              <a:path w="289560" h="279400">
                <a:moveTo>
                  <a:pt x="0" y="0"/>
                </a:moveTo>
                <a:lnTo>
                  <a:pt x="0" y="278891"/>
                </a:lnTo>
                <a:lnTo>
                  <a:pt x="289560" y="139445"/>
                </a:lnTo>
                <a:lnTo>
                  <a:pt x="0" y="0"/>
                </a:lnTo>
                <a:close/>
              </a:path>
            </a:pathLst>
          </a:custGeom>
          <a:solidFill>
            <a:srgbClr val="006FC0"/>
          </a:solidFill>
        </p:spPr>
        <p:txBody>
          <a:bodyPr wrap="square" lIns="0" tIns="0" rIns="0" bIns="0" rtlCol="0"/>
          <a:lstStyle/>
          <a:p/>
        </p:txBody>
      </p:sp>
      <p:sp>
        <p:nvSpPr>
          <p:cNvPr id="15" name="object 13"/>
          <p:cNvSpPr txBox="1"/>
          <p:nvPr/>
        </p:nvSpPr>
        <p:spPr>
          <a:xfrm>
            <a:off x="4115690" y="4504018"/>
            <a:ext cx="3275710" cy="276999"/>
          </a:xfrm>
          <a:prstGeom prst="rect">
            <a:avLst/>
          </a:prstGeom>
        </p:spPr>
        <p:txBody>
          <a:bodyPr vert="horz" wrap="square" lIns="0" tIns="0" rIns="0" bIns="0" rtlCol="0">
            <a:spAutoFit/>
          </a:bodyPr>
          <a:lstStyle/>
          <a:p>
            <a:pPr marL="12700"/>
            <a:r>
              <a:rPr lang="en-US" spc="-15">
                <a:latin typeface="Arial" panose="020B0604020202090204"/>
                <a:cs typeface="Arial" panose="020B0604020202090204"/>
              </a:rPr>
              <a:t>Model </a:t>
            </a:r>
            <a:r>
              <a:rPr lang="en-US" altLang="zh-CN" spc="-15">
                <a:latin typeface="Arial" panose="020B0604020202090204"/>
                <a:cs typeface="Arial" panose="020B0604020202090204"/>
              </a:rPr>
              <a:t>B</a:t>
            </a:r>
            <a:r>
              <a:rPr lang="en-US" spc="-15">
                <a:latin typeface="Arial" panose="020B0604020202090204"/>
                <a:cs typeface="Arial" panose="020B0604020202090204"/>
              </a:rPr>
              <a:t>uilding</a:t>
            </a:r>
            <a:endParaRPr lang="en-US" altLang="zh-CN" spc="-15">
              <a:latin typeface="Arial" panose="020B0604020202090204"/>
              <a:cs typeface="Arial" panose="020B0604020202090204"/>
            </a:endParaRPr>
          </a:p>
        </p:txBody>
      </p:sp>
      <p:sp>
        <p:nvSpPr>
          <p:cNvPr id="16" name="object 12"/>
          <p:cNvSpPr/>
          <p:nvPr/>
        </p:nvSpPr>
        <p:spPr>
          <a:xfrm>
            <a:off x="3523742" y="5637613"/>
            <a:ext cx="289560" cy="279400"/>
          </a:xfrm>
          <a:custGeom>
            <a:avLst/>
            <a:gdLst/>
            <a:ahLst/>
            <a:cxnLst/>
            <a:rect l="l" t="t" r="r" b="b"/>
            <a:pathLst>
              <a:path w="289560" h="279400">
                <a:moveTo>
                  <a:pt x="0" y="0"/>
                </a:moveTo>
                <a:lnTo>
                  <a:pt x="0" y="278891"/>
                </a:lnTo>
                <a:lnTo>
                  <a:pt x="289560" y="139445"/>
                </a:lnTo>
                <a:lnTo>
                  <a:pt x="0" y="0"/>
                </a:lnTo>
                <a:close/>
              </a:path>
            </a:pathLst>
          </a:custGeom>
          <a:solidFill>
            <a:srgbClr val="006FC0"/>
          </a:solidFill>
        </p:spPr>
        <p:txBody>
          <a:bodyPr wrap="square" lIns="0" tIns="0" rIns="0" bIns="0" rtlCol="0"/>
          <a:lstStyle/>
          <a:p/>
        </p:txBody>
      </p:sp>
      <p:sp>
        <p:nvSpPr>
          <p:cNvPr id="17" name="object 13"/>
          <p:cNvSpPr txBox="1"/>
          <p:nvPr/>
        </p:nvSpPr>
        <p:spPr>
          <a:xfrm>
            <a:off x="4114800" y="5611216"/>
            <a:ext cx="6781800" cy="430887"/>
          </a:xfrm>
          <a:prstGeom prst="rect">
            <a:avLst/>
          </a:prstGeom>
        </p:spPr>
        <p:txBody>
          <a:bodyPr vert="horz" wrap="square" lIns="0" tIns="0" rIns="0" bIns="0" rtlCol="0">
            <a:spAutoFit/>
          </a:bodyPr>
          <a:lstStyle/>
          <a:p>
            <a:pPr marL="12700"/>
            <a:r>
              <a:rPr lang="en-US" sz="2800" b="1">
                <a:latin typeface="Arial" panose="020B0604020202090204"/>
                <a:cs typeface="Arial" panose="020B0604020202090204"/>
                <a:sym typeface="+mn-ea"/>
              </a:rPr>
              <a:t>Model </a:t>
            </a:r>
            <a:r>
              <a:rPr lang="en-US" altLang="zh-CN" sz="2800" b="1">
                <a:latin typeface="Arial" panose="020B0604020202090204"/>
                <a:cs typeface="Arial" panose="020B0604020202090204"/>
                <a:sym typeface="+mn-ea"/>
              </a:rPr>
              <a:t>E</a:t>
            </a:r>
            <a:r>
              <a:rPr lang="en-US" sz="2800" b="1">
                <a:latin typeface="Arial" panose="020B0604020202090204"/>
                <a:cs typeface="Arial" panose="020B0604020202090204"/>
                <a:sym typeface="+mn-ea"/>
              </a:rPr>
              <a:t>nhancement</a:t>
            </a:r>
            <a:r>
              <a:rPr lang="zh-CN" altLang="en-US" sz="2800" b="1">
                <a:latin typeface="Arial" panose="020B0604020202090204"/>
                <a:cs typeface="Arial" panose="020B0604020202090204"/>
                <a:sym typeface="+mn-ea"/>
              </a:rPr>
              <a:t> </a:t>
            </a:r>
            <a:r>
              <a:rPr lang="en-US" altLang="zh-CN" sz="2800" b="1">
                <a:latin typeface="Arial" panose="020B0604020202090204"/>
                <a:cs typeface="Arial" panose="020B0604020202090204"/>
                <a:sym typeface="+mn-ea"/>
              </a:rPr>
              <a:t>and</a:t>
            </a:r>
            <a:r>
              <a:rPr lang="zh-CN" altLang="en-US" sz="2800" b="1">
                <a:latin typeface="Arial" panose="020B0604020202090204"/>
                <a:cs typeface="Arial" panose="020B0604020202090204"/>
                <a:sym typeface="+mn-ea"/>
              </a:rPr>
              <a:t> </a:t>
            </a:r>
            <a:r>
              <a:rPr lang="en-US" altLang="zh-CN" sz="2800" b="1">
                <a:latin typeface="Arial" panose="020B0604020202090204"/>
                <a:cs typeface="Arial" panose="020B0604020202090204"/>
                <a:sym typeface="+mn-ea"/>
              </a:rPr>
              <a:t>Extension</a:t>
            </a:r>
            <a:endParaRPr lang="en-US" sz="2800" b="1">
              <a:latin typeface="Arial" panose="020B0604020202090204"/>
              <a:cs typeface="Arial" panose="020B06040202020902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47800" y="419344"/>
            <a:ext cx="9000032" cy="492443"/>
          </a:xfrm>
          <a:prstGeom prst="rect">
            <a:avLst/>
          </a:prstGeom>
        </p:spPr>
        <p:txBody>
          <a:bodyPr vert="horz" wrap="square" lIns="0" tIns="0" rIns="0" bIns="0" rtlCol="0">
            <a:spAutoFit/>
          </a:bodyPr>
          <a:lstStyle/>
          <a:p>
            <a:pPr marL="268605" algn="ctr" rtl="0"/>
            <a:r>
              <a:rPr lang="en-US" altLang="zh-CN" kern="1200" spc="-5">
                <a:latin typeface="Arial Black" panose="020B0A04020102020204"/>
                <a:ea typeface="+mn-ea"/>
                <a:cs typeface="Arial Black" panose="020B0A04020102020204"/>
                <a:sym typeface="+mn-ea"/>
              </a:rPr>
              <a:t>Model Enhancement</a:t>
            </a:r>
            <a:endParaRPr kern="1200" spc="-5">
              <a:latin typeface="Arial Black" panose="020B0A04020102020204"/>
              <a:ea typeface="+mn-ea"/>
              <a:cs typeface="Arial Black" panose="020B0A04020102020204"/>
            </a:endParaRPr>
          </a:p>
        </p:txBody>
      </p:sp>
      <p:sp>
        <p:nvSpPr>
          <p:cNvPr id="4" name="object 4"/>
          <p:cNvSpPr txBox="1"/>
          <p:nvPr/>
        </p:nvSpPr>
        <p:spPr>
          <a:xfrm>
            <a:off x="11580368" y="340017"/>
            <a:ext cx="254000" cy="482600"/>
          </a:xfrm>
          <a:prstGeom prst="rect">
            <a:avLst/>
          </a:prstGeom>
        </p:spPr>
        <p:txBody>
          <a:bodyPr vert="horz" wrap="square" lIns="0" tIns="0" rIns="0" bIns="0" rtlCol="0">
            <a:spAutoFit/>
          </a:bodyPr>
          <a:lstStyle/>
          <a:p>
            <a:pPr marL="12700">
              <a:lnSpc>
                <a:spcPct val="100000"/>
              </a:lnSpc>
            </a:pPr>
            <a:r>
              <a:rPr sz="3600" b="1">
                <a:solidFill>
                  <a:srgbClr val="006FC0"/>
                </a:solidFill>
                <a:latin typeface="Arial Black" panose="020B0A04020102020204"/>
                <a:cs typeface="Arial Black" panose="020B0A04020102020204"/>
              </a:rPr>
              <a:t>”</a:t>
            </a:r>
            <a:endParaRPr sz="3600">
              <a:latin typeface="Arial Black" panose="020B0A04020102020204"/>
              <a:cs typeface="Arial Black" panose="020B0A04020102020204"/>
            </a:endParaRPr>
          </a:p>
        </p:txBody>
      </p:sp>
      <mc:AlternateContent xmlns:mc="http://schemas.openxmlformats.org/markup-compatibility/2006">
        <mc:Choice xmlns:a14="http://schemas.microsoft.com/office/drawing/2010/main" Requires="a14">
          <p:sp>
            <p:nvSpPr>
              <p:cNvPr id="14" name="Content Placeholder 2"/>
              <p:cNvSpPr txBox="1"/>
              <p:nvPr/>
            </p:nvSpPr>
            <p:spPr>
              <a:xfrm>
                <a:off x="927385" y="1549218"/>
                <a:ext cx="10515600" cy="3508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en-US" altLang="zh-CN" sz="2000" b="1">
                    <a:solidFill>
                      <a:srgbClr val="404040"/>
                    </a:solidFill>
                    <a:latin typeface="Arial" panose="020B0604020202090204"/>
                    <a:cs typeface="Arial" panose="020B0604020202090204"/>
                  </a:rPr>
                  <a:t>Problem of volatility clustering: </a:t>
                </a:r>
                <a:r>
                  <a:rPr lang="en-US" altLang="zh-CN" sz="2000" b="1">
                    <a:solidFill>
                      <a:srgbClr val="016FC0"/>
                    </a:solidFill>
                    <a:latin typeface="Arial" panose="020B0604020202090204"/>
                    <a:cs typeface="Arial" panose="020B0604020202090204"/>
                  </a:rPr>
                  <a:t>Engle’s ARCH test</a:t>
                </a:r>
                <a:endParaRPr lang="en-US" altLang="zh-CN" sz="2000" b="1">
                  <a:solidFill>
                    <a:srgbClr val="016FC0"/>
                  </a:solidFill>
                  <a:latin typeface="Arial" panose="020B0604020202090204"/>
                  <a:cs typeface="Arial" panose="020B0604020202090204"/>
                </a:endParaRPr>
              </a:p>
              <a:p>
                <a:pPr marL="0" lvl="0" indent="457200">
                  <a:buNone/>
                </a:pPr>
                <a14:m>
                  <m:oMath xmlns:m="http://schemas.openxmlformats.org/officeDocument/2006/math">
                    <m:sSub>
                      <m:sSubPr>
                        <m:ctrlPr>
                          <a:rPr lang="zh-CN" altLang="zh-CN" sz="1800" b="1" i="1" smtClean="0">
                            <a:solidFill>
                              <a:srgbClr val="016FC0"/>
                            </a:solidFill>
                            <a:latin typeface="Cambria Math" panose="02040503050406030204" pitchFamily="18" charset="0"/>
                          </a:rPr>
                        </m:ctrlPr>
                      </m:sSubPr>
                      <m:e>
                        <m:r>
                          <a:rPr lang="en-US" altLang="zh-CN" sz="1800" b="1" i="1">
                            <a:solidFill>
                              <a:srgbClr val="016FC0"/>
                            </a:solidFill>
                            <a:latin typeface="Cambria Math" panose="02040503050406030204" pitchFamily="18" charset="0"/>
                          </a:rPr>
                          <m:t>𝑯</m:t>
                        </m:r>
                      </m:e>
                      <m:sub>
                        <m:r>
                          <a:rPr lang="en-US" altLang="zh-CN" sz="1800" b="1" i="1">
                            <a:solidFill>
                              <a:srgbClr val="016FC0"/>
                            </a:solidFill>
                            <a:latin typeface="Cambria Math" panose="02040503050406030204" pitchFamily="18" charset="0"/>
                          </a:rPr>
                          <m:t>𝟎</m:t>
                        </m:r>
                      </m:sub>
                    </m:sSub>
                  </m:oMath>
                </a14:m>
                <a:r>
                  <a:rPr lang="en-US" altLang="zh-CN" sz="1800" b="1">
                    <a:solidFill>
                      <a:srgbClr val="016FC0"/>
                    </a:solidFill>
                    <a:latin typeface="Arial" panose="020B0604020202090204" pitchFamily="34" charset="0"/>
                    <a:cs typeface="Arial" panose="020B0604020202090204" pitchFamily="34" charset="0"/>
                  </a:rPr>
                  <a:t>: </a:t>
                </a:r>
                <a:r>
                  <a:rPr lang="en-US" altLang="zh-CN" sz="1800">
                    <a:latin typeface="Arial" panose="020B0604020202090204" pitchFamily="34" charset="0"/>
                    <a:cs typeface="Arial" panose="020B0604020202090204" pitchFamily="34" charset="0"/>
                  </a:rPr>
                  <a:t>The data are independently distributed, no autocorrelation.</a:t>
                </a:r>
                <a:endParaRPr lang="zh-CN" altLang="zh-CN" sz="1800">
                  <a:latin typeface="Arial" panose="020B0604020202090204" pitchFamily="34" charset="0"/>
                  <a:cs typeface="Arial" panose="020B0604020202090204" pitchFamily="34" charset="0"/>
                </a:endParaRPr>
              </a:p>
              <a:p>
                <a:pPr marL="0" lvl="0" indent="457200">
                  <a:buNone/>
                </a:pPr>
                <a14:m>
                  <m:oMath xmlns:m="http://schemas.openxmlformats.org/officeDocument/2006/math">
                    <m:sSub>
                      <m:sSubPr>
                        <m:ctrlPr>
                          <a:rPr lang="zh-CN" altLang="zh-CN" sz="1800" b="1" i="1" smtClean="0">
                            <a:solidFill>
                              <a:srgbClr val="016FC0"/>
                            </a:solidFill>
                            <a:latin typeface="Cambria Math" panose="02040503050406030204" pitchFamily="18" charset="0"/>
                          </a:rPr>
                        </m:ctrlPr>
                      </m:sSubPr>
                      <m:e>
                        <m:r>
                          <a:rPr lang="en-US" altLang="zh-CN" sz="1800" b="1" i="1">
                            <a:solidFill>
                              <a:srgbClr val="016FC0"/>
                            </a:solidFill>
                            <a:latin typeface="Cambria Math" panose="02040503050406030204" pitchFamily="18" charset="0"/>
                          </a:rPr>
                          <m:t>𝑯</m:t>
                        </m:r>
                      </m:e>
                      <m:sub>
                        <m:r>
                          <a:rPr lang="en-US" altLang="zh-CN" sz="1800" b="1" i="1">
                            <a:solidFill>
                              <a:srgbClr val="016FC0"/>
                            </a:solidFill>
                            <a:latin typeface="Cambria Math" panose="02040503050406030204" pitchFamily="18" charset="0"/>
                          </a:rPr>
                          <m:t>𝒂</m:t>
                        </m:r>
                      </m:sub>
                    </m:sSub>
                  </m:oMath>
                </a14:m>
                <a:r>
                  <a:rPr lang="en-US" altLang="zh-CN" sz="1800" b="1">
                    <a:solidFill>
                      <a:srgbClr val="016FC0"/>
                    </a:solidFill>
                    <a:latin typeface="Arial" panose="020B0604020202090204" pitchFamily="34" charset="0"/>
                    <a:cs typeface="Arial" panose="020B0604020202090204" pitchFamily="34" charset="0"/>
                  </a:rPr>
                  <a:t>: </a:t>
                </a:r>
                <a:r>
                  <a:rPr lang="en-US" altLang="zh-CN" sz="1800">
                    <a:latin typeface="Arial" panose="020B0604020202090204" pitchFamily="34" charset="0"/>
                    <a:cs typeface="Arial" panose="020B0604020202090204" pitchFamily="34" charset="0"/>
                  </a:rPr>
                  <a:t>The data are not independently distributed; they exhibit serial correlation.</a:t>
                </a:r>
                <a:endParaRPr lang="zh-CN" altLang="zh-CN" sz="1800">
                  <a:latin typeface="Arial" panose="020B0604020202090204" pitchFamily="34" charset="0"/>
                  <a:cs typeface="Arial" panose="020B0604020202090204" pitchFamily="34" charset="0"/>
                </a:endParaRPr>
              </a:p>
              <a:p>
                <a:endParaRPr kumimoji="0" lang="en-US" sz="2400" b="0" i="0" u="none" strike="noStrike" kern="1200" cap="none" spc="0" normalizeH="0" baseline="0" noProof="0">
                  <a:ln>
                    <a:noFill/>
                  </a:ln>
                  <a:solidFill>
                    <a:srgbClr val="016FC0"/>
                  </a:solidFill>
                  <a:effectLst/>
                  <a:uLnTx/>
                  <a:uFillTx/>
                  <a:latin typeface="Calibri"/>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90204" pitchFamily="34" charset="0"/>
                  <a:buChar char="•"/>
                  <a:defRPr/>
                </a:pPr>
                <a:endParaRPr kumimoji="0" lang="en-US" sz="2800" b="0" i="0" u="none" strike="noStrike" kern="1200" cap="none" spc="0" normalizeH="0" baseline="0" noProof="0">
                  <a:ln>
                    <a:noFill/>
                  </a:ln>
                  <a:solidFill>
                    <a:sysClr val="windowText" lastClr="000000"/>
                  </a:solidFill>
                  <a:effectLst/>
                  <a:uLnTx/>
                  <a:uFillTx/>
                  <a:latin typeface="Calibri"/>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90204" pitchFamily="34" charset="0"/>
                  <a:buChar char="•"/>
                  <a:defRPr/>
                </a:pPr>
                <a:endParaRPr kumimoji="0" lang="en-US" sz="2800" b="0" i="0" u="none" strike="noStrike" kern="1200" cap="none" spc="0" normalizeH="0" baseline="0" noProof="0">
                  <a:ln>
                    <a:noFill/>
                  </a:ln>
                  <a:solidFill>
                    <a:sysClr val="windowText" lastClr="000000"/>
                  </a:solidFill>
                  <a:effectLst/>
                  <a:uLnTx/>
                  <a:uFillTx/>
                  <a:latin typeface="Calibri"/>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90204" pitchFamily="34" charset="0"/>
                  <a:buChar char="•"/>
                  <a:defRPr/>
                </a:pPr>
                <a:endParaRPr kumimoji="0" lang="en-US" sz="2800" b="0" i="0" u="none" strike="noStrike" kern="1200" cap="none" spc="0" normalizeH="0" baseline="0" noProof="0">
                  <a:ln>
                    <a:noFill/>
                  </a:ln>
                  <a:solidFill>
                    <a:sysClr val="windowText" lastClr="000000"/>
                  </a:solidFill>
                  <a:effectLst/>
                  <a:uLnTx/>
                  <a:uFillTx/>
                  <a:latin typeface="Calibri"/>
                  <a:ea typeface="+mn-ea"/>
                  <a:cs typeface="+mn-cs"/>
                </a:endParaRPr>
              </a:p>
              <a:p>
                <a:pPr marL="0" marR="0" lvl="0" indent="0" algn="l" defTabSz="914400" rtl="0" eaLnBrk="1" fontAlgn="auto" latinLnBrk="0" hangingPunct="1">
                  <a:lnSpc>
                    <a:spcPct val="90000"/>
                  </a:lnSpc>
                  <a:spcBef>
                    <a:spcPts val="1000"/>
                  </a:spcBef>
                  <a:spcAft>
                    <a:spcPts val="0"/>
                  </a:spcAft>
                  <a:buClrTx/>
                  <a:buSzTx/>
                  <a:buNone/>
                  <a:defRPr/>
                </a:pPr>
                <a:endParaRPr lang="en-US" altLang="zh-CN" sz="2400" b="1">
                  <a:solidFill>
                    <a:srgbClr val="404040"/>
                  </a:solidFill>
                  <a:latin typeface="Arial" panose="020B0604020202090204"/>
                  <a:cs typeface="Arial" panose="020B0604020202090204"/>
                </a:endParaRPr>
              </a:p>
            </p:txBody>
          </p:sp>
        </mc:Choice>
        <mc:Fallback>
          <p:sp>
            <p:nvSpPr>
              <p:cNvPr id="14" name="Content Placeholder 2"/>
              <p:cNvSpPr txBox="1">
                <a:spLocks noRot="1" noChangeAspect="1" noMove="1" noResize="1" noEditPoints="1" noAdjustHandles="1" noChangeArrowheads="1" noChangeShapeType="1" noTextEdit="1"/>
              </p:cNvSpPr>
              <p:nvPr/>
            </p:nvSpPr>
            <p:spPr>
              <a:xfrm>
                <a:off x="927385" y="1549218"/>
                <a:ext cx="10515600" cy="3508375"/>
              </a:xfrm>
              <a:prstGeom prst="rect">
                <a:avLst/>
              </a:prstGeom>
              <a:blipFill rotWithShape="1">
                <a:blip r:embed="rId1"/>
                <a:stretch>
                  <a:fillRect l="-3" t="-13" r="3" b="-2467"/>
                </a:stretch>
              </a:blipFill>
            </p:spPr>
            <p:txBody>
              <a:bodyPr/>
              <a:lstStyle/>
              <a:p>
                <a:r>
                  <a:rPr lang="en-US" altLang="en-US">
                    <a:noFill/>
                  </a:rPr>
                  <a:t> </a:t>
                </a:r>
              </a:p>
            </p:txBody>
          </p:sp>
        </mc:Fallback>
      </mc:AlternateContent>
      <p:pic>
        <p:nvPicPr>
          <p:cNvPr id="9" name="图片 8"/>
          <p:cNvPicPr>
            <a:picLocks noChangeAspect="1"/>
          </p:cNvPicPr>
          <p:nvPr/>
        </p:nvPicPr>
        <p:blipFill>
          <a:blip r:embed="rId2"/>
          <a:stretch>
            <a:fillRect/>
          </a:stretch>
        </p:blipFill>
        <p:spPr>
          <a:xfrm>
            <a:off x="1825161" y="2852936"/>
            <a:ext cx="8541677" cy="3116273"/>
          </a:xfrm>
          <a:prstGeom prst="rect">
            <a:avLst/>
          </a:prstGeom>
        </p:spPr>
      </p:pic>
      <p:sp>
        <p:nvSpPr>
          <p:cNvPr id="13" name="object 5"/>
          <p:cNvSpPr/>
          <p:nvPr/>
        </p:nvSpPr>
        <p:spPr>
          <a:xfrm>
            <a:off x="403859" y="342900"/>
            <a:ext cx="510540" cy="585470"/>
          </a:xfrm>
          <a:custGeom>
            <a:avLst/>
            <a:gdLst/>
            <a:ahLst/>
            <a:cxnLst/>
            <a:rect l="l" t="t" r="r" b="b"/>
            <a:pathLst>
              <a:path w="510540" h="585469">
                <a:moveTo>
                  <a:pt x="0" y="0"/>
                </a:moveTo>
                <a:lnTo>
                  <a:pt x="0" y="585215"/>
                </a:lnTo>
                <a:lnTo>
                  <a:pt x="510540" y="292608"/>
                </a:lnTo>
                <a:lnTo>
                  <a:pt x="0" y="0"/>
                </a:lnTo>
                <a:close/>
              </a:path>
            </a:pathLst>
          </a:custGeom>
          <a:solidFill>
            <a:srgbClr val="006FC0"/>
          </a:solidFill>
        </p:spPr>
        <p:txBody>
          <a:bodyPr wrap="square" lIns="0" tIns="0" rIns="0" bIns="0" rtlCol="0"/>
          <a:lstStyle/>
          <a:p/>
        </p:txBody>
      </p:sp>
      <p:sp>
        <p:nvSpPr>
          <p:cNvPr id="15" name="object 6"/>
          <p:cNvSpPr txBox="1"/>
          <p:nvPr/>
        </p:nvSpPr>
        <p:spPr>
          <a:xfrm>
            <a:off x="455777" y="523549"/>
            <a:ext cx="153035" cy="276999"/>
          </a:xfrm>
          <a:prstGeom prst="rect">
            <a:avLst/>
          </a:prstGeom>
        </p:spPr>
        <p:txBody>
          <a:bodyPr vert="horz" wrap="square" lIns="0" tIns="0" rIns="0" bIns="0" rtlCol="0">
            <a:spAutoFit/>
          </a:bodyPr>
          <a:lstStyle/>
          <a:p>
            <a:pPr marL="12700">
              <a:lnSpc>
                <a:spcPct val="100000"/>
              </a:lnSpc>
            </a:pPr>
            <a:r>
              <a:rPr lang="en-US" sz="1800" b="1">
                <a:solidFill>
                  <a:srgbClr val="FFFFFF"/>
                </a:solidFill>
                <a:latin typeface="Arial" panose="020B0604020202090204"/>
                <a:cs typeface="Arial" panose="020B0604020202090204"/>
              </a:rPr>
              <a:t>3</a:t>
            </a:r>
            <a:endParaRPr sz="1800">
              <a:latin typeface="Arial" panose="020B0604020202090204"/>
              <a:cs typeface="Arial" panose="020B0604020202090204"/>
            </a:endParaRPr>
          </a:p>
        </p:txBody>
      </p:sp>
      <p:sp>
        <p:nvSpPr>
          <p:cNvPr id="16" name="object 7"/>
          <p:cNvSpPr/>
          <p:nvPr/>
        </p:nvSpPr>
        <p:spPr>
          <a:xfrm>
            <a:off x="439673" y="429005"/>
            <a:ext cx="510540" cy="584200"/>
          </a:xfrm>
          <a:custGeom>
            <a:avLst/>
            <a:gdLst/>
            <a:ahLst/>
            <a:cxnLst/>
            <a:rect l="l" t="t" r="r" b="b"/>
            <a:pathLst>
              <a:path w="510540" h="584200">
                <a:moveTo>
                  <a:pt x="0" y="0"/>
                </a:moveTo>
                <a:lnTo>
                  <a:pt x="510539" y="291846"/>
                </a:lnTo>
                <a:lnTo>
                  <a:pt x="0" y="583692"/>
                </a:lnTo>
                <a:lnTo>
                  <a:pt x="0" y="0"/>
                </a:lnTo>
                <a:close/>
              </a:path>
            </a:pathLst>
          </a:custGeom>
          <a:ln w="19050">
            <a:solidFill>
              <a:srgbClr val="006FC0"/>
            </a:solidFill>
          </a:ln>
        </p:spPr>
        <p:txBody>
          <a:bodyPr wrap="square" lIns="0" tIns="0" rIns="0" bIns="0" rtlCol="0"/>
          <a:lstStyle/>
          <a:p/>
        </p:txBody>
      </p:sp>
      <p:sp>
        <p:nvSpPr>
          <p:cNvPr id="17" name="object 8"/>
          <p:cNvSpPr txBox="1"/>
          <p:nvPr/>
        </p:nvSpPr>
        <p:spPr>
          <a:xfrm>
            <a:off x="1134567" y="497490"/>
            <a:ext cx="1497965" cy="369332"/>
          </a:xfrm>
          <a:prstGeom prst="rect">
            <a:avLst/>
          </a:prstGeom>
        </p:spPr>
        <p:txBody>
          <a:bodyPr vert="horz" wrap="square" lIns="0" tIns="0" rIns="0" bIns="0" rtlCol="0">
            <a:spAutoFit/>
          </a:bodyPr>
          <a:lstStyle/>
          <a:p>
            <a:pPr marL="12700">
              <a:lnSpc>
                <a:spcPct val="100000"/>
              </a:lnSpc>
            </a:pPr>
            <a:r>
              <a:rPr lang="en-US" altLang="zh-CN" sz="2400" b="1">
                <a:solidFill>
                  <a:srgbClr val="006FC0"/>
                </a:solidFill>
                <a:latin typeface="Arial" panose="020B0604020202090204"/>
                <a:cs typeface="Arial" panose="020B0604020202090204"/>
              </a:rPr>
              <a:t>Models</a:t>
            </a:r>
            <a:endParaRPr sz="2400">
              <a:latin typeface="Arial" panose="020B0604020202090204"/>
              <a:cs typeface="Arial" panose="020B0604020202090204"/>
            </a:endParaRPr>
          </a:p>
        </p:txBody>
      </p:sp>
      <p:sp>
        <p:nvSpPr>
          <p:cNvPr id="23" name="object 3"/>
          <p:cNvSpPr/>
          <p:nvPr/>
        </p:nvSpPr>
        <p:spPr>
          <a:xfrm>
            <a:off x="5348478" y="1116330"/>
            <a:ext cx="1497965" cy="0"/>
          </a:xfrm>
          <a:custGeom>
            <a:avLst/>
            <a:gdLst/>
            <a:ahLst/>
            <a:cxnLst/>
            <a:rect l="l" t="t" r="r" b="b"/>
            <a:pathLst>
              <a:path w="1497965">
                <a:moveTo>
                  <a:pt x="0" y="0"/>
                </a:moveTo>
                <a:lnTo>
                  <a:pt x="1497456" y="0"/>
                </a:lnTo>
              </a:path>
            </a:pathLst>
          </a:custGeom>
          <a:ln w="38100">
            <a:solidFill>
              <a:srgbClr val="006FC0"/>
            </a:solidFill>
          </a:ln>
        </p:spPr>
        <p:txBody>
          <a:bodyPr wrap="square" lIns="0" tIns="0" rIns="0" bIns="0" rtlCol="0"/>
          <a:lstStyle/>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1580368" y="340017"/>
            <a:ext cx="254000" cy="482600"/>
          </a:xfrm>
          <a:prstGeom prst="rect">
            <a:avLst/>
          </a:prstGeom>
        </p:spPr>
        <p:txBody>
          <a:bodyPr vert="horz" wrap="square" lIns="0" tIns="0" rIns="0" bIns="0" rtlCol="0">
            <a:spAutoFit/>
          </a:bodyPr>
          <a:lstStyle/>
          <a:p>
            <a:pPr marL="12700">
              <a:lnSpc>
                <a:spcPct val="100000"/>
              </a:lnSpc>
            </a:pPr>
            <a:r>
              <a:rPr sz="3600" b="1">
                <a:solidFill>
                  <a:srgbClr val="006FC0"/>
                </a:solidFill>
                <a:latin typeface="Arial Black" panose="020B0A04020102020204"/>
                <a:cs typeface="Arial Black" panose="020B0A04020102020204"/>
              </a:rPr>
              <a:t>”</a:t>
            </a:r>
            <a:endParaRPr sz="3600">
              <a:latin typeface="Arial Black" panose="020B0A04020102020204"/>
              <a:cs typeface="Arial Black" panose="020B0A04020102020204"/>
            </a:endParaRPr>
          </a:p>
        </p:txBody>
      </p:sp>
      <p:sp>
        <p:nvSpPr>
          <p:cNvPr id="14" name="Content Placeholder 2"/>
          <p:cNvSpPr txBox="1"/>
          <p:nvPr/>
        </p:nvSpPr>
        <p:spPr>
          <a:xfrm>
            <a:off x="927385" y="1549218"/>
            <a:ext cx="10515600" cy="3508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endParaRPr lang="zh-CN" altLang="zh-CN" sz="1800">
              <a:latin typeface="Arial" panose="020B0604020202090204" pitchFamily="34" charset="0"/>
              <a:cs typeface="Arial" panose="020B0604020202090204" pitchFamily="34" charset="0"/>
            </a:endParaRPr>
          </a:p>
          <a:p>
            <a:endParaRPr kumimoji="0" lang="en-US" sz="2400" b="0" i="0" u="none" strike="noStrike" kern="1200" cap="none" spc="0" normalizeH="0" baseline="0" noProof="0">
              <a:ln>
                <a:noFill/>
              </a:ln>
              <a:solidFill>
                <a:srgbClr val="016FC0"/>
              </a:solidFill>
              <a:effectLst/>
              <a:uLnTx/>
              <a:uFillTx/>
              <a:latin typeface="Calibri"/>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90204" pitchFamily="34" charset="0"/>
              <a:buChar char="•"/>
              <a:defRPr/>
            </a:pPr>
            <a:endParaRPr kumimoji="0" lang="en-US" sz="2800" b="0" i="0" u="none" strike="noStrike" kern="1200" cap="none" spc="0" normalizeH="0" baseline="0" noProof="0">
              <a:ln>
                <a:noFill/>
              </a:ln>
              <a:solidFill>
                <a:sysClr val="windowText" lastClr="000000"/>
              </a:solidFill>
              <a:effectLst/>
              <a:uLnTx/>
              <a:uFillTx/>
              <a:latin typeface="Calibri"/>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90204" pitchFamily="34" charset="0"/>
              <a:buChar char="•"/>
              <a:defRPr/>
            </a:pPr>
            <a:endParaRPr kumimoji="0" lang="en-US" sz="2800" b="0" i="0" u="none" strike="noStrike" kern="1200" cap="none" spc="0" normalizeH="0" baseline="0" noProof="0">
              <a:ln>
                <a:noFill/>
              </a:ln>
              <a:solidFill>
                <a:sysClr val="windowText" lastClr="000000"/>
              </a:solidFill>
              <a:effectLst/>
              <a:uLnTx/>
              <a:uFillTx/>
              <a:latin typeface="Calibri"/>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90204" pitchFamily="34" charset="0"/>
              <a:buChar char="•"/>
              <a:defRPr/>
            </a:pPr>
            <a:endParaRPr kumimoji="0" lang="en-US" sz="2800" b="0" i="0" u="none" strike="noStrike" kern="1200" cap="none" spc="0" normalizeH="0" baseline="0" noProof="0">
              <a:ln>
                <a:noFill/>
              </a:ln>
              <a:solidFill>
                <a:sysClr val="windowText" lastClr="000000"/>
              </a:solidFill>
              <a:effectLst/>
              <a:uLnTx/>
              <a:uFillTx/>
              <a:latin typeface="Calibri"/>
              <a:ea typeface="+mn-ea"/>
              <a:cs typeface="+mn-cs"/>
            </a:endParaRPr>
          </a:p>
          <a:p>
            <a:pPr marL="0" marR="0" lvl="0" indent="0" algn="l" defTabSz="914400" rtl="0" eaLnBrk="1" fontAlgn="auto" latinLnBrk="0" hangingPunct="1">
              <a:lnSpc>
                <a:spcPct val="90000"/>
              </a:lnSpc>
              <a:spcBef>
                <a:spcPts val="1000"/>
              </a:spcBef>
              <a:spcAft>
                <a:spcPts val="0"/>
              </a:spcAft>
              <a:buClrTx/>
              <a:buSzTx/>
              <a:buNone/>
              <a:defRPr/>
            </a:pPr>
            <a:endParaRPr lang="en-US" altLang="zh-CN" sz="2400" b="1">
              <a:solidFill>
                <a:srgbClr val="404040"/>
              </a:solidFill>
              <a:latin typeface="Arial" panose="020B0604020202090204"/>
              <a:cs typeface="Arial" panose="020B0604020202090204"/>
            </a:endParaRPr>
          </a:p>
        </p:txBody>
      </p:sp>
      <p:sp>
        <p:nvSpPr>
          <p:cNvPr id="13" name="object 5"/>
          <p:cNvSpPr/>
          <p:nvPr/>
        </p:nvSpPr>
        <p:spPr>
          <a:xfrm>
            <a:off x="403859" y="342900"/>
            <a:ext cx="510540" cy="585470"/>
          </a:xfrm>
          <a:custGeom>
            <a:avLst/>
            <a:gdLst/>
            <a:ahLst/>
            <a:cxnLst/>
            <a:rect l="l" t="t" r="r" b="b"/>
            <a:pathLst>
              <a:path w="510540" h="585469">
                <a:moveTo>
                  <a:pt x="0" y="0"/>
                </a:moveTo>
                <a:lnTo>
                  <a:pt x="0" y="585215"/>
                </a:lnTo>
                <a:lnTo>
                  <a:pt x="510540" y="292608"/>
                </a:lnTo>
                <a:lnTo>
                  <a:pt x="0" y="0"/>
                </a:lnTo>
                <a:close/>
              </a:path>
            </a:pathLst>
          </a:custGeom>
          <a:solidFill>
            <a:srgbClr val="006FC0"/>
          </a:solidFill>
        </p:spPr>
        <p:txBody>
          <a:bodyPr wrap="square" lIns="0" tIns="0" rIns="0" bIns="0" rtlCol="0"/>
          <a:lstStyle/>
          <a:p/>
        </p:txBody>
      </p:sp>
      <p:sp>
        <p:nvSpPr>
          <p:cNvPr id="15" name="object 6"/>
          <p:cNvSpPr txBox="1"/>
          <p:nvPr/>
        </p:nvSpPr>
        <p:spPr>
          <a:xfrm>
            <a:off x="455777" y="523549"/>
            <a:ext cx="153035" cy="276999"/>
          </a:xfrm>
          <a:prstGeom prst="rect">
            <a:avLst/>
          </a:prstGeom>
        </p:spPr>
        <p:txBody>
          <a:bodyPr vert="horz" wrap="square" lIns="0" tIns="0" rIns="0" bIns="0" rtlCol="0">
            <a:spAutoFit/>
          </a:bodyPr>
          <a:lstStyle/>
          <a:p>
            <a:pPr marL="12700">
              <a:lnSpc>
                <a:spcPct val="100000"/>
              </a:lnSpc>
            </a:pPr>
            <a:r>
              <a:rPr lang="en-US" sz="1800" b="1">
                <a:solidFill>
                  <a:srgbClr val="FFFFFF"/>
                </a:solidFill>
                <a:latin typeface="Arial" panose="020B0604020202090204"/>
                <a:cs typeface="Arial" panose="020B0604020202090204"/>
              </a:rPr>
              <a:t>3</a:t>
            </a:r>
            <a:endParaRPr sz="1800">
              <a:latin typeface="Arial" panose="020B0604020202090204"/>
              <a:cs typeface="Arial" panose="020B0604020202090204"/>
            </a:endParaRPr>
          </a:p>
        </p:txBody>
      </p:sp>
      <p:sp>
        <p:nvSpPr>
          <p:cNvPr id="16" name="object 7"/>
          <p:cNvSpPr/>
          <p:nvPr/>
        </p:nvSpPr>
        <p:spPr>
          <a:xfrm>
            <a:off x="439673" y="429005"/>
            <a:ext cx="510540" cy="584200"/>
          </a:xfrm>
          <a:custGeom>
            <a:avLst/>
            <a:gdLst/>
            <a:ahLst/>
            <a:cxnLst/>
            <a:rect l="l" t="t" r="r" b="b"/>
            <a:pathLst>
              <a:path w="510540" h="584200">
                <a:moveTo>
                  <a:pt x="0" y="0"/>
                </a:moveTo>
                <a:lnTo>
                  <a:pt x="510539" y="291846"/>
                </a:lnTo>
                <a:lnTo>
                  <a:pt x="0" y="583692"/>
                </a:lnTo>
                <a:lnTo>
                  <a:pt x="0" y="0"/>
                </a:lnTo>
                <a:close/>
              </a:path>
            </a:pathLst>
          </a:custGeom>
          <a:ln w="19050">
            <a:solidFill>
              <a:srgbClr val="006FC0"/>
            </a:solidFill>
          </a:ln>
        </p:spPr>
        <p:txBody>
          <a:bodyPr wrap="square" lIns="0" tIns="0" rIns="0" bIns="0" rtlCol="0"/>
          <a:lstStyle/>
          <a:p/>
        </p:txBody>
      </p:sp>
      <p:sp>
        <p:nvSpPr>
          <p:cNvPr id="17" name="object 8"/>
          <p:cNvSpPr txBox="1"/>
          <p:nvPr/>
        </p:nvSpPr>
        <p:spPr>
          <a:xfrm>
            <a:off x="1134567" y="497490"/>
            <a:ext cx="1497965" cy="369332"/>
          </a:xfrm>
          <a:prstGeom prst="rect">
            <a:avLst/>
          </a:prstGeom>
        </p:spPr>
        <p:txBody>
          <a:bodyPr vert="horz" wrap="square" lIns="0" tIns="0" rIns="0" bIns="0" rtlCol="0">
            <a:spAutoFit/>
          </a:bodyPr>
          <a:lstStyle/>
          <a:p>
            <a:pPr marL="12700">
              <a:lnSpc>
                <a:spcPct val="100000"/>
              </a:lnSpc>
            </a:pPr>
            <a:r>
              <a:rPr lang="en-US" altLang="zh-CN" sz="2400" b="1">
                <a:solidFill>
                  <a:srgbClr val="006FC0"/>
                </a:solidFill>
                <a:latin typeface="Arial" panose="020B0604020202090204"/>
                <a:cs typeface="Arial" panose="020B0604020202090204"/>
              </a:rPr>
              <a:t>Models</a:t>
            </a:r>
            <a:endParaRPr sz="2400">
              <a:latin typeface="Arial" panose="020B0604020202090204"/>
              <a:cs typeface="Arial" panose="020B0604020202090204"/>
            </a:endParaRPr>
          </a:p>
        </p:txBody>
      </p:sp>
      <p:pic>
        <p:nvPicPr>
          <p:cNvPr id="11" name="图片 10" descr="图形用户界面, 应用程序&#10;&#10;描述已自动生成"/>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37805" y="1621197"/>
            <a:ext cx="9220022" cy="3687585"/>
          </a:xfrm>
          <a:prstGeom prst="rect">
            <a:avLst/>
          </a:prstGeom>
        </p:spPr>
      </p:pic>
      <mc:AlternateContent xmlns:mc="http://schemas.openxmlformats.org/markup-compatibility/2006">
        <mc:Choice xmlns:a14="http://schemas.microsoft.com/office/drawing/2010/main" Requires="a14">
          <p:sp>
            <p:nvSpPr>
              <p:cNvPr id="18" name="文本框 17"/>
              <p:cNvSpPr txBox="1"/>
              <p:nvPr/>
            </p:nvSpPr>
            <p:spPr>
              <a:xfrm>
                <a:off x="1134567" y="5380761"/>
                <a:ext cx="6096000" cy="769441"/>
              </a:xfrm>
              <a:prstGeom prst="rect">
                <a:avLst/>
              </a:prstGeom>
              <a:noFill/>
            </p:spPr>
            <p:txBody>
              <a:bodyPr wrap="square">
                <a:spAutoFit/>
              </a:bodyPr>
              <a:lstStyle/>
              <a:p>
                <a:pPr lvl="0" indent="457200"/>
                <a:r>
                  <a:rPr lang="en-US" altLang="zh-CN" sz="2000" b="1">
                    <a:solidFill>
                      <a:srgbClr val="016FC0"/>
                    </a:solidFill>
                    <a:latin typeface="Arial" panose="020B0604020202090204" pitchFamily="34" charset="0"/>
                    <a:cs typeface="Arial" panose="020B0604020202090204" pitchFamily="34" charset="0"/>
                  </a:rPr>
                  <a:t>Reject </a:t>
                </a:r>
                <a14:m>
                  <m:oMath xmlns:m="http://schemas.openxmlformats.org/officeDocument/2006/math">
                    <m:sSub>
                      <m:sSubPr>
                        <m:ctrlPr>
                          <a:rPr lang="zh-CN" altLang="zh-CN" sz="2000" b="1" i="1" smtClean="0">
                            <a:solidFill>
                              <a:srgbClr val="016FC0"/>
                            </a:solidFill>
                            <a:latin typeface="Cambria Math" panose="02040503050406030204" pitchFamily="18" charset="0"/>
                          </a:rPr>
                        </m:ctrlPr>
                      </m:sSubPr>
                      <m:e>
                        <m:r>
                          <a:rPr lang="en-US" altLang="zh-CN" sz="2000" b="1" i="1">
                            <a:solidFill>
                              <a:srgbClr val="016FC0"/>
                            </a:solidFill>
                            <a:latin typeface="Cambria Math" panose="02040503050406030204" pitchFamily="18" charset="0"/>
                          </a:rPr>
                          <m:t>𝑯</m:t>
                        </m:r>
                      </m:e>
                      <m:sub>
                        <m:r>
                          <a:rPr lang="en-US" altLang="zh-CN" sz="2000" b="1" i="1">
                            <a:solidFill>
                              <a:srgbClr val="016FC0"/>
                            </a:solidFill>
                            <a:latin typeface="Cambria Math" panose="02040503050406030204" pitchFamily="18" charset="0"/>
                          </a:rPr>
                          <m:t>𝟎</m:t>
                        </m:r>
                      </m:sub>
                    </m:sSub>
                  </m:oMath>
                </a14:m>
                <a:r>
                  <a:rPr lang="en-US" altLang="zh-CN" sz="2000" b="1">
                    <a:solidFill>
                      <a:srgbClr val="016FC0"/>
                    </a:solidFill>
                    <a:latin typeface="Arial" panose="020B0604020202090204" pitchFamily="34" charset="0"/>
                    <a:cs typeface="Arial" panose="020B0604020202090204" pitchFamily="34" charset="0"/>
                  </a:rPr>
                  <a:t>: </a:t>
                </a:r>
                <a:r>
                  <a:rPr lang="en-US" altLang="zh-CN" sz="2000">
                    <a:latin typeface="Arial" panose="020B0604020202090204" pitchFamily="34" charset="0"/>
                    <a:cs typeface="Arial" panose="020B0604020202090204" pitchFamily="34" charset="0"/>
                  </a:rPr>
                  <a:t>volatility clustering exists</a:t>
                </a:r>
                <a:endParaRPr lang="en-US" altLang="zh-CN" sz="2000">
                  <a:latin typeface="Arial" panose="020B0604020202090204" pitchFamily="34" charset="0"/>
                  <a:cs typeface="Arial" panose="020B0604020202090204" pitchFamily="34" charset="0"/>
                </a:endParaRPr>
              </a:p>
              <a:p>
                <a:pPr lvl="0" indent="457200"/>
                <a:r>
                  <a:rPr lang="en-US" altLang="zh-CN" sz="2000" b="1">
                    <a:solidFill>
                      <a:srgbClr val="016FC0"/>
                    </a:solidFill>
                    <a:latin typeface="Arial" panose="020B0604020202090204" pitchFamily="34" charset="0"/>
                    <a:cs typeface="Arial" panose="020B0604020202090204" pitchFamily="34" charset="0"/>
                    <a:sym typeface="Wingdings" panose="05000000000000000000" pitchFamily="2" charset="2"/>
                  </a:rPr>
                  <a:t></a:t>
                </a:r>
                <a:r>
                  <a:rPr lang="zh-CN" altLang="zh-CN" sz="2000">
                    <a:latin typeface="Arial" panose="020B0604020202090204" pitchFamily="34" charset="0"/>
                    <a:cs typeface="Arial" panose="020B0604020202090204" pitchFamily="34" charset="0"/>
                  </a:rPr>
                  <a:t> </a:t>
                </a:r>
                <a:r>
                  <a:rPr lang="en-US" altLang="zh-CN" sz="2400" b="1">
                    <a:solidFill>
                      <a:srgbClr val="016FC0"/>
                    </a:solidFill>
                    <a:latin typeface="Arial" panose="020B0604020202090204" pitchFamily="34" charset="0"/>
                    <a:cs typeface="Arial" panose="020B0604020202090204" pitchFamily="34" charset="0"/>
                    <a:sym typeface="+mn-ea"/>
                  </a:rPr>
                  <a:t>Box-Cox transformation</a:t>
                </a:r>
                <a:endParaRPr lang="zh-CN" altLang="zh-CN" sz="2000" b="1">
                  <a:solidFill>
                    <a:srgbClr val="016FC0"/>
                  </a:solidFill>
                  <a:latin typeface="Arial" panose="020B0604020202090204" pitchFamily="34" charset="0"/>
                  <a:cs typeface="Arial" panose="020B0604020202090204" pitchFamily="34" charset="0"/>
                </a:endParaRPr>
              </a:p>
            </p:txBody>
          </p:sp>
        </mc:Choice>
        <mc:Fallback>
          <p:sp>
            <p:nvSpPr>
              <p:cNvPr id="18" name="文本框 17"/>
              <p:cNvSpPr txBox="1">
                <a:spLocks noRot="1" noChangeAspect="1" noMove="1" noResize="1" noEditPoints="1" noAdjustHandles="1" noChangeArrowheads="1" noChangeShapeType="1" noTextEdit="1"/>
              </p:cNvSpPr>
              <p:nvPr/>
            </p:nvSpPr>
            <p:spPr>
              <a:xfrm>
                <a:off x="1134567" y="5380761"/>
                <a:ext cx="6096000" cy="769441"/>
              </a:xfrm>
              <a:prstGeom prst="rect">
                <a:avLst/>
              </a:prstGeom>
              <a:blipFill rotWithShape="1">
                <a:blip r:embed="rId2"/>
                <a:stretch>
                  <a:fillRect l="-7" t="-53" r="7" b="30"/>
                </a:stretch>
              </a:blipFill>
            </p:spPr>
            <p:txBody>
              <a:bodyPr/>
              <a:lstStyle/>
              <a:p>
                <a:r>
                  <a:rPr lang="en-US" altLang="en-US">
                    <a:noFill/>
                  </a:rPr>
                  <a:t> </a:t>
                </a:r>
              </a:p>
            </p:txBody>
          </p:sp>
        </mc:Fallback>
      </mc:AlternateContent>
      <p:sp>
        <p:nvSpPr>
          <p:cNvPr id="21" name="object 2"/>
          <p:cNvSpPr txBox="1">
            <a:spLocks noGrp="1"/>
          </p:cNvSpPr>
          <p:nvPr>
            <p:ph type="title"/>
          </p:nvPr>
        </p:nvSpPr>
        <p:spPr>
          <a:xfrm>
            <a:off x="1447800" y="419344"/>
            <a:ext cx="9000032" cy="430887"/>
          </a:xfrm>
          <a:prstGeom prst="rect">
            <a:avLst/>
          </a:prstGeom>
        </p:spPr>
        <p:txBody>
          <a:bodyPr vert="horz" wrap="square" lIns="0" tIns="0" rIns="0" bIns="0" rtlCol="0">
            <a:spAutoFit/>
          </a:bodyPr>
          <a:lstStyle/>
          <a:p>
            <a:pPr marL="268605" algn="ctr" rtl="0"/>
            <a:r>
              <a:rPr lang="en-US" altLang="zh-CN" kern="1200" spc="-5">
                <a:latin typeface="Arial Black" panose="020B0A04020102020204"/>
                <a:ea typeface="+mn-ea"/>
                <a:cs typeface="Arial Black" panose="020B0A04020102020204"/>
                <a:sym typeface="+mn-ea"/>
              </a:rPr>
              <a:t>Model Enhancement</a:t>
            </a:r>
            <a:endParaRPr kern="1200" spc="-5">
              <a:latin typeface="Arial Black" panose="020B0A04020102020204"/>
              <a:ea typeface="+mn-ea"/>
              <a:cs typeface="Arial Black" panose="020B0A04020102020204"/>
            </a:endParaRPr>
          </a:p>
        </p:txBody>
      </p:sp>
      <p:sp>
        <p:nvSpPr>
          <p:cNvPr id="22" name="object 3"/>
          <p:cNvSpPr/>
          <p:nvPr/>
        </p:nvSpPr>
        <p:spPr>
          <a:xfrm>
            <a:off x="5348478" y="1116330"/>
            <a:ext cx="1497965" cy="0"/>
          </a:xfrm>
          <a:custGeom>
            <a:avLst/>
            <a:gdLst/>
            <a:ahLst/>
            <a:cxnLst/>
            <a:rect l="l" t="t" r="r" b="b"/>
            <a:pathLst>
              <a:path w="1497965">
                <a:moveTo>
                  <a:pt x="0" y="0"/>
                </a:moveTo>
                <a:lnTo>
                  <a:pt x="1497456" y="0"/>
                </a:lnTo>
              </a:path>
            </a:pathLst>
          </a:custGeom>
          <a:ln w="38100">
            <a:solidFill>
              <a:srgbClr val="006FC0"/>
            </a:solidFill>
          </a:ln>
        </p:spPr>
        <p:txBody>
          <a:bodyPr wrap="square" lIns="0" tIns="0" rIns="0" bIns="0" rtlCol="0"/>
          <a:lstStyle/>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47800" y="419344"/>
            <a:ext cx="9000032" cy="430887"/>
          </a:xfrm>
          <a:prstGeom prst="rect">
            <a:avLst/>
          </a:prstGeom>
        </p:spPr>
        <p:txBody>
          <a:bodyPr vert="horz" wrap="square" lIns="0" tIns="0" rIns="0" bIns="0" rtlCol="0">
            <a:spAutoFit/>
          </a:bodyPr>
          <a:lstStyle/>
          <a:p>
            <a:pPr marL="268605" algn="ctr">
              <a:lnSpc>
                <a:spcPct val="100000"/>
              </a:lnSpc>
            </a:pPr>
            <a:r>
              <a:rPr lang="en-US" kern="1200" spc="-5">
                <a:latin typeface="Arial Black" panose="020B0A04020102020204"/>
                <a:ea typeface="+mn-ea"/>
                <a:cs typeface="Arial Black" panose="020B0A04020102020204"/>
                <a:sym typeface="+mn-ea"/>
              </a:rPr>
              <a:t>Box-Cox Transformation</a:t>
            </a:r>
            <a:endParaRPr kern="1200" spc="-5">
              <a:latin typeface="Arial Black" panose="020B0A04020102020204"/>
              <a:ea typeface="+mn-ea"/>
              <a:cs typeface="Arial Black" panose="020B0A04020102020204"/>
            </a:endParaRPr>
          </a:p>
        </p:txBody>
      </p:sp>
      <p:sp>
        <p:nvSpPr>
          <p:cNvPr id="4" name="object 4"/>
          <p:cNvSpPr txBox="1"/>
          <p:nvPr/>
        </p:nvSpPr>
        <p:spPr>
          <a:xfrm>
            <a:off x="11580368" y="340017"/>
            <a:ext cx="254000" cy="482600"/>
          </a:xfrm>
          <a:prstGeom prst="rect">
            <a:avLst/>
          </a:prstGeom>
        </p:spPr>
        <p:txBody>
          <a:bodyPr vert="horz" wrap="square" lIns="0" tIns="0" rIns="0" bIns="0" rtlCol="0">
            <a:spAutoFit/>
          </a:bodyPr>
          <a:lstStyle/>
          <a:p>
            <a:pPr marL="12700">
              <a:lnSpc>
                <a:spcPct val="100000"/>
              </a:lnSpc>
            </a:pPr>
            <a:r>
              <a:rPr sz="3600" b="1">
                <a:solidFill>
                  <a:srgbClr val="006FC0"/>
                </a:solidFill>
                <a:latin typeface="Arial Black" panose="020B0A04020102020204"/>
                <a:cs typeface="Arial Black" panose="020B0A04020102020204"/>
              </a:rPr>
              <a:t>”</a:t>
            </a:r>
            <a:endParaRPr sz="3600">
              <a:latin typeface="Arial Black" panose="020B0A04020102020204"/>
              <a:cs typeface="Arial Black" panose="020B0A04020102020204"/>
            </a:endParaRPr>
          </a:p>
        </p:txBody>
      </p:sp>
      <p:sp>
        <p:nvSpPr>
          <p:cNvPr id="5" name="object 5"/>
          <p:cNvSpPr/>
          <p:nvPr/>
        </p:nvSpPr>
        <p:spPr>
          <a:xfrm>
            <a:off x="403859" y="342900"/>
            <a:ext cx="510540" cy="585470"/>
          </a:xfrm>
          <a:custGeom>
            <a:avLst/>
            <a:gdLst/>
            <a:ahLst/>
            <a:cxnLst/>
            <a:rect l="l" t="t" r="r" b="b"/>
            <a:pathLst>
              <a:path w="510540" h="585469">
                <a:moveTo>
                  <a:pt x="0" y="0"/>
                </a:moveTo>
                <a:lnTo>
                  <a:pt x="0" y="585215"/>
                </a:lnTo>
                <a:lnTo>
                  <a:pt x="510540" y="292608"/>
                </a:lnTo>
                <a:lnTo>
                  <a:pt x="0" y="0"/>
                </a:lnTo>
                <a:close/>
              </a:path>
            </a:pathLst>
          </a:custGeom>
          <a:solidFill>
            <a:srgbClr val="006FC0"/>
          </a:solidFill>
        </p:spPr>
        <p:txBody>
          <a:bodyPr wrap="square" lIns="0" tIns="0" rIns="0" bIns="0" rtlCol="0"/>
          <a:lstStyle/>
          <a:p/>
        </p:txBody>
      </p:sp>
      <p:sp>
        <p:nvSpPr>
          <p:cNvPr id="6" name="object 6"/>
          <p:cNvSpPr txBox="1"/>
          <p:nvPr/>
        </p:nvSpPr>
        <p:spPr>
          <a:xfrm>
            <a:off x="455777" y="523549"/>
            <a:ext cx="153035" cy="276999"/>
          </a:xfrm>
          <a:prstGeom prst="rect">
            <a:avLst/>
          </a:prstGeom>
        </p:spPr>
        <p:txBody>
          <a:bodyPr vert="horz" wrap="square" lIns="0" tIns="0" rIns="0" bIns="0" rtlCol="0">
            <a:spAutoFit/>
          </a:bodyPr>
          <a:lstStyle/>
          <a:p>
            <a:pPr marL="12700">
              <a:lnSpc>
                <a:spcPct val="100000"/>
              </a:lnSpc>
            </a:pPr>
            <a:r>
              <a:rPr lang="en-US" b="1">
                <a:solidFill>
                  <a:srgbClr val="FFFFFF"/>
                </a:solidFill>
                <a:latin typeface="Arial" panose="020B0604020202090204"/>
                <a:cs typeface="Arial" panose="020B0604020202090204"/>
              </a:rPr>
              <a:t>1</a:t>
            </a:r>
            <a:endParaRPr sz="1800">
              <a:latin typeface="Arial" panose="020B0604020202090204"/>
              <a:cs typeface="Arial" panose="020B0604020202090204"/>
            </a:endParaRPr>
          </a:p>
        </p:txBody>
      </p:sp>
      <p:sp>
        <p:nvSpPr>
          <p:cNvPr id="7" name="object 7"/>
          <p:cNvSpPr/>
          <p:nvPr/>
        </p:nvSpPr>
        <p:spPr>
          <a:xfrm>
            <a:off x="439673" y="429005"/>
            <a:ext cx="510540" cy="584200"/>
          </a:xfrm>
          <a:custGeom>
            <a:avLst/>
            <a:gdLst/>
            <a:ahLst/>
            <a:cxnLst/>
            <a:rect l="l" t="t" r="r" b="b"/>
            <a:pathLst>
              <a:path w="510540" h="584200">
                <a:moveTo>
                  <a:pt x="0" y="0"/>
                </a:moveTo>
                <a:lnTo>
                  <a:pt x="510539" y="291846"/>
                </a:lnTo>
                <a:lnTo>
                  <a:pt x="0" y="583692"/>
                </a:lnTo>
                <a:lnTo>
                  <a:pt x="0" y="0"/>
                </a:lnTo>
                <a:close/>
              </a:path>
            </a:pathLst>
          </a:custGeom>
          <a:ln w="19050">
            <a:solidFill>
              <a:srgbClr val="006FC0"/>
            </a:solidFill>
          </a:ln>
        </p:spPr>
        <p:txBody>
          <a:bodyPr wrap="square" lIns="0" tIns="0" rIns="0" bIns="0" rtlCol="0"/>
          <a:lstStyle/>
          <a:p/>
        </p:txBody>
      </p:sp>
      <p:sp>
        <p:nvSpPr>
          <p:cNvPr id="8" name="object 8"/>
          <p:cNvSpPr txBox="1"/>
          <p:nvPr/>
        </p:nvSpPr>
        <p:spPr>
          <a:xfrm>
            <a:off x="1134567" y="497490"/>
            <a:ext cx="3208833" cy="369332"/>
          </a:xfrm>
          <a:prstGeom prst="rect">
            <a:avLst/>
          </a:prstGeom>
        </p:spPr>
        <p:txBody>
          <a:bodyPr vert="horz" wrap="square" lIns="0" tIns="0" rIns="0" bIns="0" rtlCol="0">
            <a:spAutoFit/>
          </a:bodyPr>
          <a:lstStyle/>
          <a:p>
            <a:pPr marL="12700">
              <a:lnSpc>
                <a:spcPct val="100000"/>
              </a:lnSpc>
            </a:pPr>
            <a:r>
              <a:rPr lang="en-US" altLang="zh-CN" sz="2400" b="1">
                <a:solidFill>
                  <a:srgbClr val="006FC0"/>
                </a:solidFill>
                <a:latin typeface="Arial" panose="020B0604020202090204"/>
                <a:cs typeface="Arial" panose="020B0604020202090204"/>
              </a:rPr>
              <a:t>Model</a:t>
            </a:r>
            <a:endParaRPr sz="2400">
              <a:latin typeface="Arial" panose="020B0604020202090204"/>
              <a:cs typeface="Arial" panose="020B0604020202090204"/>
            </a:endParaRPr>
          </a:p>
        </p:txBody>
      </p:sp>
      <p:sp>
        <p:nvSpPr>
          <p:cNvPr id="10" name="Content Placeholder 3"/>
          <p:cNvSpPr txBox="1"/>
          <p:nvPr/>
        </p:nvSpPr>
        <p:spPr>
          <a:xfrm>
            <a:off x="838200" y="1825625"/>
            <a:ext cx="10515600" cy="369332"/>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2400" b="1">
                <a:solidFill>
                  <a:srgbClr val="016FC0"/>
                </a:solidFill>
                <a:latin typeface="Arial" panose="020B0604020202090204"/>
                <a:cs typeface="Arial" panose="020B0604020202090204"/>
              </a:rPr>
              <a:t>Comparison</a:t>
            </a:r>
            <a:endParaRPr lang="en-US" sz="2400" b="1">
              <a:solidFill>
                <a:srgbClr val="016FC0"/>
              </a:solidFill>
              <a:latin typeface="Arial" panose="020B0604020202090204"/>
              <a:cs typeface="Arial" panose="020B0604020202090204"/>
            </a:endParaRPr>
          </a:p>
        </p:txBody>
      </p:sp>
      <p:graphicFrame>
        <p:nvGraphicFramePr>
          <p:cNvPr id="11" name="Table -1"/>
          <p:cNvGraphicFramePr/>
          <p:nvPr/>
        </p:nvGraphicFramePr>
        <p:xfrm>
          <a:off x="1646553" y="2572781"/>
          <a:ext cx="8898891" cy="1943970"/>
        </p:xfrm>
        <a:graphic>
          <a:graphicData uri="http://schemas.openxmlformats.org/drawingml/2006/table">
            <a:tbl>
              <a:tblPr firstRow="1" bandRow="1">
                <a:tableStyleId>{D113A9D2-9D6B-4929-AA2D-F23B5EE8CBE7}</a:tableStyleId>
              </a:tblPr>
              <a:tblGrid>
                <a:gridCol w="3610954"/>
                <a:gridCol w="2736304"/>
                <a:gridCol w="2551633"/>
              </a:tblGrid>
              <a:tr h="647990">
                <a:tc>
                  <a:txBody>
                    <a:bodyPr/>
                    <a:lstStyle/>
                    <a:p>
                      <a:pPr indent="0" algn="ctr">
                        <a:buNone/>
                      </a:pPr>
                      <a:endParaRPr lang="en-US" sz="1800" b="1">
                        <a:latin typeface="Arial" panose="020B0604020202090204" pitchFamily="34" charset="0"/>
                        <a:ea typeface="Times New Roman" panose="02020603050405020304" pitchFamily="18" charset="0"/>
                        <a:cs typeface="Arial" panose="020B0604020202090204" pitchFamily="34" charset="0"/>
                      </a:endParaRPr>
                    </a:p>
                  </a:txBody>
                  <a:tcPr marL="0" marR="0" marT="0" marB="1" anchor="ctr"/>
                </a:tc>
                <a:tc>
                  <a:txBody>
                    <a:bodyPr/>
                    <a:lstStyle/>
                    <a:p>
                      <a:pPr indent="0" algn="ctr">
                        <a:buNone/>
                      </a:pPr>
                      <a:r>
                        <a:rPr sz="1800" b="1">
                          <a:latin typeface="Arial" panose="020B0604020202090204" pitchFamily="34" charset="0"/>
                          <a:cs typeface="Arial" panose="020B0604020202090204" pitchFamily="34" charset="0"/>
                        </a:rPr>
                        <a:t>Linear Regression</a:t>
                      </a:r>
                      <a:endParaRPr lang="en-US" sz="1800" b="1">
                        <a:latin typeface="Arial" panose="020B0604020202090204" pitchFamily="34" charset="0"/>
                        <a:ea typeface="Times New Roman" panose="02020603050405020304" pitchFamily="18" charset="0"/>
                        <a:cs typeface="Arial" panose="020B0604020202090204" pitchFamily="34" charset="0"/>
                      </a:endParaRPr>
                    </a:p>
                  </a:txBody>
                  <a:tcPr marL="0" marR="0" marT="0" marB="1" anchor="ctr"/>
                </a:tc>
                <a:tc>
                  <a:txBody>
                    <a:bodyPr/>
                    <a:lstStyle/>
                    <a:p>
                      <a:pPr indent="0" algn="ctr">
                        <a:buNone/>
                      </a:pPr>
                      <a:r>
                        <a:rPr sz="1800" b="1">
                          <a:latin typeface="Arial" panose="020B0604020202090204" pitchFamily="34" charset="0"/>
                          <a:cs typeface="Arial" panose="020B0604020202090204" pitchFamily="34" charset="0"/>
                        </a:rPr>
                        <a:t>XGBoost</a:t>
                      </a:r>
                      <a:endParaRPr lang="en-US" sz="1800" b="1">
                        <a:latin typeface="Arial" panose="020B0604020202090204" pitchFamily="34" charset="0"/>
                        <a:ea typeface="Times New Roman" panose="02020603050405020304" pitchFamily="18" charset="0"/>
                        <a:cs typeface="Arial" panose="020B0604020202090204" pitchFamily="34" charset="0"/>
                      </a:endParaRPr>
                    </a:p>
                  </a:txBody>
                  <a:tcPr marL="0" marR="0" marT="0" marB="1" anchor="ctr"/>
                </a:tc>
              </a:tr>
              <a:tr h="647990">
                <a:tc>
                  <a:txBody>
                    <a:bodyPr/>
                    <a:lstStyle/>
                    <a:p>
                      <a:pPr indent="0" algn="ctr">
                        <a:buNone/>
                      </a:pPr>
                      <a:endParaRPr sz="1800" b="1">
                        <a:solidFill>
                          <a:schemeClr val="tx1">
                            <a:lumMod val="85000"/>
                            <a:lumOff val="15000"/>
                          </a:schemeClr>
                        </a:solidFill>
                        <a:latin typeface="Arial" panose="020B0604020202090204" pitchFamily="34" charset="0"/>
                        <a:cs typeface="Arial" panose="020B0604020202090204" pitchFamily="34" charset="0"/>
                      </a:endParaRPr>
                    </a:p>
                    <a:p>
                      <a:pPr indent="0" algn="ctr">
                        <a:buNone/>
                      </a:pPr>
                      <a:r>
                        <a:rPr sz="1800" b="1">
                          <a:solidFill>
                            <a:schemeClr val="tx1">
                              <a:lumMod val="85000"/>
                              <a:lumOff val="15000"/>
                            </a:schemeClr>
                          </a:solidFill>
                          <a:latin typeface="Arial" panose="020B0604020202090204" pitchFamily="34" charset="0"/>
                          <a:cs typeface="Arial" panose="020B0604020202090204" pitchFamily="34" charset="0"/>
                        </a:rPr>
                        <a:t>No Box-Cox transformation</a:t>
                      </a:r>
                      <a:endParaRPr lang="en-US" sz="1800" b="1">
                        <a:solidFill>
                          <a:schemeClr val="tx1">
                            <a:lumMod val="85000"/>
                            <a:lumOff val="15000"/>
                          </a:schemeClr>
                        </a:solidFill>
                        <a:latin typeface="Arial" panose="020B0604020202090204" pitchFamily="34" charset="0"/>
                        <a:ea typeface="Times New Roman" panose="02020603050405020304" pitchFamily="18" charset="0"/>
                        <a:cs typeface="Arial" panose="020B0604020202090204" pitchFamily="34" charset="0"/>
                      </a:endParaRPr>
                    </a:p>
                  </a:txBody>
                  <a:tcPr marL="0" marR="0" marT="0" marB="1" anchor="ctr">
                    <a:solidFill>
                      <a:schemeClr val="tx2">
                        <a:lumMod val="40000"/>
                        <a:lumOff val="60000"/>
                      </a:schemeClr>
                    </a:solidFill>
                  </a:tcPr>
                </a:tc>
                <a:tc>
                  <a:txBody>
                    <a:bodyPr/>
                    <a:lstStyle/>
                    <a:p>
                      <a:pPr indent="0" algn="ctr">
                        <a:buNone/>
                      </a:pPr>
                      <a:endParaRPr sz="1800" b="0">
                        <a:solidFill>
                          <a:schemeClr val="tx1">
                            <a:lumMod val="85000"/>
                            <a:lumOff val="15000"/>
                          </a:schemeClr>
                        </a:solidFill>
                        <a:latin typeface="Arial" panose="020B0604020202090204" pitchFamily="34" charset="0"/>
                        <a:cs typeface="Arial" panose="020B0604020202090204" pitchFamily="34" charset="0"/>
                      </a:endParaRPr>
                    </a:p>
                    <a:p>
                      <a:pPr indent="0" algn="ctr">
                        <a:buNone/>
                      </a:pPr>
                      <a:r>
                        <a:rPr sz="1800" b="0">
                          <a:solidFill>
                            <a:schemeClr val="tx1">
                              <a:lumMod val="85000"/>
                              <a:lumOff val="15000"/>
                            </a:schemeClr>
                          </a:solidFill>
                          <a:latin typeface="Arial" panose="020B0604020202090204" pitchFamily="34" charset="0"/>
                          <a:cs typeface="Arial" panose="020B0604020202090204" pitchFamily="34" charset="0"/>
                        </a:rPr>
                        <a:t>0.008651</a:t>
                      </a:r>
                      <a:endParaRPr lang="en-US" sz="1800" b="0">
                        <a:solidFill>
                          <a:schemeClr val="tx1">
                            <a:lumMod val="85000"/>
                            <a:lumOff val="15000"/>
                          </a:schemeClr>
                        </a:solidFill>
                        <a:latin typeface="Arial" panose="020B0604020202090204" pitchFamily="34" charset="0"/>
                        <a:ea typeface="Courier New" panose="02070609020205090404" charset="0"/>
                        <a:cs typeface="Arial" panose="020B0604020202090204" pitchFamily="34" charset="0"/>
                      </a:endParaRPr>
                    </a:p>
                  </a:txBody>
                  <a:tcPr marL="0" marR="0" marT="0" marB="1" anchor="ctr">
                    <a:solidFill>
                      <a:schemeClr val="tx2">
                        <a:lumMod val="40000"/>
                        <a:lumOff val="60000"/>
                      </a:schemeClr>
                    </a:solidFill>
                  </a:tcPr>
                </a:tc>
                <a:tc>
                  <a:txBody>
                    <a:bodyPr/>
                    <a:lstStyle/>
                    <a:p>
                      <a:pPr indent="0" algn="ctr">
                        <a:buNone/>
                      </a:pPr>
                      <a:endParaRPr sz="1800" b="0">
                        <a:solidFill>
                          <a:schemeClr val="tx1">
                            <a:lumMod val="85000"/>
                            <a:lumOff val="15000"/>
                          </a:schemeClr>
                        </a:solidFill>
                        <a:latin typeface="Arial" panose="020B0604020202090204" pitchFamily="34" charset="0"/>
                        <a:cs typeface="Arial" panose="020B0604020202090204" pitchFamily="34" charset="0"/>
                      </a:endParaRPr>
                    </a:p>
                    <a:p>
                      <a:pPr indent="0" algn="ctr">
                        <a:buNone/>
                      </a:pPr>
                      <a:r>
                        <a:rPr sz="1800" b="0">
                          <a:solidFill>
                            <a:schemeClr val="tx1">
                              <a:lumMod val="85000"/>
                              <a:lumOff val="15000"/>
                            </a:schemeClr>
                          </a:solidFill>
                          <a:latin typeface="Arial" panose="020B0604020202090204" pitchFamily="34" charset="0"/>
                          <a:cs typeface="Arial" panose="020B0604020202090204" pitchFamily="34" charset="0"/>
                        </a:rPr>
                        <a:t>0.001413</a:t>
                      </a:r>
                      <a:endParaRPr lang="en-US" sz="1800" b="0">
                        <a:solidFill>
                          <a:schemeClr val="tx1">
                            <a:lumMod val="85000"/>
                            <a:lumOff val="15000"/>
                          </a:schemeClr>
                        </a:solidFill>
                        <a:latin typeface="Arial" panose="020B0604020202090204" pitchFamily="34" charset="0"/>
                        <a:ea typeface="Courier New" panose="02070609020205090404" charset="0"/>
                        <a:cs typeface="Arial" panose="020B0604020202090204" pitchFamily="34" charset="0"/>
                      </a:endParaRPr>
                    </a:p>
                  </a:txBody>
                  <a:tcPr marL="0" marR="0" marT="0" marB="1" anchor="ctr">
                    <a:solidFill>
                      <a:schemeClr val="tx2">
                        <a:lumMod val="40000"/>
                        <a:lumOff val="60000"/>
                      </a:schemeClr>
                    </a:solidFill>
                  </a:tcPr>
                </a:tc>
              </a:tr>
              <a:tr h="647990">
                <a:tc>
                  <a:txBody>
                    <a:bodyPr/>
                    <a:lstStyle/>
                    <a:p>
                      <a:pPr indent="0" algn="ctr">
                        <a:buNone/>
                      </a:pPr>
                      <a:endParaRPr sz="1800" b="1">
                        <a:solidFill>
                          <a:schemeClr val="tx1">
                            <a:lumMod val="85000"/>
                            <a:lumOff val="15000"/>
                          </a:schemeClr>
                        </a:solidFill>
                        <a:latin typeface="Arial" panose="020B0604020202090204" pitchFamily="34" charset="0"/>
                        <a:cs typeface="Arial" panose="020B0604020202090204" pitchFamily="34" charset="0"/>
                      </a:endParaRPr>
                    </a:p>
                    <a:p>
                      <a:pPr indent="0" algn="ctr">
                        <a:buNone/>
                      </a:pPr>
                      <a:r>
                        <a:rPr sz="1800" b="1">
                          <a:solidFill>
                            <a:schemeClr val="tx1">
                              <a:lumMod val="85000"/>
                              <a:lumOff val="15000"/>
                            </a:schemeClr>
                          </a:solidFill>
                          <a:latin typeface="Arial" panose="020B0604020202090204" pitchFamily="34" charset="0"/>
                          <a:cs typeface="Arial" panose="020B0604020202090204" pitchFamily="34" charset="0"/>
                        </a:rPr>
                        <a:t>With Box-Cox transformation</a:t>
                      </a:r>
                      <a:endParaRPr lang="en-US" sz="1800" b="1">
                        <a:solidFill>
                          <a:schemeClr val="tx1">
                            <a:lumMod val="85000"/>
                            <a:lumOff val="15000"/>
                          </a:schemeClr>
                        </a:solidFill>
                        <a:latin typeface="Arial" panose="020B0604020202090204" pitchFamily="34" charset="0"/>
                        <a:ea typeface="Times New Roman" panose="02020603050405020304" pitchFamily="18" charset="0"/>
                        <a:cs typeface="Arial" panose="020B0604020202090204" pitchFamily="34" charset="0"/>
                      </a:endParaRPr>
                    </a:p>
                  </a:txBody>
                  <a:tcPr marL="0" marR="0" marT="0" marB="1" anchor="ctr">
                    <a:solidFill>
                      <a:schemeClr val="tx2">
                        <a:lumMod val="40000"/>
                        <a:lumOff val="60000"/>
                      </a:schemeClr>
                    </a:solidFill>
                  </a:tcPr>
                </a:tc>
                <a:tc>
                  <a:txBody>
                    <a:bodyPr/>
                    <a:lstStyle/>
                    <a:p>
                      <a:pPr indent="0" algn="ctr">
                        <a:buNone/>
                      </a:pPr>
                      <a:endParaRPr sz="1800" b="1">
                        <a:solidFill>
                          <a:srgbClr val="C00000"/>
                        </a:solidFill>
                        <a:latin typeface="Arial" panose="020B0604020202090204" pitchFamily="34" charset="0"/>
                        <a:cs typeface="Arial" panose="020B0604020202090204" pitchFamily="34" charset="0"/>
                      </a:endParaRPr>
                    </a:p>
                    <a:p>
                      <a:pPr indent="0" algn="ctr">
                        <a:buNone/>
                      </a:pPr>
                      <a:r>
                        <a:rPr sz="1800" b="1">
                          <a:solidFill>
                            <a:srgbClr val="C00000"/>
                          </a:solidFill>
                          <a:latin typeface="Arial" panose="020B0604020202090204" pitchFamily="34" charset="0"/>
                          <a:cs typeface="Arial" panose="020B0604020202090204" pitchFamily="34" charset="0"/>
                        </a:rPr>
                        <a:t>0.010551</a:t>
                      </a:r>
                      <a:endParaRPr lang="en-US" sz="1800" b="1">
                        <a:solidFill>
                          <a:srgbClr val="C00000"/>
                        </a:solidFill>
                        <a:latin typeface="Arial" panose="020B0604020202090204" pitchFamily="34" charset="0"/>
                        <a:ea typeface="Courier New" panose="02070609020205090404" charset="0"/>
                        <a:cs typeface="Arial" panose="020B0604020202090204" pitchFamily="34" charset="0"/>
                      </a:endParaRPr>
                    </a:p>
                  </a:txBody>
                  <a:tcPr marL="0" marR="0" marT="0" marB="1" anchor="ctr">
                    <a:solidFill>
                      <a:schemeClr val="tx2">
                        <a:lumMod val="40000"/>
                        <a:lumOff val="60000"/>
                      </a:schemeClr>
                    </a:solidFill>
                  </a:tcPr>
                </a:tc>
                <a:tc>
                  <a:txBody>
                    <a:bodyPr/>
                    <a:lstStyle/>
                    <a:p>
                      <a:pPr indent="0" algn="ctr">
                        <a:buNone/>
                      </a:pPr>
                      <a:endParaRPr sz="1800" b="1">
                        <a:solidFill>
                          <a:srgbClr val="C00000"/>
                        </a:solidFill>
                        <a:latin typeface="Arial" panose="020B0604020202090204" pitchFamily="34" charset="0"/>
                        <a:cs typeface="Arial" panose="020B0604020202090204" pitchFamily="34" charset="0"/>
                      </a:endParaRPr>
                    </a:p>
                    <a:p>
                      <a:pPr indent="0" algn="ctr">
                        <a:buNone/>
                      </a:pPr>
                      <a:r>
                        <a:rPr sz="1800" b="1">
                          <a:solidFill>
                            <a:srgbClr val="C00000"/>
                          </a:solidFill>
                          <a:latin typeface="Arial" panose="020B0604020202090204" pitchFamily="34" charset="0"/>
                          <a:cs typeface="Arial" panose="020B0604020202090204" pitchFamily="34" charset="0"/>
                        </a:rPr>
                        <a:t>0.004459</a:t>
                      </a:r>
                      <a:endParaRPr lang="en-US" sz="1800" b="1">
                        <a:solidFill>
                          <a:srgbClr val="C00000"/>
                        </a:solidFill>
                        <a:latin typeface="Arial" panose="020B0604020202090204" pitchFamily="34" charset="0"/>
                        <a:ea typeface="Courier New" panose="02070609020205090404" charset="0"/>
                        <a:cs typeface="Arial" panose="020B0604020202090204" pitchFamily="34" charset="0"/>
                      </a:endParaRPr>
                    </a:p>
                  </a:txBody>
                  <a:tcPr marL="0" marR="0" marT="0" marB="1" anchor="ctr">
                    <a:solidFill>
                      <a:schemeClr val="tx2">
                        <a:lumMod val="40000"/>
                        <a:lumOff val="60000"/>
                      </a:schemeClr>
                    </a:solidFill>
                  </a:tcPr>
                </a:tc>
              </a:tr>
            </a:tbl>
          </a:graphicData>
        </a:graphic>
      </p:graphicFrame>
      <p:sp>
        <p:nvSpPr>
          <p:cNvPr id="13" name="object 3"/>
          <p:cNvSpPr/>
          <p:nvPr/>
        </p:nvSpPr>
        <p:spPr>
          <a:xfrm>
            <a:off x="5348478" y="1116330"/>
            <a:ext cx="1497965" cy="0"/>
          </a:xfrm>
          <a:custGeom>
            <a:avLst/>
            <a:gdLst/>
            <a:ahLst/>
            <a:cxnLst/>
            <a:rect l="l" t="t" r="r" b="b"/>
            <a:pathLst>
              <a:path w="1497965">
                <a:moveTo>
                  <a:pt x="0" y="0"/>
                </a:moveTo>
                <a:lnTo>
                  <a:pt x="1497456" y="0"/>
                </a:lnTo>
              </a:path>
            </a:pathLst>
          </a:custGeom>
          <a:ln w="38100">
            <a:solidFill>
              <a:srgbClr val="006FC0"/>
            </a:solidFill>
          </a:ln>
        </p:spPr>
        <p:txBody>
          <a:bodyPr wrap="square" lIns="0" tIns="0" rIns="0" bIns="0" rtlCol="0"/>
          <a:lstStyle/>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1580368" y="340017"/>
            <a:ext cx="254000" cy="482600"/>
          </a:xfrm>
          <a:prstGeom prst="rect">
            <a:avLst/>
          </a:prstGeom>
        </p:spPr>
        <p:txBody>
          <a:bodyPr vert="horz" wrap="square" lIns="0" tIns="0" rIns="0" bIns="0" rtlCol="0">
            <a:spAutoFit/>
          </a:bodyPr>
          <a:lstStyle/>
          <a:p>
            <a:pPr marL="12700">
              <a:lnSpc>
                <a:spcPct val="100000"/>
              </a:lnSpc>
            </a:pPr>
            <a:r>
              <a:rPr sz="3600" b="1" dirty="0">
                <a:solidFill>
                  <a:srgbClr val="006FC0"/>
                </a:solidFill>
                <a:latin typeface="Arial Black" panose="020B0A04020102020204"/>
                <a:cs typeface="Arial Black" panose="020B0A04020102020204"/>
              </a:rPr>
              <a:t>”</a:t>
            </a:r>
            <a:endParaRPr sz="3600">
              <a:latin typeface="Arial Black" panose="020B0A04020102020204"/>
              <a:cs typeface="Arial Black" panose="020B0A04020102020204"/>
            </a:endParaRPr>
          </a:p>
        </p:txBody>
      </p:sp>
      <p:sp>
        <p:nvSpPr>
          <p:cNvPr id="5" name="object 5"/>
          <p:cNvSpPr/>
          <p:nvPr/>
        </p:nvSpPr>
        <p:spPr>
          <a:xfrm>
            <a:off x="403859" y="342900"/>
            <a:ext cx="510540" cy="585470"/>
          </a:xfrm>
          <a:custGeom>
            <a:avLst/>
            <a:gdLst/>
            <a:ahLst/>
            <a:cxnLst/>
            <a:rect l="l" t="t" r="r" b="b"/>
            <a:pathLst>
              <a:path w="510540" h="585469">
                <a:moveTo>
                  <a:pt x="0" y="0"/>
                </a:moveTo>
                <a:lnTo>
                  <a:pt x="0" y="585215"/>
                </a:lnTo>
                <a:lnTo>
                  <a:pt x="510540" y="292608"/>
                </a:lnTo>
                <a:lnTo>
                  <a:pt x="0" y="0"/>
                </a:lnTo>
                <a:close/>
              </a:path>
            </a:pathLst>
          </a:custGeom>
          <a:solidFill>
            <a:srgbClr val="006FC0"/>
          </a:solidFill>
        </p:spPr>
        <p:txBody>
          <a:bodyPr wrap="square" lIns="0" tIns="0" rIns="0" bIns="0" rtlCol="0"/>
          <a:lstStyle/>
          <a:p/>
        </p:txBody>
      </p:sp>
      <p:sp>
        <p:nvSpPr>
          <p:cNvPr id="6" name="object 6"/>
          <p:cNvSpPr txBox="1"/>
          <p:nvPr/>
        </p:nvSpPr>
        <p:spPr>
          <a:xfrm>
            <a:off x="455777" y="523549"/>
            <a:ext cx="153035" cy="276999"/>
          </a:xfrm>
          <a:prstGeom prst="rect">
            <a:avLst/>
          </a:prstGeom>
        </p:spPr>
        <p:txBody>
          <a:bodyPr vert="horz" wrap="square" lIns="0" tIns="0" rIns="0" bIns="0" rtlCol="0">
            <a:spAutoFit/>
          </a:bodyPr>
          <a:lstStyle/>
          <a:p>
            <a:pPr marL="12700">
              <a:lnSpc>
                <a:spcPct val="100000"/>
              </a:lnSpc>
            </a:pPr>
            <a:r>
              <a:rPr lang="en-US" altLang="zh-CN" sz="1800" b="1" dirty="0">
                <a:solidFill>
                  <a:srgbClr val="FFFFFF"/>
                </a:solidFill>
                <a:latin typeface="Arial" panose="020B0604020202090204"/>
                <a:cs typeface="Arial" panose="020B0604020202090204"/>
              </a:rPr>
              <a:t>5</a:t>
            </a:r>
            <a:endParaRPr sz="1800" dirty="0">
              <a:latin typeface="Arial" panose="020B0604020202090204"/>
              <a:cs typeface="Arial" panose="020B0604020202090204"/>
            </a:endParaRPr>
          </a:p>
        </p:txBody>
      </p:sp>
      <p:sp>
        <p:nvSpPr>
          <p:cNvPr id="7" name="object 7"/>
          <p:cNvSpPr/>
          <p:nvPr/>
        </p:nvSpPr>
        <p:spPr>
          <a:xfrm>
            <a:off x="439673" y="429005"/>
            <a:ext cx="510540" cy="584200"/>
          </a:xfrm>
          <a:custGeom>
            <a:avLst/>
            <a:gdLst/>
            <a:ahLst/>
            <a:cxnLst/>
            <a:rect l="l" t="t" r="r" b="b"/>
            <a:pathLst>
              <a:path w="510540" h="584200">
                <a:moveTo>
                  <a:pt x="0" y="0"/>
                </a:moveTo>
                <a:lnTo>
                  <a:pt x="510539" y="291846"/>
                </a:lnTo>
                <a:lnTo>
                  <a:pt x="0" y="583692"/>
                </a:lnTo>
                <a:lnTo>
                  <a:pt x="0" y="0"/>
                </a:lnTo>
                <a:close/>
              </a:path>
            </a:pathLst>
          </a:custGeom>
          <a:ln w="19050">
            <a:solidFill>
              <a:srgbClr val="006FC0"/>
            </a:solidFill>
          </a:ln>
        </p:spPr>
        <p:txBody>
          <a:bodyPr wrap="square" lIns="0" tIns="0" rIns="0" bIns="0" rtlCol="0"/>
          <a:lstStyle/>
          <a:p/>
        </p:txBody>
      </p:sp>
      <p:sp>
        <p:nvSpPr>
          <p:cNvPr id="8" name="object 8"/>
          <p:cNvSpPr txBox="1"/>
          <p:nvPr/>
        </p:nvSpPr>
        <p:spPr>
          <a:xfrm>
            <a:off x="1048207" y="497490"/>
            <a:ext cx="3208833" cy="369332"/>
          </a:xfrm>
          <a:prstGeom prst="rect">
            <a:avLst/>
          </a:prstGeom>
        </p:spPr>
        <p:txBody>
          <a:bodyPr vert="horz" wrap="square" lIns="0" tIns="0" rIns="0" bIns="0" rtlCol="0">
            <a:spAutoFit/>
          </a:bodyPr>
          <a:lstStyle/>
          <a:p>
            <a:pPr marL="12700">
              <a:lnSpc>
                <a:spcPct val="100000"/>
              </a:lnSpc>
            </a:pPr>
            <a:r>
              <a:rPr lang="en-US" sz="2400" b="1" dirty="0">
                <a:solidFill>
                  <a:srgbClr val="006FC0"/>
                </a:solidFill>
                <a:latin typeface="Arial" panose="020B0604020202090204"/>
                <a:cs typeface="Arial" panose="020B0604020202090204"/>
              </a:rPr>
              <a:t>Features</a:t>
            </a:r>
            <a:endParaRPr sz="2400" dirty="0">
              <a:latin typeface="Arial" panose="020B0604020202090204"/>
              <a:cs typeface="Arial" panose="020B0604020202090204"/>
            </a:endParaRPr>
          </a:p>
        </p:txBody>
      </p:sp>
      <p:sp>
        <p:nvSpPr>
          <p:cNvPr id="12" name="Text Box 4"/>
          <p:cNvSpPr txBox="1"/>
          <p:nvPr/>
        </p:nvSpPr>
        <p:spPr>
          <a:xfrm>
            <a:off x="985380" y="1052736"/>
            <a:ext cx="2563522" cy="461665"/>
          </a:xfrm>
          <a:prstGeom prst="rect">
            <a:avLst/>
          </a:prstGeom>
          <a:noFill/>
        </p:spPr>
        <p:txBody>
          <a:bodyPr wrap="none" rtlCol="0">
            <a:spAutoFit/>
          </a:bodyPr>
          <a:lstStyle/>
          <a:p>
            <a:pPr marL="457200" indent="-457200">
              <a:buClr>
                <a:schemeClr val="tx2">
                  <a:lumMod val="60000"/>
                  <a:lumOff val="40000"/>
                </a:schemeClr>
              </a:buClr>
              <a:buFont typeface="Arial" panose="020B0604020202090204" pitchFamily="34" charset="0"/>
              <a:buChar char="•"/>
            </a:pPr>
            <a:r>
              <a:rPr lang="en-US" sz="2400" b="1" dirty="0">
                <a:solidFill>
                  <a:srgbClr val="016FC0"/>
                </a:solidFill>
                <a:latin typeface="Arial" panose="020B0604020202090204"/>
                <a:cs typeface="Arial" panose="020B0604020202090204"/>
              </a:rPr>
              <a:t>New features</a:t>
            </a:r>
            <a:endParaRPr lang="en-US" sz="2400" b="1" dirty="0">
              <a:solidFill>
                <a:srgbClr val="016FC0"/>
              </a:solidFill>
              <a:latin typeface="Arial" panose="020B0604020202090204"/>
              <a:cs typeface="Arial" panose="020B0604020202090204"/>
            </a:endParaRPr>
          </a:p>
        </p:txBody>
      </p:sp>
      <p:sp>
        <p:nvSpPr>
          <p:cNvPr id="13" name="Text Box 5"/>
          <p:cNvSpPr txBox="1"/>
          <p:nvPr/>
        </p:nvSpPr>
        <p:spPr>
          <a:xfrm>
            <a:off x="1048392" y="4191471"/>
            <a:ext cx="1758815" cy="461665"/>
          </a:xfrm>
          <a:prstGeom prst="rect">
            <a:avLst/>
          </a:prstGeom>
          <a:noFill/>
        </p:spPr>
        <p:txBody>
          <a:bodyPr wrap="none" rtlCol="0">
            <a:spAutoFit/>
          </a:bodyPr>
          <a:lstStyle/>
          <a:p>
            <a:pPr marL="457200" indent="-457200">
              <a:buClr>
                <a:schemeClr val="tx2">
                  <a:lumMod val="60000"/>
                  <a:lumOff val="40000"/>
                </a:schemeClr>
              </a:buClr>
              <a:buFont typeface="Arial" panose="020B0604020202090204" pitchFamily="34" charset="0"/>
              <a:buChar char="•"/>
            </a:pPr>
            <a:r>
              <a:rPr lang="en-US" sz="2400" b="1" dirty="0">
                <a:solidFill>
                  <a:srgbClr val="016FC0"/>
                </a:solidFill>
                <a:latin typeface="Arial" panose="020B0604020202090204"/>
                <a:cs typeface="Arial" panose="020B0604020202090204"/>
              </a:rPr>
              <a:t>Results</a:t>
            </a:r>
            <a:endParaRPr lang="en-US" sz="2400" b="1" dirty="0">
              <a:solidFill>
                <a:srgbClr val="016FC0"/>
              </a:solidFill>
              <a:latin typeface="Arial" panose="020B0604020202090204"/>
              <a:cs typeface="Arial" panose="020B0604020202090204"/>
            </a:endParaRPr>
          </a:p>
        </p:txBody>
      </p:sp>
      <p:graphicFrame>
        <p:nvGraphicFramePr>
          <p:cNvPr id="9" name="表格 8"/>
          <p:cNvGraphicFramePr>
            <a:graphicFrameLocks noGrp="1"/>
          </p:cNvGraphicFramePr>
          <p:nvPr/>
        </p:nvGraphicFramePr>
        <p:xfrm>
          <a:off x="1553041" y="4667741"/>
          <a:ext cx="8898890" cy="1644650"/>
        </p:xfrm>
        <a:graphic>
          <a:graphicData uri="http://schemas.openxmlformats.org/drawingml/2006/table">
            <a:tbl>
              <a:tblPr firstRow="1" bandRow="1">
                <a:tableStyleId>{D113A9D2-9D6B-4929-AA2D-F23B5EE8CBE7}</a:tableStyleId>
              </a:tblPr>
              <a:tblGrid>
                <a:gridCol w="3610954"/>
                <a:gridCol w="2736304"/>
                <a:gridCol w="2551633"/>
              </a:tblGrid>
              <a:tr h="538480">
                <a:tc>
                  <a:txBody>
                    <a:bodyPr/>
                    <a:lstStyle/>
                    <a:p>
                      <a:pPr indent="0" algn="ctr">
                        <a:buNone/>
                      </a:pPr>
                      <a:endParaRPr lang="en-US" sz="1800" b="1" dirty="0">
                        <a:latin typeface="Arial" panose="020B0604020202090204" pitchFamily="34" charset="0"/>
                        <a:ea typeface="Times New Roman" panose="02020603050405020304" pitchFamily="18" charset="0"/>
                        <a:cs typeface="Arial" panose="020B0604020202090204" pitchFamily="34" charset="0"/>
                      </a:endParaRPr>
                    </a:p>
                  </a:txBody>
                  <a:tcPr marL="0" marR="0" marT="0" marB="1" anchor="ctr"/>
                </a:tc>
                <a:tc>
                  <a:txBody>
                    <a:bodyPr/>
                    <a:lstStyle/>
                    <a:p>
                      <a:pPr indent="0" algn="ctr">
                        <a:buNone/>
                      </a:pPr>
                      <a:r>
                        <a:rPr sz="1800" b="1">
                          <a:latin typeface="Arial" panose="020B0604020202090204" pitchFamily="34" charset="0"/>
                          <a:cs typeface="Arial" panose="020B0604020202090204" pitchFamily="34" charset="0"/>
                        </a:rPr>
                        <a:t>Linear Regression</a:t>
                      </a:r>
                      <a:endParaRPr lang="en-US" sz="1800" b="1">
                        <a:latin typeface="Arial" panose="020B0604020202090204" pitchFamily="34" charset="0"/>
                        <a:ea typeface="Times New Roman" panose="02020603050405020304" pitchFamily="18" charset="0"/>
                        <a:cs typeface="Arial" panose="020B0604020202090204" pitchFamily="34" charset="0"/>
                      </a:endParaRPr>
                    </a:p>
                  </a:txBody>
                  <a:tcPr marL="0" marR="0" marT="0" marB="1" anchor="ctr"/>
                </a:tc>
                <a:tc>
                  <a:txBody>
                    <a:bodyPr/>
                    <a:lstStyle/>
                    <a:p>
                      <a:pPr indent="0" algn="ctr">
                        <a:buNone/>
                      </a:pPr>
                      <a:r>
                        <a:rPr sz="1800" b="1">
                          <a:latin typeface="Arial" panose="020B0604020202090204" pitchFamily="34" charset="0"/>
                          <a:cs typeface="Arial" panose="020B0604020202090204" pitchFamily="34" charset="0"/>
                        </a:rPr>
                        <a:t>XGBoost</a:t>
                      </a:r>
                      <a:endParaRPr lang="en-US" sz="1800" b="1">
                        <a:latin typeface="Arial" panose="020B0604020202090204" pitchFamily="34" charset="0"/>
                        <a:ea typeface="Times New Roman" panose="02020603050405020304" pitchFamily="18" charset="0"/>
                        <a:cs typeface="Arial" panose="020B0604020202090204" pitchFamily="34" charset="0"/>
                      </a:endParaRPr>
                    </a:p>
                  </a:txBody>
                  <a:tcPr marL="0" marR="0" marT="0" marB="1" anchor="ctr"/>
                </a:tc>
              </a:tr>
              <a:tr h="553147">
                <a:tc>
                  <a:txBody>
                    <a:bodyPr/>
                    <a:lstStyle/>
                    <a:p>
                      <a:pPr marL="0" indent="0" algn="ctr" eaLnBrk="1" hangingPunct="1">
                        <a:buNone/>
                      </a:pPr>
                      <a:r>
                        <a:rPr lang="en-US" sz="1800" b="1" dirty="0">
                          <a:solidFill>
                            <a:schemeClr val="tx1">
                              <a:lumMod val="85000"/>
                              <a:lumOff val="15000"/>
                            </a:schemeClr>
                          </a:solidFill>
                          <a:latin typeface="Arial" panose="020B0604020202090204" pitchFamily="34" charset="0"/>
                          <a:ea typeface="+mn-ea"/>
                          <a:cs typeface="Arial" panose="020B0604020202090204" pitchFamily="34" charset="0"/>
                        </a:rPr>
                        <a:t>Originally</a:t>
                      </a:r>
                      <a:r>
                        <a:rPr lang="zh-CN" altLang="en-US" sz="1800" b="1" dirty="0">
                          <a:solidFill>
                            <a:schemeClr val="tx1">
                              <a:lumMod val="85000"/>
                              <a:lumOff val="15000"/>
                            </a:schemeClr>
                          </a:solidFill>
                          <a:latin typeface="Arial" panose="020B0604020202090204" pitchFamily="34" charset="0"/>
                          <a:ea typeface="+mn-ea"/>
                          <a:cs typeface="Arial" panose="020B0604020202090204" pitchFamily="34" charset="0"/>
                        </a:rPr>
                        <a:t> </a:t>
                      </a:r>
                      <a:r>
                        <a:rPr lang="en-US" altLang="zh-CN" sz="1800" b="1" dirty="0">
                          <a:solidFill>
                            <a:schemeClr val="tx1">
                              <a:lumMod val="85000"/>
                              <a:lumOff val="15000"/>
                            </a:schemeClr>
                          </a:solidFill>
                          <a:latin typeface="Arial" panose="020B0604020202090204" pitchFamily="34" charset="0"/>
                          <a:ea typeface="+mn-ea"/>
                          <a:cs typeface="Arial" panose="020B0604020202090204" pitchFamily="34" charset="0"/>
                        </a:rPr>
                        <a:t>constructed</a:t>
                      </a:r>
                      <a:r>
                        <a:rPr lang="en-US" sz="1800" b="1" dirty="0">
                          <a:solidFill>
                            <a:schemeClr val="tx1">
                              <a:lumMod val="85000"/>
                              <a:lumOff val="15000"/>
                            </a:schemeClr>
                          </a:solidFill>
                          <a:latin typeface="Arial" panose="020B0604020202090204" pitchFamily="34" charset="0"/>
                          <a:ea typeface="+mn-ea"/>
                          <a:cs typeface="Arial" panose="020B0604020202090204" pitchFamily="34" charset="0"/>
                        </a:rPr>
                        <a:t> features</a:t>
                      </a:r>
                      <a:endParaRPr lang="zh-CN" altLang="en-US" sz="1800" b="1" dirty="0">
                        <a:solidFill>
                          <a:schemeClr val="tx1">
                            <a:lumMod val="85000"/>
                            <a:lumOff val="15000"/>
                          </a:schemeClr>
                        </a:solidFill>
                        <a:latin typeface="Arial" panose="020B0604020202090204" pitchFamily="34" charset="0"/>
                        <a:ea typeface="+mn-ea"/>
                        <a:cs typeface="Arial" panose="020B0604020202090204" pitchFamily="34" charset="0"/>
                      </a:endParaRPr>
                    </a:p>
                  </a:txBody>
                  <a:tcPr marL="68580" marR="68580" marT="0" marB="0" anchor="ctr">
                    <a:solidFill>
                      <a:schemeClr val="tx2">
                        <a:lumMod val="40000"/>
                        <a:lumOff val="60000"/>
                      </a:schemeClr>
                    </a:solidFill>
                  </a:tcPr>
                </a:tc>
                <a:tc>
                  <a:txBody>
                    <a:bodyPr/>
                    <a:lstStyle/>
                    <a:p>
                      <a:pPr marL="0" indent="0" algn="ctr" eaLnBrk="1" hangingPunct="1">
                        <a:buNone/>
                      </a:pPr>
                      <a:r>
                        <a:rPr lang="en-US" sz="1800" b="1" dirty="0">
                          <a:solidFill>
                            <a:srgbClr val="C00000"/>
                          </a:solidFill>
                          <a:latin typeface="Arial" panose="020B0604020202090204" pitchFamily="34" charset="0"/>
                          <a:ea typeface="+mn-ea"/>
                          <a:cs typeface="Arial" panose="020B0604020202090204" pitchFamily="34" charset="0"/>
                        </a:rPr>
                        <a:t>0.010551</a:t>
                      </a:r>
                      <a:endParaRPr lang="zh-CN" altLang="en-US" sz="1800" b="1" dirty="0">
                        <a:solidFill>
                          <a:srgbClr val="C00000"/>
                        </a:solidFill>
                        <a:latin typeface="Arial" panose="020B0604020202090204" pitchFamily="34" charset="0"/>
                        <a:ea typeface="+mn-ea"/>
                        <a:cs typeface="Arial" panose="020B0604020202090204" pitchFamily="34" charset="0"/>
                      </a:endParaRPr>
                    </a:p>
                  </a:txBody>
                  <a:tcPr marL="68580" marR="68580" marT="0" marB="0" anchor="ctr">
                    <a:solidFill>
                      <a:schemeClr val="tx2">
                        <a:lumMod val="40000"/>
                        <a:lumOff val="60000"/>
                      </a:schemeClr>
                    </a:solidFill>
                  </a:tcPr>
                </a:tc>
                <a:tc>
                  <a:txBody>
                    <a:bodyPr/>
                    <a:lstStyle/>
                    <a:p>
                      <a:pPr marL="0" indent="0" algn="ctr" eaLnBrk="1" hangingPunct="1">
                        <a:buNone/>
                      </a:pPr>
                      <a:r>
                        <a:rPr lang="en-US" sz="1800" b="1" dirty="0">
                          <a:solidFill>
                            <a:schemeClr val="tx1">
                              <a:lumMod val="85000"/>
                              <a:lumOff val="15000"/>
                            </a:schemeClr>
                          </a:solidFill>
                          <a:latin typeface="Arial" panose="020B0604020202090204" pitchFamily="34" charset="0"/>
                          <a:ea typeface="+mn-ea"/>
                          <a:cs typeface="Arial" panose="020B0604020202090204" pitchFamily="34" charset="0"/>
                        </a:rPr>
                        <a:t>0.004459</a:t>
                      </a:r>
                      <a:endParaRPr lang="zh-CN" altLang="en-US" sz="1800" b="1" dirty="0">
                        <a:solidFill>
                          <a:schemeClr val="tx1">
                            <a:lumMod val="85000"/>
                            <a:lumOff val="15000"/>
                          </a:schemeClr>
                        </a:solidFill>
                        <a:latin typeface="Arial" panose="020B0604020202090204" pitchFamily="34" charset="0"/>
                        <a:ea typeface="+mn-ea"/>
                        <a:cs typeface="Arial" panose="020B0604020202090204" pitchFamily="34" charset="0"/>
                      </a:endParaRPr>
                    </a:p>
                  </a:txBody>
                  <a:tcPr marL="68580" marR="68580" marT="0" marB="0" anchor="ctr">
                    <a:solidFill>
                      <a:schemeClr val="tx2">
                        <a:lumMod val="40000"/>
                        <a:lumOff val="60000"/>
                      </a:schemeClr>
                    </a:solidFill>
                  </a:tcPr>
                </a:tc>
              </a:tr>
              <a:tr h="553085">
                <a:tc>
                  <a:txBody>
                    <a:bodyPr/>
                    <a:lstStyle/>
                    <a:p>
                      <a:pPr marL="0" indent="0" algn="ctr" eaLnBrk="1" hangingPunct="1">
                        <a:buNone/>
                      </a:pPr>
                      <a:r>
                        <a:rPr lang="en-US" sz="1800" b="1" dirty="0">
                          <a:solidFill>
                            <a:schemeClr val="tx1">
                              <a:lumMod val="85000"/>
                              <a:lumOff val="15000"/>
                            </a:schemeClr>
                          </a:solidFill>
                          <a:latin typeface="Arial" panose="020B0604020202090204" pitchFamily="34" charset="0"/>
                          <a:ea typeface="+mn-ea"/>
                          <a:cs typeface="Arial" panose="020B0604020202090204" pitchFamily="34" charset="0"/>
                        </a:rPr>
                        <a:t>More features</a:t>
                      </a:r>
                      <a:endParaRPr lang="zh-CN" altLang="en-US" sz="1800" b="1" dirty="0">
                        <a:solidFill>
                          <a:schemeClr val="tx1">
                            <a:lumMod val="85000"/>
                            <a:lumOff val="15000"/>
                          </a:schemeClr>
                        </a:solidFill>
                        <a:latin typeface="Arial" panose="020B0604020202090204" pitchFamily="34" charset="0"/>
                        <a:ea typeface="+mn-ea"/>
                        <a:cs typeface="Arial" panose="020B0604020202090204" pitchFamily="34" charset="0"/>
                      </a:endParaRPr>
                    </a:p>
                  </a:txBody>
                  <a:tcPr marL="68580" marR="68580" marT="0" marB="0" anchor="ctr">
                    <a:solidFill>
                      <a:schemeClr val="tx2">
                        <a:lumMod val="40000"/>
                        <a:lumOff val="60000"/>
                      </a:schemeClr>
                    </a:solidFill>
                  </a:tcPr>
                </a:tc>
                <a:tc>
                  <a:txBody>
                    <a:bodyPr/>
                    <a:lstStyle/>
                    <a:p>
                      <a:pPr marL="0" indent="0" algn="ctr" eaLnBrk="1" hangingPunct="1">
                        <a:buNone/>
                      </a:pPr>
                      <a:r>
                        <a:rPr lang="en-US" sz="1800" b="1" dirty="0">
                          <a:solidFill>
                            <a:schemeClr val="tx1">
                              <a:lumMod val="85000"/>
                              <a:lumOff val="15000"/>
                            </a:schemeClr>
                          </a:solidFill>
                          <a:latin typeface="Arial" panose="020B0604020202090204" pitchFamily="34" charset="0"/>
                          <a:ea typeface="+mn-ea"/>
                          <a:cs typeface="Arial" panose="020B0604020202090204" pitchFamily="34" charset="0"/>
                        </a:rPr>
                        <a:t>0.008894</a:t>
                      </a:r>
                      <a:endParaRPr lang="zh-CN" altLang="en-US" sz="1800" b="1" dirty="0">
                        <a:solidFill>
                          <a:schemeClr val="tx1">
                            <a:lumMod val="85000"/>
                            <a:lumOff val="15000"/>
                          </a:schemeClr>
                        </a:solidFill>
                        <a:latin typeface="Arial" panose="020B0604020202090204" pitchFamily="34" charset="0"/>
                        <a:ea typeface="+mn-ea"/>
                        <a:cs typeface="Arial" panose="020B0604020202090204" pitchFamily="34" charset="0"/>
                      </a:endParaRPr>
                    </a:p>
                  </a:txBody>
                  <a:tcPr marL="68580" marR="68580" marT="0" marB="0" anchor="ctr">
                    <a:solidFill>
                      <a:schemeClr val="tx2">
                        <a:lumMod val="40000"/>
                        <a:lumOff val="60000"/>
                      </a:schemeClr>
                    </a:solidFill>
                  </a:tcPr>
                </a:tc>
                <a:tc>
                  <a:txBody>
                    <a:bodyPr/>
                    <a:lstStyle/>
                    <a:p>
                      <a:pPr marL="0" indent="0" algn="ctr" eaLnBrk="1" hangingPunct="1">
                        <a:buNone/>
                      </a:pPr>
                      <a:r>
                        <a:rPr lang="en-US" sz="1800" b="1" dirty="0">
                          <a:solidFill>
                            <a:schemeClr val="tx1">
                              <a:lumMod val="85000"/>
                              <a:lumOff val="15000"/>
                            </a:schemeClr>
                          </a:solidFill>
                          <a:latin typeface="Arial" panose="020B0604020202090204" pitchFamily="34" charset="0"/>
                          <a:ea typeface="+mn-ea"/>
                          <a:cs typeface="Arial" panose="020B0604020202090204" pitchFamily="34" charset="0"/>
                        </a:rPr>
                        <a:t>0.004127</a:t>
                      </a:r>
                      <a:endParaRPr lang="zh-CN" altLang="en-US" sz="1800" b="1" dirty="0">
                        <a:solidFill>
                          <a:schemeClr val="tx1">
                            <a:lumMod val="85000"/>
                            <a:lumOff val="15000"/>
                          </a:schemeClr>
                        </a:solidFill>
                        <a:latin typeface="Arial" panose="020B0604020202090204" pitchFamily="34" charset="0"/>
                        <a:ea typeface="+mn-ea"/>
                        <a:cs typeface="Arial" panose="020B0604020202090204" pitchFamily="34" charset="0"/>
                      </a:endParaRPr>
                    </a:p>
                  </a:txBody>
                  <a:tcPr marL="68580" marR="68580" marT="0" marB="0" anchor="ctr">
                    <a:solidFill>
                      <a:schemeClr val="tx2">
                        <a:lumMod val="40000"/>
                        <a:lumOff val="60000"/>
                      </a:schemeClr>
                    </a:solidFill>
                  </a:tcPr>
                </a:tc>
              </a:tr>
            </a:tbl>
          </a:graphicData>
        </a:graphic>
      </p:graphicFrame>
      <p:sp>
        <p:nvSpPr>
          <p:cNvPr id="16" name="object 2"/>
          <p:cNvSpPr txBox="1"/>
          <p:nvPr/>
        </p:nvSpPr>
        <p:spPr>
          <a:xfrm>
            <a:off x="1447800" y="419344"/>
            <a:ext cx="9000032" cy="430887"/>
          </a:xfrm>
          <a:prstGeom prst="rect">
            <a:avLst/>
          </a:prstGeom>
        </p:spPr>
        <p:txBody>
          <a:bodyPr vert="horz" wrap="square" lIns="0" tIns="0" rIns="0" bIns="0" rtlCol="0">
            <a:spAutoFit/>
          </a:bodyPr>
          <a:lstStyle>
            <a:lvl1pPr eaLnBrk="1" hangingPunct="1">
              <a:defRPr sz="2800" b="1" i="0">
                <a:solidFill>
                  <a:srgbClr val="404040"/>
                </a:solidFill>
                <a:latin typeface="Arial" panose="020B0604020202090204"/>
                <a:ea typeface="+mj-ea"/>
                <a:cs typeface="Arial" panose="020B0604020202090204"/>
              </a:defRPr>
            </a:lvl1pPr>
          </a:lstStyle>
          <a:p>
            <a:pPr marL="268605" algn="ctr"/>
            <a:r>
              <a:rPr lang="en-US" altLang="zh-CN" spc="-5" dirty="0">
                <a:latin typeface="Arial Black" panose="020B0A04020102020204"/>
                <a:ea typeface="+mn-ea"/>
                <a:cs typeface="Arial Black" panose="020B0A04020102020204"/>
                <a:sym typeface="+mn-ea"/>
              </a:rPr>
              <a:t>Model Extension: Try new features</a:t>
            </a:r>
            <a:endParaRPr lang="en-US" kern="1200" spc="-5" dirty="0">
              <a:latin typeface="Arial Black" panose="020B0A04020102020204"/>
              <a:ea typeface="+mn-ea"/>
              <a:cs typeface="Arial Black" panose="020B0A04020102020204"/>
            </a:endParaRPr>
          </a:p>
        </p:txBody>
      </p:sp>
      <p:sp>
        <p:nvSpPr>
          <p:cNvPr id="17" name="object 3"/>
          <p:cNvSpPr/>
          <p:nvPr/>
        </p:nvSpPr>
        <p:spPr>
          <a:xfrm>
            <a:off x="5348478" y="1116330"/>
            <a:ext cx="1497965" cy="0"/>
          </a:xfrm>
          <a:custGeom>
            <a:avLst/>
            <a:gdLst/>
            <a:ahLst/>
            <a:cxnLst/>
            <a:rect l="l" t="t" r="r" b="b"/>
            <a:pathLst>
              <a:path w="1497965">
                <a:moveTo>
                  <a:pt x="0" y="0"/>
                </a:moveTo>
                <a:lnTo>
                  <a:pt x="1497456" y="0"/>
                </a:lnTo>
              </a:path>
            </a:pathLst>
          </a:custGeom>
          <a:ln w="38100">
            <a:solidFill>
              <a:srgbClr val="006FC0"/>
            </a:solidFill>
          </a:ln>
        </p:spPr>
        <p:txBody>
          <a:bodyPr wrap="square" lIns="0" tIns="0" rIns="0" bIns="0" rtlCol="0"/>
          <a:lstStyle/>
          <a:p/>
        </p:txBody>
      </p:sp>
      <p:pic>
        <p:nvPicPr>
          <p:cNvPr id="2" name="图片 1"/>
          <p:cNvPicPr>
            <a:picLocks noChangeAspect="1"/>
          </p:cNvPicPr>
          <p:nvPr/>
        </p:nvPicPr>
        <p:blipFill rotWithShape="1">
          <a:blip r:embed="rId1"/>
          <a:srcRect t="15431" b="454"/>
          <a:stretch>
            <a:fillRect/>
          </a:stretch>
        </p:blipFill>
        <p:spPr>
          <a:xfrm>
            <a:off x="1827843" y="1547658"/>
            <a:ext cx="8240705" cy="2689305"/>
          </a:xfrm>
          <a:prstGeom prst="rect">
            <a:avLst/>
          </a:prstGeom>
        </p:spPr>
      </p:pic>
      <p:sp>
        <p:nvSpPr>
          <p:cNvPr id="14" name="圆角矩形 13"/>
          <p:cNvSpPr/>
          <p:nvPr/>
        </p:nvSpPr>
        <p:spPr>
          <a:xfrm>
            <a:off x="2076887" y="1976066"/>
            <a:ext cx="7741363" cy="1164901"/>
          </a:xfrm>
          <a:prstGeom prst="roundRect">
            <a:avLst/>
          </a:prstGeom>
          <a:solidFill>
            <a:srgbClr val="0070C0">
              <a:alpha val="2823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圆角矩形 14"/>
          <p:cNvSpPr/>
          <p:nvPr/>
        </p:nvSpPr>
        <p:spPr>
          <a:xfrm>
            <a:off x="2077199" y="3140968"/>
            <a:ext cx="7741363" cy="936104"/>
          </a:xfrm>
          <a:prstGeom prst="roundRect">
            <a:avLst/>
          </a:prstGeom>
          <a:solidFill>
            <a:schemeClr val="accent2">
              <a:lumMod val="60000"/>
              <a:lumOff val="40000"/>
              <a:alpha val="28235"/>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12"/>
          <p:cNvSpPr txBox="1"/>
          <p:nvPr/>
        </p:nvSpPr>
        <p:spPr>
          <a:xfrm>
            <a:off x="8537184" y="141262"/>
            <a:ext cx="3116600" cy="306705"/>
          </a:xfrm>
          <a:prstGeom prst="rect">
            <a:avLst/>
          </a:prstGeom>
          <a:noFill/>
          <a:ln>
            <a:solidFill>
              <a:schemeClr val="accent1"/>
            </a:solidFill>
          </a:ln>
        </p:spPr>
        <p:txBody>
          <a:bodyPr wrap="square">
            <a:spAutoFit/>
          </a:bodyPr>
          <a:p>
            <a:pPr algn="ctr" rtl="0">
              <a:spcBef>
                <a:spcPts val="0"/>
              </a:spcBef>
              <a:spcAft>
                <a:spcPts val="0"/>
              </a:spcAft>
            </a:pPr>
            <a:r>
              <a:rPr lang="en-US" altLang="zh-CN" sz="1400" b="0" i="0" u="none" strike="noStrike">
                <a:solidFill>
                  <a:srgbClr val="016FC0"/>
                </a:solidFill>
                <a:effectLst/>
                <a:latin typeface="Microsoft YaHei" panose="020B0503020204020204" pitchFamily="34" charset="-122"/>
                <a:ea typeface="Microsoft YaHei" panose="020B0503020204020204" pitchFamily="34" charset="-122"/>
              </a:rPr>
              <a:t>Presenter: Zhang Quandi</a:t>
            </a:r>
            <a:endParaRPr lang="en-US" altLang="zh-CN" sz="1400" b="0" i="0" u="none" strike="noStrike">
              <a:solidFill>
                <a:srgbClr val="016FC0"/>
              </a:solidFill>
              <a:effectLst/>
              <a:latin typeface="Microsoft YaHei" panose="020B0503020204020204" pitchFamily="34" charset="-122"/>
              <a:ea typeface="Microsoft YaHei"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83302" y="548680"/>
            <a:ext cx="2038350" cy="432434"/>
          </a:xfrm>
          <a:prstGeom prst="rect">
            <a:avLst/>
          </a:prstGeom>
        </p:spPr>
        <p:txBody>
          <a:bodyPr vert="horz" wrap="square" lIns="0" tIns="0" rIns="0" bIns="0" rtlCol="0">
            <a:spAutoFit/>
          </a:bodyPr>
          <a:lstStyle/>
          <a:p>
            <a:pPr marL="12700">
              <a:lnSpc>
                <a:spcPct val="100000"/>
              </a:lnSpc>
            </a:pPr>
            <a:r>
              <a:rPr sz="3200" b="1">
                <a:latin typeface="Arial Black" panose="020B0A04020102020204"/>
                <a:cs typeface="Arial Black" panose="020B0A04020102020204"/>
              </a:rPr>
              <a:t>Contents</a:t>
            </a:r>
            <a:endParaRPr sz="3200">
              <a:latin typeface="Arial Black" panose="020B0A04020102020204"/>
              <a:cs typeface="Arial Black" panose="020B0A04020102020204"/>
            </a:endParaRPr>
          </a:p>
        </p:txBody>
      </p:sp>
      <p:sp>
        <p:nvSpPr>
          <p:cNvPr id="3" name="object 3"/>
          <p:cNvSpPr/>
          <p:nvPr/>
        </p:nvSpPr>
        <p:spPr>
          <a:xfrm>
            <a:off x="5238750" y="1116330"/>
            <a:ext cx="1715770" cy="0"/>
          </a:xfrm>
          <a:custGeom>
            <a:avLst/>
            <a:gdLst/>
            <a:ahLst/>
            <a:cxnLst/>
            <a:rect l="l" t="t" r="r" b="b"/>
            <a:pathLst>
              <a:path w="1715770">
                <a:moveTo>
                  <a:pt x="0" y="0"/>
                </a:moveTo>
                <a:lnTo>
                  <a:pt x="1715643" y="0"/>
                </a:lnTo>
              </a:path>
            </a:pathLst>
          </a:custGeom>
          <a:ln w="38100">
            <a:solidFill>
              <a:srgbClr val="2D75B6"/>
            </a:solidFill>
          </a:ln>
        </p:spPr>
        <p:txBody>
          <a:bodyPr wrap="square" lIns="0" tIns="0" rIns="0" bIns="0" rtlCol="0"/>
          <a:lstStyle/>
          <a:p/>
        </p:txBody>
      </p:sp>
      <p:sp>
        <p:nvSpPr>
          <p:cNvPr id="4" name="object 4"/>
          <p:cNvSpPr/>
          <p:nvPr/>
        </p:nvSpPr>
        <p:spPr>
          <a:xfrm>
            <a:off x="2314682" y="2788945"/>
            <a:ext cx="878205" cy="879475"/>
          </a:xfrm>
          <a:custGeom>
            <a:avLst/>
            <a:gdLst/>
            <a:ahLst/>
            <a:cxnLst/>
            <a:rect l="l" t="t" r="r" b="b"/>
            <a:pathLst>
              <a:path w="878205" h="879475">
                <a:moveTo>
                  <a:pt x="0" y="439674"/>
                </a:moveTo>
                <a:lnTo>
                  <a:pt x="5743" y="368356"/>
                </a:lnTo>
                <a:lnTo>
                  <a:pt x="22372" y="300703"/>
                </a:lnTo>
                <a:lnTo>
                  <a:pt x="48983" y="237619"/>
                </a:lnTo>
                <a:lnTo>
                  <a:pt x="84673" y="180008"/>
                </a:lnTo>
                <a:lnTo>
                  <a:pt x="128539" y="128777"/>
                </a:lnTo>
                <a:lnTo>
                  <a:pt x="179679" y="84831"/>
                </a:lnTo>
                <a:lnTo>
                  <a:pt x="237189" y="49075"/>
                </a:lnTo>
                <a:lnTo>
                  <a:pt x="300167" y="22414"/>
                </a:lnTo>
                <a:lnTo>
                  <a:pt x="367708" y="5754"/>
                </a:lnTo>
                <a:lnTo>
                  <a:pt x="438912" y="0"/>
                </a:lnTo>
                <a:lnTo>
                  <a:pt x="474914" y="1457"/>
                </a:lnTo>
                <a:lnTo>
                  <a:pt x="544400" y="12778"/>
                </a:lnTo>
                <a:lnTo>
                  <a:pt x="609772" y="34551"/>
                </a:lnTo>
                <a:lnTo>
                  <a:pt x="670129" y="65873"/>
                </a:lnTo>
                <a:lnTo>
                  <a:pt x="724566" y="105837"/>
                </a:lnTo>
                <a:lnTo>
                  <a:pt x="772182" y="153539"/>
                </a:lnTo>
                <a:lnTo>
                  <a:pt x="812074" y="208073"/>
                </a:lnTo>
                <a:lnTo>
                  <a:pt x="843337" y="268533"/>
                </a:lnTo>
                <a:lnTo>
                  <a:pt x="865070" y="334015"/>
                </a:lnTo>
                <a:lnTo>
                  <a:pt x="876369" y="403614"/>
                </a:lnTo>
                <a:lnTo>
                  <a:pt x="877824" y="439674"/>
                </a:lnTo>
                <a:lnTo>
                  <a:pt x="876369" y="475733"/>
                </a:lnTo>
                <a:lnTo>
                  <a:pt x="865070" y="545332"/>
                </a:lnTo>
                <a:lnTo>
                  <a:pt x="843337" y="610814"/>
                </a:lnTo>
                <a:lnTo>
                  <a:pt x="812074" y="671274"/>
                </a:lnTo>
                <a:lnTo>
                  <a:pt x="772182" y="725808"/>
                </a:lnTo>
                <a:lnTo>
                  <a:pt x="724566" y="773510"/>
                </a:lnTo>
                <a:lnTo>
                  <a:pt x="670129" y="813474"/>
                </a:lnTo>
                <a:lnTo>
                  <a:pt x="609772" y="844796"/>
                </a:lnTo>
                <a:lnTo>
                  <a:pt x="544400" y="866569"/>
                </a:lnTo>
                <a:lnTo>
                  <a:pt x="474914" y="877890"/>
                </a:lnTo>
                <a:lnTo>
                  <a:pt x="438912" y="879348"/>
                </a:lnTo>
                <a:lnTo>
                  <a:pt x="402909" y="877890"/>
                </a:lnTo>
                <a:lnTo>
                  <a:pt x="333423" y="866569"/>
                </a:lnTo>
                <a:lnTo>
                  <a:pt x="268051" y="844796"/>
                </a:lnTo>
                <a:lnTo>
                  <a:pt x="207694" y="813474"/>
                </a:lnTo>
                <a:lnTo>
                  <a:pt x="153257" y="773510"/>
                </a:lnTo>
                <a:lnTo>
                  <a:pt x="105641" y="725808"/>
                </a:lnTo>
                <a:lnTo>
                  <a:pt x="65749" y="671274"/>
                </a:lnTo>
                <a:lnTo>
                  <a:pt x="34486" y="610814"/>
                </a:lnTo>
                <a:lnTo>
                  <a:pt x="12753" y="545332"/>
                </a:lnTo>
                <a:lnTo>
                  <a:pt x="1454" y="475733"/>
                </a:lnTo>
                <a:lnTo>
                  <a:pt x="0" y="439674"/>
                </a:lnTo>
                <a:close/>
              </a:path>
            </a:pathLst>
          </a:custGeom>
          <a:ln w="38100">
            <a:solidFill>
              <a:srgbClr val="2D75B6"/>
            </a:solidFill>
          </a:ln>
        </p:spPr>
        <p:txBody>
          <a:bodyPr wrap="square" lIns="0" tIns="0" rIns="0" bIns="0" rtlCol="0"/>
          <a:lstStyle/>
          <a:p/>
        </p:txBody>
      </p:sp>
      <p:sp>
        <p:nvSpPr>
          <p:cNvPr id="5" name="object 5"/>
          <p:cNvSpPr txBox="1"/>
          <p:nvPr/>
        </p:nvSpPr>
        <p:spPr>
          <a:xfrm>
            <a:off x="2649086" y="3052832"/>
            <a:ext cx="194945" cy="330200"/>
          </a:xfrm>
          <a:prstGeom prst="rect">
            <a:avLst/>
          </a:prstGeom>
        </p:spPr>
        <p:txBody>
          <a:bodyPr vert="horz" wrap="square" lIns="0" tIns="0" rIns="0" bIns="0" rtlCol="0">
            <a:spAutoFit/>
          </a:bodyPr>
          <a:lstStyle/>
          <a:p>
            <a:pPr marL="12700">
              <a:lnSpc>
                <a:spcPct val="100000"/>
              </a:lnSpc>
            </a:pPr>
            <a:r>
              <a:rPr sz="2400" b="1">
                <a:solidFill>
                  <a:srgbClr val="404040"/>
                </a:solidFill>
                <a:latin typeface="Arial" panose="020B0604020202090204"/>
                <a:cs typeface="Arial" panose="020B0604020202090204"/>
              </a:rPr>
              <a:t>1</a:t>
            </a:r>
            <a:endParaRPr sz="2400">
              <a:latin typeface="Arial" panose="020B0604020202090204"/>
              <a:cs typeface="Arial" panose="020B0604020202090204"/>
            </a:endParaRPr>
          </a:p>
        </p:txBody>
      </p:sp>
      <p:sp>
        <p:nvSpPr>
          <p:cNvPr id="8" name="object 8"/>
          <p:cNvSpPr/>
          <p:nvPr/>
        </p:nvSpPr>
        <p:spPr>
          <a:xfrm>
            <a:off x="5666612" y="2788945"/>
            <a:ext cx="879475" cy="879475"/>
          </a:xfrm>
          <a:custGeom>
            <a:avLst/>
            <a:gdLst/>
            <a:ahLst/>
            <a:cxnLst/>
            <a:rect l="l" t="t" r="r" b="b"/>
            <a:pathLst>
              <a:path w="879475" h="879475">
                <a:moveTo>
                  <a:pt x="0" y="439674"/>
                </a:moveTo>
                <a:lnTo>
                  <a:pt x="5754" y="368356"/>
                </a:lnTo>
                <a:lnTo>
                  <a:pt x="22414" y="300703"/>
                </a:lnTo>
                <a:lnTo>
                  <a:pt x="49075" y="237619"/>
                </a:lnTo>
                <a:lnTo>
                  <a:pt x="84831" y="180008"/>
                </a:lnTo>
                <a:lnTo>
                  <a:pt x="128777" y="128777"/>
                </a:lnTo>
                <a:lnTo>
                  <a:pt x="180008" y="84831"/>
                </a:lnTo>
                <a:lnTo>
                  <a:pt x="237619" y="49075"/>
                </a:lnTo>
                <a:lnTo>
                  <a:pt x="300703" y="22414"/>
                </a:lnTo>
                <a:lnTo>
                  <a:pt x="368356" y="5754"/>
                </a:lnTo>
                <a:lnTo>
                  <a:pt x="439674" y="0"/>
                </a:lnTo>
                <a:lnTo>
                  <a:pt x="475733" y="1457"/>
                </a:lnTo>
                <a:lnTo>
                  <a:pt x="545332" y="12778"/>
                </a:lnTo>
                <a:lnTo>
                  <a:pt x="610814" y="34551"/>
                </a:lnTo>
                <a:lnTo>
                  <a:pt x="671274" y="65873"/>
                </a:lnTo>
                <a:lnTo>
                  <a:pt x="725808" y="105837"/>
                </a:lnTo>
                <a:lnTo>
                  <a:pt x="773510" y="153539"/>
                </a:lnTo>
                <a:lnTo>
                  <a:pt x="813474" y="208073"/>
                </a:lnTo>
                <a:lnTo>
                  <a:pt x="844796" y="268533"/>
                </a:lnTo>
                <a:lnTo>
                  <a:pt x="866569" y="334015"/>
                </a:lnTo>
                <a:lnTo>
                  <a:pt x="877890" y="403614"/>
                </a:lnTo>
                <a:lnTo>
                  <a:pt x="879348" y="439674"/>
                </a:lnTo>
                <a:lnTo>
                  <a:pt x="877890" y="475733"/>
                </a:lnTo>
                <a:lnTo>
                  <a:pt x="866569" y="545332"/>
                </a:lnTo>
                <a:lnTo>
                  <a:pt x="844796" y="610814"/>
                </a:lnTo>
                <a:lnTo>
                  <a:pt x="813474" y="671274"/>
                </a:lnTo>
                <a:lnTo>
                  <a:pt x="773510" y="725808"/>
                </a:lnTo>
                <a:lnTo>
                  <a:pt x="725808" y="773510"/>
                </a:lnTo>
                <a:lnTo>
                  <a:pt x="671274" y="813474"/>
                </a:lnTo>
                <a:lnTo>
                  <a:pt x="610814" y="844796"/>
                </a:lnTo>
                <a:lnTo>
                  <a:pt x="545332" y="866569"/>
                </a:lnTo>
                <a:lnTo>
                  <a:pt x="475733" y="877890"/>
                </a:lnTo>
                <a:lnTo>
                  <a:pt x="439674" y="879348"/>
                </a:lnTo>
                <a:lnTo>
                  <a:pt x="403614" y="877890"/>
                </a:lnTo>
                <a:lnTo>
                  <a:pt x="334015" y="866569"/>
                </a:lnTo>
                <a:lnTo>
                  <a:pt x="268533" y="844796"/>
                </a:lnTo>
                <a:lnTo>
                  <a:pt x="208073" y="813474"/>
                </a:lnTo>
                <a:lnTo>
                  <a:pt x="153539" y="773510"/>
                </a:lnTo>
                <a:lnTo>
                  <a:pt x="105837" y="725808"/>
                </a:lnTo>
                <a:lnTo>
                  <a:pt x="65873" y="671274"/>
                </a:lnTo>
                <a:lnTo>
                  <a:pt x="34551" y="610814"/>
                </a:lnTo>
                <a:lnTo>
                  <a:pt x="12778" y="545332"/>
                </a:lnTo>
                <a:lnTo>
                  <a:pt x="1457" y="475733"/>
                </a:lnTo>
                <a:lnTo>
                  <a:pt x="0" y="439674"/>
                </a:lnTo>
                <a:close/>
              </a:path>
            </a:pathLst>
          </a:custGeom>
          <a:ln w="38100">
            <a:solidFill>
              <a:srgbClr val="2D75B6"/>
            </a:solidFill>
          </a:ln>
        </p:spPr>
        <p:txBody>
          <a:bodyPr wrap="square" lIns="0" tIns="0" rIns="0" bIns="0" rtlCol="0"/>
          <a:lstStyle/>
          <a:p/>
        </p:txBody>
      </p:sp>
      <p:sp>
        <p:nvSpPr>
          <p:cNvPr id="9" name="object 9"/>
          <p:cNvSpPr txBox="1"/>
          <p:nvPr/>
        </p:nvSpPr>
        <p:spPr>
          <a:xfrm>
            <a:off x="6008878" y="3059668"/>
            <a:ext cx="194945" cy="369332"/>
          </a:xfrm>
          <a:prstGeom prst="rect">
            <a:avLst/>
          </a:prstGeom>
        </p:spPr>
        <p:txBody>
          <a:bodyPr vert="horz" wrap="square" lIns="0" tIns="0" rIns="0" bIns="0" rtlCol="0">
            <a:spAutoFit/>
          </a:bodyPr>
          <a:lstStyle/>
          <a:p>
            <a:pPr marL="12700">
              <a:lnSpc>
                <a:spcPct val="100000"/>
              </a:lnSpc>
            </a:pPr>
            <a:r>
              <a:rPr lang="en-US" sz="2400" b="1">
                <a:solidFill>
                  <a:srgbClr val="404040"/>
                </a:solidFill>
                <a:latin typeface="Arial" panose="020B0604020202090204"/>
                <a:cs typeface="Arial" panose="020B0604020202090204"/>
              </a:rPr>
              <a:t>2</a:t>
            </a:r>
            <a:endParaRPr sz="2400">
              <a:latin typeface="Arial" panose="020B0604020202090204"/>
              <a:cs typeface="Arial" panose="020B0604020202090204"/>
            </a:endParaRPr>
          </a:p>
        </p:txBody>
      </p:sp>
      <p:sp>
        <p:nvSpPr>
          <p:cNvPr id="20" name="object 20"/>
          <p:cNvSpPr/>
          <p:nvPr/>
        </p:nvSpPr>
        <p:spPr>
          <a:xfrm>
            <a:off x="2339004" y="1614946"/>
            <a:ext cx="626745" cy="593414"/>
          </a:xfrm>
          <a:custGeom>
            <a:avLst/>
            <a:gdLst/>
            <a:ahLst/>
            <a:cxnLst/>
            <a:rect l="l" t="t" r="r" b="b"/>
            <a:pathLst>
              <a:path w="536575" h="535939">
                <a:moveTo>
                  <a:pt x="118997" y="421639"/>
                </a:moveTo>
                <a:lnTo>
                  <a:pt x="45961" y="421639"/>
                </a:lnTo>
                <a:lnTo>
                  <a:pt x="53777" y="431800"/>
                </a:lnTo>
                <a:lnTo>
                  <a:pt x="79923" y="461010"/>
                </a:lnTo>
                <a:lnTo>
                  <a:pt x="109800" y="485139"/>
                </a:lnTo>
                <a:lnTo>
                  <a:pt x="142998" y="505460"/>
                </a:lnTo>
                <a:lnTo>
                  <a:pt x="179109" y="521969"/>
                </a:lnTo>
                <a:lnTo>
                  <a:pt x="231080" y="534669"/>
                </a:lnTo>
                <a:lnTo>
                  <a:pt x="244655" y="535939"/>
                </a:lnTo>
                <a:lnTo>
                  <a:pt x="280361" y="535939"/>
                </a:lnTo>
                <a:lnTo>
                  <a:pt x="322679" y="529589"/>
                </a:lnTo>
                <a:lnTo>
                  <a:pt x="362556" y="518160"/>
                </a:lnTo>
                <a:lnTo>
                  <a:pt x="399523" y="501650"/>
                </a:lnTo>
                <a:lnTo>
                  <a:pt x="429477" y="482600"/>
                </a:lnTo>
                <a:lnTo>
                  <a:pt x="254368" y="482600"/>
                </a:lnTo>
                <a:lnTo>
                  <a:pt x="240741" y="481329"/>
                </a:lnTo>
                <a:lnTo>
                  <a:pt x="201459" y="472439"/>
                </a:lnTo>
                <a:lnTo>
                  <a:pt x="165204" y="455929"/>
                </a:lnTo>
                <a:lnTo>
                  <a:pt x="132783" y="434339"/>
                </a:lnTo>
                <a:lnTo>
                  <a:pt x="122969" y="425450"/>
                </a:lnTo>
                <a:lnTo>
                  <a:pt x="118997" y="421639"/>
                </a:lnTo>
                <a:close/>
              </a:path>
              <a:path w="536575" h="535939">
                <a:moveTo>
                  <a:pt x="482841" y="288289"/>
                </a:moveTo>
                <a:lnTo>
                  <a:pt x="472421" y="335279"/>
                </a:lnTo>
                <a:lnTo>
                  <a:pt x="452387" y="378460"/>
                </a:lnTo>
                <a:lnTo>
                  <a:pt x="423980" y="416560"/>
                </a:lnTo>
                <a:lnTo>
                  <a:pt x="388438" y="445769"/>
                </a:lnTo>
                <a:lnTo>
                  <a:pt x="347003" y="468629"/>
                </a:lnTo>
                <a:lnTo>
                  <a:pt x="284728" y="482600"/>
                </a:lnTo>
                <a:lnTo>
                  <a:pt x="429477" y="482600"/>
                </a:lnTo>
                <a:lnTo>
                  <a:pt x="462845" y="454660"/>
                </a:lnTo>
                <a:lnTo>
                  <a:pt x="488263" y="424179"/>
                </a:lnTo>
                <a:lnTo>
                  <a:pt x="508892" y="391160"/>
                </a:lnTo>
                <a:lnTo>
                  <a:pt x="524263" y="354329"/>
                </a:lnTo>
                <a:lnTo>
                  <a:pt x="533907" y="316229"/>
                </a:lnTo>
                <a:lnTo>
                  <a:pt x="536435" y="295910"/>
                </a:lnTo>
                <a:lnTo>
                  <a:pt x="482841" y="288289"/>
                </a:lnTo>
                <a:close/>
              </a:path>
              <a:path w="536575" h="535939">
                <a:moveTo>
                  <a:pt x="19344" y="311150"/>
                </a:moveTo>
                <a:lnTo>
                  <a:pt x="11544" y="311150"/>
                </a:lnTo>
                <a:lnTo>
                  <a:pt x="3797" y="314960"/>
                </a:lnTo>
                <a:lnTo>
                  <a:pt x="3797" y="444500"/>
                </a:lnTo>
                <a:lnTo>
                  <a:pt x="11544" y="448310"/>
                </a:lnTo>
                <a:lnTo>
                  <a:pt x="15354" y="444500"/>
                </a:lnTo>
                <a:lnTo>
                  <a:pt x="45961" y="421639"/>
                </a:lnTo>
                <a:lnTo>
                  <a:pt x="118997" y="421639"/>
                </a:lnTo>
                <a:lnTo>
                  <a:pt x="113700" y="416560"/>
                </a:lnTo>
                <a:lnTo>
                  <a:pt x="105008" y="407669"/>
                </a:lnTo>
                <a:lnTo>
                  <a:pt x="96921" y="397510"/>
                </a:lnTo>
                <a:lnTo>
                  <a:pt x="130045" y="364489"/>
                </a:lnTo>
                <a:lnTo>
                  <a:pt x="137909" y="360679"/>
                </a:lnTo>
                <a:lnTo>
                  <a:pt x="134099" y="356869"/>
                </a:lnTo>
                <a:lnTo>
                  <a:pt x="126479" y="353060"/>
                </a:lnTo>
                <a:lnTo>
                  <a:pt x="19344" y="311150"/>
                </a:lnTo>
                <a:close/>
              </a:path>
              <a:path w="536575" h="535939">
                <a:moveTo>
                  <a:pt x="268211" y="138429"/>
                </a:moveTo>
                <a:lnTo>
                  <a:pt x="261823" y="138429"/>
                </a:lnTo>
                <a:lnTo>
                  <a:pt x="247963" y="139700"/>
                </a:lnTo>
                <a:lnTo>
                  <a:pt x="210015" y="152400"/>
                </a:lnTo>
                <a:lnTo>
                  <a:pt x="179146" y="177800"/>
                </a:lnTo>
                <a:lnTo>
                  <a:pt x="157449" y="213360"/>
                </a:lnTo>
                <a:lnTo>
                  <a:pt x="147016" y="257810"/>
                </a:lnTo>
                <a:lnTo>
                  <a:pt x="146403" y="274319"/>
                </a:lnTo>
                <a:lnTo>
                  <a:pt x="148736" y="287019"/>
                </a:lnTo>
                <a:lnTo>
                  <a:pt x="164618" y="323850"/>
                </a:lnTo>
                <a:lnTo>
                  <a:pt x="192454" y="353060"/>
                </a:lnTo>
                <a:lnTo>
                  <a:pt x="230488" y="372110"/>
                </a:lnTo>
                <a:lnTo>
                  <a:pt x="276965" y="379729"/>
                </a:lnTo>
                <a:lnTo>
                  <a:pt x="290837" y="377189"/>
                </a:lnTo>
                <a:lnTo>
                  <a:pt x="328835" y="361950"/>
                </a:lnTo>
                <a:lnTo>
                  <a:pt x="345782" y="349250"/>
                </a:lnTo>
                <a:lnTo>
                  <a:pt x="260591" y="349250"/>
                </a:lnTo>
                <a:lnTo>
                  <a:pt x="255388" y="332739"/>
                </a:lnTo>
                <a:lnTo>
                  <a:pt x="225335" y="308610"/>
                </a:lnTo>
                <a:lnTo>
                  <a:pt x="218431" y="284479"/>
                </a:lnTo>
                <a:lnTo>
                  <a:pt x="260591" y="284479"/>
                </a:lnTo>
                <a:lnTo>
                  <a:pt x="260591" y="267969"/>
                </a:lnTo>
                <a:lnTo>
                  <a:pt x="252844" y="267969"/>
                </a:lnTo>
                <a:lnTo>
                  <a:pt x="252844" y="264160"/>
                </a:lnTo>
                <a:lnTo>
                  <a:pt x="247511" y="264160"/>
                </a:lnTo>
                <a:lnTo>
                  <a:pt x="237078" y="257810"/>
                </a:lnTo>
                <a:lnTo>
                  <a:pt x="228058" y="247650"/>
                </a:lnTo>
                <a:lnTo>
                  <a:pt x="223012" y="236219"/>
                </a:lnTo>
                <a:lnTo>
                  <a:pt x="222534" y="222250"/>
                </a:lnTo>
                <a:lnTo>
                  <a:pt x="226561" y="212089"/>
                </a:lnTo>
                <a:lnTo>
                  <a:pt x="236185" y="199389"/>
                </a:lnTo>
                <a:lnTo>
                  <a:pt x="245326" y="193039"/>
                </a:lnTo>
                <a:lnTo>
                  <a:pt x="260591" y="187960"/>
                </a:lnTo>
                <a:lnTo>
                  <a:pt x="260591" y="176529"/>
                </a:lnTo>
                <a:lnTo>
                  <a:pt x="354646" y="176529"/>
                </a:lnTo>
                <a:lnTo>
                  <a:pt x="344799" y="166369"/>
                </a:lnTo>
                <a:lnTo>
                  <a:pt x="309633" y="146050"/>
                </a:lnTo>
                <a:lnTo>
                  <a:pt x="282540" y="139700"/>
                </a:lnTo>
                <a:lnTo>
                  <a:pt x="268211" y="138429"/>
                </a:lnTo>
                <a:close/>
              </a:path>
              <a:path w="536575" h="535939">
                <a:moveTo>
                  <a:pt x="283578" y="210819"/>
                </a:moveTo>
                <a:lnTo>
                  <a:pt x="283578" y="248919"/>
                </a:lnTo>
                <a:lnTo>
                  <a:pt x="287388" y="252729"/>
                </a:lnTo>
                <a:lnTo>
                  <a:pt x="295008" y="252729"/>
                </a:lnTo>
                <a:lnTo>
                  <a:pt x="298818" y="256539"/>
                </a:lnTo>
                <a:lnTo>
                  <a:pt x="304638" y="259079"/>
                </a:lnTo>
                <a:lnTo>
                  <a:pt x="313734" y="265429"/>
                </a:lnTo>
                <a:lnTo>
                  <a:pt x="322206" y="278129"/>
                </a:lnTo>
                <a:lnTo>
                  <a:pt x="324574" y="288289"/>
                </a:lnTo>
                <a:lnTo>
                  <a:pt x="322623" y="303529"/>
                </a:lnTo>
                <a:lnTo>
                  <a:pt x="317131" y="313689"/>
                </a:lnTo>
                <a:lnTo>
                  <a:pt x="308971" y="325119"/>
                </a:lnTo>
                <a:lnTo>
                  <a:pt x="298369" y="331469"/>
                </a:lnTo>
                <a:lnTo>
                  <a:pt x="283578" y="334010"/>
                </a:lnTo>
                <a:lnTo>
                  <a:pt x="283578" y="349250"/>
                </a:lnTo>
                <a:lnTo>
                  <a:pt x="345782" y="349250"/>
                </a:lnTo>
                <a:lnTo>
                  <a:pt x="350148" y="345439"/>
                </a:lnTo>
                <a:lnTo>
                  <a:pt x="374083" y="312419"/>
                </a:lnTo>
                <a:lnTo>
                  <a:pt x="385967" y="269239"/>
                </a:lnTo>
                <a:lnTo>
                  <a:pt x="386782" y="254000"/>
                </a:lnTo>
                <a:lnTo>
                  <a:pt x="385153" y="238760"/>
                </a:lnTo>
                <a:lnTo>
                  <a:pt x="383969" y="233679"/>
                </a:lnTo>
                <a:lnTo>
                  <a:pt x="295008" y="233679"/>
                </a:lnTo>
                <a:lnTo>
                  <a:pt x="295008" y="222250"/>
                </a:lnTo>
                <a:lnTo>
                  <a:pt x="291198" y="222250"/>
                </a:lnTo>
                <a:lnTo>
                  <a:pt x="291198" y="218439"/>
                </a:lnTo>
                <a:lnTo>
                  <a:pt x="283578" y="210819"/>
                </a:lnTo>
                <a:close/>
              </a:path>
              <a:path w="536575" h="535939">
                <a:moveTo>
                  <a:pt x="287388" y="275589"/>
                </a:moveTo>
                <a:lnTo>
                  <a:pt x="283578" y="275589"/>
                </a:lnTo>
                <a:lnTo>
                  <a:pt x="283578" y="311150"/>
                </a:lnTo>
                <a:lnTo>
                  <a:pt x="287388" y="307339"/>
                </a:lnTo>
                <a:lnTo>
                  <a:pt x="291198" y="307339"/>
                </a:lnTo>
                <a:lnTo>
                  <a:pt x="298818" y="299719"/>
                </a:lnTo>
                <a:lnTo>
                  <a:pt x="298818" y="288289"/>
                </a:lnTo>
                <a:lnTo>
                  <a:pt x="295008" y="284479"/>
                </a:lnTo>
                <a:lnTo>
                  <a:pt x="295008" y="280669"/>
                </a:lnTo>
                <a:lnTo>
                  <a:pt x="291198" y="280669"/>
                </a:lnTo>
                <a:lnTo>
                  <a:pt x="287388" y="275589"/>
                </a:lnTo>
                <a:close/>
              </a:path>
              <a:path w="536575" h="535939">
                <a:moveTo>
                  <a:pt x="260591" y="284479"/>
                </a:moveTo>
                <a:lnTo>
                  <a:pt x="245224" y="284479"/>
                </a:lnTo>
                <a:lnTo>
                  <a:pt x="245224" y="295910"/>
                </a:lnTo>
                <a:lnTo>
                  <a:pt x="256654" y="307339"/>
                </a:lnTo>
                <a:lnTo>
                  <a:pt x="260591" y="307339"/>
                </a:lnTo>
                <a:lnTo>
                  <a:pt x="260591" y="284479"/>
                </a:lnTo>
                <a:close/>
              </a:path>
              <a:path w="536575" h="535939">
                <a:moveTo>
                  <a:pt x="268211" y="0"/>
                </a:moveTo>
                <a:lnTo>
                  <a:pt x="227498" y="3810"/>
                </a:lnTo>
                <a:lnTo>
                  <a:pt x="188463" y="12700"/>
                </a:lnTo>
                <a:lnTo>
                  <a:pt x="151636" y="26669"/>
                </a:lnTo>
                <a:lnTo>
                  <a:pt x="117543" y="45719"/>
                </a:lnTo>
                <a:lnTo>
                  <a:pt x="86714" y="69850"/>
                </a:lnTo>
                <a:lnTo>
                  <a:pt x="59676" y="97789"/>
                </a:lnTo>
                <a:lnTo>
                  <a:pt x="27383" y="146050"/>
                </a:lnTo>
                <a:lnTo>
                  <a:pt x="12133" y="181610"/>
                </a:lnTo>
                <a:lnTo>
                  <a:pt x="2524" y="220979"/>
                </a:lnTo>
                <a:lnTo>
                  <a:pt x="0" y="241300"/>
                </a:lnTo>
                <a:lnTo>
                  <a:pt x="53581" y="248919"/>
                </a:lnTo>
                <a:lnTo>
                  <a:pt x="55911" y="232410"/>
                </a:lnTo>
                <a:lnTo>
                  <a:pt x="59408" y="217169"/>
                </a:lnTo>
                <a:lnTo>
                  <a:pt x="76506" y="171450"/>
                </a:lnTo>
                <a:lnTo>
                  <a:pt x="102696" y="132079"/>
                </a:lnTo>
                <a:lnTo>
                  <a:pt x="136919" y="100329"/>
                </a:lnTo>
                <a:lnTo>
                  <a:pt x="178118" y="74929"/>
                </a:lnTo>
                <a:lnTo>
                  <a:pt x="242076" y="55879"/>
                </a:lnTo>
                <a:lnTo>
                  <a:pt x="259416" y="54610"/>
                </a:lnTo>
                <a:lnTo>
                  <a:pt x="431212" y="54610"/>
                </a:lnTo>
                <a:lnTo>
                  <a:pt x="429750" y="53339"/>
                </a:lnTo>
                <a:lnTo>
                  <a:pt x="396864" y="33019"/>
                </a:lnTo>
                <a:lnTo>
                  <a:pt x="361024" y="16510"/>
                </a:lnTo>
                <a:lnTo>
                  <a:pt x="295840" y="1269"/>
                </a:lnTo>
                <a:lnTo>
                  <a:pt x="282121" y="1269"/>
                </a:lnTo>
                <a:lnTo>
                  <a:pt x="268211" y="0"/>
                </a:lnTo>
                <a:close/>
              </a:path>
              <a:path w="536575" h="535939">
                <a:moveTo>
                  <a:pt x="260591" y="212089"/>
                </a:moveTo>
                <a:lnTo>
                  <a:pt x="256654" y="214629"/>
                </a:lnTo>
                <a:lnTo>
                  <a:pt x="252844" y="214629"/>
                </a:lnTo>
                <a:lnTo>
                  <a:pt x="249034" y="218439"/>
                </a:lnTo>
                <a:lnTo>
                  <a:pt x="249034" y="237489"/>
                </a:lnTo>
                <a:lnTo>
                  <a:pt x="252844" y="241300"/>
                </a:lnTo>
                <a:lnTo>
                  <a:pt x="256654" y="241300"/>
                </a:lnTo>
                <a:lnTo>
                  <a:pt x="260591" y="245110"/>
                </a:lnTo>
                <a:lnTo>
                  <a:pt x="260591" y="212089"/>
                </a:lnTo>
                <a:close/>
              </a:path>
              <a:path w="536575" h="535939">
                <a:moveTo>
                  <a:pt x="354646" y="176529"/>
                </a:moveTo>
                <a:lnTo>
                  <a:pt x="283578" y="176529"/>
                </a:lnTo>
                <a:lnTo>
                  <a:pt x="283578" y="187960"/>
                </a:lnTo>
                <a:lnTo>
                  <a:pt x="285393" y="187960"/>
                </a:lnTo>
                <a:lnTo>
                  <a:pt x="297546" y="194310"/>
                </a:lnTo>
                <a:lnTo>
                  <a:pt x="307049" y="201929"/>
                </a:lnTo>
                <a:lnTo>
                  <a:pt x="315634" y="210819"/>
                </a:lnTo>
                <a:lnTo>
                  <a:pt x="319265" y="223519"/>
                </a:lnTo>
                <a:lnTo>
                  <a:pt x="317995" y="233679"/>
                </a:lnTo>
                <a:lnTo>
                  <a:pt x="383969" y="233679"/>
                </a:lnTo>
                <a:lnTo>
                  <a:pt x="381895" y="224789"/>
                </a:lnTo>
                <a:lnTo>
                  <a:pt x="377112" y="212089"/>
                </a:lnTo>
                <a:lnTo>
                  <a:pt x="370907" y="199389"/>
                </a:lnTo>
                <a:lnTo>
                  <a:pt x="363383" y="186689"/>
                </a:lnTo>
                <a:lnTo>
                  <a:pt x="354646" y="176529"/>
                </a:lnTo>
                <a:close/>
              </a:path>
              <a:path w="536575" h="535939">
                <a:moveTo>
                  <a:pt x="431212" y="54610"/>
                </a:moveTo>
                <a:lnTo>
                  <a:pt x="290933" y="54610"/>
                </a:lnTo>
                <a:lnTo>
                  <a:pt x="330536" y="62229"/>
                </a:lnTo>
                <a:lnTo>
                  <a:pt x="343122" y="67310"/>
                </a:lnTo>
                <a:lnTo>
                  <a:pt x="378606" y="83819"/>
                </a:lnTo>
                <a:lnTo>
                  <a:pt x="410042" y="106679"/>
                </a:lnTo>
                <a:lnTo>
                  <a:pt x="436609" y="135889"/>
                </a:lnTo>
                <a:lnTo>
                  <a:pt x="444241" y="146050"/>
                </a:lnTo>
                <a:lnTo>
                  <a:pt x="406133" y="172719"/>
                </a:lnTo>
                <a:lnTo>
                  <a:pt x="398513" y="176529"/>
                </a:lnTo>
                <a:lnTo>
                  <a:pt x="402323" y="180339"/>
                </a:lnTo>
                <a:lnTo>
                  <a:pt x="409943" y="184150"/>
                </a:lnTo>
                <a:lnTo>
                  <a:pt x="517258" y="226060"/>
                </a:lnTo>
                <a:lnTo>
                  <a:pt x="524878" y="226060"/>
                </a:lnTo>
                <a:lnTo>
                  <a:pt x="532625" y="222250"/>
                </a:lnTo>
                <a:lnTo>
                  <a:pt x="532625" y="107950"/>
                </a:lnTo>
                <a:lnTo>
                  <a:pt x="485026" y="107950"/>
                </a:lnTo>
                <a:lnTo>
                  <a:pt x="476886" y="97789"/>
                </a:lnTo>
                <a:lnTo>
                  <a:pt x="468297" y="87629"/>
                </a:lnTo>
                <a:lnTo>
                  <a:pt x="459274" y="78739"/>
                </a:lnTo>
                <a:lnTo>
                  <a:pt x="449831" y="69850"/>
                </a:lnTo>
                <a:lnTo>
                  <a:pt x="439985" y="62229"/>
                </a:lnTo>
                <a:lnTo>
                  <a:pt x="431212" y="54610"/>
                </a:lnTo>
                <a:close/>
              </a:path>
              <a:path w="536575" h="535939">
                <a:moveTo>
                  <a:pt x="524878" y="88900"/>
                </a:moveTo>
                <a:lnTo>
                  <a:pt x="521067" y="92710"/>
                </a:lnTo>
                <a:lnTo>
                  <a:pt x="485026" y="107950"/>
                </a:lnTo>
                <a:lnTo>
                  <a:pt x="532625" y="107950"/>
                </a:lnTo>
                <a:lnTo>
                  <a:pt x="532625" y="92710"/>
                </a:lnTo>
                <a:lnTo>
                  <a:pt x="524878" y="88900"/>
                </a:lnTo>
                <a:close/>
              </a:path>
            </a:pathLst>
          </a:custGeom>
          <a:solidFill>
            <a:srgbClr val="404040"/>
          </a:solidFill>
        </p:spPr>
        <p:txBody>
          <a:bodyPr wrap="square" lIns="0" tIns="0" rIns="0" bIns="0" rtlCol="0"/>
          <a:lstStyle/>
          <a:p/>
        </p:txBody>
      </p:sp>
      <p:sp>
        <p:nvSpPr>
          <p:cNvPr id="21" name="object 21"/>
          <p:cNvSpPr/>
          <p:nvPr/>
        </p:nvSpPr>
        <p:spPr>
          <a:xfrm>
            <a:off x="8924538" y="2788945"/>
            <a:ext cx="879475" cy="879475"/>
          </a:xfrm>
          <a:custGeom>
            <a:avLst/>
            <a:gdLst/>
            <a:ahLst/>
            <a:cxnLst/>
            <a:rect l="l" t="t" r="r" b="b"/>
            <a:pathLst>
              <a:path w="879475" h="879475">
                <a:moveTo>
                  <a:pt x="0" y="439674"/>
                </a:moveTo>
                <a:lnTo>
                  <a:pt x="5754" y="368356"/>
                </a:lnTo>
                <a:lnTo>
                  <a:pt x="22414" y="300703"/>
                </a:lnTo>
                <a:lnTo>
                  <a:pt x="49075" y="237619"/>
                </a:lnTo>
                <a:lnTo>
                  <a:pt x="84831" y="180008"/>
                </a:lnTo>
                <a:lnTo>
                  <a:pt x="128777" y="128777"/>
                </a:lnTo>
                <a:lnTo>
                  <a:pt x="180008" y="84831"/>
                </a:lnTo>
                <a:lnTo>
                  <a:pt x="237619" y="49075"/>
                </a:lnTo>
                <a:lnTo>
                  <a:pt x="300703" y="22414"/>
                </a:lnTo>
                <a:lnTo>
                  <a:pt x="368356" y="5754"/>
                </a:lnTo>
                <a:lnTo>
                  <a:pt x="439674" y="0"/>
                </a:lnTo>
                <a:lnTo>
                  <a:pt x="475733" y="1457"/>
                </a:lnTo>
                <a:lnTo>
                  <a:pt x="545332" y="12778"/>
                </a:lnTo>
                <a:lnTo>
                  <a:pt x="610814" y="34551"/>
                </a:lnTo>
                <a:lnTo>
                  <a:pt x="671274" y="65873"/>
                </a:lnTo>
                <a:lnTo>
                  <a:pt x="725808" y="105837"/>
                </a:lnTo>
                <a:lnTo>
                  <a:pt x="773510" y="153539"/>
                </a:lnTo>
                <a:lnTo>
                  <a:pt x="813474" y="208073"/>
                </a:lnTo>
                <a:lnTo>
                  <a:pt x="844796" y="268533"/>
                </a:lnTo>
                <a:lnTo>
                  <a:pt x="866569" y="334015"/>
                </a:lnTo>
                <a:lnTo>
                  <a:pt x="877890" y="403614"/>
                </a:lnTo>
                <a:lnTo>
                  <a:pt x="879348" y="439674"/>
                </a:lnTo>
                <a:lnTo>
                  <a:pt x="877890" y="475733"/>
                </a:lnTo>
                <a:lnTo>
                  <a:pt x="866569" y="545332"/>
                </a:lnTo>
                <a:lnTo>
                  <a:pt x="844796" y="610814"/>
                </a:lnTo>
                <a:lnTo>
                  <a:pt x="813474" y="671274"/>
                </a:lnTo>
                <a:lnTo>
                  <a:pt x="773510" y="725808"/>
                </a:lnTo>
                <a:lnTo>
                  <a:pt x="725808" y="773510"/>
                </a:lnTo>
                <a:lnTo>
                  <a:pt x="671274" y="813474"/>
                </a:lnTo>
                <a:lnTo>
                  <a:pt x="610814" y="844796"/>
                </a:lnTo>
                <a:lnTo>
                  <a:pt x="545332" y="866569"/>
                </a:lnTo>
                <a:lnTo>
                  <a:pt x="475733" y="877890"/>
                </a:lnTo>
                <a:lnTo>
                  <a:pt x="439674" y="879348"/>
                </a:lnTo>
                <a:lnTo>
                  <a:pt x="403614" y="877890"/>
                </a:lnTo>
                <a:lnTo>
                  <a:pt x="334015" y="866569"/>
                </a:lnTo>
                <a:lnTo>
                  <a:pt x="268533" y="844796"/>
                </a:lnTo>
                <a:lnTo>
                  <a:pt x="208073" y="813474"/>
                </a:lnTo>
                <a:lnTo>
                  <a:pt x="153539" y="773510"/>
                </a:lnTo>
                <a:lnTo>
                  <a:pt x="105837" y="725808"/>
                </a:lnTo>
                <a:lnTo>
                  <a:pt x="65873" y="671274"/>
                </a:lnTo>
                <a:lnTo>
                  <a:pt x="34551" y="610814"/>
                </a:lnTo>
                <a:lnTo>
                  <a:pt x="12778" y="545332"/>
                </a:lnTo>
                <a:lnTo>
                  <a:pt x="1457" y="475733"/>
                </a:lnTo>
                <a:lnTo>
                  <a:pt x="0" y="439674"/>
                </a:lnTo>
                <a:close/>
              </a:path>
            </a:pathLst>
          </a:custGeom>
          <a:ln w="38100">
            <a:solidFill>
              <a:srgbClr val="006FC0"/>
            </a:solidFill>
          </a:ln>
        </p:spPr>
        <p:txBody>
          <a:bodyPr wrap="square" lIns="0" tIns="0" rIns="0" bIns="0" rtlCol="0"/>
          <a:lstStyle/>
          <a:p/>
        </p:txBody>
      </p:sp>
      <p:sp>
        <p:nvSpPr>
          <p:cNvPr id="22" name="object 22"/>
          <p:cNvSpPr txBox="1"/>
          <p:nvPr/>
        </p:nvSpPr>
        <p:spPr>
          <a:xfrm>
            <a:off x="9267056" y="3033266"/>
            <a:ext cx="194945" cy="369332"/>
          </a:xfrm>
          <a:prstGeom prst="rect">
            <a:avLst/>
          </a:prstGeom>
        </p:spPr>
        <p:txBody>
          <a:bodyPr vert="horz" wrap="square" lIns="0" tIns="0" rIns="0" bIns="0" rtlCol="0">
            <a:spAutoFit/>
          </a:bodyPr>
          <a:lstStyle/>
          <a:p>
            <a:pPr marL="12700">
              <a:lnSpc>
                <a:spcPct val="100000"/>
              </a:lnSpc>
            </a:pPr>
            <a:r>
              <a:rPr lang="en-US" sz="2400" b="1">
                <a:solidFill>
                  <a:srgbClr val="404040"/>
                </a:solidFill>
                <a:latin typeface="Arial" panose="020B0604020202090204"/>
                <a:cs typeface="Arial" panose="020B0604020202090204"/>
              </a:rPr>
              <a:t>3</a:t>
            </a:r>
            <a:endParaRPr sz="2400">
              <a:latin typeface="Arial" panose="020B0604020202090204"/>
              <a:cs typeface="Arial" panose="020B0604020202090204"/>
            </a:endParaRPr>
          </a:p>
        </p:txBody>
      </p:sp>
      <p:sp>
        <p:nvSpPr>
          <p:cNvPr id="24" name="object 24"/>
          <p:cNvSpPr txBox="1"/>
          <p:nvPr/>
        </p:nvSpPr>
        <p:spPr>
          <a:xfrm>
            <a:off x="1991544" y="2351320"/>
            <a:ext cx="1510030" cy="280035"/>
          </a:xfrm>
          <a:prstGeom prst="rect">
            <a:avLst/>
          </a:prstGeom>
        </p:spPr>
        <p:txBody>
          <a:bodyPr vert="horz" wrap="square" lIns="0" tIns="0" rIns="0" bIns="0" rtlCol="0">
            <a:spAutoFit/>
          </a:bodyPr>
          <a:lstStyle/>
          <a:p>
            <a:pPr marL="12700">
              <a:lnSpc>
                <a:spcPct val="100000"/>
              </a:lnSpc>
            </a:pPr>
            <a:r>
              <a:rPr sz="2000" b="1">
                <a:latin typeface="Arial" panose="020B0604020202090204"/>
                <a:cs typeface="Arial" panose="020B0604020202090204"/>
              </a:rPr>
              <a:t>Introduction</a:t>
            </a:r>
            <a:endParaRPr sz="2000">
              <a:latin typeface="Arial" panose="020B0604020202090204"/>
              <a:cs typeface="Arial" panose="020B0604020202090204"/>
            </a:endParaRPr>
          </a:p>
        </p:txBody>
      </p:sp>
      <p:sp>
        <p:nvSpPr>
          <p:cNvPr id="26" name="object 26"/>
          <p:cNvSpPr txBox="1"/>
          <p:nvPr/>
        </p:nvSpPr>
        <p:spPr>
          <a:xfrm>
            <a:off x="4171765" y="2345616"/>
            <a:ext cx="3348658" cy="307777"/>
          </a:xfrm>
          <a:prstGeom prst="rect">
            <a:avLst/>
          </a:prstGeom>
        </p:spPr>
        <p:txBody>
          <a:bodyPr vert="horz" wrap="square" lIns="0" tIns="0" rIns="0" bIns="0" rtlCol="0">
            <a:spAutoFit/>
          </a:bodyPr>
          <a:lstStyle/>
          <a:p>
            <a:pPr marL="12700" algn="ctr">
              <a:lnSpc>
                <a:spcPct val="100000"/>
              </a:lnSpc>
            </a:pPr>
            <a:r>
              <a:rPr lang="en-US" sz="2000" b="1" spc="-90">
                <a:latin typeface="Arial" panose="020B0604020202090204" pitchFamily="34" charset="0"/>
                <a:cs typeface="Arial" panose="020B0604020202090204" pitchFamily="34" charset="0"/>
              </a:rPr>
              <a:t>Data</a:t>
            </a:r>
            <a:r>
              <a:rPr sz="2000" b="1" spc="-90">
                <a:latin typeface="Arial" panose="020B0604020202090204" pitchFamily="34" charset="0"/>
                <a:cs typeface="Arial" panose="020B0604020202090204" pitchFamily="34" charset="0"/>
              </a:rPr>
              <a:t> </a:t>
            </a:r>
            <a:r>
              <a:rPr sz="2000" b="1">
                <a:latin typeface="Arial" panose="020B0604020202090204" pitchFamily="34" charset="0"/>
                <a:cs typeface="Arial" panose="020B0604020202090204" pitchFamily="34" charset="0"/>
              </a:rPr>
              <a:t>Anal</a:t>
            </a:r>
            <a:r>
              <a:rPr sz="2000" b="1" spc="-40">
                <a:latin typeface="Arial" panose="020B0604020202090204" pitchFamily="34" charset="0"/>
                <a:cs typeface="Arial" panose="020B0604020202090204" pitchFamily="34" charset="0"/>
              </a:rPr>
              <a:t>y</a:t>
            </a:r>
            <a:r>
              <a:rPr sz="2000" b="1">
                <a:latin typeface="Arial" panose="020B0604020202090204" pitchFamily="34" charset="0"/>
                <a:cs typeface="Arial" panose="020B0604020202090204" pitchFamily="34" charset="0"/>
              </a:rPr>
              <a:t>sis</a:t>
            </a:r>
            <a:r>
              <a:rPr lang="zh-CN" altLang="en-US" sz="2000" b="1">
                <a:latin typeface="Arial" panose="020B0604020202090204" pitchFamily="34" charset="0"/>
                <a:cs typeface="Arial" panose="020B0604020202090204" pitchFamily="34" charset="0"/>
              </a:rPr>
              <a:t> </a:t>
            </a:r>
            <a:r>
              <a:rPr lang="en-US" altLang="zh-CN" sz="2000" b="1">
                <a:latin typeface="Arial" panose="020B0604020202090204" pitchFamily="34" charset="0"/>
                <a:cs typeface="Arial" panose="020B0604020202090204" pitchFamily="34" charset="0"/>
              </a:rPr>
              <a:t>&amp;</a:t>
            </a:r>
            <a:r>
              <a:rPr lang="zh-CN" altLang="en-US" sz="2000" b="1">
                <a:latin typeface="Arial" panose="020B0604020202090204" pitchFamily="34" charset="0"/>
                <a:cs typeface="Arial" panose="020B0604020202090204" pitchFamily="34" charset="0"/>
              </a:rPr>
              <a:t> </a:t>
            </a:r>
            <a:r>
              <a:rPr lang="en-US" altLang="zh-CN" sz="2000" b="1">
                <a:latin typeface="Arial" panose="020B0604020202090204" pitchFamily="34" charset="0"/>
                <a:cs typeface="Arial" panose="020B0604020202090204" pitchFamily="34" charset="0"/>
              </a:rPr>
              <a:t>Modeling</a:t>
            </a:r>
            <a:endParaRPr sz="2000">
              <a:latin typeface="Arial" panose="020B0604020202090204" pitchFamily="34" charset="0"/>
              <a:cs typeface="Arial" panose="020B0604020202090204" pitchFamily="34" charset="0"/>
            </a:endParaRPr>
          </a:p>
        </p:txBody>
      </p:sp>
      <p:sp>
        <p:nvSpPr>
          <p:cNvPr id="27" name="object 27"/>
          <p:cNvSpPr txBox="1"/>
          <p:nvPr/>
        </p:nvSpPr>
        <p:spPr>
          <a:xfrm>
            <a:off x="7681102" y="2335042"/>
            <a:ext cx="3561798" cy="307777"/>
          </a:xfrm>
          <a:prstGeom prst="rect">
            <a:avLst/>
          </a:prstGeom>
        </p:spPr>
        <p:txBody>
          <a:bodyPr vert="horz" wrap="square" lIns="0" tIns="0" rIns="0" bIns="0" rtlCol="0">
            <a:spAutoFit/>
          </a:bodyPr>
          <a:lstStyle/>
          <a:p>
            <a:pPr marL="12700" algn="ctr">
              <a:lnSpc>
                <a:spcPct val="100000"/>
              </a:lnSpc>
            </a:pPr>
            <a:r>
              <a:rPr sz="2000" b="1">
                <a:latin typeface="Arial" panose="020B0604020202090204"/>
                <a:cs typeface="Arial" panose="020B0604020202090204"/>
              </a:rPr>
              <a:t>Conclusion</a:t>
            </a:r>
            <a:r>
              <a:rPr lang="zh-CN" altLang="en-US" sz="2000" b="1">
                <a:latin typeface="Arial" panose="020B0604020202090204"/>
                <a:cs typeface="Arial" panose="020B0604020202090204"/>
              </a:rPr>
              <a:t> </a:t>
            </a:r>
            <a:r>
              <a:rPr lang="en-US" altLang="zh-CN" sz="2000" b="1">
                <a:latin typeface="Arial" panose="020B0604020202090204"/>
                <a:cs typeface="Arial" panose="020B0604020202090204"/>
              </a:rPr>
              <a:t>&amp;</a:t>
            </a:r>
            <a:r>
              <a:rPr lang="zh-CN" altLang="en-US" sz="2000" b="1">
                <a:latin typeface="Arial" panose="020B0604020202090204"/>
                <a:cs typeface="Arial" panose="020B0604020202090204"/>
              </a:rPr>
              <a:t> </a:t>
            </a:r>
            <a:r>
              <a:rPr lang="en-US" altLang="zh-CN" sz="2000" b="1">
                <a:latin typeface="Arial" panose="020B0604020202090204"/>
                <a:cs typeface="Arial" panose="020B0604020202090204"/>
              </a:rPr>
              <a:t>Future</a:t>
            </a:r>
            <a:r>
              <a:rPr lang="zh-CN" altLang="en-US" sz="2000" b="1">
                <a:latin typeface="Arial" panose="020B0604020202090204"/>
                <a:cs typeface="Arial" panose="020B0604020202090204"/>
              </a:rPr>
              <a:t> </a:t>
            </a:r>
            <a:r>
              <a:rPr lang="en-US" altLang="zh-CN" sz="2000" b="1">
                <a:latin typeface="Arial" panose="020B0604020202090204"/>
                <a:cs typeface="Arial" panose="020B0604020202090204"/>
              </a:rPr>
              <a:t>Work</a:t>
            </a:r>
            <a:endParaRPr sz="2000">
              <a:latin typeface="Arial" panose="020B0604020202090204"/>
              <a:cs typeface="Arial" panose="020B0604020202090204"/>
            </a:endParaRPr>
          </a:p>
        </p:txBody>
      </p:sp>
      <p:sp>
        <p:nvSpPr>
          <p:cNvPr id="28" name="object 28"/>
          <p:cNvSpPr/>
          <p:nvPr/>
        </p:nvSpPr>
        <p:spPr>
          <a:xfrm>
            <a:off x="3683756" y="3221762"/>
            <a:ext cx="1100455" cy="0"/>
          </a:xfrm>
          <a:custGeom>
            <a:avLst/>
            <a:gdLst/>
            <a:ahLst/>
            <a:cxnLst/>
            <a:rect l="l" t="t" r="r" b="b"/>
            <a:pathLst>
              <a:path w="1100454">
                <a:moveTo>
                  <a:pt x="0" y="0"/>
                </a:moveTo>
                <a:lnTo>
                  <a:pt x="1099946" y="0"/>
                </a:lnTo>
              </a:path>
            </a:pathLst>
          </a:custGeom>
          <a:ln w="28575">
            <a:solidFill>
              <a:srgbClr val="BEBEBE"/>
            </a:solidFill>
          </a:ln>
        </p:spPr>
        <p:txBody>
          <a:bodyPr wrap="square" lIns="0" tIns="0" rIns="0" bIns="0" rtlCol="0"/>
          <a:lstStyle/>
          <a:p/>
        </p:txBody>
      </p:sp>
      <p:sp>
        <p:nvSpPr>
          <p:cNvPr id="30" name="object 30"/>
          <p:cNvSpPr/>
          <p:nvPr/>
        </p:nvSpPr>
        <p:spPr>
          <a:xfrm>
            <a:off x="7498074" y="3221762"/>
            <a:ext cx="1100455" cy="0"/>
          </a:xfrm>
          <a:custGeom>
            <a:avLst/>
            <a:gdLst/>
            <a:ahLst/>
            <a:cxnLst/>
            <a:rect l="l" t="t" r="r" b="b"/>
            <a:pathLst>
              <a:path w="1100454">
                <a:moveTo>
                  <a:pt x="0" y="0"/>
                </a:moveTo>
                <a:lnTo>
                  <a:pt x="1099947" y="0"/>
                </a:lnTo>
              </a:path>
            </a:pathLst>
          </a:custGeom>
          <a:ln w="28575">
            <a:solidFill>
              <a:srgbClr val="BEBEBE"/>
            </a:solidFill>
          </a:ln>
        </p:spPr>
        <p:txBody>
          <a:bodyPr wrap="square" lIns="0" tIns="0" rIns="0" bIns="0" rtlCol="0"/>
          <a:lstStyle/>
          <a:p/>
        </p:txBody>
      </p:sp>
      <p:sp>
        <p:nvSpPr>
          <p:cNvPr id="31" name="object 31"/>
          <p:cNvSpPr/>
          <p:nvPr/>
        </p:nvSpPr>
        <p:spPr>
          <a:xfrm>
            <a:off x="0" y="4048436"/>
            <a:ext cx="12192000" cy="2809944"/>
          </a:xfrm>
          <a:custGeom>
            <a:avLst/>
            <a:gdLst/>
            <a:ahLst/>
            <a:cxnLst/>
            <a:rect l="l" t="t" r="r" b="b"/>
            <a:pathLst>
              <a:path w="12192000" h="1998345">
                <a:moveTo>
                  <a:pt x="0" y="1997964"/>
                </a:moveTo>
                <a:lnTo>
                  <a:pt x="12192000" y="1997964"/>
                </a:lnTo>
                <a:lnTo>
                  <a:pt x="12192000" y="0"/>
                </a:lnTo>
                <a:lnTo>
                  <a:pt x="0" y="0"/>
                </a:lnTo>
                <a:lnTo>
                  <a:pt x="0" y="1997964"/>
                </a:lnTo>
                <a:close/>
              </a:path>
            </a:pathLst>
          </a:custGeom>
          <a:solidFill>
            <a:srgbClr val="2D75B6"/>
          </a:solidFill>
        </p:spPr>
        <p:txBody>
          <a:bodyPr wrap="square" lIns="0" tIns="0" rIns="0" bIns="0" rtlCol="0"/>
          <a:lstStyle/>
          <a:p>
            <a:pPr marL="285750" indent="-285750">
              <a:lnSpc>
                <a:spcPct val="150000"/>
              </a:lnSpc>
              <a:buClr>
                <a:schemeClr val="tx2">
                  <a:lumMod val="60000"/>
                  <a:lumOff val="40000"/>
                </a:schemeClr>
              </a:buClr>
              <a:buFont typeface="Wingdings" panose="05000000000000000000" pitchFamily="2" charset="2"/>
              <a:buChar char="§"/>
            </a:pPr>
            <a:endParaRPr lang="en-US" altLang="zh-CN" b="1" spc="-5">
              <a:solidFill>
                <a:srgbClr val="404040"/>
              </a:solidFill>
              <a:latin typeface="Arial" panose="020B0604020202090204"/>
              <a:cs typeface="Arial" panose="020B0604020202090204"/>
            </a:endParaRPr>
          </a:p>
        </p:txBody>
      </p:sp>
      <p:sp>
        <p:nvSpPr>
          <p:cNvPr id="6" name="文本框 5"/>
          <p:cNvSpPr txBox="1"/>
          <p:nvPr/>
        </p:nvSpPr>
        <p:spPr>
          <a:xfrm>
            <a:off x="4063365" y="4120183"/>
            <a:ext cx="6336704" cy="2862322"/>
          </a:xfrm>
          <a:prstGeom prst="rect">
            <a:avLst/>
          </a:prstGeom>
          <a:noFill/>
        </p:spPr>
        <p:txBody>
          <a:bodyPr wrap="square" rtlCol="0">
            <a:spAutoFit/>
          </a:bodyPr>
          <a:lstStyle/>
          <a:p>
            <a:pPr marL="285750" indent="-285750">
              <a:lnSpc>
                <a:spcPct val="150000"/>
              </a:lnSpc>
              <a:buClr>
                <a:schemeClr val="tx2">
                  <a:lumMod val="60000"/>
                  <a:lumOff val="40000"/>
                </a:schemeClr>
              </a:buClr>
              <a:buFont typeface="Wingdings" panose="05000000000000000000" pitchFamily="2" charset="2"/>
              <a:buChar char="§"/>
            </a:pPr>
            <a:r>
              <a:rPr lang="en-US" altLang="zh-CN" b="1" spc="-5">
                <a:solidFill>
                  <a:schemeClr val="bg1"/>
                </a:solidFill>
                <a:latin typeface="Arial" panose="020B0604020202090204"/>
                <a:cs typeface="Arial" panose="020B0604020202090204"/>
              </a:rPr>
              <a:t>Dataset description</a:t>
            </a:r>
            <a:endParaRPr lang="en-US" altLang="zh-CN" b="1" spc="-5">
              <a:solidFill>
                <a:schemeClr val="bg1"/>
              </a:solidFill>
              <a:latin typeface="Arial" panose="020B0604020202090204"/>
              <a:cs typeface="Arial" panose="020B0604020202090204"/>
            </a:endParaRPr>
          </a:p>
          <a:p>
            <a:pPr marL="285750" indent="-285750">
              <a:lnSpc>
                <a:spcPct val="150000"/>
              </a:lnSpc>
              <a:buClr>
                <a:schemeClr val="tx2">
                  <a:lumMod val="60000"/>
                  <a:lumOff val="40000"/>
                </a:schemeClr>
              </a:buClr>
              <a:buFont typeface="Wingdings" panose="05000000000000000000" pitchFamily="2" charset="2"/>
              <a:buChar char="§"/>
            </a:pPr>
            <a:r>
              <a:rPr lang="en-US" altLang="zh-CN" b="1" spc="-5">
                <a:solidFill>
                  <a:schemeClr val="bg1"/>
                </a:solidFill>
                <a:latin typeface="Arial" panose="020B0604020202090204"/>
                <a:cs typeface="Arial" panose="020B0604020202090204"/>
              </a:rPr>
              <a:t>Exploratory data analysis</a:t>
            </a:r>
            <a:endParaRPr lang="en-US" altLang="zh-CN" b="1" spc="-5">
              <a:solidFill>
                <a:schemeClr val="bg1"/>
              </a:solidFill>
              <a:latin typeface="Arial" panose="020B0604020202090204"/>
              <a:cs typeface="Arial" panose="020B0604020202090204"/>
            </a:endParaRPr>
          </a:p>
          <a:p>
            <a:pPr marL="285750" indent="-285750">
              <a:lnSpc>
                <a:spcPct val="150000"/>
              </a:lnSpc>
              <a:buClr>
                <a:schemeClr val="tx2">
                  <a:lumMod val="60000"/>
                  <a:lumOff val="40000"/>
                </a:schemeClr>
              </a:buClr>
              <a:buFont typeface="Wingdings" panose="05000000000000000000" pitchFamily="2" charset="2"/>
              <a:buChar char="§"/>
            </a:pPr>
            <a:r>
              <a:rPr lang="en-US" altLang="zh-CN" b="1" spc="-5">
                <a:solidFill>
                  <a:schemeClr val="bg1"/>
                </a:solidFill>
                <a:latin typeface="Arial" panose="020B0604020202090204"/>
                <a:cs typeface="Arial" panose="020B0604020202090204"/>
              </a:rPr>
              <a:t>Feature engineering</a:t>
            </a:r>
            <a:endParaRPr lang="en-US" altLang="zh-CN" b="1" spc="-5">
              <a:solidFill>
                <a:schemeClr val="bg1"/>
              </a:solidFill>
              <a:latin typeface="Arial" panose="020B0604020202090204"/>
              <a:cs typeface="Arial" panose="020B0604020202090204"/>
            </a:endParaRPr>
          </a:p>
          <a:p>
            <a:pPr marL="285750" indent="-285750">
              <a:lnSpc>
                <a:spcPct val="150000"/>
              </a:lnSpc>
              <a:buClr>
                <a:schemeClr val="tx2">
                  <a:lumMod val="60000"/>
                  <a:lumOff val="40000"/>
                </a:schemeClr>
              </a:buClr>
              <a:buFont typeface="Wingdings" panose="05000000000000000000" pitchFamily="2" charset="2"/>
              <a:buChar char="§"/>
            </a:pPr>
            <a:r>
              <a:rPr lang="en-US" altLang="zh-CN" b="1" spc="-5">
                <a:solidFill>
                  <a:schemeClr val="bg1"/>
                </a:solidFill>
                <a:latin typeface="Arial" panose="020B0604020202090204"/>
                <a:cs typeface="Arial" panose="020B0604020202090204"/>
              </a:rPr>
              <a:t>Model building</a:t>
            </a:r>
            <a:endParaRPr lang="en-US" altLang="zh-CN" b="1" spc="-5">
              <a:solidFill>
                <a:schemeClr val="bg1"/>
              </a:solidFill>
              <a:latin typeface="Arial" panose="020B0604020202090204"/>
              <a:cs typeface="Arial" panose="020B0604020202090204"/>
            </a:endParaRPr>
          </a:p>
          <a:p>
            <a:pPr marL="285750" indent="-285750">
              <a:lnSpc>
                <a:spcPct val="150000"/>
              </a:lnSpc>
              <a:buClr>
                <a:schemeClr val="tx2">
                  <a:lumMod val="60000"/>
                  <a:lumOff val="40000"/>
                </a:schemeClr>
              </a:buClr>
              <a:buFont typeface="Wingdings" panose="05000000000000000000" pitchFamily="2" charset="2"/>
              <a:buChar char="§"/>
            </a:pPr>
            <a:r>
              <a:rPr lang="en-US" altLang="zh-CN" b="1" spc="-5">
                <a:solidFill>
                  <a:schemeClr val="bg1"/>
                </a:solidFill>
                <a:latin typeface="Arial" panose="020B0604020202090204"/>
                <a:cs typeface="Arial" panose="020B0604020202090204"/>
              </a:rPr>
              <a:t>Model enhancement: Box-Cox transformation</a:t>
            </a:r>
            <a:endParaRPr lang="en-US" altLang="zh-CN" b="1" spc="-5">
              <a:solidFill>
                <a:schemeClr val="bg1"/>
              </a:solidFill>
              <a:latin typeface="Arial" panose="020B0604020202090204"/>
              <a:cs typeface="Arial" panose="020B0604020202090204"/>
            </a:endParaRPr>
          </a:p>
          <a:p>
            <a:pPr marL="285750" indent="-285750">
              <a:lnSpc>
                <a:spcPct val="150000"/>
              </a:lnSpc>
              <a:buClr>
                <a:schemeClr val="tx2">
                  <a:lumMod val="60000"/>
                  <a:lumOff val="40000"/>
                </a:schemeClr>
              </a:buClr>
              <a:buFont typeface="Wingdings" panose="05000000000000000000" pitchFamily="2" charset="2"/>
              <a:buChar char="§"/>
            </a:pPr>
            <a:r>
              <a:rPr lang="en-US" altLang="zh-CN" b="1" spc="-5">
                <a:solidFill>
                  <a:schemeClr val="bg1"/>
                </a:solidFill>
                <a:latin typeface="Arial" panose="020B0604020202090204"/>
                <a:cs typeface="Arial" panose="020B0604020202090204"/>
              </a:rPr>
              <a:t>Model extension: new features</a:t>
            </a:r>
            <a:endParaRPr lang="en-US" altLang="zh-CN" b="1" spc="-5">
              <a:solidFill>
                <a:schemeClr val="bg1"/>
              </a:solidFill>
              <a:latin typeface="Arial" panose="020B0604020202090204"/>
              <a:cs typeface="Arial" panose="020B0604020202090204"/>
            </a:endParaRPr>
          </a:p>
          <a:p>
            <a:endParaRPr kumimoji="1" lang="zh-CN" altLang="en-US">
              <a:solidFill>
                <a:schemeClr val="bg1"/>
              </a:solidFill>
            </a:endParaRPr>
          </a:p>
        </p:txBody>
      </p:sp>
      <p:sp>
        <p:nvSpPr>
          <p:cNvPr id="25" name="Freeform 9"/>
          <p:cNvSpPr>
            <a:spLocks noEditPoints="1"/>
          </p:cNvSpPr>
          <p:nvPr/>
        </p:nvSpPr>
        <p:spPr bwMode="auto">
          <a:xfrm>
            <a:off x="8981881" y="1628976"/>
            <a:ext cx="626745" cy="535940"/>
          </a:xfrm>
          <a:custGeom>
            <a:avLst/>
            <a:gdLst>
              <a:gd name="T0" fmla="*/ 209 w 223"/>
              <a:gd name="T1" fmla="*/ 56 h 204"/>
              <a:gd name="T2" fmla="*/ 196 w 223"/>
              <a:gd name="T3" fmla="*/ 43 h 204"/>
              <a:gd name="T4" fmla="*/ 123 w 223"/>
              <a:gd name="T5" fmla="*/ 118 h 204"/>
              <a:gd name="T6" fmla="*/ 116 w 223"/>
              <a:gd name="T7" fmla="*/ 121 h 204"/>
              <a:gd name="T8" fmla="*/ 116 w 223"/>
              <a:gd name="T9" fmla="*/ 121 h 204"/>
              <a:gd name="T10" fmla="*/ 109 w 223"/>
              <a:gd name="T11" fmla="*/ 118 h 204"/>
              <a:gd name="T12" fmla="*/ 71 w 223"/>
              <a:gd name="T13" fmla="*/ 79 h 204"/>
              <a:gd name="T14" fmla="*/ 18 w 223"/>
              <a:gd name="T15" fmla="*/ 136 h 204"/>
              <a:gd name="T16" fmla="*/ 11 w 223"/>
              <a:gd name="T17" fmla="*/ 139 h 204"/>
              <a:gd name="T18" fmla="*/ 4 w 223"/>
              <a:gd name="T19" fmla="*/ 136 h 204"/>
              <a:gd name="T20" fmla="*/ 4 w 223"/>
              <a:gd name="T21" fmla="*/ 122 h 204"/>
              <a:gd name="T22" fmla="*/ 64 w 223"/>
              <a:gd name="T23" fmla="*/ 58 h 204"/>
              <a:gd name="T24" fmla="*/ 71 w 223"/>
              <a:gd name="T25" fmla="*/ 55 h 204"/>
              <a:gd name="T26" fmla="*/ 71 w 223"/>
              <a:gd name="T27" fmla="*/ 55 h 204"/>
              <a:gd name="T28" fmla="*/ 78 w 223"/>
              <a:gd name="T29" fmla="*/ 58 h 204"/>
              <a:gd name="T30" fmla="*/ 116 w 223"/>
              <a:gd name="T31" fmla="*/ 98 h 204"/>
              <a:gd name="T32" fmla="*/ 182 w 223"/>
              <a:gd name="T33" fmla="*/ 29 h 204"/>
              <a:gd name="T34" fmla="*/ 168 w 223"/>
              <a:gd name="T35" fmla="*/ 16 h 204"/>
              <a:gd name="T36" fmla="*/ 223 w 223"/>
              <a:gd name="T37" fmla="*/ 0 h 204"/>
              <a:gd name="T38" fmla="*/ 209 w 223"/>
              <a:gd name="T39" fmla="*/ 56 h 204"/>
              <a:gd name="T40" fmla="*/ 11 w 223"/>
              <a:gd name="T41" fmla="*/ 151 h 204"/>
              <a:gd name="T42" fmla="*/ 4 w 223"/>
              <a:gd name="T43" fmla="*/ 150 h 204"/>
              <a:gd name="T44" fmla="*/ 4 w 223"/>
              <a:gd name="T45" fmla="*/ 204 h 204"/>
              <a:gd name="T46" fmla="*/ 33 w 223"/>
              <a:gd name="T47" fmla="*/ 204 h 204"/>
              <a:gd name="T48" fmla="*/ 33 w 223"/>
              <a:gd name="T49" fmla="*/ 138 h 204"/>
              <a:gd name="T50" fmla="*/ 27 w 223"/>
              <a:gd name="T51" fmla="*/ 144 h 204"/>
              <a:gd name="T52" fmla="*/ 11 w 223"/>
              <a:gd name="T53" fmla="*/ 151 h 204"/>
              <a:gd name="T54" fmla="*/ 39 w 223"/>
              <a:gd name="T55" fmla="*/ 204 h 204"/>
              <a:gd name="T56" fmla="*/ 68 w 223"/>
              <a:gd name="T57" fmla="*/ 204 h 204"/>
              <a:gd name="T58" fmla="*/ 68 w 223"/>
              <a:gd name="T59" fmla="*/ 101 h 204"/>
              <a:gd name="T60" fmla="*/ 39 w 223"/>
              <a:gd name="T61" fmla="*/ 131 h 204"/>
              <a:gd name="T62" fmla="*/ 39 w 223"/>
              <a:gd name="T63" fmla="*/ 204 h 204"/>
              <a:gd name="T64" fmla="*/ 100 w 223"/>
              <a:gd name="T65" fmla="*/ 127 h 204"/>
              <a:gd name="T66" fmla="*/ 75 w 223"/>
              <a:gd name="T67" fmla="*/ 101 h 204"/>
              <a:gd name="T68" fmla="*/ 75 w 223"/>
              <a:gd name="T69" fmla="*/ 204 h 204"/>
              <a:gd name="T70" fmla="*/ 103 w 223"/>
              <a:gd name="T71" fmla="*/ 204 h 204"/>
              <a:gd name="T72" fmla="*/ 103 w 223"/>
              <a:gd name="T73" fmla="*/ 130 h 204"/>
              <a:gd name="T74" fmla="*/ 100 w 223"/>
              <a:gd name="T75" fmla="*/ 127 h 204"/>
              <a:gd name="T76" fmla="*/ 116 w 223"/>
              <a:gd name="T77" fmla="*/ 134 h 204"/>
              <a:gd name="T78" fmla="*/ 110 w 223"/>
              <a:gd name="T79" fmla="*/ 133 h 204"/>
              <a:gd name="T80" fmla="*/ 110 w 223"/>
              <a:gd name="T81" fmla="*/ 204 h 204"/>
              <a:gd name="T82" fmla="*/ 139 w 223"/>
              <a:gd name="T83" fmla="*/ 204 h 204"/>
              <a:gd name="T84" fmla="*/ 139 w 223"/>
              <a:gd name="T85" fmla="*/ 120 h 204"/>
              <a:gd name="T86" fmla="*/ 132 w 223"/>
              <a:gd name="T87" fmla="*/ 127 h 204"/>
              <a:gd name="T88" fmla="*/ 116 w 223"/>
              <a:gd name="T89" fmla="*/ 134 h 204"/>
              <a:gd name="T90" fmla="*/ 145 w 223"/>
              <a:gd name="T91" fmla="*/ 114 h 204"/>
              <a:gd name="T92" fmla="*/ 145 w 223"/>
              <a:gd name="T93" fmla="*/ 204 h 204"/>
              <a:gd name="T94" fmla="*/ 174 w 223"/>
              <a:gd name="T95" fmla="*/ 204 h 204"/>
              <a:gd name="T96" fmla="*/ 174 w 223"/>
              <a:gd name="T97" fmla="*/ 84 h 204"/>
              <a:gd name="T98" fmla="*/ 145 w 223"/>
              <a:gd name="T99" fmla="*/ 114 h 204"/>
              <a:gd name="T100" fmla="*/ 196 w 223"/>
              <a:gd name="T101" fmla="*/ 61 h 204"/>
              <a:gd name="T102" fmla="*/ 180 w 223"/>
              <a:gd name="T103" fmla="*/ 77 h 204"/>
              <a:gd name="T104" fmla="*/ 180 w 223"/>
              <a:gd name="T105" fmla="*/ 204 h 204"/>
              <a:gd name="T106" fmla="*/ 209 w 223"/>
              <a:gd name="T107" fmla="*/ 204 h 204"/>
              <a:gd name="T108" fmla="*/ 209 w 223"/>
              <a:gd name="T109" fmla="*/ 73 h 204"/>
              <a:gd name="T110" fmla="*/ 196 w 223"/>
              <a:gd name="T111" fmla="*/ 6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3" h="204">
                <a:moveTo>
                  <a:pt x="209" y="56"/>
                </a:moveTo>
                <a:cubicBezTo>
                  <a:pt x="196" y="43"/>
                  <a:pt x="196" y="43"/>
                  <a:pt x="196" y="43"/>
                </a:cubicBezTo>
                <a:cubicBezTo>
                  <a:pt x="123" y="118"/>
                  <a:pt x="123" y="118"/>
                  <a:pt x="123" y="118"/>
                </a:cubicBezTo>
                <a:cubicBezTo>
                  <a:pt x="121" y="120"/>
                  <a:pt x="119" y="121"/>
                  <a:pt x="116" y="121"/>
                </a:cubicBezTo>
                <a:cubicBezTo>
                  <a:pt x="116" y="121"/>
                  <a:pt x="116" y="121"/>
                  <a:pt x="116" y="121"/>
                </a:cubicBezTo>
                <a:cubicBezTo>
                  <a:pt x="114" y="121"/>
                  <a:pt x="111" y="120"/>
                  <a:pt x="109" y="118"/>
                </a:cubicBezTo>
                <a:cubicBezTo>
                  <a:pt x="71" y="79"/>
                  <a:pt x="71" y="79"/>
                  <a:pt x="71" y="79"/>
                </a:cubicBezTo>
                <a:cubicBezTo>
                  <a:pt x="18" y="136"/>
                  <a:pt x="18" y="136"/>
                  <a:pt x="18" y="136"/>
                </a:cubicBezTo>
                <a:cubicBezTo>
                  <a:pt x="16" y="138"/>
                  <a:pt x="13" y="139"/>
                  <a:pt x="11" y="139"/>
                </a:cubicBezTo>
                <a:cubicBezTo>
                  <a:pt x="8" y="139"/>
                  <a:pt x="6" y="138"/>
                  <a:pt x="4" y="136"/>
                </a:cubicBezTo>
                <a:cubicBezTo>
                  <a:pt x="0" y="132"/>
                  <a:pt x="0" y="126"/>
                  <a:pt x="4" y="122"/>
                </a:cubicBezTo>
                <a:cubicBezTo>
                  <a:pt x="64" y="58"/>
                  <a:pt x="64" y="58"/>
                  <a:pt x="64" y="58"/>
                </a:cubicBezTo>
                <a:cubicBezTo>
                  <a:pt x="66" y="56"/>
                  <a:pt x="69" y="55"/>
                  <a:pt x="71" y="55"/>
                </a:cubicBezTo>
                <a:cubicBezTo>
                  <a:pt x="71" y="55"/>
                  <a:pt x="71" y="55"/>
                  <a:pt x="71" y="55"/>
                </a:cubicBezTo>
                <a:cubicBezTo>
                  <a:pt x="74" y="55"/>
                  <a:pt x="77" y="56"/>
                  <a:pt x="78" y="58"/>
                </a:cubicBezTo>
                <a:cubicBezTo>
                  <a:pt x="116" y="98"/>
                  <a:pt x="116" y="98"/>
                  <a:pt x="116" y="98"/>
                </a:cubicBezTo>
                <a:cubicBezTo>
                  <a:pt x="182" y="29"/>
                  <a:pt x="182" y="29"/>
                  <a:pt x="182" y="29"/>
                </a:cubicBezTo>
                <a:cubicBezTo>
                  <a:pt x="168" y="16"/>
                  <a:pt x="168" y="16"/>
                  <a:pt x="168" y="16"/>
                </a:cubicBezTo>
                <a:cubicBezTo>
                  <a:pt x="223" y="0"/>
                  <a:pt x="223" y="0"/>
                  <a:pt x="223" y="0"/>
                </a:cubicBezTo>
                <a:lnTo>
                  <a:pt x="209" y="56"/>
                </a:lnTo>
                <a:close/>
                <a:moveTo>
                  <a:pt x="11" y="151"/>
                </a:moveTo>
                <a:cubicBezTo>
                  <a:pt x="8" y="151"/>
                  <a:pt x="6" y="151"/>
                  <a:pt x="4" y="150"/>
                </a:cubicBezTo>
                <a:cubicBezTo>
                  <a:pt x="4" y="204"/>
                  <a:pt x="4" y="204"/>
                  <a:pt x="4" y="204"/>
                </a:cubicBezTo>
                <a:cubicBezTo>
                  <a:pt x="33" y="204"/>
                  <a:pt x="33" y="204"/>
                  <a:pt x="33" y="204"/>
                </a:cubicBezTo>
                <a:cubicBezTo>
                  <a:pt x="33" y="138"/>
                  <a:pt x="33" y="138"/>
                  <a:pt x="33" y="138"/>
                </a:cubicBezTo>
                <a:cubicBezTo>
                  <a:pt x="27" y="144"/>
                  <a:pt x="27" y="144"/>
                  <a:pt x="27" y="144"/>
                </a:cubicBezTo>
                <a:cubicBezTo>
                  <a:pt x="23" y="149"/>
                  <a:pt x="17" y="151"/>
                  <a:pt x="11" y="151"/>
                </a:cubicBezTo>
                <a:close/>
                <a:moveTo>
                  <a:pt x="39" y="204"/>
                </a:moveTo>
                <a:cubicBezTo>
                  <a:pt x="68" y="204"/>
                  <a:pt x="68" y="204"/>
                  <a:pt x="68" y="204"/>
                </a:cubicBezTo>
                <a:cubicBezTo>
                  <a:pt x="68" y="101"/>
                  <a:pt x="68" y="101"/>
                  <a:pt x="68" y="101"/>
                </a:cubicBezTo>
                <a:cubicBezTo>
                  <a:pt x="39" y="131"/>
                  <a:pt x="39" y="131"/>
                  <a:pt x="39" y="131"/>
                </a:cubicBezTo>
                <a:lnTo>
                  <a:pt x="39" y="204"/>
                </a:lnTo>
                <a:close/>
                <a:moveTo>
                  <a:pt x="100" y="127"/>
                </a:moveTo>
                <a:cubicBezTo>
                  <a:pt x="75" y="101"/>
                  <a:pt x="75" y="101"/>
                  <a:pt x="75" y="101"/>
                </a:cubicBezTo>
                <a:cubicBezTo>
                  <a:pt x="75" y="204"/>
                  <a:pt x="75" y="204"/>
                  <a:pt x="75" y="204"/>
                </a:cubicBezTo>
                <a:cubicBezTo>
                  <a:pt x="103" y="204"/>
                  <a:pt x="103" y="204"/>
                  <a:pt x="103" y="204"/>
                </a:cubicBezTo>
                <a:cubicBezTo>
                  <a:pt x="103" y="130"/>
                  <a:pt x="103" y="130"/>
                  <a:pt x="103" y="130"/>
                </a:cubicBezTo>
                <a:cubicBezTo>
                  <a:pt x="102" y="129"/>
                  <a:pt x="101" y="128"/>
                  <a:pt x="100" y="127"/>
                </a:cubicBezTo>
                <a:close/>
                <a:moveTo>
                  <a:pt x="116" y="134"/>
                </a:moveTo>
                <a:cubicBezTo>
                  <a:pt x="114" y="134"/>
                  <a:pt x="112" y="133"/>
                  <a:pt x="110" y="133"/>
                </a:cubicBezTo>
                <a:cubicBezTo>
                  <a:pt x="110" y="204"/>
                  <a:pt x="110" y="204"/>
                  <a:pt x="110" y="204"/>
                </a:cubicBezTo>
                <a:cubicBezTo>
                  <a:pt x="139" y="204"/>
                  <a:pt x="139" y="204"/>
                  <a:pt x="139" y="204"/>
                </a:cubicBezTo>
                <a:cubicBezTo>
                  <a:pt x="139" y="120"/>
                  <a:pt x="139" y="120"/>
                  <a:pt x="139" y="120"/>
                </a:cubicBezTo>
                <a:cubicBezTo>
                  <a:pt x="132" y="127"/>
                  <a:pt x="132" y="127"/>
                  <a:pt x="132" y="127"/>
                </a:cubicBezTo>
                <a:cubicBezTo>
                  <a:pt x="128" y="131"/>
                  <a:pt x="122" y="134"/>
                  <a:pt x="116" y="134"/>
                </a:cubicBezTo>
                <a:close/>
                <a:moveTo>
                  <a:pt x="145" y="114"/>
                </a:moveTo>
                <a:cubicBezTo>
                  <a:pt x="145" y="204"/>
                  <a:pt x="145" y="204"/>
                  <a:pt x="145" y="204"/>
                </a:cubicBezTo>
                <a:cubicBezTo>
                  <a:pt x="174" y="204"/>
                  <a:pt x="174" y="204"/>
                  <a:pt x="174" y="204"/>
                </a:cubicBezTo>
                <a:cubicBezTo>
                  <a:pt x="174" y="84"/>
                  <a:pt x="174" y="84"/>
                  <a:pt x="174" y="84"/>
                </a:cubicBezTo>
                <a:lnTo>
                  <a:pt x="145" y="114"/>
                </a:lnTo>
                <a:close/>
                <a:moveTo>
                  <a:pt x="196" y="61"/>
                </a:moveTo>
                <a:cubicBezTo>
                  <a:pt x="180" y="77"/>
                  <a:pt x="180" y="77"/>
                  <a:pt x="180" y="77"/>
                </a:cubicBezTo>
                <a:cubicBezTo>
                  <a:pt x="180" y="204"/>
                  <a:pt x="180" y="204"/>
                  <a:pt x="180" y="204"/>
                </a:cubicBezTo>
                <a:cubicBezTo>
                  <a:pt x="209" y="204"/>
                  <a:pt x="209" y="204"/>
                  <a:pt x="209" y="204"/>
                </a:cubicBezTo>
                <a:cubicBezTo>
                  <a:pt x="209" y="73"/>
                  <a:pt x="209" y="73"/>
                  <a:pt x="209" y="73"/>
                </a:cubicBezTo>
                <a:lnTo>
                  <a:pt x="196" y="61"/>
                </a:lnTo>
                <a:close/>
              </a:path>
            </a:pathLst>
          </a:custGeom>
          <a:solidFill>
            <a:schemeClr val="tx1"/>
          </a:solidFill>
          <a:ln>
            <a:noFill/>
          </a:ln>
        </p:spPr>
        <p:txBody>
          <a:bodyPr/>
          <a:lstStyle/>
          <a:p>
            <a:endParaRPr lang="zh-CN" altLang="en-US"/>
          </a:p>
        </p:txBody>
      </p:sp>
      <p:sp>
        <p:nvSpPr>
          <p:cNvPr id="33" name="Freeform 81"/>
          <p:cNvSpPr>
            <a:spLocks noEditPoints="1"/>
          </p:cNvSpPr>
          <p:nvPr/>
        </p:nvSpPr>
        <p:spPr bwMode="auto">
          <a:xfrm>
            <a:off x="5726145" y="1629549"/>
            <a:ext cx="739709" cy="562139"/>
          </a:xfrm>
          <a:custGeom>
            <a:avLst/>
            <a:gdLst>
              <a:gd name="T0" fmla="*/ 234 w 234"/>
              <a:gd name="T1" fmla="*/ 192 h 198"/>
              <a:gd name="T2" fmla="*/ 234 w 234"/>
              <a:gd name="T3" fmla="*/ 195 h 198"/>
              <a:gd name="T4" fmla="*/ 230 w 234"/>
              <a:gd name="T5" fmla="*/ 198 h 198"/>
              <a:gd name="T6" fmla="*/ 10 w 234"/>
              <a:gd name="T7" fmla="*/ 198 h 198"/>
              <a:gd name="T8" fmla="*/ 0 w 234"/>
              <a:gd name="T9" fmla="*/ 189 h 198"/>
              <a:gd name="T10" fmla="*/ 0 w 234"/>
              <a:gd name="T11" fmla="*/ 3 h 198"/>
              <a:gd name="T12" fmla="*/ 3 w 234"/>
              <a:gd name="T13" fmla="*/ 0 h 198"/>
              <a:gd name="T14" fmla="*/ 6 w 234"/>
              <a:gd name="T15" fmla="*/ 0 h 198"/>
              <a:gd name="T16" fmla="*/ 10 w 234"/>
              <a:gd name="T17" fmla="*/ 3 h 198"/>
              <a:gd name="T18" fmla="*/ 10 w 234"/>
              <a:gd name="T19" fmla="*/ 186 h 198"/>
              <a:gd name="T20" fmla="*/ 13 w 234"/>
              <a:gd name="T21" fmla="*/ 189 h 198"/>
              <a:gd name="T22" fmla="*/ 230 w 234"/>
              <a:gd name="T23" fmla="*/ 189 h 198"/>
              <a:gd name="T24" fmla="*/ 234 w 234"/>
              <a:gd name="T25" fmla="*/ 192 h 198"/>
              <a:gd name="T26" fmla="*/ 32 w 234"/>
              <a:gd name="T27" fmla="*/ 179 h 198"/>
              <a:gd name="T28" fmla="*/ 70 w 234"/>
              <a:gd name="T29" fmla="*/ 179 h 198"/>
              <a:gd name="T30" fmla="*/ 74 w 234"/>
              <a:gd name="T31" fmla="*/ 176 h 198"/>
              <a:gd name="T32" fmla="*/ 74 w 234"/>
              <a:gd name="T33" fmla="*/ 48 h 198"/>
              <a:gd name="T34" fmla="*/ 70 w 234"/>
              <a:gd name="T35" fmla="*/ 45 h 198"/>
              <a:gd name="T36" fmla="*/ 32 w 234"/>
              <a:gd name="T37" fmla="*/ 45 h 198"/>
              <a:gd name="T38" fmla="*/ 29 w 234"/>
              <a:gd name="T39" fmla="*/ 48 h 198"/>
              <a:gd name="T40" fmla="*/ 29 w 234"/>
              <a:gd name="T41" fmla="*/ 176 h 198"/>
              <a:gd name="T42" fmla="*/ 32 w 234"/>
              <a:gd name="T43" fmla="*/ 179 h 198"/>
              <a:gd name="T44" fmla="*/ 93 w 234"/>
              <a:gd name="T45" fmla="*/ 179 h 198"/>
              <a:gd name="T46" fmla="*/ 131 w 234"/>
              <a:gd name="T47" fmla="*/ 179 h 198"/>
              <a:gd name="T48" fmla="*/ 134 w 234"/>
              <a:gd name="T49" fmla="*/ 176 h 198"/>
              <a:gd name="T50" fmla="*/ 134 w 234"/>
              <a:gd name="T51" fmla="*/ 22 h 198"/>
              <a:gd name="T52" fmla="*/ 131 w 234"/>
              <a:gd name="T53" fmla="*/ 19 h 198"/>
              <a:gd name="T54" fmla="*/ 93 w 234"/>
              <a:gd name="T55" fmla="*/ 19 h 198"/>
              <a:gd name="T56" fmla="*/ 90 w 234"/>
              <a:gd name="T57" fmla="*/ 22 h 198"/>
              <a:gd name="T58" fmla="*/ 90 w 234"/>
              <a:gd name="T59" fmla="*/ 176 h 198"/>
              <a:gd name="T60" fmla="*/ 93 w 234"/>
              <a:gd name="T61" fmla="*/ 179 h 198"/>
              <a:gd name="T62" fmla="*/ 154 w 234"/>
              <a:gd name="T63" fmla="*/ 179 h 198"/>
              <a:gd name="T64" fmla="*/ 192 w 234"/>
              <a:gd name="T65" fmla="*/ 179 h 198"/>
              <a:gd name="T66" fmla="*/ 195 w 234"/>
              <a:gd name="T67" fmla="*/ 176 h 198"/>
              <a:gd name="T68" fmla="*/ 195 w 234"/>
              <a:gd name="T69" fmla="*/ 96 h 198"/>
              <a:gd name="T70" fmla="*/ 192 w 234"/>
              <a:gd name="T71" fmla="*/ 93 h 198"/>
              <a:gd name="T72" fmla="*/ 154 w 234"/>
              <a:gd name="T73" fmla="*/ 93 h 198"/>
              <a:gd name="T74" fmla="*/ 150 w 234"/>
              <a:gd name="T75" fmla="*/ 96 h 198"/>
              <a:gd name="T76" fmla="*/ 150 w 234"/>
              <a:gd name="T77" fmla="*/ 176 h 198"/>
              <a:gd name="T78" fmla="*/ 154 w 234"/>
              <a:gd name="T79" fmla="*/ 17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4" h="198">
                <a:moveTo>
                  <a:pt x="234" y="192"/>
                </a:moveTo>
                <a:cubicBezTo>
                  <a:pt x="234" y="195"/>
                  <a:pt x="234" y="195"/>
                  <a:pt x="234" y="195"/>
                </a:cubicBezTo>
                <a:cubicBezTo>
                  <a:pt x="234" y="197"/>
                  <a:pt x="232" y="198"/>
                  <a:pt x="230" y="198"/>
                </a:cubicBezTo>
                <a:cubicBezTo>
                  <a:pt x="10" y="198"/>
                  <a:pt x="10" y="198"/>
                  <a:pt x="10" y="198"/>
                </a:cubicBezTo>
                <a:cubicBezTo>
                  <a:pt x="4" y="198"/>
                  <a:pt x="0" y="194"/>
                  <a:pt x="0" y="189"/>
                </a:cubicBezTo>
                <a:cubicBezTo>
                  <a:pt x="0" y="3"/>
                  <a:pt x="0" y="3"/>
                  <a:pt x="0" y="3"/>
                </a:cubicBezTo>
                <a:cubicBezTo>
                  <a:pt x="0" y="1"/>
                  <a:pt x="1" y="0"/>
                  <a:pt x="3" y="0"/>
                </a:cubicBezTo>
                <a:cubicBezTo>
                  <a:pt x="6" y="0"/>
                  <a:pt x="6" y="0"/>
                  <a:pt x="6" y="0"/>
                </a:cubicBezTo>
                <a:cubicBezTo>
                  <a:pt x="8" y="0"/>
                  <a:pt x="10" y="1"/>
                  <a:pt x="10" y="3"/>
                </a:cubicBezTo>
                <a:cubicBezTo>
                  <a:pt x="10" y="186"/>
                  <a:pt x="10" y="186"/>
                  <a:pt x="10" y="186"/>
                </a:cubicBezTo>
                <a:cubicBezTo>
                  <a:pt x="10" y="187"/>
                  <a:pt x="11" y="189"/>
                  <a:pt x="13" y="189"/>
                </a:cubicBezTo>
                <a:cubicBezTo>
                  <a:pt x="230" y="189"/>
                  <a:pt x="230" y="189"/>
                  <a:pt x="230" y="189"/>
                </a:cubicBezTo>
                <a:cubicBezTo>
                  <a:pt x="232" y="189"/>
                  <a:pt x="234" y="190"/>
                  <a:pt x="234" y="192"/>
                </a:cubicBezTo>
                <a:close/>
                <a:moveTo>
                  <a:pt x="32" y="179"/>
                </a:moveTo>
                <a:cubicBezTo>
                  <a:pt x="70" y="179"/>
                  <a:pt x="70" y="179"/>
                  <a:pt x="70" y="179"/>
                </a:cubicBezTo>
                <a:cubicBezTo>
                  <a:pt x="72" y="179"/>
                  <a:pt x="74" y="178"/>
                  <a:pt x="74" y="176"/>
                </a:cubicBezTo>
                <a:cubicBezTo>
                  <a:pt x="74" y="48"/>
                  <a:pt x="74" y="48"/>
                  <a:pt x="74" y="48"/>
                </a:cubicBezTo>
                <a:cubicBezTo>
                  <a:pt x="74" y="46"/>
                  <a:pt x="72" y="45"/>
                  <a:pt x="70" y="45"/>
                </a:cubicBezTo>
                <a:cubicBezTo>
                  <a:pt x="32" y="45"/>
                  <a:pt x="32" y="45"/>
                  <a:pt x="32" y="45"/>
                </a:cubicBezTo>
                <a:cubicBezTo>
                  <a:pt x="30" y="45"/>
                  <a:pt x="29" y="46"/>
                  <a:pt x="29" y="48"/>
                </a:cubicBezTo>
                <a:cubicBezTo>
                  <a:pt x="29" y="176"/>
                  <a:pt x="29" y="176"/>
                  <a:pt x="29" y="176"/>
                </a:cubicBezTo>
                <a:cubicBezTo>
                  <a:pt x="29" y="178"/>
                  <a:pt x="30" y="179"/>
                  <a:pt x="32" y="179"/>
                </a:cubicBezTo>
                <a:close/>
                <a:moveTo>
                  <a:pt x="93" y="179"/>
                </a:moveTo>
                <a:cubicBezTo>
                  <a:pt x="131" y="179"/>
                  <a:pt x="131" y="179"/>
                  <a:pt x="131" y="179"/>
                </a:cubicBezTo>
                <a:cubicBezTo>
                  <a:pt x="133" y="179"/>
                  <a:pt x="134" y="178"/>
                  <a:pt x="134" y="176"/>
                </a:cubicBezTo>
                <a:cubicBezTo>
                  <a:pt x="134" y="22"/>
                  <a:pt x="134" y="22"/>
                  <a:pt x="134" y="22"/>
                </a:cubicBezTo>
                <a:cubicBezTo>
                  <a:pt x="134" y="21"/>
                  <a:pt x="133" y="19"/>
                  <a:pt x="131" y="19"/>
                </a:cubicBezTo>
                <a:cubicBezTo>
                  <a:pt x="93" y="19"/>
                  <a:pt x="93" y="19"/>
                  <a:pt x="93" y="19"/>
                </a:cubicBezTo>
                <a:cubicBezTo>
                  <a:pt x="91" y="19"/>
                  <a:pt x="90" y="21"/>
                  <a:pt x="90" y="22"/>
                </a:cubicBezTo>
                <a:cubicBezTo>
                  <a:pt x="90" y="176"/>
                  <a:pt x="90" y="176"/>
                  <a:pt x="90" y="176"/>
                </a:cubicBezTo>
                <a:cubicBezTo>
                  <a:pt x="90" y="178"/>
                  <a:pt x="91" y="179"/>
                  <a:pt x="93" y="179"/>
                </a:cubicBezTo>
                <a:close/>
                <a:moveTo>
                  <a:pt x="154" y="179"/>
                </a:moveTo>
                <a:cubicBezTo>
                  <a:pt x="192" y="179"/>
                  <a:pt x="192" y="179"/>
                  <a:pt x="192" y="179"/>
                </a:cubicBezTo>
                <a:cubicBezTo>
                  <a:pt x="194" y="179"/>
                  <a:pt x="195" y="178"/>
                  <a:pt x="195" y="176"/>
                </a:cubicBezTo>
                <a:cubicBezTo>
                  <a:pt x="195" y="96"/>
                  <a:pt x="195" y="96"/>
                  <a:pt x="195" y="96"/>
                </a:cubicBezTo>
                <a:cubicBezTo>
                  <a:pt x="195" y="94"/>
                  <a:pt x="194" y="93"/>
                  <a:pt x="192" y="93"/>
                </a:cubicBezTo>
                <a:cubicBezTo>
                  <a:pt x="154" y="93"/>
                  <a:pt x="154" y="93"/>
                  <a:pt x="154" y="93"/>
                </a:cubicBezTo>
                <a:cubicBezTo>
                  <a:pt x="152" y="93"/>
                  <a:pt x="150" y="94"/>
                  <a:pt x="150" y="96"/>
                </a:cubicBezTo>
                <a:cubicBezTo>
                  <a:pt x="150" y="176"/>
                  <a:pt x="150" y="176"/>
                  <a:pt x="150" y="176"/>
                </a:cubicBezTo>
                <a:cubicBezTo>
                  <a:pt x="150" y="178"/>
                  <a:pt x="152" y="179"/>
                  <a:pt x="154" y="179"/>
                </a:cubicBezTo>
                <a:close/>
              </a:path>
            </a:pathLst>
          </a:custGeom>
          <a:solidFill>
            <a:schemeClr val="tx1"/>
          </a:solidFill>
          <a:ln>
            <a:noFill/>
          </a:ln>
        </p:spPr>
        <p:txBody>
          <a:bodyPr/>
          <a:lstStyle/>
          <a:p>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23468" y="340017"/>
            <a:ext cx="254000" cy="482600"/>
          </a:xfrm>
          <a:prstGeom prst="rect">
            <a:avLst/>
          </a:prstGeom>
        </p:spPr>
        <p:txBody>
          <a:bodyPr vert="horz" wrap="square" lIns="0" tIns="0" rIns="0" bIns="0" rtlCol="0">
            <a:spAutoFit/>
          </a:bodyPr>
          <a:lstStyle/>
          <a:p>
            <a:pPr marL="12700">
              <a:lnSpc>
                <a:spcPct val="100000"/>
              </a:lnSpc>
            </a:pPr>
            <a:r>
              <a:rPr sz="3600" b="1">
                <a:solidFill>
                  <a:srgbClr val="006FC0"/>
                </a:solidFill>
                <a:latin typeface="Arial Black" panose="020B0A04020102020204"/>
                <a:cs typeface="Arial Black" panose="020B0A04020102020204"/>
              </a:rPr>
              <a:t>“</a:t>
            </a:r>
            <a:endParaRPr sz="3600">
              <a:latin typeface="Arial Black" panose="020B0A04020102020204"/>
              <a:cs typeface="Arial Black" panose="020B0A04020102020204"/>
            </a:endParaRPr>
          </a:p>
        </p:txBody>
      </p:sp>
      <p:sp>
        <p:nvSpPr>
          <p:cNvPr id="3" name="object 3"/>
          <p:cNvSpPr txBox="1"/>
          <p:nvPr/>
        </p:nvSpPr>
        <p:spPr>
          <a:xfrm>
            <a:off x="11580368" y="340017"/>
            <a:ext cx="254000" cy="482600"/>
          </a:xfrm>
          <a:prstGeom prst="rect">
            <a:avLst/>
          </a:prstGeom>
        </p:spPr>
        <p:txBody>
          <a:bodyPr vert="horz" wrap="square" lIns="0" tIns="0" rIns="0" bIns="0" rtlCol="0">
            <a:spAutoFit/>
          </a:bodyPr>
          <a:lstStyle/>
          <a:p>
            <a:pPr marL="12700">
              <a:lnSpc>
                <a:spcPct val="100000"/>
              </a:lnSpc>
            </a:pPr>
            <a:r>
              <a:rPr sz="3600" b="1">
                <a:solidFill>
                  <a:srgbClr val="006FC0"/>
                </a:solidFill>
                <a:latin typeface="Arial Black" panose="020B0A04020102020204"/>
                <a:cs typeface="Arial Black" panose="020B0A04020102020204"/>
              </a:rPr>
              <a:t>”</a:t>
            </a:r>
            <a:endParaRPr sz="3600">
              <a:latin typeface="Arial Black" panose="020B0A04020102020204"/>
              <a:cs typeface="Arial Black" panose="020B0A04020102020204"/>
            </a:endParaRPr>
          </a:p>
        </p:txBody>
      </p:sp>
      <p:sp>
        <p:nvSpPr>
          <p:cNvPr id="4" name="object 4"/>
          <p:cNvSpPr/>
          <p:nvPr/>
        </p:nvSpPr>
        <p:spPr>
          <a:xfrm>
            <a:off x="11728704" y="6472083"/>
            <a:ext cx="141605" cy="140335"/>
          </a:xfrm>
          <a:custGeom>
            <a:avLst/>
            <a:gdLst/>
            <a:ahLst/>
            <a:cxnLst/>
            <a:rect l="l" t="t" r="r" b="b"/>
            <a:pathLst>
              <a:path w="141604" h="140334">
                <a:moveTo>
                  <a:pt x="57928" y="0"/>
                </a:moveTo>
                <a:lnTo>
                  <a:pt x="21297" y="19048"/>
                </a:lnTo>
                <a:lnTo>
                  <a:pt x="1479" y="55213"/>
                </a:lnTo>
                <a:lnTo>
                  <a:pt x="0" y="69686"/>
                </a:lnTo>
                <a:lnTo>
                  <a:pt x="96" y="73406"/>
                </a:lnTo>
                <a:lnTo>
                  <a:pt x="13740" y="111075"/>
                </a:lnTo>
                <a:lnTo>
                  <a:pt x="46841" y="135201"/>
                </a:lnTo>
                <a:lnTo>
                  <a:pt x="77150" y="140276"/>
                </a:lnTo>
                <a:lnTo>
                  <a:pt x="90309" y="137801"/>
                </a:lnTo>
                <a:lnTo>
                  <a:pt x="122917" y="116308"/>
                </a:lnTo>
                <a:lnTo>
                  <a:pt x="140020" y="76833"/>
                </a:lnTo>
                <a:lnTo>
                  <a:pt x="141118" y="60373"/>
                </a:lnTo>
                <a:lnTo>
                  <a:pt x="138174" y="47762"/>
                </a:lnTo>
                <a:lnTo>
                  <a:pt x="115728" y="16755"/>
                </a:lnTo>
                <a:lnTo>
                  <a:pt x="75052" y="858"/>
                </a:lnTo>
                <a:lnTo>
                  <a:pt x="57928" y="0"/>
                </a:lnTo>
                <a:close/>
              </a:path>
            </a:pathLst>
          </a:custGeom>
          <a:solidFill>
            <a:srgbClr val="2D75B6"/>
          </a:solidFill>
        </p:spPr>
        <p:txBody>
          <a:bodyPr wrap="square" lIns="0" tIns="0" rIns="0" bIns="0" rtlCol="0"/>
          <a:lstStyle/>
          <a:p/>
        </p:txBody>
      </p:sp>
      <p:sp>
        <p:nvSpPr>
          <p:cNvPr id="5" name="object 5"/>
          <p:cNvSpPr txBox="1"/>
          <p:nvPr/>
        </p:nvSpPr>
        <p:spPr>
          <a:xfrm>
            <a:off x="6912356" y="1864525"/>
            <a:ext cx="4580890" cy="2585323"/>
          </a:xfrm>
          <a:prstGeom prst="rect">
            <a:avLst/>
          </a:prstGeom>
        </p:spPr>
        <p:txBody>
          <a:bodyPr vert="horz" wrap="square" lIns="0" tIns="0" rIns="0" bIns="0" rtlCol="0">
            <a:spAutoFit/>
          </a:bodyPr>
          <a:lstStyle/>
          <a:p>
            <a:pPr marL="38100">
              <a:lnSpc>
                <a:spcPts val="7005"/>
              </a:lnSpc>
            </a:pPr>
            <a:r>
              <a:rPr sz="6000" b="1" spc="-10">
                <a:solidFill>
                  <a:srgbClr val="006FC0"/>
                </a:solidFill>
                <a:latin typeface="Arial Black" panose="020B0A04020102020204"/>
                <a:cs typeface="Arial Black" panose="020B0A04020102020204"/>
              </a:rPr>
              <a:t>0</a:t>
            </a:r>
            <a:r>
              <a:rPr lang="en-US" sz="6000" b="1" spc="-10">
                <a:solidFill>
                  <a:srgbClr val="006FC0"/>
                </a:solidFill>
                <a:latin typeface="Arial Black" panose="020B0A04020102020204"/>
                <a:cs typeface="Arial Black" panose="020B0A04020102020204"/>
              </a:rPr>
              <a:t>3</a:t>
            </a:r>
            <a:endParaRPr sz="6000">
              <a:latin typeface="Arial Black" panose="020B0A04020102020204"/>
              <a:cs typeface="Arial Black" panose="020B0A04020102020204"/>
            </a:endParaRPr>
          </a:p>
          <a:p>
            <a:pPr marL="76835">
              <a:lnSpc>
                <a:spcPts val="1725"/>
              </a:lnSpc>
            </a:pPr>
            <a:r>
              <a:rPr sz="1600" spc="-5">
                <a:solidFill>
                  <a:srgbClr val="006FC0"/>
                </a:solidFill>
                <a:latin typeface="Arial" panose="020B0604020202090204"/>
                <a:cs typeface="Arial" panose="020B0604020202090204"/>
              </a:rPr>
              <a:t>P </a:t>
            </a:r>
            <a:r>
              <a:rPr sz="1600" spc="-50">
                <a:solidFill>
                  <a:srgbClr val="006FC0"/>
                </a:solidFill>
                <a:latin typeface="Arial" panose="020B0604020202090204"/>
                <a:cs typeface="Arial" panose="020B0604020202090204"/>
              </a:rPr>
              <a:t> </a:t>
            </a:r>
            <a:r>
              <a:rPr sz="1600" spc="-5">
                <a:solidFill>
                  <a:srgbClr val="006FC0"/>
                </a:solidFill>
                <a:latin typeface="Arial" panose="020B0604020202090204"/>
                <a:cs typeface="Arial" panose="020B0604020202090204"/>
              </a:rPr>
              <a:t>A</a:t>
            </a:r>
            <a:r>
              <a:rPr sz="1600">
                <a:solidFill>
                  <a:srgbClr val="006FC0"/>
                </a:solidFill>
                <a:latin typeface="Arial" panose="020B0604020202090204"/>
                <a:cs typeface="Arial" panose="020B0604020202090204"/>
              </a:rPr>
              <a:t> </a:t>
            </a:r>
            <a:r>
              <a:rPr sz="1600" spc="70">
                <a:solidFill>
                  <a:srgbClr val="006FC0"/>
                </a:solidFill>
                <a:latin typeface="Arial" panose="020B0604020202090204"/>
                <a:cs typeface="Arial" panose="020B0604020202090204"/>
              </a:rPr>
              <a:t> </a:t>
            </a:r>
            <a:r>
              <a:rPr sz="1600" spc="-5">
                <a:solidFill>
                  <a:srgbClr val="006FC0"/>
                </a:solidFill>
                <a:latin typeface="Arial" panose="020B0604020202090204"/>
                <a:cs typeface="Arial" panose="020B0604020202090204"/>
              </a:rPr>
              <a:t>R</a:t>
            </a:r>
            <a:r>
              <a:rPr sz="1600">
                <a:solidFill>
                  <a:srgbClr val="006FC0"/>
                </a:solidFill>
                <a:latin typeface="Arial" panose="020B0604020202090204"/>
                <a:cs typeface="Arial" panose="020B0604020202090204"/>
              </a:rPr>
              <a:t> </a:t>
            </a:r>
            <a:r>
              <a:rPr sz="1600" spc="30">
                <a:solidFill>
                  <a:srgbClr val="006FC0"/>
                </a:solidFill>
                <a:latin typeface="Arial" panose="020B0604020202090204"/>
                <a:cs typeface="Arial" panose="020B0604020202090204"/>
              </a:rPr>
              <a:t> </a:t>
            </a:r>
            <a:r>
              <a:rPr sz="1600" spc="-5">
                <a:solidFill>
                  <a:srgbClr val="006FC0"/>
                </a:solidFill>
                <a:latin typeface="Arial" panose="020B0604020202090204"/>
                <a:cs typeface="Arial" panose="020B0604020202090204"/>
              </a:rPr>
              <a:t>T</a:t>
            </a:r>
            <a:endParaRPr sz="1600">
              <a:latin typeface="Arial" panose="020B0604020202090204"/>
              <a:cs typeface="Arial" panose="020B0604020202090204"/>
            </a:endParaRPr>
          </a:p>
          <a:p>
            <a:pPr>
              <a:lnSpc>
                <a:spcPct val="100000"/>
              </a:lnSpc>
              <a:spcBef>
                <a:spcPts val="5"/>
              </a:spcBef>
            </a:pPr>
            <a:endParaRPr sz="1550">
              <a:latin typeface="Times New Roman" panose="02020603050405020304"/>
              <a:cs typeface="Times New Roman" panose="02020603050405020304"/>
            </a:endParaRPr>
          </a:p>
          <a:p>
            <a:pPr marL="12700" marR="5080">
              <a:lnSpc>
                <a:spcPct val="100000"/>
              </a:lnSpc>
            </a:pPr>
            <a:r>
              <a:rPr sz="4000" b="1" spc="-5">
                <a:solidFill>
                  <a:srgbClr val="404040"/>
                </a:solidFill>
                <a:latin typeface="Arial Black" panose="020B0A04020102020204"/>
                <a:cs typeface="Arial Black" panose="020B0A04020102020204"/>
              </a:rPr>
              <a:t>Con</a:t>
            </a:r>
            <a:r>
              <a:rPr sz="4000" b="1" spc="-120">
                <a:solidFill>
                  <a:srgbClr val="404040"/>
                </a:solidFill>
                <a:latin typeface="Arial Black" panose="020B0A04020102020204"/>
                <a:cs typeface="Arial Black" panose="020B0A04020102020204"/>
              </a:rPr>
              <a:t>c</a:t>
            </a:r>
            <a:r>
              <a:rPr sz="4000" b="1" spc="-5">
                <a:solidFill>
                  <a:srgbClr val="404040"/>
                </a:solidFill>
                <a:latin typeface="Arial Black" panose="020B0A04020102020204"/>
                <a:cs typeface="Arial Black" panose="020B0A04020102020204"/>
              </a:rPr>
              <a:t>lusion</a:t>
            </a:r>
            <a:r>
              <a:rPr sz="4000" b="1" spc="5">
                <a:solidFill>
                  <a:srgbClr val="404040"/>
                </a:solidFill>
                <a:latin typeface="Arial Black" panose="020B0A04020102020204"/>
                <a:cs typeface="Arial Black" panose="020B0A04020102020204"/>
              </a:rPr>
              <a:t> </a:t>
            </a:r>
            <a:r>
              <a:rPr sz="4000" b="1" spc="-5">
                <a:solidFill>
                  <a:srgbClr val="404040"/>
                </a:solidFill>
                <a:latin typeface="Arial Black" panose="020B0A04020102020204"/>
                <a:cs typeface="Arial Black" panose="020B0A04020102020204"/>
              </a:rPr>
              <a:t>and </a:t>
            </a:r>
            <a:r>
              <a:rPr lang="en-US" altLang="zh-CN" sz="4000" b="1" spc="-5">
                <a:solidFill>
                  <a:srgbClr val="404040"/>
                </a:solidFill>
                <a:latin typeface="Arial Black" panose="020B0A04020102020204"/>
                <a:cs typeface="Arial Black" panose="020B0A04020102020204"/>
              </a:rPr>
              <a:t>Future</a:t>
            </a:r>
            <a:r>
              <a:rPr lang="zh-CN" altLang="en-US" sz="4000" b="1" spc="-5">
                <a:solidFill>
                  <a:srgbClr val="404040"/>
                </a:solidFill>
                <a:latin typeface="Arial Black" panose="020B0A04020102020204"/>
                <a:cs typeface="Arial Black" panose="020B0A04020102020204"/>
              </a:rPr>
              <a:t> </a:t>
            </a:r>
            <a:r>
              <a:rPr lang="en-US" altLang="zh-CN" sz="4000" b="1" spc="-5">
                <a:solidFill>
                  <a:srgbClr val="404040"/>
                </a:solidFill>
                <a:latin typeface="Arial Black" panose="020B0A04020102020204"/>
                <a:cs typeface="Arial Black" panose="020B0A04020102020204"/>
              </a:rPr>
              <a:t>Work</a:t>
            </a:r>
            <a:endParaRPr sz="4000">
              <a:latin typeface="Arial Black" panose="020B0A04020102020204"/>
              <a:cs typeface="Arial Black" panose="020B0A04020102020204"/>
            </a:endParaRPr>
          </a:p>
        </p:txBody>
      </p:sp>
      <p:sp>
        <p:nvSpPr>
          <p:cNvPr id="6" name="object 6"/>
          <p:cNvSpPr/>
          <p:nvPr/>
        </p:nvSpPr>
        <p:spPr>
          <a:xfrm>
            <a:off x="3124200" y="5576315"/>
            <a:ext cx="3709670" cy="0"/>
          </a:xfrm>
          <a:custGeom>
            <a:avLst/>
            <a:gdLst/>
            <a:ahLst/>
            <a:cxnLst/>
            <a:rect l="l" t="t" r="r" b="b"/>
            <a:pathLst>
              <a:path w="3709670">
                <a:moveTo>
                  <a:pt x="0" y="0"/>
                </a:moveTo>
                <a:lnTo>
                  <a:pt x="3709161" y="0"/>
                </a:lnTo>
              </a:path>
            </a:pathLst>
          </a:custGeom>
          <a:ln w="6350">
            <a:solidFill>
              <a:srgbClr val="006FC0"/>
            </a:solidFill>
          </a:ln>
        </p:spPr>
        <p:txBody>
          <a:bodyPr wrap="square" lIns="0" tIns="0" rIns="0" bIns="0" rtlCol="0"/>
          <a:lstStyle/>
          <a:p/>
        </p:txBody>
      </p:sp>
      <p:sp>
        <p:nvSpPr>
          <p:cNvPr id="7" name="object 7"/>
          <p:cNvSpPr/>
          <p:nvPr/>
        </p:nvSpPr>
        <p:spPr>
          <a:xfrm>
            <a:off x="6594347" y="1687067"/>
            <a:ext cx="0" cy="4070350"/>
          </a:xfrm>
          <a:custGeom>
            <a:avLst/>
            <a:gdLst/>
            <a:ahLst/>
            <a:cxnLst/>
            <a:rect l="l" t="t" r="r" b="b"/>
            <a:pathLst>
              <a:path h="4070350">
                <a:moveTo>
                  <a:pt x="0" y="4069727"/>
                </a:moveTo>
                <a:lnTo>
                  <a:pt x="0" y="0"/>
                </a:lnTo>
              </a:path>
            </a:pathLst>
          </a:custGeom>
          <a:ln w="6350">
            <a:solidFill>
              <a:srgbClr val="006FC0"/>
            </a:solidFill>
          </a:ln>
        </p:spPr>
        <p:txBody>
          <a:bodyPr wrap="square" lIns="0" tIns="0" rIns="0" bIns="0" rtlCol="0"/>
          <a:lstStyle/>
          <a:p/>
        </p:txBody>
      </p:sp>
      <p:pic>
        <p:nvPicPr>
          <p:cNvPr id="10" name="图片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130" y="1981202"/>
            <a:ext cx="6587217" cy="3590033"/>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object 2"/>
          <p:cNvSpPr/>
          <p:nvPr/>
        </p:nvSpPr>
        <p:spPr>
          <a:xfrm>
            <a:off x="0" y="118745"/>
            <a:ext cx="12192000" cy="6858000"/>
          </a:xfrm>
          <a:prstGeom prst="rect">
            <a:avLst/>
          </a:prstGeom>
          <a:blipFill>
            <a:blip r:embed="rId1" cstate="print"/>
            <a:stretch>
              <a:fillRect/>
            </a:stretch>
          </a:blipFill>
        </p:spPr>
        <p:txBody>
          <a:bodyPr wrap="square" lIns="0" tIns="0" rIns="0" bIns="0" rtlCol="0"/>
          <a:lstStyle/>
          <a:p>
            <a:endParaRPr dirty="0"/>
          </a:p>
        </p:txBody>
      </p:sp>
      <p:sp>
        <p:nvSpPr>
          <p:cNvPr id="8" name="object 8"/>
          <p:cNvSpPr/>
          <p:nvPr/>
        </p:nvSpPr>
        <p:spPr>
          <a:xfrm>
            <a:off x="441580" y="1358732"/>
            <a:ext cx="600710" cy="601980"/>
          </a:xfrm>
          <a:custGeom>
            <a:avLst/>
            <a:gdLst/>
            <a:ahLst/>
            <a:cxnLst/>
            <a:rect l="l" t="t" r="r" b="b"/>
            <a:pathLst>
              <a:path w="600710" h="601980">
                <a:moveTo>
                  <a:pt x="300228" y="0"/>
                </a:moveTo>
                <a:lnTo>
                  <a:pt x="251529" y="3939"/>
                </a:lnTo>
                <a:lnTo>
                  <a:pt x="205332" y="15343"/>
                </a:lnTo>
                <a:lnTo>
                  <a:pt x="162256" y="33593"/>
                </a:lnTo>
                <a:lnTo>
                  <a:pt x="122917" y="58070"/>
                </a:lnTo>
                <a:lnTo>
                  <a:pt x="87934" y="88153"/>
                </a:lnTo>
                <a:lnTo>
                  <a:pt x="57926" y="123224"/>
                </a:lnTo>
                <a:lnTo>
                  <a:pt x="33510" y="162662"/>
                </a:lnTo>
                <a:lnTo>
                  <a:pt x="15305" y="205849"/>
                </a:lnTo>
                <a:lnTo>
                  <a:pt x="3929" y="252165"/>
                </a:lnTo>
                <a:lnTo>
                  <a:pt x="0" y="300989"/>
                </a:lnTo>
                <a:lnTo>
                  <a:pt x="995" y="325677"/>
                </a:lnTo>
                <a:lnTo>
                  <a:pt x="8725" y="373324"/>
                </a:lnTo>
                <a:lnTo>
                  <a:pt x="23593" y="418153"/>
                </a:lnTo>
                <a:lnTo>
                  <a:pt x="44981" y="459543"/>
                </a:lnTo>
                <a:lnTo>
                  <a:pt x="72270" y="496875"/>
                </a:lnTo>
                <a:lnTo>
                  <a:pt x="104842" y="529529"/>
                </a:lnTo>
                <a:lnTo>
                  <a:pt x="142080" y="556887"/>
                </a:lnTo>
                <a:lnTo>
                  <a:pt x="183365" y="578328"/>
                </a:lnTo>
                <a:lnTo>
                  <a:pt x="228079" y="593233"/>
                </a:lnTo>
                <a:lnTo>
                  <a:pt x="275604" y="600982"/>
                </a:lnTo>
                <a:lnTo>
                  <a:pt x="300228" y="601979"/>
                </a:lnTo>
                <a:lnTo>
                  <a:pt x="324851" y="600982"/>
                </a:lnTo>
                <a:lnTo>
                  <a:pt x="372376" y="593233"/>
                </a:lnTo>
                <a:lnTo>
                  <a:pt x="417090" y="578328"/>
                </a:lnTo>
                <a:lnTo>
                  <a:pt x="458375" y="556887"/>
                </a:lnTo>
                <a:lnTo>
                  <a:pt x="495613" y="529529"/>
                </a:lnTo>
                <a:lnTo>
                  <a:pt x="528185" y="496875"/>
                </a:lnTo>
                <a:lnTo>
                  <a:pt x="555474" y="459543"/>
                </a:lnTo>
                <a:lnTo>
                  <a:pt x="576862" y="418153"/>
                </a:lnTo>
                <a:lnTo>
                  <a:pt x="591730" y="373324"/>
                </a:lnTo>
                <a:lnTo>
                  <a:pt x="599460" y="325677"/>
                </a:lnTo>
                <a:lnTo>
                  <a:pt x="600456" y="300989"/>
                </a:lnTo>
                <a:lnTo>
                  <a:pt x="599460" y="276302"/>
                </a:lnTo>
                <a:lnTo>
                  <a:pt x="591730" y="228655"/>
                </a:lnTo>
                <a:lnTo>
                  <a:pt x="576862" y="183826"/>
                </a:lnTo>
                <a:lnTo>
                  <a:pt x="555474" y="142436"/>
                </a:lnTo>
                <a:lnTo>
                  <a:pt x="528185" y="105104"/>
                </a:lnTo>
                <a:lnTo>
                  <a:pt x="495613" y="72450"/>
                </a:lnTo>
                <a:lnTo>
                  <a:pt x="458375" y="45092"/>
                </a:lnTo>
                <a:lnTo>
                  <a:pt x="417090" y="23651"/>
                </a:lnTo>
                <a:lnTo>
                  <a:pt x="372376" y="8746"/>
                </a:lnTo>
                <a:lnTo>
                  <a:pt x="324851" y="997"/>
                </a:lnTo>
                <a:lnTo>
                  <a:pt x="300228" y="0"/>
                </a:lnTo>
                <a:close/>
              </a:path>
            </a:pathLst>
          </a:custGeom>
          <a:solidFill>
            <a:srgbClr val="FFFFFF"/>
          </a:solidFill>
        </p:spPr>
        <p:txBody>
          <a:bodyPr wrap="square" lIns="0" tIns="0" rIns="0" bIns="0" rtlCol="0"/>
          <a:lstStyle/>
          <a:p/>
        </p:txBody>
      </p:sp>
      <p:sp>
        <p:nvSpPr>
          <p:cNvPr id="9" name="object 9"/>
          <p:cNvSpPr/>
          <p:nvPr/>
        </p:nvSpPr>
        <p:spPr>
          <a:xfrm>
            <a:off x="441580" y="1358732"/>
            <a:ext cx="600710" cy="601980"/>
          </a:xfrm>
          <a:custGeom>
            <a:avLst/>
            <a:gdLst/>
            <a:ahLst/>
            <a:cxnLst/>
            <a:rect l="l" t="t" r="r" b="b"/>
            <a:pathLst>
              <a:path w="600710" h="601980">
                <a:moveTo>
                  <a:pt x="0" y="300989"/>
                </a:moveTo>
                <a:lnTo>
                  <a:pt x="3929" y="252165"/>
                </a:lnTo>
                <a:lnTo>
                  <a:pt x="15305" y="205849"/>
                </a:lnTo>
                <a:lnTo>
                  <a:pt x="33510" y="162662"/>
                </a:lnTo>
                <a:lnTo>
                  <a:pt x="57926" y="123224"/>
                </a:lnTo>
                <a:lnTo>
                  <a:pt x="87934" y="88153"/>
                </a:lnTo>
                <a:lnTo>
                  <a:pt x="122917" y="58070"/>
                </a:lnTo>
                <a:lnTo>
                  <a:pt x="162256" y="33593"/>
                </a:lnTo>
                <a:lnTo>
                  <a:pt x="205332" y="15343"/>
                </a:lnTo>
                <a:lnTo>
                  <a:pt x="251529" y="3939"/>
                </a:lnTo>
                <a:lnTo>
                  <a:pt x="300228" y="0"/>
                </a:lnTo>
                <a:lnTo>
                  <a:pt x="324851" y="997"/>
                </a:lnTo>
                <a:lnTo>
                  <a:pt x="372376" y="8746"/>
                </a:lnTo>
                <a:lnTo>
                  <a:pt x="417090" y="23651"/>
                </a:lnTo>
                <a:lnTo>
                  <a:pt x="458375" y="45092"/>
                </a:lnTo>
                <a:lnTo>
                  <a:pt x="495613" y="72450"/>
                </a:lnTo>
                <a:lnTo>
                  <a:pt x="528185" y="105104"/>
                </a:lnTo>
                <a:lnTo>
                  <a:pt x="555474" y="142436"/>
                </a:lnTo>
                <a:lnTo>
                  <a:pt x="576862" y="183826"/>
                </a:lnTo>
                <a:lnTo>
                  <a:pt x="591730" y="228655"/>
                </a:lnTo>
                <a:lnTo>
                  <a:pt x="599460" y="276302"/>
                </a:lnTo>
                <a:lnTo>
                  <a:pt x="600456" y="300989"/>
                </a:lnTo>
                <a:lnTo>
                  <a:pt x="599460" y="325677"/>
                </a:lnTo>
                <a:lnTo>
                  <a:pt x="591730" y="373324"/>
                </a:lnTo>
                <a:lnTo>
                  <a:pt x="576862" y="418153"/>
                </a:lnTo>
                <a:lnTo>
                  <a:pt x="555474" y="459543"/>
                </a:lnTo>
                <a:lnTo>
                  <a:pt x="528185" y="496875"/>
                </a:lnTo>
                <a:lnTo>
                  <a:pt x="495613" y="529529"/>
                </a:lnTo>
                <a:lnTo>
                  <a:pt x="458375" y="556887"/>
                </a:lnTo>
                <a:lnTo>
                  <a:pt x="417090" y="578328"/>
                </a:lnTo>
                <a:lnTo>
                  <a:pt x="372376" y="593233"/>
                </a:lnTo>
                <a:lnTo>
                  <a:pt x="324851" y="600982"/>
                </a:lnTo>
                <a:lnTo>
                  <a:pt x="300228" y="601979"/>
                </a:lnTo>
                <a:lnTo>
                  <a:pt x="275604" y="600982"/>
                </a:lnTo>
                <a:lnTo>
                  <a:pt x="228079" y="593233"/>
                </a:lnTo>
                <a:lnTo>
                  <a:pt x="183365" y="578328"/>
                </a:lnTo>
                <a:lnTo>
                  <a:pt x="142080" y="556887"/>
                </a:lnTo>
                <a:lnTo>
                  <a:pt x="104842" y="529529"/>
                </a:lnTo>
                <a:lnTo>
                  <a:pt x="72270" y="496875"/>
                </a:lnTo>
                <a:lnTo>
                  <a:pt x="44981" y="459543"/>
                </a:lnTo>
                <a:lnTo>
                  <a:pt x="23593" y="418153"/>
                </a:lnTo>
                <a:lnTo>
                  <a:pt x="8725" y="373324"/>
                </a:lnTo>
                <a:lnTo>
                  <a:pt x="995" y="325677"/>
                </a:lnTo>
                <a:lnTo>
                  <a:pt x="0" y="300989"/>
                </a:lnTo>
                <a:close/>
              </a:path>
            </a:pathLst>
          </a:custGeom>
          <a:ln w="12700">
            <a:solidFill>
              <a:srgbClr val="5B9BD4"/>
            </a:solidFill>
          </a:ln>
        </p:spPr>
        <p:txBody>
          <a:bodyPr wrap="square" lIns="0" tIns="0" rIns="0" bIns="0" rtlCol="0"/>
          <a:lstStyle/>
          <a:p/>
        </p:txBody>
      </p:sp>
      <p:sp>
        <p:nvSpPr>
          <p:cNvPr id="10" name="object 10"/>
          <p:cNvSpPr txBox="1"/>
          <p:nvPr/>
        </p:nvSpPr>
        <p:spPr>
          <a:xfrm>
            <a:off x="665099" y="1532722"/>
            <a:ext cx="153035" cy="254000"/>
          </a:xfrm>
          <a:prstGeom prst="rect">
            <a:avLst/>
          </a:prstGeom>
        </p:spPr>
        <p:txBody>
          <a:bodyPr vert="horz" wrap="square" lIns="0" tIns="0" rIns="0" bIns="0" rtlCol="0">
            <a:spAutoFit/>
          </a:bodyPr>
          <a:lstStyle/>
          <a:p>
            <a:pPr marL="12700">
              <a:lnSpc>
                <a:spcPct val="100000"/>
              </a:lnSpc>
            </a:pPr>
            <a:r>
              <a:rPr sz="1800" dirty="0">
                <a:solidFill>
                  <a:srgbClr val="006FC0"/>
                </a:solidFill>
                <a:latin typeface="Arial" panose="020B0604020202090204"/>
                <a:cs typeface="Arial" panose="020B0604020202090204"/>
              </a:rPr>
              <a:t>1</a:t>
            </a:r>
            <a:endParaRPr sz="1800" dirty="0">
              <a:latin typeface="Arial" panose="020B0604020202090204"/>
              <a:cs typeface="Arial" panose="020B0604020202090204"/>
            </a:endParaRPr>
          </a:p>
        </p:txBody>
      </p:sp>
      <p:sp>
        <p:nvSpPr>
          <p:cNvPr id="11" name="object 11"/>
          <p:cNvSpPr/>
          <p:nvPr/>
        </p:nvSpPr>
        <p:spPr>
          <a:xfrm>
            <a:off x="6211444" y="1358732"/>
            <a:ext cx="600710" cy="601980"/>
          </a:xfrm>
          <a:custGeom>
            <a:avLst/>
            <a:gdLst/>
            <a:ahLst/>
            <a:cxnLst/>
            <a:rect l="l" t="t" r="r" b="b"/>
            <a:pathLst>
              <a:path w="600709" h="601980">
                <a:moveTo>
                  <a:pt x="300227" y="0"/>
                </a:moveTo>
                <a:lnTo>
                  <a:pt x="251517" y="3939"/>
                </a:lnTo>
                <a:lnTo>
                  <a:pt x="205313" y="15343"/>
                </a:lnTo>
                <a:lnTo>
                  <a:pt x="162233" y="33593"/>
                </a:lnTo>
                <a:lnTo>
                  <a:pt x="122895" y="58070"/>
                </a:lnTo>
                <a:lnTo>
                  <a:pt x="87915" y="88153"/>
                </a:lnTo>
                <a:lnTo>
                  <a:pt x="57912" y="123224"/>
                </a:lnTo>
                <a:lnTo>
                  <a:pt x="33501" y="162662"/>
                </a:lnTo>
                <a:lnTo>
                  <a:pt x="15300" y="205849"/>
                </a:lnTo>
                <a:lnTo>
                  <a:pt x="3928" y="252165"/>
                </a:lnTo>
                <a:lnTo>
                  <a:pt x="0" y="300989"/>
                </a:lnTo>
                <a:lnTo>
                  <a:pt x="994" y="325677"/>
                </a:lnTo>
                <a:lnTo>
                  <a:pt x="8722" y="373324"/>
                </a:lnTo>
                <a:lnTo>
                  <a:pt x="23586" y="418153"/>
                </a:lnTo>
                <a:lnTo>
                  <a:pt x="44968" y="459543"/>
                </a:lnTo>
                <a:lnTo>
                  <a:pt x="72253" y="496875"/>
                </a:lnTo>
                <a:lnTo>
                  <a:pt x="104822" y="529529"/>
                </a:lnTo>
                <a:lnTo>
                  <a:pt x="142058" y="556887"/>
                </a:lnTo>
                <a:lnTo>
                  <a:pt x="183344" y="578328"/>
                </a:lnTo>
                <a:lnTo>
                  <a:pt x="228063" y="593233"/>
                </a:lnTo>
                <a:lnTo>
                  <a:pt x="275597" y="600982"/>
                </a:lnTo>
                <a:lnTo>
                  <a:pt x="300227" y="601979"/>
                </a:lnTo>
                <a:lnTo>
                  <a:pt x="324858" y="600982"/>
                </a:lnTo>
                <a:lnTo>
                  <a:pt x="372392" y="593233"/>
                </a:lnTo>
                <a:lnTo>
                  <a:pt x="417111" y="578328"/>
                </a:lnTo>
                <a:lnTo>
                  <a:pt x="458397" y="556887"/>
                </a:lnTo>
                <a:lnTo>
                  <a:pt x="495633" y="529529"/>
                </a:lnTo>
                <a:lnTo>
                  <a:pt x="528202" y="496875"/>
                </a:lnTo>
                <a:lnTo>
                  <a:pt x="555487" y="459543"/>
                </a:lnTo>
                <a:lnTo>
                  <a:pt x="576869" y="418153"/>
                </a:lnTo>
                <a:lnTo>
                  <a:pt x="591733" y="373324"/>
                </a:lnTo>
                <a:lnTo>
                  <a:pt x="599461" y="325677"/>
                </a:lnTo>
                <a:lnTo>
                  <a:pt x="600455" y="300989"/>
                </a:lnTo>
                <a:lnTo>
                  <a:pt x="599461" y="276302"/>
                </a:lnTo>
                <a:lnTo>
                  <a:pt x="591733" y="228655"/>
                </a:lnTo>
                <a:lnTo>
                  <a:pt x="576869" y="183826"/>
                </a:lnTo>
                <a:lnTo>
                  <a:pt x="555487" y="142436"/>
                </a:lnTo>
                <a:lnTo>
                  <a:pt x="528202" y="105104"/>
                </a:lnTo>
                <a:lnTo>
                  <a:pt x="495633" y="72450"/>
                </a:lnTo>
                <a:lnTo>
                  <a:pt x="458397" y="45092"/>
                </a:lnTo>
                <a:lnTo>
                  <a:pt x="417111" y="23651"/>
                </a:lnTo>
                <a:lnTo>
                  <a:pt x="372392" y="8746"/>
                </a:lnTo>
                <a:lnTo>
                  <a:pt x="324858" y="997"/>
                </a:lnTo>
                <a:lnTo>
                  <a:pt x="300227" y="0"/>
                </a:lnTo>
                <a:close/>
              </a:path>
            </a:pathLst>
          </a:custGeom>
          <a:solidFill>
            <a:srgbClr val="FFFFFF"/>
          </a:solidFill>
        </p:spPr>
        <p:txBody>
          <a:bodyPr wrap="square" lIns="0" tIns="0" rIns="0" bIns="0" rtlCol="0"/>
          <a:lstStyle/>
          <a:p/>
        </p:txBody>
      </p:sp>
      <p:sp>
        <p:nvSpPr>
          <p:cNvPr id="12" name="object 12"/>
          <p:cNvSpPr/>
          <p:nvPr/>
        </p:nvSpPr>
        <p:spPr>
          <a:xfrm>
            <a:off x="6211444" y="1358732"/>
            <a:ext cx="600710" cy="601980"/>
          </a:xfrm>
          <a:custGeom>
            <a:avLst/>
            <a:gdLst/>
            <a:ahLst/>
            <a:cxnLst/>
            <a:rect l="l" t="t" r="r" b="b"/>
            <a:pathLst>
              <a:path w="600709" h="601980">
                <a:moveTo>
                  <a:pt x="0" y="300989"/>
                </a:moveTo>
                <a:lnTo>
                  <a:pt x="3928" y="252165"/>
                </a:lnTo>
                <a:lnTo>
                  <a:pt x="15300" y="205849"/>
                </a:lnTo>
                <a:lnTo>
                  <a:pt x="33501" y="162662"/>
                </a:lnTo>
                <a:lnTo>
                  <a:pt x="57912" y="123224"/>
                </a:lnTo>
                <a:lnTo>
                  <a:pt x="87915" y="88153"/>
                </a:lnTo>
                <a:lnTo>
                  <a:pt x="122895" y="58070"/>
                </a:lnTo>
                <a:lnTo>
                  <a:pt x="162233" y="33593"/>
                </a:lnTo>
                <a:lnTo>
                  <a:pt x="205313" y="15343"/>
                </a:lnTo>
                <a:lnTo>
                  <a:pt x="251517" y="3939"/>
                </a:lnTo>
                <a:lnTo>
                  <a:pt x="300227" y="0"/>
                </a:lnTo>
                <a:lnTo>
                  <a:pt x="324858" y="997"/>
                </a:lnTo>
                <a:lnTo>
                  <a:pt x="372392" y="8746"/>
                </a:lnTo>
                <a:lnTo>
                  <a:pt x="417111" y="23651"/>
                </a:lnTo>
                <a:lnTo>
                  <a:pt x="458397" y="45092"/>
                </a:lnTo>
                <a:lnTo>
                  <a:pt x="495633" y="72450"/>
                </a:lnTo>
                <a:lnTo>
                  <a:pt x="528202" y="105104"/>
                </a:lnTo>
                <a:lnTo>
                  <a:pt x="555487" y="142436"/>
                </a:lnTo>
                <a:lnTo>
                  <a:pt x="576869" y="183826"/>
                </a:lnTo>
                <a:lnTo>
                  <a:pt x="591733" y="228655"/>
                </a:lnTo>
                <a:lnTo>
                  <a:pt x="599461" y="276302"/>
                </a:lnTo>
                <a:lnTo>
                  <a:pt x="600455" y="300989"/>
                </a:lnTo>
                <a:lnTo>
                  <a:pt x="599461" y="325677"/>
                </a:lnTo>
                <a:lnTo>
                  <a:pt x="591733" y="373324"/>
                </a:lnTo>
                <a:lnTo>
                  <a:pt x="576869" y="418153"/>
                </a:lnTo>
                <a:lnTo>
                  <a:pt x="555487" y="459543"/>
                </a:lnTo>
                <a:lnTo>
                  <a:pt x="528202" y="496875"/>
                </a:lnTo>
                <a:lnTo>
                  <a:pt x="495633" y="529529"/>
                </a:lnTo>
                <a:lnTo>
                  <a:pt x="458397" y="556887"/>
                </a:lnTo>
                <a:lnTo>
                  <a:pt x="417111" y="578328"/>
                </a:lnTo>
                <a:lnTo>
                  <a:pt x="372392" y="593233"/>
                </a:lnTo>
                <a:lnTo>
                  <a:pt x="324858" y="600982"/>
                </a:lnTo>
                <a:lnTo>
                  <a:pt x="300227" y="601979"/>
                </a:lnTo>
                <a:lnTo>
                  <a:pt x="275597" y="600982"/>
                </a:lnTo>
                <a:lnTo>
                  <a:pt x="228063" y="593233"/>
                </a:lnTo>
                <a:lnTo>
                  <a:pt x="183344" y="578328"/>
                </a:lnTo>
                <a:lnTo>
                  <a:pt x="142058" y="556887"/>
                </a:lnTo>
                <a:lnTo>
                  <a:pt x="104822" y="529529"/>
                </a:lnTo>
                <a:lnTo>
                  <a:pt x="72253" y="496875"/>
                </a:lnTo>
                <a:lnTo>
                  <a:pt x="44968" y="459543"/>
                </a:lnTo>
                <a:lnTo>
                  <a:pt x="23586" y="418153"/>
                </a:lnTo>
                <a:lnTo>
                  <a:pt x="8722" y="373324"/>
                </a:lnTo>
                <a:lnTo>
                  <a:pt x="994" y="325677"/>
                </a:lnTo>
                <a:lnTo>
                  <a:pt x="0" y="300989"/>
                </a:lnTo>
                <a:close/>
              </a:path>
            </a:pathLst>
          </a:custGeom>
          <a:ln w="12700">
            <a:solidFill>
              <a:srgbClr val="006FC0"/>
            </a:solidFill>
          </a:ln>
        </p:spPr>
        <p:txBody>
          <a:bodyPr wrap="square" lIns="0" tIns="0" rIns="0" bIns="0" rtlCol="0"/>
          <a:lstStyle/>
          <a:p/>
        </p:txBody>
      </p:sp>
      <p:sp>
        <p:nvSpPr>
          <p:cNvPr id="13" name="object 13"/>
          <p:cNvSpPr txBox="1"/>
          <p:nvPr/>
        </p:nvSpPr>
        <p:spPr>
          <a:xfrm>
            <a:off x="6435218" y="1547891"/>
            <a:ext cx="153035" cy="254000"/>
          </a:xfrm>
          <a:prstGeom prst="rect">
            <a:avLst/>
          </a:prstGeom>
        </p:spPr>
        <p:txBody>
          <a:bodyPr vert="horz" wrap="square" lIns="0" tIns="0" rIns="0" bIns="0" rtlCol="0">
            <a:spAutoFit/>
          </a:bodyPr>
          <a:lstStyle/>
          <a:p>
            <a:pPr marL="12700">
              <a:lnSpc>
                <a:spcPct val="100000"/>
              </a:lnSpc>
            </a:pPr>
            <a:r>
              <a:rPr sz="1800" dirty="0">
                <a:solidFill>
                  <a:srgbClr val="006FC0"/>
                </a:solidFill>
                <a:latin typeface="Arial" panose="020B0604020202090204"/>
                <a:cs typeface="Arial" panose="020B0604020202090204"/>
              </a:rPr>
              <a:t>2</a:t>
            </a:r>
            <a:endParaRPr sz="1800">
              <a:latin typeface="Arial" panose="020B0604020202090204"/>
              <a:cs typeface="Arial" panose="020B0604020202090204"/>
            </a:endParaRPr>
          </a:p>
        </p:txBody>
      </p:sp>
      <p:grpSp>
        <p:nvGrpSpPr>
          <p:cNvPr id="5" name="组合 4"/>
          <p:cNvGrpSpPr/>
          <p:nvPr/>
        </p:nvGrpSpPr>
        <p:grpSpPr>
          <a:xfrm>
            <a:off x="1271464" y="1358732"/>
            <a:ext cx="4150165" cy="1906524"/>
            <a:chOff x="1271464" y="1358732"/>
            <a:chExt cx="4150165" cy="1906524"/>
          </a:xfrm>
        </p:grpSpPr>
        <p:sp>
          <p:nvSpPr>
            <p:cNvPr id="2" name="圆角矩形 1"/>
            <p:cNvSpPr/>
            <p:nvPr/>
          </p:nvSpPr>
          <p:spPr>
            <a:xfrm>
              <a:off x="1271464" y="1358732"/>
              <a:ext cx="4150165" cy="1906524"/>
            </a:xfrm>
            <a:prstGeom prst="roundRect">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2">
                    <a:lumMod val="20000"/>
                    <a:lumOff val="80000"/>
                  </a:schemeClr>
                </a:solidFill>
              </a:endParaRPr>
            </a:p>
          </p:txBody>
        </p:sp>
        <p:sp>
          <p:nvSpPr>
            <p:cNvPr id="4" name="文本框 3"/>
            <p:cNvSpPr txBox="1"/>
            <p:nvPr/>
          </p:nvSpPr>
          <p:spPr>
            <a:xfrm>
              <a:off x="1424782" y="1674891"/>
              <a:ext cx="3988656" cy="1323439"/>
            </a:xfrm>
            <a:prstGeom prst="rect">
              <a:avLst/>
            </a:prstGeom>
            <a:noFill/>
          </p:spPr>
          <p:txBody>
            <a:bodyPr wrap="square" rtlCol="0">
              <a:spAutoFit/>
            </a:bodyPr>
            <a:lstStyle/>
            <a:p>
              <a:r>
                <a:rPr kumimoji="1" lang="en-US" altLang="zh-CN" sz="2000" b="1" dirty="0">
                  <a:solidFill>
                    <a:srgbClr val="016FC0"/>
                  </a:solidFill>
                  <a:latin typeface="Arial" panose="020B0604020202090204" pitchFamily="34" charset="0"/>
                  <a:cs typeface="Arial" panose="020B0604020202090204" pitchFamily="34" charset="0"/>
                </a:rPr>
                <a:t>Final</a:t>
              </a:r>
              <a:r>
                <a:rPr kumimoji="1" lang="zh-CN" altLang="en-US" sz="2000" b="1" dirty="0">
                  <a:solidFill>
                    <a:srgbClr val="016FC0"/>
                  </a:solidFill>
                  <a:latin typeface="Arial" panose="020B0604020202090204" pitchFamily="34" charset="0"/>
                  <a:cs typeface="Arial" panose="020B0604020202090204" pitchFamily="34" charset="0"/>
                </a:rPr>
                <a:t> </a:t>
              </a:r>
              <a:r>
                <a:rPr kumimoji="1" lang="en-US" altLang="zh-CN" sz="2000" b="1" dirty="0">
                  <a:solidFill>
                    <a:srgbClr val="016FC0"/>
                  </a:solidFill>
                  <a:latin typeface="Arial" panose="020B0604020202090204" pitchFamily="34" charset="0"/>
                  <a:cs typeface="Arial" panose="020B0604020202090204" pitchFamily="34" charset="0"/>
                </a:rPr>
                <a:t>Model:</a:t>
              </a:r>
              <a:endParaRPr kumimoji="1" lang="en-US" altLang="zh-CN" sz="2000" b="1" dirty="0">
                <a:solidFill>
                  <a:srgbClr val="016FC0"/>
                </a:solidFill>
                <a:latin typeface="Arial" panose="020B0604020202090204" pitchFamily="34" charset="0"/>
                <a:cs typeface="Arial" panose="020B0604020202090204" pitchFamily="34" charset="0"/>
              </a:endParaRPr>
            </a:p>
            <a:p>
              <a:pPr marL="342900" indent="-342900">
                <a:buFont typeface="Arial" panose="020B0604020202090204" pitchFamily="34" charset="0"/>
                <a:buChar char="•"/>
              </a:pPr>
              <a:r>
                <a:rPr kumimoji="1" lang="en-US" altLang="zh-CN" sz="2000" dirty="0">
                  <a:latin typeface="Arial" panose="020B0604020202090204" pitchFamily="34" charset="0"/>
                  <a:cs typeface="Arial" panose="020B0604020202090204" pitchFamily="34" charset="0"/>
                </a:rPr>
                <a:t>Linear regression model with originally</a:t>
              </a:r>
              <a:r>
                <a:rPr kumimoji="1" lang="zh-CN" altLang="en-US" sz="2000" dirty="0">
                  <a:latin typeface="Arial" panose="020B0604020202090204" pitchFamily="34" charset="0"/>
                  <a:cs typeface="Arial" panose="020B0604020202090204" pitchFamily="34" charset="0"/>
                </a:rPr>
                <a:t> </a:t>
              </a:r>
              <a:r>
                <a:rPr kumimoji="1" lang="en-US" altLang="zh-CN" sz="2000" dirty="0">
                  <a:latin typeface="Arial" panose="020B0604020202090204" pitchFamily="34" charset="0"/>
                  <a:cs typeface="Arial" panose="020B0604020202090204" pitchFamily="34" charset="0"/>
                </a:rPr>
                <a:t>constructed</a:t>
              </a:r>
              <a:r>
                <a:rPr kumimoji="1" lang="zh-CN" altLang="en-US" sz="2000" dirty="0">
                  <a:latin typeface="Arial" panose="020B0604020202090204" pitchFamily="34" charset="0"/>
                  <a:cs typeface="Arial" panose="020B0604020202090204" pitchFamily="34" charset="0"/>
                </a:rPr>
                <a:t> </a:t>
              </a:r>
              <a:r>
                <a:rPr kumimoji="1" lang="en-US" altLang="zh-CN" sz="2000" dirty="0">
                  <a:latin typeface="Arial" panose="020B0604020202090204" pitchFamily="34" charset="0"/>
                  <a:cs typeface="Arial" panose="020B0604020202090204" pitchFamily="34" charset="0"/>
                </a:rPr>
                <a:t>features and Box-Cox transformation </a:t>
              </a:r>
              <a:endParaRPr kumimoji="1" lang="zh-CN" altLang="en-US" sz="2000" dirty="0">
                <a:latin typeface="Arial" panose="020B0604020202090204" pitchFamily="34" charset="0"/>
                <a:cs typeface="Arial" panose="020B0604020202090204" pitchFamily="34" charset="0"/>
              </a:endParaRPr>
            </a:p>
          </p:txBody>
        </p:sp>
      </p:grpSp>
      <p:grpSp>
        <p:nvGrpSpPr>
          <p:cNvPr id="26" name="组合 25"/>
          <p:cNvGrpSpPr/>
          <p:nvPr/>
        </p:nvGrpSpPr>
        <p:grpSpPr>
          <a:xfrm>
            <a:off x="6958705" y="1358874"/>
            <a:ext cx="4393879" cy="1906524"/>
            <a:chOff x="1271464" y="1358732"/>
            <a:chExt cx="4393879" cy="1906524"/>
          </a:xfrm>
        </p:grpSpPr>
        <p:sp>
          <p:nvSpPr>
            <p:cNvPr id="27" name="圆角矩形 26"/>
            <p:cNvSpPr/>
            <p:nvPr/>
          </p:nvSpPr>
          <p:spPr>
            <a:xfrm>
              <a:off x="1271464" y="1358732"/>
              <a:ext cx="4150165" cy="1906524"/>
            </a:xfrm>
            <a:prstGeom prst="roundRect">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2">
                    <a:lumMod val="20000"/>
                    <a:lumOff val="80000"/>
                  </a:schemeClr>
                </a:solidFill>
              </a:endParaRPr>
            </a:p>
          </p:txBody>
        </p:sp>
        <p:sp>
          <p:nvSpPr>
            <p:cNvPr id="28" name="文本框 27"/>
            <p:cNvSpPr txBox="1"/>
            <p:nvPr/>
          </p:nvSpPr>
          <p:spPr>
            <a:xfrm>
              <a:off x="1676687" y="1804162"/>
              <a:ext cx="3988656" cy="1015663"/>
            </a:xfrm>
            <a:prstGeom prst="rect">
              <a:avLst/>
            </a:prstGeom>
            <a:noFill/>
          </p:spPr>
          <p:txBody>
            <a:bodyPr wrap="square" rtlCol="0">
              <a:spAutoFit/>
            </a:bodyPr>
            <a:lstStyle/>
            <a:p>
              <a:r>
                <a:rPr kumimoji="1" lang="en-US" altLang="zh-CN" sz="2000" b="1" dirty="0">
                  <a:solidFill>
                    <a:srgbClr val="016FC0"/>
                  </a:solidFill>
                  <a:latin typeface="Arial" panose="020B0604020202090204" pitchFamily="34" charset="0"/>
                  <a:cs typeface="Arial" panose="020B0604020202090204" pitchFamily="34" charset="0"/>
                </a:rPr>
                <a:t>2 Sources of Problems:</a:t>
              </a:r>
              <a:endParaRPr kumimoji="1" lang="en-US" altLang="zh-CN" sz="2000" b="1" dirty="0">
                <a:solidFill>
                  <a:srgbClr val="016FC0"/>
                </a:solidFill>
                <a:latin typeface="Arial" panose="020B0604020202090204" pitchFamily="34" charset="0"/>
                <a:cs typeface="Arial" panose="020B0604020202090204" pitchFamily="34" charset="0"/>
              </a:endParaRPr>
            </a:p>
            <a:p>
              <a:pPr marL="342900" indent="-342900">
                <a:buFont typeface="Arial" panose="020B0604020202090204" pitchFamily="34" charset="0"/>
                <a:buChar char="•"/>
              </a:pPr>
              <a:r>
                <a:rPr lang="en-US" altLang="zh-CN" sz="2000" dirty="0">
                  <a:latin typeface="Arial" panose="020B0604020202090204" pitchFamily="34" charset="0"/>
                  <a:cs typeface="Arial" panose="020B0604020202090204" pitchFamily="34" charset="0"/>
                </a:rPr>
                <a:t>volatility clustering</a:t>
              </a:r>
              <a:r>
                <a:rPr lang="zh-CN" altLang="zh-CN" sz="2000" dirty="0">
                  <a:latin typeface="Arial" panose="020B0604020202090204" pitchFamily="34" charset="0"/>
                  <a:cs typeface="Arial" panose="020B0604020202090204" pitchFamily="34" charset="0"/>
                </a:rPr>
                <a:t> </a:t>
              </a:r>
              <a:endParaRPr lang="en-US" altLang="zh-CN" sz="2000" dirty="0">
                <a:latin typeface="Arial" panose="020B0604020202090204" pitchFamily="34" charset="0"/>
                <a:cs typeface="Arial" panose="020B0604020202090204" pitchFamily="34" charset="0"/>
              </a:endParaRPr>
            </a:p>
            <a:p>
              <a:pPr marL="342900" indent="-342900">
                <a:buFont typeface="Arial" panose="020B0604020202090204" pitchFamily="34" charset="0"/>
                <a:buChar char="•"/>
              </a:pPr>
              <a:r>
                <a:rPr lang="en-US" altLang="zh-CN" sz="2000" dirty="0">
                  <a:latin typeface="Arial" panose="020B0604020202090204" pitchFamily="34" charset="0"/>
                  <a:cs typeface="Arial" panose="020B0604020202090204" pitchFamily="34" charset="0"/>
                </a:rPr>
                <a:t>high-frequency</a:t>
              </a:r>
              <a:r>
                <a:rPr lang="zh-CN" altLang="zh-CN" sz="2000" dirty="0">
                  <a:latin typeface="Arial" panose="020B0604020202090204" pitchFamily="34" charset="0"/>
                  <a:cs typeface="Arial" panose="020B0604020202090204" pitchFamily="34" charset="0"/>
                </a:rPr>
                <a:t> </a:t>
              </a:r>
              <a:endParaRPr kumimoji="1" lang="zh-CN" altLang="en-US" sz="2000" dirty="0">
                <a:latin typeface="Arial" panose="020B0604020202090204" pitchFamily="34" charset="0"/>
                <a:cs typeface="Arial" panose="020B0604020202090204" pitchFamily="34" charset="0"/>
              </a:endParaRPr>
            </a:p>
          </p:txBody>
        </p:sp>
      </p:grpSp>
      <p:sp>
        <p:nvSpPr>
          <p:cNvPr id="32" name="object 2"/>
          <p:cNvSpPr txBox="1">
            <a:spLocks noGrp="1"/>
          </p:cNvSpPr>
          <p:nvPr>
            <p:ph type="title"/>
          </p:nvPr>
        </p:nvSpPr>
        <p:spPr>
          <a:xfrm>
            <a:off x="1595984" y="402101"/>
            <a:ext cx="9000032" cy="430887"/>
          </a:xfrm>
          <a:prstGeom prst="rect">
            <a:avLst/>
          </a:prstGeom>
        </p:spPr>
        <p:txBody>
          <a:bodyPr vert="horz" wrap="square" lIns="0" tIns="0" rIns="0" bIns="0" rtlCol="0">
            <a:spAutoFit/>
          </a:bodyPr>
          <a:lstStyle/>
          <a:p>
            <a:pPr marL="268605" algn="ctr">
              <a:lnSpc>
                <a:spcPct val="100000"/>
              </a:lnSpc>
            </a:pPr>
            <a:r>
              <a:rPr lang="en-US" kern="1200" spc="-5" dirty="0">
                <a:latin typeface="Arial Black" panose="020B0A04020102020204"/>
                <a:ea typeface="+mn-ea"/>
                <a:cs typeface="Arial Black" panose="020B0A04020102020204"/>
              </a:rPr>
              <a:t>Conclusion &amp; Future Work</a:t>
            </a:r>
            <a:endParaRPr kern="1200" spc="-5" dirty="0">
              <a:latin typeface="Arial Black" panose="020B0A04020102020204"/>
              <a:ea typeface="+mn-ea"/>
              <a:cs typeface="Arial Black" panose="020B0A04020102020204"/>
            </a:endParaRPr>
          </a:p>
        </p:txBody>
      </p:sp>
      <p:sp>
        <p:nvSpPr>
          <p:cNvPr id="39" name="object 3"/>
          <p:cNvSpPr/>
          <p:nvPr/>
        </p:nvSpPr>
        <p:spPr>
          <a:xfrm>
            <a:off x="5348478" y="1116330"/>
            <a:ext cx="1497965" cy="0"/>
          </a:xfrm>
          <a:custGeom>
            <a:avLst/>
            <a:gdLst/>
            <a:ahLst/>
            <a:cxnLst/>
            <a:rect l="l" t="t" r="r" b="b"/>
            <a:pathLst>
              <a:path w="1497965">
                <a:moveTo>
                  <a:pt x="0" y="0"/>
                </a:moveTo>
                <a:lnTo>
                  <a:pt x="1497456" y="0"/>
                </a:lnTo>
              </a:path>
            </a:pathLst>
          </a:custGeom>
          <a:ln w="38100">
            <a:solidFill>
              <a:srgbClr val="006FC0"/>
            </a:solidFill>
          </a:ln>
        </p:spPr>
        <p:txBody>
          <a:bodyPr wrap="square" lIns="0" tIns="0" rIns="0" bIns="0" rtlCol="0"/>
          <a:lstStyle/>
          <a:p/>
        </p:txBody>
      </p:sp>
      <p:graphicFrame>
        <p:nvGraphicFramePr>
          <p:cNvPr id="3" name="表格 8"/>
          <p:cNvGraphicFramePr>
            <a:graphicFrameLocks noGrp="1"/>
          </p:cNvGraphicFramePr>
          <p:nvPr/>
        </p:nvGraphicFramePr>
        <p:xfrm>
          <a:off x="1675765" y="5488940"/>
          <a:ext cx="8848090" cy="566420"/>
        </p:xfrm>
        <a:graphic>
          <a:graphicData uri="http://schemas.openxmlformats.org/drawingml/2006/table">
            <a:tbl>
              <a:tblPr firstRow="1" bandRow="1">
                <a:tableStyleId>{D113A9D2-9D6B-4929-AA2D-F23B5EE8CBE7}</a:tableStyleId>
              </a:tblPr>
              <a:tblGrid>
                <a:gridCol w="3590290"/>
                <a:gridCol w="2720975"/>
                <a:gridCol w="2536825"/>
              </a:tblGrid>
              <a:tr h="566420">
                <a:tc>
                  <a:txBody>
                    <a:bodyPr/>
                    <a:p>
                      <a:pPr marL="0" indent="0" algn="ctr" eaLnBrk="1" hangingPunct="1">
                        <a:buNone/>
                      </a:pPr>
                      <a:r>
                        <a:rPr lang="en-US" sz="1800" b="1" dirty="0">
                          <a:solidFill>
                            <a:schemeClr val="tx1">
                              <a:lumMod val="85000"/>
                              <a:lumOff val="15000"/>
                            </a:schemeClr>
                          </a:solidFill>
                          <a:latin typeface="Arial" panose="020B0604020202090204" pitchFamily="34" charset="0"/>
                          <a:ea typeface="+mn-ea"/>
                          <a:cs typeface="Arial" panose="020B0604020202090204" pitchFamily="34" charset="0"/>
                        </a:rPr>
                        <a:t>More features</a:t>
                      </a:r>
                      <a:endParaRPr lang="zh-CN" altLang="en-US" sz="1800" b="1" dirty="0">
                        <a:solidFill>
                          <a:schemeClr val="tx1">
                            <a:lumMod val="85000"/>
                            <a:lumOff val="15000"/>
                          </a:schemeClr>
                        </a:solidFill>
                        <a:latin typeface="Arial" panose="020B0604020202090204" pitchFamily="34" charset="0"/>
                        <a:ea typeface="+mn-ea"/>
                        <a:cs typeface="Arial" panose="020B0604020202090204" pitchFamily="34" charset="0"/>
                      </a:endParaRPr>
                    </a:p>
                  </a:txBody>
                  <a:tcPr marL="68580" marR="68580" marT="0" marB="0" anchor="ctr">
                    <a:solidFill>
                      <a:schemeClr val="tx2">
                        <a:lumMod val="40000"/>
                        <a:lumOff val="60000"/>
                      </a:schemeClr>
                    </a:solidFill>
                  </a:tcPr>
                </a:tc>
                <a:tc>
                  <a:txBody>
                    <a:bodyPr/>
                    <a:p>
                      <a:pPr marL="0" indent="0" algn="ctr" eaLnBrk="1" hangingPunct="1">
                        <a:buNone/>
                      </a:pPr>
                      <a:r>
                        <a:rPr lang="en-US" sz="1800" b="1" dirty="0">
                          <a:solidFill>
                            <a:schemeClr val="tx1">
                              <a:lumMod val="85000"/>
                              <a:lumOff val="15000"/>
                            </a:schemeClr>
                          </a:solidFill>
                          <a:latin typeface="Arial" panose="020B0604020202090204" pitchFamily="34" charset="0"/>
                          <a:ea typeface="+mn-ea"/>
                          <a:cs typeface="Arial" panose="020B0604020202090204" pitchFamily="34" charset="0"/>
                        </a:rPr>
                        <a:t>0.008894</a:t>
                      </a:r>
                      <a:endParaRPr lang="zh-CN" altLang="en-US" sz="1800" b="1" dirty="0">
                        <a:solidFill>
                          <a:schemeClr val="tx1">
                            <a:lumMod val="85000"/>
                            <a:lumOff val="15000"/>
                          </a:schemeClr>
                        </a:solidFill>
                        <a:latin typeface="Arial" panose="020B0604020202090204" pitchFamily="34" charset="0"/>
                        <a:ea typeface="+mn-ea"/>
                        <a:cs typeface="Arial" panose="020B0604020202090204" pitchFamily="34" charset="0"/>
                      </a:endParaRPr>
                    </a:p>
                  </a:txBody>
                  <a:tcPr marL="68580" marR="68580" marT="0" marB="0" anchor="ctr">
                    <a:solidFill>
                      <a:schemeClr val="tx2">
                        <a:lumMod val="40000"/>
                        <a:lumOff val="60000"/>
                      </a:schemeClr>
                    </a:solidFill>
                  </a:tcPr>
                </a:tc>
                <a:tc>
                  <a:txBody>
                    <a:bodyPr/>
                    <a:p>
                      <a:pPr marL="0" indent="0" algn="ctr" eaLnBrk="1" hangingPunct="1">
                        <a:buNone/>
                      </a:pPr>
                      <a:r>
                        <a:rPr lang="en-US" sz="1800" b="1" dirty="0">
                          <a:solidFill>
                            <a:schemeClr val="tx1">
                              <a:lumMod val="85000"/>
                              <a:lumOff val="15000"/>
                            </a:schemeClr>
                          </a:solidFill>
                          <a:latin typeface="Arial" panose="020B0604020202090204" pitchFamily="34" charset="0"/>
                          <a:ea typeface="+mn-ea"/>
                          <a:cs typeface="Arial" panose="020B0604020202090204" pitchFamily="34" charset="0"/>
                        </a:rPr>
                        <a:t>0.004127</a:t>
                      </a:r>
                      <a:endParaRPr lang="zh-CN" altLang="en-US" sz="1800" b="1" dirty="0">
                        <a:solidFill>
                          <a:schemeClr val="tx1">
                            <a:lumMod val="85000"/>
                            <a:lumOff val="15000"/>
                          </a:schemeClr>
                        </a:solidFill>
                        <a:latin typeface="Arial" panose="020B0604020202090204" pitchFamily="34" charset="0"/>
                        <a:ea typeface="+mn-ea"/>
                        <a:cs typeface="Arial" panose="020B0604020202090204" pitchFamily="34" charset="0"/>
                      </a:endParaRPr>
                    </a:p>
                  </a:txBody>
                  <a:tcPr marL="68580" marR="68580" marT="0" marB="0" anchor="ctr">
                    <a:solidFill>
                      <a:schemeClr val="tx2">
                        <a:lumMod val="40000"/>
                        <a:lumOff val="60000"/>
                      </a:schemeClr>
                    </a:solidFill>
                  </a:tcPr>
                </a:tc>
              </a:tr>
            </a:tbl>
          </a:graphicData>
        </a:graphic>
      </p:graphicFrame>
      <p:graphicFrame>
        <p:nvGraphicFramePr>
          <p:cNvPr id="6" name="Table -1"/>
          <p:cNvGraphicFramePr/>
          <p:nvPr/>
        </p:nvGraphicFramePr>
        <p:xfrm>
          <a:off x="1673225" y="3840480"/>
          <a:ext cx="8848725" cy="1647825"/>
        </p:xfrm>
        <a:graphic>
          <a:graphicData uri="http://schemas.openxmlformats.org/drawingml/2006/table">
            <a:tbl>
              <a:tblPr firstRow="1" bandRow="1">
                <a:tableStyleId>{D113A9D2-9D6B-4929-AA2D-F23B5EE8CBE7}</a:tableStyleId>
              </a:tblPr>
              <a:tblGrid>
                <a:gridCol w="3590925"/>
                <a:gridCol w="2720975"/>
                <a:gridCol w="2536825"/>
              </a:tblGrid>
              <a:tr h="549275">
                <a:tc>
                  <a:txBody>
                    <a:bodyPr/>
                    <a:p>
                      <a:pPr indent="0" algn="ctr">
                        <a:buNone/>
                      </a:pPr>
                      <a:endParaRPr lang="en-US" sz="1800" b="1" dirty="0">
                        <a:latin typeface="Arial" panose="020B0604020202090204" pitchFamily="34" charset="0"/>
                        <a:ea typeface="Times New Roman" panose="02020603050405020304" pitchFamily="18" charset="0"/>
                        <a:cs typeface="Arial" panose="020B0604020202090204" pitchFamily="34" charset="0"/>
                      </a:endParaRPr>
                    </a:p>
                  </a:txBody>
                  <a:tcPr marL="0" marR="0" marT="0" marB="1" anchor="ctr"/>
                </a:tc>
                <a:tc>
                  <a:txBody>
                    <a:bodyPr/>
                    <a:p>
                      <a:pPr indent="0" algn="ctr">
                        <a:buNone/>
                      </a:pPr>
                      <a:r>
                        <a:rPr sz="1800" b="1">
                          <a:latin typeface="Arial" panose="020B0604020202090204" pitchFamily="34" charset="0"/>
                          <a:cs typeface="Arial" panose="020B0604020202090204" pitchFamily="34" charset="0"/>
                        </a:rPr>
                        <a:t>Linear Regression</a:t>
                      </a:r>
                      <a:endParaRPr lang="en-US" sz="1800" b="1">
                        <a:latin typeface="Arial" panose="020B0604020202090204" pitchFamily="34" charset="0"/>
                        <a:ea typeface="Times New Roman" panose="02020603050405020304" pitchFamily="18" charset="0"/>
                        <a:cs typeface="Arial" panose="020B0604020202090204" pitchFamily="34" charset="0"/>
                      </a:endParaRPr>
                    </a:p>
                  </a:txBody>
                  <a:tcPr marL="0" marR="0" marT="0" marB="1" anchor="ctr"/>
                </a:tc>
                <a:tc>
                  <a:txBody>
                    <a:bodyPr/>
                    <a:p>
                      <a:pPr indent="0" algn="ctr">
                        <a:buNone/>
                      </a:pPr>
                      <a:r>
                        <a:rPr sz="1800" b="1">
                          <a:latin typeface="Arial" panose="020B0604020202090204" pitchFamily="34" charset="0"/>
                          <a:cs typeface="Arial" panose="020B0604020202090204" pitchFamily="34" charset="0"/>
                        </a:rPr>
                        <a:t>XGBoost</a:t>
                      </a:r>
                      <a:endParaRPr lang="en-US" sz="1800" b="1">
                        <a:latin typeface="Arial" panose="020B0604020202090204" pitchFamily="34" charset="0"/>
                        <a:ea typeface="Times New Roman" panose="02020603050405020304" pitchFamily="18" charset="0"/>
                        <a:cs typeface="Arial" panose="020B0604020202090204" pitchFamily="34" charset="0"/>
                      </a:endParaRPr>
                    </a:p>
                  </a:txBody>
                  <a:tcPr marL="0" marR="0" marT="0" marB="1" anchor="ctr"/>
                </a:tc>
              </a:tr>
              <a:tr h="549275">
                <a:tc>
                  <a:txBody>
                    <a:bodyPr/>
                    <a:p>
                      <a:pPr indent="0" algn="ctr">
                        <a:buNone/>
                      </a:pPr>
                      <a:endParaRPr sz="1800" b="1" dirty="0">
                        <a:solidFill>
                          <a:schemeClr val="tx1">
                            <a:lumMod val="85000"/>
                            <a:lumOff val="15000"/>
                          </a:schemeClr>
                        </a:solidFill>
                        <a:latin typeface="Arial" panose="020B0604020202090204" pitchFamily="34" charset="0"/>
                        <a:cs typeface="Arial" panose="020B0604020202090204" pitchFamily="34" charset="0"/>
                      </a:endParaRPr>
                    </a:p>
                    <a:p>
                      <a:pPr indent="0" algn="ctr">
                        <a:buNone/>
                      </a:pPr>
                      <a:r>
                        <a:rPr sz="1800" b="1" dirty="0">
                          <a:solidFill>
                            <a:schemeClr val="tx1">
                              <a:lumMod val="85000"/>
                              <a:lumOff val="15000"/>
                            </a:schemeClr>
                          </a:solidFill>
                          <a:latin typeface="Arial" panose="020B0604020202090204" pitchFamily="34" charset="0"/>
                          <a:cs typeface="Arial" panose="020B0604020202090204" pitchFamily="34" charset="0"/>
                        </a:rPr>
                        <a:t>No Box-Cox transformation</a:t>
                      </a:r>
                      <a:endParaRPr lang="en-US" sz="1800" b="1" dirty="0">
                        <a:solidFill>
                          <a:schemeClr val="tx1">
                            <a:lumMod val="85000"/>
                            <a:lumOff val="15000"/>
                          </a:schemeClr>
                        </a:solidFill>
                        <a:latin typeface="Arial" panose="020B0604020202090204" pitchFamily="34" charset="0"/>
                        <a:ea typeface="Times New Roman" panose="02020603050405020304" pitchFamily="18" charset="0"/>
                        <a:cs typeface="Arial" panose="020B0604020202090204" pitchFamily="34" charset="0"/>
                      </a:endParaRPr>
                    </a:p>
                  </a:txBody>
                  <a:tcPr marL="0" marR="0" marT="0" marB="1" anchor="ctr">
                    <a:solidFill>
                      <a:schemeClr val="tx2">
                        <a:lumMod val="40000"/>
                        <a:lumOff val="60000"/>
                      </a:schemeClr>
                    </a:solidFill>
                  </a:tcPr>
                </a:tc>
                <a:tc>
                  <a:txBody>
                    <a:bodyPr/>
                    <a:p>
                      <a:pPr indent="0" algn="ctr">
                        <a:buNone/>
                      </a:pPr>
                      <a:endParaRPr sz="1800" b="0" dirty="0">
                        <a:solidFill>
                          <a:schemeClr val="tx1">
                            <a:lumMod val="85000"/>
                            <a:lumOff val="15000"/>
                          </a:schemeClr>
                        </a:solidFill>
                        <a:latin typeface="Arial" panose="020B0604020202090204" pitchFamily="34" charset="0"/>
                        <a:cs typeface="Arial" panose="020B0604020202090204" pitchFamily="34" charset="0"/>
                      </a:endParaRPr>
                    </a:p>
                    <a:p>
                      <a:pPr indent="0" algn="ctr">
                        <a:buNone/>
                      </a:pPr>
                      <a:r>
                        <a:rPr sz="1800" b="0" dirty="0">
                          <a:solidFill>
                            <a:schemeClr val="tx1">
                              <a:lumMod val="85000"/>
                              <a:lumOff val="15000"/>
                            </a:schemeClr>
                          </a:solidFill>
                          <a:latin typeface="Arial" panose="020B0604020202090204" pitchFamily="34" charset="0"/>
                          <a:cs typeface="Arial" panose="020B0604020202090204" pitchFamily="34" charset="0"/>
                        </a:rPr>
                        <a:t>0.008651</a:t>
                      </a:r>
                      <a:endParaRPr lang="en-US" sz="1800" b="0" dirty="0">
                        <a:solidFill>
                          <a:schemeClr val="tx1">
                            <a:lumMod val="85000"/>
                            <a:lumOff val="15000"/>
                          </a:schemeClr>
                        </a:solidFill>
                        <a:latin typeface="Arial" panose="020B0604020202090204" pitchFamily="34" charset="0"/>
                        <a:ea typeface="Courier New" panose="02070609020205090404" charset="0"/>
                        <a:cs typeface="Arial" panose="020B0604020202090204" pitchFamily="34" charset="0"/>
                      </a:endParaRPr>
                    </a:p>
                  </a:txBody>
                  <a:tcPr marL="0" marR="0" marT="0" marB="1" anchor="ctr">
                    <a:solidFill>
                      <a:schemeClr val="tx2">
                        <a:lumMod val="40000"/>
                        <a:lumOff val="60000"/>
                      </a:schemeClr>
                    </a:solidFill>
                  </a:tcPr>
                </a:tc>
                <a:tc>
                  <a:txBody>
                    <a:bodyPr/>
                    <a:p>
                      <a:pPr indent="0" algn="ctr">
                        <a:buNone/>
                      </a:pPr>
                      <a:endParaRPr sz="1800" b="0" dirty="0">
                        <a:solidFill>
                          <a:schemeClr val="tx1">
                            <a:lumMod val="85000"/>
                            <a:lumOff val="15000"/>
                          </a:schemeClr>
                        </a:solidFill>
                        <a:latin typeface="Arial" panose="020B0604020202090204" pitchFamily="34" charset="0"/>
                        <a:cs typeface="Arial" panose="020B0604020202090204" pitchFamily="34" charset="0"/>
                      </a:endParaRPr>
                    </a:p>
                    <a:p>
                      <a:pPr indent="0" algn="ctr">
                        <a:buNone/>
                      </a:pPr>
                      <a:r>
                        <a:rPr sz="1800" b="0" dirty="0">
                          <a:solidFill>
                            <a:schemeClr val="tx1">
                              <a:lumMod val="85000"/>
                              <a:lumOff val="15000"/>
                            </a:schemeClr>
                          </a:solidFill>
                          <a:latin typeface="Arial" panose="020B0604020202090204" pitchFamily="34" charset="0"/>
                          <a:cs typeface="Arial" panose="020B0604020202090204" pitchFamily="34" charset="0"/>
                        </a:rPr>
                        <a:t>0.001413</a:t>
                      </a:r>
                      <a:endParaRPr lang="en-US" sz="1800" b="0" dirty="0">
                        <a:solidFill>
                          <a:schemeClr val="tx1">
                            <a:lumMod val="85000"/>
                            <a:lumOff val="15000"/>
                          </a:schemeClr>
                        </a:solidFill>
                        <a:latin typeface="Arial" panose="020B0604020202090204" pitchFamily="34" charset="0"/>
                        <a:ea typeface="Courier New" panose="02070609020205090404" charset="0"/>
                        <a:cs typeface="Arial" panose="020B0604020202090204" pitchFamily="34" charset="0"/>
                      </a:endParaRPr>
                    </a:p>
                  </a:txBody>
                  <a:tcPr marL="0" marR="0" marT="0" marB="1" anchor="ctr">
                    <a:solidFill>
                      <a:schemeClr val="tx2">
                        <a:lumMod val="40000"/>
                        <a:lumOff val="60000"/>
                      </a:schemeClr>
                    </a:solidFill>
                  </a:tcPr>
                </a:tc>
              </a:tr>
              <a:tr h="549275">
                <a:tc>
                  <a:txBody>
                    <a:bodyPr/>
                    <a:p>
                      <a:pPr indent="0" algn="ctr">
                        <a:buNone/>
                      </a:pPr>
                      <a:endParaRPr sz="1800" b="1" dirty="0">
                        <a:solidFill>
                          <a:schemeClr val="tx1">
                            <a:lumMod val="85000"/>
                            <a:lumOff val="15000"/>
                          </a:schemeClr>
                        </a:solidFill>
                        <a:latin typeface="Arial" panose="020B0604020202090204" pitchFamily="34" charset="0"/>
                        <a:cs typeface="Arial" panose="020B0604020202090204" pitchFamily="34" charset="0"/>
                      </a:endParaRPr>
                    </a:p>
                    <a:p>
                      <a:pPr indent="0" algn="ctr">
                        <a:buNone/>
                      </a:pPr>
                      <a:r>
                        <a:rPr sz="1800" b="1" dirty="0">
                          <a:solidFill>
                            <a:schemeClr val="tx1">
                              <a:lumMod val="85000"/>
                              <a:lumOff val="15000"/>
                            </a:schemeClr>
                          </a:solidFill>
                          <a:latin typeface="Arial" panose="020B0604020202090204" pitchFamily="34" charset="0"/>
                          <a:cs typeface="Arial" panose="020B0604020202090204" pitchFamily="34" charset="0"/>
                        </a:rPr>
                        <a:t>With Box-Cox transformation</a:t>
                      </a:r>
                      <a:endParaRPr lang="en-US" sz="1800" b="1" dirty="0">
                        <a:solidFill>
                          <a:schemeClr val="tx1">
                            <a:lumMod val="85000"/>
                            <a:lumOff val="15000"/>
                          </a:schemeClr>
                        </a:solidFill>
                        <a:latin typeface="Arial" panose="020B0604020202090204" pitchFamily="34" charset="0"/>
                        <a:ea typeface="Times New Roman" panose="02020603050405020304" pitchFamily="18" charset="0"/>
                        <a:cs typeface="Arial" panose="020B0604020202090204" pitchFamily="34" charset="0"/>
                      </a:endParaRPr>
                    </a:p>
                  </a:txBody>
                  <a:tcPr marL="0" marR="0" marT="0" marB="1" anchor="ctr">
                    <a:solidFill>
                      <a:schemeClr val="tx2">
                        <a:lumMod val="40000"/>
                        <a:lumOff val="60000"/>
                      </a:schemeClr>
                    </a:solidFill>
                  </a:tcPr>
                </a:tc>
                <a:tc>
                  <a:txBody>
                    <a:bodyPr/>
                    <a:p>
                      <a:pPr indent="0" algn="ctr">
                        <a:buNone/>
                      </a:pPr>
                      <a:endParaRPr sz="1800" b="1" dirty="0">
                        <a:solidFill>
                          <a:srgbClr val="C00000"/>
                        </a:solidFill>
                        <a:latin typeface="Arial" panose="020B0604020202090204" pitchFamily="34" charset="0"/>
                        <a:cs typeface="Arial" panose="020B0604020202090204" pitchFamily="34" charset="0"/>
                      </a:endParaRPr>
                    </a:p>
                    <a:p>
                      <a:pPr indent="0" algn="ctr">
                        <a:buNone/>
                      </a:pPr>
                      <a:r>
                        <a:rPr sz="1800" b="1" dirty="0">
                          <a:solidFill>
                            <a:srgbClr val="C00000"/>
                          </a:solidFill>
                          <a:latin typeface="Arial" panose="020B0604020202090204" pitchFamily="34" charset="0"/>
                          <a:cs typeface="Arial" panose="020B0604020202090204" pitchFamily="34" charset="0"/>
                        </a:rPr>
                        <a:t>0.010551</a:t>
                      </a:r>
                      <a:endParaRPr lang="en-US" sz="1800" b="1" dirty="0">
                        <a:solidFill>
                          <a:srgbClr val="C00000"/>
                        </a:solidFill>
                        <a:latin typeface="Arial" panose="020B0604020202090204" pitchFamily="34" charset="0"/>
                        <a:ea typeface="Courier New" panose="02070609020205090404" charset="0"/>
                        <a:cs typeface="Arial" panose="020B0604020202090204" pitchFamily="34" charset="0"/>
                      </a:endParaRPr>
                    </a:p>
                  </a:txBody>
                  <a:tcPr marL="0" marR="0" marT="0" marB="1" anchor="ctr">
                    <a:solidFill>
                      <a:schemeClr val="tx2">
                        <a:lumMod val="40000"/>
                        <a:lumOff val="60000"/>
                      </a:schemeClr>
                    </a:solidFill>
                  </a:tcPr>
                </a:tc>
                <a:tc>
                  <a:txBody>
                    <a:bodyPr/>
                    <a:p>
                      <a:pPr indent="0" algn="ctr">
                        <a:buNone/>
                      </a:pPr>
                      <a:endParaRPr sz="1800" b="1" dirty="0">
                        <a:solidFill>
                          <a:srgbClr val="C00000"/>
                        </a:solidFill>
                        <a:latin typeface="Arial" panose="020B0604020202090204" pitchFamily="34" charset="0"/>
                        <a:cs typeface="Arial" panose="020B0604020202090204" pitchFamily="34" charset="0"/>
                      </a:endParaRPr>
                    </a:p>
                    <a:p>
                      <a:pPr indent="0" algn="ctr">
                        <a:buNone/>
                      </a:pPr>
                      <a:r>
                        <a:rPr sz="1800" b="1" dirty="0">
                          <a:solidFill>
                            <a:schemeClr val="tx1"/>
                          </a:solidFill>
                          <a:latin typeface="Arial" panose="020B0604020202090204" pitchFamily="34" charset="0"/>
                          <a:cs typeface="Arial" panose="020B0604020202090204" pitchFamily="34" charset="0"/>
                        </a:rPr>
                        <a:t>0.004459</a:t>
                      </a:r>
                      <a:endParaRPr lang="en-US" sz="1800" b="1" dirty="0">
                        <a:solidFill>
                          <a:schemeClr val="tx1"/>
                        </a:solidFill>
                        <a:latin typeface="Arial" panose="020B0604020202090204" pitchFamily="34" charset="0"/>
                        <a:ea typeface="Courier New" panose="02070609020205090404" charset="0"/>
                        <a:cs typeface="Arial" panose="020B0604020202090204" pitchFamily="34" charset="0"/>
                      </a:endParaRPr>
                    </a:p>
                  </a:txBody>
                  <a:tcPr marL="0" marR="0" marT="0" marB="1" anchor="ctr">
                    <a:solidFill>
                      <a:schemeClr val="tx2">
                        <a:lumMod val="40000"/>
                        <a:lumOff val="60000"/>
                      </a:schemeClr>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object 2"/>
          <p:cNvSpPr/>
          <p:nvPr/>
        </p:nvSpPr>
        <p:spPr>
          <a:xfrm>
            <a:off x="0" y="0"/>
            <a:ext cx="12192000" cy="6858000"/>
          </a:xfrm>
          <a:prstGeom prst="rect">
            <a:avLst/>
          </a:prstGeom>
        </p:spPr>
        <p:style>
          <a:lnRef idx="1">
            <a:schemeClr val="dk1"/>
          </a:lnRef>
          <a:fillRef idx="2">
            <a:schemeClr val="dk1"/>
          </a:fillRef>
          <a:effectRef idx="1">
            <a:schemeClr val="dk1"/>
          </a:effectRef>
          <a:fontRef idx="minor">
            <a:schemeClr val="dk1"/>
          </a:fontRef>
        </p:style>
        <p:txBody>
          <a:bodyPr wrap="square" lIns="0" tIns="0" rIns="0" bIns="0" rtlCol="0"/>
          <a:lstStyle/>
          <a:p>
            <a:endParaRPr dirty="0"/>
          </a:p>
        </p:txBody>
      </p:sp>
      <p:sp>
        <p:nvSpPr>
          <p:cNvPr id="14" name="object 14"/>
          <p:cNvSpPr/>
          <p:nvPr/>
        </p:nvSpPr>
        <p:spPr>
          <a:xfrm>
            <a:off x="1230918" y="1489628"/>
            <a:ext cx="600710" cy="600710"/>
          </a:xfrm>
          <a:custGeom>
            <a:avLst/>
            <a:gdLst/>
            <a:ahLst/>
            <a:cxnLst/>
            <a:rect l="l" t="t" r="r" b="b"/>
            <a:pathLst>
              <a:path w="600710" h="600710">
                <a:moveTo>
                  <a:pt x="300228" y="0"/>
                </a:moveTo>
                <a:lnTo>
                  <a:pt x="251529" y="3928"/>
                </a:lnTo>
                <a:lnTo>
                  <a:pt x="205332" y="15300"/>
                </a:lnTo>
                <a:lnTo>
                  <a:pt x="162256" y="33501"/>
                </a:lnTo>
                <a:lnTo>
                  <a:pt x="122917" y="57912"/>
                </a:lnTo>
                <a:lnTo>
                  <a:pt x="87934" y="87915"/>
                </a:lnTo>
                <a:lnTo>
                  <a:pt x="57926" y="122895"/>
                </a:lnTo>
                <a:lnTo>
                  <a:pt x="33510" y="162233"/>
                </a:lnTo>
                <a:lnTo>
                  <a:pt x="15305" y="205313"/>
                </a:lnTo>
                <a:lnTo>
                  <a:pt x="3929" y="251517"/>
                </a:lnTo>
                <a:lnTo>
                  <a:pt x="0" y="300227"/>
                </a:lnTo>
                <a:lnTo>
                  <a:pt x="995" y="324858"/>
                </a:lnTo>
                <a:lnTo>
                  <a:pt x="8725" y="372392"/>
                </a:lnTo>
                <a:lnTo>
                  <a:pt x="23593" y="417111"/>
                </a:lnTo>
                <a:lnTo>
                  <a:pt x="44981" y="458397"/>
                </a:lnTo>
                <a:lnTo>
                  <a:pt x="72270" y="495633"/>
                </a:lnTo>
                <a:lnTo>
                  <a:pt x="104842" y="528202"/>
                </a:lnTo>
                <a:lnTo>
                  <a:pt x="142080" y="555487"/>
                </a:lnTo>
                <a:lnTo>
                  <a:pt x="183365" y="576869"/>
                </a:lnTo>
                <a:lnTo>
                  <a:pt x="228079" y="591733"/>
                </a:lnTo>
                <a:lnTo>
                  <a:pt x="275604" y="599461"/>
                </a:lnTo>
                <a:lnTo>
                  <a:pt x="300228" y="600456"/>
                </a:lnTo>
                <a:lnTo>
                  <a:pt x="324851" y="599461"/>
                </a:lnTo>
                <a:lnTo>
                  <a:pt x="372376" y="591733"/>
                </a:lnTo>
                <a:lnTo>
                  <a:pt x="417090" y="576869"/>
                </a:lnTo>
                <a:lnTo>
                  <a:pt x="458375" y="555487"/>
                </a:lnTo>
                <a:lnTo>
                  <a:pt x="495613" y="528202"/>
                </a:lnTo>
                <a:lnTo>
                  <a:pt x="528185" y="495633"/>
                </a:lnTo>
                <a:lnTo>
                  <a:pt x="555474" y="458397"/>
                </a:lnTo>
                <a:lnTo>
                  <a:pt x="576862" y="417111"/>
                </a:lnTo>
                <a:lnTo>
                  <a:pt x="591730" y="372392"/>
                </a:lnTo>
                <a:lnTo>
                  <a:pt x="599460" y="324858"/>
                </a:lnTo>
                <a:lnTo>
                  <a:pt x="600456" y="300227"/>
                </a:lnTo>
                <a:lnTo>
                  <a:pt x="599460" y="275597"/>
                </a:lnTo>
                <a:lnTo>
                  <a:pt x="591730" y="228063"/>
                </a:lnTo>
                <a:lnTo>
                  <a:pt x="576862" y="183344"/>
                </a:lnTo>
                <a:lnTo>
                  <a:pt x="555474" y="142058"/>
                </a:lnTo>
                <a:lnTo>
                  <a:pt x="528185" y="104822"/>
                </a:lnTo>
                <a:lnTo>
                  <a:pt x="495613" y="72253"/>
                </a:lnTo>
                <a:lnTo>
                  <a:pt x="458375" y="44968"/>
                </a:lnTo>
                <a:lnTo>
                  <a:pt x="417090" y="23586"/>
                </a:lnTo>
                <a:lnTo>
                  <a:pt x="372376" y="8722"/>
                </a:lnTo>
                <a:lnTo>
                  <a:pt x="324851" y="994"/>
                </a:lnTo>
                <a:lnTo>
                  <a:pt x="300228" y="0"/>
                </a:lnTo>
                <a:close/>
              </a:path>
            </a:pathLst>
          </a:custGeom>
          <a:solidFill>
            <a:srgbClr val="FFFFFF"/>
          </a:solidFill>
        </p:spPr>
        <p:txBody>
          <a:bodyPr wrap="square" lIns="0" tIns="0" rIns="0" bIns="0" rtlCol="0"/>
          <a:lstStyle/>
          <a:p/>
        </p:txBody>
      </p:sp>
      <p:sp>
        <p:nvSpPr>
          <p:cNvPr id="15" name="object 15"/>
          <p:cNvSpPr/>
          <p:nvPr/>
        </p:nvSpPr>
        <p:spPr>
          <a:xfrm>
            <a:off x="1230918" y="1443908"/>
            <a:ext cx="600710" cy="600710"/>
          </a:xfrm>
          <a:custGeom>
            <a:avLst/>
            <a:gdLst/>
            <a:ahLst/>
            <a:cxnLst/>
            <a:rect l="l" t="t" r="r" b="b"/>
            <a:pathLst>
              <a:path w="600710" h="600710">
                <a:moveTo>
                  <a:pt x="0" y="300227"/>
                </a:moveTo>
                <a:lnTo>
                  <a:pt x="3929" y="251517"/>
                </a:lnTo>
                <a:lnTo>
                  <a:pt x="15305" y="205313"/>
                </a:lnTo>
                <a:lnTo>
                  <a:pt x="33510" y="162233"/>
                </a:lnTo>
                <a:lnTo>
                  <a:pt x="57926" y="122895"/>
                </a:lnTo>
                <a:lnTo>
                  <a:pt x="87934" y="87915"/>
                </a:lnTo>
                <a:lnTo>
                  <a:pt x="122917" y="57912"/>
                </a:lnTo>
                <a:lnTo>
                  <a:pt x="162256" y="33501"/>
                </a:lnTo>
                <a:lnTo>
                  <a:pt x="205332" y="15300"/>
                </a:lnTo>
                <a:lnTo>
                  <a:pt x="251529" y="3928"/>
                </a:lnTo>
                <a:lnTo>
                  <a:pt x="300228" y="0"/>
                </a:lnTo>
                <a:lnTo>
                  <a:pt x="324851" y="994"/>
                </a:lnTo>
                <a:lnTo>
                  <a:pt x="372376" y="8722"/>
                </a:lnTo>
                <a:lnTo>
                  <a:pt x="417090" y="23586"/>
                </a:lnTo>
                <a:lnTo>
                  <a:pt x="458375" y="44968"/>
                </a:lnTo>
                <a:lnTo>
                  <a:pt x="495613" y="72253"/>
                </a:lnTo>
                <a:lnTo>
                  <a:pt x="528185" y="104822"/>
                </a:lnTo>
                <a:lnTo>
                  <a:pt x="555474" y="142058"/>
                </a:lnTo>
                <a:lnTo>
                  <a:pt x="576862" y="183344"/>
                </a:lnTo>
                <a:lnTo>
                  <a:pt x="591730" y="228063"/>
                </a:lnTo>
                <a:lnTo>
                  <a:pt x="599460" y="275597"/>
                </a:lnTo>
                <a:lnTo>
                  <a:pt x="600456" y="300227"/>
                </a:lnTo>
                <a:lnTo>
                  <a:pt x="599460" y="324858"/>
                </a:lnTo>
                <a:lnTo>
                  <a:pt x="591730" y="372392"/>
                </a:lnTo>
                <a:lnTo>
                  <a:pt x="576862" y="417111"/>
                </a:lnTo>
                <a:lnTo>
                  <a:pt x="555474" y="458397"/>
                </a:lnTo>
                <a:lnTo>
                  <a:pt x="528185" y="495633"/>
                </a:lnTo>
                <a:lnTo>
                  <a:pt x="495613" y="528202"/>
                </a:lnTo>
                <a:lnTo>
                  <a:pt x="458375" y="555487"/>
                </a:lnTo>
                <a:lnTo>
                  <a:pt x="417090" y="576869"/>
                </a:lnTo>
                <a:lnTo>
                  <a:pt x="372376" y="591733"/>
                </a:lnTo>
                <a:lnTo>
                  <a:pt x="324851" y="599461"/>
                </a:lnTo>
                <a:lnTo>
                  <a:pt x="300228" y="600456"/>
                </a:lnTo>
                <a:lnTo>
                  <a:pt x="275604" y="599461"/>
                </a:lnTo>
                <a:lnTo>
                  <a:pt x="228079" y="591733"/>
                </a:lnTo>
                <a:lnTo>
                  <a:pt x="183365" y="576869"/>
                </a:lnTo>
                <a:lnTo>
                  <a:pt x="142080" y="555487"/>
                </a:lnTo>
                <a:lnTo>
                  <a:pt x="104842" y="528202"/>
                </a:lnTo>
                <a:lnTo>
                  <a:pt x="72270" y="495633"/>
                </a:lnTo>
                <a:lnTo>
                  <a:pt x="44981" y="458397"/>
                </a:lnTo>
                <a:lnTo>
                  <a:pt x="23593" y="417111"/>
                </a:lnTo>
                <a:lnTo>
                  <a:pt x="8725" y="372392"/>
                </a:lnTo>
                <a:lnTo>
                  <a:pt x="995" y="324858"/>
                </a:lnTo>
                <a:lnTo>
                  <a:pt x="0" y="300227"/>
                </a:lnTo>
                <a:close/>
              </a:path>
            </a:pathLst>
          </a:custGeom>
          <a:ln w="12700">
            <a:solidFill>
              <a:srgbClr val="5B9BD4"/>
            </a:solidFill>
          </a:ln>
        </p:spPr>
        <p:txBody>
          <a:bodyPr wrap="square" lIns="0" tIns="0" rIns="0" bIns="0" rtlCol="0"/>
          <a:lstStyle/>
          <a:p/>
        </p:txBody>
      </p:sp>
      <p:sp>
        <p:nvSpPr>
          <p:cNvPr id="16" name="object 16"/>
          <p:cNvSpPr txBox="1"/>
          <p:nvPr/>
        </p:nvSpPr>
        <p:spPr>
          <a:xfrm>
            <a:off x="1454438" y="1662912"/>
            <a:ext cx="153035" cy="254000"/>
          </a:xfrm>
          <a:prstGeom prst="rect">
            <a:avLst/>
          </a:prstGeom>
        </p:spPr>
        <p:txBody>
          <a:bodyPr vert="horz" wrap="square" lIns="0" tIns="0" rIns="0" bIns="0" rtlCol="0">
            <a:spAutoFit/>
          </a:bodyPr>
          <a:lstStyle/>
          <a:p>
            <a:pPr marL="12700">
              <a:lnSpc>
                <a:spcPct val="100000"/>
              </a:lnSpc>
            </a:pPr>
            <a:r>
              <a:rPr sz="1800" dirty="0">
                <a:solidFill>
                  <a:srgbClr val="006FC0"/>
                </a:solidFill>
                <a:latin typeface="Arial" panose="020B0604020202090204"/>
                <a:cs typeface="Arial" panose="020B0604020202090204"/>
              </a:rPr>
              <a:t>3</a:t>
            </a:r>
            <a:endParaRPr sz="1800" dirty="0">
              <a:latin typeface="Arial" panose="020B0604020202090204"/>
              <a:cs typeface="Arial" panose="020B0604020202090204"/>
            </a:endParaRPr>
          </a:p>
        </p:txBody>
      </p:sp>
      <p:grpSp>
        <p:nvGrpSpPr>
          <p:cNvPr id="29" name="组合 28"/>
          <p:cNvGrpSpPr/>
          <p:nvPr/>
        </p:nvGrpSpPr>
        <p:grpSpPr>
          <a:xfrm>
            <a:off x="2113280" y="1399540"/>
            <a:ext cx="7969250" cy="739775"/>
            <a:chOff x="1271464" y="1358732"/>
            <a:chExt cx="4150165" cy="1391667"/>
          </a:xfrm>
        </p:grpSpPr>
        <p:sp>
          <p:nvSpPr>
            <p:cNvPr id="30" name="圆角矩形 29"/>
            <p:cNvSpPr/>
            <p:nvPr/>
          </p:nvSpPr>
          <p:spPr>
            <a:xfrm>
              <a:off x="1271464" y="1358732"/>
              <a:ext cx="4150165" cy="1391667"/>
            </a:xfrm>
            <a:prstGeom prst="roundRect">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2">
                    <a:lumMod val="20000"/>
                    <a:lumOff val="80000"/>
                  </a:schemeClr>
                </a:solidFill>
              </a:endParaRPr>
            </a:p>
          </p:txBody>
        </p:sp>
        <p:sp>
          <p:nvSpPr>
            <p:cNvPr id="31" name="文本框 30"/>
            <p:cNvSpPr txBox="1"/>
            <p:nvPr/>
          </p:nvSpPr>
          <p:spPr>
            <a:xfrm>
              <a:off x="1351226" y="1648387"/>
              <a:ext cx="3988656" cy="750186"/>
            </a:xfrm>
            <a:prstGeom prst="rect">
              <a:avLst/>
            </a:prstGeom>
            <a:noFill/>
          </p:spPr>
          <p:txBody>
            <a:bodyPr wrap="square" rtlCol="0">
              <a:spAutoFit/>
            </a:bodyPr>
            <a:lstStyle/>
            <a:p>
              <a:r>
                <a:rPr kumimoji="1" lang="en-US" altLang="zh-CN" sz="2000" b="1" dirty="0">
                  <a:solidFill>
                    <a:srgbClr val="016FC0"/>
                  </a:solidFill>
                  <a:latin typeface="Arial" panose="020B0604020202090204" pitchFamily="34" charset="0"/>
                  <a:cs typeface="Arial" panose="020B0604020202090204" pitchFamily="34" charset="0"/>
                </a:rPr>
                <a:t>Future Work: solve collinearity: </a:t>
              </a:r>
              <a:r>
                <a:rPr lang="en-US" altLang="zh-CN" sz="2000" dirty="0">
                  <a:latin typeface="Arial" panose="020B0604020202090204" pitchFamily="34" charset="0"/>
                  <a:cs typeface="Arial" panose="020B0604020202090204" pitchFamily="34" charset="0"/>
                </a:rPr>
                <a:t>LASSO and ridge regression</a:t>
              </a:r>
              <a:r>
                <a:rPr lang="zh-CN" altLang="zh-CN" sz="2000" dirty="0">
                  <a:latin typeface="Arial" panose="020B0604020202090204" pitchFamily="34" charset="0"/>
                  <a:cs typeface="Arial" panose="020B0604020202090204" pitchFamily="34" charset="0"/>
                </a:rPr>
                <a:t> </a:t>
              </a:r>
              <a:endParaRPr kumimoji="1" lang="zh-CN" altLang="en-US" sz="2000" dirty="0">
                <a:latin typeface="Arial" panose="020B0604020202090204" pitchFamily="34" charset="0"/>
                <a:cs typeface="Arial" panose="020B0604020202090204" pitchFamily="34" charset="0"/>
              </a:endParaRPr>
            </a:p>
          </p:txBody>
        </p:sp>
      </p:grpSp>
      <p:sp>
        <p:nvSpPr>
          <p:cNvPr id="32" name="object 2"/>
          <p:cNvSpPr txBox="1">
            <a:spLocks noGrp="1"/>
          </p:cNvSpPr>
          <p:nvPr>
            <p:ph type="title"/>
          </p:nvPr>
        </p:nvSpPr>
        <p:spPr>
          <a:xfrm>
            <a:off x="1595984" y="402101"/>
            <a:ext cx="9000032" cy="430887"/>
          </a:xfrm>
          <a:prstGeom prst="rect">
            <a:avLst/>
          </a:prstGeom>
        </p:spPr>
        <p:txBody>
          <a:bodyPr vert="horz" wrap="square" lIns="0" tIns="0" rIns="0" bIns="0" rtlCol="0">
            <a:spAutoFit/>
          </a:bodyPr>
          <a:lstStyle/>
          <a:p>
            <a:pPr marL="268605" algn="ctr">
              <a:lnSpc>
                <a:spcPct val="100000"/>
              </a:lnSpc>
            </a:pPr>
            <a:r>
              <a:rPr lang="en-US" kern="1200" spc="-5" dirty="0">
                <a:latin typeface="Arial Black" panose="020B0A04020102020204"/>
                <a:ea typeface="+mn-ea"/>
                <a:cs typeface="Arial Black" panose="020B0A04020102020204"/>
              </a:rPr>
              <a:t>Conclusion &amp; Future Work</a:t>
            </a:r>
            <a:endParaRPr kern="1200" spc="-5" dirty="0">
              <a:latin typeface="Arial Black" panose="020B0A04020102020204"/>
              <a:ea typeface="+mn-ea"/>
              <a:cs typeface="Arial Black" panose="020B0A04020102020204"/>
            </a:endParaRPr>
          </a:p>
        </p:txBody>
      </p:sp>
      <p:sp>
        <p:nvSpPr>
          <p:cNvPr id="39" name="object 3"/>
          <p:cNvSpPr/>
          <p:nvPr/>
        </p:nvSpPr>
        <p:spPr>
          <a:xfrm>
            <a:off x="5348478" y="1116330"/>
            <a:ext cx="1497965" cy="0"/>
          </a:xfrm>
          <a:custGeom>
            <a:avLst/>
            <a:gdLst/>
            <a:ahLst/>
            <a:cxnLst/>
            <a:rect l="l" t="t" r="r" b="b"/>
            <a:pathLst>
              <a:path w="1497965">
                <a:moveTo>
                  <a:pt x="0" y="0"/>
                </a:moveTo>
                <a:lnTo>
                  <a:pt x="1497456" y="0"/>
                </a:lnTo>
              </a:path>
            </a:pathLst>
          </a:custGeom>
          <a:ln w="38100">
            <a:solidFill>
              <a:srgbClr val="006FC0"/>
            </a:solidFill>
          </a:ln>
        </p:spPr>
        <p:txBody>
          <a:bodyPr wrap="square" lIns="0" tIns="0" rIns="0" bIns="0" rtlCol="0"/>
          <a:lstStyle/>
          <a:p/>
        </p:txBody>
      </p:sp>
      <p:pic>
        <p:nvPicPr>
          <p:cNvPr id="3" name="Picture 2" descr="Screenshot 2021-12-12 at 17.16.27"/>
          <p:cNvPicPr>
            <a:picLocks noChangeAspect="1"/>
          </p:cNvPicPr>
          <p:nvPr/>
        </p:nvPicPr>
        <p:blipFill>
          <a:blip r:embed="rId1"/>
          <a:stretch>
            <a:fillRect/>
          </a:stretch>
        </p:blipFill>
        <p:spPr>
          <a:xfrm>
            <a:off x="3486785" y="2672080"/>
            <a:ext cx="5218430" cy="391223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5186" y="1515617"/>
            <a:ext cx="3959860" cy="3957954"/>
          </a:xfrm>
          <a:custGeom>
            <a:avLst/>
            <a:gdLst/>
            <a:ahLst/>
            <a:cxnLst/>
            <a:rect l="l" t="t" r="r" b="b"/>
            <a:pathLst>
              <a:path w="3959860" h="3957954">
                <a:moveTo>
                  <a:pt x="0" y="3957828"/>
                </a:moveTo>
                <a:lnTo>
                  <a:pt x="3959352" y="3957828"/>
                </a:lnTo>
                <a:lnTo>
                  <a:pt x="3959352" y="0"/>
                </a:lnTo>
                <a:lnTo>
                  <a:pt x="0" y="0"/>
                </a:lnTo>
                <a:lnTo>
                  <a:pt x="0" y="3957828"/>
                </a:lnTo>
                <a:close/>
              </a:path>
            </a:pathLst>
          </a:custGeom>
          <a:ln w="187325">
            <a:solidFill>
              <a:srgbClr val="2D75B6"/>
            </a:solidFill>
          </a:ln>
        </p:spPr>
        <p:txBody>
          <a:bodyPr wrap="square" lIns="0" tIns="0" rIns="0" bIns="0" rtlCol="0"/>
          <a:lstStyle/>
          <a:p/>
        </p:txBody>
      </p:sp>
      <p:sp>
        <p:nvSpPr>
          <p:cNvPr id="3" name="object 3"/>
          <p:cNvSpPr/>
          <p:nvPr/>
        </p:nvSpPr>
        <p:spPr>
          <a:xfrm>
            <a:off x="3561588" y="2382011"/>
            <a:ext cx="2040889" cy="2223770"/>
          </a:xfrm>
          <a:custGeom>
            <a:avLst/>
            <a:gdLst/>
            <a:ahLst/>
            <a:cxnLst/>
            <a:rect l="l" t="t" r="r" b="b"/>
            <a:pathLst>
              <a:path w="2040889" h="2223770">
                <a:moveTo>
                  <a:pt x="0" y="2223516"/>
                </a:moveTo>
                <a:lnTo>
                  <a:pt x="2040636" y="2223516"/>
                </a:lnTo>
                <a:lnTo>
                  <a:pt x="2040636" y="0"/>
                </a:lnTo>
                <a:lnTo>
                  <a:pt x="0" y="0"/>
                </a:lnTo>
                <a:lnTo>
                  <a:pt x="0" y="2223516"/>
                </a:lnTo>
                <a:close/>
              </a:path>
            </a:pathLst>
          </a:custGeom>
          <a:solidFill>
            <a:srgbClr val="FFFFFF"/>
          </a:solidFill>
        </p:spPr>
        <p:txBody>
          <a:bodyPr wrap="square" lIns="0" tIns="0" rIns="0" bIns="0" rtlCol="0"/>
          <a:lstStyle/>
          <a:p/>
        </p:txBody>
      </p:sp>
      <p:sp>
        <p:nvSpPr>
          <p:cNvPr id="4" name="object 4"/>
          <p:cNvSpPr txBox="1"/>
          <p:nvPr/>
        </p:nvSpPr>
        <p:spPr>
          <a:xfrm>
            <a:off x="2419350" y="2868816"/>
            <a:ext cx="7901305" cy="1143000"/>
          </a:xfrm>
          <a:prstGeom prst="rect">
            <a:avLst/>
          </a:prstGeom>
        </p:spPr>
        <p:txBody>
          <a:bodyPr vert="horz" wrap="square" lIns="0" tIns="0" rIns="0" bIns="0" rtlCol="0">
            <a:spAutoFit/>
          </a:bodyPr>
          <a:lstStyle/>
          <a:p>
            <a:pPr marL="12700">
              <a:lnSpc>
                <a:spcPct val="100000"/>
              </a:lnSpc>
            </a:pPr>
            <a:r>
              <a:rPr sz="8800" b="1" spc="-10">
                <a:solidFill>
                  <a:srgbClr val="404040"/>
                </a:solidFill>
                <a:latin typeface="Arial Black" panose="020B0A04020102020204"/>
                <a:cs typeface="Arial Black" panose="020B0A04020102020204"/>
              </a:rPr>
              <a:t>THAN</a:t>
            </a:r>
            <a:r>
              <a:rPr sz="8800" b="1" spc="-5">
                <a:solidFill>
                  <a:srgbClr val="404040"/>
                </a:solidFill>
                <a:latin typeface="Arial Black" panose="020B0A04020102020204"/>
                <a:cs typeface="Arial Black" panose="020B0A04020102020204"/>
              </a:rPr>
              <a:t>K</a:t>
            </a:r>
            <a:r>
              <a:rPr sz="8800" b="1" spc="10">
                <a:solidFill>
                  <a:srgbClr val="404040"/>
                </a:solidFill>
                <a:latin typeface="Arial Black" panose="020B0A04020102020204"/>
                <a:cs typeface="Arial Black" panose="020B0A04020102020204"/>
              </a:rPr>
              <a:t> </a:t>
            </a:r>
            <a:r>
              <a:rPr sz="8800" b="1" spc="-545">
                <a:solidFill>
                  <a:srgbClr val="404040"/>
                </a:solidFill>
                <a:latin typeface="Arial Black" panose="020B0A04020102020204"/>
                <a:cs typeface="Arial Black" panose="020B0A04020102020204"/>
              </a:rPr>
              <a:t>Y</a:t>
            </a:r>
            <a:r>
              <a:rPr sz="8800" b="1" spc="-5">
                <a:solidFill>
                  <a:srgbClr val="404040"/>
                </a:solidFill>
                <a:latin typeface="Arial Black" panose="020B0A04020102020204"/>
                <a:cs typeface="Arial Black" panose="020B0A04020102020204"/>
              </a:rPr>
              <a:t>OU!</a:t>
            </a:r>
            <a:endParaRPr sz="8800">
              <a:latin typeface="Arial Black" panose="020B0A04020102020204"/>
              <a:cs typeface="Arial Black" panose="020B0A04020102020204"/>
            </a:endParaRPr>
          </a:p>
        </p:txBody>
      </p:sp>
      <p:sp>
        <p:nvSpPr>
          <p:cNvPr id="5" name="object 5"/>
          <p:cNvSpPr txBox="1"/>
          <p:nvPr/>
        </p:nvSpPr>
        <p:spPr>
          <a:xfrm>
            <a:off x="423468" y="340017"/>
            <a:ext cx="254000" cy="482600"/>
          </a:xfrm>
          <a:prstGeom prst="rect">
            <a:avLst/>
          </a:prstGeom>
        </p:spPr>
        <p:txBody>
          <a:bodyPr vert="horz" wrap="square" lIns="0" tIns="0" rIns="0" bIns="0" rtlCol="0">
            <a:spAutoFit/>
          </a:bodyPr>
          <a:lstStyle/>
          <a:p>
            <a:pPr marL="12700">
              <a:lnSpc>
                <a:spcPct val="100000"/>
              </a:lnSpc>
            </a:pPr>
            <a:r>
              <a:rPr sz="3600" b="1">
                <a:solidFill>
                  <a:srgbClr val="006FC0"/>
                </a:solidFill>
                <a:latin typeface="Arial Black" panose="020B0A04020102020204"/>
                <a:cs typeface="Arial Black" panose="020B0A04020102020204"/>
              </a:rPr>
              <a:t>“</a:t>
            </a:r>
            <a:endParaRPr sz="3600">
              <a:latin typeface="Arial Black" panose="020B0A04020102020204"/>
              <a:cs typeface="Arial Black" panose="020B0A04020102020204"/>
            </a:endParaRPr>
          </a:p>
        </p:txBody>
      </p:sp>
      <p:sp>
        <p:nvSpPr>
          <p:cNvPr id="6" name="object 6"/>
          <p:cNvSpPr txBox="1"/>
          <p:nvPr/>
        </p:nvSpPr>
        <p:spPr>
          <a:xfrm>
            <a:off x="11580368" y="340017"/>
            <a:ext cx="254000" cy="482600"/>
          </a:xfrm>
          <a:prstGeom prst="rect">
            <a:avLst/>
          </a:prstGeom>
        </p:spPr>
        <p:txBody>
          <a:bodyPr vert="horz" wrap="square" lIns="0" tIns="0" rIns="0" bIns="0" rtlCol="0">
            <a:spAutoFit/>
          </a:bodyPr>
          <a:lstStyle/>
          <a:p>
            <a:pPr marL="12700">
              <a:lnSpc>
                <a:spcPct val="100000"/>
              </a:lnSpc>
            </a:pPr>
            <a:r>
              <a:rPr sz="3600" b="1">
                <a:solidFill>
                  <a:srgbClr val="006FC0"/>
                </a:solidFill>
                <a:latin typeface="Arial Black" panose="020B0A04020102020204"/>
                <a:cs typeface="Arial Black" panose="020B0A04020102020204"/>
              </a:rPr>
              <a:t>”</a:t>
            </a:r>
            <a:endParaRPr sz="3600">
              <a:latin typeface="Arial Black" panose="020B0A04020102020204"/>
              <a:cs typeface="Arial Black" panose="020B0A04020102020204"/>
            </a:endParaRPr>
          </a:p>
        </p:txBody>
      </p:sp>
      <p:sp>
        <p:nvSpPr>
          <p:cNvPr id="7" name="object 7"/>
          <p:cNvSpPr/>
          <p:nvPr/>
        </p:nvSpPr>
        <p:spPr>
          <a:xfrm>
            <a:off x="11728704" y="6472083"/>
            <a:ext cx="141605" cy="140335"/>
          </a:xfrm>
          <a:custGeom>
            <a:avLst/>
            <a:gdLst/>
            <a:ahLst/>
            <a:cxnLst/>
            <a:rect l="l" t="t" r="r" b="b"/>
            <a:pathLst>
              <a:path w="141604" h="140334">
                <a:moveTo>
                  <a:pt x="57928" y="0"/>
                </a:moveTo>
                <a:lnTo>
                  <a:pt x="21297" y="19048"/>
                </a:lnTo>
                <a:lnTo>
                  <a:pt x="1479" y="55213"/>
                </a:lnTo>
                <a:lnTo>
                  <a:pt x="0" y="69686"/>
                </a:lnTo>
                <a:lnTo>
                  <a:pt x="96" y="73406"/>
                </a:lnTo>
                <a:lnTo>
                  <a:pt x="13740" y="111075"/>
                </a:lnTo>
                <a:lnTo>
                  <a:pt x="46841" y="135201"/>
                </a:lnTo>
                <a:lnTo>
                  <a:pt x="77150" y="140276"/>
                </a:lnTo>
                <a:lnTo>
                  <a:pt x="90309" y="137801"/>
                </a:lnTo>
                <a:lnTo>
                  <a:pt x="122917" y="116308"/>
                </a:lnTo>
                <a:lnTo>
                  <a:pt x="140020" y="76833"/>
                </a:lnTo>
                <a:lnTo>
                  <a:pt x="141118" y="60373"/>
                </a:lnTo>
                <a:lnTo>
                  <a:pt x="138174" y="47762"/>
                </a:lnTo>
                <a:lnTo>
                  <a:pt x="115728" y="16755"/>
                </a:lnTo>
                <a:lnTo>
                  <a:pt x="75052" y="858"/>
                </a:lnTo>
                <a:lnTo>
                  <a:pt x="57928" y="0"/>
                </a:lnTo>
                <a:close/>
              </a:path>
            </a:pathLst>
          </a:custGeom>
          <a:solidFill>
            <a:srgbClr val="2D75B6"/>
          </a:solidFill>
        </p:spPr>
        <p:txBody>
          <a:bodyPr wrap="square" lIns="0" tIns="0" rIns="0" bIns="0" rtlCol="0"/>
          <a:lstStyle/>
          <a:p/>
        </p:txBody>
      </p:sp>
      <p:sp>
        <p:nvSpPr>
          <p:cNvPr id="8" name="object 8"/>
          <p:cNvSpPr/>
          <p:nvPr/>
        </p:nvSpPr>
        <p:spPr>
          <a:xfrm>
            <a:off x="11728704" y="6472083"/>
            <a:ext cx="141605" cy="140335"/>
          </a:xfrm>
          <a:custGeom>
            <a:avLst/>
            <a:gdLst/>
            <a:ahLst/>
            <a:cxnLst/>
            <a:rect l="l" t="t" r="r" b="b"/>
            <a:pathLst>
              <a:path w="141604" h="140334">
                <a:moveTo>
                  <a:pt x="0" y="69686"/>
                </a:moveTo>
                <a:lnTo>
                  <a:pt x="12426" y="29597"/>
                </a:lnTo>
                <a:lnTo>
                  <a:pt x="44346" y="3953"/>
                </a:lnTo>
                <a:lnTo>
                  <a:pt x="57928" y="0"/>
                </a:lnTo>
                <a:lnTo>
                  <a:pt x="75052" y="858"/>
                </a:lnTo>
                <a:lnTo>
                  <a:pt x="115728" y="16755"/>
                </a:lnTo>
                <a:lnTo>
                  <a:pt x="138174" y="47762"/>
                </a:lnTo>
                <a:lnTo>
                  <a:pt x="141118" y="60373"/>
                </a:lnTo>
                <a:lnTo>
                  <a:pt x="140020" y="76833"/>
                </a:lnTo>
                <a:lnTo>
                  <a:pt x="122917" y="116308"/>
                </a:lnTo>
                <a:lnTo>
                  <a:pt x="90309" y="137801"/>
                </a:lnTo>
                <a:lnTo>
                  <a:pt x="77150" y="140276"/>
                </a:lnTo>
                <a:lnTo>
                  <a:pt x="61300" y="139014"/>
                </a:lnTo>
                <a:lnTo>
                  <a:pt x="22869" y="120971"/>
                </a:lnTo>
                <a:lnTo>
                  <a:pt x="2161" y="87032"/>
                </a:lnTo>
                <a:lnTo>
                  <a:pt x="0" y="69686"/>
                </a:lnTo>
                <a:close/>
              </a:path>
            </a:pathLst>
          </a:custGeom>
          <a:ln w="12700">
            <a:solidFill>
              <a:srgbClr val="2D75B6"/>
            </a:solidFill>
          </a:ln>
        </p:spPr>
        <p:txBody>
          <a:bodyPr wrap="square" lIns="0" tIns="0" rIns="0" bIns="0" rtlCol="0"/>
          <a:lstStyle/>
          <a:p/>
        </p:txBody>
      </p:sp>
      <p:sp>
        <p:nvSpPr>
          <p:cNvPr id="9" name="object 9"/>
          <p:cNvSpPr/>
          <p:nvPr/>
        </p:nvSpPr>
        <p:spPr>
          <a:xfrm>
            <a:off x="4986528" y="627887"/>
            <a:ext cx="3608831" cy="1098803"/>
          </a:xfrm>
          <a:prstGeom prst="rect">
            <a:avLst/>
          </a:prstGeom>
          <a:blipFill>
            <a:blip r:embed="rId1" cstate="print"/>
            <a:stretch>
              <a:fillRect/>
            </a:stretch>
          </a:blipFill>
        </p:spPr>
        <p:txBody>
          <a:bodyPr wrap="square" lIns="0" tIns="0" rIns="0" bIns="0" rtlCol="0"/>
          <a:lstStyle/>
          <a:p/>
        </p:txBody>
      </p:sp>
      <p:sp>
        <p:nvSpPr>
          <p:cNvPr id="10" name="object 10"/>
          <p:cNvSpPr/>
          <p:nvPr/>
        </p:nvSpPr>
        <p:spPr>
          <a:xfrm>
            <a:off x="8596121" y="5869685"/>
            <a:ext cx="3132455" cy="0"/>
          </a:xfrm>
          <a:custGeom>
            <a:avLst/>
            <a:gdLst/>
            <a:ahLst/>
            <a:cxnLst/>
            <a:rect l="l" t="t" r="r" b="b"/>
            <a:pathLst>
              <a:path w="3132454">
                <a:moveTo>
                  <a:pt x="0" y="0"/>
                </a:moveTo>
                <a:lnTo>
                  <a:pt x="3132454" y="0"/>
                </a:lnTo>
              </a:path>
            </a:pathLst>
          </a:custGeom>
          <a:ln w="38100">
            <a:solidFill>
              <a:srgbClr val="2D75B6"/>
            </a:solidFill>
          </a:ln>
        </p:spPr>
        <p:txBody>
          <a:bodyPr wrap="square" lIns="0" tIns="0" rIns="0" bIns="0" rtlCol="0"/>
          <a:lstStyle/>
          <a:p/>
        </p:txBody>
      </p:sp>
      <p:sp>
        <p:nvSpPr>
          <p:cNvPr id="12" name="object 11"/>
          <p:cNvSpPr txBox="1"/>
          <p:nvPr/>
        </p:nvSpPr>
        <p:spPr>
          <a:xfrm>
            <a:off x="8818879" y="4634805"/>
            <a:ext cx="2040888" cy="1384995"/>
          </a:xfrm>
          <a:prstGeom prst="rect">
            <a:avLst/>
          </a:prstGeom>
        </p:spPr>
        <p:txBody>
          <a:bodyPr vert="horz" wrap="square" lIns="0" tIns="0" rIns="0" bIns="0" rtlCol="0">
            <a:spAutoFit/>
          </a:bodyPr>
          <a:lstStyle/>
          <a:p>
            <a:pPr marL="12700" marR="5080">
              <a:lnSpc>
                <a:spcPct val="100000"/>
              </a:lnSpc>
            </a:pPr>
            <a:r>
              <a:rPr lang="en-US" sz="1800">
                <a:latin typeface="Arial" panose="020B0604020202090204"/>
                <a:cs typeface="Arial" panose="020B0604020202090204"/>
              </a:rPr>
              <a:t>WANG Lei</a:t>
            </a:r>
            <a:endParaRPr lang="en-US" sz="1800">
              <a:latin typeface="Arial" panose="020B0604020202090204"/>
              <a:cs typeface="Arial" panose="020B0604020202090204"/>
            </a:endParaRPr>
          </a:p>
          <a:p>
            <a:pPr marL="12700" marR="5080">
              <a:lnSpc>
                <a:spcPct val="100000"/>
              </a:lnSpc>
            </a:pPr>
            <a:r>
              <a:rPr lang="en-US" altLang="zh-CN">
                <a:latin typeface="Arial" panose="020B0604020202090204"/>
                <a:cs typeface="Arial" panose="020B0604020202090204"/>
              </a:rPr>
              <a:t>WANG</a:t>
            </a:r>
            <a:r>
              <a:rPr lang="en-US">
                <a:latin typeface="Arial" panose="020B0604020202090204"/>
                <a:cs typeface="Arial" panose="020B0604020202090204"/>
              </a:rPr>
              <a:t> </a:t>
            </a:r>
            <a:r>
              <a:rPr lang="en-US" err="1">
                <a:latin typeface="Arial" panose="020B0604020202090204"/>
                <a:cs typeface="Arial" panose="020B0604020202090204"/>
              </a:rPr>
              <a:t>Zh</a:t>
            </a:r>
            <a:r>
              <a:rPr lang="en-US" altLang="zh-CN" err="1">
                <a:latin typeface="Arial" panose="020B0604020202090204"/>
                <a:cs typeface="Arial" panose="020B0604020202090204"/>
              </a:rPr>
              <a:t>ongchen</a:t>
            </a:r>
            <a:endParaRPr lang="en-US">
              <a:latin typeface="Arial" panose="020B0604020202090204"/>
              <a:cs typeface="Arial" panose="020B0604020202090204"/>
            </a:endParaRPr>
          </a:p>
          <a:p>
            <a:pPr marL="12700" marR="5080">
              <a:lnSpc>
                <a:spcPct val="100000"/>
              </a:lnSpc>
            </a:pPr>
            <a:r>
              <a:rPr lang="en-US" altLang="zh-CN">
                <a:latin typeface="Arial" panose="020B0604020202090204"/>
                <a:cs typeface="Arial" panose="020B0604020202090204"/>
              </a:rPr>
              <a:t>YE</a:t>
            </a:r>
            <a:r>
              <a:rPr lang="zh-CN" altLang="en-US">
                <a:latin typeface="Arial" panose="020B0604020202090204"/>
                <a:cs typeface="Arial" panose="020B0604020202090204"/>
              </a:rPr>
              <a:t> </a:t>
            </a:r>
            <a:r>
              <a:rPr lang="en-US" altLang="zh-CN" err="1">
                <a:latin typeface="Arial" panose="020B0604020202090204"/>
                <a:cs typeface="Arial" panose="020B0604020202090204"/>
              </a:rPr>
              <a:t>Xiaoyu</a:t>
            </a:r>
            <a:endParaRPr lang="en-US" sz="1800">
              <a:latin typeface="Arial" panose="020B0604020202090204"/>
              <a:cs typeface="Arial" panose="020B0604020202090204"/>
            </a:endParaRPr>
          </a:p>
          <a:p>
            <a:pPr marL="12700" marR="5080">
              <a:lnSpc>
                <a:spcPct val="100000"/>
              </a:lnSpc>
            </a:pPr>
            <a:r>
              <a:rPr lang="en-US">
                <a:latin typeface="Arial" panose="020B0604020202090204"/>
                <a:cs typeface="Arial" panose="020B0604020202090204"/>
              </a:rPr>
              <a:t>Z</a:t>
            </a:r>
            <a:r>
              <a:rPr lang="en-US" altLang="zh-CN">
                <a:latin typeface="Arial" panose="020B0604020202090204"/>
                <a:cs typeface="Arial" panose="020B0604020202090204"/>
              </a:rPr>
              <a:t>HANG</a:t>
            </a:r>
            <a:r>
              <a:rPr lang="zh-CN" altLang="en-US">
                <a:latin typeface="Arial" panose="020B0604020202090204"/>
                <a:cs typeface="Arial" panose="020B0604020202090204"/>
              </a:rPr>
              <a:t> </a:t>
            </a:r>
            <a:r>
              <a:rPr lang="en-US" altLang="zh-CN" err="1">
                <a:latin typeface="Arial" panose="020B0604020202090204"/>
                <a:cs typeface="Arial" panose="020B0604020202090204"/>
              </a:rPr>
              <a:t>Quandi</a:t>
            </a:r>
            <a:endParaRPr lang="en-US">
              <a:latin typeface="Arial" panose="020B0604020202090204"/>
              <a:cs typeface="Arial" panose="020B0604020202090204"/>
            </a:endParaRPr>
          </a:p>
          <a:p>
            <a:pPr marL="12700" marR="5080">
              <a:lnSpc>
                <a:spcPct val="100000"/>
              </a:lnSpc>
            </a:pPr>
            <a:endParaRPr sz="1800">
              <a:latin typeface="Arial" panose="020B0604020202090204"/>
              <a:cs typeface="Arial" panose="020B060402020209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23468" y="340017"/>
            <a:ext cx="254000" cy="482600"/>
          </a:xfrm>
          <a:prstGeom prst="rect">
            <a:avLst/>
          </a:prstGeom>
        </p:spPr>
        <p:txBody>
          <a:bodyPr vert="horz" wrap="square" lIns="0" tIns="0" rIns="0" bIns="0" rtlCol="0">
            <a:spAutoFit/>
          </a:bodyPr>
          <a:lstStyle/>
          <a:p>
            <a:pPr marL="12700">
              <a:lnSpc>
                <a:spcPct val="100000"/>
              </a:lnSpc>
            </a:pPr>
            <a:r>
              <a:rPr sz="3600" b="1">
                <a:solidFill>
                  <a:srgbClr val="006FC0"/>
                </a:solidFill>
                <a:latin typeface="Arial Black" panose="020B0A04020102020204"/>
                <a:cs typeface="Arial Black" panose="020B0A04020102020204"/>
              </a:rPr>
              <a:t>“</a:t>
            </a:r>
            <a:endParaRPr sz="3600">
              <a:latin typeface="Arial Black" panose="020B0A04020102020204"/>
              <a:cs typeface="Arial Black" panose="020B0A04020102020204"/>
            </a:endParaRPr>
          </a:p>
        </p:txBody>
      </p:sp>
      <p:sp>
        <p:nvSpPr>
          <p:cNvPr id="3" name="object 3"/>
          <p:cNvSpPr txBox="1"/>
          <p:nvPr/>
        </p:nvSpPr>
        <p:spPr>
          <a:xfrm>
            <a:off x="11580368" y="340017"/>
            <a:ext cx="254000" cy="482600"/>
          </a:xfrm>
          <a:prstGeom prst="rect">
            <a:avLst/>
          </a:prstGeom>
        </p:spPr>
        <p:txBody>
          <a:bodyPr vert="horz" wrap="square" lIns="0" tIns="0" rIns="0" bIns="0" rtlCol="0">
            <a:spAutoFit/>
          </a:bodyPr>
          <a:lstStyle/>
          <a:p>
            <a:pPr marL="12700">
              <a:lnSpc>
                <a:spcPct val="100000"/>
              </a:lnSpc>
            </a:pPr>
            <a:r>
              <a:rPr sz="3600" b="1">
                <a:solidFill>
                  <a:srgbClr val="006FC0"/>
                </a:solidFill>
                <a:latin typeface="Arial Black" panose="020B0A04020102020204"/>
                <a:cs typeface="Arial Black" panose="020B0A04020102020204"/>
              </a:rPr>
              <a:t>”</a:t>
            </a:r>
            <a:endParaRPr sz="3600">
              <a:latin typeface="Arial Black" panose="020B0A04020102020204"/>
              <a:cs typeface="Arial Black" panose="020B0A04020102020204"/>
            </a:endParaRPr>
          </a:p>
        </p:txBody>
      </p:sp>
      <p:sp>
        <p:nvSpPr>
          <p:cNvPr id="4" name="object 4"/>
          <p:cNvSpPr/>
          <p:nvPr/>
        </p:nvSpPr>
        <p:spPr>
          <a:xfrm>
            <a:off x="11728704" y="6472083"/>
            <a:ext cx="141605" cy="140335"/>
          </a:xfrm>
          <a:custGeom>
            <a:avLst/>
            <a:gdLst/>
            <a:ahLst/>
            <a:cxnLst/>
            <a:rect l="l" t="t" r="r" b="b"/>
            <a:pathLst>
              <a:path w="141604" h="140334">
                <a:moveTo>
                  <a:pt x="57928" y="0"/>
                </a:moveTo>
                <a:lnTo>
                  <a:pt x="21297" y="19048"/>
                </a:lnTo>
                <a:lnTo>
                  <a:pt x="1479" y="55213"/>
                </a:lnTo>
                <a:lnTo>
                  <a:pt x="0" y="69686"/>
                </a:lnTo>
                <a:lnTo>
                  <a:pt x="96" y="73406"/>
                </a:lnTo>
                <a:lnTo>
                  <a:pt x="13740" y="111075"/>
                </a:lnTo>
                <a:lnTo>
                  <a:pt x="46841" y="135201"/>
                </a:lnTo>
                <a:lnTo>
                  <a:pt x="77150" y="140276"/>
                </a:lnTo>
                <a:lnTo>
                  <a:pt x="90309" y="137801"/>
                </a:lnTo>
                <a:lnTo>
                  <a:pt x="122917" y="116308"/>
                </a:lnTo>
                <a:lnTo>
                  <a:pt x="140020" y="76833"/>
                </a:lnTo>
                <a:lnTo>
                  <a:pt x="141118" y="60373"/>
                </a:lnTo>
                <a:lnTo>
                  <a:pt x="138174" y="47762"/>
                </a:lnTo>
                <a:lnTo>
                  <a:pt x="115728" y="16755"/>
                </a:lnTo>
                <a:lnTo>
                  <a:pt x="75052" y="858"/>
                </a:lnTo>
                <a:lnTo>
                  <a:pt x="57928" y="0"/>
                </a:lnTo>
                <a:close/>
              </a:path>
            </a:pathLst>
          </a:custGeom>
          <a:solidFill>
            <a:srgbClr val="2D75B6"/>
          </a:solidFill>
        </p:spPr>
        <p:txBody>
          <a:bodyPr wrap="square" lIns="0" tIns="0" rIns="0" bIns="0" rtlCol="0"/>
          <a:lstStyle/>
          <a:p/>
        </p:txBody>
      </p:sp>
      <p:sp>
        <p:nvSpPr>
          <p:cNvPr id="5" name="object 5"/>
          <p:cNvSpPr txBox="1"/>
          <p:nvPr/>
        </p:nvSpPr>
        <p:spPr>
          <a:xfrm>
            <a:off x="6938009" y="1864525"/>
            <a:ext cx="3484245" cy="1856739"/>
          </a:xfrm>
          <a:prstGeom prst="rect">
            <a:avLst/>
          </a:prstGeom>
        </p:spPr>
        <p:txBody>
          <a:bodyPr vert="horz" wrap="square" lIns="0" tIns="0" rIns="0" bIns="0" rtlCol="0">
            <a:spAutoFit/>
          </a:bodyPr>
          <a:lstStyle/>
          <a:p>
            <a:pPr marL="12700">
              <a:lnSpc>
                <a:spcPts val="7005"/>
              </a:lnSpc>
            </a:pPr>
            <a:r>
              <a:rPr sz="6000" b="1" spc="-10">
                <a:solidFill>
                  <a:srgbClr val="006FC0"/>
                </a:solidFill>
                <a:latin typeface="Arial Black" panose="020B0A04020102020204"/>
                <a:cs typeface="Arial Black" panose="020B0A04020102020204"/>
              </a:rPr>
              <a:t>01</a:t>
            </a:r>
            <a:endParaRPr sz="6000">
              <a:latin typeface="Arial Black" panose="020B0A04020102020204"/>
              <a:cs typeface="Arial Black" panose="020B0A04020102020204"/>
            </a:endParaRPr>
          </a:p>
          <a:p>
            <a:pPr marL="50800">
              <a:lnSpc>
                <a:spcPts val="1725"/>
              </a:lnSpc>
            </a:pPr>
            <a:r>
              <a:rPr sz="1600" spc="-5">
                <a:solidFill>
                  <a:srgbClr val="006FC0"/>
                </a:solidFill>
                <a:latin typeface="Arial" panose="020B0604020202090204"/>
                <a:cs typeface="Arial" panose="020B0604020202090204"/>
              </a:rPr>
              <a:t>P </a:t>
            </a:r>
            <a:r>
              <a:rPr sz="1600" spc="-50">
                <a:solidFill>
                  <a:srgbClr val="006FC0"/>
                </a:solidFill>
                <a:latin typeface="Arial" panose="020B0604020202090204"/>
                <a:cs typeface="Arial" panose="020B0604020202090204"/>
              </a:rPr>
              <a:t> </a:t>
            </a:r>
            <a:r>
              <a:rPr sz="1600" spc="-5">
                <a:solidFill>
                  <a:srgbClr val="006FC0"/>
                </a:solidFill>
                <a:latin typeface="Arial" panose="020B0604020202090204"/>
                <a:cs typeface="Arial" panose="020B0604020202090204"/>
              </a:rPr>
              <a:t>A</a:t>
            </a:r>
            <a:r>
              <a:rPr sz="1600">
                <a:solidFill>
                  <a:srgbClr val="006FC0"/>
                </a:solidFill>
                <a:latin typeface="Arial" panose="020B0604020202090204"/>
                <a:cs typeface="Arial" panose="020B0604020202090204"/>
              </a:rPr>
              <a:t> </a:t>
            </a:r>
            <a:r>
              <a:rPr sz="1600" spc="70">
                <a:solidFill>
                  <a:srgbClr val="006FC0"/>
                </a:solidFill>
                <a:latin typeface="Arial" panose="020B0604020202090204"/>
                <a:cs typeface="Arial" panose="020B0604020202090204"/>
              </a:rPr>
              <a:t> </a:t>
            </a:r>
            <a:r>
              <a:rPr sz="1600" spc="-5">
                <a:solidFill>
                  <a:srgbClr val="006FC0"/>
                </a:solidFill>
                <a:latin typeface="Arial" panose="020B0604020202090204"/>
                <a:cs typeface="Arial" panose="020B0604020202090204"/>
              </a:rPr>
              <a:t>R</a:t>
            </a:r>
            <a:r>
              <a:rPr sz="1600">
                <a:solidFill>
                  <a:srgbClr val="006FC0"/>
                </a:solidFill>
                <a:latin typeface="Arial" panose="020B0604020202090204"/>
                <a:cs typeface="Arial" panose="020B0604020202090204"/>
              </a:rPr>
              <a:t> </a:t>
            </a:r>
            <a:r>
              <a:rPr sz="1600" spc="30">
                <a:solidFill>
                  <a:srgbClr val="006FC0"/>
                </a:solidFill>
                <a:latin typeface="Arial" panose="020B0604020202090204"/>
                <a:cs typeface="Arial" panose="020B0604020202090204"/>
              </a:rPr>
              <a:t> </a:t>
            </a:r>
            <a:r>
              <a:rPr sz="1600" spc="-5">
                <a:solidFill>
                  <a:srgbClr val="006FC0"/>
                </a:solidFill>
                <a:latin typeface="Arial" panose="020B0604020202090204"/>
                <a:cs typeface="Arial" panose="020B0604020202090204"/>
              </a:rPr>
              <a:t>T</a:t>
            </a:r>
            <a:endParaRPr sz="1600">
              <a:latin typeface="Arial" panose="020B0604020202090204"/>
              <a:cs typeface="Arial" panose="020B0604020202090204"/>
            </a:endParaRPr>
          </a:p>
          <a:p>
            <a:pPr>
              <a:lnSpc>
                <a:spcPct val="100000"/>
              </a:lnSpc>
              <a:spcBef>
                <a:spcPts val="0"/>
              </a:spcBef>
            </a:pPr>
            <a:endParaRPr sz="1850">
              <a:latin typeface="Times New Roman" panose="02020603050405020304"/>
              <a:cs typeface="Times New Roman" panose="02020603050405020304"/>
            </a:endParaRPr>
          </a:p>
          <a:p>
            <a:pPr marL="50800">
              <a:lnSpc>
                <a:spcPct val="100000"/>
              </a:lnSpc>
            </a:pPr>
            <a:r>
              <a:rPr sz="4000" b="1" spc="-10">
                <a:solidFill>
                  <a:srgbClr val="404040"/>
                </a:solidFill>
                <a:latin typeface="Arial Black" panose="020B0A04020102020204"/>
                <a:cs typeface="Arial Black" panose="020B0A04020102020204"/>
              </a:rPr>
              <a:t>Int</a:t>
            </a:r>
            <a:r>
              <a:rPr sz="4000" b="1" spc="55">
                <a:solidFill>
                  <a:srgbClr val="404040"/>
                </a:solidFill>
                <a:latin typeface="Arial Black" panose="020B0A04020102020204"/>
                <a:cs typeface="Arial Black" panose="020B0A04020102020204"/>
              </a:rPr>
              <a:t>r</a:t>
            </a:r>
            <a:r>
              <a:rPr sz="4000" b="1" spc="-5">
                <a:solidFill>
                  <a:srgbClr val="404040"/>
                </a:solidFill>
                <a:latin typeface="Arial Black" panose="020B0A04020102020204"/>
                <a:cs typeface="Arial Black" panose="020B0A04020102020204"/>
              </a:rPr>
              <a:t>oduction</a:t>
            </a:r>
            <a:endParaRPr sz="4000">
              <a:latin typeface="Arial Black" panose="020B0A04020102020204"/>
              <a:cs typeface="Arial Black" panose="020B0A04020102020204"/>
            </a:endParaRPr>
          </a:p>
        </p:txBody>
      </p:sp>
      <p:sp>
        <p:nvSpPr>
          <p:cNvPr id="6" name="object 6"/>
          <p:cNvSpPr/>
          <p:nvPr/>
        </p:nvSpPr>
        <p:spPr>
          <a:xfrm>
            <a:off x="3124200" y="5576315"/>
            <a:ext cx="3709670" cy="0"/>
          </a:xfrm>
          <a:custGeom>
            <a:avLst/>
            <a:gdLst/>
            <a:ahLst/>
            <a:cxnLst/>
            <a:rect l="l" t="t" r="r" b="b"/>
            <a:pathLst>
              <a:path w="3709670">
                <a:moveTo>
                  <a:pt x="0" y="0"/>
                </a:moveTo>
                <a:lnTo>
                  <a:pt x="3709161" y="0"/>
                </a:lnTo>
              </a:path>
            </a:pathLst>
          </a:custGeom>
          <a:ln w="12700">
            <a:solidFill>
              <a:srgbClr val="006FC0"/>
            </a:solidFill>
          </a:ln>
        </p:spPr>
        <p:txBody>
          <a:bodyPr wrap="square" lIns="0" tIns="0" rIns="0" bIns="0" rtlCol="0"/>
          <a:lstStyle/>
          <a:p/>
        </p:txBody>
      </p:sp>
      <p:sp>
        <p:nvSpPr>
          <p:cNvPr id="7" name="object 7"/>
          <p:cNvSpPr/>
          <p:nvPr/>
        </p:nvSpPr>
        <p:spPr>
          <a:xfrm>
            <a:off x="6594347" y="1687067"/>
            <a:ext cx="0" cy="4070350"/>
          </a:xfrm>
          <a:custGeom>
            <a:avLst/>
            <a:gdLst/>
            <a:ahLst/>
            <a:cxnLst/>
            <a:rect l="l" t="t" r="r" b="b"/>
            <a:pathLst>
              <a:path h="4070350">
                <a:moveTo>
                  <a:pt x="0" y="4069727"/>
                </a:moveTo>
                <a:lnTo>
                  <a:pt x="0" y="0"/>
                </a:lnTo>
              </a:path>
            </a:pathLst>
          </a:custGeom>
          <a:ln w="12700">
            <a:solidFill>
              <a:srgbClr val="006FC0"/>
            </a:solidFill>
          </a:ln>
        </p:spPr>
        <p:txBody>
          <a:bodyPr wrap="square" lIns="0" tIns="0" rIns="0" bIns="0" rtlCol="0"/>
          <a:lstStyle/>
          <a:p/>
        </p:txBody>
      </p:sp>
      <p:pic>
        <p:nvPicPr>
          <p:cNvPr id="10" name="图片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2105608"/>
            <a:ext cx="6594347" cy="347070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17774" y="228600"/>
            <a:ext cx="9693720" cy="1225657"/>
          </a:xfrm>
          <a:prstGeom prst="rect">
            <a:avLst/>
          </a:prstGeom>
        </p:spPr>
        <p:txBody>
          <a:bodyPr vert="horz" wrap="square" lIns="0" tIns="0" rIns="0" bIns="0" rtlCol="0" anchor="t">
            <a:spAutoFit/>
          </a:bodyPr>
          <a:lstStyle/>
          <a:p>
            <a:pPr marL="12700">
              <a:lnSpc>
                <a:spcPct val="150000"/>
              </a:lnSpc>
            </a:pPr>
            <a:r>
              <a:rPr lang="en-US" altLang="zh-CN" sz="2800" b="1" spc="-80">
                <a:solidFill>
                  <a:srgbClr val="404040"/>
                </a:solidFill>
                <a:latin typeface="Arial Black" panose="020B0A04020102020204"/>
                <a:ea typeface="SimSun"/>
                <a:cs typeface="Arial Black" panose="020B0A04020102020204"/>
                <a:sym typeface="+mn-ea"/>
              </a:rPr>
              <a:t>Task:</a:t>
            </a:r>
            <a:r>
              <a:rPr lang="zh-CN" altLang="en-US" sz="2800" b="1" spc="-80">
                <a:solidFill>
                  <a:srgbClr val="404040"/>
                </a:solidFill>
                <a:latin typeface="Arial Black" panose="020B0A04020102020204"/>
                <a:ea typeface="SimSun"/>
                <a:cs typeface="Arial Black" panose="020B0A04020102020204"/>
                <a:sym typeface="+mn-ea"/>
              </a:rPr>
              <a:t> </a:t>
            </a:r>
            <a:r>
              <a:rPr lang="en-US" sz="2800" b="1" spc="-80">
                <a:solidFill>
                  <a:srgbClr val="404040"/>
                </a:solidFill>
                <a:latin typeface="Arial Black" panose="020B0A04020102020204"/>
                <a:cs typeface="Arial Black" panose="020B0A04020102020204"/>
                <a:sym typeface="+mn-ea"/>
              </a:rPr>
              <a:t>Predict</a:t>
            </a:r>
            <a:r>
              <a:rPr lang="zh-CN" altLang="en-US" sz="2800" b="1" spc="-80">
                <a:solidFill>
                  <a:srgbClr val="404040"/>
                </a:solidFill>
                <a:latin typeface="Arial Black" panose="020B0A04020102020204"/>
                <a:ea typeface="SimSun"/>
                <a:cs typeface="Arial Black" panose="020B0A04020102020204"/>
                <a:sym typeface="+mn-ea"/>
              </a:rPr>
              <a:t> “</a:t>
            </a:r>
            <a:r>
              <a:rPr lang="en-US" altLang="zh-CN" sz="2800" b="1" spc="-80">
                <a:solidFill>
                  <a:srgbClr val="404040"/>
                </a:solidFill>
                <a:latin typeface="Arial Black" panose="020B0A04020102020204"/>
                <a:ea typeface="SimSun"/>
                <a:cs typeface="Arial Black" panose="020B0A04020102020204"/>
                <a:sym typeface="+mn-ea"/>
              </a:rPr>
              <a:t>Target</a:t>
            </a:r>
            <a:r>
              <a:rPr lang="zh-CN" altLang="en-US" sz="2800" b="1" spc="-80">
                <a:solidFill>
                  <a:srgbClr val="404040"/>
                </a:solidFill>
                <a:latin typeface="Arial Black" panose="020B0A04020102020204"/>
                <a:ea typeface="SimSun"/>
                <a:cs typeface="Arial Black" panose="020B0A04020102020204"/>
                <a:sym typeface="+mn-ea"/>
              </a:rPr>
              <a:t>” </a:t>
            </a:r>
            <a:r>
              <a:rPr lang="en-US" altLang="zh-CN" sz="2800" b="1" spc="-80">
                <a:solidFill>
                  <a:srgbClr val="404040"/>
                </a:solidFill>
                <a:latin typeface="Arial Black" panose="020B0A04020102020204"/>
                <a:ea typeface="SimSun"/>
                <a:cs typeface="Arial Black" panose="020B0A04020102020204"/>
                <a:sym typeface="+mn-ea"/>
              </a:rPr>
              <a:t>- 15-min log returns</a:t>
            </a:r>
            <a:endParaRPr lang="en-US" sz="2800" b="1" spc="-80">
              <a:solidFill>
                <a:srgbClr val="404040"/>
              </a:solidFill>
              <a:latin typeface="Arial Black" panose="020B0A04020102020204"/>
              <a:ea typeface="SimSun"/>
              <a:cs typeface="Arial Black" panose="020B0A04020102020204"/>
              <a:sym typeface="+mn-ea"/>
            </a:endParaRPr>
          </a:p>
          <a:p>
            <a:pPr marL="12700">
              <a:lnSpc>
                <a:spcPct val="150000"/>
              </a:lnSpc>
            </a:pPr>
            <a:r>
              <a:rPr lang="en-US" sz="2800" b="1" spc="-80">
                <a:solidFill>
                  <a:srgbClr val="404040"/>
                </a:solidFill>
                <a:latin typeface="Arial Black" panose="020B0A04020102020204"/>
                <a:cs typeface="Arial Black" panose="020B0A04020102020204"/>
              </a:rPr>
              <a:t>Comparison Metric – </a:t>
            </a:r>
            <a:r>
              <a:rPr lang="en-US" altLang="zh-CN" sz="2800" b="1" spc="-80">
                <a:solidFill>
                  <a:srgbClr val="404040"/>
                </a:solidFill>
                <a:latin typeface="Arial Black" panose="020B0A04020102020204"/>
                <a:cs typeface="Arial Black" panose="020B0A04020102020204"/>
                <a:sym typeface="+mn-ea"/>
              </a:rPr>
              <a:t>W</a:t>
            </a:r>
            <a:r>
              <a:rPr lang="en-US" sz="2800" b="1" spc="-80">
                <a:solidFill>
                  <a:srgbClr val="404040"/>
                </a:solidFill>
                <a:latin typeface="Arial Black" panose="020B0A04020102020204"/>
                <a:cs typeface="Arial Black" panose="020B0A04020102020204"/>
                <a:sym typeface="+mn-ea"/>
              </a:rPr>
              <a:t>eighted </a:t>
            </a:r>
            <a:r>
              <a:rPr lang="en-US" altLang="zh-CN" sz="2800" b="1" spc="-80">
                <a:solidFill>
                  <a:srgbClr val="404040"/>
                </a:solidFill>
                <a:latin typeface="Arial Black" panose="020B0A04020102020204"/>
                <a:cs typeface="Arial Black" panose="020B0A04020102020204"/>
                <a:sym typeface="+mn-ea"/>
              </a:rPr>
              <a:t>P</a:t>
            </a:r>
            <a:r>
              <a:rPr lang="en-US" sz="2800" b="1" spc="-80">
                <a:solidFill>
                  <a:srgbClr val="404040"/>
                </a:solidFill>
                <a:latin typeface="Arial Black" panose="020B0A04020102020204"/>
                <a:cs typeface="Arial Black" panose="020B0A04020102020204"/>
                <a:sym typeface="+mn-ea"/>
              </a:rPr>
              <a:t>earson </a:t>
            </a:r>
            <a:r>
              <a:rPr lang="en-US" altLang="zh-CN" sz="2800" b="1" spc="-80">
                <a:solidFill>
                  <a:srgbClr val="404040"/>
                </a:solidFill>
                <a:latin typeface="Arial Black" panose="020B0A04020102020204"/>
                <a:cs typeface="Arial Black" panose="020B0A04020102020204"/>
                <a:sym typeface="+mn-ea"/>
              </a:rPr>
              <a:t>C</a:t>
            </a:r>
            <a:r>
              <a:rPr lang="en-US" sz="2800" b="1" spc="-80">
                <a:solidFill>
                  <a:srgbClr val="404040"/>
                </a:solidFill>
                <a:latin typeface="Arial Black" panose="020B0A04020102020204"/>
                <a:cs typeface="Arial Black" panose="020B0A04020102020204"/>
                <a:sym typeface="+mn-ea"/>
              </a:rPr>
              <a:t>orrelati</a:t>
            </a:r>
            <a:r>
              <a:rPr lang="en-US" altLang="zh-CN" sz="2800" b="1" spc="-80">
                <a:solidFill>
                  <a:srgbClr val="404040"/>
                </a:solidFill>
                <a:latin typeface="Arial Black" panose="020B0A04020102020204"/>
                <a:cs typeface="Arial Black" panose="020B0A04020102020204"/>
                <a:sym typeface="+mn-ea"/>
              </a:rPr>
              <a:t>on</a:t>
            </a:r>
            <a:endParaRPr sz="2800" b="1" spc="-80">
              <a:solidFill>
                <a:srgbClr val="404040"/>
              </a:solidFill>
              <a:latin typeface="Arial Black" panose="020B0A04020102020204"/>
              <a:cs typeface="Arial Black" panose="020B0A04020102020204"/>
            </a:endParaRPr>
          </a:p>
        </p:txBody>
      </p:sp>
      <p:sp>
        <p:nvSpPr>
          <p:cNvPr id="3" name="object 3"/>
          <p:cNvSpPr/>
          <p:nvPr/>
        </p:nvSpPr>
        <p:spPr>
          <a:xfrm>
            <a:off x="5518340" y="1840545"/>
            <a:ext cx="1497965" cy="0"/>
          </a:xfrm>
          <a:custGeom>
            <a:avLst/>
            <a:gdLst/>
            <a:ahLst/>
            <a:cxnLst/>
            <a:rect l="l" t="t" r="r" b="b"/>
            <a:pathLst>
              <a:path w="1497965">
                <a:moveTo>
                  <a:pt x="0" y="0"/>
                </a:moveTo>
                <a:lnTo>
                  <a:pt x="1497456" y="0"/>
                </a:lnTo>
              </a:path>
            </a:pathLst>
          </a:custGeom>
          <a:ln w="38100">
            <a:solidFill>
              <a:srgbClr val="006FC0"/>
            </a:solidFill>
          </a:ln>
        </p:spPr>
        <p:txBody>
          <a:bodyPr wrap="square" lIns="0" tIns="0" rIns="0" bIns="0" rtlCol="0"/>
          <a:lstStyle/>
          <a:p/>
        </p:txBody>
      </p:sp>
      <p:sp>
        <p:nvSpPr>
          <p:cNvPr id="4" name="object 4"/>
          <p:cNvSpPr txBox="1"/>
          <p:nvPr/>
        </p:nvSpPr>
        <p:spPr>
          <a:xfrm>
            <a:off x="423468" y="340017"/>
            <a:ext cx="254000" cy="482600"/>
          </a:xfrm>
          <a:prstGeom prst="rect">
            <a:avLst/>
          </a:prstGeom>
        </p:spPr>
        <p:txBody>
          <a:bodyPr vert="horz" wrap="square" lIns="0" tIns="0" rIns="0" bIns="0" rtlCol="0">
            <a:spAutoFit/>
          </a:bodyPr>
          <a:lstStyle/>
          <a:p>
            <a:pPr marL="12700">
              <a:lnSpc>
                <a:spcPct val="100000"/>
              </a:lnSpc>
            </a:pPr>
            <a:r>
              <a:rPr sz="3600" b="1">
                <a:solidFill>
                  <a:srgbClr val="006FC0"/>
                </a:solidFill>
                <a:latin typeface="Arial Black" panose="020B0A04020102020204"/>
                <a:cs typeface="Arial Black" panose="020B0A04020102020204"/>
              </a:rPr>
              <a:t>“</a:t>
            </a:r>
            <a:endParaRPr sz="3600">
              <a:latin typeface="Arial Black" panose="020B0A04020102020204"/>
              <a:cs typeface="Arial Black" panose="020B0A04020102020204"/>
            </a:endParaRPr>
          </a:p>
        </p:txBody>
      </p:sp>
      <p:sp>
        <p:nvSpPr>
          <p:cNvPr id="5" name="object 5"/>
          <p:cNvSpPr txBox="1"/>
          <p:nvPr/>
        </p:nvSpPr>
        <p:spPr>
          <a:xfrm>
            <a:off x="11580368" y="340017"/>
            <a:ext cx="254000" cy="482600"/>
          </a:xfrm>
          <a:prstGeom prst="rect">
            <a:avLst/>
          </a:prstGeom>
        </p:spPr>
        <p:txBody>
          <a:bodyPr vert="horz" wrap="square" lIns="0" tIns="0" rIns="0" bIns="0" rtlCol="0">
            <a:spAutoFit/>
          </a:bodyPr>
          <a:lstStyle/>
          <a:p>
            <a:pPr marL="12700">
              <a:lnSpc>
                <a:spcPct val="100000"/>
              </a:lnSpc>
            </a:pPr>
            <a:r>
              <a:rPr sz="3600" b="1">
                <a:solidFill>
                  <a:srgbClr val="006FC0"/>
                </a:solidFill>
                <a:latin typeface="Arial Black" panose="020B0A04020102020204"/>
                <a:cs typeface="Arial Black" panose="020B0A04020102020204"/>
              </a:rPr>
              <a:t>”</a:t>
            </a:r>
            <a:endParaRPr sz="3600">
              <a:latin typeface="Arial Black" panose="020B0A04020102020204"/>
              <a:cs typeface="Arial Black" panose="020B0A04020102020204"/>
            </a:endParaRPr>
          </a:p>
        </p:txBody>
      </p:sp>
      <p:sp>
        <p:nvSpPr>
          <p:cNvPr id="6" name="object 6"/>
          <p:cNvSpPr/>
          <p:nvPr/>
        </p:nvSpPr>
        <p:spPr>
          <a:xfrm>
            <a:off x="1009586" y="2060848"/>
            <a:ext cx="2708275" cy="4058920"/>
          </a:xfrm>
          <a:custGeom>
            <a:avLst/>
            <a:gdLst/>
            <a:ahLst/>
            <a:cxnLst/>
            <a:rect l="l" t="t" r="r" b="b"/>
            <a:pathLst>
              <a:path w="2708275" h="4058920">
                <a:moveTo>
                  <a:pt x="451357" y="0"/>
                </a:moveTo>
                <a:lnTo>
                  <a:pt x="2708148" y="0"/>
                </a:lnTo>
                <a:lnTo>
                  <a:pt x="2708148" y="3607054"/>
                </a:lnTo>
                <a:lnTo>
                  <a:pt x="2702241" y="3680265"/>
                </a:lnTo>
                <a:lnTo>
                  <a:pt x="2685139" y="3749717"/>
                </a:lnTo>
                <a:lnTo>
                  <a:pt x="2657772" y="3814477"/>
                </a:lnTo>
                <a:lnTo>
                  <a:pt x="2621068" y="3873619"/>
                </a:lnTo>
                <a:lnTo>
                  <a:pt x="2575956" y="3926211"/>
                </a:lnTo>
                <a:lnTo>
                  <a:pt x="2523366" y="3971325"/>
                </a:lnTo>
                <a:lnTo>
                  <a:pt x="2464225" y="4008031"/>
                </a:lnTo>
                <a:lnTo>
                  <a:pt x="2399462" y="4035401"/>
                </a:lnTo>
                <a:lnTo>
                  <a:pt x="2330008" y="4052504"/>
                </a:lnTo>
                <a:lnTo>
                  <a:pt x="2256790" y="4058412"/>
                </a:lnTo>
                <a:lnTo>
                  <a:pt x="0" y="4058412"/>
                </a:lnTo>
                <a:lnTo>
                  <a:pt x="0" y="451358"/>
                </a:lnTo>
                <a:lnTo>
                  <a:pt x="1496" y="414336"/>
                </a:lnTo>
                <a:lnTo>
                  <a:pt x="13117" y="342884"/>
                </a:lnTo>
                <a:lnTo>
                  <a:pt x="35470" y="275659"/>
                </a:lnTo>
                <a:lnTo>
                  <a:pt x="67624" y="213591"/>
                </a:lnTo>
                <a:lnTo>
                  <a:pt x="108650" y="157609"/>
                </a:lnTo>
                <a:lnTo>
                  <a:pt x="157620" y="108642"/>
                </a:lnTo>
                <a:lnTo>
                  <a:pt x="213602" y="67618"/>
                </a:lnTo>
                <a:lnTo>
                  <a:pt x="275670" y="35466"/>
                </a:lnTo>
                <a:lnTo>
                  <a:pt x="342892" y="13116"/>
                </a:lnTo>
                <a:lnTo>
                  <a:pt x="414339" y="1496"/>
                </a:lnTo>
                <a:lnTo>
                  <a:pt x="451357" y="0"/>
                </a:lnTo>
                <a:close/>
              </a:path>
            </a:pathLst>
          </a:custGeom>
          <a:ln w="12700">
            <a:solidFill>
              <a:srgbClr val="006FC0"/>
            </a:solidFill>
          </a:ln>
        </p:spPr>
        <p:txBody>
          <a:bodyPr wrap="square" lIns="0" tIns="0" rIns="0" bIns="0" rtlCol="0"/>
          <a:lstStyle/>
          <a:p/>
        </p:txBody>
      </p:sp>
      <p:sp>
        <p:nvSpPr>
          <p:cNvPr id="7" name="object 7"/>
          <p:cNvSpPr/>
          <p:nvPr/>
        </p:nvSpPr>
        <p:spPr>
          <a:xfrm>
            <a:off x="4741862" y="2060848"/>
            <a:ext cx="2708275" cy="4058920"/>
          </a:xfrm>
          <a:custGeom>
            <a:avLst/>
            <a:gdLst/>
            <a:ahLst/>
            <a:cxnLst/>
            <a:rect l="l" t="t" r="r" b="b"/>
            <a:pathLst>
              <a:path w="2708275" h="4058920">
                <a:moveTo>
                  <a:pt x="451358" y="0"/>
                </a:moveTo>
                <a:lnTo>
                  <a:pt x="2708148" y="0"/>
                </a:lnTo>
                <a:lnTo>
                  <a:pt x="2708148" y="3607054"/>
                </a:lnTo>
                <a:lnTo>
                  <a:pt x="2702241" y="3680265"/>
                </a:lnTo>
                <a:lnTo>
                  <a:pt x="2685139" y="3749717"/>
                </a:lnTo>
                <a:lnTo>
                  <a:pt x="2657772" y="3814477"/>
                </a:lnTo>
                <a:lnTo>
                  <a:pt x="2621068" y="3873619"/>
                </a:lnTo>
                <a:lnTo>
                  <a:pt x="2575956" y="3926211"/>
                </a:lnTo>
                <a:lnTo>
                  <a:pt x="2523366" y="3971325"/>
                </a:lnTo>
                <a:lnTo>
                  <a:pt x="2464225" y="4008031"/>
                </a:lnTo>
                <a:lnTo>
                  <a:pt x="2399462" y="4035401"/>
                </a:lnTo>
                <a:lnTo>
                  <a:pt x="2330008" y="4052504"/>
                </a:lnTo>
                <a:lnTo>
                  <a:pt x="2256790" y="4058412"/>
                </a:lnTo>
                <a:lnTo>
                  <a:pt x="0" y="4058412"/>
                </a:lnTo>
                <a:lnTo>
                  <a:pt x="0" y="451358"/>
                </a:lnTo>
                <a:lnTo>
                  <a:pt x="1496" y="414336"/>
                </a:lnTo>
                <a:lnTo>
                  <a:pt x="13116" y="342884"/>
                </a:lnTo>
                <a:lnTo>
                  <a:pt x="35466" y="275659"/>
                </a:lnTo>
                <a:lnTo>
                  <a:pt x="67618" y="213591"/>
                </a:lnTo>
                <a:lnTo>
                  <a:pt x="108642" y="157609"/>
                </a:lnTo>
                <a:lnTo>
                  <a:pt x="157609" y="108642"/>
                </a:lnTo>
                <a:lnTo>
                  <a:pt x="213591" y="67618"/>
                </a:lnTo>
                <a:lnTo>
                  <a:pt x="275659" y="35466"/>
                </a:lnTo>
                <a:lnTo>
                  <a:pt x="342884" y="13116"/>
                </a:lnTo>
                <a:lnTo>
                  <a:pt x="414336" y="1496"/>
                </a:lnTo>
                <a:lnTo>
                  <a:pt x="451358" y="0"/>
                </a:lnTo>
                <a:close/>
              </a:path>
            </a:pathLst>
          </a:custGeom>
          <a:ln w="12700">
            <a:solidFill>
              <a:srgbClr val="006FC0"/>
            </a:solidFill>
          </a:ln>
        </p:spPr>
        <p:txBody>
          <a:bodyPr wrap="square" lIns="0" tIns="0" rIns="0" bIns="0" rtlCol="0"/>
          <a:lstStyle/>
          <a:p/>
        </p:txBody>
      </p:sp>
      <p:sp>
        <p:nvSpPr>
          <p:cNvPr id="8" name="object 8"/>
          <p:cNvSpPr/>
          <p:nvPr/>
        </p:nvSpPr>
        <p:spPr>
          <a:xfrm>
            <a:off x="8475662" y="2060848"/>
            <a:ext cx="2707005" cy="4058920"/>
          </a:xfrm>
          <a:custGeom>
            <a:avLst/>
            <a:gdLst/>
            <a:ahLst/>
            <a:cxnLst/>
            <a:rect l="l" t="t" r="r" b="b"/>
            <a:pathLst>
              <a:path w="2707004" h="4058920">
                <a:moveTo>
                  <a:pt x="451103" y="0"/>
                </a:moveTo>
                <a:lnTo>
                  <a:pt x="2706624" y="0"/>
                </a:lnTo>
                <a:lnTo>
                  <a:pt x="2706624" y="3607308"/>
                </a:lnTo>
                <a:lnTo>
                  <a:pt x="2700720" y="3680478"/>
                </a:lnTo>
                <a:lnTo>
                  <a:pt x="2683629" y="3749891"/>
                </a:lnTo>
                <a:lnTo>
                  <a:pt x="2656279" y="3814615"/>
                </a:lnTo>
                <a:lnTo>
                  <a:pt x="2619597" y="3873723"/>
                </a:lnTo>
                <a:lnTo>
                  <a:pt x="2574512" y="3926285"/>
                </a:lnTo>
                <a:lnTo>
                  <a:pt x="2521951" y="3971374"/>
                </a:lnTo>
                <a:lnTo>
                  <a:pt x="2462844" y="4008060"/>
                </a:lnTo>
                <a:lnTo>
                  <a:pt x="2398117" y="4035414"/>
                </a:lnTo>
                <a:lnTo>
                  <a:pt x="2328700" y="4052507"/>
                </a:lnTo>
                <a:lnTo>
                  <a:pt x="2255520" y="4058412"/>
                </a:lnTo>
                <a:lnTo>
                  <a:pt x="0" y="4058412"/>
                </a:lnTo>
                <a:lnTo>
                  <a:pt x="0" y="451104"/>
                </a:lnTo>
                <a:lnTo>
                  <a:pt x="1495" y="414101"/>
                </a:lnTo>
                <a:lnTo>
                  <a:pt x="13108" y="342686"/>
                </a:lnTo>
                <a:lnTo>
                  <a:pt x="35444" y="275498"/>
                </a:lnTo>
                <a:lnTo>
                  <a:pt x="67577" y="213465"/>
                </a:lnTo>
                <a:lnTo>
                  <a:pt x="108576" y="157515"/>
                </a:lnTo>
                <a:lnTo>
                  <a:pt x="157515" y="108576"/>
                </a:lnTo>
                <a:lnTo>
                  <a:pt x="213465" y="67577"/>
                </a:lnTo>
                <a:lnTo>
                  <a:pt x="275498" y="35444"/>
                </a:lnTo>
                <a:lnTo>
                  <a:pt x="342686" y="13108"/>
                </a:lnTo>
                <a:lnTo>
                  <a:pt x="414101" y="1495"/>
                </a:lnTo>
                <a:lnTo>
                  <a:pt x="451103" y="0"/>
                </a:lnTo>
                <a:close/>
              </a:path>
            </a:pathLst>
          </a:custGeom>
          <a:ln w="12700">
            <a:solidFill>
              <a:srgbClr val="006FC0"/>
            </a:solidFill>
          </a:ln>
        </p:spPr>
        <p:txBody>
          <a:bodyPr wrap="square" lIns="0" tIns="0" rIns="0" bIns="0" rtlCol="0"/>
          <a:lstStyle/>
          <a:p/>
        </p:txBody>
      </p:sp>
      <p:sp>
        <p:nvSpPr>
          <p:cNvPr id="9" name="object 9"/>
          <p:cNvSpPr/>
          <p:nvPr/>
        </p:nvSpPr>
        <p:spPr>
          <a:xfrm>
            <a:off x="1917635" y="2574183"/>
            <a:ext cx="892048" cy="892048"/>
          </a:xfrm>
          <a:prstGeom prst="rect">
            <a:avLst/>
          </a:prstGeom>
          <a:blipFill>
            <a:blip r:embed="rId1" cstate="print"/>
            <a:stretch>
              <a:fillRect/>
            </a:stretch>
          </a:blipFill>
        </p:spPr>
        <p:txBody>
          <a:bodyPr wrap="square" lIns="0" tIns="0" rIns="0" bIns="0" rtlCol="0"/>
          <a:lstStyle/>
          <a:p/>
        </p:txBody>
      </p:sp>
      <p:sp>
        <p:nvSpPr>
          <p:cNvPr id="10" name="object 10"/>
          <p:cNvSpPr/>
          <p:nvPr/>
        </p:nvSpPr>
        <p:spPr>
          <a:xfrm>
            <a:off x="5656262" y="2580533"/>
            <a:ext cx="879475" cy="879475"/>
          </a:xfrm>
          <a:custGeom>
            <a:avLst/>
            <a:gdLst/>
            <a:ahLst/>
            <a:cxnLst/>
            <a:rect l="l" t="t" r="r" b="b"/>
            <a:pathLst>
              <a:path w="879475" h="879475">
                <a:moveTo>
                  <a:pt x="0" y="439674"/>
                </a:moveTo>
                <a:lnTo>
                  <a:pt x="5754" y="368356"/>
                </a:lnTo>
                <a:lnTo>
                  <a:pt x="22414" y="300703"/>
                </a:lnTo>
                <a:lnTo>
                  <a:pt x="49075" y="237619"/>
                </a:lnTo>
                <a:lnTo>
                  <a:pt x="84831" y="180008"/>
                </a:lnTo>
                <a:lnTo>
                  <a:pt x="128777" y="128778"/>
                </a:lnTo>
                <a:lnTo>
                  <a:pt x="180008" y="84831"/>
                </a:lnTo>
                <a:lnTo>
                  <a:pt x="237619" y="49075"/>
                </a:lnTo>
                <a:lnTo>
                  <a:pt x="300703" y="22414"/>
                </a:lnTo>
                <a:lnTo>
                  <a:pt x="368356" y="5754"/>
                </a:lnTo>
                <a:lnTo>
                  <a:pt x="439674" y="0"/>
                </a:lnTo>
                <a:lnTo>
                  <a:pt x="475733" y="1457"/>
                </a:lnTo>
                <a:lnTo>
                  <a:pt x="545332" y="12778"/>
                </a:lnTo>
                <a:lnTo>
                  <a:pt x="610814" y="34551"/>
                </a:lnTo>
                <a:lnTo>
                  <a:pt x="671274" y="65873"/>
                </a:lnTo>
                <a:lnTo>
                  <a:pt x="725808" y="105837"/>
                </a:lnTo>
                <a:lnTo>
                  <a:pt x="773510" y="153539"/>
                </a:lnTo>
                <a:lnTo>
                  <a:pt x="813474" y="208073"/>
                </a:lnTo>
                <a:lnTo>
                  <a:pt x="844796" y="268533"/>
                </a:lnTo>
                <a:lnTo>
                  <a:pt x="866569" y="334015"/>
                </a:lnTo>
                <a:lnTo>
                  <a:pt x="877890" y="403614"/>
                </a:lnTo>
                <a:lnTo>
                  <a:pt x="879348" y="439674"/>
                </a:lnTo>
                <a:lnTo>
                  <a:pt x="877890" y="475733"/>
                </a:lnTo>
                <a:lnTo>
                  <a:pt x="866569" y="545332"/>
                </a:lnTo>
                <a:lnTo>
                  <a:pt x="844796" y="610814"/>
                </a:lnTo>
                <a:lnTo>
                  <a:pt x="813474" y="671274"/>
                </a:lnTo>
                <a:lnTo>
                  <a:pt x="773510" y="725808"/>
                </a:lnTo>
                <a:lnTo>
                  <a:pt x="725808" y="773510"/>
                </a:lnTo>
                <a:lnTo>
                  <a:pt x="671274" y="813474"/>
                </a:lnTo>
                <a:lnTo>
                  <a:pt x="610814" y="844796"/>
                </a:lnTo>
                <a:lnTo>
                  <a:pt x="545332" y="866569"/>
                </a:lnTo>
                <a:lnTo>
                  <a:pt x="475733" y="877890"/>
                </a:lnTo>
                <a:lnTo>
                  <a:pt x="439674" y="879348"/>
                </a:lnTo>
                <a:lnTo>
                  <a:pt x="403614" y="877890"/>
                </a:lnTo>
                <a:lnTo>
                  <a:pt x="334015" y="866569"/>
                </a:lnTo>
                <a:lnTo>
                  <a:pt x="268533" y="844796"/>
                </a:lnTo>
                <a:lnTo>
                  <a:pt x="208073" y="813474"/>
                </a:lnTo>
                <a:lnTo>
                  <a:pt x="153539" y="773510"/>
                </a:lnTo>
                <a:lnTo>
                  <a:pt x="105837" y="725808"/>
                </a:lnTo>
                <a:lnTo>
                  <a:pt x="65873" y="671274"/>
                </a:lnTo>
                <a:lnTo>
                  <a:pt x="34551" y="610814"/>
                </a:lnTo>
                <a:lnTo>
                  <a:pt x="12778" y="545332"/>
                </a:lnTo>
                <a:lnTo>
                  <a:pt x="1457" y="475733"/>
                </a:lnTo>
                <a:lnTo>
                  <a:pt x="0" y="439674"/>
                </a:lnTo>
                <a:close/>
              </a:path>
            </a:pathLst>
          </a:custGeom>
          <a:ln w="12700">
            <a:solidFill>
              <a:srgbClr val="006FC0"/>
            </a:solidFill>
          </a:ln>
        </p:spPr>
        <p:txBody>
          <a:bodyPr wrap="square" lIns="0" tIns="0" rIns="0" bIns="0" rtlCol="0"/>
          <a:lstStyle/>
          <a:p/>
        </p:txBody>
      </p:sp>
      <p:sp>
        <p:nvSpPr>
          <p:cNvPr id="11" name="object 11"/>
          <p:cNvSpPr/>
          <p:nvPr/>
        </p:nvSpPr>
        <p:spPr>
          <a:xfrm>
            <a:off x="9382188" y="2574183"/>
            <a:ext cx="892048" cy="892048"/>
          </a:xfrm>
          <a:prstGeom prst="rect">
            <a:avLst/>
          </a:prstGeom>
          <a:blipFill>
            <a:blip r:embed="rId2" cstate="print"/>
            <a:stretch>
              <a:fillRect/>
            </a:stretch>
          </a:blipFill>
        </p:spPr>
        <p:txBody>
          <a:bodyPr wrap="square" lIns="0" tIns="0" rIns="0" bIns="0" rtlCol="0"/>
          <a:lstStyle/>
          <a:p/>
        </p:txBody>
      </p:sp>
      <p:sp>
        <p:nvSpPr>
          <p:cNvPr id="12" name="object 12"/>
          <p:cNvSpPr/>
          <p:nvPr/>
        </p:nvSpPr>
        <p:spPr>
          <a:xfrm>
            <a:off x="6166883" y="2732933"/>
            <a:ext cx="120650" cy="167640"/>
          </a:xfrm>
          <a:custGeom>
            <a:avLst/>
            <a:gdLst/>
            <a:ahLst/>
            <a:cxnLst/>
            <a:rect l="l" t="t" r="r" b="b"/>
            <a:pathLst>
              <a:path w="120650" h="167639">
                <a:moveTo>
                  <a:pt x="66466" y="0"/>
                </a:moveTo>
                <a:lnTo>
                  <a:pt x="53766" y="0"/>
                </a:lnTo>
                <a:lnTo>
                  <a:pt x="47924" y="1015"/>
                </a:lnTo>
                <a:lnTo>
                  <a:pt x="17444" y="18669"/>
                </a:lnTo>
                <a:lnTo>
                  <a:pt x="13507" y="22987"/>
                </a:lnTo>
                <a:lnTo>
                  <a:pt x="0" y="56387"/>
                </a:lnTo>
                <a:lnTo>
                  <a:pt x="0" y="70103"/>
                </a:lnTo>
                <a:lnTo>
                  <a:pt x="17444" y="108838"/>
                </a:lnTo>
                <a:lnTo>
                  <a:pt x="23159" y="121031"/>
                </a:lnTo>
                <a:lnTo>
                  <a:pt x="26080" y="129921"/>
                </a:lnTo>
                <a:lnTo>
                  <a:pt x="27604" y="134747"/>
                </a:lnTo>
                <a:lnTo>
                  <a:pt x="28112" y="137287"/>
                </a:lnTo>
                <a:lnTo>
                  <a:pt x="27096" y="143128"/>
                </a:lnTo>
                <a:lnTo>
                  <a:pt x="27604" y="148462"/>
                </a:lnTo>
                <a:lnTo>
                  <a:pt x="29001" y="152400"/>
                </a:lnTo>
                <a:lnTo>
                  <a:pt x="30017" y="155448"/>
                </a:lnTo>
                <a:lnTo>
                  <a:pt x="31922" y="158876"/>
                </a:lnTo>
                <a:lnTo>
                  <a:pt x="33954" y="160782"/>
                </a:lnTo>
                <a:lnTo>
                  <a:pt x="36367" y="162306"/>
                </a:lnTo>
                <a:lnTo>
                  <a:pt x="37764" y="163702"/>
                </a:lnTo>
                <a:lnTo>
                  <a:pt x="41701" y="165226"/>
                </a:lnTo>
                <a:lnTo>
                  <a:pt x="48432" y="167132"/>
                </a:lnTo>
                <a:lnTo>
                  <a:pt x="52369" y="167639"/>
                </a:lnTo>
                <a:lnTo>
                  <a:pt x="63037" y="167639"/>
                </a:lnTo>
                <a:lnTo>
                  <a:pt x="69387" y="166115"/>
                </a:lnTo>
                <a:lnTo>
                  <a:pt x="75610" y="165226"/>
                </a:lnTo>
                <a:lnTo>
                  <a:pt x="82976" y="163195"/>
                </a:lnTo>
                <a:lnTo>
                  <a:pt x="83357" y="162306"/>
                </a:lnTo>
                <a:lnTo>
                  <a:pt x="85389" y="161289"/>
                </a:lnTo>
                <a:lnTo>
                  <a:pt x="87294" y="159258"/>
                </a:lnTo>
                <a:lnTo>
                  <a:pt x="89199" y="155828"/>
                </a:lnTo>
                <a:lnTo>
                  <a:pt x="91231" y="152908"/>
                </a:lnTo>
                <a:lnTo>
                  <a:pt x="92120" y="148462"/>
                </a:lnTo>
                <a:lnTo>
                  <a:pt x="92120" y="143128"/>
                </a:lnTo>
                <a:lnTo>
                  <a:pt x="91612" y="137287"/>
                </a:lnTo>
                <a:lnTo>
                  <a:pt x="91612" y="134747"/>
                </a:lnTo>
                <a:lnTo>
                  <a:pt x="93136" y="129921"/>
                </a:lnTo>
                <a:lnTo>
                  <a:pt x="96057" y="121538"/>
                </a:lnTo>
                <a:lnTo>
                  <a:pt x="101899" y="109855"/>
                </a:lnTo>
                <a:lnTo>
                  <a:pt x="105709" y="104901"/>
                </a:lnTo>
                <a:lnTo>
                  <a:pt x="107260" y="102488"/>
                </a:lnTo>
                <a:lnTo>
                  <a:pt x="60116" y="102488"/>
                </a:lnTo>
                <a:lnTo>
                  <a:pt x="52877" y="101473"/>
                </a:lnTo>
                <a:lnTo>
                  <a:pt x="22778" y="77470"/>
                </a:lnTo>
                <a:lnTo>
                  <a:pt x="19242" y="64643"/>
                </a:lnTo>
                <a:lnTo>
                  <a:pt x="18841" y="60833"/>
                </a:lnTo>
                <a:lnTo>
                  <a:pt x="37256" y="26035"/>
                </a:lnTo>
                <a:lnTo>
                  <a:pt x="47924" y="21082"/>
                </a:lnTo>
                <a:lnTo>
                  <a:pt x="51861" y="19558"/>
                </a:lnTo>
                <a:lnTo>
                  <a:pt x="55290" y="19176"/>
                </a:lnTo>
                <a:lnTo>
                  <a:pt x="102915" y="19176"/>
                </a:lnTo>
                <a:lnTo>
                  <a:pt x="102407" y="18669"/>
                </a:lnTo>
                <a:lnTo>
                  <a:pt x="98470" y="13715"/>
                </a:lnTo>
                <a:lnTo>
                  <a:pt x="93644" y="10795"/>
                </a:lnTo>
                <a:lnTo>
                  <a:pt x="88310" y="7365"/>
                </a:lnTo>
                <a:lnTo>
                  <a:pt x="83357" y="4952"/>
                </a:lnTo>
                <a:lnTo>
                  <a:pt x="77642" y="2412"/>
                </a:lnTo>
                <a:lnTo>
                  <a:pt x="71800" y="1015"/>
                </a:lnTo>
                <a:lnTo>
                  <a:pt x="66466" y="0"/>
                </a:lnTo>
                <a:close/>
              </a:path>
              <a:path w="120650" h="167639">
                <a:moveTo>
                  <a:pt x="102915" y="19176"/>
                </a:moveTo>
                <a:lnTo>
                  <a:pt x="60116" y="19176"/>
                </a:lnTo>
                <a:lnTo>
                  <a:pt x="67355" y="19558"/>
                </a:lnTo>
                <a:lnTo>
                  <a:pt x="74721" y="21589"/>
                </a:lnTo>
                <a:lnTo>
                  <a:pt x="100375" y="52959"/>
                </a:lnTo>
                <a:lnTo>
                  <a:pt x="101391" y="60833"/>
                </a:lnTo>
                <a:lnTo>
                  <a:pt x="101391" y="64643"/>
                </a:lnTo>
                <a:lnTo>
                  <a:pt x="79547" y="97027"/>
                </a:lnTo>
                <a:lnTo>
                  <a:pt x="75610" y="98551"/>
                </a:lnTo>
                <a:lnTo>
                  <a:pt x="71800" y="100457"/>
                </a:lnTo>
                <a:lnTo>
                  <a:pt x="68371" y="100964"/>
                </a:lnTo>
                <a:lnTo>
                  <a:pt x="64434" y="101473"/>
                </a:lnTo>
                <a:lnTo>
                  <a:pt x="60116" y="102488"/>
                </a:lnTo>
                <a:lnTo>
                  <a:pt x="107260" y="102488"/>
                </a:lnTo>
                <a:lnTo>
                  <a:pt x="109138" y="99568"/>
                </a:lnTo>
                <a:lnTo>
                  <a:pt x="112567" y="94614"/>
                </a:lnTo>
                <a:lnTo>
                  <a:pt x="115996" y="88773"/>
                </a:lnTo>
                <a:lnTo>
                  <a:pt x="117393" y="82296"/>
                </a:lnTo>
                <a:lnTo>
                  <a:pt x="118917" y="76453"/>
                </a:lnTo>
                <a:lnTo>
                  <a:pt x="120314" y="70103"/>
                </a:lnTo>
                <a:lnTo>
                  <a:pt x="120202" y="56387"/>
                </a:lnTo>
                <a:lnTo>
                  <a:pt x="118917" y="50546"/>
                </a:lnTo>
                <a:lnTo>
                  <a:pt x="117393" y="44576"/>
                </a:lnTo>
                <a:lnTo>
                  <a:pt x="115996" y="38735"/>
                </a:lnTo>
                <a:lnTo>
                  <a:pt x="113075" y="33274"/>
                </a:lnTo>
                <a:lnTo>
                  <a:pt x="110154" y="27939"/>
                </a:lnTo>
                <a:lnTo>
                  <a:pt x="106725" y="22987"/>
                </a:lnTo>
                <a:lnTo>
                  <a:pt x="102915" y="19176"/>
                </a:lnTo>
                <a:close/>
              </a:path>
            </a:pathLst>
          </a:custGeom>
          <a:solidFill>
            <a:srgbClr val="006FC0"/>
          </a:solidFill>
        </p:spPr>
        <p:txBody>
          <a:bodyPr wrap="square" lIns="0" tIns="0" rIns="0" bIns="0" rtlCol="0"/>
          <a:lstStyle/>
          <a:p/>
        </p:txBody>
      </p:sp>
      <p:sp>
        <p:nvSpPr>
          <p:cNvPr id="13" name="object 13"/>
          <p:cNvSpPr/>
          <p:nvPr/>
        </p:nvSpPr>
        <p:spPr>
          <a:xfrm>
            <a:off x="6207949" y="2906669"/>
            <a:ext cx="36830" cy="30480"/>
          </a:xfrm>
          <a:custGeom>
            <a:avLst/>
            <a:gdLst/>
            <a:ahLst/>
            <a:cxnLst/>
            <a:rect l="l" t="t" r="r" b="b"/>
            <a:pathLst>
              <a:path w="36829" h="30480">
                <a:moveTo>
                  <a:pt x="0" y="0"/>
                </a:moveTo>
                <a:lnTo>
                  <a:pt x="1016" y="21716"/>
                </a:lnTo>
                <a:lnTo>
                  <a:pt x="11049" y="30479"/>
                </a:lnTo>
                <a:lnTo>
                  <a:pt x="23622" y="30479"/>
                </a:lnTo>
                <a:lnTo>
                  <a:pt x="33655" y="20827"/>
                </a:lnTo>
                <a:lnTo>
                  <a:pt x="36095" y="3428"/>
                </a:lnTo>
                <a:lnTo>
                  <a:pt x="17272" y="3428"/>
                </a:lnTo>
                <a:lnTo>
                  <a:pt x="9144" y="2412"/>
                </a:lnTo>
                <a:lnTo>
                  <a:pt x="1905" y="1015"/>
                </a:lnTo>
                <a:lnTo>
                  <a:pt x="0" y="0"/>
                </a:lnTo>
                <a:close/>
              </a:path>
              <a:path w="36829" h="30480">
                <a:moveTo>
                  <a:pt x="36575" y="0"/>
                </a:moveTo>
                <a:lnTo>
                  <a:pt x="34671" y="1015"/>
                </a:lnTo>
                <a:lnTo>
                  <a:pt x="29337" y="1904"/>
                </a:lnTo>
                <a:lnTo>
                  <a:pt x="24511" y="3428"/>
                </a:lnTo>
                <a:lnTo>
                  <a:pt x="36095" y="3428"/>
                </a:lnTo>
                <a:lnTo>
                  <a:pt x="36575" y="0"/>
                </a:lnTo>
                <a:close/>
              </a:path>
            </a:pathLst>
          </a:custGeom>
          <a:solidFill>
            <a:srgbClr val="006FC0"/>
          </a:solidFill>
        </p:spPr>
        <p:txBody>
          <a:bodyPr wrap="square" lIns="0" tIns="0" rIns="0" bIns="0" rtlCol="0"/>
          <a:lstStyle/>
          <a:p/>
        </p:txBody>
      </p:sp>
      <p:sp>
        <p:nvSpPr>
          <p:cNvPr id="14" name="object 14"/>
          <p:cNvSpPr/>
          <p:nvPr/>
        </p:nvSpPr>
        <p:spPr>
          <a:xfrm>
            <a:off x="6105842" y="2799989"/>
            <a:ext cx="22860" cy="17145"/>
          </a:xfrm>
          <a:custGeom>
            <a:avLst/>
            <a:gdLst/>
            <a:ahLst/>
            <a:cxnLst/>
            <a:rect l="l" t="t" r="r" b="b"/>
            <a:pathLst>
              <a:path w="22860" h="17144">
                <a:moveTo>
                  <a:pt x="22859" y="0"/>
                </a:moveTo>
                <a:lnTo>
                  <a:pt x="0" y="0"/>
                </a:lnTo>
                <a:lnTo>
                  <a:pt x="0" y="16763"/>
                </a:lnTo>
                <a:lnTo>
                  <a:pt x="22859" y="16763"/>
                </a:lnTo>
                <a:lnTo>
                  <a:pt x="22351" y="13207"/>
                </a:lnTo>
                <a:lnTo>
                  <a:pt x="21970" y="8635"/>
                </a:lnTo>
                <a:lnTo>
                  <a:pt x="22351" y="4571"/>
                </a:lnTo>
                <a:lnTo>
                  <a:pt x="22859" y="0"/>
                </a:lnTo>
                <a:close/>
              </a:path>
            </a:pathLst>
          </a:custGeom>
          <a:solidFill>
            <a:srgbClr val="006FC0"/>
          </a:solidFill>
        </p:spPr>
        <p:txBody>
          <a:bodyPr wrap="square" lIns="0" tIns="0" rIns="0" bIns="0" rtlCol="0"/>
          <a:lstStyle/>
          <a:p/>
        </p:txBody>
      </p:sp>
      <p:sp>
        <p:nvSpPr>
          <p:cNvPr id="15" name="object 15"/>
          <p:cNvSpPr/>
          <p:nvPr/>
        </p:nvSpPr>
        <p:spPr>
          <a:xfrm>
            <a:off x="6322249" y="2799989"/>
            <a:ext cx="22860" cy="17145"/>
          </a:xfrm>
          <a:custGeom>
            <a:avLst/>
            <a:gdLst/>
            <a:ahLst/>
            <a:cxnLst/>
            <a:rect l="l" t="t" r="r" b="b"/>
            <a:pathLst>
              <a:path w="22860" h="17144">
                <a:moveTo>
                  <a:pt x="22860" y="0"/>
                </a:moveTo>
                <a:lnTo>
                  <a:pt x="0" y="0"/>
                </a:lnTo>
                <a:lnTo>
                  <a:pt x="508" y="4571"/>
                </a:lnTo>
                <a:lnTo>
                  <a:pt x="888" y="8635"/>
                </a:lnTo>
                <a:lnTo>
                  <a:pt x="508" y="13207"/>
                </a:lnTo>
                <a:lnTo>
                  <a:pt x="0" y="16763"/>
                </a:lnTo>
                <a:lnTo>
                  <a:pt x="22860" y="16763"/>
                </a:lnTo>
                <a:lnTo>
                  <a:pt x="22860" y="0"/>
                </a:lnTo>
                <a:close/>
              </a:path>
            </a:pathLst>
          </a:custGeom>
          <a:solidFill>
            <a:srgbClr val="006FC0"/>
          </a:solidFill>
        </p:spPr>
        <p:txBody>
          <a:bodyPr wrap="square" lIns="0" tIns="0" rIns="0" bIns="0" rtlCol="0"/>
          <a:lstStyle/>
          <a:p/>
        </p:txBody>
      </p:sp>
      <p:sp>
        <p:nvSpPr>
          <p:cNvPr id="16" name="object 16"/>
          <p:cNvSpPr/>
          <p:nvPr/>
        </p:nvSpPr>
        <p:spPr>
          <a:xfrm>
            <a:off x="6223189" y="2684164"/>
            <a:ext cx="17145" cy="27940"/>
          </a:xfrm>
          <a:custGeom>
            <a:avLst/>
            <a:gdLst/>
            <a:ahLst/>
            <a:cxnLst/>
            <a:rect l="l" t="t" r="r" b="b"/>
            <a:pathLst>
              <a:path w="17145" h="27939">
                <a:moveTo>
                  <a:pt x="16764" y="0"/>
                </a:moveTo>
                <a:lnTo>
                  <a:pt x="0" y="0"/>
                </a:lnTo>
                <a:lnTo>
                  <a:pt x="0" y="26034"/>
                </a:lnTo>
                <a:lnTo>
                  <a:pt x="9906" y="26034"/>
                </a:lnTo>
                <a:lnTo>
                  <a:pt x="16764" y="27431"/>
                </a:lnTo>
                <a:lnTo>
                  <a:pt x="16764" y="0"/>
                </a:lnTo>
                <a:close/>
              </a:path>
            </a:pathLst>
          </a:custGeom>
          <a:solidFill>
            <a:srgbClr val="006FC0"/>
          </a:solidFill>
        </p:spPr>
        <p:txBody>
          <a:bodyPr wrap="square" lIns="0" tIns="0" rIns="0" bIns="0" rtlCol="0"/>
          <a:lstStyle/>
          <a:p/>
        </p:txBody>
      </p:sp>
      <p:sp>
        <p:nvSpPr>
          <p:cNvPr id="17" name="object 17"/>
          <p:cNvSpPr/>
          <p:nvPr/>
        </p:nvSpPr>
        <p:spPr>
          <a:xfrm>
            <a:off x="6133274" y="2717692"/>
            <a:ext cx="29209" cy="29209"/>
          </a:xfrm>
          <a:custGeom>
            <a:avLst/>
            <a:gdLst/>
            <a:ahLst/>
            <a:cxnLst/>
            <a:rect l="l" t="t" r="r" b="b"/>
            <a:pathLst>
              <a:path w="29210" h="29210">
                <a:moveTo>
                  <a:pt x="10922" y="0"/>
                </a:moveTo>
                <a:lnTo>
                  <a:pt x="0" y="11684"/>
                </a:lnTo>
                <a:lnTo>
                  <a:pt x="18034" y="28955"/>
                </a:lnTo>
                <a:lnTo>
                  <a:pt x="22733" y="22860"/>
                </a:lnTo>
                <a:lnTo>
                  <a:pt x="28956" y="17779"/>
                </a:lnTo>
                <a:lnTo>
                  <a:pt x="10922" y="0"/>
                </a:lnTo>
                <a:close/>
              </a:path>
            </a:pathLst>
          </a:custGeom>
          <a:solidFill>
            <a:srgbClr val="006FC0"/>
          </a:solidFill>
        </p:spPr>
        <p:txBody>
          <a:bodyPr wrap="square" lIns="0" tIns="0" rIns="0" bIns="0" rtlCol="0"/>
          <a:lstStyle/>
          <a:p/>
        </p:txBody>
      </p:sp>
      <p:sp>
        <p:nvSpPr>
          <p:cNvPr id="18" name="object 18"/>
          <p:cNvSpPr/>
          <p:nvPr/>
        </p:nvSpPr>
        <p:spPr>
          <a:xfrm>
            <a:off x="6288722" y="2717692"/>
            <a:ext cx="27940" cy="29209"/>
          </a:xfrm>
          <a:custGeom>
            <a:avLst/>
            <a:gdLst/>
            <a:ahLst/>
            <a:cxnLst/>
            <a:rect l="l" t="t" r="r" b="b"/>
            <a:pathLst>
              <a:path w="27939" h="29210">
                <a:moveTo>
                  <a:pt x="16128" y="0"/>
                </a:moveTo>
                <a:lnTo>
                  <a:pt x="0" y="16890"/>
                </a:lnTo>
                <a:lnTo>
                  <a:pt x="6096" y="22733"/>
                </a:lnTo>
                <a:lnTo>
                  <a:pt x="10922" y="28955"/>
                </a:lnTo>
                <a:lnTo>
                  <a:pt x="27432" y="12064"/>
                </a:lnTo>
                <a:lnTo>
                  <a:pt x="16128" y="0"/>
                </a:lnTo>
                <a:close/>
              </a:path>
            </a:pathLst>
          </a:custGeom>
          <a:solidFill>
            <a:srgbClr val="006FC0"/>
          </a:solidFill>
        </p:spPr>
        <p:txBody>
          <a:bodyPr wrap="square" lIns="0" tIns="0" rIns="0" bIns="0" rtlCol="0"/>
          <a:lstStyle/>
          <a:p/>
        </p:txBody>
      </p:sp>
      <p:sp>
        <p:nvSpPr>
          <p:cNvPr id="19" name="object 19"/>
          <p:cNvSpPr/>
          <p:nvPr/>
        </p:nvSpPr>
        <p:spPr>
          <a:xfrm>
            <a:off x="5869622" y="2825896"/>
            <a:ext cx="398145" cy="472440"/>
          </a:xfrm>
          <a:custGeom>
            <a:avLst/>
            <a:gdLst/>
            <a:ahLst/>
            <a:cxnLst/>
            <a:rect l="l" t="t" r="r" b="b"/>
            <a:pathLst>
              <a:path w="398145" h="472439">
                <a:moveTo>
                  <a:pt x="215264" y="0"/>
                </a:moveTo>
                <a:lnTo>
                  <a:pt x="203962" y="0"/>
                </a:lnTo>
                <a:lnTo>
                  <a:pt x="196214" y="4825"/>
                </a:lnTo>
                <a:lnTo>
                  <a:pt x="188340" y="7747"/>
                </a:lnTo>
                <a:lnTo>
                  <a:pt x="181101" y="9779"/>
                </a:lnTo>
                <a:lnTo>
                  <a:pt x="172720" y="11175"/>
                </a:lnTo>
                <a:lnTo>
                  <a:pt x="156717" y="13588"/>
                </a:lnTo>
                <a:lnTo>
                  <a:pt x="149351" y="14605"/>
                </a:lnTo>
                <a:lnTo>
                  <a:pt x="141477" y="16510"/>
                </a:lnTo>
                <a:lnTo>
                  <a:pt x="138175" y="17525"/>
                </a:lnTo>
                <a:lnTo>
                  <a:pt x="134238" y="19431"/>
                </a:lnTo>
                <a:lnTo>
                  <a:pt x="130810" y="20955"/>
                </a:lnTo>
                <a:lnTo>
                  <a:pt x="126873" y="22860"/>
                </a:lnTo>
                <a:lnTo>
                  <a:pt x="124460" y="25781"/>
                </a:lnTo>
                <a:lnTo>
                  <a:pt x="121031" y="28194"/>
                </a:lnTo>
                <a:lnTo>
                  <a:pt x="119125" y="30607"/>
                </a:lnTo>
                <a:lnTo>
                  <a:pt x="114681" y="36957"/>
                </a:lnTo>
                <a:lnTo>
                  <a:pt x="112775" y="42291"/>
                </a:lnTo>
                <a:lnTo>
                  <a:pt x="110744" y="47244"/>
                </a:lnTo>
                <a:lnTo>
                  <a:pt x="109854" y="53086"/>
                </a:lnTo>
                <a:lnTo>
                  <a:pt x="108838" y="59309"/>
                </a:lnTo>
                <a:lnTo>
                  <a:pt x="107823" y="72009"/>
                </a:lnTo>
                <a:lnTo>
                  <a:pt x="106934" y="85089"/>
                </a:lnTo>
                <a:lnTo>
                  <a:pt x="107823" y="121158"/>
                </a:lnTo>
                <a:lnTo>
                  <a:pt x="104012" y="123571"/>
                </a:lnTo>
                <a:lnTo>
                  <a:pt x="101473" y="125984"/>
                </a:lnTo>
                <a:lnTo>
                  <a:pt x="98551" y="128905"/>
                </a:lnTo>
                <a:lnTo>
                  <a:pt x="96647" y="132334"/>
                </a:lnTo>
                <a:lnTo>
                  <a:pt x="95631" y="136271"/>
                </a:lnTo>
                <a:lnTo>
                  <a:pt x="94234" y="140081"/>
                </a:lnTo>
                <a:lnTo>
                  <a:pt x="93725" y="144525"/>
                </a:lnTo>
                <a:lnTo>
                  <a:pt x="93725" y="158623"/>
                </a:lnTo>
                <a:lnTo>
                  <a:pt x="95123" y="162941"/>
                </a:lnTo>
                <a:lnTo>
                  <a:pt x="96138" y="167894"/>
                </a:lnTo>
                <a:lnTo>
                  <a:pt x="97662" y="171323"/>
                </a:lnTo>
                <a:lnTo>
                  <a:pt x="99567" y="174244"/>
                </a:lnTo>
                <a:lnTo>
                  <a:pt x="101981" y="176657"/>
                </a:lnTo>
                <a:lnTo>
                  <a:pt x="104394" y="179577"/>
                </a:lnTo>
                <a:lnTo>
                  <a:pt x="110744" y="184404"/>
                </a:lnTo>
                <a:lnTo>
                  <a:pt x="114173" y="186817"/>
                </a:lnTo>
                <a:lnTo>
                  <a:pt x="117094" y="190754"/>
                </a:lnTo>
                <a:lnTo>
                  <a:pt x="120523" y="195072"/>
                </a:lnTo>
                <a:lnTo>
                  <a:pt x="123444" y="199517"/>
                </a:lnTo>
                <a:lnTo>
                  <a:pt x="129794" y="209676"/>
                </a:lnTo>
                <a:lnTo>
                  <a:pt x="135636" y="218948"/>
                </a:lnTo>
                <a:lnTo>
                  <a:pt x="138175" y="223266"/>
                </a:lnTo>
                <a:lnTo>
                  <a:pt x="141477" y="226187"/>
                </a:lnTo>
                <a:lnTo>
                  <a:pt x="144017" y="229108"/>
                </a:lnTo>
                <a:lnTo>
                  <a:pt x="146431" y="230632"/>
                </a:lnTo>
                <a:lnTo>
                  <a:pt x="149351" y="232029"/>
                </a:lnTo>
                <a:lnTo>
                  <a:pt x="151764" y="232537"/>
                </a:lnTo>
                <a:lnTo>
                  <a:pt x="151764" y="270001"/>
                </a:lnTo>
                <a:lnTo>
                  <a:pt x="118110" y="294386"/>
                </a:lnTo>
                <a:lnTo>
                  <a:pt x="108838" y="297814"/>
                </a:lnTo>
                <a:lnTo>
                  <a:pt x="89788" y="302641"/>
                </a:lnTo>
                <a:lnTo>
                  <a:pt x="70738" y="306959"/>
                </a:lnTo>
                <a:lnTo>
                  <a:pt x="60960" y="309499"/>
                </a:lnTo>
                <a:lnTo>
                  <a:pt x="20447" y="329438"/>
                </a:lnTo>
                <a:lnTo>
                  <a:pt x="5841" y="354711"/>
                </a:lnTo>
                <a:lnTo>
                  <a:pt x="4445" y="360552"/>
                </a:lnTo>
                <a:lnTo>
                  <a:pt x="3937" y="367284"/>
                </a:lnTo>
                <a:lnTo>
                  <a:pt x="2412" y="381508"/>
                </a:lnTo>
                <a:lnTo>
                  <a:pt x="1524" y="389255"/>
                </a:lnTo>
                <a:lnTo>
                  <a:pt x="0" y="397510"/>
                </a:lnTo>
                <a:lnTo>
                  <a:pt x="0" y="403860"/>
                </a:lnTo>
                <a:lnTo>
                  <a:pt x="18034" y="431038"/>
                </a:lnTo>
                <a:lnTo>
                  <a:pt x="23367" y="435483"/>
                </a:lnTo>
                <a:lnTo>
                  <a:pt x="29717" y="439293"/>
                </a:lnTo>
                <a:lnTo>
                  <a:pt x="45338" y="447167"/>
                </a:lnTo>
                <a:lnTo>
                  <a:pt x="53721" y="450088"/>
                </a:lnTo>
                <a:lnTo>
                  <a:pt x="62484" y="453517"/>
                </a:lnTo>
                <a:lnTo>
                  <a:pt x="82041" y="459739"/>
                </a:lnTo>
                <a:lnTo>
                  <a:pt x="104394" y="464185"/>
                </a:lnTo>
                <a:lnTo>
                  <a:pt x="104901" y="464185"/>
                </a:lnTo>
                <a:lnTo>
                  <a:pt x="149860" y="470026"/>
                </a:lnTo>
                <a:lnTo>
                  <a:pt x="173736" y="471424"/>
                </a:lnTo>
                <a:lnTo>
                  <a:pt x="198627" y="472439"/>
                </a:lnTo>
                <a:lnTo>
                  <a:pt x="219583" y="471424"/>
                </a:lnTo>
                <a:lnTo>
                  <a:pt x="217170" y="460248"/>
                </a:lnTo>
                <a:lnTo>
                  <a:pt x="312431" y="460248"/>
                </a:lnTo>
                <a:lnTo>
                  <a:pt x="358266" y="445135"/>
                </a:lnTo>
                <a:lnTo>
                  <a:pt x="364616" y="439800"/>
                </a:lnTo>
                <a:lnTo>
                  <a:pt x="374776" y="433959"/>
                </a:lnTo>
                <a:lnTo>
                  <a:pt x="397763" y="402844"/>
                </a:lnTo>
                <a:lnTo>
                  <a:pt x="397763" y="388238"/>
                </a:lnTo>
                <a:lnTo>
                  <a:pt x="387985" y="350774"/>
                </a:lnTo>
                <a:lnTo>
                  <a:pt x="362585" y="319659"/>
                </a:lnTo>
                <a:lnTo>
                  <a:pt x="348488" y="312420"/>
                </a:lnTo>
                <a:lnTo>
                  <a:pt x="341122" y="308483"/>
                </a:lnTo>
                <a:lnTo>
                  <a:pt x="332866" y="306070"/>
                </a:lnTo>
                <a:lnTo>
                  <a:pt x="324612" y="303149"/>
                </a:lnTo>
                <a:lnTo>
                  <a:pt x="315340" y="301117"/>
                </a:lnTo>
                <a:lnTo>
                  <a:pt x="277240" y="292862"/>
                </a:lnTo>
                <a:lnTo>
                  <a:pt x="245999" y="266573"/>
                </a:lnTo>
                <a:lnTo>
                  <a:pt x="244475" y="259334"/>
                </a:lnTo>
                <a:lnTo>
                  <a:pt x="244475" y="252095"/>
                </a:lnTo>
                <a:lnTo>
                  <a:pt x="245490" y="242316"/>
                </a:lnTo>
                <a:lnTo>
                  <a:pt x="247903" y="232029"/>
                </a:lnTo>
                <a:lnTo>
                  <a:pt x="251840" y="229108"/>
                </a:lnTo>
                <a:lnTo>
                  <a:pt x="254762" y="225806"/>
                </a:lnTo>
                <a:lnTo>
                  <a:pt x="261112" y="217932"/>
                </a:lnTo>
                <a:lnTo>
                  <a:pt x="266953" y="209676"/>
                </a:lnTo>
                <a:lnTo>
                  <a:pt x="272288" y="201422"/>
                </a:lnTo>
                <a:lnTo>
                  <a:pt x="277240" y="193167"/>
                </a:lnTo>
                <a:lnTo>
                  <a:pt x="283590" y="185800"/>
                </a:lnTo>
                <a:lnTo>
                  <a:pt x="287400" y="182499"/>
                </a:lnTo>
                <a:lnTo>
                  <a:pt x="295275" y="176657"/>
                </a:lnTo>
                <a:lnTo>
                  <a:pt x="299720" y="175133"/>
                </a:lnTo>
                <a:lnTo>
                  <a:pt x="300609" y="163449"/>
                </a:lnTo>
                <a:lnTo>
                  <a:pt x="300609" y="153797"/>
                </a:lnTo>
                <a:lnTo>
                  <a:pt x="299720" y="132334"/>
                </a:lnTo>
                <a:lnTo>
                  <a:pt x="298703" y="130429"/>
                </a:lnTo>
                <a:lnTo>
                  <a:pt x="296799" y="128905"/>
                </a:lnTo>
                <a:lnTo>
                  <a:pt x="293370" y="128016"/>
                </a:lnTo>
                <a:lnTo>
                  <a:pt x="288925" y="125984"/>
                </a:lnTo>
                <a:lnTo>
                  <a:pt x="287400" y="124587"/>
                </a:lnTo>
                <a:lnTo>
                  <a:pt x="286003" y="122555"/>
                </a:lnTo>
                <a:lnTo>
                  <a:pt x="286003" y="109982"/>
                </a:lnTo>
                <a:lnTo>
                  <a:pt x="287020" y="96393"/>
                </a:lnTo>
                <a:lnTo>
                  <a:pt x="287909" y="82169"/>
                </a:lnTo>
                <a:lnTo>
                  <a:pt x="288925" y="68580"/>
                </a:lnTo>
                <a:lnTo>
                  <a:pt x="287909" y="55499"/>
                </a:lnTo>
                <a:lnTo>
                  <a:pt x="287020" y="49657"/>
                </a:lnTo>
                <a:lnTo>
                  <a:pt x="272288" y="25781"/>
                </a:lnTo>
                <a:lnTo>
                  <a:pt x="270163" y="24764"/>
                </a:lnTo>
                <a:lnTo>
                  <a:pt x="250825" y="24764"/>
                </a:lnTo>
                <a:lnTo>
                  <a:pt x="246507" y="24384"/>
                </a:lnTo>
                <a:lnTo>
                  <a:pt x="229362" y="10160"/>
                </a:lnTo>
                <a:lnTo>
                  <a:pt x="226440" y="7238"/>
                </a:lnTo>
                <a:lnTo>
                  <a:pt x="223520" y="3937"/>
                </a:lnTo>
                <a:lnTo>
                  <a:pt x="219583" y="1397"/>
                </a:lnTo>
                <a:lnTo>
                  <a:pt x="218186" y="1016"/>
                </a:lnTo>
                <a:lnTo>
                  <a:pt x="215264" y="0"/>
                </a:lnTo>
                <a:close/>
              </a:path>
              <a:path w="398145" h="472439">
                <a:moveTo>
                  <a:pt x="312431" y="460248"/>
                </a:moveTo>
                <a:lnTo>
                  <a:pt x="217170" y="460248"/>
                </a:lnTo>
                <a:lnTo>
                  <a:pt x="218694" y="466089"/>
                </a:lnTo>
                <a:lnTo>
                  <a:pt x="219583" y="471424"/>
                </a:lnTo>
                <a:lnTo>
                  <a:pt x="238125" y="470535"/>
                </a:lnTo>
                <a:lnTo>
                  <a:pt x="281177" y="466089"/>
                </a:lnTo>
                <a:lnTo>
                  <a:pt x="306070" y="461772"/>
                </a:lnTo>
                <a:lnTo>
                  <a:pt x="312431" y="460248"/>
                </a:lnTo>
                <a:close/>
              </a:path>
              <a:path w="398145" h="472439">
                <a:moveTo>
                  <a:pt x="264033" y="23875"/>
                </a:moveTo>
                <a:lnTo>
                  <a:pt x="250825" y="24764"/>
                </a:lnTo>
                <a:lnTo>
                  <a:pt x="270163" y="24764"/>
                </a:lnTo>
                <a:lnTo>
                  <a:pt x="269366" y="24384"/>
                </a:lnTo>
                <a:lnTo>
                  <a:pt x="266446" y="24384"/>
                </a:lnTo>
                <a:lnTo>
                  <a:pt x="264033" y="23875"/>
                </a:lnTo>
                <a:close/>
              </a:path>
            </a:pathLst>
          </a:custGeom>
          <a:solidFill>
            <a:srgbClr val="006FC0"/>
          </a:solidFill>
        </p:spPr>
        <p:txBody>
          <a:bodyPr wrap="square" lIns="0" tIns="0" rIns="0" bIns="0" rtlCol="0"/>
          <a:lstStyle/>
          <a:p/>
        </p:txBody>
      </p:sp>
      <p:sp>
        <p:nvSpPr>
          <p:cNvPr id="20" name="object 20"/>
          <p:cNvSpPr/>
          <p:nvPr/>
        </p:nvSpPr>
        <p:spPr>
          <a:xfrm>
            <a:off x="6203378" y="2774080"/>
            <a:ext cx="44450" cy="43180"/>
          </a:xfrm>
          <a:custGeom>
            <a:avLst/>
            <a:gdLst/>
            <a:ahLst/>
            <a:cxnLst/>
            <a:rect l="l" t="t" r="r" b="b"/>
            <a:pathLst>
              <a:path w="44450" h="43180">
                <a:moveTo>
                  <a:pt x="25526" y="42163"/>
                </a:moveTo>
                <a:lnTo>
                  <a:pt x="19176" y="42163"/>
                </a:lnTo>
                <a:lnTo>
                  <a:pt x="19684" y="42672"/>
                </a:lnTo>
                <a:lnTo>
                  <a:pt x="24510" y="42672"/>
                </a:lnTo>
                <a:lnTo>
                  <a:pt x="25526" y="42163"/>
                </a:lnTo>
                <a:close/>
              </a:path>
              <a:path w="44450" h="43180">
                <a:moveTo>
                  <a:pt x="27050" y="26035"/>
                </a:moveTo>
                <a:lnTo>
                  <a:pt x="17144" y="26035"/>
                </a:lnTo>
                <a:lnTo>
                  <a:pt x="17144" y="40766"/>
                </a:lnTo>
                <a:lnTo>
                  <a:pt x="17652" y="42163"/>
                </a:lnTo>
                <a:lnTo>
                  <a:pt x="26034" y="42163"/>
                </a:lnTo>
                <a:lnTo>
                  <a:pt x="27050" y="40766"/>
                </a:lnTo>
                <a:lnTo>
                  <a:pt x="27050" y="26035"/>
                </a:lnTo>
                <a:close/>
              </a:path>
              <a:path w="44450" h="43180">
                <a:moveTo>
                  <a:pt x="42671" y="25653"/>
                </a:moveTo>
                <a:lnTo>
                  <a:pt x="1904" y="25653"/>
                </a:lnTo>
                <a:lnTo>
                  <a:pt x="2412" y="26035"/>
                </a:lnTo>
                <a:lnTo>
                  <a:pt x="41782" y="26035"/>
                </a:lnTo>
                <a:lnTo>
                  <a:pt x="42671" y="25653"/>
                </a:lnTo>
                <a:close/>
              </a:path>
              <a:path w="44450" h="43180">
                <a:moveTo>
                  <a:pt x="42671" y="16637"/>
                </a:moveTo>
                <a:lnTo>
                  <a:pt x="1904" y="16637"/>
                </a:lnTo>
                <a:lnTo>
                  <a:pt x="507" y="17525"/>
                </a:lnTo>
                <a:lnTo>
                  <a:pt x="507" y="18034"/>
                </a:lnTo>
                <a:lnTo>
                  <a:pt x="0" y="18923"/>
                </a:lnTo>
                <a:lnTo>
                  <a:pt x="0" y="23749"/>
                </a:lnTo>
                <a:lnTo>
                  <a:pt x="507" y="24129"/>
                </a:lnTo>
                <a:lnTo>
                  <a:pt x="507" y="25653"/>
                </a:lnTo>
                <a:lnTo>
                  <a:pt x="43687" y="25653"/>
                </a:lnTo>
                <a:lnTo>
                  <a:pt x="44195" y="24129"/>
                </a:lnTo>
                <a:lnTo>
                  <a:pt x="44195" y="18034"/>
                </a:lnTo>
                <a:lnTo>
                  <a:pt x="43687" y="17525"/>
                </a:lnTo>
                <a:lnTo>
                  <a:pt x="42671" y="16637"/>
                </a:lnTo>
                <a:close/>
              </a:path>
              <a:path w="44450" h="43180">
                <a:moveTo>
                  <a:pt x="25526" y="0"/>
                </a:moveTo>
                <a:lnTo>
                  <a:pt x="19176" y="0"/>
                </a:lnTo>
                <a:lnTo>
                  <a:pt x="17652" y="508"/>
                </a:lnTo>
                <a:lnTo>
                  <a:pt x="17144" y="1397"/>
                </a:lnTo>
                <a:lnTo>
                  <a:pt x="17144" y="16637"/>
                </a:lnTo>
                <a:lnTo>
                  <a:pt x="27050" y="16637"/>
                </a:lnTo>
                <a:lnTo>
                  <a:pt x="27050" y="1397"/>
                </a:lnTo>
                <a:lnTo>
                  <a:pt x="26034" y="508"/>
                </a:lnTo>
                <a:lnTo>
                  <a:pt x="25526" y="0"/>
                </a:lnTo>
                <a:close/>
              </a:path>
            </a:pathLst>
          </a:custGeom>
          <a:solidFill>
            <a:srgbClr val="006FC0"/>
          </a:solidFill>
        </p:spPr>
        <p:txBody>
          <a:bodyPr wrap="square" lIns="0" tIns="0" rIns="0" bIns="0" rtlCol="0"/>
          <a:lstStyle/>
          <a:p/>
        </p:txBody>
      </p:sp>
      <p:sp>
        <p:nvSpPr>
          <p:cNvPr id="21" name="object 21"/>
          <p:cNvSpPr txBox="1"/>
          <p:nvPr/>
        </p:nvSpPr>
        <p:spPr>
          <a:xfrm>
            <a:off x="1306193" y="3758533"/>
            <a:ext cx="2114931" cy="2462213"/>
          </a:xfrm>
          <a:prstGeom prst="rect">
            <a:avLst/>
          </a:prstGeom>
        </p:spPr>
        <p:txBody>
          <a:bodyPr vert="horz" wrap="square" lIns="0" tIns="0" rIns="0" bIns="0" rtlCol="0" anchor="t">
            <a:spAutoFit/>
          </a:bodyPr>
          <a:lstStyle/>
          <a:p>
            <a:pPr marL="12065" marR="5080" indent="635" algn="ctr"/>
            <a:r>
              <a:rPr lang="en-US" sz="1600" b="1" spc="-50">
                <a:solidFill>
                  <a:srgbClr val="404040"/>
                </a:solidFill>
                <a:latin typeface="Arial Black" panose="020B0A04020102020204"/>
                <a:cs typeface="Arial Black" panose="020B0A04020102020204"/>
              </a:rPr>
              <a:t>Kaggle contest “G-Research Crypto Forecasting”</a:t>
            </a:r>
            <a:endParaRPr lang="en-US" sz="1600" b="1" spc="-50">
              <a:solidFill>
                <a:srgbClr val="404040"/>
              </a:solidFill>
              <a:latin typeface="Arial Black" panose="020B0A04020102020204"/>
              <a:cs typeface="Arial Black" panose="020B0A04020102020204"/>
            </a:endParaRPr>
          </a:p>
          <a:p>
            <a:pPr marL="12065" marR="5080" indent="635" algn="ctr"/>
            <a:endParaRPr lang="en-US" sz="1600" b="1" spc="-50">
              <a:solidFill>
                <a:srgbClr val="404040"/>
              </a:solidFill>
              <a:latin typeface="Arial Black" panose="020B0A04020102020204"/>
              <a:cs typeface="Arial Black" panose="020B0A04020102020204"/>
            </a:endParaRPr>
          </a:p>
          <a:p>
            <a:pPr marL="12065" marR="5080" indent="635" algn="ctr"/>
            <a:r>
              <a:rPr lang="en-US" sz="1600" b="1" spc="-50">
                <a:solidFill>
                  <a:srgbClr val="404040"/>
                </a:solidFill>
                <a:latin typeface="Arial Black" panose="020B0A04020102020204"/>
                <a:cs typeface="Arial Black" panose="020B0A04020102020204"/>
              </a:rPr>
              <a:t>Us</a:t>
            </a:r>
            <a:r>
              <a:rPr lang="en-US" altLang="zh-CN" sz="1600" b="1" spc="-50">
                <a:solidFill>
                  <a:srgbClr val="404040"/>
                </a:solidFill>
                <a:latin typeface="Arial Black" panose="020B0A04020102020204"/>
                <a:ea typeface="SimSun"/>
                <a:cs typeface="Arial Black" panose="020B0A04020102020204"/>
              </a:rPr>
              <a:t>e</a:t>
            </a:r>
            <a:r>
              <a:rPr lang="zh-CN" altLang="en-US" sz="1600" b="1" spc="-50">
                <a:solidFill>
                  <a:srgbClr val="404040"/>
                </a:solidFill>
                <a:latin typeface="Arial Black" panose="020B0A04020102020204"/>
                <a:ea typeface="SimSun"/>
                <a:cs typeface="Arial Black" panose="020B0A04020102020204"/>
              </a:rPr>
              <a:t> </a:t>
            </a:r>
            <a:r>
              <a:rPr lang="en-US" sz="1600" b="1" spc="-50">
                <a:solidFill>
                  <a:srgbClr val="404040"/>
                </a:solidFill>
                <a:latin typeface="Arial Black" panose="020B0A04020102020204"/>
                <a:cs typeface="Arial Black" panose="020B0A04020102020204"/>
              </a:rPr>
              <a:t>high-frequency and real crypto assets </a:t>
            </a:r>
            <a:r>
              <a:rPr lang="en-US" altLang="zh-CN" sz="1600" b="1" spc="-50">
                <a:solidFill>
                  <a:srgbClr val="404040"/>
                </a:solidFill>
                <a:latin typeface="Arial Black" panose="020B0A04020102020204"/>
                <a:ea typeface="SimSun"/>
                <a:cs typeface="Arial Black" panose="020B0A04020102020204"/>
              </a:rPr>
              <a:t>data</a:t>
            </a:r>
            <a:r>
              <a:rPr lang="zh-CN" altLang="en-US" sz="1600" b="1" spc="-50">
                <a:solidFill>
                  <a:srgbClr val="404040"/>
                </a:solidFill>
                <a:latin typeface="Arial Black" panose="020B0A04020102020204"/>
                <a:ea typeface="SimSun"/>
                <a:cs typeface="Arial Black" panose="020B0A04020102020204"/>
              </a:rPr>
              <a:t> to </a:t>
            </a:r>
            <a:r>
              <a:rPr lang="en-US" altLang="zh-CN" sz="1600" b="1" spc="-50">
                <a:solidFill>
                  <a:srgbClr val="404040"/>
                </a:solidFill>
                <a:latin typeface="Arial Black" panose="020B0A04020102020204"/>
                <a:ea typeface="SimSun"/>
                <a:cs typeface="Arial Black" panose="020B0A04020102020204"/>
              </a:rPr>
              <a:t>do</a:t>
            </a:r>
            <a:r>
              <a:rPr lang="en-US" sz="1600" b="1" spc="-50">
                <a:solidFill>
                  <a:srgbClr val="404040"/>
                </a:solidFill>
                <a:latin typeface="Arial Black" panose="020B0A04020102020204"/>
                <a:cs typeface="Arial Black" panose="020B0A04020102020204"/>
              </a:rPr>
              <a:t> prediction</a:t>
            </a:r>
            <a:endParaRPr lang="en-US" sz="1600" b="1" spc="-50">
              <a:solidFill>
                <a:srgbClr val="404040"/>
              </a:solidFill>
              <a:latin typeface="Arial Black" panose="020B0A04020102020204"/>
              <a:cs typeface="Arial Black" panose="020B0A04020102020204"/>
            </a:endParaRPr>
          </a:p>
          <a:p>
            <a:pPr marL="12065" marR="5080" indent="635" algn="ctr"/>
            <a:endParaRPr lang="en-US" sz="1600" spc="-50">
              <a:solidFill>
                <a:srgbClr val="404040"/>
              </a:solidFill>
              <a:latin typeface="Arial Black" panose="020B0A04020102020204"/>
              <a:cs typeface="Arial Black" panose="020B0A04020102020204"/>
            </a:endParaRPr>
          </a:p>
          <a:p>
            <a:pPr marL="12065" marR="5080" indent="635" algn="ctr">
              <a:lnSpc>
                <a:spcPct val="100000"/>
              </a:lnSpc>
            </a:pPr>
            <a:endParaRPr sz="1600">
              <a:latin typeface="Arial Black" panose="020B0A04020102020204"/>
              <a:cs typeface="Arial Black" panose="020B0A04020102020204"/>
            </a:endParaRPr>
          </a:p>
        </p:txBody>
      </p:sp>
      <p:sp>
        <p:nvSpPr>
          <p:cNvPr id="22" name="object 22"/>
          <p:cNvSpPr txBox="1"/>
          <p:nvPr/>
        </p:nvSpPr>
        <p:spPr>
          <a:xfrm>
            <a:off x="5018214" y="4090308"/>
            <a:ext cx="2568955" cy="984885"/>
          </a:xfrm>
          <a:prstGeom prst="rect">
            <a:avLst/>
          </a:prstGeom>
        </p:spPr>
        <p:txBody>
          <a:bodyPr vert="horz" wrap="square" lIns="0" tIns="0" rIns="0" bIns="0" rtlCol="0">
            <a:spAutoFit/>
          </a:bodyPr>
          <a:lstStyle/>
          <a:p>
            <a:r>
              <a:rPr lang="en-US" altLang="zh-CN" sz="1600" spc="-5">
                <a:solidFill>
                  <a:srgbClr val="404040"/>
                </a:solidFill>
                <a:latin typeface="Arial Black" panose="020B0A04020102020204"/>
                <a:cs typeface="Arial Black" panose="020B0A04020102020204"/>
                <a:sym typeface="+mn-ea"/>
              </a:rPr>
              <a:t>T</a:t>
            </a:r>
            <a:r>
              <a:rPr lang="en-US" sz="1600" spc="-5">
                <a:solidFill>
                  <a:srgbClr val="404040"/>
                </a:solidFill>
                <a:latin typeface="Arial Black" panose="020B0A04020102020204"/>
                <a:cs typeface="Arial Black" panose="020B0A04020102020204"/>
                <a:sym typeface="+mn-ea"/>
              </a:rPr>
              <a:t>wo </a:t>
            </a:r>
            <a:r>
              <a:rPr lang="en-US" altLang="zh-CN" sz="1600" spc="-5">
                <a:solidFill>
                  <a:srgbClr val="404040"/>
                </a:solidFill>
                <a:latin typeface="Arial Black" panose="020B0A04020102020204"/>
                <a:cs typeface="Arial Black" panose="020B0A04020102020204"/>
                <a:sym typeface="+mn-ea"/>
              </a:rPr>
              <a:t>ML M</a:t>
            </a:r>
            <a:r>
              <a:rPr lang="en-US" sz="1600" spc="-5">
                <a:solidFill>
                  <a:srgbClr val="404040"/>
                </a:solidFill>
                <a:latin typeface="Arial Black" panose="020B0A04020102020204"/>
                <a:cs typeface="Arial Black" panose="020B0A04020102020204"/>
                <a:sym typeface="+mn-ea"/>
              </a:rPr>
              <a:t>odels:</a:t>
            </a:r>
            <a:endParaRPr lang="en-US" sz="1600" spc="-5">
              <a:solidFill>
                <a:srgbClr val="404040"/>
              </a:solidFill>
              <a:latin typeface="Arial Black" panose="020B0A04020102020204"/>
              <a:cs typeface="Arial Black" panose="020B0A04020102020204"/>
              <a:sym typeface="+mn-ea"/>
            </a:endParaRPr>
          </a:p>
          <a:p>
            <a:pPr marL="285750" indent="-285750">
              <a:buFont typeface="Arial" panose="020B0604020202090204" pitchFamily="34" charset="0"/>
              <a:buChar char="•"/>
            </a:pPr>
            <a:r>
              <a:rPr lang="en-US" sz="1600" spc="-5">
                <a:solidFill>
                  <a:srgbClr val="404040"/>
                </a:solidFill>
                <a:latin typeface="Arial Black" panose="020B0A04020102020204"/>
                <a:cs typeface="Arial Black" panose="020B0A04020102020204"/>
                <a:sym typeface="+mn-ea"/>
              </a:rPr>
              <a:t>Linear</a:t>
            </a:r>
            <a:r>
              <a:rPr lang="zh-CN" altLang="en-US" sz="1600" spc="-5">
                <a:solidFill>
                  <a:srgbClr val="404040"/>
                </a:solidFill>
                <a:latin typeface="Arial Black" panose="020B0A04020102020204"/>
                <a:cs typeface="Arial Black" panose="020B0A04020102020204"/>
                <a:sym typeface="+mn-ea"/>
              </a:rPr>
              <a:t> </a:t>
            </a:r>
            <a:r>
              <a:rPr lang="en-US" sz="1600" spc="-5">
                <a:solidFill>
                  <a:srgbClr val="404040"/>
                </a:solidFill>
                <a:latin typeface="Arial Black" panose="020B0A04020102020204"/>
                <a:cs typeface="Arial Black" panose="020B0A04020102020204"/>
                <a:sym typeface="+mn-ea"/>
              </a:rPr>
              <a:t>regression</a:t>
            </a:r>
            <a:endParaRPr lang="en-US" sz="1600" spc="-5">
              <a:solidFill>
                <a:srgbClr val="404040"/>
              </a:solidFill>
              <a:latin typeface="Arial Black" panose="020B0A04020102020204"/>
              <a:cs typeface="Arial Black" panose="020B0A04020102020204"/>
              <a:sym typeface="+mn-ea"/>
            </a:endParaRPr>
          </a:p>
          <a:p>
            <a:pPr marL="285750" indent="-285750">
              <a:buFont typeface="Arial" panose="020B0604020202090204" pitchFamily="34" charset="0"/>
              <a:buChar char="•"/>
            </a:pPr>
            <a:r>
              <a:rPr lang="en-US" sz="1600" spc="-5">
                <a:solidFill>
                  <a:srgbClr val="404040"/>
                </a:solidFill>
                <a:latin typeface="Arial Black" panose="020B0A04020102020204"/>
                <a:cs typeface="Arial Black" panose="020B0A04020102020204"/>
                <a:sym typeface="+mn-ea"/>
              </a:rPr>
              <a:t>XGBoost</a:t>
            </a:r>
            <a:endParaRPr lang="en-US" sz="1600" spc="-5">
              <a:solidFill>
                <a:srgbClr val="404040"/>
              </a:solidFill>
              <a:latin typeface="Arial Black" panose="020B0A04020102020204"/>
              <a:cs typeface="Arial Black" panose="020B0A04020102020204"/>
              <a:sym typeface="+mn-ea"/>
            </a:endParaRPr>
          </a:p>
          <a:p>
            <a:pPr marL="12700" marR="5080" indent="635" algn="ctr">
              <a:lnSpc>
                <a:spcPct val="100000"/>
              </a:lnSpc>
            </a:pPr>
            <a:endParaRPr sz="1600">
              <a:latin typeface="Arial Black" panose="020B0A04020102020204"/>
              <a:cs typeface="Arial Black" panose="020B0A04020102020204"/>
            </a:endParaRPr>
          </a:p>
        </p:txBody>
      </p:sp>
      <p:sp>
        <p:nvSpPr>
          <p:cNvPr id="23" name="object 23"/>
          <p:cNvSpPr txBox="1"/>
          <p:nvPr/>
        </p:nvSpPr>
        <p:spPr>
          <a:xfrm>
            <a:off x="8581149" y="4090308"/>
            <a:ext cx="2494126" cy="738664"/>
          </a:xfrm>
          <a:prstGeom prst="rect">
            <a:avLst/>
          </a:prstGeom>
        </p:spPr>
        <p:txBody>
          <a:bodyPr vert="horz" wrap="square" lIns="0" tIns="0" rIns="0" bIns="0" rtlCol="0">
            <a:spAutoFit/>
          </a:bodyPr>
          <a:lstStyle/>
          <a:p>
            <a:pPr lvl="0"/>
            <a:r>
              <a:rPr lang="en-US" sz="1600" spc="-5">
                <a:solidFill>
                  <a:srgbClr val="404040"/>
                </a:solidFill>
                <a:latin typeface="Arial Black" panose="020B0A04020102020204"/>
                <a:cs typeface="Arial Black" panose="020B0A04020102020204"/>
              </a:rPr>
              <a:t>Model Enhancement</a:t>
            </a:r>
            <a:r>
              <a:rPr lang="zh-CN" altLang="en-US" sz="1600" spc="-5">
                <a:solidFill>
                  <a:srgbClr val="404040"/>
                </a:solidFill>
                <a:latin typeface="Arial Black" panose="020B0A04020102020204"/>
                <a:cs typeface="Arial Black" panose="020B0A04020102020204"/>
              </a:rPr>
              <a:t>：</a:t>
            </a:r>
            <a:r>
              <a:rPr lang="en-US" sz="1600" spc="-5">
                <a:solidFill>
                  <a:srgbClr val="404040"/>
                </a:solidFill>
                <a:latin typeface="Arial Black" panose="020B0A04020102020204"/>
                <a:cs typeface="Arial Black" panose="020B0A04020102020204"/>
              </a:rPr>
              <a:t> Box-Cox</a:t>
            </a:r>
            <a:r>
              <a:rPr lang="zh-CN" altLang="en-US" sz="1600" spc="-5">
                <a:solidFill>
                  <a:srgbClr val="404040"/>
                </a:solidFill>
                <a:latin typeface="Arial Black" panose="020B0A04020102020204"/>
                <a:cs typeface="Arial Black" panose="020B0A04020102020204"/>
              </a:rPr>
              <a:t> </a:t>
            </a:r>
            <a:r>
              <a:rPr lang="en-US" altLang="zh-CN" sz="1600" spc="-5">
                <a:solidFill>
                  <a:srgbClr val="404040"/>
                </a:solidFill>
                <a:latin typeface="Arial Black" panose="020B0A04020102020204"/>
                <a:cs typeface="Arial Black" panose="020B0A04020102020204"/>
              </a:rPr>
              <a:t>T</a:t>
            </a:r>
            <a:r>
              <a:rPr lang="en-US" sz="1600" spc="-5">
                <a:solidFill>
                  <a:srgbClr val="404040"/>
                </a:solidFill>
                <a:latin typeface="Arial Black" panose="020B0A04020102020204"/>
                <a:cs typeface="Arial Black" panose="020B0A04020102020204"/>
              </a:rPr>
              <a:t>ransformation</a:t>
            </a:r>
            <a:endParaRPr lang="en-US" sz="1600" spc="-5">
              <a:solidFill>
                <a:srgbClr val="404040"/>
              </a:solidFill>
              <a:latin typeface="Arial Black" panose="020B0A04020102020204"/>
              <a:cs typeface="Arial Black" panose="020B0A040201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23468" y="340017"/>
            <a:ext cx="254000" cy="482600"/>
          </a:xfrm>
          <a:prstGeom prst="rect">
            <a:avLst/>
          </a:prstGeom>
        </p:spPr>
        <p:txBody>
          <a:bodyPr vert="horz" wrap="square" lIns="0" tIns="0" rIns="0" bIns="0" rtlCol="0">
            <a:spAutoFit/>
          </a:bodyPr>
          <a:lstStyle/>
          <a:p>
            <a:pPr marL="12700">
              <a:lnSpc>
                <a:spcPct val="100000"/>
              </a:lnSpc>
            </a:pPr>
            <a:r>
              <a:rPr sz="3600" b="1">
                <a:solidFill>
                  <a:srgbClr val="006FC0"/>
                </a:solidFill>
                <a:latin typeface="Arial Black" panose="020B0A04020102020204"/>
                <a:cs typeface="Arial Black" panose="020B0A04020102020204"/>
              </a:rPr>
              <a:t>“</a:t>
            </a:r>
            <a:endParaRPr sz="3600">
              <a:latin typeface="Arial Black" panose="020B0A04020102020204"/>
              <a:cs typeface="Arial Black" panose="020B0A04020102020204"/>
            </a:endParaRPr>
          </a:p>
        </p:txBody>
      </p:sp>
      <p:sp>
        <p:nvSpPr>
          <p:cNvPr id="3" name="object 3"/>
          <p:cNvSpPr txBox="1"/>
          <p:nvPr/>
        </p:nvSpPr>
        <p:spPr>
          <a:xfrm>
            <a:off x="11580368" y="340017"/>
            <a:ext cx="254000" cy="482600"/>
          </a:xfrm>
          <a:prstGeom prst="rect">
            <a:avLst/>
          </a:prstGeom>
        </p:spPr>
        <p:txBody>
          <a:bodyPr vert="horz" wrap="square" lIns="0" tIns="0" rIns="0" bIns="0" rtlCol="0">
            <a:spAutoFit/>
          </a:bodyPr>
          <a:lstStyle/>
          <a:p>
            <a:pPr marL="12700">
              <a:lnSpc>
                <a:spcPct val="100000"/>
              </a:lnSpc>
            </a:pPr>
            <a:r>
              <a:rPr sz="3600" b="1">
                <a:solidFill>
                  <a:srgbClr val="006FC0"/>
                </a:solidFill>
                <a:latin typeface="Arial Black" panose="020B0A04020102020204"/>
                <a:cs typeface="Arial Black" panose="020B0A04020102020204"/>
              </a:rPr>
              <a:t>”</a:t>
            </a:r>
            <a:endParaRPr sz="3600">
              <a:latin typeface="Arial Black" panose="020B0A04020102020204"/>
              <a:cs typeface="Arial Black" panose="020B0A04020102020204"/>
            </a:endParaRPr>
          </a:p>
        </p:txBody>
      </p:sp>
      <p:sp>
        <p:nvSpPr>
          <p:cNvPr id="4" name="object 4"/>
          <p:cNvSpPr/>
          <p:nvPr/>
        </p:nvSpPr>
        <p:spPr>
          <a:xfrm>
            <a:off x="11728704" y="6472083"/>
            <a:ext cx="141605" cy="140335"/>
          </a:xfrm>
          <a:custGeom>
            <a:avLst/>
            <a:gdLst/>
            <a:ahLst/>
            <a:cxnLst/>
            <a:rect l="l" t="t" r="r" b="b"/>
            <a:pathLst>
              <a:path w="141604" h="140334">
                <a:moveTo>
                  <a:pt x="57928" y="0"/>
                </a:moveTo>
                <a:lnTo>
                  <a:pt x="21297" y="19048"/>
                </a:lnTo>
                <a:lnTo>
                  <a:pt x="1479" y="55213"/>
                </a:lnTo>
                <a:lnTo>
                  <a:pt x="0" y="69686"/>
                </a:lnTo>
                <a:lnTo>
                  <a:pt x="96" y="73406"/>
                </a:lnTo>
                <a:lnTo>
                  <a:pt x="13740" y="111075"/>
                </a:lnTo>
                <a:lnTo>
                  <a:pt x="46841" y="135201"/>
                </a:lnTo>
                <a:lnTo>
                  <a:pt x="77150" y="140276"/>
                </a:lnTo>
                <a:lnTo>
                  <a:pt x="90309" y="137801"/>
                </a:lnTo>
                <a:lnTo>
                  <a:pt x="122917" y="116308"/>
                </a:lnTo>
                <a:lnTo>
                  <a:pt x="140020" y="76833"/>
                </a:lnTo>
                <a:lnTo>
                  <a:pt x="141118" y="60373"/>
                </a:lnTo>
                <a:lnTo>
                  <a:pt x="138174" y="47762"/>
                </a:lnTo>
                <a:lnTo>
                  <a:pt x="115728" y="16755"/>
                </a:lnTo>
                <a:lnTo>
                  <a:pt x="75052" y="858"/>
                </a:lnTo>
                <a:lnTo>
                  <a:pt x="57928" y="0"/>
                </a:lnTo>
                <a:close/>
              </a:path>
            </a:pathLst>
          </a:custGeom>
          <a:solidFill>
            <a:srgbClr val="2D75B6"/>
          </a:solidFill>
        </p:spPr>
        <p:txBody>
          <a:bodyPr wrap="square" lIns="0" tIns="0" rIns="0" bIns="0" rtlCol="0"/>
          <a:lstStyle/>
          <a:p/>
        </p:txBody>
      </p:sp>
      <p:sp>
        <p:nvSpPr>
          <p:cNvPr id="5" name="object 5"/>
          <p:cNvSpPr txBox="1"/>
          <p:nvPr/>
        </p:nvSpPr>
        <p:spPr>
          <a:xfrm>
            <a:off x="6912356" y="1864525"/>
            <a:ext cx="4136643" cy="2585323"/>
          </a:xfrm>
          <a:prstGeom prst="rect">
            <a:avLst/>
          </a:prstGeom>
        </p:spPr>
        <p:txBody>
          <a:bodyPr vert="horz" wrap="square" lIns="0" tIns="0" rIns="0" bIns="0" rtlCol="0">
            <a:spAutoFit/>
          </a:bodyPr>
          <a:lstStyle/>
          <a:p>
            <a:pPr marL="38100">
              <a:lnSpc>
                <a:spcPts val="7005"/>
              </a:lnSpc>
            </a:pPr>
            <a:r>
              <a:rPr sz="6000" b="1" spc="-10">
                <a:solidFill>
                  <a:srgbClr val="006FC0"/>
                </a:solidFill>
                <a:latin typeface="Arial Black" panose="020B0A04020102020204"/>
                <a:cs typeface="Arial Black" panose="020B0A04020102020204"/>
              </a:rPr>
              <a:t>0</a:t>
            </a:r>
            <a:r>
              <a:rPr lang="en-US" sz="6000" b="1" spc="-10">
                <a:solidFill>
                  <a:srgbClr val="006FC0"/>
                </a:solidFill>
                <a:latin typeface="Arial Black" panose="020B0A04020102020204"/>
                <a:cs typeface="Arial Black" panose="020B0A04020102020204"/>
              </a:rPr>
              <a:t>2</a:t>
            </a:r>
            <a:endParaRPr sz="6000">
              <a:latin typeface="Arial Black" panose="020B0A04020102020204"/>
              <a:cs typeface="Arial Black" panose="020B0A04020102020204"/>
            </a:endParaRPr>
          </a:p>
          <a:p>
            <a:pPr marL="76835">
              <a:lnSpc>
                <a:spcPts val="1725"/>
              </a:lnSpc>
            </a:pPr>
            <a:r>
              <a:rPr sz="1600" spc="-5">
                <a:solidFill>
                  <a:srgbClr val="006FC0"/>
                </a:solidFill>
                <a:latin typeface="Arial" panose="020B0604020202090204"/>
                <a:cs typeface="Arial" panose="020B0604020202090204"/>
              </a:rPr>
              <a:t>P </a:t>
            </a:r>
            <a:r>
              <a:rPr sz="1600" spc="-50">
                <a:solidFill>
                  <a:srgbClr val="006FC0"/>
                </a:solidFill>
                <a:latin typeface="Arial" panose="020B0604020202090204"/>
                <a:cs typeface="Arial" panose="020B0604020202090204"/>
              </a:rPr>
              <a:t> </a:t>
            </a:r>
            <a:r>
              <a:rPr sz="1600" spc="-5">
                <a:solidFill>
                  <a:srgbClr val="006FC0"/>
                </a:solidFill>
                <a:latin typeface="Arial" panose="020B0604020202090204"/>
                <a:cs typeface="Arial" panose="020B0604020202090204"/>
              </a:rPr>
              <a:t>A</a:t>
            </a:r>
            <a:r>
              <a:rPr sz="1600">
                <a:solidFill>
                  <a:srgbClr val="006FC0"/>
                </a:solidFill>
                <a:latin typeface="Arial" panose="020B0604020202090204"/>
                <a:cs typeface="Arial" panose="020B0604020202090204"/>
              </a:rPr>
              <a:t> </a:t>
            </a:r>
            <a:r>
              <a:rPr sz="1600" spc="70">
                <a:solidFill>
                  <a:srgbClr val="006FC0"/>
                </a:solidFill>
                <a:latin typeface="Arial" panose="020B0604020202090204"/>
                <a:cs typeface="Arial" panose="020B0604020202090204"/>
              </a:rPr>
              <a:t> </a:t>
            </a:r>
            <a:r>
              <a:rPr sz="1600" spc="-5">
                <a:solidFill>
                  <a:srgbClr val="006FC0"/>
                </a:solidFill>
                <a:latin typeface="Arial" panose="020B0604020202090204"/>
                <a:cs typeface="Arial" panose="020B0604020202090204"/>
              </a:rPr>
              <a:t>R</a:t>
            </a:r>
            <a:r>
              <a:rPr sz="1600">
                <a:solidFill>
                  <a:srgbClr val="006FC0"/>
                </a:solidFill>
                <a:latin typeface="Arial" panose="020B0604020202090204"/>
                <a:cs typeface="Arial" panose="020B0604020202090204"/>
              </a:rPr>
              <a:t> </a:t>
            </a:r>
            <a:r>
              <a:rPr sz="1600" spc="30">
                <a:solidFill>
                  <a:srgbClr val="006FC0"/>
                </a:solidFill>
                <a:latin typeface="Arial" panose="020B0604020202090204"/>
                <a:cs typeface="Arial" panose="020B0604020202090204"/>
              </a:rPr>
              <a:t> </a:t>
            </a:r>
            <a:r>
              <a:rPr sz="1600" spc="-5">
                <a:solidFill>
                  <a:srgbClr val="006FC0"/>
                </a:solidFill>
                <a:latin typeface="Arial" panose="020B0604020202090204"/>
                <a:cs typeface="Arial" panose="020B0604020202090204"/>
              </a:rPr>
              <a:t>T</a:t>
            </a:r>
            <a:endParaRPr sz="1600">
              <a:latin typeface="Arial" panose="020B0604020202090204"/>
              <a:cs typeface="Arial" panose="020B0604020202090204"/>
            </a:endParaRPr>
          </a:p>
          <a:p>
            <a:pPr>
              <a:lnSpc>
                <a:spcPct val="100000"/>
              </a:lnSpc>
              <a:spcBef>
                <a:spcPts val="5"/>
              </a:spcBef>
            </a:pPr>
            <a:endParaRPr sz="1550">
              <a:latin typeface="Times New Roman" panose="02020603050405020304"/>
              <a:cs typeface="Times New Roman" panose="02020603050405020304"/>
            </a:endParaRPr>
          </a:p>
          <a:p>
            <a:pPr marL="12700" marR="5080">
              <a:lnSpc>
                <a:spcPct val="100000"/>
              </a:lnSpc>
            </a:pPr>
            <a:r>
              <a:rPr lang="en-US" altLang="zh-CN" sz="4000" b="1" spc="-10">
                <a:solidFill>
                  <a:srgbClr val="404040"/>
                </a:solidFill>
                <a:latin typeface="Arial Black" panose="020B0A04020102020204"/>
                <a:cs typeface="Arial Black" panose="020B0A04020102020204"/>
              </a:rPr>
              <a:t>Data</a:t>
            </a:r>
            <a:r>
              <a:rPr sz="4000" b="1" spc="-10">
                <a:solidFill>
                  <a:srgbClr val="404040"/>
                </a:solidFill>
                <a:latin typeface="Arial Black" panose="020B0A04020102020204"/>
                <a:cs typeface="Arial Black" panose="020B0A04020102020204"/>
              </a:rPr>
              <a:t> </a:t>
            </a:r>
            <a:r>
              <a:rPr sz="4000" b="1" spc="-5">
                <a:solidFill>
                  <a:srgbClr val="404040"/>
                </a:solidFill>
                <a:latin typeface="Arial Black" panose="020B0A04020102020204"/>
                <a:cs typeface="Arial Black" panose="020B0A04020102020204"/>
              </a:rPr>
              <a:t>Ana</a:t>
            </a:r>
            <a:r>
              <a:rPr sz="4000" b="1" spc="50">
                <a:solidFill>
                  <a:srgbClr val="404040"/>
                </a:solidFill>
                <a:latin typeface="Arial Black" panose="020B0A04020102020204"/>
                <a:cs typeface="Arial Black" panose="020B0A04020102020204"/>
              </a:rPr>
              <a:t>l</a:t>
            </a:r>
            <a:r>
              <a:rPr lang="en-US" sz="4000" b="1" spc="-5" err="1">
                <a:solidFill>
                  <a:srgbClr val="404040"/>
                </a:solidFill>
                <a:latin typeface="Arial Black" panose="020B0A04020102020204"/>
                <a:cs typeface="Arial Black" panose="020B0A04020102020204"/>
              </a:rPr>
              <a:t>ysis</a:t>
            </a:r>
            <a:r>
              <a:rPr lang="zh-CN" altLang="en-US" sz="4000" b="1" spc="-5">
                <a:solidFill>
                  <a:srgbClr val="404040"/>
                </a:solidFill>
                <a:latin typeface="Arial Black" panose="020B0A04020102020204"/>
                <a:cs typeface="Arial Black" panose="020B0A04020102020204"/>
              </a:rPr>
              <a:t> </a:t>
            </a:r>
            <a:r>
              <a:rPr lang="en-US" altLang="zh-CN" sz="4000" b="1" spc="-5">
                <a:solidFill>
                  <a:srgbClr val="404040"/>
                </a:solidFill>
                <a:latin typeface="Arial Black" panose="020B0A04020102020204"/>
                <a:cs typeface="Arial Black" panose="020B0A04020102020204"/>
              </a:rPr>
              <a:t>and</a:t>
            </a:r>
            <a:r>
              <a:rPr lang="zh-CN" altLang="en-US" sz="4000" b="1" spc="-5">
                <a:solidFill>
                  <a:srgbClr val="404040"/>
                </a:solidFill>
                <a:latin typeface="Arial Black" panose="020B0A04020102020204"/>
                <a:cs typeface="Arial Black" panose="020B0A04020102020204"/>
              </a:rPr>
              <a:t> </a:t>
            </a:r>
            <a:r>
              <a:rPr lang="en-US" altLang="zh-CN" sz="4000" b="1" spc="-5">
                <a:solidFill>
                  <a:srgbClr val="404040"/>
                </a:solidFill>
                <a:latin typeface="Arial Black" panose="020B0A04020102020204"/>
                <a:cs typeface="Arial Black" panose="020B0A04020102020204"/>
              </a:rPr>
              <a:t>Modeling</a:t>
            </a:r>
            <a:endParaRPr sz="4000">
              <a:latin typeface="Arial Black" panose="020B0A04020102020204"/>
              <a:cs typeface="Arial Black" panose="020B0A04020102020204"/>
            </a:endParaRPr>
          </a:p>
        </p:txBody>
      </p:sp>
      <p:sp>
        <p:nvSpPr>
          <p:cNvPr id="6" name="object 6"/>
          <p:cNvSpPr/>
          <p:nvPr/>
        </p:nvSpPr>
        <p:spPr>
          <a:xfrm>
            <a:off x="3124200" y="5576315"/>
            <a:ext cx="3709670" cy="0"/>
          </a:xfrm>
          <a:custGeom>
            <a:avLst/>
            <a:gdLst/>
            <a:ahLst/>
            <a:cxnLst/>
            <a:rect l="l" t="t" r="r" b="b"/>
            <a:pathLst>
              <a:path w="3709670">
                <a:moveTo>
                  <a:pt x="0" y="0"/>
                </a:moveTo>
                <a:lnTo>
                  <a:pt x="3709161" y="0"/>
                </a:lnTo>
              </a:path>
            </a:pathLst>
          </a:custGeom>
          <a:ln w="6350">
            <a:solidFill>
              <a:srgbClr val="006FC0"/>
            </a:solidFill>
          </a:ln>
        </p:spPr>
        <p:txBody>
          <a:bodyPr wrap="square" lIns="0" tIns="0" rIns="0" bIns="0" rtlCol="0"/>
          <a:lstStyle/>
          <a:p/>
        </p:txBody>
      </p:sp>
      <p:sp>
        <p:nvSpPr>
          <p:cNvPr id="7" name="object 7"/>
          <p:cNvSpPr/>
          <p:nvPr/>
        </p:nvSpPr>
        <p:spPr>
          <a:xfrm>
            <a:off x="6594347" y="1687067"/>
            <a:ext cx="0" cy="4070350"/>
          </a:xfrm>
          <a:custGeom>
            <a:avLst/>
            <a:gdLst/>
            <a:ahLst/>
            <a:cxnLst/>
            <a:rect l="l" t="t" r="r" b="b"/>
            <a:pathLst>
              <a:path h="4070350">
                <a:moveTo>
                  <a:pt x="0" y="4069727"/>
                </a:moveTo>
                <a:lnTo>
                  <a:pt x="0" y="0"/>
                </a:lnTo>
              </a:path>
            </a:pathLst>
          </a:custGeom>
          <a:ln w="6350">
            <a:solidFill>
              <a:srgbClr val="006FC0"/>
            </a:solidFill>
          </a:ln>
        </p:spPr>
        <p:txBody>
          <a:bodyPr wrap="square" lIns="0" tIns="0" rIns="0" bIns="0" rtlCol="0"/>
          <a:lstStyle/>
          <a:p/>
        </p:txBody>
      </p:sp>
      <p:pic>
        <p:nvPicPr>
          <p:cNvPr id="12" name="图片 1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1177398"/>
            <a:ext cx="6594347" cy="439891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04800"/>
            <a:ext cx="12192000" cy="6858000"/>
          </a:xfrm>
          <a:prstGeom prst="rect">
            <a:avLst/>
          </a:prstGeom>
          <a:blipFill>
            <a:blip r:embed="rId1" cstate="print"/>
            <a:stretch>
              <a:fillRect/>
            </a:stretch>
          </a:blipFill>
        </p:spPr>
        <p:txBody>
          <a:bodyPr wrap="square" lIns="0" tIns="0" rIns="0" bIns="0" rtlCol="0"/>
          <a:lstStyle/>
          <a:p/>
        </p:txBody>
      </p:sp>
      <p:sp>
        <p:nvSpPr>
          <p:cNvPr id="3" name="object 3"/>
          <p:cNvSpPr/>
          <p:nvPr/>
        </p:nvSpPr>
        <p:spPr>
          <a:xfrm>
            <a:off x="0" y="0"/>
            <a:ext cx="2856230" cy="6858000"/>
          </a:xfrm>
          <a:custGeom>
            <a:avLst/>
            <a:gdLst/>
            <a:ahLst/>
            <a:cxnLst/>
            <a:rect l="l" t="t" r="r" b="b"/>
            <a:pathLst>
              <a:path w="2856230" h="6858000">
                <a:moveTo>
                  <a:pt x="0" y="6858000"/>
                </a:moveTo>
                <a:lnTo>
                  <a:pt x="2855976" y="6858000"/>
                </a:lnTo>
                <a:lnTo>
                  <a:pt x="2855976" y="0"/>
                </a:lnTo>
                <a:lnTo>
                  <a:pt x="0" y="0"/>
                </a:lnTo>
                <a:lnTo>
                  <a:pt x="0" y="6858000"/>
                </a:lnTo>
              </a:path>
            </a:pathLst>
          </a:custGeom>
          <a:solidFill>
            <a:srgbClr val="006FC0"/>
          </a:solidFill>
        </p:spPr>
        <p:txBody>
          <a:bodyPr wrap="square" lIns="0" tIns="0" rIns="0" bIns="0" rtlCol="0"/>
          <a:lstStyle/>
          <a:p/>
        </p:txBody>
      </p:sp>
      <p:sp>
        <p:nvSpPr>
          <p:cNvPr id="4" name="object 4"/>
          <p:cNvSpPr/>
          <p:nvPr/>
        </p:nvSpPr>
        <p:spPr>
          <a:xfrm>
            <a:off x="0" y="0"/>
            <a:ext cx="2856230" cy="6858000"/>
          </a:xfrm>
          <a:custGeom>
            <a:avLst/>
            <a:gdLst/>
            <a:ahLst/>
            <a:cxnLst/>
            <a:rect l="l" t="t" r="r" b="b"/>
            <a:pathLst>
              <a:path w="2856230" h="6858000">
                <a:moveTo>
                  <a:pt x="2855976" y="6857999"/>
                </a:moveTo>
                <a:lnTo>
                  <a:pt x="2855976" y="0"/>
                </a:lnTo>
              </a:path>
              <a:path w="2856230" h="6858000">
                <a:moveTo>
                  <a:pt x="0" y="0"/>
                </a:moveTo>
                <a:lnTo>
                  <a:pt x="0" y="6857999"/>
                </a:lnTo>
              </a:path>
            </a:pathLst>
          </a:custGeom>
          <a:ln w="12700">
            <a:solidFill>
              <a:srgbClr val="41709C"/>
            </a:solidFill>
          </a:ln>
        </p:spPr>
        <p:txBody>
          <a:bodyPr wrap="square" lIns="0" tIns="0" rIns="0" bIns="0" rtlCol="0"/>
          <a:lstStyle/>
          <a:p/>
        </p:txBody>
      </p:sp>
      <p:sp>
        <p:nvSpPr>
          <p:cNvPr id="5" name="object 5"/>
          <p:cNvSpPr/>
          <p:nvPr/>
        </p:nvSpPr>
        <p:spPr>
          <a:xfrm>
            <a:off x="0" y="522731"/>
            <a:ext cx="1835150" cy="5546090"/>
          </a:xfrm>
          <a:custGeom>
            <a:avLst/>
            <a:gdLst/>
            <a:ahLst/>
            <a:cxnLst/>
            <a:rect l="l" t="t" r="r" b="b"/>
            <a:pathLst>
              <a:path w="1835150" h="5546090">
                <a:moveTo>
                  <a:pt x="0" y="5545836"/>
                </a:moveTo>
                <a:lnTo>
                  <a:pt x="1834896" y="5545836"/>
                </a:lnTo>
                <a:lnTo>
                  <a:pt x="1834896" y="0"/>
                </a:lnTo>
                <a:lnTo>
                  <a:pt x="0" y="0"/>
                </a:lnTo>
              </a:path>
            </a:pathLst>
          </a:custGeom>
          <a:ln w="6349">
            <a:solidFill>
              <a:srgbClr val="FFFFFF"/>
            </a:solidFill>
          </a:ln>
        </p:spPr>
        <p:txBody>
          <a:bodyPr wrap="square" lIns="0" tIns="0" rIns="0" bIns="0" rtlCol="0"/>
          <a:lstStyle/>
          <a:p/>
        </p:txBody>
      </p:sp>
      <p:sp>
        <p:nvSpPr>
          <p:cNvPr id="6" name="object 6"/>
          <p:cNvSpPr/>
          <p:nvPr/>
        </p:nvSpPr>
        <p:spPr>
          <a:xfrm>
            <a:off x="298704" y="832103"/>
            <a:ext cx="2019300" cy="707390"/>
          </a:xfrm>
          <a:custGeom>
            <a:avLst/>
            <a:gdLst/>
            <a:ahLst/>
            <a:cxnLst/>
            <a:rect l="l" t="t" r="r" b="b"/>
            <a:pathLst>
              <a:path w="2019300" h="707390">
                <a:moveTo>
                  <a:pt x="0" y="707136"/>
                </a:moveTo>
                <a:lnTo>
                  <a:pt x="2019300" y="707136"/>
                </a:lnTo>
                <a:lnTo>
                  <a:pt x="2019300" y="0"/>
                </a:lnTo>
                <a:lnTo>
                  <a:pt x="0" y="0"/>
                </a:lnTo>
                <a:lnTo>
                  <a:pt x="0" y="707136"/>
                </a:lnTo>
                <a:close/>
              </a:path>
            </a:pathLst>
          </a:custGeom>
          <a:solidFill>
            <a:srgbClr val="006FC0"/>
          </a:solidFill>
        </p:spPr>
        <p:txBody>
          <a:bodyPr wrap="square" lIns="0" tIns="0" rIns="0" bIns="0" rtlCol="0"/>
          <a:lstStyle/>
          <a:p/>
        </p:txBody>
      </p:sp>
      <p:sp>
        <p:nvSpPr>
          <p:cNvPr id="7" name="object 7"/>
          <p:cNvSpPr txBox="1">
            <a:spLocks noGrp="1"/>
          </p:cNvSpPr>
          <p:nvPr>
            <p:ph type="title"/>
          </p:nvPr>
        </p:nvSpPr>
        <p:spPr>
          <a:xfrm>
            <a:off x="520090" y="947671"/>
            <a:ext cx="1835150" cy="615553"/>
          </a:xfrm>
          <a:prstGeom prst="rect">
            <a:avLst/>
          </a:prstGeom>
        </p:spPr>
        <p:txBody>
          <a:bodyPr vert="horz" wrap="square" lIns="0" tIns="0" rIns="0" bIns="0" rtlCol="0">
            <a:spAutoFit/>
          </a:bodyPr>
          <a:lstStyle/>
          <a:p>
            <a:pPr marL="12700">
              <a:lnSpc>
                <a:spcPct val="100000"/>
              </a:lnSpc>
            </a:pPr>
            <a:r>
              <a:rPr lang="en-US" altLang="zh-CN" sz="4000" b="0" spc="-5">
                <a:solidFill>
                  <a:srgbClr val="FFFFFF"/>
                </a:solidFill>
              </a:rPr>
              <a:t>Content</a:t>
            </a:r>
            <a:endParaRPr sz="4000">
              <a:latin typeface="Arial" panose="020B0604020202090204"/>
              <a:cs typeface="Arial" panose="020B0604020202090204"/>
            </a:endParaRPr>
          </a:p>
        </p:txBody>
      </p:sp>
      <p:sp>
        <p:nvSpPr>
          <p:cNvPr id="8" name="object 8"/>
          <p:cNvSpPr/>
          <p:nvPr/>
        </p:nvSpPr>
        <p:spPr>
          <a:xfrm>
            <a:off x="3524632" y="822142"/>
            <a:ext cx="291465" cy="277495"/>
          </a:xfrm>
          <a:custGeom>
            <a:avLst/>
            <a:gdLst/>
            <a:ahLst/>
            <a:cxnLst/>
            <a:rect l="l" t="t" r="r" b="b"/>
            <a:pathLst>
              <a:path w="291464" h="277494">
                <a:moveTo>
                  <a:pt x="0" y="0"/>
                </a:moveTo>
                <a:lnTo>
                  <a:pt x="0" y="277368"/>
                </a:lnTo>
                <a:lnTo>
                  <a:pt x="291083" y="138684"/>
                </a:lnTo>
                <a:lnTo>
                  <a:pt x="0" y="0"/>
                </a:lnTo>
                <a:close/>
              </a:path>
            </a:pathLst>
          </a:custGeom>
          <a:solidFill>
            <a:srgbClr val="006FC0"/>
          </a:solidFill>
        </p:spPr>
        <p:txBody>
          <a:bodyPr wrap="square" lIns="0" tIns="0" rIns="0" bIns="0" rtlCol="0"/>
          <a:lstStyle/>
          <a:p/>
        </p:txBody>
      </p:sp>
      <p:sp>
        <p:nvSpPr>
          <p:cNvPr id="9" name="object 9"/>
          <p:cNvSpPr txBox="1"/>
          <p:nvPr/>
        </p:nvSpPr>
        <p:spPr>
          <a:xfrm>
            <a:off x="4114800" y="832103"/>
            <a:ext cx="3611499" cy="430887"/>
          </a:xfrm>
          <a:prstGeom prst="rect">
            <a:avLst/>
          </a:prstGeom>
        </p:spPr>
        <p:txBody>
          <a:bodyPr vert="horz" wrap="square" lIns="0" tIns="0" rIns="0" bIns="0" rtlCol="0">
            <a:spAutoFit/>
          </a:bodyPr>
          <a:lstStyle/>
          <a:p>
            <a:pPr marL="12700">
              <a:lnSpc>
                <a:spcPct val="100000"/>
              </a:lnSpc>
            </a:pPr>
            <a:r>
              <a:rPr lang="en-US" altLang="zh-CN" sz="2800" b="1">
                <a:latin typeface="Arial" panose="020B0604020202090204"/>
                <a:cs typeface="Arial" panose="020B0604020202090204"/>
              </a:rPr>
              <a:t>Data</a:t>
            </a:r>
            <a:r>
              <a:rPr lang="zh-CN" altLang="en-US" sz="2800" b="1">
                <a:latin typeface="Arial" panose="020B0604020202090204"/>
                <a:cs typeface="Arial" panose="020B0604020202090204"/>
              </a:rPr>
              <a:t> </a:t>
            </a:r>
            <a:r>
              <a:rPr lang="en-US" altLang="zh-CN" sz="2800" b="1">
                <a:latin typeface="Arial" panose="020B0604020202090204"/>
                <a:cs typeface="Arial" panose="020B0604020202090204"/>
              </a:rPr>
              <a:t>Description</a:t>
            </a:r>
            <a:endParaRPr sz="2800" b="1">
              <a:latin typeface="Arial" panose="020B0604020202090204"/>
              <a:cs typeface="Arial" panose="020B0604020202090204"/>
            </a:endParaRPr>
          </a:p>
        </p:txBody>
      </p:sp>
      <p:sp>
        <p:nvSpPr>
          <p:cNvPr id="10" name="object 10"/>
          <p:cNvSpPr/>
          <p:nvPr/>
        </p:nvSpPr>
        <p:spPr>
          <a:xfrm>
            <a:off x="3524632" y="2056582"/>
            <a:ext cx="291465" cy="277495"/>
          </a:xfrm>
          <a:custGeom>
            <a:avLst/>
            <a:gdLst/>
            <a:ahLst/>
            <a:cxnLst/>
            <a:rect l="l" t="t" r="r" b="b"/>
            <a:pathLst>
              <a:path w="291464" h="277495">
                <a:moveTo>
                  <a:pt x="0" y="0"/>
                </a:moveTo>
                <a:lnTo>
                  <a:pt x="0" y="277367"/>
                </a:lnTo>
                <a:lnTo>
                  <a:pt x="291083" y="138683"/>
                </a:lnTo>
                <a:lnTo>
                  <a:pt x="0" y="0"/>
                </a:lnTo>
                <a:close/>
              </a:path>
            </a:pathLst>
          </a:custGeom>
          <a:solidFill>
            <a:srgbClr val="006FC0"/>
          </a:solidFill>
        </p:spPr>
        <p:txBody>
          <a:bodyPr wrap="square" lIns="0" tIns="0" rIns="0" bIns="0" rtlCol="0"/>
          <a:lstStyle/>
          <a:p/>
        </p:txBody>
      </p:sp>
      <p:sp>
        <p:nvSpPr>
          <p:cNvPr id="11" name="object 11"/>
          <p:cNvSpPr txBox="1"/>
          <p:nvPr/>
        </p:nvSpPr>
        <p:spPr>
          <a:xfrm>
            <a:off x="4114800" y="2065662"/>
            <a:ext cx="2971799" cy="276999"/>
          </a:xfrm>
          <a:prstGeom prst="rect">
            <a:avLst/>
          </a:prstGeom>
        </p:spPr>
        <p:txBody>
          <a:bodyPr vert="horz" wrap="square" lIns="0" tIns="0" rIns="0" bIns="0" rtlCol="0">
            <a:spAutoFit/>
          </a:bodyPr>
          <a:lstStyle/>
          <a:p>
            <a:pPr marL="12700">
              <a:lnSpc>
                <a:spcPct val="100000"/>
              </a:lnSpc>
            </a:pPr>
            <a:r>
              <a:rPr lang="en-US" spc="-15">
                <a:latin typeface="Arial" panose="020B0604020202090204"/>
                <a:cs typeface="Arial" panose="020B0604020202090204"/>
                <a:sym typeface="+mn-ea"/>
              </a:rPr>
              <a:t>Exploratory </a:t>
            </a:r>
            <a:r>
              <a:rPr lang="en-US" altLang="zh-CN" spc="-15">
                <a:latin typeface="Arial" panose="020B0604020202090204"/>
                <a:cs typeface="Arial" panose="020B0604020202090204"/>
                <a:sym typeface="+mn-ea"/>
              </a:rPr>
              <a:t>D</a:t>
            </a:r>
            <a:r>
              <a:rPr lang="en-US" spc="-15">
                <a:latin typeface="Arial" panose="020B0604020202090204"/>
                <a:cs typeface="Arial" panose="020B0604020202090204"/>
                <a:sym typeface="+mn-ea"/>
              </a:rPr>
              <a:t>ata </a:t>
            </a:r>
            <a:r>
              <a:rPr lang="en-US" altLang="zh-CN" spc="-15">
                <a:latin typeface="Arial" panose="020B0604020202090204"/>
                <a:cs typeface="Arial" panose="020B0604020202090204"/>
                <a:sym typeface="+mn-ea"/>
              </a:rPr>
              <a:t>A</a:t>
            </a:r>
            <a:r>
              <a:rPr lang="en-US" spc="-15">
                <a:latin typeface="Arial" panose="020B0604020202090204"/>
                <a:cs typeface="Arial" panose="020B0604020202090204"/>
                <a:sym typeface="+mn-ea"/>
              </a:rPr>
              <a:t>nalysis</a:t>
            </a:r>
            <a:endParaRPr spc="-15">
              <a:latin typeface="Arial" panose="020B0604020202090204"/>
              <a:cs typeface="Arial" panose="020B0604020202090204"/>
            </a:endParaRPr>
          </a:p>
        </p:txBody>
      </p:sp>
      <p:sp>
        <p:nvSpPr>
          <p:cNvPr id="12" name="object 12"/>
          <p:cNvSpPr/>
          <p:nvPr/>
        </p:nvSpPr>
        <p:spPr>
          <a:xfrm>
            <a:off x="3526155" y="3292546"/>
            <a:ext cx="289560" cy="279400"/>
          </a:xfrm>
          <a:custGeom>
            <a:avLst/>
            <a:gdLst/>
            <a:ahLst/>
            <a:cxnLst/>
            <a:rect l="l" t="t" r="r" b="b"/>
            <a:pathLst>
              <a:path w="289560" h="279400">
                <a:moveTo>
                  <a:pt x="0" y="0"/>
                </a:moveTo>
                <a:lnTo>
                  <a:pt x="0" y="278891"/>
                </a:lnTo>
                <a:lnTo>
                  <a:pt x="289560" y="139445"/>
                </a:lnTo>
                <a:lnTo>
                  <a:pt x="0" y="0"/>
                </a:lnTo>
                <a:close/>
              </a:path>
            </a:pathLst>
          </a:custGeom>
          <a:solidFill>
            <a:srgbClr val="006FC0"/>
          </a:solidFill>
        </p:spPr>
        <p:txBody>
          <a:bodyPr wrap="square" lIns="0" tIns="0" rIns="0" bIns="0" rtlCol="0"/>
          <a:lstStyle/>
          <a:p/>
        </p:txBody>
      </p:sp>
      <p:sp>
        <p:nvSpPr>
          <p:cNvPr id="13" name="object 13"/>
          <p:cNvSpPr txBox="1"/>
          <p:nvPr/>
        </p:nvSpPr>
        <p:spPr>
          <a:xfrm>
            <a:off x="4115690" y="3302260"/>
            <a:ext cx="2487930" cy="276999"/>
          </a:xfrm>
          <a:prstGeom prst="rect">
            <a:avLst/>
          </a:prstGeom>
        </p:spPr>
        <p:txBody>
          <a:bodyPr vert="horz" wrap="square" lIns="0" tIns="0" rIns="0" bIns="0" rtlCol="0">
            <a:spAutoFit/>
          </a:bodyPr>
          <a:lstStyle/>
          <a:p>
            <a:pPr marL="12700">
              <a:lnSpc>
                <a:spcPct val="100000"/>
              </a:lnSpc>
            </a:pPr>
            <a:r>
              <a:rPr lang="en-US" spc="-15">
                <a:latin typeface="Arial" panose="020B0604020202090204"/>
                <a:cs typeface="Arial" panose="020B0604020202090204"/>
                <a:sym typeface="+mn-ea"/>
              </a:rPr>
              <a:t>Feature </a:t>
            </a:r>
            <a:r>
              <a:rPr lang="en-US" altLang="zh-CN" spc="-15">
                <a:latin typeface="Arial" panose="020B0604020202090204"/>
                <a:cs typeface="Arial" panose="020B0604020202090204"/>
                <a:sym typeface="+mn-ea"/>
              </a:rPr>
              <a:t>E</a:t>
            </a:r>
            <a:r>
              <a:rPr lang="en-US" spc="-15">
                <a:latin typeface="Arial" panose="020B0604020202090204"/>
                <a:cs typeface="Arial" panose="020B0604020202090204"/>
                <a:sym typeface="+mn-ea"/>
              </a:rPr>
              <a:t>ngineering</a:t>
            </a:r>
            <a:endParaRPr lang="en-US" altLang="zh-CN" spc="-15">
              <a:latin typeface="Arial" panose="020B0604020202090204"/>
              <a:cs typeface="Arial" panose="020B0604020202090204"/>
            </a:endParaRPr>
          </a:p>
        </p:txBody>
      </p:sp>
      <p:sp>
        <p:nvSpPr>
          <p:cNvPr id="14" name="object 12"/>
          <p:cNvSpPr/>
          <p:nvPr/>
        </p:nvSpPr>
        <p:spPr>
          <a:xfrm>
            <a:off x="3524632" y="4530415"/>
            <a:ext cx="289560" cy="279400"/>
          </a:xfrm>
          <a:custGeom>
            <a:avLst/>
            <a:gdLst/>
            <a:ahLst/>
            <a:cxnLst/>
            <a:rect l="l" t="t" r="r" b="b"/>
            <a:pathLst>
              <a:path w="289560" h="279400">
                <a:moveTo>
                  <a:pt x="0" y="0"/>
                </a:moveTo>
                <a:lnTo>
                  <a:pt x="0" y="278891"/>
                </a:lnTo>
                <a:lnTo>
                  <a:pt x="289560" y="139445"/>
                </a:lnTo>
                <a:lnTo>
                  <a:pt x="0" y="0"/>
                </a:lnTo>
                <a:close/>
              </a:path>
            </a:pathLst>
          </a:custGeom>
          <a:solidFill>
            <a:srgbClr val="006FC0"/>
          </a:solidFill>
        </p:spPr>
        <p:txBody>
          <a:bodyPr wrap="square" lIns="0" tIns="0" rIns="0" bIns="0" rtlCol="0"/>
          <a:lstStyle/>
          <a:p/>
        </p:txBody>
      </p:sp>
      <p:sp>
        <p:nvSpPr>
          <p:cNvPr id="15" name="object 13"/>
          <p:cNvSpPr txBox="1"/>
          <p:nvPr/>
        </p:nvSpPr>
        <p:spPr>
          <a:xfrm>
            <a:off x="4115690" y="4504018"/>
            <a:ext cx="3275710" cy="276999"/>
          </a:xfrm>
          <a:prstGeom prst="rect">
            <a:avLst/>
          </a:prstGeom>
        </p:spPr>
        <p:txBody>
          <a:bodyPr vert="horz" wrap="square" lIns="0" tIns="0" rIns="0" bIns="0" rtlCol="0">
            <a:spAutoFit/>
          </a:bodyPr>
          <a:lstStyle/>
          <a:p>
            <a:pPr marL="12700"/>
            <a:r>
              <a:rPr lang="en-US" spc="-15">
                <a:latin typeface="Arial" panose="020B0604020202090204"/>
                <a:cs typeface="Arial" panose="020B0604020202090204"/>
              </a:rPr>
              <a:t>Model </a:t>
            </a:r>
            <a:r>
              <a:rPr lang="en-US" altLang="zh-CN" spc="-15">
                <a:latin typeface="Arial" panose="020B0604020202090204"/>
                <a:cs typeface="Arial" panose="020B0604020202090204"/>
              </a:rPr>
              <a:t>B</a:t>
            </a:r>
            <a:r>
              <a:rPr lang="en-US" spc="-15">
                <a:latin typeface="Arial" panose="020B0604020202090204"/>
                <a:cs typeface="Arial" panose="020B0604020202090204"/>
              </a:rPr>
              <a:t>uilding</a:t>
            </a:r>
            <a:endParaRPr lang="en-US" altLang="zh-CN" spc="-15">
              <a:latin typeface="Arial" panose="020B0604020202090204"/>
              <a:cs typeface="Arial" panose="020B0604020202090204"/>
            </a:endParaRPr>
          </a:p>
        </p:txBody>
      </p:sp>
      <p:sp>
        <p:nvSpPr>
          <p:cNvPr id="16" name="object 12"/>
          <p:cNvSpPr/>
          <p:nvPr/>
        </p:nvSpPr>
        <p:spPr>
          <a:xfrm>
            <a:off x="3523742" y="5637613"/>
            <a:ext cx="289560" cy="279400"/>
          </a:xfrm>
          <a:custGeom>
            <a:avLst/>
            <a:gdLst/>
            <a:ahLst/>
            <a:cxnLst/>
            <a:rect l="l" t="t" r="r" b="b"/>
            <a:pathLst>
              <a:path w="289560" h="279400">
                <a:moveTo>
                  <a:pt x="0" y="0"/>
                </a:moveTo>
                <a:lnTo>
                  <a:pt x="0" y="278891"/>
                </a:lnTo>
                <a:lnTo>
                  <a:pt x="289560" y="139445"/>
                </a:lnTo>
                <a:lnTo>
                  <a:pt x="0" y="0"/>
                </a:lnTo>
                <a:close/>
              </a:path>
            </a:pathLst>
          </a:custGeom>
          <a:solidFill>
            <a:srgbClr val="006FC0"/>
          </a:solidFill>
        </p:spPr>
        <p:txBody>
          <a:bodyPr wrap="square" lIns="0" tIns="0" rIns="0" bIns="0" rtlCol="0"/>
          <a:lstStyle/>
          <a:p/>
        </p:txBody>
      </p:sp>
      <p:sp>
        <p:nvSpPr>
          <p:cNvPr id="17" name="object 13"/>
          <p:cNvSpPr txBox="1"/>
          <p:nvPr/>
        </p:nvSpPr>
        <p:spPr>
          <a:xfrm>
            <a:off x="4114800" y="5611216"/>
            <a:ext cx="3733800" cy="276999"/>
          </a:xfrm>
          <a:prstGeom prst="rect">
            <a:avLst/>
          </a:prstGeom>
        </p:spPr>
        <p:txBody>
          <a:bodyPr vert="horz" wrap="square" lIns="0" tIns="0" rIns="0" bIns="0" rtlCol="0">
            <a:spAutoFit/>
          </a:bodyPr>
          <a:lstStyle/>
          <a:p>
            <a:pPr marL="12700">
              <a:lnSpc>
                <a:spcPct val="100000"/>
              </a:lnSpc>
            </a:pPr>
            <a:r>
              <a:rPr lang="en-US" spc="-15">
                <a:latin typeface="Arial" panose="020B0604020202090204"/>
                <a:cs typeface="Arial" panose="020B0604020202090204"/>
                <a:sym typeface="+mn-ea"/>
              </a:rPr>
              <a:t>Model </a:t>
            </a:r>
            <a:r>
              <a:rPr lang="en-US" altLang="zh-CN" spc="-15">
                <a:latin typeface="Arial" panose="020B0604020202090204"/>
                <a:cs typeface="Arial" panose="020B0604020202090204"/>
                <a:sym typeface="+mn-ea"/>
              </a:rPr>
              <a:t>E</a:t>
            </a:r>
            <a:r>
              <a:rPr lang="en-US" spc="-15">
                <a:latin typeface="Arial" panose="020B0604020202090204"/>
                <a:cs typeface="Arial" panose="020B0604020202090204"/>
                <a:sym typeface="+mn-ea"/>
              </a:rPr>
              <a:t>nhancement</a:t>
            </a:r>
            <a:r>
              <a:rPr lang="zh-CN" altLang="en-US" spc="-15">
                <a:latin typeface="Arial" panose="020B0604020202090204"/>
                <a:cs typeface="Arial" panose="020B0604020202090204"/>
                <a:sym typeface="+mn-ea"/>
              </a:rPr>
              <a:t> </a:t>
            </a:r>
            <a:r>
              <a:rPr lang="en-US" altLang="zh-CN" spc="-15">
                <a:latin typeface="Arial" panose="020B0604020202090204"/>
                <a:cs typeface="Arial" panose="020B0604020202090204"/>
                <a:sym typeface="+mn-ea"/>
              </a:rPr>
              <a:t>and</a:t>
            </a:r>
            <a:r>
              <a:rPr lang="zh-CN" altLang="en-US" spc="-15">
                <a:latin typeface="Arial" panose="020B0604020202090204"/>
                <a:cs typeface="Arial" panose="020B0604020202090204"/>
                <a:sym typeface="+mn-ea"/>
              </a:rPr>
              <a:t> </a:t>
            </a:r>
            <a:r>
              <a:rPr lang="en-US" altLang="zh-CN" spc="-15">
                <a:latin typeface="Arial" panose="020B0604020202090204"/>
                <a:cs typeface="Arial" panose="020B0604020202090204"/>
                <a:sym typeface="+mn-ea"/>
              </a:rPr>
              <a:t>Extension</a:t>
            </a:r>
            <a:endParaRPr lang="en-US" spc="-15">
              <a:latin typeface="Arial" panose="020B0604020202090204"/>
              <a:cs typeface="Arial" panose="020B060402020209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114800" y="559713"/>
            <a:ext cx="4191000" cy="430887"/>
          </a:xfrm>
          <a:prstGeom prst="rect">
            <a:avLst/>
          </a:prstGeom>
        </p:spPr>
        <p:txBody>
          <a:bodyPr vert="horz" wrap="square" lIns="0" tIns="0" rIns="0" bIns="0" rtlCol="0">
            <a:spAutoFit/>
          </a:bodyPr>
          <a:lstStyle/>
          <a:p>
            <a:pPr marL="12700">
              <a:lnSpc>
                <a:spcPct val="100000"/>
              </a:lnSpc>
            </a:pPr>
            <a:r>
              <a:rPr lang="en-US" sz="2800" b="1" spc="-5">
                <a:solidFill>
                  <a:srgbClr val="404040"/>
                </a:solidFill>
                <a:latin typeface="Arial Black" panose="020B0A04020102020204"/>
                <a:cs typeface="Arial Black" panose="020B0A04020102020204"/>
              </a:rPr>
              <a:t>Dataset</a:t>
            </a:r>
            <a:r>
              <a:rPr lang="en-US" sz="2800"/>
              <a:t> </a:t>
            </a:r>
            <a:r>
              <a:rPr lang="en-US" sz="2800" b="1" spc="-5">
                <a:solidFill>
                  <a:srgbClr val="404040"/>
                </a:solidFill>
                <a:latin typeface="Arial Black" panose="020B0A04020102020204"/>
                <a:cs typeface="Arial Black" panose="020B0A04020102020204"/>
              </a:rPr>
              <a:t>Description</a:t>
            </a:r>
            <a:endParaRPr sz="2800" b="1" spc="-5">
              <a:solidFill>
                <a:srgbClr val="404040"/>
              </a:solidFill>
              <a:latin typeface="Arial Black" panose="020B0A04020102020204"/>
              <a:cs typeface="Arial Black" panose="020B0A04020102020204"/>
            </a:endParaRPr>
          </a:p>
        </p:txBody>
      </p:sp>
      <p:sp>
        <p:nvSpPr>
          <p:cNvPr id="3" name="object 3"/>
          <p:cNvSpPr/>
          <p:nvPr/>
        </p:nvSpPr>
        <p:spPr>
          <a:xfrm>
            <a:off x="5348478" y="1116330"/>
            <a:ext cx="1497965" cy="0"/>
          </a:xfrm>
          <a:custGeom>
            <a:avLst/>
            <a:gdLst/>
            <a:ahLst/>
            <a:cxnLst/>
            <a:rect l="l" t="t" r="r" b="b"/>
            <a:pathLst>
              <a:path w="1497965">
                <a:moveTo>
                  <a:pt x="0" y="0"/>
                </a:moveTo>
                <a:lnTo>
                  <a:pt x="1497456" y="0"/>
                </a:lnTo>
              </a:path>
            </a:pathLst>
          </a:custGeom>
          <a:ln w="38100">
            <a:solidFill>
              <a:srgbClr val="006FC0"/>
            </a:solidFill>
          </a:ln>
        </p:spPr>
        <p:txBody>
          <a:bodyPr wrap="square" lIns="0" tIns="0" rIns="0" bIns="0" rtlCol="0"/>
          <a:lstStyle/>
          <a:p/>
        </p:txBody>
      </p:sp>
      <p:sp>
        <p:nvSpPr>
          <p:cNvPr id="4" name="object 4"/>
          <p:cNvSpPr txBox="1"/>
          <p:nvPr/>
        </p:nvSpPr>
        <p:spPr>
          <a:xfrm>
            <a:off x="11580368" y="340017"/>
            <a:ext cx="254000" cy="482600"/>
          </a:xfrm>
          <a:prstGeom prst="rect">
            <a:avLst/>
          </a:prstGeom>
        </p:spPr>
        <p:txBody>
          <a:bodyPr vert="horz" wrap="square" lIns="0" tIns="0" rIns="0" bIns="0" rtlCol="0">
            <a:spAutoFit/>
          </a:bodyPr>
          <a:lstStyle/>
          <a:p>
            <a:pPr marL="12700">
              <a:lnSpc>
                <a:spcPct val="100000"/>
              </a:lnSpc>
            </a:pPr>
            <a:r>
              <a:rPr sz="3600" b="1">
                <a:solidFill>
                  <a:srgbClr val="006FC0"/>
                </a:solidFill>
                <a:latin typeface="Arial Black" panose="020B0A04020102020204"/>
                <a:cs typeface="Arial Black" panose="020B0A04020102020204"/>
              </a:rPr>
              <a:t>”</a:t>
            </a:r>
            <a:endParaRPr sz="3600">
              <a:latin typeface="Arial Black" panose="020B0A04020102020204"/>
              <a:cs typeface="Arial Black" panose="020B0A04020102020204"/>
            </a:endParaRPr>
          </a:p>
        </p:txBody>
      </p:sp>
      <p:sp>
        <p:nvSpPr>
          <p:cNvPr id="16" name="object 16"/>
          <p:cNvSpPr/>
          <p:nvPr/>
        </p:nvSpPr>
        <p:spPr>
          <a:xfrm>
            <a:off x="403859" y="342900"/>
            <a:ext cx="510540" cy="585470"/>
          </a:xfrm>
          <a:custGeom>
            <a:avLst/>
            <a:gdLst/>
            <a:ahLst/>
            <a:cxnLst/>
            <a:rect l="l" t="t" r="r" b="b"/>
            <a:pathLst>
              <a:path w="510540" h="585469">
                <a:moveTo>
                  <a:pt x="0" y="0"/>
                </a:moveTo>
                <a:lnTo>
                  <a:pt x="0" y="585215"/>
                </a:lnTo>
                <a:lnTo>
                  <a:pt x="510540" y="292608"/>
                </a:lnTo>
                <a:lnTo>
                  <a:pt x="0" y="0"/>
                </a:lnTo>
                <a:close/>
              </a:path>
            </a:pathLst>
          </a:custGeom>
          <a:solidFill>
            <a:srgbClr val="006FC0"/>
          </a:solidFill>
        </p:spPr>
        <p:txBody>
          <a:bodyPr wrap="square" lIns="0" tIns="0" rIns="0" bIns="0" rtlCol="0"/>
          <a:lstStyle/>
          <a:p/>
        </p:txBody>
      </p:sp>
      <p:sp>
        <p:nvSpPr>
          <p:cNvPr id="17" name="object 17"/>
          <p:cNvSpPr txBox="1"/>
          <p:nvPr/>
        </p:nvSpPr>
        <p:spPr>
          <a:xfrm>
            <a:off x="455777" y="523549"/>
            <a:ext cx="153035" cy="254000"/>
          </a:xfrm>
          <a:prstGeom prst="rect">
            <a:avLst/>
          </a:prstGeom>
        </p:spPr>
        <p:txBody>
          <a:bodyPr vert="horz" wrap="square" lIns="0" tIns="0" rIns="0" bIns="0" rtlCol="0">
            <a:spAutoFit/>
          </a:bodyPr>
          <a:lstStyle/>
          <a:p>
            <a:pPr marL="12700">
              <a:lnSpc>
                <a:spcPct val="100000"/>
              </a:lnSpc>
            </a:pPr>
            <a:r>
              <a:rPr sz="1800" b="1">
                <a:solidFill>
                  <a:srgbClr val="FFFFFF"/>
                </a:solidFill>
                <a:latin typeface="Arial" panose="020B0604020202090204"/>
                <a:cs typeface="Arial" panose="020B0604020202090204"/>
              </a:rPr>
              <a:t>1</a:t>
            </a:r>
            <a:endParaRPr sz="1800">
              <a:latin typeface="Arial" panose="020B0604020202090204"/>
              <a:cs typeface="Arial" panose="020B0604020202090204"/>
            </a:endParaRPr>
          </a:p>
        </p:txBody>
      </p:sp>
      <p:sp>
        <p:nvSpPr>
          <p:cNvPr id="18" name="object 18"/>
          <p:cNvSpPr/>
          <p:nvPr/>
        </p:nvSpPr>
        <p:spPr>
          <a:xfrm>
            <a:off x="439673" y="429005"/>
            <a:ext cx="510540" cy="584200"/>
          </a:xfrm>
          <a:custGeom>
            <a:avLst/>
            <a:gdLst/>
            <a:ahLst/>
            <a:cxnLst/>
            <a:rect l="l" t="t" r="r" b="b"/>
            <a:pathLst>
              <a:path w="510540" h="584200">
                <a:moveTo>
                  <a:pt x="0" y="0"/>
                </a:moveTo>
                <a:lnTo>
                  <a:pt x="510539" y="291846"/>
                </a:lnTo>
                <a:lnTo>
                  <a:pt x="0" y="583692"/>
                </a:lnTo>
                <a:lnTo>
                  <a:pt x="0" y="0"/>
                </a:lnTo>
                <a:close/>
              </a:path>
            </a:pathLst>
          </a:custGeom>
          <a:ln w="19050">
            <a:solidFill>
              <a:srgbClr val="006FC0"/>
            </a:solidFill>
          </a:ln>
        </p:spPr>
        <p:txBody>
          <a:bodyPr wrap="square" lIns="0" tIns="0" rIns="0" bIns="0" rtlCol="0"/>
          <a:lstStyle/>
          <a:p/>
        </p:txBody>
      </p:sp>
      <p:sp>
        <p:nvSpPr>
          <p:cNvPr id="19" name="object 19"/>
          <p:cNvSpPr txBox="1"/>
          <p:nvPr/>
        </p:nvSpPr>
        <p:spPr>
          <a:xfrm>
            <a:off x="1134567" y="497490"/>
            <a:ext cx="685165" cy="330200"/>
          </a:xfrm>
          <a:prstGeom prst="rect">
            <a:avLst/>
          </a:prstGeom>
        </p:spPr>
        <p:txBody>
          <a:bodyPr vert="horz" wrap="square" lIns="0" tIns="0" rIns="0" bIns="0" rtlCol="0">
            <a:spAutoFit/>
          </a:bodyPr>
          <a:lstStyle/>
          <a:p>
            <a:pPr marL="12700">
              <a:lnSpc>
                <a:spcPct val="100000"/>
              </a:lnSpc>
            </a:pPr>
            <a:r>
              <a:rPr sz="2400" b="1">
                <a:solidFill>
                  <a:srgbClr val="006FC0"/>
                </a:solidFill>
                <a:latin typeface="Arial" panose="020B0604020202090204"/>
                <a:cs typeface="Arial" panose="020B0604020202090204"/>
              </a:rPr>
              <a:t>D</a:t>
            </a:r>
            <a:r>
              <a:rPr sz="2400" b="1" spc="-10">
                <a:solidFill>
                  <a:srgbClr val="006FC0"/>
                </a:solidFill>
                <a:latin typeface="Arial" panose="020B0604020202090204"/>
                <a:cs typeface="Arial" panose="020B0604020202090204"/>
              </a:rPr>
              <a:t>a</a:t>
            </a:r>
            <a:r>
              <a:rPr sz="2400" b="1">
                <a:solidFill>
                  <a:srgbClr val="006FC0"/>
                </a:solidFill>
                <a:latin typeface="Arial" panose="020B0604020202090204"/>
                <a:cs typeface="Arial" panose="020B0604020202090204"/>
              </a:rPr>
              <a:t>ta</a:t>
            </a:r>
            <a:endParaRPr sz="2400">
              <a:latin typeface="Arial" panose="020B0604020202090204"/>
              <a:cs typeface="Arial" panose="020B0604020202090204"/>
            </a:endParaRPr>
          </a:p>
        </p:txBody>
      </p:sp>
      <p:pic>
        <p:nvPicPr>
          <p:cNvPr id="20" name="图片 19" descr="表格, Excel&#10;&#10;描述已自动生成"/>
          <p:cNvPicPr>
            <a:picLocks noChangeAspect="1"/>
          </p:cNvPicPr>
          <p:nvPr/>
        </p:nvPicPr>
        <p:blipFill>
          <a:blip r:embed="rId1"/>
          <a:stretch>
            <a:fillRect/>
          </a:stretch>
        </p:blipFill>
        <p:spPr>
          <a:xfrm>
            <a:off x="5405862" y="1456045"/>
            <a:ext cx="6482755" cy="4246205"/>
          </a:xfrm>
          <a:prstGeom prst="rect">
            <a:avLst/>
          </a:prstGeom>
          <a:effectLst/>
        </p:spPr>
      </p:pic>
      <p:sp>
        <p:nvSpPr>
          <p:cNvPr id="21" name="Content Placeholder 2"/>
          <p:cNvSpPr txBox="1"/>
          <p:nvPr/>
        </p:nvSpPr>
        <p:spPr>
          <a:xfrm>
            <a:off x="694943" y="1916832"/>
            <a:ext cx="4464812" cy="3785419"/>
          </a:xfrm>
          <a:prstGeom prst="rect">
            <a:avLst/>
          </a:prstGeom>
        </p:spPr>
        <p:txBody>
          <a:bodyPr lIns="91440" tIns="45720" rIns="91440" bIns="45720" anchor="t">
            <a:normAutofit/>
          </a:bodyPr>
          <a:lst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a:lstStyle>
          <a:p>
            <a:r>
              <a:rPr lang="en-US" sz="2000" b="1" kern="0">
                <a:solidFill>
                  <a:srgbClr val="016FC0"/>
                </a:solidFill>
                <a:sym typeface="+mn-ea"/>
              </a:rPr>
              <a:t>Dataset</a:t>
            </a:r>
            <a:r>
              <a:rPr lang="en-US" sz="2000" kern="0">
                <a:solidFill>
                  <a:srgbClr val="016FC0"/>
                </a:solidFill>
                <a:sym typeface="+mn-ea"/>
              </a:rPr>
              <a:t>: </a:t>
            </a:r>
            <a:r>
              <a:rPr lang="en-US" sz="2000" kern="0">
                <a:solidFill>
                  <a:sysClr val="windowText" lastClr="000000"/>
                </a:solidFill>
                <a:sym typeface="+mn-ea"/>
              </a:rPr>
              <a:t>14 assets in total</a:t>
            </a:r>
            <a:endParaRPr lang="en-US" sz="2000" kern="0">
              <a:solidFill>
                <a:sysClr val="windowText" lastClr="000000"/>
              </a:solidFill>
              <a:sym typeface="+mn-ea"/>
            </a:endParaRPr>
          </a:p>
          <a:p>
            <a:endParaRPr lang="en-US" sz="2000" kern="0">
              <a:solidFill>
                <a:sysClr val="windowText" lastClr="000000"/>
              </a:solidFill>
            </a:endParaRPr>
          </a:p>
          <a:p>
            <a:r>
              <a:rPr lang="en-US" sz="2000" b="1" kern="0">
                <a:solidFill>
                  <a:srgbClr val="016FC0"/>
                </a:solidFill>
                <a:sym typeface="+mn-ea"/>
              </a:rPr>
              <a:t>Full data</a:t>
            </a:r>
            <a:r>
              <a:rPr lang="en-US" sz="2000" kern="0">
                <a:solidFill>
                  <a:srgbClr val="016FC0"/>
                </a:solidFill>
                <a:sym typeface="+mn-ea"/>
              </a:rPr>
              <a:t>: </a:t>
            </a:r>
            <a:r>
              <a:rPr lang="en-US" sz="2000" kern="0">
                <a:solidFill>
                  <a:sysClr val="windowText" lastClr="000000"/>
                </a:solidFill>
                <a:sym typeface="+mn-ea"/>
              </a:rPr>
              <a:t>from 2018 to 2021-09-21</a:t>
            </a:r>
            <a:endParaRPr lang="en-US" sz="2000" kern="0">
              <a:solidFill>
                <a:sysClr val="windowText" lastClr="000000"/>
              </a:solidFill>
              <a:sym typeface="+mn-ea"/>
            </a:endParaRPr>
          </a:p>
          <a:p>
            <a:endParaRPr lang="en-US" sz="2000" kern="0">
              <a:solidFill>
                <a:sysClr val="windowText" lastClr="000000"/>
              </a:solidFill>
              <a:sym typeface="+mn-ea"/>
            </a:endParaRPr>
          </a:p>
          <a:p>
            <a:r>
              <a:rPr lang="en-US" sz="2000" b="1" kern="0">
                <a:solidFill>
                  <a:srgbClr val="016FC0"/>
                </a:solidFill>
                <a:sym typeface="+mn-ea"/>
              </a:rPr>
              <a:t>Train period</a:t>
            </a:r>
            <a:r>
              <a:rPr lang="en-US" sz="2000" kern="0">
                <a:solidFill>
                  <a:srgbClr val="016FC0"/>
                </a:solidFill>
                <a:sym typeface="+mn-ea"/>
              </a:rPr>
              <a:t>: </a:t>
            </a:r>
            <a:r>
              <a:rPr lang="en-US" sz="2000" kern="0">
                <a:solidFill>
                  <a:sysClr val="windowText" lastClr="000000"/>
                </a:solidFill>
                <a:sym typeface="+mn-ea"/>
              </a:rPr>
              <a:t>2018 – 2020</a:t>
            </a:r>
            <a:endParaRPr lang="en-US" sz="2000" kern="0">
              <a:solidFill>
                <a:sysClr val="windowText" lastClr="000000"/>
              </a:solidFill>
              <a:sym typeface="+mn-ea"/>
            </a:endParaRPr>
          </a:p>
          <a:p>
            <a:endParaRPr lang="en-US" sz="2000" kern="0">
              <a:solidFill>
                <a:sysClr val="windowText" lastClr="000000"/>
              </a:solidFill>
              <a:sym typeface="+mn-ea"/>
            </a:endParaRPr>
          </a:p>
          <a:p>
            <a:r>
              <a:rPr lang="en-US" sz="2000" b="1" kern="0">
                <a:solidFill>
                  <a:srgbClr val="016FC0"/>
                </a:solidFill>
                <a:sym typeface="+mn-ea"/>
              </a:rPr>
              <a:t>Test period</a:t>
            </a:r>
            <a:r>
              <a:rPr lang="en-US" sz="2000" kern="0">
                <a:solidFill>
                  <a:srgbClr val="016FC0"/>
                </a:solidFill>
                <a:sym typeface="+mn-ea"/>
              </a:rPr>
              <a:t>: </a:t>
            </a:r>
            <a:r>
              <a:rPr lang="en-US" sz="2000" kern="0">
                <a:solidFill>
                  <a:sysClr val="windowText" lastClr="000000"/>
                </a:solidFill>
                <a:sym typeface="+mn-ea"/>
              </a:rPr>
              <a:t>2021</a:t>
            </a:r>
            <a:endParaRPr lang="en-US" sz="2000" kern="0">
              <a:solidFill>
                <a:sysClr val="windowText" lastClr="000000"/>
              </a:solidFill>
              <a:sym typeface="+mn-ea"/>
            </a:endParaRPr>
          </a:p>
          <a:p>
            <a:endParaRPr lang="en-US" sz="2000" kern="0">
              <a:solidFill>
                <a:sysClr val="windowText" lastClr="000000"/>
              </a:solidFill>
              <a:sym typeface="+mn-ea"/>
            </a:endParaRPr>
          </a:p>
          <a:p>
            <a:r>
              <a:rPr lang="en-US" sz="2000" b="1" kern="0">
                <a:solidFill>
                  <a:srgbClr val="016FC0"/>
                </a:solidFill>
              </a:rPr>
              <a:t>Size : </a:t>
            </a:r>
            <a:r>
              <a:rPr lang="en-US" sz="2000" kern="0">
                <a:solidFill>
                  <a:sysClr val="windowText" lastClr="000000"/>
                </a:solidFill>
              </a:rPr>
              <a:t>24,236,806</a:t>
            </a:r>
            <a:r>
              <a:rPr lang="en-US" sz="2000" kern="0">
                <a:sym typeface="+mn-ea"/>
              </a:rPr>
              <a:t> </a:t>
            </a:r>
            <a:r>
              <a:rPr lang="en-US" sz="2000" kern="0">
                <a:solidFill>
                  <a:sysClr val="windowText" lastClr="000000"/>
                </a:solidFill>
                <a:sym typeface="+mn-ea"/>
              </a:rPr>
              <a:t>in total minute-level data for cryptos</a:t>
            </a:r>
            <a:endParaRPr lang="en-US" sz="2000" kern="0">
              <a:solidFill>
                <a:sysClr val="windowText" lastClr="000000"/>
              </a:solidFill>
            </a:endParaRPr>
          </a:p>
          <a:p>
            <a:endParaRPr lang="en-US" sz="2000" kern="0">
              <a:solidFill>
                <a:sysClr val="windowText" lastClr="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304800"/>
            <a:ext cx="12192000" cy="6858000"/>
          </a:xfrm>
          <a:prstGeom prst="rect">
            <a:avLst/>
          </a:prstGeom>
          <a:blipFill>
            <a:blip r:embed="rId1" cstate="print"/>
            <a:stretch>
              <a:fillRect/>
            </a:stretch>
          </a:blipFill>
        </p:spPr>
        <p:txBody>
          <a:bodyPr wrap="square" lIns="0" tIns="0" rIns="0" bIns="0" rtlCol="0"/>
          <a:lstStyle/>
          <a:p/>
        </p:txBody>
      </p:sp>
      <p:sp>
        <p:nvSpPr>
          <p:cNvPr id="3" name="object 3"/>
          <p:cNvSpPr/>
          <p:nvPr/>
        </p:nvSpPr>
        <p:spPr>
          <a:xfrm>
            <a:off x="0" y="0"/>
            <a:ext cx="2856230" cy="6858000"/>
          </a:xfrm>
          <a:custGeom>
            <a:avLst/>
            <a:gdLst/>
            <a:ahLst/>
            <a:cxnLst/>
            <a:rect l="l" t="t" r="r" b="b"/>
            <a:pathLst>
              <a:path w="2856230" h="6858000">
                <a:moveTo>
                  <a:pt x="0" y="6858000"/>
                </a:moveTo>
                <a:lnTo>
                  <a:pt x="2855976" y="6858000"/>
                </a:lnTo>
                <a:lnTo>
                  <a:pt x="2855976" y="0"/>
                </a:lnTo>
                <a:lnTo>
                  <a:pt x="0" y="0"/>
                </a:lnTo>
                <a:lnTo>
                  <a:pt x="0" y="6858000"/>
                </a:lnTo>
              </a:path>
            </a:pathLst>
          </a:custGeom>
          <a:solidFill>
            <a:srgbClr val="006FC0"/>
          </a:solidFill>
        </p:spPr>
        <p:txBody>
          <a:bodyPr wrap="square" lIns="0" tIns="0" rIns="0" bIns="0" rtlCol="0"/>
          <a:lstStyle/>
          <a:p/>
        </p:txBody>
      </p:sp>
      <p:sp>
        <p:nvSpPr>
          <p:cNvPr id="4" name="object 4"/>
          <p:cNvSpPr/>
          <p:nvPr/>
        </p:nvSpPr>
        <p:spPr>
          <a:xfrm>
            <a:off x="0" y="0"/>
            <a:ext cx="2856230" cy="6858000"/>
          </a:xfrm>
          <a:custGeom>
            <a:avLst/>
            <a:gdLst/>
            <a:ahLst/>
            <a:cxnLst/>
            <a:rect l="l" t="t" r="r" b="b"/>
            <a:pathLst>
              <a:path w="2856230" h="6858000">
                <a:moveTo>
                  <a:pt x="2855976" y="6857999"/>
                </a:moveTo>
                <a:lnTo>
                  <a:pt x="2855976" y="0"/>
                </a:lnTo>
              </a:path>
              <a:path w="2856230" h="6858000">
                <a:moveTo>
                  <a:pt x="0" y="0"/>
                </a:moveTo>
                <a:lnTo>
                  <a:pt x="0" y="6857999"/>
                </a:lnTo>
              </a:path>
            </a:pathLst>
          </a:custGeom>
          <a:ln w="12700">
            <a:solidFill>
              <a:srgbClr val="41709C"/>
            </a:solidFill>
          </a:ln>
        </p:spPr>
        <p:txBody>
          <a:bodyPr wrap="square" lIns="0" tIns="0" rIns="0" bIns="0" rtlCol="0"/>
          <a:lstStyle/>
          <a:p/>
        </p:txBody>
      </p:sp>
      <p:sp>
        <p:nvSpPr>
          <p:cNvPr id="5" name="object 5"/>
          <p:cNvSpPr/>
          <p:nvPr/>
        </p:nvSpPr>
        <p:spPr>
          <a:xfrm>
            <a:off x="0" y="522731"/>
            <a:ext cx="1835150" cy="5546090"/>
          </a:xfrm>
          <a:custGeom>
            <a:avLst/>
            <a:gdLst/>
            <a:ahLst/>
            <a:cxnLst/>
            <a:rect l="l" t="t" r="r" b="b"/>
            <a:pathLst>
              <a:path w="1835150" h="5546090">
                <a:moveTo>
                  <a:pt x="0" y="5545836"/>
                </a:moveTo>
                <a:lnTo>
                  <a:pt x="1834896" y="5545836"/>
                </a:lnTo>
                <a:lnTo>
                  <a:pt x="1834896" y="0"/>
                </a:lnTo>
                <a:lnTo>
                  <a:pt x="0" y="0"/>
                </a:lnTo>
              </a:path>
            </a:pathLst>
          </a:custGeom>
          <a:ln w="6349">
            <a:solidFill>
              <a:srgbClr val="FFFFFF"/>
            </a:solidFill>
          </a:ln>
        </p:spPr>
        <p:txBody>
          <a:bodyPr wrap="square" lIns="0" tIns="0" rIns="0" bIns="0" rtlCol="0"/>
          <a:lstStyle/>
          <a:p/>
        </p:txBody>
      </p:sp>
      <p:sp>
        <p:nvSpPr>
          <p:cNvPr id="6" name="object 6"/>
          <p:cNvSpPr/>
          <p:nvPr/>
        </p:nvSpPr>
        <p:spPr>
          <a:xfrm>
            <a:off x="298704" y="832103"/>
            <a:ext cx="2019300" cy="707390"/>
          </a:xfrm>
          <a:custGeom>
            <a:avLst/>
            <a:gdLst/>
            <a:ahLst/>
            <a:cxnLst/>
            <a:rect l="l" t="t" r="r" b="b"/>
            <a:pathLst>
              <a:path w="2019300" h="707390">
                <a:moveTo>
                  <a:pt x="0" y="707136"/>
                </a:moveTo>
                <a:lnTo>
                  <a:pt x="2019300" y="707136"/>
                </a:lnTo>
                <a:lnTo>
                  <a:pt x="2019300" y="0"/>
                </a:lnTo>
                <a:lnTo>
                  <a:pt x="0" y="0"/>
                </a:lnTo>
                <a:lnTo>
                  <a:pt x="0" y="707136"/>
                </a:lnTo>
                <a:close/>
              </a:path>
            </a:pathLst>
          </a:custGeom>
          <a:solidFill>
            <a:srgbClr val="006FC0"/>
          </a:solidFill>
        </p:spPr>
        <p:txBody>
          <a:bodyPr wrap="square" lIns="0" tIns="0" rIns="0" bIns="0" rtlCol="0"/>
          <a:lstStyle/>
          <a:p/>
        </p:txBody>
      </p:sp>
      <p:sp>
        <p:nvSpPr>
          <p:cNvPr id="7" name="object 7"/>
          <p:cNvSpPr txBox="1">
            <a:spLocks noGrp="1"/>
          </p:cNvSpPr>
          <p:nvPr>
            <p:ph type="title"/>
          </p:nvPr>
        </p:nvSpPr>
        <p:spPr>
          <a:xfrm>
            <a:off x="520090" y="947671"/>
            <a:ext cx="1835150" cy="615553"/>
          </a:xfrm>
          <a:prstGeom prst="rect">
            <a:avLst/>
          </a:prstGeom>
        </p:spPr>
        <p:txBody>
          <a:bodyPr vert="horz" wrap="square" lIns="0" tIns="0" rIns="0" bIns="0" rtlCol="0">
            <a:spAutoFit/>
          </a:bodyPr>
          <a:lstStyle/>
          <a:p>
            <a:pPr marL="12700">
              <a:lnSpc>
                <a:spcPct val="100000"/>
              </a:lnSpc>
            </a:pPr>
            <a:r>
              <a:rPr lang="en-US" altLang="zh-CN" sz="4000" b="0" spc="-5">
                <a:solidFill>
                  <a:srgbClr val="FFFFFF"/>
                </a:solidFill>
              </a:rPr>
              <a:t>Content</a:t>
            </a:r>
            <a:endParaRPr sz="4000">
              <a:latin typeface="Arial" panose="020B0604020202090204"/>
              <a:cs typeface="Arial" panose="020B0604020202090204"/>
            </a:endParaRPr>
          </a:p>
        </p:txBody>
      </p:sp>
      <p:sp>
        <p:nvSpPr>
          <p:cNvPr id="8" name="object 8"/>
          <p:cNvSpPr/>
          <p:nvPr/>
        </p:nvSpPr>
        <p:spPr>
          <a:xfrm>
            <a:off x="3524632" y="822142"/>
            <a:ext cx="291465" cy="277495"/>
          </a:xfrm>
          <a:custGeom>
            <a:avLst/>
            <a:gdLst/>
            <a:ahLst/>
            <a:cxnLst/>
            <a:rect l="l" t="t" r="r" b="b"/>
            <a:pathLst>
              <a:path w="291464" h="277494">
                <a:moveTo>
                  <a:pt x="0" y="0"/>
                </a:moveTo>
                <a:lnTo>
                  <a:pt x="0" y="277368"/>
                </a:lnTo>
                <a:lnTo>
                  <a:pt x="291083" y="138684"/>
                </a:lnTo>
                <a:lnTo>
                  <a:pt x="0" y="0"/>
                </a:lnTo>
                <a:close/>
              </a:path>
            </a:pathLst>
          </a:custGeom>
          <a:solidFill>
            <a:srgbClr val="006FC0"/>
          </a:solidFill>
        </p:spPr>
        <p:txBody>
          <a:bodyPr wrap="square" lIns="0" tIns="0" rIns="0" bIns="0" rtlCol="0"/>
          <a:lstStyle/>
          <a:p/>
        </p:txBody>
      </p:sp>
      <p:sp>
        <p:nvSpPr>
          <p:cNvPr id="9" name="object 9"/>
          <p:cNvSpPr txBox="1"/>
          <p:nvPr/>
        </p:nvSpPr>
        <p:spPr>
          <a:xfrm>
            <a:off x="4114800" y="832103"/>
            <a:ext cx="3611499" cy="430887"/>
          </a:xfrm>
          <a:prstGeom prst="rect">
            <a:avLst/>
          </a:prstGeom>
        </p:spPr>
        <p:txBody>
          <a:bodyPr vert="horz" wrap="square" lIns="0" tIns="0" rIns="0" bIns="0" rtlCol="0">
            <a:spAutoFit/>
          </a:bodyPr>
          <a:lstStyle/>
          <a:p>
            <a:pPr marL="12700">
              <a:lnSpc>
                <a:spcPct val="100000"/>
              </a:lnSpc>
            </a:pPr>
            <a:r>
              <a:rPr lang="en-US" altLang="zh-CN" spc="-15">
                <a:latin typeface="Arial" panose="020B0604020202090204"/>
                <a:cs typeface="Arial" panose="020B0604020202090204"/>
              </a:rPr>
              <a:t>Data</a:t>
            </a:r>
            <a:r>
              <a:rPr lang="zh-CN" altLang="en-US" sz="2800" b="1">
                <a:latin typeface="Arial" panose="020B0604020202090204"/>
                <a:cs typeface="Arial" panose="020B0604020202090204"/>
              </a:rPr>
              <a:t> </a:t>
            </a:r>
            <a:r>
              <a:rPr lang="en-US" altLang="zh-CN" spc="-15">
                <a:latin typeface="Arial" panose="020B0604020202090204"/>
                <a:cs typeface="Arial" panose="020B0604020202090204"/>
              </a:rPr>
              <a:t>Description</a:t>
            </a:r>
            <a:endParaRPr spc="-15">
              <a:latin typeface="Arial" panose="020B0604020202090204"/>
              <a:cs typeface="Arial" panose="020B0604020202090204"/>
            </a:endParaRPr>
          </a:p>
        </p:txBody>
      </p:sp>
      <p:sp>
        <p:nvSpPr>
          <p:cNvPr id="10" name="object 10"/>
          <p:cNvSpPr/>
          <p:nvPr/>
        </p:nvSpPr>
        <p:spPr>
          <a:xfrm>
            <a:off x="3524632" y="2056582"/>
            <a:ext cx="291465" cy="277495"/>
          </a:xfrm>
          <a:custGeom>
            <a:avLst/>
            <a:gdLst/>
            <a:ahLst/>
            <a:cxnLst/>
            <a:rect l="l" t="t" r="r" b="b"/>
            <a:pathLst>
              <a:path w="291464" h="277495">
                <a:moveTo>
                  <a:pt x="0" y="0"/>
                </a:moveTo>
                <a:lnTo>
                  <a:pt x="0" y="277367"/>
                </a:lnTo>
                <a:lnTo>
                  <a:pt x="291083" y="138683"/>
                </a:lnTo>
                <a:lnTo>
                  <a:pt x="0" y="0"/>
                </a:lnTo>
                <a:close/>
              </a:path>
            </a:pathLst>
          </a:custGeom>
          <a:solidFill>
            <a:srgbClr val="006FC0"/>
          </a:solidFill>
        </p:spPr>
        <p:txBody>
          <a:bodyPr wrap="square" lIns="0" tIns="0" rIns="0" bIns="0" rtlCol="0"/>
          <a:lstStyle/>
          <a:p/>
        </p:txBody>
      </p:sp>
      <p:sp>
        <p:nvSpPr>
          <p:cNvPr id="11" name="object 11"/>
          <p:cNvSpPr txBox="1"/>
          <p:nvPr/>
        </p:nvSpPr>
        <p:spPr>
          <a:xfrm>
            <a:off x="4114800" y="2065662"/>
            <a:ext cx="5943600" cy="430887"/>
          </a:xfrm>
          <a:prstGeom prst="rect">
            <a:avLst/>
          </a:prstGeom>
        </p:spPr>
        <p:txBody>
          <a:bodyPr vert="horz" wrap="square" lIns="0" tIns="0" rIns="0" bIns="0" rtlCol="0">
            <a:spAutoFit/>
          </a:bodyPr>
          <a:lstStyle/>
          <a:p>
            <a:pPr marL="12700">
              <a:lnSpc>
                <a:spcPct val="100000"/>
              </a:lnSpc>
            </a:pPr>
            <a:r>
              <a:rPr lang="en-US" sz="2800" b="1">
                <a:latin typeface="Arial" panose="020B0604020202090204"/>
                <a:cs typeface="Arial" panose="020B0604020202090204"/>
                <a:sym typeface="+mn-ea"/>
              </a:rPr>
              <a:t>Exploratory </a:t>
            </a:r>
            <a:r>
              <a:rPr lang="en-US" altLang="zh-CN" sz="2800" b="1">
                <a:latin typeface="Arial" panose="020B0604020202090204"/>
                <a:cs typeface="Arial" panose="020B0604020202090204"/>
                <a:sym typeface="+mn-ea"/>
              </a:rPr>
              <a:t>D</a:t>
            </a:r>
            <a:r>
              <a:rPr lang="en-US" sz="2800" b="1">
                <a:latin typeface="Arial" panose="020B0604020202090204"/>
                <a:cs typeface="Arial" panose="020B0604020202090204"/>
                <a:sym typeface="+mn-ea"/>
              </a:rPr>
              <a:t>ata</a:t>
            </a:r>
            <a:r>
              <a:rPr lang="zh-CN" altLang="en-US" sz="2800" b="1">
                <a:latin typeface="Arial" panose="020B0604020202090204"/>
                <a:cs typeface="Arial" panose="020B0604020202090204"/>
                <a:sym typeface="+mn-ea"/>
              </a:rPr>
              <a:t> </a:t>
            </a:r>
            <a:r>
              <a:rPr lang="en-US" altLang="zh-CN" sz="2800" b="1">
                <a:latin typeface="Arial" panose="020B0604020202090204"/>
                <a:cs typeface="Arial" panose="020B0604020202090204"/>
                <a:sym typeface="+mn-ea"/>
              </a:rPr>
              <a:t>A</a:t>
            </a:r>
            <a:r>
              <a:rPr lang="en-US" sz="2800" b="1">
                <a:latin typeface="Arial" panose="020B0604020202090204"/>
                <a:cs typeface="Arial" panose="020B0604020202090204"/>
                <a:sym typeface="+mn-ea"/>
              </a:rPr>
              <a:t>nalysis</a:t>
            </a:r>
            <a:endParaRPr sz="2800" b="1">
              <a:latin typeface="Arial" panose="020B0604020202090204"/>
              <a:cs typeface="Arial" panose="020B0604020202090204"/>
            </a:endParaRPr>
          </a:p>
        </p:txBody>
      </p:sp>
      <p:sp>
        <p:nvSpPr>
          <p:cNvPr id="12" name="object 12"/>
          <p:cNvSpPr/>
          <p:nvPr/>
        </p:nvSpPr>
        <p:spPr>
          <a:xfrm>
            <a:off x="3526155" y="3292546"/>
            <a:ext cx="289560" cy="279400"/>
          </a:xfrm>
          <a:custGeom>
            <a:avLst/>
            <a:gdLst/>
            <a:ahLst/>
            <a:cxnLst/>
            <a:rect l="l" t="t" r="r" b="b"/>
            <a:pathLst>
              <a:path w="289560" h="279400">
                <a:moveTo>
                  <a:pt x="0" y="0"/>
                </a:moveTo>
                <a:lnTo>
                  <a:pt x="0" y="278891"/>
                </a:lnTo>
                <a:lnTo>
                  <a:pt x="289560" y="139445"/>
                </a:lnTo>
                <a:lnTo>
                  <a:pt x="0" y="0"/>
                </a:lnTo>
                <a:close/>
              </a:path>
            </a:pathLst>
          </a:custGeom>
          <a:solidFill>
            <a:srgbClr val="006FC0"/>
          </a:solidFill>
        </p:spPr>
        <p:txBody>
          <a:bodyPr wrap="square" lIns="0" tIns="0" rIns="0" bIns="0" rtlCol="0"/>
          <a:lstStyle/>
          <a:p/>
        </p:txBody>
      </p:sp>
      <p:sp>
        <p:nvSpPr>
          <p:cNvPr id="13" name="object 13"/>
          <p:cNvSpPr txBox="1"/>
          <p:nvPr/>
        </p:nvSpPr>
        <p:spPr>
          <a:xfrm>
            <a:off x="4115690" y="3302260"/>
            <a:ext cx="2487930" cy="276999"/>
          </a:xfrm>
          <a:prstGeom prst="rect">
            <a:avLst/>
          </a:prstGeom>
        </p:spPr>
        <p:txBody>
          <a:bodyPr vert="horz" wrap="square" lIns="0" tIns="0" rIns="0" bIns="0" rtlCol="0">
            <a:spAutoFit/>
          </a:bodyPr>
          <a:lstStyle/>
          <a:p>
            <a:pPr marL="12700">
              <a:lnSpc>
                <a:spcPct val="100000"/>
              </a:lnSpc>
            </a:pPr>
            <a:r>
              <a:rPr lang="en-US" spc="-15">
                <a:latin typeface="Arial" panose="020B0604020202090204"/>
                <a:cs typeface="Arial" panose="020B0604020202090204"/>
                <a:sym typeface="+mn-ea"/>
              </a:rPr>
              <a:t>Feature </a:t>
            </a:r>
            <a:r>
              <a:rPr lang="en-US" altLang="zh-CN" spc="-15">
                <a:latin typeface="Arial" panose="020B0604020202090204"/>
                <a:cs typeface="Arial" panose="020B0604020202090204"/>
                <a:sym typeface="+mn-ea"/>
              </a:rPr>
              <a:t>E</a:t>
            </a:r>
            <a:r>
              <a:rPr lang="en-US" spc="-15">
                <a:latin typeface="Arial" panose="020B0604020202090204"/>
                <a:cs typeface="Arial" panose="020B0604020202090204"/>
                <a:sym typeface="+mn-ea"/>
              </a:rPr>
              <a:t>ngineering</a:t>
            </a:r>
            <a:endParaRPr lang="en-US" altLang="zh-CN" spc="-15">
              <a:latin typeface="Arial" panose="020B0604020202090204"/>
              <a:cs typeface="Arial" panose="020B0604020202090204"/>
            </a:endParaRPr>
          </a:p>
        </p:txBody>
      </p:sp>
      <p:sp>
        <p:nvSpPr>
          <p:cNvPr id="14" name="object 12"/>
          <p:cNvSpPr/>
          <p:nvPr/>
        </p:nvSpPr>
        <p:spPr>
          <a:xfrm>
            <a:off x="3524632" y="4530415"/>
            <a:ext cx="289560" cy="279400"/>
          </a:xfrm>
          <a:custGeom>
            <a:avLst/>
            <a:gdLst/>
            <a:ahLst/>
            <a:cxnLst/>
            <a:rect l="l" t="t" r="r" b="b"/>
            <a:pathLst>
              <a:path w="289560" h="279400">
                <a:moveTo>
                  <a:pt x="0" y="0"/>
                </a:moveTo>
                <a:lnTo>
                  <a:pt x="0" y="278891"/>
                </a:lnTo>
                <a:lnTo>
                  <a:pt x="289560" y="139445"/>
                </a:lnTo>
                <a:lnTo>
                  <a:pt x="0" y="0"/>
                </a:lnTo>
                <a:close/>
              </a:path>
            </a:pathLst>
          </a:custGeom>
          <a:solidFill>
            <a:srgbClr val="006FC0"/>
          </a:solidFill>
        </p:spPr>
        <p:txBody>
          <a:bodyPr wrap="square" lIns="0" tIns="0" rIns="0" bIns="0" rtlCol="0"/>
          <a:lstStyle/>
          <a:p/>
        </p:txBody>
      </p:sp>
      <p:sp>
        <p:nvSpPr>
          <p:cNvPr id="15" name="object 13"/>
          <p:cNvSpPr txBox="1"/>
          <p:nvPr/>
        </p:nvSpPr>
        <p:spPr>
          <a:xfrm>
            <a:off x="4115690" y="4504018"/>
            <a:ext cx="3275710" cy="276999"/>
          </a:xfrm>
          <a:prstGeom prst="rect">
            <a:avLst/>
          </a:prstGeom>
        </p:spPr>
        <p:txBody>
          <a:bodyPr vert="horz" wrap="square" lIns="0" tIns="0" rIns="0" bIns="0" rtlCol="0">
            <a:spAutoFit/>
          </a:bodyPr>
          <a:lstStyle/>
          <a:p>
            <a:pPr marL="12700"/>
            <a:r>
              <a:rPr lang="en-US" spc="-15">
                <a:latin typeface="Arial" panose="020B0604020202090204"/>
                <a:cs typeface="Arial" panose="020B0604020202090204"/>
              </a:rPr>
              <a:t>Model </a:t>
            </a:r>
            <a:r>
              <a:rPr lang="en-US" altLang="zh-CN" spc="-15">
                <a:latin typeface="Arial" panose="020B0604020202090204"/>
                <a:cs typeface="Arial" panose="020B0604020202090204"/>
              </a:rPr>
              <a:t>B</a:t>
            </a:r>
            <a:r>
              <a:rPr lang="en-US" spc="-15">
                <a:latin typeface="Arial" panose="020B0604020202090204"/>
                <a:cs typeface="Arial" panose="020B0604020202090204"/>
              </a:rPr>
              <a:t>uilding</a:t>
            </a:r>
            <a:endParaRPr lang="en-US" altLang="zh-CN" spc="-15">
              <a:latin typeface="Arial" panose="020B0604020202090204"/>
              <a:cs typeface="Arial" panose="020B0604020202090204"/>
            </a:endParaRPr>
          </a:p>
        </p:txBody>
      </p:sp>
      <p:sp>
        <p:nvSpPr>
          <p:cNvPr id="16" name="object 12"/>
          <p:cNvSpPr/>
          <p:nvPr/>
        </p:nvSpPr>
        <p:spPr>
          <a:xfrm>
            <a:off x="3523742" y="5637613"/>
            <a:ext cx="289560" cy="279400"/>
          </a:xfrm>
          <a:custGeom>
            <a:avLst/>
            <a:gdLst/>
            <a:ahLst/>
            <a:cxnLst/>
            <a:rect l="l" t="t" r="r" b="b"/>
            <a:pathLst>
              <a:path w="289560" h="279400">
                <a:moveTo>
                  <a:pt x="0" y="0"/>
                </a:moveTo>
                <a:lnTo>
                  <a:pt x="0" y="278891"/>
                </a:lnTo>
                <a:lnTo>
                  <a:pt x="289560" y="139445"/>
                </a:lnTo>
                <a:lnTo>
                  <a:pt x="0" y="0"/>
                </a:lnTo>
                <a:close/>
              </a:path>
            </a:pathLst>
          </a:custGeom>
          <a:solidFill>
            <a:srgbClr val="006FC0"/>
          </a:solidFill>
        </p:spPr>
        <p:txBody>
          <a:bodyPr wrap="square" lIns="0" tIns="0" rIns="0" bIns="0" rtlCol="0"/>
          <a:lstStyle/>
          <a:p/>
        </p:txBody>
      </p:sp>
      <p:sp>
        <p:nvSpPr>
          <p:cNvPr id="17" name="object 13"/>
          <p:cNvSpPr txBox="1"/>
          <p:nvPr/>
        </p:nvSpPr>
        <p:spPr>
          <a:xfrm>
            <a:off x="4114800" y="5611216"/>
            <a:ext cx="3733800" cy="276999"/>
          </a:xfrm>
          <a:prstGeom prst="rect">
            <a:avLst/>
          </a:prstGeom>
        </p:spPr>
        <p:txBody>
          <a:bodyPr vert="horz" wrap="square" lIns="0" tIns="0" rIns="0" bIns="0" rtlCol="0">
            <a:spAutoFit/>
          </a:bodyPr>
          <a:lstStyle/>
          <a:p>
            <a:pPr marL="12700">
              <a:lnSpc>
                <a:spcPct val="100000"/>
              </a:lnSpc>
            </a:pPr>
            <a:r>
              <a:rPr lang="en-US" spc="-15">
                <a:latin typeface="Arial" panose="020B0604020202090204"/>
                <a:cs typeface="Arial" panose="020B0604020202090204"/>
                <a:sym typeface="+mn-ea"/>
              </a:rPr>
              <a:t>Model </a:t>
            </a:r>
            <a:r>
              <a:rPr lang="en-US" altLang="zh-CN" spc="-15">
                <a:latin typeface="Arial" panose="020B0604020202090204"/>
                <a:cs typeface="Arial" panose="020B0604020202090204"/>
                <a:sym typeface="+mn-ea"/>
              </a:rPr>
              <a:t>E</a:t>
            </a:r>
            <a:r>
              <a:rPr lang="en-US" spc="-15">
                <a:latin typeface="Arial" panose="020B0604020202090204"/>
                <a:cs typeface="Arial" panose="020B0604020202090204"/>
                <a:sym typeface="+mn-ea"/>
              </a:rPr>
              <a:t>nhancement</a:t>
            </a:r>
            <a:r>
              <a:rPr lang="zh-CN" altLang="en-US" spc="-15">
                <a:latin typeface="Arial" panose="020B0604020202090204"/>
                <a:cs typeface="Arial" panose="020B0604020202090204"/>
                <a:sym typeface="+mn-ea"/>
              </a:rPr>
              <a:t> </a:t>
            </a:r>
            <a:r>
              <a:rPr lang="en-US" altLang="zh-CN" spc="-15">
                <a:latin typeface="Arial" panose="020B0604020202090204"/>
                <a:cs typeface="Arial" panose="020B0604020202090204"/>
                <a:sym typeface="+mn-ea"/>
              </a:rPr>
              <a:t>and</a:t>
            </a:r>
            <a:r>
              <a:rPr lang="zh-CN" altLang="en-US" spc="-15">
                <a:latin typeface="Arial" panose="020B0604020202090204"/>
                <a:cs typeface="Arial" panose="020B0604020202090204"/>
                <a:sym typeface="+mn-ea"/>
              </a:rPr>
              <a:t> </a:t>
            </a:r>
            <a:r>
              <a:rPr lang="en-US" altLang="zh-CN" spc="-15">
                <a:latin typeface="Arial" panose="020B0604020202090204"/>
                <a:cs typeface="Arial" panose="020B0604020202090204"/>
                <a:sym typeface="+mn-ea"/>
              </a:rPr>
              <a:t>Extension</a:t>
            </a:r>
            <a:endParaRPr lang="en-US" spc="-15">
              <a:latin typeface="Arial" panose="020B0604020202090204"/>
              <a:cs typeface="Arial" panose="020B0604020202090204"/>
            </a:endParaRPr>
          </a:p>
        </p:txBody>
      </p:sp>
      <p:sp>
        <p:nvSpPr>
          <p:cNvPr id="19" name="文本框 18"/>
          <p:cNvSpPr txBox="1"/>
          <p:nvPr/>
        </p:nvSpPr>
        <p:spPr>
          <a:xfrm>
            <a:off x="8967975" y="223921"/>
            <a:ext cx="3116600" cy="307777"/>
          </a:xfrm>
          <a:prstGeom prst="rect">
            <a:avLst/>
          </a:prstGeom>
          <a:noFill/>
          <a:ln>
            <a:solidFill>
              <a:schemeClr val="accent1"/>
            </a:solidFill>
          </a:ln>
        </p:spPr>
        <p:txBody>
          <a:bodyPr wrap="square">
            <a:spAutoFit/>
          </a:bodyPr>
          <a:lstStyle/>
          <a:p>
            <a:pPr algn="ctr" rtl="0">
              <a:spcBef>
                <a:spcPts val="0"/>
              </a:spcBef>
              <a:spcAft>
                <a:spcPts val="0"/>
              </a:spcAft>
            </a:pPr>
            <a:r>
              <a:rPr lang="en-US" altLang="zh-CN" sz="1400" b="0" i="0" u="none" strike="noStrike">
                <a:solidFill>
                  <a:srgbClr val="016FC0"/>
                </a:solidFill>
                <a:effectLst/>
                <a:latin typeface="Microsoft YaHei" panose="020B0503020204020204" pitchFamily="34" charset="-122"/>
                <a:ea typeface="Microsoft YaHei" panose="020B0503020204020204" pitchFamily="34" charset="-122"/>
              </a:rPr>
              <a:t>Presenter: YE </a:t>
            </a:r>
            <a:r>
              <a:rPr lang="en-US" altLang="zh-CN" sz="1400" b="0" i="0" u="none" strike="noStrike" err="1">
                <a:solidFill>
                  <a:srgbClr val="016FC0"/>
                </a:solidFill>
                <a:effectLst/>
                <a:latin typeface="Microsoft YaHei" panose="020B0503020204020204" pitchFamily="34" charset="-122"/>
                <a:ea typeface="Microsoft YaHei" panose="020B0503020204020204" pitchFamily="34" charset="-122"/>
              </a:rPr>
              <a:t>Xiaoyu</a:t>
            </a:r>
            <a:endParaRPr lang="zh-CN" altLang="en-US" sz="1400">
              <a:solidFill>
                <a:srgbClr val="016FC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5348478" y="980728"/>
            <a:ext cx="1497965" cy="0"/>
          </a:xfrm>
          <a:custGeom>
            <a:avLst/>
            <a:gdLst/>
            <a:ahLst/>
            <a:cxnLst/>
            <a:rect l="l" t="t" r="r" b="b"/>
            <a:pathLst>
              <a:path w="1497965">
                <a:moveTo>
                  <a:pt x="0" y="0"/>
                </a:moveTo>
                <a:lnTo>
                  <a:pt x="1497456" y="0"/>
                </a:lnTo>
              </a:path>
            </a:pathLst>
          </a:custGeom>
          <a:ln w="38100">
            <a:solidFill>
              <a:srgbClr val="006FC0"/>
            </a:solidFill>
          </a:ln>
        </p:spPr>
        <p:txBody>
          <a:bodyPr wrap="square" lIns="0" tIns="0" rIns="0" bIns="0" rtlCol="0"/>
          <a:lstStyle/>
          <a:p/>
        </p:txBody>
      </p:sp>
      <p:sp>
        <p:nvSpPr>
          <p:cNvPr id="4" name="object 4"/>
          <p:cNvSpPr txBox="1"/>
          <p:nvPr/>
        </p:nvSpPr>
        <p:spPr>
          <a:xfrm>
            <a:off x="11580368" y="340017"/>
            <a:ext cx="254000" cy="482600"/>
          </a:xfrm>
          <a:prstGeom prst="rect">
            <a:avLst/>
          </a:prstGeom>
        </p:spPr>
        <p:txBody>
          <a:bodyPr vert="horz" wrap="square" lIns="0" tIns="0" rIns="0" bIns="0" rtlCol="0">
            <a:spAutoFit/>
          </a:bodyPr>
          <a:lstStyle/>
          <a:p>
            <a:pPr marL="12700">
              <a:lnSpc>
                <a:spcPct val="100000"/>
              </a:lnSpc>
            </a:pPr>
            <a:r>
              <a:rPr sz="3600" b="1">
                <a:solidFill>
                  <a:srgbClr val="006FC0"/>
                </a:solidFill>
                <a:latin typeface="Arial Black" panose="020B0A04020102020204"/>
                <a:cs typeface="Arial Black" panose="020B0A04020102020204"/>
              </a:rPr>
              <a:t>”</a:t>
            </a:r>
            <a:endParaRPr sz="3600">
              <a:latin typeface="Arial Black" panose="020B0A04020102020204"/>
              <a:cs typeface="Arial Black" panose="020B0A04020102020204"/>
            </a:endParaRPr>
          </a:p>
        </p:txBody>
      </p:sp>
      <p:sp>
        <p:nvSpPr>
          <p:cNvPr id="5" name="object 5"/>
          <p:cNvSpPr/>
          <p:nvPr/>
        </p:nvSpPr>
        <p:spPr>
          <a:xfrm>
            <a:off x="403859" y="342900"/>
            <a:ext cx="510540" cy="585470"/>
          </a:xfrm>
          <a:custGeom>
            <a:avLst/>
            <a:gdLst/>
            <a:ahLst/>
            <a:cxnLst/>
            <a:rect l="l" t="t" r="r" b="b"/>
            <a:pathLst>
              <a:path w="510540" h="585469">
                <a:moveTo>
                  <a:pt x="0" y="0"/>
                </a:moveTo>
                <a:lnTo>
                  <a:pt x="0" y="585215"/>
                </a:lnTo>
                <a:lnTo>
                  <a:pt x="510540" y="292608"/>
                </a:lnTo>
                <a:lnTo>
                  <a:pt x="0" y="0"/>
                </a:lnTo>
                <a:close/>
              </a:path>
            </a:pathLst>
          </a:custGeom>
          <a:solidFill>
            <a:srgbClr val="006FC0"/>
          </a:solidFill>
        </p:spPr>
        <p:txBody>
          <a:bodyPr wrap="square" lIns="0" tIns="0" rIns="0" bIns="0" rtlCol="0"/>
          <a:lstStyle/>
          <a:p/>
        </p:txBody>
      </p:sp>
      <p:sp>
        <p:nvSpPr>
          <p:cNvPr id="6" name="object 6"/>
          <p:cNvSpPr txBox="1"/>
          <p:nvPr/>
        </p:nvSpPr>
        <p:spPr>
          <a:xfrm>
            <a:off x="455777" y="523549"/>
            <a:ext cx="153035" cy="254000"/>
          </a:xfrm>
          <a:prstGeom prst="rect">
            <a:avLst/>
          </a:prstGeom>
        </p:spPr>
        <p:txBody>
          <a:bodyPr vert="horz" wrap="square" lIns="0" tIns="0" rIns="0" bIns="0" rtlCol="0">
            <a:spAutoFit/>
          </a:bodyPr>
          <a:lstStyle/>
          <a:p>
            <a:pPr marL="12700">
              <a:lnSpc>
                <a:spcPct val="100000"/>
              </a:lnSpc>
            </a:pPr>
            <a:r>
              <a:rPr sz="1800" b="1">
                <a:solidFill>
                  <a:srgbClr val="FFFFFF"/>
                </a:solidFill>
                <a:latin typeface="Arial" panose="020B0604020202090204"/>
                <a:cs typeface="Arial" panose="020B0604020202090204"/>
              </a:rPr>
              <a:t>1</a:t>
            </a:r>
            <a:endParaRPr sz="1800">
              <a:latin typeface="Arial" panose="020B0604020202090204"/>
              <a:cs typeface="Arial" panose="020B0604020202090204"/>
            </a:endParaRPr>
          </a:p>
        </p:txBody>
      </p:sp>
      <p:sp>
        <p:nvSpPr>
          <p:cNvPr id="7" name="object 7"/>
          <p:cNvSpPr/>
          <p:nvPr/>
        </p:nvSpPr>
        <p:spPr>
          <a:xfrm>
            <a:off x="439673" y="429005"/>
            <a:ext cx="510540" cy="584200"/>
          </a:xfrm>
          <a:custGeom>
            <a:avLst/>
            <a:gdLst/>
            <a:ahLst/>
            <a:cxnLst/>
            <a:rect l="l" t="t" r="r" b="b"/>
            <a:pathLst>
              <a:path w="510540" h="584200">
                <a:moveTo>
                  <a:pt x="0" y="0"/>
                </a:moveTo>
                <a:lnTo>
                  <a:pt x="510539" y="291846"/>
                </a:lnTo>
                <a:lnTo>
                  <a:pt x="0" y="583692"/>
                </a:lnTo>
                <a:lnTo>
                  <a:pt x="0" y="0"/>
                </a:lnTo>
                <a:close/>
              </a:path>
            </a:pathLst>
          </a:custGeom>
          <a:ln w="19050">
            <a:solidFill>
              <a:srgbClr val="006FC0"/>
            </a:solidFill>
          </a:ln>
        </p:spPr>
        <p:txBody>
          <a:bodyPr wrap="square" lIns="0" tIns="0" rIns="0" bIns="0" rtlCol="0"/>
          <a:lstStyle/>
          <a:p/>
        </p:txBody>
      </p:sp>
      <p:sp>
        <p:nvSpPr>
          <p:cNvPr id="8" name="object 8"/>
          <p:cNvSpPr txBox="1"/>
          <p:nvPr/>
        </p:nvSpPr>
        <p:spPr>
          <a:xfrm>
            <a:off x="1134567" y="497490"/>
            <a:ext cx="1151433" cy="369332"/>
          </a:xfrm>
          <a:prstGeom prst="rect">
            <a:avLst/>
          </a:prstGeom>
        </p:spPr>
        <p:txBody>
          <a:bodyPr vert="horz" wrap="square" lIns="0" tIns="0" rIns="0" bIns="0" rtlCol="0">
            <a:spAutoFit/>
          </a:bodyPr>
          <a:lstStyle/>
          <a:p>
            <a:pPr marL="12700">
              <a:lnSpc>
                <a:spcPct val="100000"/>
              </a:lnSpc>
            </a:pPr>
            <a:r>
              <a:rPr lang="en-US" sz="2400" b="1">
                <a:solidFill>
                  <a:srgbClr val="006FC0"/>
                </a:solidFill>
                <a:latin typeface="Arial" panose="020B0604020202090204"/>
                <a:cs typeface="Arial" panose="020B0604020202090204"/>
              </a:rPr>
              <a:t>D</a:t>
            </a:r>
            <a:r>
              <a:rPr lang="en-US" sz="2400" b="1" spc="-10">
                <a:solidFill>
                  <a:srgbClr val="006FC0"/>
                </a:solidFill>
                <a:latin typeface="Arial" panose="020B0604020202090204"/>
                <a:cs typeface="Arial" panose="020B0604020202090204"/>
              </a:rPr>
              <a:t>a</a:t>
            </a:r>
            <a:r>
              <a:rPr lang="en-US" sz="2400" b="1">
                <a:solidFill>
                  <a:srgbClr val="006FC0"/>
                </a:solidFill>
                <a:latin typeface="Arial" panose="020B0604020202090204"/>
                <a:cs typeface="Arial" panose="020B0604020202090204"/>
              </a:rPr>
              <a:t>ta</a:t>
            </a:r>
            <a:endParaRPr lang="en-US" sz="2400">
              <a:latin typeface="Arial" panose="020B0604020202090204"/>
              <a:cs typeface="Arial" panose="020B0604020202090204"/>
            </a:endParaRPr>
          </a:p>
        </p:txBody>
      </p:sp>
      <p:pic>
        <p:nvPicPr>
          <p:cNvPr id="11" name="图片 3" descr="图形用户界面&#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63352" y="1308349"/>
            <a:ext cx="8752840" cy="2334260"/>
          </a:xfrm>
          <a:prstGeom prst="rect">
            <a:avLst/>
          </a:prstGeom>
        </p:spPr>
      </p:pic>
      <p:pic>
        <p:nvPicPr>
          <p:cNvPr id="12" name="图片 2" descr="图片包含 日历&#10;&#10;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664" y="3861647"/>
            <a:ext cx="8752840" cy="2334260"/>
          </a:xfrm>
          <a:prstGeom prst="rect">
            <a:avLst/>
          </a:prstGeom>
        </p:spPr>
      </p:pic>
      <p:sp>
        <p:nvSpPr>
          <p:cNvPr id="9" name="文本框 8"/>
          <p:cNvSpPr txBox="1"/>
          <p:nvPr/>
        </p:nvSpPr>
        <p:spPr>
          <a:xfrm>
            <a:off x="9266204" y="2274838"/>
            <a:ext cx="2664296" cy="2339102"/>
          </a:xfrm>
          <a:prstGeom prst="rect">
            <a:avLst/>
          </a:prstGeom>
          <a:noFill/>
        </p:spPr>
        <p:txBody>
          <a:bodyPr wrap="square" rtlCol="0">
            <a:spAutoFit/>
          </a:bodyPr>
          <a:lstStyle/>
          <a:p>
            <a:r>
              <a:rPr kumimoji="1" lang="en-US" altLang="zh-CN" sz="2000" b="1">
                <a:solidFill>
                  <a:srgbClr val="016FC0"/>
                </a:solidFill>
                <a:latin typeface="Arial" panose="020B0604020202090204" pitchFamily="34" charset="0"/>
                <a:cs typeface="Arial" panose="020B0604020202090204" pitchFamily="34" charset="0"/>
              </a:rPr>
              <a:t>Key observations:</a:t>
            </a:r>
            <a:endParaRPr kumimoji="1" lang="en-US" altLang="zh-CN" sz="2000" b="1">
              <a:solidFill>
                <a:srgbClr val="016FC0"/>
              </a:solidFill>
              <a:latin typeface="Arial" panose="020B0604020202090204" pitchFamily="34" charset="0"/>
              <a:cs typeface="Arial" panose="020B0604020202090204" pitchFamily="34" charset="0"/>
            </a:endParaRPr>
          </a:p>
          <a:p>
            <a:endParaRPr kumimoji="1" lang="en-US" altLang="zh-CN" b="1">
              <a:solidFill>
                <a:srgbClr val="016FC0"/>
              </a:solidFill>
              <a:latin typeface="Arial" panose="020B0604020202090204" pitchFamily="34" charset="0"/>
              <a:cs typeface="Arial" panose="020B0604020202090204" pitchFamily="34" charset="0"/>
            </a:endParaRPr>
          </a:p>
          <a:p>
            <a:pPr marL="285750" indent="-285750">
              <a:buFont typeface="Arial" panose="020B0604020202090204" pitchFamily="34" charset="0"/>
              <a:buChar char="•"/>
            </a:pPr>
            <a:r>
              <a:rPr lang="en-US" altLang="zh-CN" b="1">
                <a:latin typeface="Arial" panose="020B0604020202090204" pitchFamily="34" charset="0"/>
                <a:cs typeface="Arial" panose="020B0604020202090204" pitchFamily="34" charset="0"/>
              </a:rPr>
              <a:t>surge</a:t>
            </a:r>
            <a:r>
              <a:rPr lang="en-US" altLang="zh-CN">
                <a:latin typeface="Arial" panose="020B0604020202090204" pitchFamily="34" charset="0"/>
                <a:cs typeface="Arial" panose="020B0604020202090204" pitchFamily="34" charset="0"/>
              </a:rPr>
              <a:t> in price and more </a:t>
            </a:r>
            <a:r>
              <a:rPr lang="en-US" altLang="zh-CN" b="1">
                <a:latin typeface="Arial" panose="020B0604020202090204" pitchFamily="34" charset="0"/>
                <a:cs typeface="Arial" panose="020B0604020202090204" pitchFamily="34" charset="0"/>
              </a:rPr>
              <a:t>volatile</a:t>
            </a:r>
            <a:r>
              <a:rPr lang="en-US" altLang="zh-CN">
                <a:latin typeface="Arial" panose="020B0604020202090204" pitchFamily="34" charset="0"/>
                <a:cs typeface="Arial" panose="020B0604020202090204" pitchFamily="34" charset="0"/>
              </a:rPr>
              <a:t> after year 2021</a:t>
            </a:r>
            <a:r>
              <a:rPr lang="zh-CN" altLang="zh-CN">
                <a:latin typeface="Arial" panose="020B0604020202090204" pitchFamily="34" charset="0"/>
                <a:cs typeface="Arial" panose="020B0604020202090204" pitchFamily="34" charset="0"/>
              </a:rPr>
              <a:t> </a:t>
            </a:r>
            <a:endParaRPr lang="en-US" altLang="zh-CN">
              <a:latin typeface="Arial" panose="020B0604020202090204" pitchFamily="34" charset="0"/>
              <a:cs typeface="Arial" panose="020B0604020202090204" pitchFamily="34" charset="0"/>
            </a:endParaRPr>
          </a:p>
          <a:p>
            <a:pPr marL="285750" indent="-285750">
              <a:buFont typeface="Arial" panose="020B0604020202090204" pitchFamily="34" charset="0"/>
              <a:buChar char="•"/>
            </a:pPr>
            <a:endParaRPr kumimoji="1" lang="en-US" altLang="zh-CN" b="1">
              <a:solidFill>
                <a:srgbClr val="016FC0"/>
              </a:solidFill>
              <a:latin typeface="Arial" panose="020B0604020202090204" pitchFamily="34" charset="0"/>
              <a:cs typeface="Arial" panose="020B0604020202090204" pitchFamily="34" charset="0"/>
            </a:endParaRPr>
          </a:p>
          <a:p>
            <a:pPr marL="285750" indent="-285750">
              <a:buFont typeface="Arial" panose="020B0604020202090204" pitchFamily="34" charset="0"/>
              <a:buChar char="•"/>
            </a:pPr>
            <a:r>
              <a:rPr lang="en-US" altLang="zh-CN">
                <a:latin typeface="Arial" panose="020B0604020202090204" pitchFamily="34" charset="0"/>
                <a:cs typeface="Arial" panose="020B0604020202090204" pitchFamily="34" charset="0"/>
              </a:rPr>
              <a:t>serious </a:t>
            </a:r>
            <a:r>
              <a:rPr lang="en-US" altLang="zh-CN" b="1">
                <a:latin typeface="Arial" panose="020B0604020202090204" pitchFamily="34" charset="0"/>
                <a:cs typeface="Arial" panose="020B0604020202090204" pitchFamily="34" charset="0"/>
              </a:rPr>
              <a:t>volatility clustering</a:t>
            </a:r>
            <a:r>
              <a:rPr lang="zh-CN" altLang="zh-CN" b="1">
                <a:latin typeface="Arial" panose="020B0604020202090204" pitchFamily="34" charset="0"/>
                <a:cs typeface="Arial" panose="020B0604020202090204" pitchFamily="34" charset="0"/>
              </a:rPr>
              <a:t> </a:t>
            </a:r>
            <a:endParaRPr kumimoji="1" lang="zh-CN" altLang="en-US" b="1">
              <a:solidFill>
                <a:srgbClr val="016FC0"/>
              </a:solidFill>
              <a:latin typeface="Arial" panose="020B0604020202090204" pitchFamily="34" charset="0"/>
              <a:cs typeface="Arial" panose="020B0604020202090204" pitchFamily="34" charset="0"/>
            </a:endParaRPr>
          </a:p>
        </p:txBody>
      </p:sp>
      <p:sp>
        <p:nvSpPr>
          <p:cNvPr id="13" name="object 2"/>
          <p:cNvSpPr txBox="1"/>
          <p:nvPr/>
        </p:nvSpPr>
        <p:spPr>
          <a:xfrm>
            <a:off x="3719736" y="435105"/>
            <a:ext cx="5429200" cy="430887"/>
          </a:xfrm>
          <a:prstGeom prst="rect">
            <a:avLst/>
          </a:prstGeom>
        </p:spPr>
        <p:txBody>
          <a:bodyPr vert="horz" wrap="square" lIns="0" tIns="0" rIns="0" bIns="0" rtlCol="0">
            <a:spAutoFit/>
          </a:bodyPr>
          <a:lstStyle/>
          <a:p>
            <a:pPr marL="12700" algn="ctr">
              <a:lnSpc>
                <a:spcPct val="100000"/>
              </a:lnSpc>
            </a:pPr>
            <a:r>
              <a:rPr lang="en-US" sz="2800" b="1" spc="-5">
                <a:solidFill>
                  <a:srgbClr val="404040"/>
                </a:solidFill>
                <a:latin typeface="Arial Black" panose="020B0A04020102020204"/>
                <a:cs typeface="Arial Black" panose="020B0A04020102020204"/>
              </a:rPr>
              <a:t>Exploratory data analysis</a:t>
            </a:r>
            <a:endParaRPr sz="2800" b="1" spc="-5">
              <a:solidFill>
                <a:srgbClr val="404040"/>
              </a:solidFill>
              <a:latin typeface="Arial Black" panose="020B0A04020102020204"/>
              <a:cs typeface="Arial Black" panose="020B0A04020102020204"/>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主题​​</Template>
  <TotalTime>0</TotalTime>
  <Words>3592</Words>
  <Application>WPS Presentation</Application>
  <PresentationFormat>Widescreen</PresentationFormat>
  <Paragraphs>507</Paragraphs>
  <Slides>23</Slides>
  <Notes>5</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23</vt:i4>
      </vt:variant>
    </vt:vector>
  </HeadingPairs>
  <TitlesOfParts>
    <vt:vector size="45" baseType="lpstr">
      <vt:lpstr>Arial</vt:lpstr>
      <vt:lpstr>SimSun</vt:lpstr>
      <vt:lpstr>Wingdings</vt:lpstr>
      <vt:lpstr>Arial</vt:lpstr>
      <vt:lpstr>Arial Black</vt:lpstr>
      <vt:lpstr>Microsoft YaHei</vt:lpstr>
      <vt:lpstr>汉仪旗黑</vt:lpstr>
      <vt:lpstr>Times New Roman</vt:lpstr>
      <vt:lpstr>SimSun</vt:lpstr>
      <vt:lpstr>汉仪书宋二KW</vt:lpstr>
      <vt:lpstr>Calibri</vt:lpstr>
      <vt:lpstr>Helvetica Neue</vt:lpstr>
      <vt:lpstr>Times New Roman</vt:lpstr>
      <vt:lpstr>Courier New</vt:lpstr>
      <vt:lpstr>Cambria Math</vt:lpstr>
      <vt:lpstr>Kingsoft Math</vt:lpstr>
      <vt:lpstr>微软雅黑</vt:lpstr>
      <vt:lpstr>Arial Unicode MS</vt:lpstr>
      <vt:lpstr>SimSun</vt:lpstr>
      <vt:lpstr>等线</vt:lpstr>
      <vt:lpstr>汉仪中等线KW</vt:lpstr>
      <vt:lpstr>Office 主题​​</vt:lpstr>
      <vt:lpstr>PowerPoint 演示文稿</vt:lpstr>
      <vt:lpstr>Contents</vt:lpstr>
      <vt:lpstr>PowerPoint 演示文稿</vt:lpstr>
      <vt:lpstr>PowerPoint 演示文稿</vt:lpstr>
      <vt:lpstr>PowerPoint 演示文稿</vt:lpstr>
      <vt:lpstr>Content</vt:lpstr>
      <vt:lpstr>PowerPoint 演示文稿</vt:lpstr>
      <vt:lpstr>Content</vt:lpstr>
      <vt:lpstr>PowerPoint 演示文稿</vt:lpstr>
      <vt:lpstr>PowerPoint 演示文稿</vt:lpstr>
      <vt:lpstr>Content</vt:lpstr>
      <vt:lpstr>Feature Engineering</vt:lpstr>
      <vt:lpstr>Content</vt:lpstr>
      <vt:lpstr>Model Building</vt:lpstr>
      <vt:lpstr>Content</vt:lpstr>
      <vt:lpstr>Model Enhancement</vt:lpstr>
      <vt:lpstr>Model Enhancement</vt:lpstr>
      <vt:lpstr>Box-Cox Transformation</vt:lpstr>
      <vt:lpstr>PowerPoint 演示文稿</vt:lpstr>
      <vt:lpstr>PowerPoint 演示文稿</vt:lpstr>
      <vt:lpstr>Conclusion &amp; Future Work</vt:lpstr>
      <vt:lpstr>Conclusion &amp; Future Work</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YE Xiaoyu</dc:creator>
  <cp:lastModifiedBy>zhangquandi</cp:lastModifiedBy>
  <cp:revision>5</cp:revision>
  <dcterms:created xsi:type="dcterms:W3CDTF">2021-12-12T12:00:06Z</dcterms:created>
  <dcterms:modified xsi:type="dcterms:W3CDTF">2021-12-12T12:00:06Z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1900-01-00T00:00:00Z</vt:filetime>
  </property>
  <property fmtid="{D5CDD505-2E9C-101B-9397-08002B2CF9AE}" pid="3" name="Creator">
    <vt:lpwstr>Microsoft® PowerPoint® 2019</vt:lpwstr>
  </property>
  <property fmtid="{D5CDD505-2E9C-101B-9397-08002B2CF9AE}" pid="4" name="LastSaved">
    <vt:filetime>1900-01-00T00:00:00Z</vt:filetime>
  </property>
  <property fmtid="{D5CDD505-2E9C-101B-9397-08002B2CF9AE}" pid="5" name="ICV">
    <vt:lpwstr>3DC7F70856974332AF5AEDAEF2E3971A</vt:lpwstr>
  </property>
  <property fmtid="{D5CDD505-2E9C-101B-9397-08002B2CF9AE}" pid="6" name="KSOProductBuildVer">
    <vt:lpwstr>1033-3.9.3.6359</vt:lpwstr>
  </property>
</Properties>
</file>