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8" r:id="rId3"/>
    <p:sldId id="297" r:id="rId4"/>
    <p:sldId id="261" r:id="rId5"/>
    <p:sldId id="304" r:id="rId6"/>
    <p:sldId id="300" r:id="rId7"/>
    <p:sldId id="317" r:id="rId8"/>
    <p:sldId id="318" r:id="rId9"/>
    <p:sldId id="319" r:id="rId10"/>
    <p:sldId id="320" r:id="rId11"/>
    <p:sldId id="298" r:id="rId12"/>
    <p:sldId id="323" r:id="rId13"/>
    <p:sldId id="324" r:id="rId14"/>
    <p:sldId id="325" r:id="rId15"/>
    <p:sldId id="326" r:id="rId16"/>
    <p:sldId id="327" r:id="rId17"/>
    <p:sldId id="328" r:id="rId18"/>
    <p:sldId id="329" r:id="rId19"/>
    <p:sldId id="331" r:id="rId20"/>
    <p:sldId id="294" r:id="rId21"/>
  </p:sldIdLst>
  <p:sldSz cx="9144000" cy="5143500" type="screen16x9"/>
  <p:notesSz cx="6858000" cy="9144000"/>
  <p:embeddedFontLst>
    <p:embeddedFont>
      <p:font typeface="Sitka Text" panose="02000505000000020004"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6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09E"/>
    <a:srgbClr val="FCEEC9"/>
    <a:srgbClr val="C79750"/>
    <a:srgbClr val="D09D52"/>
    <a:srgbClr val="DDA73C"/>
    <a:srgbClr val="DBAB3C"/>
    <a:srgbClr val="F4C746"/>
    <a:srgbClr val="F5A841"/>
    <a:srgbClr val="F6C846"/>
    <a:srgbClr val="F2D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BF3B4A-03CC-4C08-89BF-DFF8E2A25284}">
  <a:tblStyle styleId="{65BF3B4A-03CC-4C08-89BF-DFF8E2A252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7"/>
    <p:restoredTop sz="95090" autoAdjust="0"/>
  </p:normalViewPr>
  <p:slideViewPr>
    <p:cSldViewPr snapToGrid="0">
      <p:cViewPr varScale="1">
        <p:scale>
          <a:sx n="100" d="100"/>
          <a:sy n="100" d="100"/>
        </p:scale>
        <p:origin x="643" y="86"/>
      </p:cViewPr>
      <p:guideLst>
        <p:guide orient="horz" pos="1620"/>
        <p:guide pos="26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U\6010Z\proj3\proj3\dataset\&#25968;&#25454;&#32467;&#26524;\&#24635;&#38144;&#21806;&#39069;.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U\6010Z\proj3\proj3\dataset\&#25968;&#25454;&#32467;&#26524;\&#24635;&#38144;&#21806;&#39069;&#23395;&#33410;&#35843;&#2597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U\6010Z\proj3\proj3\dataset\&#25968;&#25454;&#32467;&#26524;\&#24635;&#38144;&#21806;&#39069;&#23395;&#33410;&#35843;&#2597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U\6010Z\proj3\proj3\dataset\&#25968;&#25454;&#32467;&#26524;\&#24635;&#38144;&#21806;&#39069;&#23395;&#33410;&#35843;&#2597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U\6010Z\proj3\proj3\dataset\&#25968;&#25454;&#32467;&#26524;\&#19981;&#21516;state&#24635;&#38144;&#21806;&#39069;_C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U\6010Z\proj3\proj3\dataset\&#25968;&#25454;&#32467;&#26524;\&#19981;&#21516;cat&#24635;&#38144;&#21806;&#39069;_FOOD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U\6010Z\proj3\proj3\dataset\&#25968;&#25454;&#32467;&#26524;\FOODS_Event&#38144;&#37327;&#25506;&#3135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U\6010Z\proj3\proj3\dataset\snap\snap_CA.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Fg1: All aggregate sales</a:t>
            </a:r>
          </a:p>
        </c:rich>
      </c:tx>
      <c:layout>
        <c:manualLayout>
          <c:xMode val="edge"/>
          <c:yMode val="edge"/>
          <c:x val="0.35951359933953275"/>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855258794571693"/>
          <c:y val="0.17303391615212421"/>
          <c:w val="0.81594747221605035"/>
          <c:h val="0.36188240086997098"/>
        </c:manualLayout>
      </c:layout>
      <c:lineChart>
        <c:grouping val="standard"/>
        <c:varyColors val="0"/>
        <c:ser>
          <c:idx val="0"/>
          <c:order val="0"/>
          <c:tx>
            <c:strRef>
              <c:f>Sheet1!$C$1</c:f>
              <c:strCache>
                <c:ptCount val="1"/>
                <c:pt idx="0">
                  <c:v>sales</c:v>
                </c:pt>
              </c:strCache>
            </c:strRef>
          </c:tx>
          <c:spPr>
            <a:ln w="0" cap="rnd">
              <a:solidFill>
                <a:srgbClr val="E10000"/>
              </a:solidFill>
              <a:prstDash val="solid"/>
              <a:round/>
            </a:ln>
            <a:effectLst/>
          </c:spPr>
          <c:marker>
            <c:symbol val="none"/>
          </c:marker>
          <c:cat>
            <c:strRef>
              <c:f>Sheet1!$B$2:$B$273</c:f>
              <c:strCache>
                <c:ptCount val="272"/>
                <c:pt idx="0">
                  <c:v>2011-02-05</c:v>
                </c:pt>
                <c:pt idx="1">
                  <c:v>2011-02-12</c:v>
                </c:pt>
                <c:pt idx="2">
                  <c:v>2011-02-19</c:v>
                </c:pt>
                <c:pt idx="3">
                  <c:v>2011-02-26</c:v>
                </c:pt>
                <c:pt idx="4">
                  <c:v>2011-03-05</c:v>
                </c:pt>
                <c:pt idx="5">
                  <c:v>2011-03-12</c:v>
                </c:pt>
                <c:pt idx="6">
                  <c:v>2011-03-19</c:v>
                </c:pt>
                <c:pt idx="7">
                  <c:v>2011-03-26</c:v>
                </c:pt>
                <c:pt idx="8">
                  <c:v>2011-04-02</c:v>
                </c:pt>
                <c:pt idx="9">
                  <c:v>2011-04-09</c:v>
                </c:pt>
                <c:pt idx="10">
                  <c:v>2011-04-16</c:v>
                </c:pt>
                <c:pt idx="11">
                  <c:v>2011-04-23</c:v>
                </c:pt>
                <c:pt idx="12">
                  <c:v>2011-04-30</c:v>
                </c:pt>
                <c:pt idx="13">
                  <c:v>2011-05-07</c:v>
                </c:pt>
                <c:pt idx="14">
                  <c:v>2011-05-14</c:v>
                </c:pt>
                <c:pt idx="15">
                  <c:v>2011-05-21</c:v>
                </c:pt>
                <c:pt idx="16">
                  <c:v>2011-05-28</c:v>
                </c:pt>
                <c:pt idx="17">
                  <c:v>2011-06-04</c:v>
                </c:pt>
                <c:pt idx="18">
                  <c:v>2011-06-11</c:v>
                </c:pt>
                <c:pt idx="19">
                  <c:v>2011-06-18</c:v>
                </c:pt>
                <c:pt idx="20">
                  <c:v>2011-06-25</c:v>
                </c:pt>
                <c:pt idx="21">
                  <c:v>2011-07-02</c:v>
                </c:pt>
                <c:pt idx="22">
                  <c:v>2011-07-09</c:v>
                </c:pt>
                <c:pt idx="23">
                  <c:v>2011-07-16</c:v>
                </c:pt>
                <c:pt idx="24">
                  <c:v>2011-07-23</c:v>
                </c:pt>
                <c:pt idx="25">
                  <c:v>2011-07-30</c:v>
                </c:pt>
                <c:pt idx="26">
                  <c:v>2011-08-06</c:v>
                </c:pt>
                <c:pt idx="27">
                  <c:v>2011-08-13</c:v>
                </c:pt>
                <c:pt idx="28">
                  <c:v>2011-08-20</c:v>
                </c:pt>
                <c:pt idx="29">
                  <c:v>2011-08-27</c:v>
                </c:pt>
                <c:pt idx="30">
                  <c:v>2011-09-03</c:v>
                </c:pt>
                <c:pt idx="31">
                  <c:v>2011-09-10</c:v>
                </c:pt>
                <c:pt idx="32">
                  <c:v>2011-09-17</c:v>
                </c:pt>
                <c:pt idx="33">
                  <c:v>2011-09-24</c:v>
                </c:pt>
                <c:pt idx="34">
                  <c:v>2011-10-01</c:v>
                </c:pt>
                <c:pt idx="35">
                  <c:v>2011-10-08</c:v>
                </c:pt>
                <c:pt idx="36">
                  <c:v>2011-10-15</c:v>
                </c:pt>
                <c:pt idx="37">
                  <c:v>2011-10-22</c:v>
                </c:pt>
                <c:pt idx="38">
                  <c:v>2011-10-29</c:v>
                </c:pt>
                <c:pt idx="39">
                  <c:v>2011-11-05</c:v>
                </c:pt>
                <c:pt idx="40">
                  <c:v>2011-11-12</c:v>
                </c:pt>
                <c:pt idx="41">
                  <c:v>2011-11-19</c:v>
                </c:pt>
                <c:pt idx="42">
                  <c:v>2011-11-26</c:v>
                </c:pt>
                <c:pt idx="43">
                  <c:v>2011-12-03</c:v>
                </c:pt>
                <c:pt idx="44">
                  <c:v>2011-12-10</c:v>
                </c:pt>
                <c:pt idx="45">
                  <c:v>2011-12-17</c:v>
                </c:pt>
                <c:pt idx="46">
                  <c:v>2011-12-24</c:v>
                </c:pt>
                <c:pt idx="47">
                  <c:v>2012-01-08</c:v>
                </c:pt>
                <c:pt idx="48">
                  <c:v>2012-01-15</c:v>
                </c:pt>
                <c:pt idx="49">
                  <c:v>2012-01-22</c:v>
                </c:pt>
                <c:pt idx="50">
                  <c:v>2012-01-29</c:v>
                </c:pt>
                <c:pt idx="51">
                  <c:v>2012-02-05</c:v>
                </c:pt>
                <c:pt idx="52">
                  <c:v>2012-02-12</c:v>
                </c:pt>
                <c:pt idx="53">
                  <c:v>2012-02-19</c:v>
                </c:pt>
                <c:pt idx="54">
                  <c:v>2012-02-26</c:v>
                </c:pt>
                <c:pt idx="55">
                  <c:v>2012-03-04</c:v>
                </c:pt>
                <c:pt idx="56">
                  <c:v>2012-03-11</c:v>
                </c:pt>
                <c:pt idx="57">
                  <c:v>2012-03-18</c:v>
                </c:pt>
                <c:pt idx="58">
                  <c:v>2012-03-25</c:v>
                </c:pt>
                <c:pt idx="59">
                  <c:v>2012-04-01</c:v>
                </c:pt>
                <c:pt idx="60">
                  <c:v>2012-04-08</c:v>
                </c:pt>
                <c:pt idx="61">
                  <c:v>2012-04-15</c:v>
                </c:pt>
                <c:pt idx="62">
                  <c:v>2012-04-22</c:v>
                </c:pt>
                <c:pt idx="63">
                  <c:v>2012-04-29</c:v>
                </c:pt>
                <c:pt idx="64">
                  <c:v>2012-05-06</c:v>
                </c:pt>
                <c:pt idx="65">
                  <c:v>2012-05-13</c:v>
                </c:pt>
                <c:pt idx="66">
                  <c:v>2012-05-20</c:v>
                </c:pt>
                <c:pt idx="67">
                  <c:v>2012-05-27</c:v>
                </c:pt>
                <c:pt idx="68">
                  <c:v>2012-06-03</c:v>
                </c:pt>
                <c:pt idx="69">
                  <c:v>2012-06-10</c:v>
                </c:pt>
                <c:pt idx="70">
                  <c:v>2012-06-17</c:v>
                </c:pt>
                <c:pt idx="71">
                  <c:v>2012-06-24</c:v>
                </c:pt>
                <c:pt idx="72">
                  <c:v>2012-07-01</c:v>
                </c:pt>
                <c:pt idx="73">
                  <c:v>2012-07-08</c:v>
                </c:pt>
                <c:pt idx="74">
                  <c:v>2012-07-15</c:v>
                </c:pt>
                <c:pt idx="75">
                  <c:v>2012-07-22</c:v>
                </c:pt>
                <c:pt idx="76">
                  <c:v>2012-07-29</c:v>
                </c:pt>
                <c:pt idx="77">
                  <c:v>2012-08-05</c:v>
                </c:pt>
                <c:pt idx="78">
                  <c:v>2012-08-12</c:v>
                </c:pt>
                <c:pt idx="79">
                  <c:v>2012-08-19</c:v>
                </c:pt>
                <c:pt idx="80">
                  <c:v>2012-08-26</c:v>
                </c:pt>
                <c:pt idx="81">
                  <c:v>2012-09-02</c:v>
                </c:pt>
                <c:pt idx="82">
                  <c:v>2012-09-09</c:v>
                </c:pt>
                <c:pt idx="83">
                  <c:v>2012-09-16</c:v>
                </c:pt>
                <c:pt idx="84">
                  <c:v>2012-09-23</c:v>
                </c:pt>
                <c:pt idx="85">
                  <c:v>2012-09-30</c:v>
                </c:pt>
                <c:pt idx="86">
                  <c:v>2012-10-07</c:v>
                </c:pt>
                <c:pt idx="87">
                  <c:v>2012-10-14</c:v>
                </c:pt>
                <c:pt idx="88">
                  <c:v>2012-10-21</c:v>
                </c:pt>
                <c:pt idx="89">
                  <c:v>2012-10-28</c:v>
                </c:pt>
                <c:pt idx="90">
                  <c:v>2012-11-04</c:v>
                </c:pt>
                <c:pt idx="91">
                  <c:v>2012-11-11</c:v>
                </c:pt>
                <c:pt idx="92">
                  <c:v>2012-11-18</c:v>
                </c:pt>
                <c:pt idx="93">
                  <c:v>2012-11-25</c:v>
                </c:pt>
                <c:pt idx="94">
                  <c:v>2012-12-02</c:v>
                </c:pt>
                <c:pt idx="95">
                  <c:v>2012-12-09</c:v>
                </c:pt>
                <c:pt idx="96">
                  <c:v>2012-12-16</c:v>
                </c:pt>
                <c:pt idx="97">
                  <c:v>2012-12-23</c:v>
                </c:pt>
                <c:pt idx="98">
                  <c:v>2013-01-08</c:v>
                </c:pt>
                <c:pt idx="99">
                  <c:v>2013-01-15</c:v>
                </c:pt>
                <c:pt idx="100">
                  <c:v>2013-01-22</c:v>
                </c:pt>
                <c:pt idx="101">
                  <c:v>2013-01-29</c:v>
                </c:pt>
                <c:pt idx="102">
                  <c:v>2013-02-05</c:v>
                </c:pt>
                <c:pt idx="103">
                  <c:v>2013-02-12</c:v>
                </c:pt>
                <c:pt idx="104">
                  <c:v>2013-02-19</c:v>
                </c:pt>
                <c:pt idx="105">
                  <c:v>2013-02-26</c:v>
                </c:pt>
                <c:pt idx="106">
                  <c:v>2013-03-05</c:v>
                </c:pt>
                <c:pt idx="107">
                  <c:v>2013-03-12</c:v>
                </c:pt>
                <c:pt idx="108">
                  <c:v>2013-03-19</c:v>
                </c:pt>
                <c:pt idx="109">
                  <c:v>2013-03-26</c:v>
                </c:pt>
                <c:pt idx="110">
                  <c:v>2013-04-02</c:v>
                </c:pt>
                <c:pt idx="111">
                  <c:v>2013-04-09</c:v>
                </c:pt>
                <c:pt idx="112">
                  <c:v>2013-04-16</c:v>
                </c:pt>
                <c:pt idx="113">
                  <c:v>2013-04-23</c:v>
                </c:pt>
                <c:pt idx="114">
                  <c:v>2013-04-30</c:v>
                </c:pt>
                <c:pt idx="115">
                  <c:v>2013-05-07</c:v>
                </c:pt>
                <c:pt idx="116">
                  <c:v>2013-05-14</c:v>
                </c:pt>
                <c:pt idx="117">
                  <c:v>2013-05-21</c:v>
                </c:pt>
                <c:pt idx="118">
                  <c:v>2013-05-28</c:v>
                </c:pt>
                <c:pt idx="119">
                  <c:v>2013-06-04</c:v>
                </c:pt>
                <c:pt idx="120">
                  <c:v>2013-06-11</c:v>
                </c:pt>
                <c:pt idx="121">
                  <c:v>2013-06-18</c:v>
                </c:pt>
                <c:pt idx="122">
                  <c:v>2013-06-25</c:v>
                </c:pt>
                <c:pt idx="123">
                  <c:v>2013-07-02</c:v>
                </c:pt>
                <c:pt idx="124">
                  <c:v>2013-07-09</c:v>
                </c:pt>
                <c:pt idx="125">
                  <c:v>2013-07-16</c:v>
                </c:pt>
                <c:pt idx="126">
                  <c:v>2013-07-23</c:v>
                </c:pt>
                <c:pt idx="127">
                  <c:v>2013-07-30</c:v>
                </c:pt>
                <c:pt idx="128">
                  <c:v>2013-08-06</c:v>
                </c:pt>
                <c:pt idx="129">
                  <c:v>2013-08-13</c:v>
                </c:pt>
                <c:pt idx="130">
                  <c:v>2013-08-20</c:v>
                </c:pt>
                <c:pt idx="131">
                  <c:v>2013-08-27</c:v>
                </c:pt>
                <c:pt idx="132">
                  <c:v>2013-09-03</c:v>
                </c:pt>
                <c:pt idx="133">
                  <c:v>2013-09-10</c:v>
                </c:pt>
                <c:pt idx="134">
                  <c:v>2013-09-17</c:v>
                </c:pt>
                <c:pt idx="135">
                  <c:v>2013-09-24</c:v>
                </c:pt>
                <c:pt idx="136">
                  <c:v>2013-10-01</c:v>
                </c:pt>
                <c:pt idx="137">
                  <c:v>2013-10-08</c:v>
                </c:pt>
                <c:pt idx="138">
                  <c:v>2013-10-15</c:v>
                </c:pt>
                <c:pt idx="139">
                  <c:v>2013-10-22</c:v>
                </c:pt>
                <c:pt idx="140">
                  <c:v>2013-10-29</c:v>
                </c:pt>
                <c:pt idx="141">
                  <c:v>2013-11-05</c:v>
                </c:pt>
                <c:pt idx="142">
                  <c:v>2013-11-12</c:v>
                </c:pt>
                <c:pt idx="143">
                  <c:v>2013-11-19</c:v>
                </c:pt>
                <c:pt idx="144">
                  <c:v>2013-11-26</c:v>
                </c:pt>
                <c:pt idx="145">
                  <c:v>2013-12-03</c:v>
                </c:pt>
                <c:pt idx="146">
                  <c:v>2013-12-10</c:v>
                </c:pt>
                <c:pt idx="147">
                  <c:v>2013-12-17</c:v>
                </c:pt>
                <c:pt idx="148">
                  <c:v>2013-12-24</c:v>
                </c:pt>
                <c:pt idx="149">
                  <c:v>2014-01-08</c:v>
                </c:pt>
                <c:pt idx="150">
                  <c:v>2014-01-15</c:v>
                </c:pt>
                <c:pt idx="151">
                  <c:v>2014-01-22</c:v>
                </c:pt>
                <c:pt idx="152">
                  <c:v>2014-01-29</c:v>
                </c:pt>
                <c:pt idx="153">
                  <c:v>2014-02-05</c:v>
                </c:pt>
                <c:pt idx="154">
                  <c:v>2014-02-12</c:v>
                </c:pt>
                <c:pt idx="155">
                  <c:v>2014-02-19</c:v>
                </c:pt>
                <c:pt idx="156">
                  <c:v>2014-02-26</c:v>
                </c:pt>
                <c:pt idx="157">
                  <c:v>2014-03-05</c:v>
                </c:pt>
                <c:pt idx="158">
                  <c:v>2014-03-12</c:v>
                </c:pt>
                <c:pt idx="159">
                  <c:v>2014-03-19</c:v>
                </c:pt>
                <c:pt idx="160">
                  <c:v>2014-03-26</c:v>
                </c:pt>
                <c:pt idx="161">
                  <c:v>2014-04-02</c:v>
                </c:pt>
                <c:pt idx="162">
                  <c:v>2014-04-09</c:v>
                </c:pt>
                <c:pt idx="163">
                  <c:v>2014-04-16</c:v>
                </c:pt>
                <c:pt idx="164">
                  <c:v>2014-04-23</c:v>
                </c:pt>
                <c:pt idx="165">
                  <c:v>2014-04-30</c:v>
                </c:pt>
                <c:pt idx="166">
                  <c:v>2014-05-07</c:v>
                </c:pt>
                <c:pt idx="167">
                  <c:v>2014-05-14</c:v>
                </c:pt>
                <c:pt idx="168">
                  <c:v>2014-05-21</c:v>
                </c:pt>
                <c:pt idx="169">
                  <c:v>2014-05-28</c:v>
                </c:pt>
                <c:pt idx="170">
                  <c:v>2014-06-04</c:v>
                </c:pt>
                <c:pt idx="171">
                  <c:v>2014-06-11</c:v>
                </c:pt>
                <c:pt idx="172">
                  <c:v>2014-06-18</c:v>
                </c:pt>
                <c:pt idx="173">
                  <c:v>2014-06-25</c:v>
                </c:pt>
                <c:pt idx="174">
                  <c:v>2014-07-02</c:v>
                </c:pt>
                <c:pt idx="175">
                  <c:v>2014-07-09</c:v>
                </c:pt>
                <c:pt idx="176">
                  <c:v>2014-07-16</c:v>
                </c:pt>
                <c:pt idx="177">
                  <c:v>2014-07-23</c:v>
                </c:pt>
                <c:pt idx="178">
                  <c:v>2014-07-30</c:v>
                </c:pt>
                <c:pt idx="179">
                  <c:v>2014-08-06</c:v>
                </c:pt>
                <c:pt idx="180">
                  <c:v>2014-08-13</c:v>
                </c:pt>
                <c:pt idx="181">
                  <c:v>2014-08-20</c:v>
                </c:pt>
                <c:pt idx="182">
                  <c:v>2014-08-27</c:v>
                </c:pt>
                <c:pt idx="183">
                  <c:v>2014-09-03</c:v>
                </c:pt>
                <c:pt idx="184">
                  <c:v>2014-09-10</c:v>
                </c:pt>
                <c:pt idx="185">
                  <c:v>2014-09-17</c:v>
                </c:pt>
                <c:pt idx="186">
                  <c:v>2014-09-24</c:v>
                </c:pt>
                <c:pt idx="187">
                  <c:v>2014-10-01</c:v>
                </c:pt>
                <c:pt idx="188">
                  <c:v>2014-10-08</c:v>
                </c:pt>
                <c:pt idx="189">
                  <c:v>2014-10-15</c:v>
                </c:pt>
                <c:pt idx="190">
                  <c:v>2014-10-22</c:v>
                </c:pt>
                <c:pt idx="191">
                  <c:v>2014-10-29</c:v>
                </c:pt>
                <c:pt idx="192">
                  <c:v>2014-11-05</c:v>
                </c:pt>
                <c:pt idx="193">
                  <c:v>2014-11-12</c:v>
                </c:pt>
                <c:pt idx="194">
                  <c:v>2014-11-19</c:v>
                </c:pt>
                <c:pt idx="195">
                  <c:v>2014-11-26</c:v>
                </c:pt>
                <c:pt idx="196">
                  <c:v>2014-12-03</c:v>
                </c:pt>
                <c:pt idx="197">
                  <c:v>2014-12-10</c:v>
                </c:pt>
                <c:pt idx="198">
                  <c:v>2014-12-17</c:v>
                </c:pt>
                <c:pt idx="199">
                  <c:v>2014-12-24</c:v>
                </c:pt>
                <c:pt idx="200">
                  <c:v>2015-01-08</c:v>
                </c:pt>
                <c:pt idx="201">
                  <c:v>2015-01-15</c:v>
                </c:pt>
                <c:pt idx="202">
                  <c:v>2015-01-22</c:v>
                </c:pt>
                <c:pt idx="203">
                  <c:v>2015-01-29</c:v>
                </c:pt>
                <c:pt idx="204">
                  <c:v>2015-02-05</c:v>
                </c:pt>
                <c:pt idx="205">
                  <c:v>2015-02-12</c:v>
                </c:pt>
                <c:pt idx="206">
                  <c:v>2015-02-19</c:v>
                </c:pt>
                <c:pt idx="207">
                  <c:v>2015-02-26</c:v>
                </c:pt>
                <c:pt idx="208">
                  <c:v>2015-03-05</c:v>
                </c:pt>
                <c:pt idx="209">
                  <c:v>2015-03-12</c:v>
                </c:pt>
                <c:pt idx="210">
                  <c:v>2015-03-19</c:v>
                </c:pt>
                <c:pt idx="211">
                  <c:v>2015-03-26</c:v>
                </c:pt>
                <c:pt idx="212">
                  <c:v>2015-04-02</c:v>
                </c:pt>
                <c:pt idx="213">
                  <c:v>2015-04-09</c:v>
                </c:pt>
                <c:pt idx="214">
                  <c:v>2015-04-16</c:v>
                </c:pt>
                <c:pt idx="215">
                  <c:v>2015-04-23</c:v>
                </c:pt>
                <c:pt idx="216">
                  <c:v>2015-04-30</c:v>
                </c:pt>
                <c:pt idx="217">
                  <c:v>2015-05-07</c:v>
                </c:pt>
                <c:pt idx="218">
                  <c:v>2015-05-14</c:v>
                </c:pt>
                <c:pt idx="219">
                  <c:v>2015-05-21</c:v>
                </c:pt>
                <c:pt idx="220">
                  <c:v>2015-05-28</c:v>
                </c:pt>
                <c:pt idx="221">
                  <c:v>2015-06-04</c:v>
                </c:pt>
                <c:pt idx="222">
                  <c:v>2015-06-11</c:v>
                </c:pt>
                <c:pt idx="223">
                  <c:v>2015-06-18</c:v>
                </c:pt>
                <c:pt idx="224">
                  <c:v>2015-06-25</c:v>
                </c:pt>
                <c:pt idx="225">
                  <c:v>2015-07-02</c:v>
                </c:pt>
                <c:pt idx="226">
                  <c:v>2015-07-09</c:v>
                </c:pt>
                <c:pt idx="227">
                  <c:v>2015-07-16</c:v>
                </c:pt>
                <c:pt idx="228">
                  <c:v>2015-07-23</c:v>
                </c:pt>
                <c:pt idx="229">
                  <c:v>2015-07-30</c:v>
                </c:pt>
                <c:pt idx="230">
                  <c:v>2015-08-06</c:v>
                </c:pt>
                <c:pt idx="231">
                  <c:v>2015-08-13</c:v>
                </c:pt>
                <c:pt idx="232">
                  <c:v>2015-08-20</c:v>
                </c:pt>
                <c:pt idx="233">
                  <c:v>2015-08-27</c:v>
                </c:pt>
                <c:pt idx="234">
                  <c:v>2015-09-03</c:v>
                </c:pt>
                <c:pt idx="235">
                  <c:v>2015-09-10</c:v>
                </c:pt>
                <c:pt idx="236">
                  <c:v>2015-09-17</c:v>
                </c:pt>
                <c:pt idx="237">
                  <c:v>2015-09-24</c:v>
                </c:pt>
                <c:pt idx="238">
                  <c:v>2015-10-01</c:v>
                </c:pt>
                <c:pt idx="239">
                  <c:v>2015-10-08</c:v>
                </c:pt>
                <c:pt idx="240">
                  <c:v>2015-10-15</c:v>
                </c:pt>
                <c:pt idx="241">
                  <c:v>2015-10-22</c:v>
                </c:pt>
                <c:pt idx="242">
                  <c:v>2015-10-29</c:v>
                </c:pt>
                <c:pt idx="243">
                  <c:v>2015-11-05</c:v>
                </c:pt>
                <c:pt idx="244">
                  <c:v>2015-11-12</c:v>
                </c:pt>
                <c:pt idx="245">
                  <c:v>2015-11-19</c:v>
                </c:pt>
                <c:pt idx="246">
                  <c:v>2015-11-26</c:v>
                </c:pt>
                <c:pt idx="247">
                  <c:v>2015-12-03</c:v>
                </c:pt>
                <c:pt idx="248">
                  <c:v>2015-12-10</c:v>
                </c:pt>
                <c:pt idx="249">
                  <c:v>2015-12-17</c:v>
                </c:pt>
                <c:pt idx="250">
                  <c:v>2015-12-24</c:v>
                </c:pt>
                <c:pt idx="251">
                  <c:v>2016-01-08</c:v>
                </c:pt>
                <c:pt idx="252">
                  <c:v>2016-01-15</c:v>
                </c:pt>
                <c:pt idx="253">
                  <c:v>2016-01-22</c:v>
                </c:pt>
                <c:pt idx="254">
                  <c:v>2016-01-29</c:v>
                </c:pt>
                <c:pt idx="255">
                  <c:v>2016-02-05</c:v>
                </c:pt>
                <c:pt idx="256">
                  <c:v>2016-02-12</c:v>
                </c:pt>
                <c:pt idx="257">
                  <c:v>2016-02-19</c:v>
                </c:pt>
                <c:pt idx="258">
                  <c:v>2016-02-26</c:v>
                </c:pt>
                <c:pt idx="259">
                  <c:v>2016-03-04</c:v>
                </c:pt>
                <c:pt idx="260">
                  <c:v>2016-03-11</c:v>
                </c:pt>
                <c:pt idx="261">
                  <c:v>2016-03-18</c:v>
                </c:pt>
                <c:pt idx="262">
                  <c:v>2016-03-25</c:v>
                </c:pt>
                <c:pt idx="263">
                  <c:v>2016-04-01</c:v>
                </c:pt>
                <c:pt idx="264">
                  <c:v>2016-04-08</c:v>
                </c:pt>
                <c:pt idx="265">
                  <c:v>2016-04-15</c:v>
                </c:pt>
                <c:pt idx="266">
                  <c:v>2016-04-22</c:v>
                </c:pt>
                <c:pt idx="267">
                  <c:v>2016-04-29</c:v>
                </c:pt>
                <c:pt idx="268">
                  <c:v>2016-05-06</c:v>
                </c:pt>
                <c:pt idx="269">
                  <c:v>2016-05-13</c:v>
                </c:pt>
                <c:pt idx="270">
                  <c:v>2016-05-20</c:v>
                </c:pt>
                <c:pt idx="271">
                  <c:v>2016-05-27</c:v>
                </c:pt>
              </c:strCache>
            </c:strRef>
          </c:cat>
          <c:val>
            <c:numRef>
              <c:f>Sheet1!$C$2:$C$273</c:f>
              <c:numCache>
                <c:formatCode>General</c:formatCode>
                <c:ptCount val="272"/>
                <c:pt idx="0">
                  <c:v>395924.49999998137</c:v>
                </c:pt>
                <c:pt idx="1">
                  <c:v>496125.2699999839</c:v>
                </c:pt>
                <c:pt idx="2">
                  <c:v>507037.77999998169</c:v>
                </c:pt>
                <c:pt idx="3">
                  <c:v>467812.74999998283</c:v>
                </c:pt>
                <c:pt idx="4">
                  <c:v>469711.71999998437</c:v>
                </c:pt>
                <c:pt idx="5">
                  <c:v>492339.13999997958</c:v>
                </c:pt>
                <c:pt idx="6">
                  <c:v>486569.47999998188</c:v>
                </c:pt>
                <c:pt idx="7">
                  <c:v>449372.27999998018</c:v>
                </c:pt>
                <c:pt idx="8">
                  <c:v>442521.10999998241</c:v>
                </c:pt>
                <c:pt idx="9">
                  <c:v>504944.20999998052</c:v>
                </c:pt>
                <c:pt idx="10">
                  <c:v>482034.75999998132</c:v>
                </c:pt>
                <c:pt idx="11">
                  <c:v>464171.3599999838</c:v>
                </c:pt>
                <c:pt idx="12">
                  <c:v>430760.26999998081</c:v>
                </c:pt>
                <c:pt idx="13">
                  <c:v>469184.31999997777</c:v>
                </c:pt>
                <c:pt idx="14">
                  <c:v>464070.42999997962</c:v>
                </c:pt>
                <c:pt idx="15">
                  <c:v>464375.65999997879</c:v>
                </c:pt>
                <c:pt idx="16">
                  <c:v>431857.79999997967</c:v>
                </c:pt>
                <c:pt idx="17">
                  <c:v>446962.76999998029</c:v>
                </c:pt>
                <c:pt idx="18">
                  <c:v>520899.51999998267</c:v>
                </c:pt>
                <c:pt idx="19">
                  <c:v>510318.73999998101</c:v>
                </c:pt>
                <c:pt idx="20">
                  <c:v>467692.19999997958</c:v>
                </c:pt>
                <c:pt idx="21">
                  <c:v>449595.2499999798</c:v>
                </c:pt>
                <c:pt idx="22">
                  <c:v>529141.63999997743</c:v>
                </c:pt>
                <c:pt idx="23">
                  <c:v>525285.01999997708</c:v>
                </c:pt>
                <c:pt idx="24">
                  <c:v>498327.90999997727</c:v>
                </c:pt>
                <c:pt idx="25">
                  <c:v>472825.25999997742</c:v>
                </c:pt>
                <c:pt idx="26">
                  <c:v>509756.60999997851</c:v>
                </c:pt>
                <c:pt idx="27">
                  <c:v>525029.82999997935</c:v>
                </c:pt>
                <c:pt idx="28">
                  <c:v>531006.0699999755</c:v>
                </c:pt>
                <c:pt idx="29">
                  <c:v>502001.68999997852</c:v>
                </c:pt>
                <c:pt idx="30">
                  <c:v>481034.2599999783</c:v>
                </c:pt>
                <c:pt idx="31">
                  <c:v>532165.92999997793</c:v>
                </c:pt>
                <c:pt idx="32">
                  <c:v>543549.43999997713</c:v>
                </c:pt>
                <c:pt idx="33">
                  <c:v>507190.65999997727</c:v>
                </c:pt>
                <c:pt idx="34">
                  <c:v>494241.73999997508</c:v>
                </c:pt>
                <c:pt idx="35">
                  <c:v>568459.9199999735</c:v>
                </c:pt>
                <c:pt idx="36">
                  <c:v>560070.66999997303</c:v>
                </c:pt>
                <c:pt idx="37">
                  <c:v>540606.4899999724</c:v>
                </c:pt>
                <c:pt idx="38">
                  <c:v>497816.24999997608</c:v>
                </c:pt>
                <c:pt idx="39">
                  <c:v>514511.93999997672</c:v>
                </c:pt>
                <c:pt idx="40">
                  <c:v>548376.09999997809</c:v>
                </c:pt>
                <c:pt idx="41">
                  <c:v>528839.5899999754</c:v>
                </c:pt>
                <c:pt idx="42">
                  <c:v>509492.42999997822</c:v>
                </c:pt>
                <c:pt idx="43">
                  <c:v>440475.19999997638</c:v>
                </c:pt>
                <c:pt idx="44">
                  <c:v>555052.34999997274</c:v>
                </c:pt>
                <c:pt idx="45">
                  <c:v>564626.63999997161</c:v>
                </c:pt>
                <c:pt idx="46">
                  <c:v>544771.56999997864</c:v>
                </c:pt>
                <c:pt idx="47">
                  <c:v>539890.9499999797</c:v>
                </c:pt>
                <c:pt idx="48">
                  <c:v>560617.34999996948</c:v>
                </c:pt>
                <c:pt idx="49">
                  <c:v>546959.61999997427</c:v>
                </c:pt>
                <c:pt idx="50">
                  <c:v>518414.34999997722</c:v>
                </c:pt>
                <c:pt idx="51">
                  <c:v>552871.00999997079</c:v>
                </c:pt>
                <c:pt idx="52">
                  <c:v>647695.89999996498</c:v>
                </c:pt>
                <c:pt idx="53">
                  <c:v>616250.71999996388</c:v>
                </c:pt>
                <c:pt idx="54">
                  <c:v>575731.75999996532</c:v>
                </c:pt>
                <c:pt idx="55">
                  <c:v>563919.96999996959</c:v>
                </c:pt>
                <c:pt idx="56">
                  <c:v>644599.21999996644</c:v>
                </c:pt>
                <c:pt idx="57">
                  <c:v>635229.70999996376</c:v>
                </c:pt>
                <c:pt idx="58">
                  <c:v>580585.29999996803</c:v>
                </c:pt>
                <c:pt idx="59">
                  <c:v>557609.83999996702</c:v>
                </c:pt>
                <c:pt idx="60">
                  <c:v>627516.17999996699</c:v>
                </c:pt>
                <c:pt idx="61">
                  <c:v>632556.20999997086</c:v>
                </c:pt>
                <c:pt idx="62">
                  <c:v>583898.17999996943</c:v>
                </c:pt>
                <c:pt idx="63">
                  <c:v>549056.27999997302</c:v>
                </c:pt>
                <c:pt idx="64">
                  <c:v>595560.03999996802</c:v>
                </c:pt>
                <c:pt idx="65">
                  <c:v>636558.37999996543</c:v>
                </c:pt>
                <c:pt idx="66">
                  <c:v>610066.11999996856</c:v>
                </c:pt>
                <c:pt idx="67">
                  <c:v>593761.44999996806</c:v>
                </c:pt>
                <c:pt idx="68">
                  <c:v>593267.00999996683</c:v>
                </c:pt>
                <c:pt idx="69">
                  <c:v>696509.68999996397</c:v>
                </c:pt>
                <c:pt idx="70">
                  <c:v>690441.12999996939</c:v>
                </c:pt>
                <c:pt idx="71">
                  <c:v>653588.35999996739</c:v>
                </c:pt>
                <c:pt idx="72">
                  <c:v>614169.90999996499</c:v>
                </c:pt>
                <c:pt idx="73">
                  <c:v>690208.69999996142</c:v>
                </c:pt>
                <c:pt idx="74">
                  <c:v>690204.48999996204</c:v>
                </c:pt>
                <c:pt idx="75">
                  <c:v>659034.35999996227</c:v>
                </c:pt>
                <c:pt idx="76">
                  <c:v>621546.77999996301</c:v>
                </c:pt>
                <c:pt idx="77">
                  <c:v>618724.14999996335</c:v>
                </c:pt>
                <c:pt idx="78">
                  <c:v>698712.50999995915</c:v>
                </c:pt>
                <c:pt idx="79">
                  <c:v>702072.94999996212</c:v>
                </c:pt>
                <c:pt idx="80">
                  <c:v>650802.92999996711</c:v>
                </c:pt>
                <c:pt idx="81">
                  <c:v>626702.19999996515</c:v>
                </c:pt>
                <c:pt idx="82">
                  <c:v>719007.28999996465</c:v>
                </c:pt>
                <c:pt idx="83">
                  <c:v>686952.37999995705</c:v>
                </c:pt>
                <c:pt idx="84">
                  <c:v>664071.90999996604</c:v>
                </c:pt>
                <c:pt idx="85">
                  <c:v>625610.5299999594</c:v>
                </c:pt>
                <c:pt idx="86">
                  <c:v>673268.58999996516</c:v>
                </c:pt>
                <c:pt idx="87">
                  <c:v>666132.27999996208</c:v>
                </c:pt>
                <c:pt idx="88">
                  <c:v>638068.17999996664</c:v>
                </c:pt>
                <c:pt idx="89">
                  <c:v>562386.09999996668</c:v>
                </c:pt>
                <c:pt idx="90">
                  <c:v>606352.39999995974</c:v>
                </c:pt>
                <c:pt idx="91">
                  <c:v>681979.17999995814</c:v>
                </c:pt>
                <c:pt idx="92">
                  <c:v>665516.13999995869</c:v>
                </c:pt>
                <c:pt idx="93">
                  <c:v>625907.4499999648</c:v>
                </c:pt>
                <c:pt idx="94">
                  <c:v>524064.6199999763</c:v>
                </c:pt>
                <c:pt idx="95">
                  <c:v>669243.15999995929</c:v>
                </c:pt>
                <c:pt idx="96">
                  <c:v>665842.67999995954</c:v>
                </c:pt>
                <c:pt idx="97">
                  <c:v>671020.20999996213</c:v>
                </c:pt>
                <c:pt idx="98">
                  <c:v>636231.45999996038</c:v>
                </c:pt>
                <c:pt idx="99">
                  <c:v>673641.17999995861</c:v>
                </c:pt>
                <c:pt idx="100">
                  <c:v>677903.13999996032</c:v>
                </c:pt>
                <c:pt idx="101">
                  <c:v>625538.70999996073</c:v>
                </c:pt>
                <c:pt idx="102">
                  <c:v>595344.77999995858</c:v>
                </c:pt>
                <c:pt idx="103">
                  <c:v>709461.93999995687</c:v>
                </c:pt>
                <c:pt idx="104">
                  <c:v>735943.95999995829</c:v>
                </c:pt>
                <c:pt idx="105">
                  <c:v>694767.56999996107</c:v>
                </c:pt>
                <c:pt idx="106">
                  <c:v>656634.74999995925</c:v>
                </c:pt>
                <c:pt idx="107">
                  <c:v>737123.48999996646</c:v>
                </c:pt>
                <c:pt idx="108">
                  <c:v>710911.28999996115</c:v>
                </c:pt>
                <c:pt idx="109">
                  <c:v>680296.92999996035</c:v>
                </c:pt>
                <c:pt idx="110">
                  <c:v>650887.4299999621</c:v>
                </c:pt>
                <c:pt idx="111">
                  <c:v>685942.37999995984</c:v>
                </c:pt>
                <c:pt idx="112">
                  <c:v>711285.39999995858</c:v>
                </c:pt>
                <c:pt idx="113">
                  <c:v>673821.31999995932</c:v>
                </c:pt>
                <c:pt idx="114">
                  <c:v>629407.24999995856</c:v>
                </c:pt>
                <c:pt idx="115">
                  <c:v>623789.1399999524</c:v>
                </c:pt>
                <c:pt idx="116">
                  <c:v>697639.13999995217</c:v>
                </c:pt>
                <c:pt idx="117">
                  <c:v>686206.00999995309</c:v>
                </c:pt>
                <c:pt idx="118">
                  <c:v>662807.46999995725</c:v>
                </c:pt>
                <c:pt idx="119">
                  <c:v>635882.55999995593</c:v>
                </c:pt>
                <c:pt idx="120">
                  <c:v>736488.89999995427</c:v>
                </c:pt>
                <c:pt idx="121">
                  <c:v>728949.37999995286</c:v>
                </c:pt>
                <c:pt idx="122">
                  <c:v>685853.15999995475</c:v>
                </c:pt>
                <c:pt idx="123">
                  <c:v>669725.51999995741</c:v>
                </c:pt>
                <c:pt idx="124">
                  <c:v>744892.31999994779</c:v>
                </c:pt>
                <c:pt idx="125">
                  <c:v>733438.57999994769</c:v>
                </c:pt>
                <c:pt idx="126">
                  <c:v>729720.62999995181</c:v>
                </c:pt>
                <c:pt idx="127">
                  <c:v>667623.00999994832</c:v>
                </c:pt>
                <c:pt idx="128">
                  <c:v>667789.21999995317</c:v>
                </c:pt>
                <c:pt idx="129">
                  <c:v>748142.64999995043</c:v>
                </c:pt>
                <c:pt idx="130">
                  <c:v>742557.4299999536</c:v>
                </c:pt>
                <c:pt idx="131">
                  <c:v>693941.81999995117</c:v>
                </c:pt>
                <c:pt idx="132">
                  <c:v>689717.41999995161</c:v>
                </c:pt>
                <c:pt idx="133">
                  <c:v>759613.78999995068</c:v>
                </c:pt>
                <c:pt idx="134">
                  <c:v>759958.5599999415</c:v>
                </c:pt>
                <c:pt idx="135">
                  <c:v>736795.61999994493</c:v>
                </c:pt>
                <c:pt idx="136">
                  <c:v>679441.63999995124</c:v>
                </c:pt>
                <c:pt idx="137">
                  <c:v>714082.45999995107</c:v>
                </c:pt>
                <c:pt idx="138">
                  <c:v>767168.17999994126</c:v>
                </c:pt>
                <c:pt idx="139">
                  <c:v>735408.33999994292</c:v>
                </c:pt>
                <c:pt idx="140">
                  <c:v>673033.53999995382</c:v>
                </c:pt>
                <c:pt idx="141">
                  <c:v>657939.09999994538</c:v>
                </c:pt>
                <c:pt idx="142">
                  <c:v>730775.34999995166</c:v>
                </c:pt>
                <c:pt idx="143">
                  <c:v>693459.44999994827</c:v>
                </c:pt>
                <c:pt idx="144">
                  <c:v>668304.25999994553</c:v>
                </c:pt>
                <c:pt idx="145">
                  <c:v>638439.27999995148</c:v>
                </c:pt>
                <c:pt idx="146">
                  <c:v>654696.69999994594</c:v>
                </c:pt>
                <c:pt idx="147">
                  <c:v>691252.26999994484</c:v>
                </c:pt>
                <c:pt idx="148">
                  <c:v>700900.87999994622</c:v>
                </c:pt>
                <c:pt idx="149">
                  <c:v>631360.33999994863</c:v>
                </c:pt>
                <c:pt idx="150">
                  <c:v>719183.61999994342</c:v>
                </c:pt>
                <c:pt idx="151">
                  <c:v>695817.41999994288</c:v>
                </c:pt>
                <c:pt idx="152">
                  <c:v>650856.8699999454</c:v>
                </c:pt>
                <c:pt idx="153">
                  <c:v>607107.10999994865</c:v>
                </c:pt>
                <c:pt idx="154">
                  <c:v>708610.42999994813</c:v>
                </c:pt>
                <c:pt idx="155">
                  <c:v>763402.04999994091</c:v>
                </c:pt>
                <c:pt idx="156">
                  <c:v>705900.47999994201</c:v>
                </c:pt>
                <c:pt idx="157">
                  <c:v>681990.60999994643</c:v>
                </c:pt>
                <c:pt idx="158">
                  <c:v>736310.42999994243</c:v>
                </c:pt>
                <c:pt idx="159">
                  <c:v>763777.13999993645</c:v>
                </c:pt>
                <c:pt idx="160">
                  <c:v>714847.35999994131</c:v>
                </c:pt>
                <c:pt idx="161">
                  <c:v>678046.66999994451</c:v>
                </c:pt>
                <c:pt idx="162">
                  <c:v>716666.91999994556</c:v>
                </c:pt>
                <c:pt idx="163">
                  <c:v>756608.18999993533</c:v>
                </c:pt>
                <c:pt idx="164">
                  <c:v>765573.45999993489</c:v>
                </c:pt>
                <c:pt idx="165">
                  <c:v>709245.3199999365</c:v>
                </c:pt>
                <c:pt idx="166">
                  <c:v>701425.44999994407</c:v>
                </c:pt>
                <c:pt idx="167">
                  <c:v>760471.42999993789</c:v>
                </c:pt>
                <c:pt idx="168">
                  <c:v>736054.38999993505</c:v>
                </c:pt>
                <c:pt idx="169">
                  <c:v>700963.87999993656</c:v>
                </c:pt>
                <c:pt idx="170">
                  <c:v>662587.36999993946</c:v>
                </c:pt>
                <c:pt idx="171">
                  <c:v>758392.94999993336</c:v>
                </c:pt>
                <c:pt idx="172">
                  <c:v>765038.55999993172</c:v>
                </c:pt>
                <c:pt idx="173">
                  <c:v>733158.02999993949</c:v>
                </c:pt>
                <c:pt idx="174">
                  <c:v>691770.26999994263</c:v>
                </c:pt>
                <c:pt idx="175">
                  <c:v>756508.29999993672</c:v>
                </c:pt>
                <c:pt idx="176">
                  <c:v>760913.3499999363</c:v>
                </c:pt>
                <c:pt idx="177">
                  <c:v>756934.15999993333</c:v>
                </c:pt>
                <c:pt idx="178">
                  <c:v>691458.8199999358</c:v>
                </c:pt>
                <c:pt idx="179">
                  <c:v>675339.70999993745</c:v>
                </c:pt>
                <c:pt idx="180">
                  <c:v>774768.84999993036</c:v>
                </c:pt>
                <c:pt idx="181">
                  <c:v>741322.80999993626</c:v>
                </c:pt>
                <c:pt idx="182">
                  <c:v>736480.32999993651</c:v>
                </c:pt>
                <c:pt idx="183">
                  <c:v>728930.06999993266</c:v>
                </c:pt>
                <c:pt idx="184">
                  <c:v>765177.00999993924</c:v>
                </c:pt>
                <c:pt idx="185">
                  <c:v>761000.92999993463</c:v>
                </c:pt>
                <c:pt idx="186">
                  <c:v>756784.83999993722</c:v>
                </c:pt>
                <c:pt idx="187">
                  <c:v>709881.94999994047</c:v>
                </c:pt>
                <c:pt idx="188">
                  <c:v>731400.65999993461</c:v>
                </c:pt>
                <c:pt idx="189">
                  <c:v>824346.86999993084</c:v>
                </c:pt>
                <c:pt idx="190">
                  <c:v>786085.68999993126</c:v>
                </c:pt>
                <c:pt idx="191">
                  <c:v>733901.95999993035</c:v>
                </c:pt>
                <c:pt idx="192">
                  <c:v>706018.1399999304</c:v>
                </c:pt>
                <c:pt idx="193">
                  <c:v>791785.55999993312</c:v>
                </c:pt>
                <c:pt idx="194">
                  <c:v>768156.30999992916</c:v>
                </c:pt>
                <c:pt idx="195">
                  <c:v>732670.80999993777</c:v>
                </c:pt>
                <c:pt idx="196">
                  <c:v>717424.12999993784</c:v>
                </c:pt>
                <c:pt idx="197">
                  <c:v>690356.169999943</c:v>
                </c:pt>
                <c:pt idx="198">
                  <c:v>761207.55999993277</c:v>
                </c:pt>
                <c:pt idx="199">
                  <c:v>755654.78999993834</c:v>
                </c:pt>
                <c:pt idx="200">
                  <c:v>683163.32999994105</c:v>
                </c:pt>
                <c:pt idx="201">
                  <c:v>763501.67999992881</c:v>
                </c:pt>
                <c:pt idx="202">
                  <c:v>773117.9699999271</c:v>
                </c:pt>
                <c:pt idx="203">
                  <c:v>727606.92999993812</c:v>
                </c:pt>
                <c:pt idx="204">
                  <c:v>691342.67999993812</c:v>
                </c:pt>
                <c:pt idx="205">
                  <c:v>807530.73999993515</c:v>
                </c:pt>
                <c:pt idx="206">
                  <c:v>864122.32999993046</c:v>
                </c:pt>
                <c:pt idx="207">
                  <c:v>773135.20999993244</c:v>
                </c:pt>
                <c:pt idx="208">
                  <c:v>747166.3199999358</c:v>
                </c:pt>
                <c:pt idx="209">
                  <c:v>815469.38999993529</c:v>
                </c:pt>
                <c:pt idx="210">
                  <c:v>830493.81999992533</c:v>
                </c:pt>
                <c:pt idx="211">
                  <c:v>798134.37999992794</c:v>
                </c:pt>
                <c:pt idx="212">
                  <c:v>755468.01999993413</c:v>
                </c:pt>
                <c:pt idx="213">
                  <c:v>770019.42999993626</c:v>
                </c:pt>
                <c:pt idx="214">
                  <c:v>854484.32999992464</c:v>
                </c:pt>
                <c:pt idx="215">
                  <c:v>824597.67999992752</c:v>
                </c:pt>
                <c:pt idx="216">
                  <c:v>772866.25999992946</c:v>
                </c:pt>
                <c:pt idx="217">
                  <c:v>760729.71999993396</c:v>
                </c:pt>
                <c:pt idx="218">
                  <c:v>857572.57999992114</c:v>
                </c:pt>
                <c:pt idx="219">
                  <c:v>814081.34999992966</c:v>
                </c:pt>
                <c:pt idx="220">
                  <c:v>797382.10999992467</c:v>
                </c:pt>
                <c:pt idx="221">
                  <c:v>767240.43999993114</c:v>
                </c:pt>
                <c:pt idx="222">
                  <c:v>814501.93999992742</c:v>
                </c:pt>
                <c:pt idx="223">
                  <c:v>849223.39999992296</c:v>
                </c:pt>
                <c:pt idx="224">
                  <c:v>830752.03999993298</c:v>
                </c:pt>
                <c:pt idx="225">
                  <c:v>753306.93999993335</c:v>
                </c:pt>
                <c:pt idx="226">
                  <c:v>797416.59999993269</c:v>
                </c:pt>
                <c:pt idx="227">
                  <c:v>855992.89999993122</c:v>
                </c:pt>
                <c:pt idx="228">
                  <c:v>865889.7099999286</c:v>
                </c:pt>
                <c:pt idx="229">
                  <c:v>812437.32999993081</c:v>
                </c:pt>
                <c:pt idx="230">
                  <c:v>772224.94999993825</c:v>
                </c:pt>
                <c:pt idx="231">
                  <c:v>898350.34999992931</c:v>
                </c:pt>
                <c:pt idx="232">
                  <c:v>866021.97999993339</c:v>
                </c:pt>
                <c:pt idx="233">
                  <c:v>844970.74999993318</c:v>
                </c:pt>
                <c:pt idx="234">
                  <c:v>791399.69999993779</c:v>
                </c:pt>
                <c:pt idx="235">
                  <c:v>835575.14999993495</c:v>
                </c:pt>
                <c:pt idx="236">
                  <c:v>850873.70999992744</c:v>
                </c:pt>
                <c:pt idx="237">
                  <c:v>850413.1399999297</c:v>
                </c:pt>
                <c:pt idx="238">
                  <c:v>830220.47999992908</c:v>
                </c:pt>
                <c:pt idx="239">
                  <c:v>813565.42999993369</c:v>
                </c:pt>
                <c:pt idx="240">
                  <c:v>930152.74999993411</c:v>
                </c:pt>
                <c:pt idx="241">
                  <c:v>893003.40999993158</c:v>
                </c:pt>
                <c:pt idx="242">
                  <c:v>837568.40999992879</c:v>
                </c:pt>
                <c:pt idx="243">
                  <c:v>811236.22999993619</c:v>
                </c:pt>
                <c:pt idx="244">
                  <c:v>857307.51999993762</c:v>
                </c:pt>
                <c:pt idx="245">
                  <c:v>863235.15999992588</c:v>
                </c:pt>
                <c:pt idx="246">
                  <c:v>836645.15999992669</c:v>
                </c:pt>
                <c:pt idx="247">
                  <c:v>810308.71999992442</c:v>
                </c:pt>
                <c:pt idx="248">
                  <c:v>758879.92999993672</c:v>
                </c:pt>
                <c:pt idx="249">
                  <c:v>860687.89999992866</c:v>
                </c:pt>
                <c:pt idx="250">
                  <c:v>869279.50999992166</c:v>
                </c:pt>
                <c:pt idx="251">
                  <c:v>688365.01999993494</c:v>
                </c:pt>
                <c:pt idx="252">
                  <c:v>836769.70999992848</c:v>
                </c:pt>
                <c:pt idx="253">
                  <c:v>871222.7199999193</c:v>
                </c:pt>
                <c:pt idx="254">
                  <c:v>852864.48999992874</c:v>
                </c:pt>
                <c:pt idx="255">
                  <c:v>823281.60999993177</c:v>
                </c:pt>
                <c:pt idx="256">
                  <c:v>909153.43999993196</c:v>
                </c:pt>
                <c:pt idx="257">
                  <c:v>960234.65999992867</c:v>
                </c:pt>
                <c:pt idx="258">
                  <c:v>948897.71999992256</c:v>
                </c:pt>
                <c:pt idx="259">
                  <c:v>893248.9899999199</c:v>
                </c:pt>
                <c:pt idx="260">
                  <c:v>910995.4399999287</c:v>
                </c:pt>
                <c:pt idx="261">
                  <c:v>942077.95999992394</c:v>
                </c:pt>
                <c:pt idx="262">
                  <c:v>932626.56999991741</c:v>
                </c:pt>
                <c:pt idx="263">
                  <c:v>859991.69999992801</c:v>
                </c:pt>
                <c:pt idx="264">
                  <c:v>875335.83999992872</c:v>
                </c:pt>
                <c:pt idx="265">
                  <c:v>987547.20999993035</c:v>
                </c:pt>
                <c:pt idx="266">
                  <c:v>974010.75999992329</c:v>
                </c:pt>
                <c:pt idx="267">
                  <c:v>911462.27999991982</c:v>
                </c:pt>
                <c:pt idx="268">
                  <c:v>899411.24999992154</c:v>
                </c:pt>
                <c:pt idx="269">
                  <c:v>994250.06999991881</c:v>
                </c:pt>
                <c:pt idx="270">
                  <c:v>988402.43999991787</c:v>
                </c:pt>
                <c:pt idx="271">
                  <c:v>992246.65999991319</c:v>
                </c:pt>
              </c:numCache>
            </c:numRef>
          </c:val>
          <c:smooth val="1"/>
          <c:extLst>
            <c:ext xmlns:c16="http://schemas.microsoft.com/office/drawing/2014/chart" uri="{C3380CC4-5D6E-409C-BE32-E72D297353CC}">
              <c16:uniqueId val="{00000000-C41E-4209-9896-E16939A426E6}"/>
            </c:ext>
          </c:extLst>
        </c:ser>
        <c:dLbls>
          <c:showLegendKey val="0"/>
          <c:showVal val="0"/>
          <c:showCatName val="0"/>
          <c:showSerName val="0"/>
          <c:showPercent val="0"/>
          <c:showBubbleSize val="0"/>
        </c:dLbls>
        <c:smooth val="0"/>
        <c:axId val="1773437008"/>
        <c:axId val="1773437424"/>
      </c:lineChart>
      <c:catAx>
        <c:axId val="1773437008"/>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773437424"/>
        <c:crosses val="autoZero"/>
        <c:auto val="1"/>
        <c:lblAlgn val="ctr"/>
        <c:lblOffset val="100"/>
        <c:noMultiLvlLbl val="0"/>
      </c:catAx>
      <c:valAx>
        <c:axId val="1773437424"/>
        <c:scaling>
          <c:orientation val="minMax"/>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7734370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Fg3.2: Cycle</a:t>
            </a:r>
          </a:p>
        </c:rich>
      </c:tx>
      <c:layout>
        <c:manualLayout>
          <c:xMode val="edge"/>
          <c:yMode val="edge"/>
          <c:x val="0.34696520701848543"/>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4588863477798869"/>
          <c:y val="0.21372832369942196"/>
          <c:w val="0.82313047729920885"/>
          <c:h val="0.55145422189650195"/>
        </c:manualLayout>
      </c:layout>
      <c:lineChart>
        <c:grouping val="standard"/>
        <c:varyColors val="0"/>
        <c:ser>
          <c:idx val="0"/>
          <c:order val="0"/>
          <c:tx>
            <c:strRef>
              <c:f>Sheet1!$E$1</c:f>
              <c:strCache>
                <c:ptCount val="1"/>
                <c:pt idx="0">
                  <c:v>cycle</c:v>
                </c:pt>
              </c:strCache>
            </c:strRef>
          </c:tx>
          <c:spPr>
            <a:ln w="12700" cap="rnd">
              <a:solidFill>
                <a:srgbClr val="E10000"/>
              </a:solidFill>
              <a:prstDash val="solid"/>
              <a:round/>
            </a:ln>
            <a:effectLst/>
          </c:spPr>
          <c:marker>
            <c:symbol val="none"/>
          </c:marker>
          <c:cat>
            <c:strRef>
              <c:f>Sheet1!$A$2:$A$53</c:f>
              <c:strCache>
                <c:ptCount val="52"/>
                <c:pt idx="0">
                  <c:v>2012-02</c:v>
                </c:pt>
                <c:pt idx="1">
                  <c:v>2012-03</c:v>
                </c:pt>
                <c:pt idx="2">
                  <c:v>2012-04</c:v>
                </c:pt>
                <c:pt idx="3">
                  <c:v>2012-05</c:v>
                </c:pt>
                <c:pt idx="4">
                  <c:v>2012-06</c:v>
                </c:pt>
                <c:pt idx="5">
                  <c:v>2012-07</c:v>
                </c:pt>
                <c:pt idx="6">
                  <c:v>2012-08</c:v>
                </c:pt>
                <c:pt idx="7">
                  <c:v>2012-09</c:v>
                </c:pt>
                <c:pt idx="8">
                  <c:v>2012-10</c:v>
                </c:pt>
                <c:pt idx="9">
                  <c:v>2012-11</c:v>
                </c:pt>
                <c:pt idx="10">
                  <c:v>2012-12</c:v>
                </c:pt>
                <c:pt idx="11">
                  <c:v>2013-01</c:v>
                </c:pt>
                <c:pt idx="12">
                  <c:v>2013-02</c:v>
                </c:pt>
                <c:pt idx="13">
                  <c:v>2013-03</c:v>
                </c:pt>
                <c:pt idx="14">
                  <c:v>2013-04</c:v>
                </c:pt>
                <c:pt idx="15">
                  <c:v>2013-05</c:v>
                </c:pt>
                <c:pt idx="16">
                  <c:v>2013-06</c:v>
                </c:pt>
                <c:pt idx="17">
                  <c:v>2013-07</c:v>
                </c:pt>
                <c:pt idx="18">
                  <c:v>2013-08</c:v>
                </c:pt>
                <c:pt idx="19">
                  <c:v>2013-09</c:v>
                </c:pt>
                <c:pt idx="20">
                  <c:v>2013-10</c:v>
                </c:pt>
                <c:pt idx="21">
                  <c:v>2013-11</c:v>
                </c:pt>
                <c:pt idx="22">
                  <c:v>2013-12</c:v>
                </c:pt>
                <c:pt idx="23">
                  <c:v>2014-01</c:v>
                </c:pt>
                <c:pt idx="24">
                  <c:v>2014-02</c:v>
                </c:pt>
                <c:pt idx="25">
                  <c:v>2014-03</c:v>
                </c:pt>
                <c:pt idx="26">
                  <c:v>2014-04</c:v>
                </c:pt>
                <c:pt idx="27">
                  <c:v>2014-05</c:v>
                </c:pt>
                <c:pt idx="28">
                  <c:v>2014-06</c:v>
                </c:pt>
                <c:pt idx="29">
                  <c:v>2014-07</c:v>
                </c:pt>
                <c:pt idx="30">
                  <c:v>2014-08</c:v>
                </c:pt>
                <c:pt idx="31">
                  <c:v>2014-09</c:v>
                </c:pt>
                <c:pt idx="32">
                  <c:v>2014-10</c:v>
                </c:pt>
                <c:pt idx="33">
                  <c:v>2014-11</c:v>
                </c:pt>
                <c:pt idx="34">
                  <c:v>2014-12</c:v>
                </c:pt>
                <c:pt idx="35">
                  <c:v>2015-01</c:v>
                </c:pt>
                <c:pt idx="36">
                  <c:v>2015-02</c:v>
                </c:pt>
                <c:pt idx="37">
                  <c:v>2015-03</c:v>
                </c:pt>
                <c:pt idx="38">
                  <c:v>2015-04</c:v>
                </c:pt>
                <c:pt idx="39">
                  <c:v>2015-05</c:v>
                </c:pt>
                <c:pt idx="40">
                  <c:v>2015-06</c:v>
                </c:pt>
                <c:pt idx="41">
                  <c:v>2015-07</c:v>
                </c:pt>
                <c:pt idx="42">
                  <c:v>2015-08</c:v>
                </c:pt>
                <c:pt idx="43">
                  <c:v>2015-09</c:v>
                </c:pt>
                <c:pt idx="44">
                  <c:v>2015-10</c:v>
                </c:pt>
                <c:pt idx="45">
                  <c:v>2015-11</c:v>
                </c:pt>
                <c:pt idx="46">
                  <c:v>2015-12</c:v>
                </c:pt>
                <c:pt idx="47">
                  <c:v>2016-01</c:v>
                </c:pt>
                <c:pt idx="48">
                  <c:v>2016-02</c:v>
                </c:pt>
                <c:pt idx="49">
                  <c:v>2016-03</c:v>
                </c:pt>
                <c:pt idx="50">
                  <c:v>2016-04</c:v>
                </c:pt>
                <c:pt idx="51">
                  <c:v>2016-05</c:v>
                </c:pt>
              </c:strCache>
            </c:strRef>
          </c:cat>
          <c:val>
            <c:numRef>
              <c:f>Sheet1!$E$2:$E$53</c:f>
              <c:numCache>
                <c:formatCode>General</c:formatCode>
                <c:ptCount val="52"/>
                <c:pt idx="0">
                  <c:v>0.9355320582265686</c:v>
                </c:pt>
                <c:pt idx="1">
                  <c:v>0.94282872754847091</c:v>
                </c:pt>
                <c:pt idx="2">
                  <c:v>0.95173220198105191</c:v>
                </c:pt>
                <c:pt idx="3">
                  <c:v>0.96183472188550134</c:v>
                </c:pt>
                <c:pt idx="4">
                  <c:v>0.97278699277949388</c:v>
                </c:pt>
                <c:pt idx="5">
                  <c:v>0.98682551653338013</c:v>
                </c:pt>
                <c:pt idx="6">
                  <c:v>0.99914898888703885</c:v>
                </c:pt>
                <c:pt idx="7">
                  <c:v>1.01891544775023</c:v>
                </c:pt>
                <c:pt idx="8">
                  <c:v>1.026372891842694</c:v>
                </c:pt>
                <c:pt idx="9">
                  <c:v>1.0210290376170941</c:v>
                </c:pt>
                <c:pt idx="10">
                  <c:v>1.0247430199941081</c:v>
                </c:pt>
                <c:pt idx="11">
                  <c:v>1.0280033478544619</c:v>
                </c:pt>
                <c:pt idx="12">
                  <c:v>1.0300249229272089</c:v>
                </c:pt>
                <c:pt idx="13">
                  <c:v>1.0307827199188559</c:v>
                </c:pt>
                <c:pt idx="14">
                  <c:v>1.032562629442163</c:v>
                </c:pt>
                <c:pt idx="15">
                  <c:v>1.032512938086066</c:v>
                </c:pt>
                <c:pt idx="16">
                  <c:v>1.02884061268946</c:v>
                </c:pt>
                <c:pt idx="17">
                  <c:v>1.0259140004444469</c:v>
                </c:pt>
                <c:pt idx="18">
                  <c:v>1.023603880018116</c:v>
                </c:pt>
                <c:pt idx="19">
                  <c:v>1.0118765979358511</c:v>
                </c:pt>
                <c:pt idx="20">
                  <c:v>1.0129213846401699</c:v>
                </c:pt>
                <c:pt idx="21">
                  <c:v>1.022033357224698</c:v>
                </c:pt>
                <c:pt idx="22">
                  <c:v>1.018457142167104</c:v>
                </c:pt>
                <c:pt idx="23">
                  <c:v>1.013783339565635</c:v>
                </c:pt>
                <c:pt idx="24">
                  <c:v>1.0077581941237801</c:v>
                </c:pt>
                <c:pt idx="25">
                  <c:v>1.0022880567443</c:v>
                </c:pt>
                <c:pt idx="26">
                  <c:v>1.0001117812857589</c:v>
                </c:pt>
                <c:pt idx="27">
                  <c:v>0.99962904536726427</c:v>
                </c:pt>
                <c:pt idx="28">
                  <c:v>0.99720900913719157</c:v>
                </c:pt>
                <c:pt idx="29">
                  <c:v>0.9932455642275374</c:v>
                </c:pt>
                <c:pt idx="30">
                  <c:v>0.98857394380097685</c:v>
                </c:pt>
                <c:pt idx="31">
                  <c:v>0.98333548503583335</c:v>
                </c:pt>
                <c:pt idx="32">
                  <c:v>0.98004569587294343</c:v>
                </c:pt>
                <c:pt idx="33">
                  <c:v>0.97920460022746969</c:v>
                </c:pt>
                <c:pt idx="34">
                  <c:v>0.97864394081203232</c:v>
                </c:pt>
                <c:pt idx="35">
                  <c:v>0.97807799855434485</c:v>
                </c:pt>
                <c:pt idx="36">
                  <c:v>0.9789325874299043</c:v>
                </c:pt>
                <c:pt idx="37">
                  <c:v>0.98029963426553168</c:v>
                </c:pt>
                <c:pt idx="38">
                  <c:v>0.98160128871252861</c:v>
                </c:pt>
                <c:pt idx="39">
                  <c:v>0.98330181054086629</c:v>
                </c:pt>
                <c:pt idx="40">
                  <c:v>0.98482005940528861</c:v>
                </c:pt>
                <c:pt idx="41">
                  <c:v>0.98748664214845794</c:v>
                </c:pt>
                <c:pt idx="42">
                  <c:v>0.99146100520625924</c:v>
                </c:pt>
                <c:pt idx="43">
                  <c:v>0.99396417053782682</c:v>
                </c:pt>
                <c:pt idx="44">
                  <c:v>0.9972018355827057</c:v>
                </c:pt>
                <c:pt idx="45">
                  <c:v>1.0010186496665889</c:v>
                </c:pt>
                <c:pt idx="46">
                  <c:v>1.003006567824394</c:v>
                </c:pt>
                <c:pt idx="47">
                  <c:v>1.004129633958722</c:v>
                </c:pt>
                <c:pt idx="48">
                  <c:v>1.006790569350275</c:v>
                </c:pt>
                <c:pt idx="49">
                  <c:v>1.0116145125273219</c:v>
                </c:pt>
                <c:pt idx="50">
                  <c:v>1.0178480012978679</c:v>
                </c:pt>
                <c:pt idx="51">
                  <c:v>1.025832984251644</c:v>
                </c:pt>
              </c:numCache>
            </c:numRef>
          </c:val>
          <c:smooth val="1"/>
          <c:extLst>
            <c:ext xmlns:c16="http://schemas.microsoft.com/office/drawing/2014/chart" uri="{C3380CC4-5D6E-409C-BE32-E72D297353CC}">
              <c16:uniqueId val="{00000000-2B0A-48DE-B69A-B439A7682BF7}"/>
            </c:ext>
          </c:extLst>
        </c:ser>
        <c:dLbls>
          <c:showLegendKey val="0"/>
          <c:showVal val="0"/>
          <c:showCatName val="0"/>
          <c:showSerName val="0"/>
          <c:showPercent val="0"/>
          <c:showBubbleSize val="0"/>
        </c:dLbls>
        <c:smooth val="0"/>
        <c:axId val="689224880"/>
        <c:axId val="22453440"/>
      </c:lineChart>
      <c:catAx>
        <c:axId val="689224880"/>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2453440"/>
        <c:crosses val="autoZero"/>
        <c:auto val="1"/>
        <c:lblAlgn val="ctr"/>
        <c:lblOffset val="100"/>
        <c:noMultiLvlLbl val="0"/>
      </c:catAx>
      <c:valAx>
        <c:axId val="22453440"/>
        <c:scaling>
          <c:orientation val="minMax"/>
          <c:min val="0.9"/>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General"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689224880"/>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Fg3.3: </a:t>
            </a:r>
            <a:r>
              <a:rPr lang="en-US">
                <a:highlight>
                  <a:srgbClr val="FCEEC9"/>
                </a:highlight>
              </a:rPr>
              <a:t>YOY </a:t>
            </a:r>
            <a:r>
              <a:rPr lang="en-US" altLang="zh-CN">
                <a:highlight>
                  <a:srgbClr val="FCEEC9"/>
                </a:highlight>
              </a:rPr>
              <a:t>Change</a:t>
            </a:r>
            <a:endParaRPr lang="en-US" dirty="0">
              <a:highlight>
                <a:srgbClr val="FCEEC9"/>
              </a:highlight>
            </a:endParaRPr>
          </a:p>
        </c:rich>
      </c:tx>
      <c:layout>
        <c:manualLayout>
          <c:xMode val="edge"/>
          <c:yMode val="edge"/>
          <c:x val="0.25113044767919052"/>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9232111663346774"/>
          <c:y val="0.22403468670469598"/>
          <c:w val="0.78501966159907577"/>
          <c:h val="0.5411477768082763"/>
        </c:manualLayout>
      </c:layout>
      <c:lineChart>
        <c:grouping val="standard"/>
        <c:varyColors val="0"/>
        <c:ser>
          <c:idx val="0"/>
          <c:order val="0"/>
          <c:tx>
            <c:strRef>
              <c:f>Sheet1!$F$1</c:f>
              <c:strCache>
                <c:ptCount val="1"/>
                <c:pt idx="0">
                  <c:v>YOY</c:v>
                </c:pt>
              </c:strCache>
            </c:strRef>
          </c:tx>
          <c:spPr>
            <a:ln w="12700" cap="rnd">
              <a:solidFill>
                <a:srgbClr val="E10000"/>
              </a:solidFill>
              <a:prstDash val="solid"/>
              <a:round/>
            </a:ln>
            <a:effectLst/>
          </c:spPr>
          <c:marker>
            <c:symbol val="none"/>
          </c:marker>
          <c:cat>
            <c:strRef>
              <c:f>Sheet1!$A$14:$A$53</c:f>
              <c:strCache>
                <c:ptCount val="40"/>
                <c:pt idx="0">
                  <c:v>2013-02</c:v>
                </c:pt>
                <c:pt idx="1">
                  <c:v>2013-03</c:v>
                </c:pt>
                <c:pt idx="2">
                  <c:v>2013-04</c:v>
                </c:pt>
                <c:pt idx="3">
                  <c:v>2013-05</c:v>
                </c:pt>
                <c:pt idx="4">
                  <c:v>2013-06</c:v>
                </c:pt>
                <c:pt idx="5">
                  <c:v>2013-07</c:v>
                </c:pt>
                <c:pt idx="6">
                  <c:v>2013-08</c:v>
                </c:pt>
                <c:pt idx="7">
                  <c:v>2013-09</c:v>
                </c:pt>
                <c:pt idx="8">
                  <c:v>2013-10</c:v>
                </c:pt>
                <c:pt idx="9">
                  <c:v>2013-11</c:v>
                </c:pt>
                <c:pt idx="10">
                  <c:v>2013-12</c:v>
                </c:pt>
                <c:pt idx="11">
                  <c:v>2014-01</c:v>
                </c:pt>
                <c:pt idx="12">
                  <c:v>2014-02</c:v>
                </c:pt>
                <c:pt idx="13">
                  <c:v>2014-03</c:v>
                </c:pt>
                <c:pt idx="14">
                  <c:v>2014-04</c:v>
                </c:pt>
                <c:pt idx="15">
                  <c:v>2014-05</c:v>
                </c:pt>
                <c:pt idx="16">
                  <c:v>2014-06</c:v>
                </c:pt>
                <c:pt idx="17">
                  <c:v>2014-07</c:v>
                </c:pt>
                <c:pt idx="18">
                  <c:v>2014-08</c:v>
                </c:pt>
                <c:pt idx="19">
                  <c:v>2014-09</c:v>
                </c:pt>
                <c:pt idx="20">
                  <c:v>2014-10</c:v>
                </c:pt>
                <c:pt idx="21">
                  <c:v>2014-11</c:v>
                </c:pt>
                <c:pt idx="22">
                  <c:v>2014-12</c:v>
                </c:pt>
                <c:pt idx="23">
                  <c:v>2015-01</c:v>
                </c:pt>
                <c:pt idx="24">
                  <c:v>2015-02</c:v>
                </c:pt>
                <c:pt idx="25">
                  <c:v>2015-03</c:v>
                </c:pt>
                <c:pt idx="26">
                  <c:v>2015-04</c:v>
                </c:pt>
                <c:pt idx="27">
                  <c:v>2015-05</c:v>
                </c:pt>
                <c:pt idx="28">
                  <c:v>2015-06</c:v>
                </c:pt>
                <c:pt idx="29">
                  <c:v>2015-07</c:v>
                </c:pt>
                <c:pt idx="30">
                  <c:v>2015-08</c:v>
                </c:pt>
                <c:pt idx="31">
                  <c:v>2015-09</c:v>
                </c:pt>
                <c:pt idx="32">
                  <c:v>2015-10</c:v>
                </c:pt>
                <c:pt idx="33">
                  <c:v>2015-11</c:v>
                </c:pt>
                <c:pt idx="34">
                  <c:v>2015-12</c:v>
                </c:pt>
                <c:pt idx="35">
                  <c:v>2016-01</c:v>
                </c:pt>
                <c:pt idx="36">
                  <c:v>2016-02</c:v>
                </c:pt>
                <c:pt idx="37">
                  <c:v>2016-03</c:v>
                </c:pt>
                <c:pt idx="38">
                  <c:v>2016-04</c:v>
                </c:pt>
                <c:pt idx="39">
                  <c:v>2016-05</c:v>
                </c:pt>
              </c:strCache>
            </c:strRef>
          </c:cat>
          <c:val>
            <c:numRef>
              <c:f>Sheet1!$F$14:$F$53</c:f>
              <c:numCache>
                <c:formatCode>0.0%</c:formatCode>
                <c:ptCount val="40"/>
                <c:pt idx="0">
                  <c:v>0.10100441120079259</c:v>
                </c:pt>
                <c:pt idx="1">
                  <c:v>9.3287348805208614E-2</c:v>
                </c:pt>
                <c:pt idx="2">
                  <c:v>8.492980198932143E-2</c:v>
                </c:pt>
                <c:pt idx="3">
                  <c:v>7.348270403673185E-2</c:v>
                </c:pt>
                <c:pt idx="4">
                  <c:v>5.762167907879534E-2</c:v>
                </c:pt>
                <c:pt idx="5">
                  <c:v>3.9610329542734801E-2</c:v>
                </c:pt>
                <c:pt idx="6">
                  <c:v>2.4475720240999751E-2</c:v>
                </c:pt>
                <c:pt idx="7">
                  <c:v>-6.9081785244504701E-3</c:v>
                </c:pt>
                <c:pt idx="8">
                  <c:v>-1.3105867574478401E-2</c:v>
                </c:pt>
                <c:pt idx="9">
                  <c:v>9.8363471615670051E-4</c:v>
                </c:pt>
                <c:pt idx="10">
                  <c:v>-6.1341016277810523E-3</c:v>
                </c:pt>
                <c:pt idx="11">
                  <c:v>-1.383264783962557E-2</c:v>
                </c:pt>
                <c:pt idx="12">
                  <c:v>-2.161766022141454E-2</c:v>
                </c:pt>
                <c:pt idx="13">
                  <c:v>-2.7643714454971931E-2</c:v>
                </c:pt>
                <c:pt idx="14">
                  <c:v>-3.1427486557339727E-2</c:v>
                </c:pt>
                <c:pt idx="15">
                  <c:v>-3.1848407420208669E-2</c:v>
                </c:pt>
                <c:pt idx="16">
                  <c:v>-3.0744901748757211E-2</c:v>
                </c:pt>
                <c:pt idx="17">
                  <c:v>-3.1843250216642797E-2</c:v>
                </c:pt>
                <c:pt idx="18">
                  <c:v>-3.4222160447964438E-2</c:v>
                </c:pt>
                <c:pt idx="19">
                  <c:v>-2.82061201516467E-2</c:v>
                </c:pt>
                <c:pt idx="20">
                  <c:v>-3.2456308323379868E-2</c:v>
                </c:pt>
                <c:pt idx="21">
                  <c:v>-4.190543947951797E-2</c:v>
                </c:pt>
                <c:pt idx="22">
                  <c:v>-3.909168064780455E-2</c:v>
                </c:pt>
                <c:pt idx="23">
                  <c:v>-3.5219893262981139E-2</c:v>
                </c:pt>
                <c:pt idx="24">
                  <c:v>-2.8603693685605339E-2</c:v>
                </c:pt>
                <c:pt idx="25">
                  <c:v>-2.193822657150335E-2</c:v>
                </c:pt>
                <c:pt idx="26">
                  <c:v>-1.8508423677833789E-2</c:v>
                </c:pt>
                <c:pt idx="27">
                  <c:v>-1.6333293737377689E-2</c:v>
                </c:pt>
                <c:pt idx="28">
                  <c:v>-1.242362395283836E-2</c:v>
                </c:pt>
                <c:pt idx="29">
                  <c:v>-5.7980848709435762E-3</c:v>
                </c:pt>
                <c:pt idx="30">
                  <c:v>2.920430407240771E-3</c:v>
                </c:pt>
                <c:pt idx="31">
                  <c:v>1.080880906235793E-2</c:v>
                </c:pt>
                <c:pt idx="32">
                  <c:v>1.7505448758163181E-2</c:v>
                </c:pt>
                <c:pt idx="33">
                  <c:v>2.2277315112747779E-2</c:v>
                </c:pt>
                <c:pt idx="34">
                  <c:v>2.4894270527181739E-2</c:v>
                </c:pt>
                <c:pt idx="35">
                  <c:v>2.663553974517718E-2</c:v>
                </c:pt>
                <c:pt idx="36">
                  <c:v>2.845750798173929E-2</c:v>
                </c:pt>
                <c:pt idx="37">
                  <c:v>3.1944190497686487E-2</c:v>
                </c:pt>
                <c:pt idx="38">
                  <c:v>3.6926105336394073E-2</c:v>
                </c:pt>
                <c:pt idx="39">
                  <c:v>4.3253427640272291E-2</c:v>
                </c:pt>
              </c:numCache>
            </c:numRef>
          </c:val>
          <c:smooth val="1"/>
          <c:extLst>
            <c:ext xmlns:c16="http://schemas.microsoft.com/office/drawing/2014/chart" uri="{C3380CC4-5D6E-409C-BE32-E72D297353CC}">
              <c16:uniqueId val="{00000000-187B-4C5C-B139-D178A2D452FE}"/>
            </c:ext>
          </c:extLst>
        </c:ser>
        <c:dLbls>
          <c:showLegendKey val="0"/>
          <c:showVal val="0"/>
          <c:showCatName val="0"/>
          <c:showSerName val="0"/>
          <c:showPercent val="0"/>
          <c:showBubbleSize val="0"/>
        </c:dLbls>
        <c:smooth val="0"/>
        <c:axId val="930368096"/>
        <c:axId val="930368928"/>
      </c:lineChart>
      <c:catAx>
        <c:axId val="930368096"/>
        <c:scaling>
          <c:orientation val="minMax"/>
        </c:scaling>
        <c:delete val="0"/>
        <c:axPos val="b"/>
        <c:numFmt formatCode="General" sourceLinked="1"/>
        <c:majorTickMark val="in"/>
        <c:minorTickMark val="none"/>
        <c:tickLblPos val="low"/>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30368928"/>
        <c:crosses val="autoZero"/>
        <c:auto val="1"/>
        <c:lblAlgn val="ctr"/>
        <c:lblOffset val="100"/>
        <c:noMultiLvlLbl val="0"/>
      </c:catAx>
      <c:valAx>
        <c:axId val="930368928"/>
        <c:scaling>
          <c:orientation val="minMax"/>
          <c:max val="0.1"/>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0.0%"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30368096"/>
        <c:crosses val="autoZero"/>
        <c:crossBetween val="between"/>
        <c:majorUnit val="5.000000000000001E-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Fg3.1: Seasonality adjustment</a:t>
            </a:r>
            <a:endParaRPr lang="zh-CN" dirty="0">
              <a:highlight>
                <a:srgbClr val="FCEEC9"/>
              </a:highlight>
            </a:endParaRPr>
          </a:p>
        </c:rich>
      </c:tx>
      <c:layout>
        <c:manualLayout>
          <c:xMode val="edge"/>
          <c:yMode val="edge"/>
          <c:x val="0.27901499262712376"/>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73731878458162E-2"/>
          <c:y val="0.25523868870224869"/>
          <c:w val="0.7290256869957652"/>
          <c:h val="0.38333596788315605"/>
        </c:manualLayout>
      </c:layout>
      <c:lineChart>
        <c:grouping val="standard"/>
        <c:varyColors val="0"/>
        <c:ser>
          <c:idx val="1"/>
          <c:order val="1"/>
          <c:tx>
            <c:strRef>
              <c:f>Sheet1!$C$1</c:f>
              <c:strCache>
                <c:ptCount val="1"/>
                <c:pt idx="0">
                  <c:v>seasonal</c:v>
                </c:pt>
              </c:strCache>
            </c:strRef>
          </c:tx>
          <c:spPr>
            <a:ln w="12700" cap="rnd">
              <a:solidFill>
                <a:srgbClr val="C8C8C8"/>
              </a:solidFill>
              <a:prstDash val="solid"/>
              <a:round/>
            </a:ln>
            <a:effectLst/>
          </c:spPr>
          <c:marker>
            <c:symbol val="none"/>
          </c:marker>
          <c:cat>
            <c:strRef>
              <c:f>Sheet1!$A$2:$A$53</c:f>
              <c:strCache>
                <c:ptCount val="52"/>
                <c:pt idx="0">
                  <c:v>2012-02</c:v>
                </c:pt>
                <c:pt idx="1">
                  <c:v>2012-03</c:v>
                </c:pt>
                <c:pt idx="2">
                  <c:v>2012-04</c:v>
                </c:pt>
                <c:pt idx="3">
                  <c:v>2012-05</c:v>
                </c:pt>
                <c:pt idx="4">
                  <c:v>2012-06</c:v>
                </c:pt>
                <c:pt idx="5">
                  <c:v>2012-07</c:v>
                </c:pt>
                <c:pt idx="6">
                  <c:v>2012-08</c:v>
                </c:pt>
                <c:pt idx="7">
                  <c:v>2012-09</c:v>
                </c:pt>
                <c:pt idx="8">
                  <c:v>2012-10</c:v>
                </c:pt>
                <c:pt idx="9">
                  <c:v>2012-11</c:v>
                </c:pt>
                <c:pt idx="10">
                  <c:v>2012-12</c:v>
                </c:pt>
                <c:pt idx="11">
                  <c:v>2013-01</c:v>
                </c:pt>
                <c:pt idx="12">
                  <c:v>2013-02</c:v>
                </c:pt>
                <c:pt idx="13">
                  <c:v>2013-03</c:v>
                </c:pt>
                <c:pt idx="14">
                  <c:v>2013-04</c:v>
                </c:pt>
                <c:pt idx="15">
                  <c:v>2013-05</c:v>
                </c:pt>
                <c:pt idx="16">
                  <c:v>2013-06</c:v>
                </c:pt>
                <c:pt idx="17">
                  <c:v>2013-07</c:v>
                </c:pt>
                <c:pt idx="18">
                  <c:v>2013-08</c:v>
                </c:pt>
                <c:pt idx="19">
                  <c:v>2013-09</c:v>
                </c:pt>
                <c:pt idx="20">
                  <c:v>2013-10</c:v>
                </c:pt>
                <c:pt idx="21">
                  <c:v>2013-11</c:v>
                </c:pt>
                <c:pt idx="22">
                  <c:v>2013-12</c:v>
                </c:pt>
                <c:pt idx="23">
                  <c:v>2014-01</c:v>
                </c:pt>
                <c:pt idx="24">
                  <c:v>2014-02</c:v>
                </c:pt>
                <c:pt idx="25">
                  <c:v>2014-03</c:v>
                </c:pt>
                <c:pt idx="26">
                  <c:v>2014-04</c:v>
                </c:pt>
                <c:pt idx="27">
                  <c:v>2014-05</c:v>
                </c:pt>
                <c:pt idx="28">
                  <c:v>2014-06</c:v>
                </c:pt>
                <c:pt idx="29">
                  <c:v>2014-07</c:v>
                </c:pt>
                <c:pt idx="30">
                  <c:v>2014-08</c:v>
                </c:pt>
                <c:pt idx="31">
                  <c:v>2014-09</c:v>
                </c:pt>
                <c:pt idx="32">
                  <c:v>2014-10</c:v>
                </c:pt>
                <c:pt idx="33">
                  <c:v>2014-11</c:v>
                </c:pt>
                <c:pt idx="34">
                  <c:v>2014-12</c:v>
                </c:pt>
                <c:pt idx="35">
                  <c:v>2015-01</c:v>
                </c:pt>
                <c:pt idx="36">
                  <c:v>2015-02</c:v>
                </c:pt>
                <c:pt idx="37">
                  <c:v>2015-03</c:v>
                </c:pt>
                <c:pt idx="38">
                  <c:v>2015-04</c:v>
                </c:pt>
                <c:pt idx="39">
                  <c:v>2015-05</c:v>
                </c:pt>
                <c:pt idx="40">
                  <c:v>2015-06</c:v>
                </c:pt>
                <c:pt idx="41">
                  <c:v>2015-07</c:v>
                </c:pt>
                <c:pt idx="42">
                  <c:v>2015-08</c:v>
                </c:pt>
                <c:pt idx="43">
                  <c:v>2015-09</c:v>
                </c:pt>
                <c:pt idx="44">
                  <c:v>2015-10</c:v>
                </c:pt>
                <c:pt idx="45">
                  <c:v>2015-11</c:v>
                </c:pt>
                <c:pt idx="46">
                  <c:v>2015-12</c:v>
                </c:pt>
                <c:pt idx="47">
                  <c:v>2016-01</c:v>
                </c:pt>
                <c:pt idx="48">
                  <c:v>2016-02</c:v>
                </c:pt>
                <c:pt idx="49">
                  <c:v>2016-03</c:v>
                </c:pt>
                <c:pt idx="50">
                  <c:v>2016-04</c:v>
                </c:pt>
                <c:pt idx="51">
                  <c:v>2016-05</c:v>
                </c:pt>
              </c:strCache>
            </c:strRef>
          </c:cat>
          <c:val>
            <c:numRef>
              <c:f>Sheet1!$C$2:$C$53</c:f>
              <c:numCache>
                <c:formatCode>General</c:formatCode>
                <c:ptCount val="52"/>
                <c:pt idx="0">
                  <c:v>0.96081978743290952</c:v>
                </c:pt>
                <c:pt idx="1">
                  <c:v>0.96881685964097064</c:v>
                </c:pt>
                <c:pt idx="2">
                  <c:v>1.1809084596585639</c:v>
                </c:pt>
                <c:pt idx="3">
                  <c:v>0.95063262422194517</c:v>
                </c:pt>
                <c:pt idx="4">
                  <c:v>0.96175068610316716</c:v>
                </c:pt>
                <c:pt idx="5">
                  <c:v>1.1926736607549331</c:v>
                </c:pt>
                <c:pt idx="6">
                  <c:v>0.95764557999709687</c:v>
                </c:pt>
                <c:pt idx="7">
                  <c:v>1.018600173337525</c:v>
                </c:pt>
                <c:pt idx="8">
                  <c:v>1.115094431834375</c:v>
                </c:pt>
                <c:pt idx="9">
                  <c:v>0.9164841387384699</c:v>
                </c:pt>
                <c:pt idx="10">
                  <c:v>0.88852962403373603</c:v>
                </c:pt>
                <c:pt idx="11">
                  <c:v>0.88804397424630777</c:v>
                </c:pt>
                <c:pt idx="12">
                  <c:v>0.96081978743290952</c:v>
                </c:pt>
                <c:pt idx="13">
                  <c:v>0.96881685964097064</c:v>
                </c:pt>
                <c:pt idx="14">
                  <c:v>1.1809084596585639</c:v>
                </c:pt>
                <c:pt idx="15">
                  <c:v>0.95063262422194517</c:v>
                </c:pt>
                <c:pt idx="16">
                  <c:v>0.96175068610316716</c:v>
                </c:pt>
                <c:pt idx="17">
                  <c:v>1.1926736607549331</c:v>
                </c:pt>
                <c:pt idx="18">
                  <c:v>0.95764557999709687</c:v>
                </c:pt>
                <c:pt idx="19">
                  <c:v>1.018600173337525</c:v>
                </c:pt>
                <c:pt idx="20">
                  <c:v>1.115094431834375</c:v>
                </c:pt>
                <c:pt idx="21">
                  <c:v>0.9164841387384699</c:v>
                </c:pt>
                <c:pt idx="22">
                  <c:v>0.88852962403373603</c:v>
                </c:pt>
                <c:pt idx="23">
                  <c:v>0.88804397424630777</c:v>
                </c:pt>
                <c:pt idx="24">
                  <c:v>0.96081978743290952</c:v>
                </c:pt>
                <c:pt idx="25">
                  <c:v>0.96881685964097064</c:v>
                </c:pt>
                <c:pt idx="26">
                  <c:v>1.1809084596585639</c:v>
                </c:pt>
                <c:pt idx="27">
                  <c:v>0.95063262422194517</c:v>
                </c:pt>
                <c:pt idx="28">
                  <c:v>0.96175068610316716</c:v>
                </c:pt>
                <c:pt idx="29">
                  <c:v>1.1926736607549331</c:v>
                </c:pt>
                <c:pt idx="30">
                  <c:v>0.95764557999709687</c:v>
                </c:pt>
                <c:pt idx="31">
                  <c:v>1.018600173337525</c:v>
                </c:pt>
                <c:pt idx="32">
                  <c:v>1.115094431834375</c:v>
                </c:pt>
                <c:pt idx="33">
                  <c:v>0.9164841387384699</c:v>
                </c:pt>
                <c:pt idx="34">
                  <c:v>0.88852962403373603</c:v>
                </c:pt>
                <c:pt idx="35">
                  <c:v>0.88804397424630777</c:v>
                </c:pt>
                <c:pt idx="36">
                  <c:v>0.96081978743290952</c:v>
                </c:pt>
                <c:pt idx="37">
                  <c:v>0.96881685964097064</c:v>
                </c:pt>
                <c:pt idx="38">
                  <c:v>1.1809084596585639</c:v>
                </c:pt>
                <c:pt idx="39">
                  <c:v>0.95063262422194517</c:v>
                </c:pt>
                <c:pt idx="40">
                  <c:v>0.96175068610316716</c:v>
                </c:pt>
                <c:pt idx="41">
                  <c:v>1.1926736607549331</c:v>
                </c:pt>
                <c:pt idx="42">
                  <c:v>0.95764557999709687</c:v>
                </c:pt>
                <c:pt idx="43">
                  <c:v>1.018600173337525</c:v>
                </c:pt>
                <c:pt idx="44">
                  <c:v>1.115094431834375</c:v>
                </c:pt>
                <c:pt idx="45">
                  <c:v>0.9164841387384699</c:v>
                </c:pt>
                <c:pt idx="46">
                  <c:v>0.88852962403373603</c:v>
                </c:pt>
                <c:pt idx="47">
                  <c:v>0.88804397424630777</c:v>
                </c:pt>
                <c:pt idx="48">
                  <c:v>0.96081978743290952</c:v>
                </c:pt>
                <c:pt idx="49">
                  <c:v>0.96881685964097064</c:v>
                </c:pt>
                <c:pt idx="50">
                  <c:v>1.1809084596585639</c:v>
                </c:pt>
                <c:pt idx="51">
                  <c:v>0.95063262422194517</c:v>
                </c:pt>
              </c:numCache>
            </c:numRef>
          </c:val>
          <c:smooth val="0"/>
          <c:extLst>
            <c:ext xmlns:c16="http://schemas.microsoft.com/office/drawing/2014/chart" uri="{C3380CC4-5D6E-409C-BE32-E72D297353CC}">
              <c16:uniqueId val="{00000000-BD3C-4AB2-962B-86EC3CD5164B}"/>
            </c:ext>
          </c:extLst>
        </c:ser>
        <c:dLbls>
          <c:showLegendKey val="0"/>
          <c:showVal val="0"/>
          <c:showCatName val="0"/>
          <c:showSerName val="0"/>
          <c:showPercent val="0"/>
          <c:showBubbleSize val="0"/>
        </c:dLbls>
        <c:marker val="1"/>
        <c:smooth val="0"/>
        <c:axId val="930356448"/>
        <c:axId val="930363104"/>
      </c:lineChart>
      <c:lineChart>
        <c:grouping val="standard"/>
        <c:varyColors val="0"/>
        <c:ser>
          <c:idx val="0"/>
          <c:order val="0"/>
          <c:tx>
            <c:strRef>
              <c:f>Sheet1!$B$1</c:f>
              <c:strCache>
                <c:ptCount val="1"/>
                <c:pt idx="0">
                  <c:v>trend</c:v>
                </c:pt>
              </c:strCache>
            </c:strRef>
          </c:tx>
          <c:spPr>
            <a:ln w="12700" cap="rnd">
              <a:solidFill>
                <a:srgbClr val="E10000"/>
              </a:solidFill>
              <a:prstDash val="solid"/>
              <a:round/>
            </a:ln>
            <a:effectLst/>
          </c:spPr>
          <c:marker>
            <c:symbol val="none"/>
          </c:marker>
          <c:cat>
            <c:strRef>
              <c:f>Sheet1!$A$2:$A$53</c:f>
              <c:strCache>
                <c:ptCount val="52"/>
                <c:pt idx="0">
                  <c:v>2012-02</c:v>
                </c:pt>
                <c:pt idx="1">
                  <c:v>2012-03</c:v>
                </c:pt>
                <c:pt idx="2">
                  <c:v>2012-04</c:v>
                </c:pt>
                <c:pt idx="3">
                  <c:v>2012-05</c:v>
                </c:pt>
                <c:pt idx="4">
                  <c:v>2012-06</c:v>
                </c:pt>
                <c:pt idx="5">
                  <c:v>2012-07</c:v>
                </c:pt>
                <c:pt idx="6">
                  <c:v>2012-08</c:v>
                </c:pt>
                <c:pt idx="7">
                  <c:v>2012-09</c:v>
                </c:pt>
                <c:pt idx="8">
                  <c:v>2012-10</c:v>
                </c:pt>
                <c:pt idx="9">
                  <c:v>2012-11</c:v>
                </c:pt>
                <c:pt idx="10">
                  <c:v>2012-12</c:v>
                </c:pt>
                <c:pt idx="11">
                  <c:v>2013-01</c:v>
                </c:pt>
                <c:pt idx="12">
                  <c:v>2013-02</c:v>
                </c:pt>
                <c:pt idx="13">
                  <c:v>2013-03</c:v>
                </c:pt>
                <c:pt idx="14">
                  <c:v>2013-04</c:v>
                </c:pt>
                <c:pt idx="15">
                  <c:v>2013-05</c:v>
                </c:pt>
                <c:pt idx="16">
                  <c:v>2013-06</c:v>
                </c:pt>
                <c:pt idx="17">
                  <c:v>2013-07</c:v>
                </c:pt>
                <c:pt idx="18">
                  <c:v>2013-08</c:v>
                </c:pt>
                <c:pt idx="19">
                  <c:v>2013-09</c:v>
                </c:pt>
                <c:pt idx="20">
                  <c:v>2013-10</c:v>
                </c:pt>
                <c:pt idx="21">
                  <c:v>2013-11</c:v>
                </c:pt>
                <c:pt idx="22">
                  <c:v>2013-12</c:v>
                </c:pt>
                <c:pt idx="23">
                  <c:v>2014-01</c:v>
                </c:pt>
                <c:pt idx="24">
                  <c:v>2014-02</c:v>
                </c:pt>
                <c:pt idx="25">
                  <c:v>2014-03</c:v>
                </c:pt>
                <c:pt idx="26">
                  <c:v>2014-04</c:v>
                </c:pt>
                <c:pt idx="27">
                  <c:v>2014-05</c:v>
                </c:pt>
                <c:pt idx="28">
                  <c:v>2014-06</c:v>
                </c:pt>
                <c:pt idx="29">
                  <c:v>2014-07</c:v>
                </c:pt>
                <c:pt idx="30">
                  <c:v>2014-08</c:v>
                </c:pt>
                <c:pt idx="31">
                  <c:v>2014-09</c:v>
                </c:pt>
                <c:pt idx="32">
                  <c:v>2014-10</c:v>
                </c:pt>
                <c:pt idx="33">
                  <c:v>2014-11</c:v>
                </c:pt>
                <c:pt idx="34">
                  <c:v>2014-12</c:v>
                </c:pt>
                <c:pt idx="35">
                  <c:v>2015-01</c:v>
                </c:pt>
                <c:pt idx="36">
                  <c:v>2015-02</c:v>
                </c:pt>
                <c:pt idx="37">
                  <c:v>2015-03</c:v>
                </c:pt>
                <c:pt idx="38">
                  <c:v>2015-04</c:v>
                </c:pt>
                <c:pt idx="39">
                  <c:v>2015-05</c:v>
                </c:pt>
                <c:pt idx="40">
                  <c:v>2015-06</c:v>
                </c:pt>
                <c:pt idx="41">
                  <c:v>2015-07</c:v>
                </c:pt>
                <c:pt idx="42">
                  <c:v>2015-08</c:v>
                </c:pt>
                <c:pt idx="43">
                  <c:v>2015-09</c:v>
                </c:pt>
                <c:pt idx="44">
                  <c:v>2015-10</c:v>
                </c:pt>
                <c:pt idx="45">
                  <c:v>2015-11</c:v>
                </c:pt>
                <c:pt idx="46">
                  <c:v>2015-12</c:v>
                </c:pt>
                <c:pt idx="47">
                  <c:v>2016-01</c:v>
                </c:pt>
                <c:pt idx="48">
                  <c:v>2016-02</c:v>
                </c:pt>
                <c:pt idx="49">
                  <c:v>2016-03</c:v>
                </c:pt>
                <c:pt idx="50">
                  <c:v>2016-04</c:v>
                </c:pt>
                <c:pt idx="51">
                  <c:v>2016-05</c:v>
                </c:pt>
              </c:strCache>
            </c:strRef>
          </c:cat>
          <c:val>
            <c:numRef>
              <c:f>Sheet1!$B$2:$B$53</c:f>
              <c:numCache>
                <c:formatCode>General</c:formatCode>
                <c:ptCount val="52"/>
                <c:pt idx="0">
                  <c:v>2147303.6120832381</c:v>
                </c:pt>
                <c:pt idx="1">
                  <c:v>2191136.556666567</c:v>
                </c:pt>
                <c:pt idx="2">
                  <c:v>2239159.3299998948</c:v>
                </c:pt>
                <c:pt idx="3">
                  <c:v>2290520.278333223</c:v>
                </c:pt>
                <c:pt idx="4">
                  <c:v>2344453.225833219</c:v>
                </c:pt>
                <c:pt idx="5">
                  <c:v>2406449.9808332138</c:v>
                </c:pt>
                <c:pt idx="6">
                  <c:v>2464887.7933332082</c:v>
                </c:pt>
                <c:pt idx="7">
                  <c:v>2542426.2249998688</c:v>
                </c:pt>
                <c:pt idx="8">
                  <c:v>2589803.895833198</c:v>
                </c:pt>
                <c:pt idx="9">
                  <c:v>2604687.0287498608</c:v>
                </c:pt>
                <c:pt idx="10">
                  <c:v>2642344.5295831892</c:v>
                </c:pt>
                <c:pt idx="11">
                  <c:v>2678706.076666519</c:v>
                </c:pt>
                <c:pt idx="12">
                  <c:v>2711639.4549998478</c:v>
                </c:pt>
                <c:pt idx="13">
                  <c:v>2740956.1683331798</c:v>
                </c:pt>
                <c:pt idx="14">
                  <c:v>2772678.6412498429</c:v>
                </c:pt>
                <c:pt idx="15">
                  <c:v>2799145.4270831719</c:v>
                </c:pt>
                <c:pt idx="16">
                  <c:v>2815306.409583169</c:v>
                </c:pt>
                <c:pt idx="17">
                  <c:v>2832956.560833164</c:v>
                </c:pt>
                <c:pt idx="18">
                  <c:v>2851804.6608331581</c:v>
                </c:pt>
                <c:pt idx="19">
                  <c:v>2843715.479999823</c:v>
                </c:pt>
                <c:pt idx="20">
                  <c:v>2870924.6504164832</c:v>
                </c:pt>
                <c:pt idx="21">
                  <c:v>2920924.7337498092</c:v>
                </c:pt>
                <c:pt idx="22">
                  <c:v>2934501.4608331379</c:v>
                </c:pt>
                <c:pt idx="23">
                  <c:v>2944460.719999799</c:v>
                </c:pt>
                <c:pt idx="24">
                  <c:v>2950019.2858331278</c:v>
                </c:pt>
                <c:pt idx="25">
                  <c:v>2956746.8233331228</c:v>
                </c:pt>
                <c:pt idx="26">
                  <c:v>2972861.650833115</c:v>
                </c:pt>
                <c:pt idx="27">
                  <c:v>2993831.241249775</c:v>
                </c:pt>
                <c:pt idx="28">
                  <c:v>3008851.0870831022</c:v>
                </c:pt>
                <c:pt idx="29">
                  <c:v>3019025.5766664301</c:v>
                </c:pt>
                <c:pt idx="30">
                  <c:v>3026844.9691664241</c:v>
                </c:pt>
                <c:pt idx="31">
                  <c:v>3032731.9708330859</c:v>
                </c:pt>
                <c:pt idx="32">
                  <c:v>3044494.0720830811</c:v>
                </c:pt>
                <c:pt idx="33">
                  <c:v>3063853.8899997422</c:v>
                </c:pt>
                <c:pt idx="34">
                  <c:v>3084166.6474997378</c:v>
                </c:pt>
                <c:pt idx="35">
                  <c:v>3104563.5299997339</c:v>
                </c:pt>
                <c:pt idx="36">
                  <c:v>3129616.9695830639</c:v>
                </c:pt>
                <c:pt idx="37">
                  <c:v>3156510.6887497269</c:v>
                </c:pt>
                <c:pt idx="38">
                  <c:v>3183412.0858330568</c:v>
                </c:pt>
                <c:pt idx="39">
                  <c:v>3211834.8262497201</c:v>
                </c:pt>
                <c:pt idx="40">
                  <c:v>3239892.8062497168</c:v>
                </c:pt>
                <c:pt idx="41">
                  <c:v>3271976.1183330482</c:v>
                </c:pt>
                <c:pt idx="42">
                  <c:v>3308689.2395830462</c:v>
                </c:pt>
                <c:pt idx="43">
                  <c:v>3340773.6220830451</c:v>
                </c:pt>
                <c:pt idx="44">
                  <c:v>3375576.2137497109</c:v>
                </c:pt>
                <c:pt idx="45">
                  <c:v>3412604.8220830448</c:v>
                </c:pt>
                <c:pt idx="46">
                  <c:v>3443617.5995830419</c:v>
                </c:pt>
                <c:pt idx="47">
                  <c:v>3471798.65958304</c:v>
                </c:pt>
                <c:pt idx="48">
                  <c:v>3505434.8470830382</c:v>
                </c:pt>
                <c:pt idx="49">
                  <c:v>3546814.9104163689</c:v>
                </c:pt>
                <c:pt idx="50">
                  <c:v>3593423.123749699</c:v>
                </c:pt>
                <c:pt idx="51">
                  <c:v>3646567.1541663641</c:v>
                </c:pt>
              </c:numCache>
            </c:numRef>
          </c:val>
          <c:smooth val="0"/>
          <c:extLst>
            <c:ext xmlns:c16="http://schemas.microsoft.com/office/drawing/2014/chart" uri="{C3380CC4-5D6E-409C-BE32-E72D297353CC}">
              <c16:uniqueId val="{00000001-BD3C-4AB2-962B-86EC3CD5164B}"/>
            </c:ext>
          </c:extLst>
        </c:ser>
        <c:dLbls>
          <c:showLegendKey val="0"/>
          <c:showVal val="0"/>
          <c:showCatName val="0"/>
          <c:showSerName val="0"/>
          <c:showPercent val="0"/>
          <c:showBubbleSize val="0"/>
        </c:dLbls>
        <c:marker val="1"/>
        <c:smooth val="0"/>
        <c:axId val="930359360"/>
        <c:axId val="930362272"/>
      </c:lineChart>
      <c:catAx>
        <c:axId val="930356448"/>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30363104"/>
        <c:crosses val="autoZero"/>
        <c:auto val="1"/>
        <c:lblAlgn val="ctr"/>
        <c:lblOffset val="100"/>
        <c:noMultiLvlLbl val="0"/>
      </c:catAx>
      <c:valAx>
        <c:axId val="930363104"/>
        <c:scaling>
          <c:orientation val="minMax"/>
          <c:min val="0.5"/>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General"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30356448"/>
        <c:crosses val="autoZero"/>
        <c:crossBetween val="between"/>
      </c:valAx>
      <c:valAx>
        <c:axId val="930362272"/>
        <c:scaling>
          <c:orientation val="minMax"/>
          <c:min val="200000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930359360"/>
        <c:crosses val="max"/>
        <c:crossBetween val="between"/>
      </c:valAx>
      <c:catAx>
        <c:axId val="930359360"/>
        <c:scaling>
          <c:orientation val="minMax"/>
        </c:scaling>
        <c:delete val="1"/>
        <c:axPos val="b"/>
        <c:numFmt formatCode="General" sourceLinked="1"/>
        <c:majorTickMark val="out"/>
        <c:minorTickMark val="none"/>
        <c:tickLblPos val="nextTo"/>
        <c:crossAx val="930362272"/>
        <c:crosses val="autoZero"/>
        <c:auto val="1"/>
        <c:lblAlgn val="ctr"/>
        <c:lblOffset val="100"/>
        <c:noMultiLvlLbl val="0"/>
      </c:catAx>
      <c:spPr>
        <a:noFill/>
        <a:ln>
          <a:noFill/>
        </a:ln>
        <a:effectLst/>
      </c:spPr>
    </c:plotArea>
    <c:legend>
      <c:legendPos val="b"/>
      <c:layout>
        <c:manualLayout>
          <c:xMode val="edge"/>
          <c:yMode val="edge"/>
          <c:x val="0"/>
          <c:y val="0.17322669572519067"/>
          <c:w val="0.81338347020736224"/>
          <c:h val="0.1042053643998916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Fg4: Monthly sales per state</a:t>
            </a:r>
            <a:endParaRPr lang="zh-CN" dirty="0">
              <a:highlight>
                <a:srgbClr val="FCEEC9"/>
              </a:highlight>
            </a:endParaRPr>
          </a:p>
        </c:rich>
      </c:tx>
      <c:layout>
        <c:manualLayout>
          <c:xMode val="edge"/>
          <c:yMode val="edge"/>
          <c:x val="0.3050928015134528"/>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2890998609559845"/>
          <c:y val="0.21783485249876522"/>
          <c:w val="0.83924665496569484"/>
          <c:h val="0.43222017790948219"/>
        </c:manualLayout>
      </c:layout>
      <c:lineChart>
        <c:grouping val="standard"/>
        <c:varyColors val="0"/>
        <c:ser>
          <c:idx val="0"/>
          <c:order val="0"/>
          <c:tx>
            <c:strRef>
              <c:f>[不同state总销售额_CA.xlsx]RES!$B$1</c:f>
              <c:strCache>
                <c:ptCount val="1"/>
                <c:pt idx="0">
                  <c:v>CA</c:v>
                </c:pt>
              </c:strCache>
            </c:strRef>
          </c:tx>
          <c:spPr>
            <a:ln w="12700" cap="rnd">
              <a:solidFill>
                <a:srgbClr val="E10000"/>
              </a:solidFill>
              <a:prstDash val="solid"/>
              <a:round/>
            </a:ln>
            <a:effectLst/>
          </c:spPr>
          <c:marker>
            <c:symbol val="none"/>
          </c:marker>
          <c:cat>
            <c:strRef>
              <c:f>[不同state总销售额_CA.xlsx]RES!$A$2:$A$66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[不同state总销售额_CA.xlsx]RES!$B$2:$B$66</c:f>
              <c:numCache>
                <c:formatCode>General</c:formatCode>
                <c:ptCount val="65"/>
                <c:pt idx="0">
                  <c:v>830440.95000001253</c:v>
                </c:pt>
                <c:pt idx="1">
                  <c:v>855662.39000001177</c:v>
                </c:pt>
                <c:pt idx="2">
                  <c:v>1079179.740000017</c:v>
                </c:pt>
                <c:pt idx="3">
                  <c:v>842060.56000001344</c:v>
                </c:pt>
                <c:pt idx="4">
                  <c:v>890377.70000001567</c:v>
                </c:pt>
                <c:pt idx="5">
                  <c:v>1150935.270000017</c:v>
                </c:pt>
                <c:pt idx="6">
                  <c:v>956220.60000001453</c:v>
                </c:pt>
                <c:pt idx="7">
                  <c:v>951750.32000001438</c:v>
                </c:pt>
                <c:pt idx="8">
                  <c:v>1241557.5300000189</c:v>
                </c:pt>
                <c:pt idx="9">
                  <c:v>975744.97000001406</c:v>
                </c:pt>
                <c:pt idx="10">
                  <c:v>980515.53000001574</c:v>
                </c:pt>
                <c:pt idx="11">
                  <c:v>1006557.7900000151</c:v>
                </c:pt>
                <c:pt idx="12">
                  <c:v>1114328.4900000021</c:v>
                </c:pt>
                <c:pt idx="13">
                  <c:v>1130500.83</c:v>
                </c:pt>
                <c:pt idx="14">
                  <c:v>1379075.620000005</c:v>
                </c:pt>
                <c:pt idx="15">
                  <c:v>1114621.700000003</c:v>
                </c:pt>
                <c:pt idx="16">
                  <c:v>1180052.439999992</c:v>
                </c:pt>
                <c:pt idx="17">
                  <c:v>1471306.579999991</c:v>
                </c:pt>
                <c:pt idx="18">
                  <c:v>1216388.2899999891</c:v>
                </c:pt>
                <c:pt idx="19">
                  <c:v>1487738.7299999881</c:v>
                </c:pt>
                <c:pt idx="20">
                  <c:v>1137865.9099999981</c:v>
                </c:pt>
                <c:pt idx="21">
                  <c:v>1088198.160000012</c:v>
                </c:pt>
                <c:pt idx="22">
                  <c:v>1067568.030000007</c:v>
                </c:pt>
                <c:pt idx="23">
                  <c:v>1102342.5600000061</c:v>
                </c:pt>
                <c:pt idx="24">
                  <c:v>1139475.9400000039</c:v>
                </c:pt>
                <c:pt idx="25">
                  <c:v>1179425.2099999969</c:v>
                </c:pt>
                <c:pt idx="26">
                  <c:v>1481702.649999999</c:v>
                </c:pt>
                <c:pt idx="27">
                  <c:v>1225465.3199999949</c:v>
                </c:pt>
                <c:pt idx="28">
                  <c:v>1272637.539999994</c:v>
                </c:pt>
                <c:pt idx="29">
                  <c:v>1642486.059999987</c:v>
                </c:pt>
                <c:pt idx="30">
                  <c:v>1317036.699999989</c:v>
                </c:pt>
                <c:pt idx="31">
                  <c:v>1354114.679999989</c:v>
                </c:pt>
                <c:pt idx="32">
                  <c:v>1646120.8199999861</c:v>
                </c:pt>
                <c:pt idx="33">
                  <c:v>1259409.359999995</c:v>
                </c:pt>
                <c:pt idx="34">
                  <c:v>1210405.5499999949</c:v>
                </c:pt>
                <c:pt idx="35">
                  <c:v>1216772.2899999919</c:v>
                </c:pt>
                <c:pt idx="36">
                  <c:v>1251470.589999991</c:v>
                </c:pt>
                <c:pt idx="37">
                  <c:v>1269286.989999993</c:v>
                </c:pt>
                <c:pt idx="38">
                  <c:v>1653945.549999983</c:v>
                </c:pt>
                <c:pt idx="39">
                  <c:v>1315229.6799999869</c:v>
                </c:pt>
                <c:pt idx="40">
                  <c:v>1315722.5499999861</c:v>
                </c:pt>
                <c:pt idx="41">
                  <c:v>1675411.009999983</c:v>
                </c:pt>
                <c:pt idx="42">
                  <c:v>1345253.2199999811</c:v>
                </c:pt>
                <c:pt idx="43">
                  <c:v>1361845.579999984</c:v>
                </c:pt>
                <c:pt idx="44">
                  <c:v>1717210.5199999739</c:v>
                </c:pt>
                <c:pt idx="45">
                  <c:v>1338328.799999984</c:v>
                </c:pt>
                <c:pt idx="46">
                  <c:v>1291641.9999999851</c:v>
                </c:pt>
                <c:pt idx="47">
                  <c:v>1283875.209999983</c:v>
                </c:pt>
                <c:pt idx="48">
                  <c:v>1324701.859999981</c:v>
                </c:pt>
                <c:pt idx="49">
                  <c:v>1336546.6099999859</c:v>
                </c:pt>
                <c:pt idx="50">
                  <c:v>1726536.819999981</c:v>
                </c:pt>
                <c:pt idx="51">
                  <c:v>1387529.6199999831</c:v>
                </c:pt>
                <c:pt idx="52">
                  <c:v>1443766.6099999801</c:v>
                </c:pt>
                <c:pt idx="53">
                  <c:v>1860689.979999976</c:v>
                </c:pt>
                <c:pt idx="54">
                  <c:v>1563948.319999974</c:v>
                </c:pt>
                <c:pt idx="55">
                  <c:v>1526090.279999976</c:v>
                </c:pt>
                <c:pt idx="56">
                  <c:v>1955464.589999961</c:v>
                </c:pt>
                <c:pt idx="57">
                  <c:v>1507116.2599999791</c:v>
                </c:pt>
                <c:pt idx="58">
                  <c:v>1457176.3599999819</c:v>
                </c:pt>
                <c:pt idx="59">
                  <c:v>1424096.5099999821</c:v>
                </c:pt>
                <c:pt idx="60">
                  <c:v>1560400.4399999711</c:v>
                </c:pt>
                <c:pt idx="61">
                  <c:v>1589971.129999971</c:v>
                </c:pt>
                <c:pt idx="62">
                  <c:v>2032388.7599999609</c:v>
                </c:pt>
                <c:pt idx="63">
                  <c:v>1712871.5399999651</c:v>
                </c:pt>
              </c:numCache>
            </c:numRef>
          </c:val>
          <c:smooth val="1"/>
          <c:extLst>
            <c:ext xmlns:c16="http://schemas.microsoft.com/office/drawing/2014/chart" uri="{C3380CC4-5D6E-409C-BE32-E72D297353CC}">
              <c16:uniqueId val="{00000000-A528-4F59-8201-553CCB076046}"/>
            </c:ext>
          </c:extLst>
        </c:ser>
        <c:ser>
          <c:idx val="1"/>
          <c:order val="1"/>
          <c:tx>
            <c:strRef>
              <c:f>[不同state总销售额_CA.xlsx]RES!$C$1</c:f>
              <c:strCache>
                <c:ptCount val="1"/>
                <c:pt idx="0">
                  <c:v>TX</c:v>
                </c:pt>
              </c:strCache>
            </c:strRef>
          </c:tx>
          <c:spPr>
            <a:ln w="12700" cap="rnd">
              <a:solidFill>
                <a:srgbClr val="C8C8C8"/>
              </a:solidFill>
              <a:prstDash val="solid"/>
              <a:round/>
            </a:ln>
            <a:effectLst/>
          </c:spPr>
          <c:marker>
            <c:symbol val="none"/>
          </c:marker>
          <c:cat>
            <c:strRef>
              <c:f>[不同state总销售额_CA.xlsx]RES!$A$2:$A$66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[不同state总销售额_CA.xlsx]RES!$C$2:$C$66</c:f>
              <c:numCache>
                <c:formatCode>General</c:formatCode>
                <c:ptCount val="65"/>
                <c:pt idx="0">
                  <c:v>549562.84000000625</c:v>
                </c:pt>
                <c:pt idx="1">
                  <c:v>561287.77000000619</c:v>
                </c:pt>
                <c:pt idx="2">
                  <c:v>690340.59000000695</c:v>
                </c:pt>
                <c:pt idx="3">
                  <c:v>552365.99000000604</c:v>
                </c:pt>
                <c:pt idx="4">
                  <c:v>591548.47000000649</c:v>
                </c:pt>
                <c:pt idx="5">
                  <c:v>747857.69000000833</c:v>
                </c:pt>
                <c:pt idx="6">
                  <c:v>643838.97000000731</c:v>
                </c:pt>
                <c:pt idx="7">
                  <c:v>633181.23000000813</c:v>
                </c:pt>
                <c:pt idx="8">
                  <c:v>809408.44000001077</c:v>
                </c:pt>
                <c:pt idx="9">
                  <c:v>639830.96000000846</c:v>
                </c:pt>
                <c:pt idx="10">
                  <c:v>624312.95000000787</c:v>
                </c:pt>
                <c:pt idx="11">
                  <c:v>639747.09000000835</c:v>
                </c:pt>
                <c:pt idx="12">
                  <c:v>703859.17000000994</c:v>
                </c:pt>
                <c:pt idx="13">
                  <c:v>730215.5300000119</c:v>
                </c:pt>
                <c:pt idx="14">
                  <c:v>911783.80000001378</c:v>
                </c:pt>
                <c:pt idx="15">
                  <c:v>745910.16000001167</c:v>
                </c:pt>
                <c:pt idx="16">
                  <c:v>790436.93000001216</c:v>
                </c:pt>
                <c:pt idx="17">
                  <c:v>956226.18000001658</c:v>
                </c:pt>
                <c:pt idx="18">
                  <c:v>783202.20000001346</c:v>
                </c:pt>
                <c:pt idx="19">
                  <c:v>978348.74000001699</c:v>
                </c:pt>
                <c:pt idx="20">
                  <c:v>760501.43000001321</c:v>
                </c:pt>
                <c:pt idx="21">
                  <c:v>727073.44000001077</c:v>
                </c:pt>
                <c:pt idx="22">
                  <c:v>717677.33000001148</c:v>
                </c:pt>
                <c:pt idx="23">
                  <c:v>731008.18000001146</c:v>
                </c:pt>
                <c:pt idx="24">
                  <c:v>786164.28000001353</c:v>
                </c:pt>
                <c:pt idx="25">
                  <c:v>807221.91000001435</c:v>
                </c:pt>
                <c:pt idx="26">
                  <c:v>965454.25000001793</c:v>
                </c:pt>
                <c:pt idx="27">
                  <c:v>764052.07000001497</c:v>
                </c:pt>
                <c:pt idx="28">
                  <c:v>812425.10000001499</c:v>
                </c:pt>
                <c:pt idx="29">
                  <c:v>1021934.740000019</c:v>
                </c:pt>
                <c:pt idx="30">
                  <c:v>821752.6800000167</c:v>
                </c:pt>
                <c:pt idx="31">
                  <c:v>837705.63000001723</c:v>
                </c:pt>
                <c:pt idx="32">
                  <c:v>1001723.22000002</c:v>
                </c:pt>
                <c:pt idx="33">
                  <c:v>765855.99000001512</c:v>
                </c:pt>
                <c:pt idx="34">
                  <c:v>748529.02000001585</c:v>
                </c:pt>
                <c:pt idx="35">
                  <c:v>739751.22000001592</c:v>
                </c:pt>
                <c:pt idx="36">
                  <c:v>757772.99000001559</c:v>
                </c:pt>
                <c:pt idx="37">
                  <c:v>817229.02000001806</c:v>
                </c:pt>
                <c:pt idx="38">
                  <c:v>1026676.090000025</c:v>
                </c:pt>
                <c:pt idx="39">
                  <c:v>817408.6000000207</c:v>
                </c:pt>
                <c:pt idx="40">
                  <c:v>838032.4200000196</c:v>
                </c:pt>
                <c:pt idx="41">
                  <c:v>1038723.030000022</c:v>
                </c:pt>
                <c:pt idx="42">
                  <c:v>824330.2600000191</c:v>
                </c:pt>
                <c:pt idx="43">
                  <c:v>836212.80000001937</c:v>
                </c:pt>
                <c:pt idx="44">
                  <c:v>1048871.6800000239</c:v>
                </c:pt>
                <c:pt idx="45">
                  <c:v>822112.75000001886</c:v>
                </c:pt>
                <c:pt idx="46">
                  <c:v>820979.17000001867</c:v>
                </c:pt>
                <c:pt idx="47">
                  <c:v>834414.73000001756</c:v>
                </c:pt>
                <c:pt idx="48">
                  <c:v>911102.7600000198</c:v>
                </c:pt>
                <c:pt idx="49">
                  <c:v>966153.8300000201</c:v>
                </c:pt>
                <c:pt idx="50">
                  <c:v>1208590.2100000251</c:v>
                </c:pt>
                <c:pt idx="51">
                  <c:v>976425.81000002089</c:v>
                </c:pt>
                <c:pt idx="52">
                  <c:v>968846.22000001848</c:v>
                </c:pt>
                <c:pt idx="53">
                  <c:v>1172377.2100000239</c:v>
                </c:pt>
                <c:pt idx="54">
                  <c:v>963699.75000002142</c:v>
                </c:pt>
                <c:pt idx="55">
                  <c:v>918634.57000001939</c:v>
                </c:pt>
                <c:pt idx="56">
                  <c:v>1201435.1900000251</c:v>
                </c:pt>
                <c:pt idx="57">
                  <c:v>937344.37000001979</c:v>
                </c:pt>
                <c:pt idx="58">
                  <c:v>925061.22000001965</c:v>
                </c:pt>
                <c:pt idx="59">
                  <c:v>906323.57000001753</c:v>
                </c:pt>
                <c:pt idx="60">
                  <c:v>1019210.010000014</c:v>
                </c:pt>
                <c:pt idx="61">
                  <c:v>1027307.4200000199</c:v>
                </c:pt>
                <c:pt idx="62">
                  <c:v>1261841.010000027</c:v>
                </c:pt>
                <c:pt idx="63">
                  <c:v>1057589.2800000149</c:v>
                </c:pt>
              </c:numCache>
            </c:numRef>
          </c:val>
          <c:smooth val="1"/>
          <c:extLst>
            <c:ext xmlns:c16="http://schemas.microsoft.com/office/drawing/2014/chart" uri="{C3380CC4-5D6E-409C-BE32-E72D297353CC}">
              <c16:uniqueId val="{00000001-A528-4F59-8201-553CCB076046}"/>
            </c:ext>
          </c:extLst>
        </c:ser>
        <c:ser>
          <c:idx val="2"/>
          <c:order val="2"/>
          <c:tx>
            <c:strRef>
              <c:f>[不同state总销售额_CA.xlsx]RES!$D$1</c:f>
              <c:strCache>
                <c:ptCount val="1"/>
                <c:pt idx="0">
                  <c:v>WI</c:v>
                </c:pt>
              </c:strCache>
            </c:strRef>
          </c:tx>
          <c:spPr>
            <a:ln w="12700" cap="rnd">
              <a:solidFill>
                <a:srgbClr val="FA6400"/>
              </a:solidFill>
              <a:prstDash val="solid"/>
              <a:round/>
            </a:ln>
            <a:effectLst/>
          </c:spPr>
          <c:marker>
            <c:symbol val="none"/>
          </c:marker>
          <c:cat>
            <c:strRef>
              <c:f>[不同state总销售额_CA.xlsx]RES!$A$2:$A$66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[不同state总销售额_CA.xlsx]RES!$D$2:$D$66</c:f>
              <c:numCache>
                <c:formatCode>General</c:formatCode>
                <c:ptCount val="65"/>
                <c:pt idx="0">
                  <c:v>486896.51000000437</c:v>
                </c:pt>
                <c:pt idx="1">
                  <c:v>481042.46000000369</c:v>
                </c:pt>
                <c:pt idx="2">
                  <c:v>554911.38000000524</c:v>
                </c:pt>
                <c:pt idx="3">
                  <c:v>435061.66000000451</c:v>
                </c:pt>
                <c:pt idx="4">
                  <c:v>463947.06000000419</c:v>
                </c:pt>
                <c:pt idx="5">
                  <c:v>576382.12000000535</c:v>
                </c:pt>
                <c:pt idx="6">
                  <c:v>467734.63000000408</c:v>
                </c:pt>
                <c:pt idx="7">
                  <c:v>479008.74000000447</c:v>
                </c:pt>
                <c:pt idx="8">
                  <c:v>610229.10000000638</c:v>
                </c:pt>
                <c:pt idx="9">
                  <c:v>485644.13000000542</c:v>
                </c:pt>
                <c:pt idx="10">
                  <c:v>500097.28000000509</c:v>
                </c:pt>
                <c:pt idx="11">
                  <c:v>519577.39000000531</c:v>
                </c:pt>
                <c:pt idx="12">
                  <c:v>574361.73000000732</c:v>
                </c:pt>
                <c:pt idx="13">
                  <c:v>563617.84000000777</c:v>
                </c:pt>
                <c:pt idx="14">
                  <c:v>659777.2700000084</c:v>
                </c:pt>
                <c:pt idx="15">
                  <c:v>575414.13000000792</c:v>
                </c:pt>
                <c:pt idx="16">
                  <c:v>663316.82000001019</c:v>
                </c:pt>
                <c:pt idx="17">
                  <c:v>847631.48000001558</c:v>
                </c:pt>
                <c:pt idx="18">
                  <c:v>670722.05000001122</c:v>
                </c:pt>
                <c:pt idx="19">
                  <c:v>856256.84000001429</c:v>
                </c:pt>
                <c:pt idx="20">
                  <c:v>641487.81000000855</c:v>
                </c:pt>
                <c:pt idx="21">
                  <c:v>764483.57000001345</c:v>
                </c:pt>
                <c:pt idx="22">
                  <c:v>744925.31000001193</c:v>
                </c:pt>
                <c:pt idx="23">
                  <c:v>779963.75000001327</c:v>
                </c:pt>
                <c:pt idx="24">
                  <c:v>809878.03000001376</c:v>
                </c:pt>
                <c:pt idx="25">
                  <c:v>798319.3400000144</c:v>
                </c:pt>
                <c:pt idx="26">
                  <c:v>904186.88000001712</c:v>
                </c:pt>
                <c:pt idx="27">
                  <c:v>680924.37000001315</c:v>
                </c:pt>
                <c:pt idx="28">
                  <c:v>702111.36000001605</c:v>
                </c:pt>
                <c:pt idx="29">
                  <c:v>880979.26000001933</c:v>
                </c:pt>
                <c:pt idx="30">
                  <c:v>713641.74000001443</c:v>
                </c:pt>
                <c:pt idx="31">
                  <c:v>754265.08000001637</c:v>
                </c:pt>
                <c:pt idx="32">
                  <c:v>921290.12000001851</c:v>
                </c:pt>
                <c:pt idx="33">
                  <c:v>725212.81000001566</c:v>
                </c:pt>
                <c:pt idx="34">
                  <c:v>726354.56000001531</c:v>
                </c:pt>
                <c:pt idx="35">
                  <c:v>740694.74000001675</c:v>
                </c:pt>
                <c:pt idx="36">
                  <c:v>775776.49000001652</c:v>
                </c:pt>
                <c:pt idx="37">
                  <c:v>810409.53000001889</c:v>
                </c:pt>
                <c:pt idx="38">
                  <c:v>945518.92000002321</c:v>
                </c:pt>
                <c:pt idx="39">
                  <c:v>766276.87000001967</c:v>
                </c:pt>
                <c:pt idx="40">
                  <c:v>765421.94000001741</c:v>
                </c:pt>
                <c:pt idx="41">
                  <c:v>943450.86000002036</c:v>
                </c:pt>
                <c:pt idx="42">
                  <c:v>758328.22000001709</c:v>
                </c:pt>
                <c:pt idx="43">
                  <c:v>813834.4700000186</c:v>
                </c:pt>
                <c:pt idx="44">
                  <c:v>1019534.930000023</c:v>
                </c:pt>
                <c:pt idx="45">
                  <c:v>838189.27000001911</c:v>
                </c:pt>
                <c:pt idx="46">
                  <c:v>812021.48000001861</c:v>
                </c:pt>
                <c:pt idx="47">
                  <c:v>829099.9700000165</c:v>
                </c:pt>
                <c:pt idx="48">
                  <c:v>900326.34000001906</c:v>
                </c:pt>
                <c:pt idx="49">
                  <c:v>888563.47000002093</c:v>
                </c:pt>
                <c:pt idx="50">
                  <c:v>1042308.690000026</c:v>
                </c:pt>
                <c:pt idx="51">
                  <c:v>865810.33000002149</c:v>
                </c:pt>
                <c:pt idx="52">
                  <c:v>849104.99000001978</c:v>
                </c:pt>
                <c:pt idx="53">
                  <c:v>1051976.290000025</c:v>
                </c:pt>
                <c:pt idx="54">
                  <c:v>853919.96000002185</c:v>
                </c:pt>
                <c:pt idx="55">
                  <c:v>883536.8500000193</c:v>
                </c:pt>
                <c:pt idx="56">
                  <c:v>1147610.700000026</c:v>
                </c:pt>
                <c:pt idx="57">
                  <c:v>923963.44000001962</c:v>
                </c:pt>
                <c:pt idx="58">
                  <c:v>916918.48000002035</c:v>
                </c:pt>
                <c:pt idx="59">
                  <c:v>918801.86000001826</c:v>
                </c:pt>
                <c:pt idx="60">
                  <c:v>1061956.9800000079</c:v>
                </c:pt>
                <c:pt idx="61">
                  <c:v>1061670.410000009</c:v>
                </c:pt>
                <c:pt idx="62">
                  <c:v>1314118.0200000131</c:v>
                </c:pt>
                <c:pt idx="63">
                  <c:v>1103849.6000000029</c:v>
                </c:pt>
              </c:numCache>
            </c:numRef>
          </c:val>
          <c:smooth val="1"/>
          <c:extLst>
            <c:ext xmlns:c16="http://schemas.microsoft.com/office/drawing/2014/chart" uri="{C3380CC4-5D6E-409C-BE32-E72D297353CC}">
              <c16:uniqueId val="{00000002-A528-4F59-8201-553CCB076046}"/>
            </c:ext>
          </c:extLst>
        </c:ser>
        <c:dLbls>
          <c:showLegendKey val="0"/>
          <c:showVal val="0"/>
          <c:showCatName val="0"/>
          <c:showSerName val="0"/>
          <c:showPercent val="0"/>
          <c:showBubbleSize val="0"/>
        </c:dLbls>
        <c:smooth val="0"/>
        <c:axId val="231887327"/>
        <c:axId val="231880255"/>
      </c:lineChart>
      <c:catAx>
        <c:axId val="231887327"/>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31880255"/>
        <c:crosses val="autoZero"/>
        <c:auto val="1"/>
        <c:lblAlgn val="ctr"/>
        <c:lblOffset val="100"/>
        <c:noMultiLvlLbl val="0"/>
      </c:catAx>
      <c:valAx>
        <c:axId val="231880255"/>
        <c:scaling>
          <c:orientation val="minMax"/>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General"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31887327"/>
        <c:crosses val="autoZero"/>
        <c:crossBetween val="between"/>
        <c:majorUnit val="1000000"/>
      </c:valAx>
      <c:spPr>
        <a:noFill/>
        <a:ln>
          <a:noFill/>
        </a:ln>
        <a:effectLst/>
      </c:spPr>
    </c:plotArea>
    <c:legend>
      <c:legendPos val="b"/>
      <c:layout>
        <c:manualLayout>
          <c:xMode val="edge"/>
          <c:yMode val="edge"/>
          <c:x val="0.1441387248979964"/>
          <c:y val="0.1648462125634233"/>
          <c:w val="0.82005858105064"/>
          <c:h val="9.383099097481029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Fg5: Sales per category</a:t>
            </a:r>
            <a:endParaRPr lang="zh-CN" dirty="0">
              <a:highlight>
                <a:srgbClr val="FCEEC9"/>
              </a:highlight>
            </a:endParaRPr>
          </a:p>
        </c:rich>
      </c:tx>
      <c:layout>
        <c:manualLayout>
          <c:xMode val="edge"/>
          <c:yMode val="edge"/>
          <c:x val="0.34377376227658635"/>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2890998609559845"/>
          <c:y val="0.21783485249876522"/>
          <c:w val="0.83924665496569484"/>
          <c:h val="0.41671089980515708"/>
        </c:manualLayout>
      </c:layout>
      <c:lineChart>
        <c:grouping val="standard"/>
        <c:varyColors val="0"/>
        <c:ser>
          <c:idx val="0"/>
          <c:order val="0"/>
          <c:tx>
            <c:strRef>
              <c:f>[不同cat总销售额_FOODS.xlsx]RES!$C$1</c:f>
              <c:strCache>
                <c:ptCount val="1"/>
                <c:pt idx="0">
                  <c:v>FOODS</c:v>
                </c:pt>
              </c:strCache>
            </c:strRef>
          </c:tx>
          <c:spPr>
            <a:ln w="12700" cap="rnd">
              <a:solidFill>
                <a:srgbClr val="E10000"/>
              </a:solidFill>
              <a:prstDash val="solid"/>
              <a:round/>
            </a:ln>
            <a:effectLst/>
          </c:spPr>
          <c:marker>
            <c:symbol val="none"/>
          </c:marker>
          <c:cat>
            <c:strRef>
              <c:f>[不同cat总销售额_FOODS.xlsx]RES!$B$2:$B$66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[不同cat总销售额_FOODS.xlsx]RES!$C$2:$C$66</c:f>
              <c:numCache>
                <c:formatCode>General</c:formatCode>
                <c:ptCount val="65"/>
                <c:pt idx="0">
                  <c:v>1132507.7399999991</c:v>
                </c:pt>
                <c:pt idx="1">
                  <c:v>1126091.7099999969</c:v>
                </c:pt>
                <c:pt idx="2">
                  <c:v>1338639.4300000011</c:v>
                </c:pt>
                <c:pt idx="3">
                  <c:v>1045057.909999999</c:v>
                </c:pt>
                <c:pt idx="4">
                  <c:v>1147628.5500000019</c:v>
                </c:pt>
                <c:pt idx="5">
                  <c:v>1475104.899999999</c:v>
                </c:pt>
                <c:pt idx="6">
                  <c:v>1251824.8499999989</c:v>
                </c:pt>
                <c:pt idx="7">
                  <c:v>1253242.690000002</c:v>
                </c:pt>
                <c:pt idx="8">
                  <c:v>1630490.540000001</c:v>
                </c:pt>
                <c:pt idx="9">
                  <c:v>1293236.6300000011</c:v>
                </c:pt>
                <c:pt idx="10">
                  <c:v>1323414.4800000009</c:v>
                </c:pt>
                <c:pt idx="11">
                  <c:v>1371830.070000001</c:v>
                </c:pt>
                <c:pt idx="12">
                  <c:v>1472071.4600000009</c:v>
                </c:pt>
                <c:pt idx="13">
                  <c:v>1502765.8800000029</c:v>
                </c:pt>
                <c:pt idx="14">
                  <c:v>1832372.050000004</c:v>
                </c:pt>
                <c:pt idx="15">
                  <c:v>1550223.2200000021</c:v>
                </c:pt>
                <c:pt idx="16">
                  <c:v>1657403.220000006</c:v>
                </c:pt>
                <c:pt idx="17">
                  <c:v>2011890.290000008</c:v>
                </c:pt>
                <c:pt idx="18">
                  <c:v>1621254.410000006</c:v>
                </c:pt>
                <c:pt idx="19">
                  <c:v>1937299.3600000041</c:v>
                </c:pt>
                <c:pt idx="20">
                  <c:v>1467606.190000002</c:v>
                </c:pt>
                <c:pt idx="21">
                  <c:v>1508825.1000000041</c:v>
                </c:pt>
                <c:pt idx="22">
                  <c:v>1481888.620000002</c:v>
                </c:pt>
                <c:pt idx="23">
                  <c:v>1579759.6600000029</c:v>
                </c:pt>
                <c:pt idx="24">
                  <c:v>1585222.950000003</c:v>
                </c:pt>
                <c:pt idx="25">
                  <c:v>1598002.510000003</c:v>
                </c:pt>
                <c:pt idx="26">
                  <c:v>1901201.650000002</c:v>
                </c:pt>
                <c:pt idx="27">
                  <c:v>1522064.1300000059</c:v>
                </c:pt>
                <c:pt idx="28">
                  <c:v>1599194.670000009</c:v>
                </c:pt>
                <c:pt idx="29">
                  <c:v>2054413.480000007</c:v>
                </c:pt>
                <c:pt idx="30">
                  <c:v>1632321.1800000069</c:v>
                </c:pt>
                <c:pt idx="31">
                  <c:v>1724896.95000001</c:v>
                </c:pt>
                <c:pt idx="32">
                  <c:v>2057660.8100000131</c:v>
                </c:pt>
                <c:pt idx="33">
                  <c:v>1593299.5800000131</c:v>
                </c:pt>
                <c:pt idx="34">
                  <c:v>1565904.020000011</c:v>
                </c:pt>
                <c:pt idx="35">
                  <c:v>1588326.6000000129</c:v>
                </c:pt>
                <c:pt idx="36">
                  <c:v>1613714.480000013</c:v>
                </c:pt>
                <c:pt idx="37">
                  <c:v>1678246.9000000169</c:v>
                </c:pt>
                <c:pt idx="38">
                  <c:v>2133159.4000000129</c:v>
                </c:pt>
                <c:pt idx="39">
                  <c:v>1730402.4400000121</c:v>
                </c:pt>
                <c:pt idx="40">
                  <c:v>1722738.3300000131</c:v>
                </c:pt>
                <c:pt idx="41">
                  <c:v>2110548.9600000181</c:v>
                </c:pt>
                <c:pt idx="42">
                  <c:v>1695380.750000013</c:v>
                </c:pt>
                <c:pt idx="43">
                  <c:v>1750631.7600000179</c:v>
                </c:pt>
                <c:pt idx="44">
                  <c:v>2197437.0800000262</c:v>
                </c:pt>
                <c:pt idx="45">
                  <c:v>1759995.7600000219</c:v>
                </c:pt>
                <c:pt idx="46">
                  <c:v>1713619.610000018</c:v>
                </c:pt>
                <c:pt idx="47">
                  <c:v>1722604.4200000199</c:v>
                </c:pt>
                <c:pt idx="48">
                  <c:v>1789280.460000023</c:v>
                </c:pt>
                <c:pt idx="49">
                  <c:v>1732006.9600000179</c:v>
                </c:pt>
                <c:pt idx="50">
                  <c:v>2157144.8300000271</c:v>
                </c:pt>
                <c:pt idx="51">
                  <c:v>1780271.5300000289</c:v>
                </c:pt>
                <c:pt idx="52">
                  <c:v>1775002.5900000229</c:v>
                </c:pt>
                <c:pt idx="53">
                  <c:v>2226857.22000003</c:v>
                </c:pt>
                <c:pt idx="54">
                  <c:v>1831832.340000028</c:v>
                </c:pt>
                <c:pt idx="55">
                  <c:v>1807924.9700000249</c:v>
                </c:pt>
                <c:pt idx="56">
                  <c:v>2417938.8300000369</c:v>
                </c:pt>
                <c:pt idx="57">
                  <c:v>1852885.350000025</c:v>
                </c:pt>
                <c:pt idx="58">
                  <c:v>1817172.030000018</c:v>
                </c:pt>
                <c:pt idx="59">
                  <c:v>1844409.8200000231</c:v>
                </c:pt>
                <c:pt idx="60">
                  <c:v>2054002.5500000189</c:v>
                </c:pt>
                <c:pt idx="61">
                  <c:v>2061580.9900000109</c:v>
                </c:pt>
                <c:pt idx="62">
                  <c:v>2628216.6100000208</c:v>
                </c:pt>
                <c:pt idx="63">
                  <c:v>2221846.6400000071</c:v>
                </c:pt>
              </c:numCache>
            </c:numRef>
          </c:val>
          <c:smooth val="1"/>
          <c:extLst>
            <c:ext xmlns:c16="http://schemas.microsoft.com/office/drawing/2014/chart" uri="{C3380CC4-5D6E-409C-BE32-E72D297353CC}">
              <c16:uniqueId val="{00000000-B255-47E0-83EE-3ACF709D95B4}"/>
            </c:ext>
          </c:extLst>
        </c:ser>
        <c:ser>
          <c:idx val="1"/>
          <c:order val="1"/>
          <c:tx>
            <c:strRef>
              <c:f>[不同cat总销售额_FOODS.xlsx]RES!$D$1</c:f>
              <c:strCache>
                <c:ptCount val="1"/>
                <c:pt idx="0">
                  <c:v>HOBBIES</c:v>
                </c:pt>
              </c:strCache>
            </c:strRef>
          </c:tx>
          <c:spPr>
            <a:ln w="12700" cap="rnd">
              <a:solidFill>
                <a:srgbClr val="C8C8C8"/>
              </a:solidFill>
              <a:prstDash val="solid"/>
              <a:round/>
            </a:ln>
            <a:effectLst/>
          </c:spPr>
          <c:marker>
            <c:symbol val="none"/>
          </c:marker>
          <c:cat>
            <c:strRef>
              <c:f>[不同cat总销售额_FOODS.xlsx]RES!$B$2:$B$66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[不同cat总销售额_FOODS.xlsx]RES!$D$2:$D$66</c:f>
              <c:numCache>
                <c:formatCode>General</c:formatCode>
                <c:ptCount val="65"/>
                <c:pt idx="0">
                  <c:v>205925.8600000013</c:v>
                </c:pt>
                <c:pt idx="1">
                  <c:v>213931.06000000131</c:v>
                </c:pt>
                <c:pt idx="2">
                  <c:v>288260.5800000017</c:v>
                </c:pt>
                <c:pt idx="3">
                  <c:v>236286.42000000161</c:v>
                </c:pt>
                <c:pt idx="4">
                  <c:v>233097.74000000159</c:v>
                </c:pt>
                <c:pt idx="5">
                  <c:v>292700.45000000251</c:v>
                </c:pt>
                <c:pt idx="6">
                  <c:v>223620.85000000149</c:v>
                </c:pt>
                <c:pt idx="7">
                  <c:v>208997.9400000016</c:v>
                </c:pt>
                <c:pt idx="8">
                  <c:v>269357.69000000198</c:v>
                </c:pt>
                <c:pt idx="9">
                  <c:v>203972.79000000141</c:v>
                </c:pt>
                <c:pt idx="10">
                  <c:v>218496.72000000149</c:v>
                </c:pt>
                <c:pt idx="11">
                  <c:v>211358.74000000121</c:v>
                </c:pt>
                <c:pt idx="12">
                  <c:v>235301.9700000016</c:v>
                </c:pt>
                <c:pt idx="13">
                  <c:v>241123.74000000139</c:v>
                </c:pt>
                <c:pt idx="14">
                  <c:v>306898.09000000107</c:v>
                </c:pt>
                <c:pt idx="15">
                  <c:v>249418.0000000009</c:v>
                </c:pt>
                <c:pt idx="16">
                  <c:v>262269.33000000159</c:v>
                </c:pt>
                <c:pt idx="17">
                  <c:v>356124.62000000349</c:v>
                </c:pt>
                <c:pt idx="18">
                  <c:v>279087.9000000034</c:v>
                </c:pt>
                <c:pt idx="19">
                  <c:v>353818.7400000043</c:v>
                </c:pt>
                <c:pt idx="20">
                  <c:v>283596.98000000359</c:v>
                </c:pt>
                <c:pt idx="21">
                  <c:v>297628.16000000358</c:v>
                </c:pt>
                <c:pt idx="22">
                  <c:v>302158.8700000036</c:v>
                </c:pt>
                <c:pt idx="23">
                  <c:v>301964.56000000308</c:v>
                </c:pt>
                <c:pt idx="24">
                  <c:v>344061.07000000362</c:v>
                </c:pt>
                <c:pt idx="25">
                  <c:v>345766.45000000391</c:v>
                </c:pt>
                <c:pt idx="26">
                  <c:v>424616.00000000541</c:v>
                </c:pt>
                <c:pt idx="27">
                  <c:v>325683.61000000482</c:v>
                </c:pt>
                <c:pt idx="28">
                  <c:v>350850.22000000591</c:v>
                </c:pt>
                <c:pt idx="29">
                  <c:v>433089.96000000578</c:v>
                </c:pt>
                <c:pt idx="30">
                  <c:v>350001.36000000528</c:v>
                </c:pt>
                <c:pt idx="31">
                  <c:v>335341.30000000441</c:v>
                </c:pt>
                <c:pt idx="32">
                  <c:v>428023.74000000721</c:v>
                </c:pt>
                <c:pt idx="33">
                  <c:v>335386.0100000049</c:v>
                </c:pt>
                <c:pt idx="34">
                  <c:v>333130.48000000528</c:v>
                </c:pt>
                <c:pt idx="35">
                  <c:v>333531.79000000498</c:v>
                </c:pt>
                <c:pt idx="36">
                  <c:v>330009.23000000539</c:v>
                </c:pt>
                <c:pt idx="37">
                  <c:v>317577.41000000451</c:v>
                </c:pt>
                <c:pt idx="38">
                  <c:v>412785.11000000627</c:v>
                </c:pt>
                <c:pt idx="39">
                  <c:v>322188.04000000493</c:v>
                </c:pt>
                <c:pt idx="40">
                  <c:v>338717.6900000053</c:v>
                </c:pt>
                <c:pt idx="41">
                  <c:v>430189.61000000691</c:v>
                </c:pt>
                <c:pt idx="42">
                  <c:v>335536.49000000593</c:v>
                </c:pt>
                <c:pt idx="43">
                  <c:v>346763.94000000559</c:v>
                </c:pt>
                <c:pt idx="44">
                  <c:v>444508.71000000823</c:v>
                </c:pt>
                <c:pt idx="45">
                  <c:v>366959.06000000658</c:v>
                </c:pt>
                <c:pt idx="46">
                  <c:v>361443.25000000658</c:v>
                </c:pt>
                <c:pt idx="47">
                  <c:v>385951.72000000539</c:v>
                </c:pt>
                <c:pt idx="48">
                  <c:v>422095.61000000528</c:v>
                </c:pt>
                <c:pt idx="49">
                  <c:v>458799.23000000633</c:v>
                </c:pt>
                <c:pt idx="50">
                  <c:v>571418.16000000853</c:v>
                </c:pt>
                <c:pt idx="51">
                  <c:v>455586.58000000753</c:v>
                </c:pt>
                <c:pt idx="52">
                  <c:v>461834.51000000752</c:v>
                </c:pt>
                <c:pt idx="53">
                  <c:v>565228.02000000817</c:v>
                </c:pt>
                <c:pt idx="54">
                  <c:v>454274.32000000658</c:v>
                </c:pt>
                <c:pt idx="55">
                  <c:v>454864.03000000649</c:v>
                </c:pt>
                <c:pt idx="56">
                  <c:v>568033.00000000815</c:v>
                </c:pt>
                <c:pt idx="57">
                  <c:v>480674.67000000738</c:v>
                </c:pt>
                <c:pt idx="58">
                  <c:v>474952.46000000747</c:v>
                </c:pt>
                <c:pt idx="59">
                  <c:v>444412.58000000537</c:v>
                </c:pt>
                <c:pt idx="60">
                  <c:v>485677.14000000682</c:v>
                </c:pt>
                <c:pt idx="61">
                  <c:v>478989.96000000671</c:v>
                </c:pt>
                <c:pt idx="62">
                  <c:v>590972.98000000906</c:v>
                </c:pt>
                <c:pt idx="63">
                  <c:v>498618.97000000812</c:v>
                </c:pt>
              </c:numCache>
            </c:numRef>
          </c:val>
          <c:smooth val="1"/>
          <c:extLst>
            <c:ext xmlns:c16="http://schemas.microsoft.com/office/drawing/2014/chart" uri="{C3380CC4-5D6E-409C-BE32-E72D297353CC}">
              <c16:uniqueId val="{00000001-B255-47E0-83EE-3ACF709D95B4}"/>
            </c:ext>
          </c:extLst>
        </c:ser>
        <c:ser>
          <c:idx val="2"/>
          <c:order val="2"/>
          <c:tx>
            <c:strRef>
              <c:f>[不同cat总销售额_FOODS.xlsx]RES!$E$1</c:f>
              <c:strCache>
                <c:ptCount val="1"/>
                <c:pt idx="0">
                  <c:v>HOUSEHOLD</c:v>
                </c:pt>
              </c:strCache>
            </c:strRef>
          </c:tx>
          <c:spPr>
            <a:ln w="12700" cap="rnd">
              <a:solidFill>
                <a:srgbClr val="FA6400"/>
              </a:solidFill>
              <a:prstDash val="solid"/>
              <a:round/>
            </a:ln>
            <a:effectLst/>
          </c:spPr>
          <c:marker>
            <c:symbol val="none"/>
          </c:marker>
          <c:cat>
            <c:strRef>
              <c:f>[不同cat总销售额_FOODS.xlsx]RES!$B$2:$B$66</c:f>
              <c:strCache>
                <c:ptCount val="64"/>
                <c:pt idx="0">
                  <c:v>2011-02</c:v>
                </c:pt>
                <c:pt idx="1">
                  <c:v>2011-03</c:v>
                </c:pt>
                <c:pt idx="2">
                  <c:v>2011-04</c:v>
                </c:pt>
                <c:pt idx="3">
                  <c:v>2011-05</c:v>
                </c:pt>
                <c:pt idx="4">
                  <c:v>2011-06</c:v>
                </c:pt>
                <c:pt idx="5">
                  <c:v>2011-07</c:v>
                </c:pt>
                <c:pt idx="6">
                  <c:v>2011-08</c:v>
                </c:pt>
                <c:pt idx="7">
                  <c:v>2011-09</c:v>
                </c:pt>
                <c:pt idx="8">
                  <c:v>2011-10</c:v>
                </c:pt>
                <c:pt idx="9">
                  <c:v>2011-11</c:v>
                </c:pt>
                <c:pt idx="10">
                  <c:v>2011-12</c:v>
                </c:pt>
                <c:pt idx="11">
                  <c:v>2012-01</c:v>
                </c:pt>
                <c:pt idx="12">
                  <c:v>2012-02</c:v>
                </c:pt>
                <c:pt idx="13">
                  <c:v>2012-03</c:v>
                </c:pt>
                <c:pt idx="14">
                  <c:v>2012-04</c:v>
                </c:pt>
                <c:pt idx="15">
                  <c:v>2012-05</c:v>
                </c:pt>
                <c:pt idx="16">
                  <c:v>2012-06</c:v>
                </c:pt>
                <c:pt idx="17">
                  <c:v>2012-07</c:v>
                </c:pt>
                <c:pt idx="18">
                  <c:v>2012-08</c:v>
                </c:pt>
                <c:pt idx="19">
                  <c:v>2012-09</c:v>
                </c:pt>
                <c:pt idx="20">
                  <c:v>2012-10</c:v>
                </c:pt>
                <c:pt idx="21">
                  <c:v>2012-11</c:v>
                </c:pt>
                <c:pt idx="22">
                  <c:v>2012-12</c:v>
                </c:pt>
                <c:pt idx="23">
                  <c:v>2013-01</c:v>
                </c:pt>
                <c:pt idx="24">
                  <c:v>2013-02</c:v>
                </c:pt>
                <c:pt idx="25">
                  <c:v>2013-03</c:v>
                </c:pt>
                <c:pt idx="26">
                  <c:v>2013-04</c:v>
                </c:pt>
                <c:pt idx="27">
                  <c:v>2013-05</c:v>
                </c:pt>
                <c:pt idx="28">
                  <c:v>2013-06</c:v>
                </c:pt>
                <c:pt idx="29">
                  <c:v>2013-07</c:v>
                </c:pt>
                <c:pt idx="30">
                  <c:v>2013-08</c:v>
                </c:pt>
                <c:pt idx="31">
                  <c:v>2013-09</c:v>
                </c:pt>
                <c:pt idx="32">
                  <c:v>2013-10</c:v>
                </c:pt>
                <c:pt idx="33">
                  <c:v>2013-11</c:v>
                </c:pt>
                <c:pt idx="34">
                  <c:v>2013-12</c:v>
                </c:pt>
                <c:pt idx="35">
                  <c:v>2014-01</c:v>
                </c:pt>
                <c:pt idx="36">
                  <c:v>2014-02</c:v>
                </c:pt>
                <c:pt idx="37">
                  <c:v>2014-03</c:v>
                </c:pt>
                <c:pt idx="38">
                  <c:v>2014-04</c:v>
                </c:pt>
                <c:pt idx="39">
                  <c:v>2014-05</c:v>
                </c:pt>
                <c:pt idx="40">
                  <c:v>2014-06</c:v>
                </c:pt>
                <c:pt idx="41">
                  <c:v>2014-07</c:v>
                </c:pt>
                <c:pt idx="42">
                  <c:v>2014-08</c:v>
                </c:pt>
                <c:pt idx="43">
                  <c:v>2014-09</c:v>
                </c:pt>
                <c:pt idx="44">
                  <c:v>2014-10</c:v>
                </c:pt>
                <c:pt idx="45">
                  <c:v>2014-11</c:v>
                </c:pt>
                <c:pt idx="46">
                  <c:v>2014-12</c:v>
                </c:pt>
                <c:pt idx="47">
                  <c:v>2015-01</c:v>
                </c:pt>
                <c:pt idx="48">
                  <c:v>2015-02</c:v>
                </c:pt>
                <c:pt idx="49">
                  <c:v>2015-03</c:v>
                </c:pt>
                <c:pt idx="50">
                  <c:v>2015-04</c:v>
                </c:pt>
                <c:pt idx="51">
                  <c:v>2015-05</c:v>
                </c:pt>
                <c:pt idx="52">
                  <c:v>2015-06</c:v>
                </c:pt>
                <c:pt idx="53">
                  <c:v>2015-07</c:v>
                </c:pt>
                <c:pt idx="54">
                  <c:v>2015-08</c:v>
                </c:pt>
                <c:pt idx="55">
                  <c:v>2015-09</c:v>
                </c:pt>
                <c:pt idx="56">
                  <c:v>2015-10</c:v>
                </c:pt>
                <c:pt idx="57">
                  <c:v>2015-11</c:v>
                </c:pt>
                <c:pt idx="58">
                  <c:v>2015-12</c:v>
                </c:pt>
                <c:pt idx="59">
                  <c:v>2016-01</c:v>
                </c:pt>
                <c:pt idx="60">
                  <c:v>2016-02</c:v>
                </c:pt>
                <c:pt idx="61">
                  <c:v>2016-03</c:v>
                </c:pt>
                <c:pt idx="62">
                  <c:v>2016-04</c:v>
                </c:pt>
                <c:pt idx="63">
                  <c:v>2016-05</c:v>
                </c:pt>
              </c:strCache>
            </c:strRef>
          </c:cat>
          <c:val>
            <c:numRef>
              <c:f>[不同cat总销售额_FOODS.xlsx]RES!$E$2:$E$66</c:f>
              <c:numCache>
                <c:formatCode>General</c:formatCode>
                <c:ptCount val="65"/>
                <c:pt idx="0">
                  <c:v>528466.70000001101</c:v>
                </c:pt>
                <c:pt idx="1">
                  <c:v>557969.85000001069</c:v>
                </c:pt>
                <c:pt idx="2">
                  <c:v>697531.70000001439</c:v>
                </c:pt>
                <c:pt idx="3">
                  <c:v>548143.8800000113</c:v>
                </c:pt>
                <c:pt idx="4">
                  <c:v>565146.940000011</c:v>
                </c:pt>
                <c:pt idx="5">
                  <c:v>707369.7300000136</c:v>
                </c:pt>
                <c:pt idx="6">
                  <c:v>592348.50000001292</c:v>
                </c:pt>
                <c:pt idx="7">
                  <c:v>601699.66000001412</c:v>
                </c:pt>
                <c:pt idx="8">
                  <c:v>761346.84000001999</c:v>
                </c:pt>
                <c:pt idx="9">
                  <c:v>604010.64000001468</c:v>
                </c:pt>
                <c:pt idx="10">
                  <c:v>563014.5600000124</c:v>
                </c:pt>
                <c:pt idx="11">
                  <c:v>582693.46000001428</c:v>
                </c:pt>
                <c:pt idx="12">
                  <c:v>685175.96000002103</c:v>
                </c:pt>
                <c:pt idx="13">
                  <c:v>680444.58000002138</c:v>
                </c:pt>
                <c:pt idx="14">
                  <c:v>811366.55000002217</c:v>
                </c:pt>
                <c:pt idx="15">
                  <c:v>636304.77000001667</c:v>
                </c:pt>
                <c:pt idx="16">
                  <c:v>714133.64000002295</c:v>
                </c:pt>
                <c:pt idx="17">
                  <c:v>907149.33000002871</c:v>
                </c:pt>
                <c:pt idx="18">
                  <c:v>769970.23000002326</c:v>
                </c:pt>
                <c:pt idx="19">
                  <c:v>1031226.210000034</c:v>
                </c:pt>
                <c:pt idx="20">
                  <c:v>788651.98000002233</c:v>
                </c:pt>
                <c:pt idx="21">
                  <c:v>773301.91000002238</c:v>
                </c:pt>
                <c:pt idx="22">
                  <c:v>746123.18000002054</c:v>
                </c:pt>
                <c:pt idx="23">
                  <c:v>731590.2700000226</c:v>
                </c:pt>
                <c:pt idx="24">
                  <c:v>806234.23000002536</c:v>
                </c:pt>
                <c:pt idx="25">
                  <c:v>841197.50000002468</c:v>
                </c:pt>
                <c:pt idx="26">
                  <c:v>1025526.130000034</c:v>
                </c:pt>
                <c:pt idx="27">
                  <c:v>822694.02000002679</c:v>
                </c:pt>
                <c:pt idx="28">
                  <c:v>837129.11000002781</c:v>
                </c:pt>
                <c:pt idx="29">
                  <c:v>1057896.620000036</c:v>
                </c:pt>
                <c:pt idx="30">
                  <c:v>870108.58000002906</c:v>
                </c:pt>
                <c:pt idx="31">
                  <c:v>885847.14000003005</c:v>
                </c:pt>
                <c:pt idx="32">
                  <c:v>1083449.6100000369</c:v>
                </c:pt>
                <c:pt idx="33">
                  <c:v>821792.57000002824</c:v>
                </c:pt>
                <c:pt idx="34">
                  <c:v>786254.63000002666</c:v>
                </c:pt>
                <c:pt idx="35">
                  <c:v>775359.86000002851</c:v>
                </c:pt>
                <c:pt idx="36">
                  <c:v>841296.36000003153</c:v>
                </c:pt>
                <c:pt idx="37">
                  <c:v>901101.23000003584</c:v>
                </c:pt>
                <c:pt idx="38">
                  <c:v>1080196.0500000441</c:v>
                </c:pt>
                <c:pt idx="39">
                  <c:v>846324.67000003404</c:v>
                </c:pt>
                <c:pt idx="40">
                  <c:v>857720.89000003156</c:v>
                </c:pt>
                <c:pt idx="41">
                  <c:v>1116846.3300000399</c:v>
                </c:pt>
                <c:pt idx="42">
                  <c:v>896994.46000003524</c:v>
                </c:pt>
                <c:pt idx="43">
                  <c:v>914497.1500000339</c:v>
                </c:pt>
                <c:pt idx="44">
                  <c:v>1143671.3400000429</c:v>
                </c:pt>
                <c:pt idx="45">
                  <c:v>871676.00000003306</c:v>
                </c:pt>
                <c:pt idx="46">
                  <c:v>849579.79000003089</c:v>
                </c:pt>
                <c:pt idx="47">
                  <c:v>838833.77000003099</c:v>
                </c:pt>
                <c:pt idx="48">
                  <c:v>924754.89000003273</c:v>
                </c:pt>
                <c:pt idx="49">
                  <c:v>1000457.720000038</c:v>
                </c:pt>
                <c:pt idx="50">
                  <c:v>1248872.730000047</c:v>
                </c:pt>
                <c:pt idx="51">
                  <c:v>993907.65000003623</c:v>
                </c:pt>
                <c:pt idx="52">
                  <c:v>1024880.720000033</c:v>
                </c:pt>
                <c:pt idx="53">
                  <c:v>1292958.2400000449</c:v>
                </c:pt>
                <c:pt idx="54">
                  <c:v>1095461.3700000241</c:v>
                </c:pt>
                <c:pt idx="55">
                  <c:v>1065472.7000000291</c:v>
                </c:pt>
                <c:pt idx="56">
                  <c:v>1318538.6500000369</c:v>
                </c:pt>
                <c:pt idx="57">
                  <c:v>1034864.050000031</c:v>
                </c:pt>
                <c:pt idx="58">
                  <c:v>1007031.570000035</c:v>
                </c:pt>
                <c:pt idx="59">
                  <c:v>960399.54000002972</c:v>
                </c:pt>
                <c:pt idx="60">
                  <c:v>1101887.7400000161</c:v>
                </c:pt>
                <c:pt idx="61">
                  <c:v>1138378.0100000091</c:v>
                </c:pt>
                <c:pt idx="62">
                  <c:v>1389158.200000019</c:v>
                </c:pt>
                <c:pt idx="63">
                  <c:v>1153844.810000008</c:v>
                </c:pt>
              </c:numCache>
            </c:numRef>
          </c:val>
          <c:smooth val="1"/>
          <c:extLst>
            <c:ext xmlns:c16="http://schemas.microsoft.com/office/drawing/2014/chart" uri="{C3380CC4-5D6E-409C-BE32-E72D297353CC}">
              <c16:uniqueId val="{00000002-B255-47E0-83EE-3ACF709D95B4}"/>
            </c:ext>
          </c:extLst>
        </c:ser>
        <c:dLbls>
          <c:showLegendKey val="0"/>
          <c:showVal val="0"/>
          <c:showCatName val="0"/>
          <c:showSerName val="0"/>
          <c:showPercent val="0"/>
          <c:showBubbleSize val="0"/>
        </c:dLbls>
        <c:smooth val="0"/>
        <c:axId val="2067642127"/>
        <c:axId val="2067647535"/>
      </c:lineChart>
      <c:catAx>
        <c:axId val="2067642127"/>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067647535"/>
        <c:crosses val="autoZero"/>
        <c:auto val="1"/>
        <c:lblAlgn val="ctr"/>
        <c:lblOffset val="100"/>
        <c:noMultiLvlLbl val="0"/>
      </c:catAx>
      <c:valAx>
        <c:axId val="2067647535"/>
        <c:scaling>
          <c:orientation val="minMax"/>
          <c:max val="3000000"/>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General"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2067642127"/>
        <c:crosses val="autoZero"/>
        <c:crossBetween val="between"/>
        <c:majorUnit val="1000000"/>
      </c:valAx>
      <c:spPr>
        <a:noFill/>
        <a:ln>
          <a:noFill/>
        </a:ln>
        <a:effectLst/>
      </c:spPr>
    </c:plotArea>
    <c:legend>
      <c:legendPos val="b"/>
      <c:layout>
        <c:manualLayout>
          <c:xMode val="edge"/>
          <c:yMode val="edge"/>
          <c:x val="0.15901191824303737"/>
          <c:y val="0.1648462125634233"/>
          <c:w val="0.8409880817569626"/>
          <c:h val="9.383099097481029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Fg6: PCT of Event over No Event</a:t>
            </a:r>
            <a:endParaRPr lang="zh-CN" dirty="0">
              <a:highlight>
                <a:srgbClr val="FCEEC9"/>
              </a:highlight>
            </a:endParaRPr>
          </a:p>
        </c:rich>
      </c:tx>
      <c:layout>
        <c:manualLayout>
          <c:xMode val="edge"/>
          <c:yMode val="edge"/>
          <c:x val="0.2610029009531703"/>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6900651972461279E-2"/>
          <c:y val="0.14683355723731906"/>
          <c:w val="0.84649219908519391"/>
          <c:h val="0.62588178211247292"/>
        </c:manualLayout>
      </c:layout>
      <c:barChart>
        <c:barDir val="col"/>
        <c:grouping val="clustered"/>
        <c:varyColors val="0"/>
        <c:ser>
          <c:idx val="0"/>
          <c:order val="0"/>
          <c:spPr>
            <a:solidFill>
              <a:srgbClr val="E10000"/>
            </a:solidFill>
            <a:ln w="6350">
              <a:solidFill>
                <a:srgbClr val="FFFFFF"/>
              </a:solidFill>
              <a:prstDash val="solid"/>
            </a:ln>
            <a:effectLst/>
          </c:spPr>
          <c:invertIfNegative val="0"/>
          <c:dLbls>
            <c:dLbl>
              <c:idx val="0"/>
              <c:layout>
                <c:manualLayout>
                  <c:x val="0"/>
                  <c:y val="0.23070984150052229"/>
                </c:manualLayout>
              </c:layout>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C84-4DF3-AE6E-B6E1D80681E0}"/>
                </c:ext>
              </c:extLst>
            </c:dLbl>
            <c:dLbl>
              <c:idx val="1"/>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1-8C84-4DF3-AE6E-B6E1D80681E0}"/>
                </c:ext>
              </c:extLst>
            </c:dLbl>
            <c:dLbl>
              <c:idx val="2"/>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2-8C84-4DF3-AE6E-B6E1D80681E0}"/>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[FOODS_Event销量探究.xlsx]Sheet1!$I$4:$I$6</c:f>
              <c:strCache>
                <c:ptCount val="3"/>
                <c:pt idx="0">
                  <c:v>FOODS</c:v>
                </c:pt>
                <c:pt idx="1">
                  <c:v>HOUSEHOLD</c:v>
                </c:pt>
                <c:pt idx="2">
                  <c:v>HOBBIES</c:v>
                </c:pt>
              </c:strCache>
            </c:strRef>
          </c:cat>
          <c:val>
            <c:numRef>
              <c:f>[FOODS_Event销量探究.xlsx]Sheet1!$J$4:$J$6</c:f>
              <c:numCache>
                <c:formatCode>0%</c:formatCode>
                <c:ptCount val="3"/>
                <c:pt idx="0">
                  <c:v>5.8326542865720287E-3</c:v>
                </c:pt>
                <c:pt idx="1">
                  <c:v>-2.3941798941798941E-2</c:v>
                </c:pt>
                <c:pt idx="2">
                  <c:v>-6.4436183395291197E-2</c:v>
                </c:pt>
              </c:numCache>
            </c:numRef>
          </c:val>
          <c:extLst>
            <c:ext xmlns:c16="http://schemas.microsoft.com/office/drawing/2014/chart" uri="{C3380CC4-5D6E-409C-BE32-E72D297353CC}">
              <c16:uniqueId val="{00000003-8C84-4DF3-AE6E-B6E1D80681E0}"/>
            </c:ext>
          </c:extLst>
        </c:ser>
        <c:dLbls>
          <c:showLegendKey val="0"/>
          <c:showVal val="0"/>
          <c:showCatName val="0"/>
          <c:showSerName val="0"/>
          <c:showPercent val="0"/>
          <c:showBubbleSize val="0"/>
        </c:dLbls>
        <c:gapWidth val="219"/>
        <c:overlap val="-27"/>
        <c:axId val="1940541728"/>
        <c:axId val="1940542144"/>
      </c:barChart>
      <c:catAx>
        <c:axId val="1940541728"/>
        <c:scaling>
          <c:orientation val="minMax"/>
        </c:scaling>
        <c:delete val="0"/>
        <c:axPos val="b"/>
        <c:numFmt formatCode="General" sourceLinked="1"/>
        <c:majorTickMark val="in"/>
        <c:minorTickMark val="none"/>
        <c:tickLblPos val="low"/>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940542144"/>
        <c:crosses val="autoZero"/>
        <c:auto val="1"/>
        <c:lblAlgn val="ctr"/>
        <c:lblOffset val="100"/>
        <c:noMultiLvlLbl val="0"/>
      </c:catAx>
      <c:valAx>
        <c:axId val="1940542144"/>
        <c:scaling>
          <c:orientation val="minMax"/>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0%"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940541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dirty="0">
                <a:highlight>
                  <a:srgbClr val="FCEEC9"/>
                </a:highlight>
              </a:rPr>
              <a:t>Fg7: PCT of SNAP over No SNAP</a:t>
            </a:r>
            <a:endParaRPr lang="zh-CN" dirty="0">
              <a:highlight>
                <a:srgbClr val="FCEEC9"/>
              </a:highlight>
            </a:endParaRPr>
          </a:p>
        </c:rich>
      </c:tx>
      <c:layout>
        <c:manualLayout>
          <c:xMode val="edge"/>
          <c:yMode val="edge"/>
          <c:x val="0.2553111406934806"/>
          <c:y val="0"/>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7.9121821345694898E-2"/>
          <c:y val="0.1344947018828648"/>
          <c:w val="0.85514163444912106"/>
          <c:h val="0.68301459679323506"/>
        </c:manualLayout>
      </c:layout>
      <c:barChart>
        <c:barDir val="col"/>
        <c:grouping val="clustered"/>
        <c:varyColors val="0"/>
        <c:ser>
          <c:idx val="0"/>
          <c:order val="0"/>
          <c:spPr>
            <a:solidFill>
              <a:srgbClr val="E10000"/>
            </a:solidFill>
            <a:ln w="6350">
              <a:solidFill>
                <a:srgbClr val="FFFFFF"/>
              </a:solidFill>
              <a:prstDash val="solid"/>
            </a:ln>
            <a:effectLst/>
          </c:spPr>
          <c:invertIfNegative val="0"/>
          <c:dLbls>
            <c:dLbl>
              <c:idx val="0"/>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0-F06A-4714-B37F-4B1CA43C2814}"/>
                </c:ext>
              </c:extLst>
            </c:dLbl>
            <c:dLbl>
              <c:idx val="1"/>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1-F06A-4714-B37F-4B1CA43C2814}"/>
                </c:ext>
              </c:extLst>
            </c:dLbl>
            <c:dLbl>
              <c:idx val="2"/>
              <c:numFmt formatCode="0.0%" sourceLinked="0"/>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extLst>
                <c:ext xmlns:c16="http://schemas.microsoft.com/office/drawing/2014/chart" uri="{C3380CC4-5D6E-409C-BE32-E72D297353CC}">
                  <c16:uniqueId val="{00000002-F06A-4714-B37F-4B1CA43C2814}"/>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Sheet1!$H$3:$H$5</c:f>
              <c:strCache>
                <c:ptCount val="3"/>
                <c:pt idx="0">
                  <c:v>TX</c:v>
                </c:pt>
                <c:pt idx="1">
                  <c:v>CA</c:v>
                </c:pt>
                <c:pt idx="2">
                  <c:v>WI</c:v>
                </c:pt>
              </c:strCache>
            </c:strRef>
          </c:cat>
          <c:val>
            <c:numRef>
              <c:f>Sheet1!$I$3:$I$5</c:f>
              <c:numCache>
                <c:formatCode>0%</c:formatCode>
                <c:ptCount val="3"/>
                <c:pt idx="0">
                  <c:v>0.11161403562120542</c:v>
                </c:pt>
                <c:pt idx="1">
                  <c:v>6.8274387482122112E-2</c:v>
                </c:pt>
                <c:pt idx="2">
                  <c:v>0.21574544330507472</c:v>
                </c:pt>
              </c:numCache>
            </c:numRef>
          </c:val>
          <c:extLst>
            <c:ext xmlns:c16="http://schemas.microsoft.com/office/drawing/2014/chart" uri="{C3380CC4-5D6E-409C-BE32-E72D297353CC}">
              <c16:uniqueId val="{00000003-F06A-4714-B37F-4B1CA43C2814}"/>
            </c:ext>
          </c:extLst>
        </c:ser>
        <c:dLbls>
          <c:showLegendKey val="0"/>
          <c:showVal val="0"/>
          <c:showCatName val="0"/>
          <c:showSerName val="0"/>
          <c:showPercent val="0"/>
          <c:showBubbleSize val="0"/>
        </c:dLbls>
        <c:gapWidth val="219"/>
        <c:overlap val="-27"/>
        <c:axId val="1317261983"/>
        <c:axId val="1317265311"/>
      </c:barChart>
      <c:catAx>
        <c:axId val="1317261983"/>
        <c:scaling>
          <c:orientation val="minMax"/>
        </c:scaling>
        <c:delete val="0"/>
        <c:axPos val="b"/>
        <c:numFmt formatCode="General" sourceLinked="1"/>
        <c:majorTickMark val="in"/>
        <c:minorTickMark val="none"/>
        <c:tickLblPos val="nextTo"/>
        <c:spPr>
          <a:noFill/>
          <a:ln w="6350" cap="flat" cmpd="sng" algn="ctr">
            <a:solidFill>
              <a:srgbClr val="000000"/>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317265311"/>
        <c:crosses val="autoZero"/>
        <c:auto val="1"/>
        <c:lblAlgn val="ctr"/>
        <c:lblOffset val="100"/>
        <c:noMultiLvlLbl val="0"/>
      </c:catAx>
      <c:valAx>
        <c:axId val="1317265311"/>
        <c:scaling>
          <c:orientation val="minMax"/>
          <c:max val="0.30000000000000004"/>
        </c:scaling>
        <c:delete val="0"/>
        <c:axPos val="l"/>
        <c:majorGridlines>
          <c:spPr>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majorGridlines>
        <c:numFmt formatCode="0%" sourceLinked="1"/>
        <c:majorTickMark val="in"/>
        <c:minorTickMark val="none"/>
        <c:tickLblPos val="nextTo"/>
        <c:spPr>
          <a:noFill/>
          <a:ln w="6350">
            <a:solidFill>
              <a:srgbClr val="000000"/>
            </a:solid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crossAx val="1317261983"/>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a:extLst>
      <a:ext uri="{91240B29-F687-4F45-9708-019B960494DF}">
        <a14:hiddenLine xmlns:a14="http://schemas.microsoft.com/office/drawing/2010/main" w="9525" cap="flat" cmpd="sng" algn="ctr">
          <a:solidFill>
            <a:sysClr val="windowText" lastClr="000000">
              <a:lumMod val="15000"/>
              <a:lumOff val="85000"/>
            </a:sysClr>
          </a:solidFill>
          <a:round/>
        </a14:hiddenLine>
      </a:ext>
    </a:extLst>
  </c:spPr>
  <c:txPr>
    <a:bodyPr/>
    <a:lstStyle/>
    <a:p>
      <a:pPr>
        <a:defRPr sz="1000"/>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4791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952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525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212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018115d82_1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018115d82_1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c506d83c3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c506d83c3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81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452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70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9213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9035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c506d83c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c506d83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97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931E-54EB-D94E-901A-C3DC288C34D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FEF5621F-F408-B841-879B-0E8B0D235B4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8E74347-3F46-D544-955B-65D3EDB48810}"/>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43B496D4-3ECA-8944-A52B-B4AAF8842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41C2F-8B49-BA42-AADA-8557C618B2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2293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A03-F24D-A74C-B2EB-BF6E5E5B4F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6AB9BD-0354-224B-9CB0-351B70387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77C71-A1EE-7F49-96CF-598E3E9FB22F}"/>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173A13F2-FD28-784F-A7C7-FABF0E1DF5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F4438-E945-DB4E-95D0-085F858FA4F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113196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B00217-0821-6D49-B4F6-AFF7DEA1AE8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8D5D7-17B1-8A4F-B822-4FF61E68E78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B8DED-F39E-0043-AFFB-A50D4E2BC26F}"/>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5B5A72FF-253C-D142-87A1-45F9DC4EF3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7B290-0181-B14D-86A9-9ACD226345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130474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0"/>
        <p:cNvGrpSpPr/>
        <p:nvPr/>
      </p:nvGrpSpPr>
      <p:grpSpPr>
        <a:xfrm>
          <a:off x="0" y="0"/>
          <a:ext cx="0" cy="0"/>
          <a:chOff x="0" y="0"/>
          <a:chExt cx="0" cy="0"/>
        </a:xfrm>
      </p:grpSpPr>
      <p:grpSp>
        <p:nvGrpSpPr>
          <p:cNvPr id="41" name="Google Shape;41;p4"/>
          <p:cNvGrpSpPr/>
          <p:nvPr/>
        </p:nvGrpSpPr>
        <p:grpSpPr>
          <a:xfrm>
            <a:off x="-12452" y="310275"/>
            <a:ext cx="9180800" cy="4538300"/>
            <a:chOff x="-12452" y="310275"/>
            <a:chExt cx="9180800" cy="4538300"/>
          </a:xfrm>
        </p:grpSpPr>
        <p:cxnSp>
          <p:nvCxnSpPr>
            <p:cNvPr id="42" name="Google Shape;42;p4"/>
            <p:cNvCxnSpPr/>
            <p:nvPr/>
          </p:nvCxnSpPr>
          <p:spPr>
            <a:xfrm>
              <a:off x="-552" y="402343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3" name="Google Shape;43;p4"/>
            <p:cNvCxnSpPr/>
            <p:nvPr/>
          </p:nvCxnSpPr>
          <p:spPr>
            <a:xfrm>
              <a:off x="-12452" y="310275"/>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4" name="Google Shape;44;p4"/>
            <p:cNvCxnSpPr/>
            <p:nvPr/>
          </p:nvCxnSpPr>
          <p:spPr>
            <a:xfrm>
              <a:off x="-552" y="722848"/>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5" name="Google Shape;45;p4"/>
            <p:cNvCxnSpPr/>
            <p:nvPr/>
          </p:nvCxnSpPr>
          <p:spPr>
            <a:xfrm>
              <a:off x="-552" y="1135420"/>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6" name="Google Shape;46;p4"/>
            <p:cNvCxnSpPr/>
            <p:nvPr/>
          </p:nvCxnSpPr>
          <p:spPr>
            <a:xfrm>
              <a:off x="-552" y="1547993"/>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7" name="Google Shape;47;p4"/>
            <p:cNvCxnSpPr/>
            <p:nvPr/>
          </p:nvCxnSpPr>
          <p:spPr>
            <a:xfrm>
              <a:off x="-552" y="1960566"/>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8" name="Google Shape;48;p4"/>
            <p:cNvCxnSpPr/>
            <p:nvPr/>
          </p:nvCxnSpPr>
          <p:spPr>
            <a:xfrm>
              <a:off x="-552" y="2373139"/>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49" name="Google Shape;49;p4"/>
            <p:cNvCxnSpPr/>
            <p:nvPr/>
          </p:nvCxnSpPr>
          <p:spPr>
            <a:xfrm>
              <a:off x="-552" y="2785711"/>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0" name="Google Shape;50;p4"/>
            <p:cNvCxnSpPr/>
            <p:nvPr/>
          </p:nvCxnSpPr>
          <p:spPr>
            <a:xfrm>
              <a:off x="-552" y="3198284"/>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1" name="Google Shape;51;p4"/>
            <p:cNvCxnSpPr/>
            <p:nvPr/>
          </p:nvCxnSpPr>
          <p:spPr>
            <a:xfrm>
              <a:off x="-552" y="3610857"/>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2" name="Google Shape;52;p4"/>
            <p:cNvCxnSpPr/>
            <p:nvPr/>
          </p:nvCxnSpPr>
          <p:spPr>
            <a:xfrm>
              <a:off x="-552" y="4436002"/>
              <a:ext cx="9168900" cy="0"/>
            </a:xfrm>
            <a:prstGeom prst="straightConnector1">
              <a:avLst/>
            </a:prstGeom>
            <a:noFill/>
            <a:ln w="9525" cap="flat" cmpd="sng">
              <a:solidFill>
                <a:srgbClr val="F3F3F3"/>
              </a:solidFill>
              <a:prstDash val="solid"/>
              <a:round/>
              <a:headEnd type="none" w="med" len="med"/>
              <a:tailEnd type="none" w="med" len="med"/>
            </a:ln>
          </p:spPr>
        </p:cxnSp>
        <p:cxnSp>
          <p:nvCxnSpPr>
            <p:cNvPr id="53" name="Google Shape;53;p4"/>
            <p:cNvCxnSpPr/>
            <p:nvPr/>
          </p:nvCxnSpPr>
          <p:spPr>
            <a:xfrm>
              <a:off x="-552" y="4848575"/>
              <a:ext cx="9168900" cy="0"/>
            </a:xfrm>
            <a:prstGeom prst="straightConnector1">
              <a:avLst/>
            </a:prstGeom>
            <a:noFill/>
            <a:ln w="9525" cap="flat" cmpd="sng">
              <a:solidFill>
                <a:srgbClr val="F3F3F3"/>
              </a:solidFill>
              <a:prstDash val="solid"/>
              <a:round/>
              <a:headEnd type="none" w="med" len="med"/>
              <a:tailEnd type="none" w="med" len="med"/>
            </a:ln>
          </p:spPr>
        </p:cxnSp>
      </p:grpSp>
      <p:sp>
        <p:nvSpPr>
          <p:cNvPr id="54" name="Google Shape;54;p4"/>
          <p:cNvSpPr txBox="1">
            <a:spLocks noGrp="1"/>
          </p:cNvSpPr>
          <p:nvPr>
            <p:ph type="title" hasCustomPrompt="1"/>
          </p:nvPr>
        </p:nvSpPr>
        <p:spPr>
          <a:xfrm>
            <a:off x="1421338"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5" name="Google Shape;55;p4"/>
          <p:cNvSpPr txBox="1">
            <a:spLocks noGrp="1"/>
          </p:cNvSpPr>
          <p:nvPr>
            <p:ph type="title" idx="2" hasCustomPrompt="1"/>
          </p:nvPr>
        </p:nvSpPr>
        <p:spPr>
          <a:xfrm>
            <a:off x="3210379"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 name="Google Shape;56;p4"/>
          <p:cNvSpPr txBox="1">
            <a:spLocks noGrp="1"/>
          </p:cNvSpPr>
          <p:nvPr>
            <p:ph type="title" idx="3" hasCustomPrompt="1"/>
          </p:nvPr>
        </p:nvSpPr>
        <p:spPr>
          <a:xfrm>
            <a:off x="4999421"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7" name="Google Shape;57;p4"/>
          <p:cNvSpPr txBox="1">
            <a:spLocks noGrp="1"/>
          </p:cNvSpPr>
          <p:nvPr>
            <p:ph type="title" idx="4" hasCustomPrompt="1"/>
          </p:nvPr>
        </p:nvSpPr>
        <p:spPr>
          <a:xfrm>
            <a:off x="6788463" y="2341350"/>
            <a:ext cx="934200" cy="57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4"/>
          <p:cNvSpPr txBox="1">
            <a:spLocks noGrp="1"/>
          </p:cNvSpPr>
          <p:nvPr>
            <p:ph type="ctrTitle" idx="5"/>
          </p:nvPr>
        </p:nvSpPr>
        <p:spPr>
          <a:xfrm>
            <a:off x="311700" y="618575"/>
            <a:ext cx="8520600" cy="732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Permanent Marker"/>
              <a:buNone/>
              <a:defRPr sz="1800">
                <a:latin typeface="Permanent Marker"/>
                <a:ea typeface="Permanent Marker"/>
                <a:cs typeface="Permanent Marker"/>
                <a:sym typeface="Permanent Marker"/>
              </a:defRPr>
            </a:lvl1pPr>
            <a:lvl2pPr lvl="1" algn="ctr" rtl="0">
              <a:spcBef>
                <a:spcPts val="0"/>
              </a:spcBef>
              <a:spcAft>
                <a:spcPts val="0"/>
              </a:spcAft>
              <a:buSzPts val="2400"/>
              <a:buFont typeface="Permanent Marker"/>
              <a:buNone/>
              <a:defRPr sz="2400">
                <a:latin typeface="Permanent Marker"/>
                <a:ea typeface="Permanent Marker"/>
                <a:cs typeface="Permanent Marker"/>
                <a:sym typeface="Permanent Marker"/>
              </a:defRPr>
            </a:lvl2pPr>
            <a:lvl3pPr lvl="2" algn="ctr" rtl="0">
              <a:spcBef>
                <a:spcPts val="0"/>
              </a:spcBef>
              <a:spcAft>
                <a:spcPts val="0"/>
              </a:spcAft>
              <a:buSzPts val="2400"/>
              <a:buFont typeface="Permanent Marker"/>
              <a:buNone/>
              <a:defRPr sz="2400">
                <a:latin typeface="Permanent Marker"/>
                <a:ea typeface="Permanent Marker"/>
                <a:cs typeface="Permanent Marker"/>
                <a:sym typeface="Permanent Marker"/>
              </a:defRPr>
            </a:lvl3pPr>
            <a:lvl4pPr lvl="3" algn="ctr" rtl="0">
              <a:spcBef>
                <a:spcPts val="0"/>
              </a:spcBef>
              <a:spcAft>
                <a:spcPts val="0"/>
              </a:spcAft>
              <a:buSzPts val="2400"/>
              <a:buFont typeface="Permanent Marker"/>
              <a:buNone/>
              <a:defRPr sz="2400">
                <a:latin typeface="Permanent Marker"/>
                <a:ea typeface="Permanent Marker"/>
                <a:cs typeface="Permanent Marker"/>
                <a:sym typeface="Permanent Marker"/>
              </a:defRPr>
            </a:lvl4pPr>
            <a:lvl5pPr lvl="4" algn="ctr" rtl="0">
              <a:spcBef>
                <a:spcPts val="0"/>
              </a:spcBef>
              <a:spcAft>
                <a:spcPts val="0"/>
              </a:spcAft>
              <a:buSzPts val="2400"/>
              <a:buFont typeface="Permanent Marker"/>
              <a:buNone/>
              <a:defRPr sz="2400">
                <a:latin typeface="Permanent Marker"/>
                <a:ea typeface="Permanent Marker"/>
                <a:cs typeface="Permanent Marker"/>
                <a:sym typeface="Permanent Marker"/>
              </a:defRPr>
            </a:lvl5pPr>
            <a:lvl6pPr lvl="5" algn="ctr" rtl="0">
              <a:spcBef>
                <a:spcPts val="0"/>
              </a:spcBef>
              <a:spcAft>
                <a:spcPts val="0"/>
              </a:spcAft>
              <a:buSzPts val="2400"/>
              <a:buFont typeface="Permanent Marker"/>
              <a:buNone/>
              <a:defRPr sz="2400">
                <a:latin typeface="Permanent Marker"/>
                <a:ea typeface="Permanent Marker"/>
                <a:cs typeface="Permanent Marker"/>
                <a:sym typeface="Permanent Marker"/>
              </a:defRPr>
            </a:lvl6pPr>
            <a:lvl7pPr lvl="6" algn="ctr" rtl="0">
              <a:spcBef>
                <a:spcPts val="0"/>
              </a:spcBef>
              <a:spcAft>
                <a:spcPts val="0"/>
              </a:spcAft>
              <a:buSzPts val="2400"/>
              <a:buFont typeface="Permanent Marker"/>
              <a:buNone/>
              <a:defRPr sz="2400">
                <a:latin typeface="Permanent Marker"/>
                <a:ea typeface="Permanent Marker"/>
                <a:cs typeface="Permanent Marker"/>
                <a:sym typeface="Permanent Marker"/>
              </a:defRPr>
            </a:lvl7pPr>
            <a:lvl8pPr lvl="7" algn="ctr" rtl="0">
              <a:spcBef>
                <a:spcPts val="0"/>
              </a:spcBef>
              <a:spcAft>
                <a:spcPts val="0"/>
              </a:spcAft>
              <a:buSzPts val="2400"/>
              <a:buFont typeface="Permanent Marker"/>
              <a:buNone/>
              <a:defRPr sz="2400">
                <a:latin typeface="Permanent Marker"/>
                <a:ea typeface="Permanent Marker"/>
                <a:cs typeface="Permanent Marker"/>
                <a:sym typeface="Permanent Marker"/>
              </a:defRPr>
            </a:lvl8pPr>
            <a:lvl9pPr lvl="8" algn="ctr" rtl="0">
              <a:spcBef>
                <a:spcPts val="0"/>
              </a:spcBef>
              <a:spcAft>
                <a:spcPts val="0"/>
              </a:spcAft>
              <a:buSzPts val="2400"/>
              <a:buFont typeface="Permanent Marker"/>
              <a:buNone/>
              <a:defRPr sz="2400">
                <a:latin typeface="Permanent Marker"/>
                <a:ea typeface="Permanent Marker"/>
                <a:cs typeface="Permanent Marker"/>
                <a:sym typeface="Permanent Marker"/>
              </a:defRPr>
            </a:lvl9pPr>
          </a:lstStyle>
          <a:p>
            <a:endParaRPr/>
          </a:p>
        </p:txBody>
      </p:sp>
      <p:sp>
        <p:nvSpPr>
          <p:cNvPr id="59" name="Google Shape;59;p4"/>
          <p:cNvSpPr txBox="1">
            <a:spLocks noGrp="1"/>
          </p:cNvSpPr>
          <p:nvPr>
            <p:ph type="subTitle" idx="1"/>
          </p:nvPr>
        </p:nvSpPr>
        <p:spPr>
          <a:xfrm>
            <a:off x="114145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0" name="Google Shape;60;p4"/>
          <p:cNvSpPr txBox="1">
            <a:spLocks noGrp="1"/>
          </p:cNvSpPr>
          <p:nvPr>
            <p:ph type="subTitle" idx="6"/>
          </p:nvPr>
        </p:nvSpPr>
        <p:spPr>
          <a:xfrm>
            <a:off x="293047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1" name="Google Shape;61;p4"/>
          <p:cNvSpPr txBox="1">
            <a:spLocks noGrp="1"/>
          </p:cNvSpPr>
          <p:nvPr>
            <p:ph type="subTitle" idx="7"/>
          </p:nvPr>
        </p:nvSpPr>
        <p:spPr>
          <a:xfrm>
            <a:off x="4719500"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2" name="Google Shape;62;p4"/>
          <p:cNvSpPr txBox="1">
            <a:spLocks noGrp="1"/>
          </p:cNvSpPr>
          <p:nvPr>
            <p:ph type="subTitle" idx="8"/>
          </p:nvPr>
        </p:nvSpPr>
        <p:spPr>
          <a:xfrm>
            <a:off x="6508575" y="368260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63" name="Google Shape;63;p4"/>
          <p:cNvSpPr txBox="1">
            <a:spLocks noGrp="1"/>
          </p:cNvSpPr>
          <p:nvPr>
            <p:ph type="subTitle" idx="9"/>
          </p:nvPr>
        </p:nvSpPr>
        <p:spPr>
          <a:xfrm>
            <a:off x="4719525" y="3714550"/>
            <a:ext cx="1494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extLst>
      <p:ext uri="{BB962C8B-B14F-4D97-AF65-F5344CB8AC3E}">
        <p14:creationId xmlns:p14="http://schemas.microsoft.com/office/powerpoint/2010/main" val="323340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657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63E0-63D4-6847-8A5E-61B541F9C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B3AF15-17E0-DB49-887E-A8732E6A1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61813-2E22-2B44-B5DC-F4B8DCD8DB57}"/>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C5A00905-67B7-B24B-BF51-9661461FB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C8AAF-A46F-F945-9FAA-422655C5269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54340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8640-97E1-3E49-AF05-85A06E23B80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02ADC38-2229-9444-9E1A-068B23E9F98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1C2C5-9BB8-1E40-B8AB-FA810812E49D}"/>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1524833C-6755-B141-8290-ADA0AB1D5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D794F-DC6E-7F49-A83F-109AFBAA5B0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90381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3ABA-BCAB-F849-BFF2-7E4D050BF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238C9-88FA-5444-A172-C3AB436D11A7}"/>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C65B3F-74A9-6B43-AD90-2279FC2DCD9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837B14-4608-194D-A17A-0C580FC7021E}"/>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6" name="Footer Placeholder 5">
            <a:extLst>
              <a:ext uri="{FF2B5EF4-FFF2-40B4-BE49-F238E27FC236}">
                <a16:creationId xmlns:a16="http://schemas.microsoft.com/office/drawing/2014/main" id="{3236FC2D-7D74-B244-A16D-21A6A6DC3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4BEBE-D48B-A047-BE91-FA75150E07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0732740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87CD-7957-E243-B715-30642487B4F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17ED45-E025-3E45-B7FE-19E131284D4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325B3F3-487C-1845-AC19-240C6B740DA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EA9A0A-472D-D04A-B29E-445F8AEA4002}"/>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24FC4979-A1CE-8145-A58B-DFA7DC8BB43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FF0A50-7610-2444-9BC2-4D317EF9D2F5}"/>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8" name="Footer Placeholder 7">
            <a:extLst>
              <a:ext uri="{FF2B5EF4-FFF2-40B4-BE49-F238E27FC236}">
                <a16:creationId xmlns:a16="http://schemas.microsoft.com/office/drawing/2014/main" id="{B0088DFF-2E74-1E40-B980-F9F0AC876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717D3-FBB7-BD46-8B64-70C79D6461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717306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25D8-270B-9D41-B25C-5D25EEEDD4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4BF0F9-6E81-4A4F-8E9F-BF532ABAD0E1}"/>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4" name="Footer Placeholder 3">
            <a:extLst>
              <a:ext uri="{FF2B5EF4-FFF2-40B4-BE49-F238E27FC236}">
                <a16:creationId xmlns:a16="http://schemas.microsoft.com/office/drawing/2014/main" id="{53D5D63C-7631-1945-8696-D4455173AC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AA668F-14A6-5F49-828A-F6432ECB118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661594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21C09-A020-DB4B-88DB-BFCCDA2B4412}"/>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3" name="Footer Placeholder 2">
            <a:extLst>
              <a:ext uri="{FF2B5EF4-FFF2-40B4-BE49-F238E27FC236}">
                <a16:creationId xmlns:a16="http://schemas.microsoft.com/office/drawing/2014/main" id="{1A8AE4D1-6C8B-504B-9ED8-3992854186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B535E-AFAF-3C4D-80AF-2F677B2A08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88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EDC8-62EB-BD43-A155-9B6130955FF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3C805F4-85D8-3746-B4FC-8EC668207C1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7F7E63-3D39-9946-B687-3A588B5ABEC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7FC42B3-4687-8544-A134-603659CA9863}"/>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6" name="Footer Placeholder 5">
            <a:extLst>
              <a:ext uri="{FF2B5EF4-FFF2-40B4-BE49-F238E27FC236}">
                <a16:creationId xmlns:a16="http://schemas.microsoft.com/office/drawing/2014/main" id="{32E317B3-87C2-FF40-B152-C2849197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99859D-AFC6-8944-9AFA-1895752484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343331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78E6-6CE2-9B4D-920B-9A023ECF2D9E}"/>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4EDF7E7-F8A8-E947-A10F-EB9DE79A69D5}"/>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C2A1FA3-A41C-1743-A638-D1F4B9CCDFA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C57CB0C-5235-2442-A6B7-AB7636B17833}"/>
              </a:ext>
            </a:extLst>
          </p:cNvPr>
          <p:cNvSpPr>
            <a:spLocks noGrp="1"/>
          </p:cNvSpPr>
          <p:nvPr>
            <p:ph type="dt" sz="half" idx="10"/>
          </p:nvPr>
        </p:nvSpPr>
        <p:spPr/>
        <p:txBody>
          <a:bodyPr/>
          <a:lstStyle/>
          <a:p>
            <a:fld id="{FEC60B58-2194-854C-B293-EB063895A684}" type="datetimeFigureOut">
              <a:rPr lang="en-US" smtClean="0"/>
              <a:t>12/12/2021</a:t>
            </a:fld>
            <a:endParaRPr lang="en-US"/>
          </a:p>
        </p:txBody>
      </p:sp>
      <p:sp>
        <p:nvSpPr>
          <p:cNvPr id="6" name="Footer Placeholder 5">
            <a:extLst>
              <a:ext uri="{FF2B5EF4-FFF2-40B4-BE49-F238E27FC236}">
                <a16:creationId xmlns:a16="http://schemas.microsoft.com/office/drawing/2014/main" id="{B56C1F37-3200-1A48-8DCE-32155626E4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24F60-4E3A-2341-A849-90B1BA059D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67864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3E390A-5D21-6244-B108-4203E715EDD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47E518-0480-9944-A7E5-E0A1F60CA91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44616-978C-A94E-AA41-8257F735A74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EC60B58-2194-854C-B293-EB063895A684}" type="datetimeFigureOut">
              <a:rPr lang="en-US" smtClean="0"/>
              <a:t>12/12/2021</a:t>
            </a:fld>
            <a:endParaRPr lang="en-US"/>
          </a:p>
        </p:txBody>
      </p:sp>
      <p:sp>
        <p:nvSpPr>
          <p:cNvPr id="5" name="Footer Placeholder 4">
            <a:extLst>
              <a:ext uri="{FF2B5EF4-FFF2-40B4-BE49-F238E27FC236}">
                <a16:creationId xmlns:a16="http://schemas.microsoft.com/office/drawing/2014/main" id="{D77DAAC2-9558-AD4B-94FD-F4AF65D6D5D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F729CD-36CF-3148-8BA6-99742EEA258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481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chart" Target="../charts/chart6.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4B7780A0-A0E4-C247-929A-3A56D95C31A1}"/>
              </a:ext>
            </a:extLst>
          </p:cNvPr>
          <p:cNvSpPr/>
          <p:nvPr/>
        </p:nvSpPr>
        <p:spPr>
          <a:xfrm>
            <a:off x="0" y="1366226"/>
            <a:ext cx="9144000" cy="792600"/>
          </a:xfrm>
          <a:prstGeom prst="rect">
            <a:avLst/>
          </a:prstGeom>
          <a:solidFill>
            <a:schemeClr val="accent1">
              <a:lumMod val="75000"/>
              <a:alpha val="67059"/>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4" name="Google Shape;54;p13"/>
          <p:cNvSpPr txBox="1">
            <a:spLocks noGrp="1"/>
          </p:cNvSpPr>
          <p:nvPr>
            <p:ph type="ctrTitle"/>
          </p:nvPr>
        </p:nvSpPr>
        <p:spPr>
          <a:xfrm>
            <a:off x="263365" y="1434351"/>
            <a:ext cx="8520600" cy="6250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chemeClr val="bg1"/>
                </a:solidFill>
                <a:latin typeface="+mn-lt"/>
                <a:ea typeface="+mn-ea"/>
                <a:cs typeface="+mn-ea"/>
                <a:sym typeface="+mn-lt"/>
              </a:rPr>
              <a:t>Accuracy, Estimate the unit sales of Walmart retail goods</a:t>
            </a:r>
          </a:p>
        </p:txBody>
      </p:sp>
      <p:sp>
        <p:nvSpPr>
          <p:cNvPr id="6" name="Subtitle 2">
            <a:extLst>
              <a:ext uri="{FF2B5EF4-FFF2-40B4-BE49-F238E27FC236}">
                <a16:creationId xmlns:a16="http://schemas.microsoft.com/office/drawing/2014/main" id="{3D19811D-F117-4BF6-A639-D5D50E35D399}"/>
              </a:ext>
            </a:extLst>
          </p:cNvPr>
          <p:cNvSpPr txBox="1">
            <a:spLocks/>
          </p:cNvSpPr>
          <p:nvPr/>
        </p:nvSpPr>
        <p:spPr bwMode="gray">
          <a:xfrm>
            <a:off x="2046733" y="358742"/>
            <a:ext cx="7005327" cy="67180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1018923" rtl="0" eaLnBrk="0" fontAlgn="base" hangingPunct="0">
              <a:lnSpc>
                <a:spcPct val="110000"/>
              </a:lnSpc>
              <a:spcBef>
                <a:spcPct val="70000"/>
              </a:spcBef>
              <a:spcAft>
                <a:spcPct val="0"/>
              </a:spcAft>
              <a:buClr>
                <a:srgbClr val="C0C0C0"/>
              </a:buClr>
              <a:buSzPct val="92000"/>
              <a:buFont typeface="Wingdings" pitchFamily="2" charset="2"/>
              <a:defRPr lang="zh-CN" altLang="en-US" sz="1800" b="1" baseline="0" dirty="0">
                <a:solidFill>
                  <a:schemeClr val="accent1"/>
                </a:solidFill>
                <a:latin typeface="Arial" panose="020B0604020202020204" pitchFamily="34" charset="0"/>
                <a:ea typeface="楷体" panose="02010609060101010101" pitchFamily="49" charset="-122"/>
                <a:cs typeface="+mj-cs"/>
              </a:defRPr>
            </a:lvl1pPr>
            <a:lvl2pPr marL="207911" indent="-206324" algn="l" defTabSz="1018923" rtl="0" eaLnBrk="0" fontAlgn="base" hangingPunct="0">
              <a:lnSpc>
                <a:spcPct val="110000"/>
              </a:lnSpc>
              <a:spcBef>
                <a:spcPct val="70000"/>
              </a:spcBef>
              <a:spcAft>
                <a:spcPct val="0"/>
              </a:spcAft>
              <a:buClr>
                <a:schemeClr val="bg2"/>
              </a:buClr>
              <a:buSzPct val="92000"/>
              <a:buFont typeface="Wingdings" pitchFamily="2" charset="2"/>
              <a:buChar char="n"/>
              <a:defRPr sz="1100" baseline="0">
                <a:solidFill>
                  <a:srgbClr val="000000"/>
                </a:solidFill>
                <a:latin typeface="Arial" panose="020B0604020202020204" pitchFamily="34" charset="0"/>
                <a:ea typeface="楷体" panose="02010609060101010101" pitchFamily="49" charset="-122"/>
              </a:defRPr>
            </a:lvl2pPr>
            <a:lvl3pPr marL="423758" indent="-212672" algn="l" defTabSz="1018923" rtl="0" eaLnBrk="0" fontAlgn="base" hangingPunct="0">
              <a:lnSpc>
                <a:spcPct val="110000"/>
              </a:lnSpc>
              <a:spcBef>
                <a:spcPct val="20000"/>
              </a:spcBef>
              <a:spcAft>
                <a:spcPct val="0"/>
              </a:spcAft>
              <a:buClr>
                <a:srgbClr val="969696"/>
              </a:buClr>
              <a:buSzPct val="92000"/>
              <a:buFont typeface="Wingdings" pitchFamily="2" charset="2"/>
              <a:buChar char="n"/>
              <a:defRPr sz="1100" baseline="0">
                <a:solidFill>
                  <a:srgbClr val="000000"/>
                </a:solidFill>
                <a:latin typeface="Arial" panose="020B0604020202020204" pitchFamily="34" charset="0"/>
                <a:ea typeface="楷体" panose="02010609060101010101" pitchFamily="49" charset="-122"/>
              </a:defRPr>
            </a:lvl3pPr>
            <a:lvl4pPr marL="652301" indent="-225370" algn="l" defTabSz="1018923" rtl="0" eaLnBrk="0" fontAlgn="base" hangingPunct="0">
              <a:lnSpc>
                <a:spcPct val="110000"/>
              </a:lnSpc>
              <a:spcBef>
                <a:spcPct val="0"/>
              </a:spcBef>
              <a:spcAft>
                <a:spcPct val="0"/>
              </a:spcAft>
              <a:buClr>
                <a:srgbClr val="969696"/>
              </a:buClr>
              <a:buFont typeface="Arial" charset="0"/>
              <a:buChar char="–"/>
              <a:defRPr sz="1100" baseline="0">
                <a:solidFill>
                  <a:srgbClr val="000000"/>
                </a:solidFill>
                <a:latin typeface="Arial" panose="020B0604020202020204" pitchFamily="34" charset="0"/>
                <a:ea typeface="楷体" panose="02010609060101010101" pitchFamily="49" charset="-122"/>
              </a:defRPr>
            </a:lvl4pPr>
            <a:lvl5pPr marL="879258" indent="-225370" algn="l" defTabSz="1018923" rtl="0" eaLnBrk="0" fontAlgn="base" hangingPunct="0">
              <a:lnSpc>
                <a:spcPct val="110000"/>
              </a:lnSpc>
              <a:spcBef>
                <a:spcPct val="0"/>
              </a:spcBef>
              <a:spcAft>
                <a:spcPct val="0"/>
              </a:spcAft>
              <a:buClr>
                <a:srgbClr val="969696"/>
              </a:buClr>
              <a:buFont typeface="Arial" charset="0"/>
              <a:buChar char="–"/>
              <a:defRPr sz="1100" baseline="0">
                <a:solidFill>
                  <a:srgbClr val="000000"/>
                </a:solidFill>
                <a:latin typeface="Arial" panose="020B0604020202020204" pitchFamily="34" charset="0"/>
                <a:ea typeface="楷体" panose="02010609060101010101" pitchFamily="49" charset="-122"/>
              </a:defRPr>
            </a:lvl5pPr>
            <a:lvl6pPr marL="1336344" indent="-225370" algn="l" defTabSz="1018923" rtl="0" eaLnBrk="0" fontAlgn="base" hangingPunct="0">
              <a:lnSpc>
                <a:spcPct val="110000"/>
              </a:lnSpc>
              <a:spcBef>
                <a:spcPct val="0"/>
              </a:spcBef>
              <a:spcAft>
                <a:spcPct val="0"/>
              </a:spcAft>
              <a:buClr>
                <a:srgbClr val="969696"/>
              </a:buClr>
              <a:buFont typeface="Arial" charset="0"/>
              <a:buChar char="–"/>
              <a:defRPr sz="1100">
                <a:solidFill>
                  <a:srgbClr val="000000"/>
                </a:solidFill>
                <a:latin typeface="+mn-lt"/>
                <a:ea typeface="+mn-ea"/>
              </a:defRPr>
            </a:lvl6pPr>
            <a:lvl7pPr marL="1793432" indent="-225370" algn="l" defTabSz="1018923" rtl="0" eaLnBrk="0" fontAlgn="base" hangingPunct="0">
              <a:lnSpc>
                <a:spcPct val="110000"/>
              </a:lnSpc>
              <a:spcBef>
                <a:spcPct val="0"/>
              </a:spcBef>
              <a:spcAft>
                <a:spcPct val="0"/>
              </a:spcAft>
              <a:buClr>
                <a:srgbClr val="969696"/>
              </a:buClr>
              <a:buFont typeface="Arial" charset="0"/>
              <a:buChar char="–"/>
              <a:defRPr sz="1100">
                <a:solidFill>
                  <a:srgbClr val="000000"/>
                </a:solidFill>
                <a:latin typeface="+mn-lt"/>
                <a:ea typeface="+mn-ea"/>
              </a:defRPr>
            </a:lvl7pPr>
            <a:lvl8pPr marL="2250518" indent="-225370" algn="l" defTabSz="1018923" rtl="0" eaLnBrk="0" fontAlgn="base" hangingPunct="0">
              <a:lnSpc>
                <a:spcPct val="110000"/>
              </a:lnSpc>
              <a:spcBef>
                <a:spcPct val="0"/>
              </a:spcBef>
              <a:spcAft>
                <a:spcPct val="0"/>
              </a:spcAft>
              <a:buClr>
                <a:srgbClr val="969696"/>
              </a:buClr>
              <a:buFont typeface="Arial" charset="0"/>
              <a:buChar char="–"/>
              <a:defRPr sz="1100">
                <a:solidFill>
                  <a:srgbClr val="000000"/>
                </a:solidFill>
                <a:latin typeface="+mn-lt"/>
                <a:ea typeface="+mn-ea"/>
              </a:defRPr>
            </a:lvl8pPr>
            <a:lvl9pPr marL="2707605" indent="-225370" algn="l" defTabSz="1018923" rtl="0" eaLnBrk="0" fontAlgn="base" hangingPunct="0">
              <a:lnSpc>
                <a:spcPct val="110000"/>
              </a:lnSpc>
              <a:spcBef>
                <a:spcPct val="0"/>
              </a:spcBef>
              <a:spcAft>
                <a:spcPct val="0"/>
              </a:spcAft>
              <a:buClr>
                <a:srgbClr val="969696"/>
              </a:buClr>
              <a:buFont typeface="Arial" charset="0"/>
              <a:buChar char="–"/>
              <a:defRPr sz="1100">
                <a:solidFill>
                  <a:srgbClr val="000000"/>
                </a:solidFill>
                <a:latin typeface="+mn-lt"/>
                <a:ea typeface="+mn-ea"/>
              </a:defRPr>
            </a:lvl9pPr>
          </a:lstStyle>
          <a:p>
            <a:pPr marL="0" marR="0" lvl="0" indent="0" algn="l" defTabSz="1018923" rtl="0" eaLnBrk="0" fontAlgn="base" latinLnBrk="0" hangingPunct="0">
              <a:lnSpc>
                <a:spcPct val="110000"/>
              </a:lnSpc>
              <a:spcBef>
                <a:spcPct val="70000"/>
              </a:spcBef>
              <a:spcAft>
                <a:spcPct val="0"/>
              </a:spcAft>
              <a:buClr>
                <a:srgbClr val="C0C0C0"/>
              </a:buClr>
              <a:buSzPct val="92000"/>
              <a:buFont typeface="Wingdings" pitchFamily="2" charset="2"/>
              <a:buNone/>
              <a:tabLst/>
              <a:defRPr/>
            </a:pPr>
            <a:r>
              <a:rPr lang="en-US" altLang="zh-CN" sz="2400" kern="0" dirty="0">
                <a:solidFill>
                  <a:srgbClr val="D09D52"/>
                </a:solidFill>
                <a:latin typeface="+mn-lt"/>
                <a:ea typeface="+mn-ea"/>
                <a:cs typeface="+mn-ea"/>
                <a:sym typeface="+mn-lt"/>
              </a:rPr>
              <a:t>MAFS 6010Z Project3-Presentation</a:t>
            </a:r>
          </a:p>
        </p:txBody>
      </p:sp>
      <p:graphicFrame>
        <p:nvGraphicFramePr>
          <p:cNvPr id="3" name="表格 3">
            <a:extLst>
              <a:ext uri="{FF2B5EF4-FFF2-40B4-BE49-F238E27FC236}">
                <a16:creationId xmlns:a16="http://schemas.microsoft.com/office/drawing/2014/main" id="{19D1AF2D-6FA3-42A0-9BC7-EA5B512B3607}"/>
              </a:ext>
            </a:extLst>
          </p:cNvPr>
          <p:cNvGraphicFramePr>
            <a:graphicFrameLocks noGrp="1"/>
          </p:cNvGraphicFramePr>
          <p:nvPr>
            <p:extLst>
              <p:ext uri="{D42A27DB-BD31-4B8C-83A1-F6EECF244321}">
                <p14:modId xmlns:p14="http://schemas.microsoft.com/office/powerpoint/2010/main" val="1594471852"/>
              </p:ext>
            </p:extLst>
          </p:nvPr>
        </p:nvGraphicFramePr>
        <p:xfrm>
          <a:off x="1879578" y="2571750"/>
          <a:ext cx="5384844" cy="1828800"/>
        </p:xfrm>
        <a:graphic>
          <a:graphicData uri="http://schemas.openxmlformats.org/drawingml/2006/table">
            <a:tbl>
              <a:tblPr firstRow="1" bandRow="1">
                <a:tableStyleId>{65BF3B4A-03CC-4C08-89BF-DFF8E2A25284}</a:tableStyleId>
              </a:tblPr>
              <a:tblGrid>
                <a:gridCol w="2692422">
                  <a:extLst>
                    <a:ext uri="{9D8B030D-6E8A-4147-A177-3AD203B41FA5}">
                      <a16:colId xmlns:a16="http://schemas.microsoft.com/office/drawing/2014/main" val="664396973"/>
                    </a:ext>
                  </a:extLst>
                </a:gridCol>
                <a:gridCol w="2692422">
                  <a:extLst>
                    <a:ext uri="{9D8B030D-6E8A-4147-A177-3AD203B41FA5}">
                      <a16:colId xmlns:a16="http://schemas.microsoft.com/office/drawing/2014/main" val="1905788126"/>
                    </a:ext>
                  </a:extLst>
                </a:gridCol>
              </a:tblGrid>
              <a:tr h="202138">
                <a:tc>
                  <a:txBody>
                    <a:bodyPr/>
                    <a:lstStyle/>
                    <a:p>
                      <a:r>
                        <a:rPr lang="en-US" altLang="zh-CN" sz="1800" b="1" dirty="0">
                          <a:latin typeface="+mn-lt"/>
                          <a:ea typeface="+mn-ea"/>
                          <a:cs typeface="+mn-ea"/>
                          <a:sym typeface="+mn-lt"/>
                        </a:rPr>
                        <a:t>Full name</a:t>
                      </a:r>
                      <a:endParaRPr lang="zh-CN" altLang="en-US" sz="1800" b="1"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2">
                        <a:lumMod val="90000"/>
                      </a:schemeClr>
                    </a:solidFill>
                  </a:tcPr>
                </a:tc>
                <a:tc>
                  <a:txBody>
                    <a:bodyPr/>
                    <a:lstStyle/>
                    <a:p>
                      <a:r>
                        <a:rPr lang="en-US" altLang="zh-CN" sz="1800" b="1" dirty="0">
                          <a:latin typeface="+mn-lt"/>
                          <a:ea typeface="+mn-ea"/>
                          <a:cs typeface="+mn-ea"/>
                          <a:sym typeface="+mn-lt"/>
                        </a:rPr>
                        <a:t>Student ID</a:t>
                      </a:r>
                      <a:endParaRPr lang="zh-CN" altLang="en-US" sz="1800" b="1"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155605815"/>
                  </a:ext>
                </a:extLst>
              </a:tr>
              <a:tr h="202138">
                <a:tc>
                  <a:txBody>
                    <a:bodyPr/>
                    <a:lstStyle/>
                    <a:p>
                      <a:r>
                        <a:rPr lang="en-US" altLang="zh-CN" sz="1800" b="0" i="0" u="none" strike="noStrike" kern="1200" baseline="0" dirty="0">
                          <a:solidFill>
                            <a:srgbClr val="000000"/>
                          </a:solidFill>
                          <a:latin typeface="+mn-lt"/>
                          <a:ea typeface="+mn-ea"/>
                          <a:cs typeface="+mn-ea"/>
                          <a:sym typeface="+mn-lt"/>
                        </a:rPr>
                        <a:t>FU Qiyin</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tc>
                  <a:txBody>
                    <a:bodyPr/>
                    <a:lstStyle/>
                    <a:p>
                      <a:r>
                        <a:rPr lang="en-US" altLang="zh-CN" sz="1800" dirty="0">
                          <a:latin typeface="+mn-lt"/>
                          <a:ea typeface="+mn-ea"/>
                          <a:cs typeface="+mn-ea"/>
                          <a:sym typeface="+mn-lt"/>
                        </a:rPr>
                        <a:t>20746026</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964192353"/>
                  </a:ext>
                </a:extLst>
              </a:tr>
              <a:tr h="202138">
                <a:tc>
                  <a:txBody>
                    <a:bodyPr/>
                    <a:lstStyle/>
                    <a:p>
                      <a:r>
                        <a:rPr lang="en-US" altLang="zh-CN" sz="1800" b="0" i="0" u="none" strike="noStrike" kern="1200" baseline="0" dirty="0">
                          <a:solidFill>
                            <a:srgbClr val="000000"/>
                          </a:solidFill>
                          <a:latin typeface="+mn-lt"/>
                          <a:ea typeface="+mn-ea"/>
                          <a:cs typeface="+mn-ea"/>
                          <a:sym typeface="+mn-lt"/>
                        </a:rPr>
                        <a:t>LIU Enjie </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tc>
                  <a:txBody>
                    <a:bodyPr/>
                    <a:lstStyle/>
                    <a:p>
                      <a:r>
                        <a:rPr lang="en-US" altLang="zh-CN" sz="1800" b="0" i="0" u="none" strike="noStrike" kern="1200" baseline="0" dirty="0">
                          <a:solidFill>
                            <a:srgbClr val="000000"/>
                          </a:solidFill>
                          <a:latin typeface="+mn-lt"/>
                          <a:ea typeface="+mn-ea"/>
                          <a:cs typeface="+mn-ea"/>
                          <a:sym typeface="+mn-lt"/>
                        </a:rPr>
                        <a:t>20745838 </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86487657"/>
                  </a:ext>
                </a:extLst>
              </a:tr>
              <a:tr h="202138">
                <a:tc>
                  <a:txBody>
                    <a:bodyPr/>
                    <a:lstStyle/>
                    <a:p>
                      <a:r>
                        <a:rPr lang="en-US" altLang="zh-CN" sz="1800" b="0" i="0" u="none" strike="noStrike" kern="1200" baseline="0" dirty="0">
                          <a:solidFill>
                            <a:srgbClr val="000000"/>
                          </a:solidFill>
                          <a:latin typeface="+mn-lt"/>
                          <a:ea typeface="+mn-ea"/>
                          <a:cs typeface="+mn-ea"/>
                          <a:sym typeface="+mn-lt"/>
                        </a:rPr>
                        <a:t>YU Xintong</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tc>
                  <a:txBody>
                    <a:bodyPr/>
                    <a:lstStyle/>
                    <a:p>
                      <a:r>
                        <a:rPr lang="en-US" altLang="zh-CN" sz="1800" dirty="0">
                          <a:latin typeface="+mn-lt"/>
                          <a:ea typeface="+mn-ea"/>
                          <a:cs typeface="+mn-ea"/>
                          <a:sym typeface="+mn-lt"/>
                        </a:rPr>
                        <a:t>20745503</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89605948"/>
                  </a:ext>
                </a:extLst>
              </a:tr>
              <a:tr h="2021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kern="1200" dirty="0">
                          <a:solidFill>
                            <a:srgbClr val="000000"/>
                          </a:solidFill>
                          <a:latin typeface="+mj-lt"/>
                          <a:ea typeface="Arial"/>
                          <a:cs typeface="+mn-ea"/>
                          <a:sym typeface="+mn-lt"/>
                        </a:rPr>
                        <a:t>ZHAO Encong</a:t>
                      </a:r>
                      <a:endParaRPr lang="zh-CN" altLang="en-US" sz="1800" kern="1200" dirty="0">
                        <a:solidFill>
                          <a:srgbClr val="000000"/>
                        </a:solidFill>
                        <a:latin typeface="+mj-lt"/>
                        <a:ea typeface="Arial"/>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tc>
                  <a:txBody>
                    <a:bodyPr/>
                    <a:lstStyle/>
                    <a:p>
                      <a:r>
                        <a:rPr lang="en-US" altLang="zh-CN" sz="1800" b="0" i="0" u="none" strike="noStrike" kern="1200" baseline="0" dirty="0">
                          <a:solidFill>
                            <a:srgbClr val="000000"/>
                          </a:solidFill>
                          <a:latin typeface="+mn-lt"/>
                          <a:ea typeface="+mn-ea"/>
                          <a:cs typeface="+mn-ea"/>
                          <a:sym typeface="+mn-lt"/>
                        </a:rPr>
                        <a:t>20744767 </a:t>
                      </a:r>
                      <a:endParaRPr lang="zh-CN" altLang="en-US" sz="1800" dirty="0">
                        <a:latin typeface="+mn-lt"/>
                        <a:ea typeface="+mn-ea"/>
                        <a:cs typeface="+mn-ea"/>
                        <a:sym typeface="+mn-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6138287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7" cy="461665"/>
          </a:xfrm>
          <a:prstGeom prst="rect">
            <a:avLst/>
          </a:prstGeom>
        </p:spPr>
        <p:txBody>
          <a:bodyPr wrap="none">
            <a:spAutoFit/>
          </a:bodyPr>
          <a:lstStyle/>
          <a:p>
            <a:pPr algn="ctr"/>
            <a:r>
              <a:rPr lang="en-US" altLang="zh-CN" sz="2400" dirty="0">
                <a:cs typeface="+mn-ea"/>
                <a:sym typeface="+mn-lt"/>
              </a:rPr>
              <a:t>Part 3</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Data preprocessing &amp; Feature engineering</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3010943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06265" y="721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mn-lt"/>
                <a:ea typeface="+mn-ea"/>
                <a:cs typeface="+mn-ea"/>
                <a:sym typeface="+mn-lt"/>
              </a:rPr>
              <a:t>Data preprocessing </a:t>
            </a:r>
            <a:endParaRPr sz="2800" b="1" dirty="0">
              <a:solidFill>
                <a:schemeClr val="accent1"/>
              </a:solidFill>
              <a:latin typeface="+mn-lt"/>
              <a:ea typeface="+mn-ea"/>
              <a:cs typeface="+mn-ea"/>
              <a:sym typeface="+mn-lt"/>
            </a:endParaRPr>
          </a:p>
        </p:txBody>
      </p:sp>
      <p:sp>
        <p:nvSpPr>
          <p:cNvPr id="10" name="文本框 9">
            <a:extLst>
              <a:ext uri="{FF2B5EF4-FFF2-40B4-BE49-F238E27FC236}">
                <a16:creationId xmlns:a16="http://schemas.microsoft.com/office/drawing/2014/main" id="{86FF0783-6D7A-4906-9B75-616846F7D8B3}"/>
              </a:ext>
            </a:extLst>
          </p:cNvPr>
          <p:cNvSpPr txBox="1"/>
          <p:nvPr/>
        </p:nvSpPr>
        <p:spPr>
          <a:xfrm>
            <a:off x="3063240" y="1332675"/>
            <a:ext cx="6063122" cy="2612062"/>
          </a:xfrm>
          <a:prstGeom prst="rect">
            <a:avLst/>
          </a:prstGeom>
          <a:noFill/>
        </p:spPr>
        <p:txBody>
          <a:bodyPr wrap="square">
            <a:spAutoFit/>
          </a:bodyPr>
          <a:lstStyle/>
          <a:p>
            <a:pPr marL="628650" lvl="1" indent="-171450">
              <a:lnSpc>
                <a:spcPct val="200000"/>
              </a:lnSpc>
              <a:buFont typeface="Arial" panose="020B0604020202020204" pitchFamily="34" charset="0"/>
              <a:buChar char="•"/>
            </a:pPr>
            <a:r>
              <a:rPr lang="en-US" altLang="zh-CN" sz="1400" dirty="0">
                <a:solidFill>
                  <a:schemeClr val="accent3">
                    <a:lumMod val="50000"/>
                  </a:schemeClr>
                </a:solidFill>
                <a:cs typeface="+mn-ea"/>
                <a:sym typeface="+mn-lt"/>
              </a:rPr>
              <a:t>(1) Re-code some nominal variables through one-hot encoding; </a:t>
            </a:r>
          </a:p>
          <a:p>
            <a:pPr marL="742950" lvl="1" indent="-285750">
              <a:lnSpc>
                <a:spcPct val="200000"/>
              </a:lnSpc>
              <a:buFont typeface="Arial" panose="020B0604020202020204" pitchFamily="34" charset="0"/>
              <a:buChar char="•"/>
            </a:pPr>
            <a:endParaRPr lang="en-US" altLang="zh-CN" sz="1400" dirty="0">
              <a:solidFill>
                <a:schemeClr val="accent3">
                  <a:lumMod val="50000"/>
                </a:schemeClr>
              </a:solidFill>
              <a:cs typeface="+mn-ea"/>
              <a:sym typeface="+mn-lt"/>
            </a:endParaRPr>
          </a:p>
          <a:p>
            <a:pPr marL="628650" lvl="1" indent="-171450">
              <a:lnSpc>
                <a:spcPct val="200000"/>
              </a:lnSpc>
              <a:buFont typeface="Arial" panose="020B0604020202020204" pitchFamily="34" charset="0"/>
              <a:buChar char="•"/>
            </a:pPr>
            <a:r>
              <a:rPr lang="en-US" altLang="zh-CN" sz="1400" dirty="0">
                <a:solidFill>
                  <a:schemeClr val="accent3">
                    <a:lumMod val="50000"/>
                  </a:schemeClr>
                </a:solidFill>
                <a:cs typeface="+mn-ea"/>
                <a:sym typeface="+mn-lt"/>
              </a:rPr>
              <a:t>(2) </a:t>
            </a:r>
            <a:r>
              <a:rPr lang="en-US" altLang="zh-CN" sz="1400" b="1" dirty="0">
                <a:solidFill>
                  <a:schemeClr val="accent3">
                    <a:lumMod val="50000"/>
                  </a:schemeClr>
                </a:solidFill>
                <a:cs typeface="+mn-ea"/>
                <a:sym typeface="+mn-lt"/>
              </a:rPr>
              <a:t>Data memory reduction</a:t>
            </a:r>
            <a:r>
              <a:rPr lang="en-US" altLang="zh-CN" sz="1400" dirty="0">
                <a:solidFill>
                  <a:schemeClr val="accent3">
                    <a:lumMod val="50000"/>
                  </a:schemeClr>
                </a:solidFill>
                <a:cs typeface="+mn-ea"/>
                <a:sym typeface="+mn-lt"/>
              </a:rPr>
              <a:t>: We change the type of some variables to shrink the size, which has a significant decrease in memory usage up to 94% in </a:t>
            </a:r>
            <a:r>
              <a:rPr lang="en-US" altLang="zh-CN" sz="1400" dirty="0" err="1">
                <a:solidFill>
                  <a:schemeClr val="accent3">
                    <a:lumMod val="50000"/>
                  </a:schemeClr>
                </a:solidFill>
                <a:cs typeface="+mn-ea"/>
                <a:sym typeface="+mn-lt"/>
              </a:rPr>
              <a:t>sales_train_validation</a:t>
            </a:r>
            <a:r>
              <a:rPr lang="en-US" altLang="zh-CN" sz="1400" dirty="0">
                <a:solidFill>
                  <a:schemeClr val="accent3">
                    <a:lumMod val="50000"/>
                  </a:schemeClr>
                </a:solidFill>
                <a:cs typeface="+mn-ea"/>
                <a:sym typeface="+mn-lt"/>
              </a:rPr>
              <a:t> data. For example, change int from 64 </a:t>
            </a:r>
            <a:r>
              <a:rPr lang="en-US" altLang="zh-CN" sz="1400" dirty="0" err="1">
                <a:solidFill>
                  <a:schemeClr val="accent3">
                    <a:lumMod val="50000"/>
                  </a:schemeClr>
                </a:solidFill>
                <a:cs typeface="+mn-ea"/>
                <a:sym typeface="+mn-lt"/>
              </a:rPr>
              <a:t>ints</a:t>
            </a:r>
            <a:r>
              <a:rPr lang="en-US" altLang="zh-CN" sz="1400" dirty="0">
                <a:solidFill>
                  <a:schemeClr val="accent3">
                    <a:lumMod val="50000"/>
                  </a:schemeClr>
                </a:solidFill>
                <a:cs typeface="+mn-ea"/>
                <a:sym typeface="+mn-lt"/>
              </a:rPr>
              <a:t> to 32 </a:t>
            </a:r>
            <a:r>
              <a:rPr lang="en-US" altLang="zh-CN" sz="1400" dirty="0" err="1">
                <a:solidFill>
                  <a:schemeClr val="accent3">
                    <a:lumMod val="50000"/>
                  </a:schemeClr>
                </a:solidFill>
                <a:cs typeface="+mn-ea"/>
                <a:sym typeface="+mn-lt"/>
              </a:rPr>
              <a:t>ints</a:t>
            </a:r>
            <a:r>
              <a:rPr lang="en-US" altLang="zh-CN" sz="1400" dirty="0">
                <a:solidFill>
                  <a:schemeClr val="accent3">
                    <a:lumMod val="50000"/>
                  </a:schemeClr>
                </a:solidFill>
                <a:cs typeface="+mn-ea"/>
                <a:sym typeface="+mn-lt"/>
              </a:rPr>
              <a:t>. </a:t>
            </a:r>
          </a:p>
        </p:txBody>
      </p:sp>
      <p:pic>
        <p:nvPicPr>
          <p:cNvPr id="2050" name="Picture 2">
            <a:extLst>
              <a:ext uri="{FF2B5EF4-FFF2-40B4-BE49-F238E27FC236}">
                <a16:creationId xmlns:a16="http://schemas.microsoft.com/office/drawing/2014/main" id="{448A0C02-E740-4154-8F33-84B0A8CEA3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585"/>
          <a:stretch/>
        </p:blipFill>
        <p:spPr bwMode="auto">
          <a:xfrm>
            <a:off x="494666" y="1553655"/>
            <a:ext cx="2568574" cy="2042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33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06265" y="721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mn-lt"/>
                <a:ea typeface="+mn-ea"/>
                <a:cs typeface="+mn-ea"/>
                <a:sym typeface="+mn-lt"/>
              </a:rPr>
              <a:t>Feature engineering</a:t>
            </a:r>
          </a:p>
        </p:txBody>
      </p:sp>
      <p:sp>
        <p:nvSpPr>
          <p:cNvPr id="10" name="文本框 9">
            <a:extLst>
              <a:ext uri="{FF2B5EF4-FFF2-40B4-BE49-F238E27FC236}">
                <a16:creationId xmlns:a16="http://schemas.microsoft.com/office/drawing/2014/main" id="{86FF0783-6D7A-4906-9B75-616846F7D8B3}"/>
              </a:ext>
            </a:extLst>
          </p:cNvPr>
          <p:cNvSpPr txBox="1"/>
          <p:nvPr/>
        </p:nvSpPr>
        <p:spPr>
          <a:xfrm>
            <a:off x="2903219" y="1050275"/>
            <a:ext cx="6200283" cy="3042949"/>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US" altLang="zh-CN" sz="1400" dirty="0">
                <a:solidFill>
                  <a:schemeClr val="accent3">
                    <a:lumMod val="50000"/>
                  </a:schemeClr>
                </a:solidFill>
                <a:cs typeface="+mn-ea"/>
                <a:sym typeface="+mn-lt"/>
              </a:rPr>
              <a:t>(1) Data standardization and 0-1 normalization;</a:t>
            </a:r>
          </a:p>
          <a:p>
            <a:pPr marL="742950" lvl="1" indent="-285750">
              <a:lnSpc>
                <a:spcPct val="200000"/>
              </a:lnSpc>
              <a:buFont typeface="Arial" panose="020B0604020202020204" pitchFamily="34" charset="0"/>
              <a:buChar char="•"/>
            </a:pPr>
            <a:endParaRPr lang="en-US" altLang="zh-CN" sz="1400" dirty="0">
              <a:solidFill>
                <a:schemeClr val="accent3">
                  <a:lumMod val="50000"/>
                </a:schemeClr>
              </a:solidFill>
              <a:cs typeface="+mn-ea"/>
              <a:sym typeface="+mn-lt"/>
            </a:endParaRPr>
          </a:p>
          <a:p>
            <a:pPr marL="742950" lvl="1" indent="-285750">
              <a:lnSpc>
                <a:spcPct val="200000"/>
              </a:lnSpc>
              <a:buFont typeface="Arial" panose="020B0604020202020204" pitchFamily="34" charset="0"/>
              <a:buChar char="•"/>
            </a:pPr>
            <a:r>
              <a:rPr lang="en-US" altLang="zh-CN" sz="1400" dirty="0">
                <a:solidFill>
                  <a:schemeClr val="accent3">
                    <a:lumMod val="50000"/>
                  </a:schemeClr>
                </a:solidFill>
                <a:cs typeface="+mn-ea"/>
                <a:sym typeface="+mn-lt"/>
              </a:rPr>
              <a:t> (2) </a:t>
            </a:r>
            <a:r>
              <a:rPr lang="en-US" altLang="zh-CN" sz="1400" b="1" dirty="0">
                <a:solidFill>
                  <a:schemeClr val="accent3">
                    <a:lumMod val="50000"/>
                  </a:schemeClr>
                </a:solidFill>
                <a:cs typeface="+mn-ea"/>
                <a:sym typeface="+mn-lt"/>
              </a:rPr>
              <a:t>Create new features based on time series data</a:t>
            </a:r>
            <a:r>
              <a:rPr lang="en-US" altLang="zh-CN" sz="1400" dirty="0">
                <a:solidFill>
                  <a:schemeClr val="accent3">
                    <a:lumMod val="50000"/>
                  </a:schemeClr>
                </a:solidFill>
                <a:cs typeface="+mn-ea"/>
                <a:sym typeface="+mn-lt"/>
              </a:rPr>
              <a:t>: We create 6 more features based on some </a:t>
            </a:r>
            <a:r>
              <a:rPr lang="en-US" altLang="zh-CN" sz="1400" dirty="0" err="1">
                <a:solidFill>
                  <a:schemeClr val="accent3">
                    <a:lumMod val="50000"/>
                  </a:schemeClr>
                </a:solidFill>
                <a:cs typeface="+mn-ea"/>
                <a:sym typeface="+mn-lt"/>
              </a:rPr>
              <a:t>caluation</a:t>
            </a:r>
            <a:r>
              <a:rPr lang="en-US" altLang="zh-CN" sz="1400" dirty="0">
                <a:solidFill>
                  <a:schemeClr val="accent3">
                    <a:lumMod val="50000"/>
                  </a:schemeClr>
                </a:solidFill>
                <a:cs typeface="+mn-ea"/>
                <a:sym typeface="+mn-lt"/>
              </a:rPr>
              <a:t> in time dimension. </a:t>
            </a:r>
            <a:r>
              <a:rPr lang="en-US" altLang="zh-CN" sz="1400" dirty="0" err="1">
                <a:solidFill>
                  <a:schemeClr val="accent3">
                    <a:lumMod val="50000"/>
                  </a:schemeClr>
                </a:solidFill>
                <a:cs typeface="+mn-ea"/>
                <a:sym typeface="+mn-lt"/>
              </a:rPr>
              <a:t>i</a:t>
            </a:r>
            <a:r>
              <a:rPr lang="en-US" altLang="zh-CN" sz="1400" dirty="0">
                <a:solidFill>
                  <a:schemeClr val="accent3">
                    <a:lumMod val="50000"/>
                  </a:schemeClr>
                </a:solidFill>
                <a:cs typeface="+mn-ea"/>
                <a:sym typeface="+mn-lt"/>
              </a:rPr>
              <a:t>. "</a:t>
            </a:r>
            <a:r>
              <a:rPr lang="en-US" altLang="zh-CN" sz="1400" dirty="0" err="1">
                <a:solidFill>
                  <a:schemeClr val="accent3">
                    <a:lumMod val="50000"/>
                  </a:schemeClr>
                </a:solidFill>
                <a:cs typeface="+mn-ea"/>
                <a:sym typeface="+mn-lt"/>
              </a:rPr>
              <a:t>Price_change_week</a:t>
            </a:r>
            <a:r>
              <a:rPr lang="en-US" altLang="zh-CN" sz="1400" dirty="0">
                <a:solidFill>
                  <a:schemeClr val="accent3">
                    <a:lumMod val="50000"/>
                  </a:schemeClr>
                </a:solidFill>
                <a:cs typeface="+mn-ea"/>
                <a:sym typeface="+mn-lt"/>
              </a:rPr>
              <a:t>" : Measure price change by dividing the previous week's price by the current week's price; ii. “Rolling_sales_mean_7”: Use sales data in a week to calculate moving average value. </a:t>
            </a:r>
          </a:p>
        </p:txBody>
      </p:sp>
      <p:pic>
        <p:nvPicPr>
          <p:cNvPr id="3074" name="Picture 2">
            <a:extLst>
              <a:ext uri="{FF2B5EF4-FFF2-40B4-BE49-F238E27FC236}">
                <a16:creationId xmlns:a16="http://schemas.microsoft.com/office/drawing/2014/main" id="{557DDF64-CE80-4E2B-8EA9-8E3ED2184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 y="1369691"/>
            <a:ext cx="2766060" cy="27660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19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7" cy="461665"/>
          </a:xfrm>
          <a:prstGeom prst="rect">
            <a:avLst/>
          </a:prstGeom>
        </p:spPr>
        <p:txBody>
          <a:bodyPr wrap="none">
            <a:spAutoFit/>
          </a:bodyPr>
          <a:lstStyle/>
          <a:p>
            <a:pPr algn="ctr"/>
            <a:r>
              <a:rPr lang="en-US" altLang="zh-CN" sz="2400" dirty="0">
                <a:cs typeface="+mn-ea"/>
                <a:sym typeface="+mn-lt"/>
              </a:rPr>
              <a:t>Part 4</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Model selection</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41066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06265" y="721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mn-lt"/>
                <a:ea typeface="+mn-ea"/>
                <a:cs typeface="+mn-ea"/>
                <a:sym typeface="+mn-lt"/>
              </a:rPr>
              <a:t>Model selection</a:t>
            </a:r>
          </a:p>
        </p:txBody>
      </p:sp>
      <p:sp>
        <p:nvSpPr>
          <p:cNvPr id="2" name="矩形 1">
            <a:extLst>
              <a:ext uri="{FF2B5EF4-FFF2-40B4-BE49-F238E27FC236}">
                <a16:creationId xmlns:a16="http://schemas.microsoft.com/office/drawing/2014/main" id="{9899DAA4-B0F9-48D2-94A7-7F99120C47B5}"/>
              </a:ext>
            </a:extLst>
          </p:cNvPr>
          <p:cNvSpPr/>
          <p:nvPr/>
        </p:nvSpPr>
        <p:spPr>
          <a:xfrm>
            <a:off x="2411730" y="956186"/>
            <a:ext cx="6000750" cy="18897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We found that LGBM algorithm may be a good choice in this forecasting questions for it can grasp the nonlinear input/output data relationship, and can well </a:t>
            </a:r>
            <a:r>
              <a:rPr lang="en-US" altLang="zh-CN" sz="1600" b="1" dirty="0">
                <a:solidFill>
                  <a:schemeClr val="tx1"/>
                </a:solidFill>
              </a:rPr>
              <a:t>fit the fluctuation term</a:t>
            </a:r>
            <a:r>
              <a:rPr lang="en-US" altLang="zh-CN" sz="1600" dirty="0">
                <a:solidFill>
                  <a:schemeClr val="tx1"/>
                </a:solidFill>
              </a:rPr>
              <a:t>. In addition, GBDT can grasp the period term because this algorithm always find the optimal split point of features. </a:t>
            </a:r>
          </a:p>
        </p:txBody>
      </p:sp>
      <p:sp>
        <p:nvSpPr>
          <p:cNvPr id="5" name="矩形 4">
            <a:extLst>
              <a:ext uri="{FF2B5EF4-FFF2-40B4-BE49-F238E27FC236}">
                <a16:creationId xmlns:a16="http://schemas.microsoft.com/office/drawing/2014/main" id="{221DF3E5-ECA6-47E5-98C0-3E922C9FF942}"/>
              </a:ext>
            </a:extLst>
          </p:cNvPr>
          <p:cNvSpPr/>
          <p:nvPr/>
        </p:nvSpPr>
        <p:spPr>
          <a:xfrm>
            <a:off x="2411730" y="3301180"/>
            <a:ext cx="6000750" cy="139814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We also use LSTM (Long short-term memory) to build our model because it is very effective for sequential data and can mine </a:t>
            </a:r>
            <a:r>
              <a:rPr lang="en-US" altLang="zh-CN" sz="1600" b="1" dirty="0">
                <a:solidFill>
                  <a:schemeClr val="tx1"/>
                </a:solidFill>
              </a:rPr>
              <a:t>temporal information.</a:t>
            </a:r>
          </a:p>
        </p:txBody>
      </p:sp>
      <p:sp>
        <p:nvSpPr>
          <p:cNvPr id="6" name="矩形 5">
            <a:extLst>
              <a:ext uri="{FF2B5EF4-FFF2-40B4-BE49-F238E27FC236}">
                <a16:creationId xmlns:a16="http://schemas.microsoft.com/office/drawing/2014/main" id="{422A59F5-339A-4F64-B42B-3E1E7D070D04}"/>
              </a:ext>
            </a:extLst>
          </p:cNvPr>
          <p:cNvSpPr/>
          <p:nvPr/>
        </p:nvSpPr>
        <p:spPr>
          <a:xfrm>
            <a:off x="708660" y="956185"/>
            <a:ext cx="1447800" cy="1889761"/>
          </a:xfrm>
          <a:prstGeom prst="rect">
            <a:avLst/>
          </a:prstGeom>
          <a:solidFill>
            <a:srgbClr val="FCE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Model1: LGBM</a:t>
            </a:r>
          </a:p>
        </p:txBody>
      </p:sp>
      <p:sp>
        <p:nvSpPr>
          <p:cNvPr id="8" name="矩形 7">
            <a:extLst>
              <a:ext uri="{FF2B5EF4-FFF2-40B4-BE49-F238E27FC236}">
                <a16:creationId xmlns:a16="http://schemas.microsoft.com/office/drawing/2014/main" id="{46E09CAC-B0DD-494B-967C-B1080B8C2102}"/>
              </a:ext>
            </a:extLst>
          </p:cNvPr>
          <p:cNvSpPr/>
          <p:nvPr/>
        </p:nvSpPr>
        <p:spPr>
          <a:xfrm>
            <a:off x="708660" y="3301180"/>
            <a:ext cx="1447800" cy="1398147"/>
          </a:xfrm>
          <a:prstGeom prst="rect">
            <a:avLst/>
          </a:prstGeom>
          <a:solidFill>
            <a:srgbClr val="FCEE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Model2: LSTM</a:t>
            </a:r>
          </a:p>
        </p:txBody>
      </p:sp>
    </p:spTree>
    <p:extLst>
      <p:ext uri="{BB962C8B-B14F-4D97-AF65-F5344CB8AC3E}">
        <p14:creationId xmlns:p14="http://schemas.microsoft.com/office/powerpoint/2010/main" val="395933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7" cy="461665"/>
          </a:xfrm>
          <a:prstGeom prst="rect">
            <a:avLst/>
          </a:prstGeom>
        </p:spPr>
        <p:txBody>
          <a:bodyPr wrap="none">
            <a:spAutoFit/>
          </a:bodyPr>
          <a:lstStyle/>
          <a:p>
            <a:pPr algn="ctr"/>
            <a:r>
              <a:rPr lang="en-US" altLang="zh-CN" sz="2400" dirty="0">
                <a:cs typeface="+mn-ea"/>
                <a:sym typeface="+mn-lt"/>
              </a:rPr>
              <a:t>Part 5</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Model performance &amp; Feature importance</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285660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06265" y="721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mn-lt"/>
                <a:ea typeface="+mn-ea"/>
                <a:cs typeface="+mn-ea"/>
                <a:sym typeface="+mn-lt"/>
              </a:rPr>
              <a:t>Model performance</a:t>
            </a:r>
          </a:p>
        </p:txBody>
      </p:sp>
      <p:graphicFrame>
        <p:nvGraphicFramePr>
          <p:cNvPr id="4" name="表格 3">
            <a:extLst>
              <a:ext uri="{FF2B5EF4-FFF2-40B4-BE49-F238E27FC236}">
                <a16:creationId xmlns:a16="http://schemas.microsoft.com/office/drawing/2014/main" id="{8BEA2FC8-E0B6-49BC-8168-D764B3F7A3E7}"/>
              </a:ext>
            </a:extLst>
          </p:cNvPr>
          <p:cNvGraphicFramePr>
            <a:graphicFrameLocks noGrp="1"/>
          </p:cNvGraphicFramePr>
          <p:nvPr>
            <p:extLst>
              <p:ext uri="{D42A27DB-BD31-4B8C-83A1-F6EECF244321}">
                <p14:modId xmlns:p14="http://schemas.microsoft.com/office/powerpoint/2010/main" val="2904185455"/>
              </p:ext>
            </p:extLst>
          </p:nvPr>
        </p:nvGraphicFramePr>
        <p:xfrm>
          <a:off x="383666" y="1733670"/>
          <a:ext cx="3045333" cy="1645677"/>
        </p:xfrm>
        <a:graphic>
          <a:graphicData uri="http://schemas.openxmlformats.org/drawingml/2006/table">
            <a:tbl>
              <a:tblPr firstRow="1" firstCol="1" bandRow="1">
                <a:tableStyleId>{0E3FDE45-AF77-4B5C-9715-49D594BDF05E}</a:tableStyleId>
              </a:tblPr>
              <a:tblGrid>
                <a:gridCol w="1015111">
                  <a:extLst>
                    <a:ext uri="{9D8B030D-6E8A-4147-A177-3AD203B41FA5}">
                      <a16:colId xmlns:a16="http://schemas.microsoft.com/office/drawing/2014/main" val="1111833839"/>
                    </a:ext>
                  </a:extLst>
                </a:gridCol>
                <a:gridCol w="1015111">
                  <a:extLst>
                    <a:ext uri="{9D8B030D-6E8A-4147-A177-3AD203B41FA5}">
                      <a16:colId xmlns:a16="http://schemas.microsoft.com/office/drawing/2014/main" val="949427291"/>
                    </a:ext>
                  </a:extLst>
                </a:gridCol>
                <a:gridCol w="1015111">
                  <a:extLst>
                    <a:ext uri="{9D8B030D-6E8A-4147-A177-3AD203B41FA5}">
                      <a16:colId xmlns:a16="http://schemas.microsoft.com/office/drawing/2014/main" val="2322557523"/>
                    </a:ext>
                  </a:extLst>
                </a:gridCol>
              </a:tblGrid>
              <a:tr h="849571">
                <a:tc>
                  <a:txBody>
                    <a:bodyPr/>
                    <a:lstStyle/>
                    <a:p>
                      <a:pPr algn="ctr"/>
                      <a:r>
                        <a:rPr lang="en-US" sz="1400" kern="100" dirty="0">
                          <a:effectLst/>
                          <a:latin typeface="Sitka Text" panose="02000505000000020004" pitchFamily="2" charset="0"/>
                          <a:ea typeface="华文楷体" panose="02010600040101010101" pitchFamily="2" charset="-122"/>
                          <a:cs typeface="Arial" panose="020B0604020202020204" pitchFamily="34" charset="0"/>
                        </a:rPr>
                        <a:t>Model</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Training</a:t>
                      </a:r>
                    </a:p>
                    <a:p>
                      <a:pPr algn="ctr"/>
                      <a:r>
                        <a:rPr lang="en-US" altLang="zh-CN" sz="1400" kern="100" dirty="0" err="1">
                          <a:effectLst/>
                          <a:latin typeface="Sitka Text" panose="02000505000000020004" pitchFamily="2" charset="0"/>
                          <a:ea typeface="华文楷体" panose="02010600040101010101" pitchFamily="2" charset="-122"/>
                          <a:cs typeface="Arial" panose="020B0604020202020204" pitchFamily="34" charset="0"/>
                        </a:rPr>
                        <a:t>Rmse</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Kaggle test score</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extLst>
                  <a:ext uri="{0D108BD9-81ED-4DB2-BD59-A6C34878D82A}">
                    <a16:rowId xmlns:a16="http://schemas.microsoft.com/office/drawing/2014/main" val="3602527018"/>
                  </a:ext>
                </a:extLst>
              </a:tr>
              <a:tr h="398053">
                <a:tc>
                  <a:txBody>
                    <a:bodyPr/>
                    <a:lstStyle/>
                    <a:p>
                      <a:pPr algn="ctr"/>
                      <a:r>
                        <a:rPr lang="en-US" sz="1400" kern="100" dirty="0">
                          <a:effectLst/>
                          <a:latin typeface="Sitka Text" panose="02000505000000020004" pitchFamily="2" charset="0"/>
                          <a:ea typeface="华文楷体" panose="02010600040101010101" pitchFamily="2" charset="-122"/>
                          <a:cs typeface="Arial" panose="020B0604020202020204" pitchFamily="34" charset="0"/>
                        </a:rPr>
                        <a:t>LSTM</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0.103</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0.83</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extLst>
                  <a:ext uri="{0D108BD9-81ED-4DB2-BD59-A6C34878D82A}">
                    <a16:rowId xmlns:a16="http://schemas.microsoft.com/office/drawing/2014/main" val="2523179965"/>
                  </a:ext>
                </a:extLst>
              </a:tr>
              <a:tr h="398053">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LGBM</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1.735</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tc>
                  <a:txBody>
                    <a:bodyPr/>
                    <a:lstStyle/>
                    <a:p>
                      <a:pPr algn="ctr"/>
                      <a:r>
                        <a:rPr lang="en-US" altLang="zh-CN" sz="1400" kern="100" dirty="0">
                          <a:effectLst/>
                          <a:latin typeface="Sitka Text" panose="02000505000000020004" pitchFamily="2" charset="0"/>
                          <a:ea typeface="华文楷体" panose="02010600040101010101" pitchFamily="2" charset="-122"/>
                          <a:cs typeface="Arial" panose="020B0604020202020204" pitchFamily="34" charset="0"/>
                        </a:rPr>
                        <a:t>4.99</a:t>
                      </a:r>
                      <a:endParaRPr lang="zh-CN" sz="1400" kern="100" dirty="0">
                        <a:effectLst/>
                        <a:latin typeface="Sitka Text" panose="02000505000000020004" pitchFamily="2" charset="0"/>
                        <a:ea typeface="华文楷体" panose="02010600040101010101" pitchFamily="2" charset="-122"/>
                        <a:cs typeface="Arial" panose="020B0604020202020204" pitchFamily="34" charset="0"/>
                      </a:endParaRPr>
                    </a:p>
                  </a:txBody>
                  <a:tcPr marL="81002" marR="81002" marT="0" marB="0" anchor="ctr"/>
                </a:tc>
                <a:extLst>
                  <a:ext uri="{0D108BD9-81ED-4DB2-BD59-A6C34878D82A}">
                    <a16:rowId xmlns:a16="http://schemas.microsoft.com/office/drawing/2014/main" val="2579843041"/>
                  </a:ext>
                </a:extLst>
              </a:tr>
            </a:tbl>
          </a:graphicData>
        </a:graphic>
      </p:graphicFrame>
      <p:sp>
        <p:nvSpPr>
          <p:cNvPr id="5" name="矩形 4">
            <a:extLst>
              <a:ext uri="{FF2B5EF4-FFF2-40B4-BE49-F238E27FC236}">
                <a16:creationId xmlns:a16="http://schemas.microsoft.com/office/drawing/2014/main" id="{B7FD28B4-0EF3-4BD5-B084-35AB3E8FAE83}"/>
              </a:ext>
            </a:extLst>
          </p:cNvPr>
          <p:cNvSpPr/>
          <p:nvPr/>
        </p:nvSpPr>
        <p:spPr>
          <a:xfrm>
            <a:off x="3695699" y="1626746"/>
            <a:ext cx="5209415" cy="18897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To judge our model performance, we first calculate the </a:t>
            </a:r>
            <a:r>
              <a:rPr lang="en-US" altLang="zh-CN" sz="1600" dirty="0" err="1">
                <a:solidFill>
                  <a:schemeClr val="tx1"/>
                </a:solidFill>
              </a:rPr>
              <a:t>Rmse</a:t>
            </a:r>
            <a:r>
              <a:rPr lang="en-US" altLang="zh-CN" sz="1600" dirty="0">
                <a:solidFill>
                  <a:schemeClr val="tx1"/>
                </a:solidFill>
              </a:rPr>
              <a:t> in our training data and submit our forecasting result in Kaggle website to see the score in testing data. </a:t>
            </a:r>
          </a:p>
          <a:p>
            <a:r>
              <a:rPr lang="en-US" altLang="zh-CN" sz="1600" dirty="0">
                <a:solidFill>
                  <a:schemeClr val="tx1"/>
                </a:solidFill>
              </a:rPr>
              <a:t>From the results listed in the left table, we can see LSTM performed better than LGBM in both the training set and Kaggle testing set. </a:t>
            </a:r>
          </a:p>
        </p:txBody>
      </p:sp>
    </p:spTree>
    <p:extLst>
      <p:ext uri="{BB962C8B-B14F-4D97-AF65-F5344CB8AC3E}">
        <p14:creationId xmlns:p14="http://schemas.microsoft.com/office/powerpoint/2010/main" val="336693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106265" y="7217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accent1"/>
                </a:solidFill>
                <a:latin typeface="+mn-lt"/>
                <a:ea typeface="+mn-ea"/>
                <a:cs typeface="+mn-ea"/>
                <a:sym typeface="+mn-lt"/>
              </a:rPr>
              <a:t>Feature importance</a:t>
            </a:r>
          </a:p>
        </p:txBody>
      </p:sp>
      <p:pic>
        <p:nvPicPr>
          <p:cNvPr id="4" name="Picture 2">
            <a:extLst>
              <a:ext uri="{FF2B5EF4-FFF2-40B4-BE49-F238E27FC236}">
                <a16:creationId xmlns:a16="http://schemas.microsoft.com/office/drawing/2014/main" id="{07F894E1-78F2-440C-899C-24537B2D1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1305536"/>
            <a:ext cx="3962401" cy="268734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1331D39-1256-4C4E-9558-1E07D9055947}"/>
              </a:ext>
            </a:extLst>
          </p:cNvPr>
          <p:cNvSpPr/>
          <p:nvPr/>
        </p:nvSpPr>
        <p:spPr>
          <a:xfrm>
            <a:off x="4297679" y="968985"/>
            <a:ext cx="4518660" cy="15532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① </a:t>
            </a:r>
            <a:r>
              <a:rPr lang="en-US" altLang="zh-CN" sz="1400" b="1" dirty="0">
                <a:solidFill>
                  <a:schemeClr val="tx1"/>
                </a:solidFill>
              </a:rPr>
              <a:t>Recent past data</a:t>
            </a:r>
            <a:r>
              <a:rPr lang="en-US" altLang="zh-CN" sz="1400" dirty="0">
                <a:solidFill>
                  <a:schemeClr val="tx1"/>
                </a:solidFill>
              </a:rPr>
              <a:t>: It can be seen from the figure that the average value of last week, the sales lag of 1,7, and 28 days all play an important role. Combined with the overall increasing trend mentioned in the exploratory data analysis, we can infer that the sales data in the recent past has a great influence, while the data with a long time distance does not.</a:t>
            </a:r>
          </a:p>
        </p:txBody>
      </p:sp>
      <p:sp>
        <p:nvSpPr>
          <p:cNvPr id="6" name="矩形 5">
            <a:extLst>
              <a:ext uri="{FF2B5EF4-FFF2-40B4-BE49-F238E27FC236}">
                <a16:creationId xmlns:a16="http://schemas.microsoft.com/office/drawing/2014/main" id="{9C657497-1F5B-4A81-88DF-E34196C0F462}"/>
              </a:ext>
            </a:extLst>
          </p:cNvPr>
          <p:cNvSpPr/>
          <p:nvPr/>
        </p:nvSpPr>
        <p:spPr>
          <a:xfrm>
            <a:off x="4297677" y="2588544"/>
            <a:ext cx="4518661" cy="88391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② </a:t>
            </a:r>
            <a:r>
              <a:rPr lang="en-US" altLang="zh-CN" sz="1400" b="1" dirty="0">
                <a:solidFill>
                  <a:schemeClr val="tx1"/>
                </a:solidFill>
              </a:rPr>
              <a:t>Weekdays, weekends, or holidays</a:t>
            </a:r>
            <a:r>
              <a:rPr lang="en-US" altLang="zh-CN" sz="1400" dirty="0">
                <a:solidFill>
                  <a:schemeClr val="tx1"/>
                </a:solidFill>
              </a:rPr>
              <a:t>: The day of the week and some special events can have a big impact on people's shopping decisions.</a:t>
            </a:r>
          </a:p>
        </p:txBody>
      </p:sp>
      <p:sp>
        <p:nvSpPr>
          <p:cNvPr id="7" name="矩形 6">
            <a:extLst>
              <a:ext uri="{FF2B5EF4-FFF2-40B4-BE49-F238E27FC236}">
                <a16:creationId xmlns:a16="http://schemas.microsoft.com/office/drawing/2014/main" id="{8DA132EC-BD59-40F5-9696-875BEBCE42D6}"/>
              </a:ext>
            </a:extLst>
          </p:cNvPr>
          <p:cNvSpPr/>
          <p:nvPr/>
        </p:nvSpPr>
        <p:spPr>
          <a:xfrm>
            <a:off x="4306797" y="3538786"/>
            <a:ext cx="4518662" cy="109408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③ </a:t>
            </a:r>
            <a:r>
              <a:rPr lang="en-US" altLang="zh-CN" sz="1400" b="1" dirty="0">
                <a:solidFill>
                  <a:schemeClr val="tx1"/>
                </a:solidFill>
              </a:rPr>
              <a:t>Individual heterogeneity</a:t>
            </a:r>
            <a:r>
              <a:rPr lang="en-US" altLang="zh-CN" sz="1400" dirty="0">
                <a:solidFill>
                  <a:schemeClr val="tx1"/>
                </a:solidFill>
              </a:rPr>
              <a:t>: We can see that the sales volume of different specific product, different stores and even different states vary greatly,  these characteristics of individual attributes also play a big role.</a:t>
            </a:r>
          </a:p>
        </p:txBody>
      </p:sp>
    </p:spTree>
    <p:extLst>
      <p:ext uri="{BB962C8B-B14F-4D97-AF65-F5344CB8AC3E}">
        <p14:creationId xmlns:p14="http://schemas.microsoft.com/office/powerpoint/2010/main" val="2407126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6" cy="461665"/>
          </a:xfrm>
          <a:prstGeom prst="rect">
            <a:avLst/>
          </a:prstGeom>
        </p:spPr>
        <p:txBody>
          <a:bodyPr wrap="none">
            <a:spAutoFit/>
          </a:bodyPr>
          <a:lstStyle/>
          <a:p>
            <a:pPr algn="ctr"/>
            <a:r>
              <a:rPr lang="en-US" altLang="zh-CN" sz="2400" dirty="0">
                <a:cs typeface="+mn-ea"/>
                <a:sym typeface="+mn-lt"/>
              </a:rPr>
              <a:t>Part 6</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Conclusion</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2610866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885341" y="273843"/>
            <a:ext cx="3630007" cy="135547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altLang="zh-CN" sz="4400" b="1">
                <a:sym typeface="+mn-lt"/>
              </a:rPr>
              <a:t>Conclusion</a:t>
            </a:r>
            <a:endParaRPr lang="en-US" sz="4400" b="1">
              <a:sym typeface="+mn-lt"/>
            </a:endParaRPr>
          </a:p>
        </p:txBody>
      </p:sp>
      <p:pic>
        <p:nvPicPr>
          <p:cNvPr id="1026" name="Picture 2" descr="砖墙上的海报&#10;&#10;中度可信度描述已自动生成">
            <a:extLst>
              <a:ext uri="{FF2B5EF4-FFF2-40B4-BE49-F238E27FC236}">
                <a16:creationId xmlns:a16="http://schemas.microsoft.com/office/drawing/2014/main" id="{03759730-9D06-45D9-8420-012E877621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313" r="5965" b="1"/>
          <a:stretch/>
        </p:blipFill>
        <p:spPr bwMode="auto">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E6A572AA-A8CF-4AD2-9BC3-1D0CE7FB65A1}"/>
              </a:ext>
            </a:extLst>
          </p:cNvPr>
          <p:cNvSpPr/>
          <p:nvPr/>
        </p:nvSpPr>
        <p:spPr>
          <a:xfrm>
            <a:off x="4885341" y="1749972"/>
            <a:ext cx="3630007" cy="288275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1500">
                <a:solidFill>
                  <a:schemeClr val="tx1"/>
                </a:solidFill>
              </a:rPr>
              <a:t>In this project, we analyzed Walmart retail goods hierarchical time series data and used machine learning method  to do forecasting. Considering  the characteristics time series data, we use </a:t>
            </a:r>
            <a:r>
              <a:rPr lang="en-US" altLang="zh-CN" sz="1500" b="1">
                <a:solidFill>
                  <a:schemeClr val="tx1"/>
                </a:solidFill>
              </a:rPr>
              <a:t>LGBM</a:t>
            </a:r>
            <a:r>
              <a:rPr lang="en-US" altLang="zh-CN" sz="1500">
                <a:solidFill>
                  <a:schemeClr val="tx1"/>
                </a:solidFill>
              </a:rPr>
              <a:t> and </a:t>
            </a:r>
            <a:r>
              <a:rPr lang="en-US" altLang="zh-CN" sz="1500" b="1">
                <a:solidFill>
                  <a:schemeClr val="tx1"/>
                </a:solidFill>
              </a:rPr>
              <a:t>LSTM</a:t>
            </a:r>
            <a:r>
              <a:rPr lang="en-US" altLang="zh-CN" sz="1500">
                <a:solidFill>
                  <a:schemeClr val="tx1"/>
                </a:solidFill>
              </a:rPr>
              <a:t>. For model performance, LSTM have a better Kaggle score of 0.83, compared with 4.99 of LGBM. And </a:t>
            </a:r>
            <a:r>
              <a:rPr lang="en-US" altLang="zh-CN" sz="1500" b="1">
                <a:solidFill>
                  <a:schemeClr val="tx1"/>
                </a:solidFill>
              </a:rPr>
              <a:t>3 types features </a:t>
            </a:r>
            <a:r>
              <a:rPr lang="en-US" altLang="zh-CN" sz="1500">
                <a:solidFill>
                  <a:schemeClr val="tx1"/>
                </a:solidFill>
              </a:rPr>
              <a:t>(recent past feature, holidays or not, individual heterogeneity) are the most influential for forecast accuracy.</a:t>
            </a:r>
          </a:p>
        </p:txBody>
      </p:sp>
    </p:spTree>
    <p:extLst>
      <p:ext uri="{BB962C8B-B14F-4D97-AF65-F5344CB8AC3E}">
        <p14:creationId xmlns:p14="http://schemas.microsoft.com/office/powerpoint/2010/main" val="48415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25"/>
          <p:cNvSpPr txBox="1">
            <a:spLocks noGrp="1"/>
          </p:cNvSpPr>
          <p:nvPr>
            <p:ph type="ctrTitle" idx="5"/>
          </p:nvPr>
        </p:nvSpPr>
        <p:spPr>
          <a:xfrm>
            <a:off x="311700" y="153755"/>
            <a:ext cx="8520600" cy="73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mn-lt"/>
                <a:ea typeface="+mn-ea"/>
                <a:cs typeface="+mn-ea"/>
                <a:sym typeface="+mn-lt"/>
              </a:rPr>
              <a:t>TABLE OF CONTENTS</a:t>
            </a:r>
            <a:endParaRPr dirty="0">
              <a:latin typeface="+mn-lt"/>
              <a:ea typeface="+mn-ea"/>
              <a:cs typeface="+mn-ea"/>
              <a:sym typeface="+mn-lt"/>
            </a:endParaRPr>
          </a:p>
        </p:txBody>
      </p:sp>
      <p:sp>
        <p:nvSpPr>
          <p:cNvPr id="601" name="Google Shape;601;p25"/>
          <p:cNvSpPr/>
          <p:nvPr/>
        </p:nvSpPr>
        <p:spPr>
          <a:xfrm>
            <a:off x="2794851" y="197344"/>
            <a:ext cx="3554304" cy="1057613"/>
          </a:xfrm>
          <a:custGeom>
            <a:avLst/>
            <a:gdLst/>
            <a:ahLst/>
            <a:cxnLst/>
            <a:rect l="l" t="t" r="r" b="b"/>
            <a:pathLst>
              <a:path w="72132" h="25868" extrusionOk="0">
                <a:moveTo>
                  <a:pt x="33085" y="942"/>
                </a:moveTo>
                <a:cubicBezTo>
                  <a:pt x="34029" y="942"/>
                  <a:pt x="34973" y="981"/>
                  <a:pt x="35918" y="981"/>
                </a:cubicBezTo>
                <a:cubicBezTo>
                  <a:pt x="36232" y="981"/>
                  <a:pt x="36546" y="977"/>
                  <a:pt x="36860" y="965"/>
                </a:cubicBezTo>
                <a:cubicBezTo>
                  <a:pt x="36974" y="961"/>
                  <a:pt x="37087" y="959"/>
                  <a:pt x="37201" y="959"/>
                </a:cubicBezTo>
                <a:cubicBezTo>
                  <a:pt x="38334" y="959"/>
                  <a:pt x="39474" y="1152"/>
                  <a:pt x="40613" y="1187"/>
                </a:cubicBezTo>
                <a:cubicBezTo>
                  <a:pt x="41489" y="1213"/>
                  <a:pt x="42362" y="1268"/>
                  <a:pt x="43236" y="1318"/>
                </a:cubicBezTo>
                <a:cubicBezTo>
                  <a:pt x="44236" y="1376"/>
                  <a:pt x="45235" y="1473"/>
                  <a:pt x="46237" y="1513"/>
                </a:cubicBezTo>
                <a:cubicBezTo>
                  <a:pt x="47615" y="1566"/>
                  <a:pt x="48965" y="1889"/>
                  <a:pt x="50336" y="1957"/>
                </a:cubicBezTo>
                <a:cubicBezTo>
                  <a:pt x="51489" y="2015"/>
                  <a:pt x="52631" y="2162"/>
                  <a:pt x="53763" y="2341"/>
                </a:cubicBezTo>
                <a:cubicBezTo>
                  <a:pt x="54605" y="2472"/>
                  <a:pt x="55458" y="2497"/>
                  <a:pt x="56290" y="2667"/>
                </a:cubicBezTo>
                <a:cubicBezTo>
                  <a:pt x="57332" y="2879"/>
                  <a:pt x="58390" y="2987"/>
                  <a:pt x="59428" y="3180"/>
                </a:cubicBezTo>
                <a:cubicBezTo>
                  <a:pt x="60165" y="3316"/>
                  <a:pt x="60928" y="3360"/>
                  <a:pt x="61647" y="3594"/>
                </a:cubicBezTo>
                <a:cubicBezTo>
                  <a:pt x="62527" y="3878"/>
                  <a:pt x="63457" y="3939"/>
                  <a:pt x="64334" y="4249"/>
                </a:cubicBezTo>
                <a:cubicBezTo>
                  <a:pt x="64687" y="4375"/>
                  <a:pt x="65082" y="4408"/>
                  <a:pt x="65453" y="4517"/>
                </a:cubicBezTo>
                <a:cubicBezTo>
                  <a:pt x="66414" y="4795"/>
                  <a:pt x="67402" y="4988"/>
                  <a:pt x="68339" y="5327"/>
                </a:cubicBezTo>
                <a:cubicBezTo>
                  <a:pt x="68732" y="5469"/>
                  <a:pt x="69130" y="5661"/>
                  <a:pt x="69516" y="5844"/>
                </a:cubicBezTo>
                <a:cubicBezTo>
                  <a:pt x="69850" y="6004"/>
                  <a:pt x="70184" y="6150"/>
                  <a:pt x="70532" y="6277"/>
                </a:cubicBezTo>
                <a:cubicBezTo>
                  <a:pt x="70657" y="6321"/>
                  <a:pt x="70878" y="6372"/>
                  <a:pt x="70791" y="6595"/>
                </a:cubicBezTo>
                <a:cubicBezTo>
                  <a:pt x="70758" y="6680"/>
                  <a:pt x="70718" y="6708"/>
                  <a:pt x="70674" y="6708"/>
                </a:cubicBezTo>
                <a:cubicBezTo>
                  <a:pt x="70600" y="6708"/>
                  <a:pt x="70516" y="6626"/>
                  <a:pt x="70446" y="6606"/>
                </a:cubicBezTo>
                <a:cubicBezTo>
                  <a:pt x="69507" y="6344"/>
                  <a:pt x="68579" y="6035"/>
                  <a:pt x="67608" y="5900"/>
                </a:cubicBezTo>
                <a:cubicBezTo>
                  <a:pt x="67541" y="5891"/>
                  <a:pt x="67469" y="5880"/>
                  <a:pt x="67398" y="5880"/>
                </a:cubicBezTo>
                <a:cubicBezTo>
                  <a:pt x="67268" y="5880"/>
                  <a:pt x="67139" y="5918"/>
                  <a:pt x="67037" y="6075"/>
                </a:cubicBezTo>
                <a:cubicBezTo>
                  <a:pt x="67625" y="6313"/>
                  <a:pt x="68254" y="6345"/>
                  <a:pt x="68834" y="6544"/>
                </a:cubicBezTo>
                <a:cubicBezTo>
                  <a:pt x="69301" y="6703"/>
                  <a:pt x="69770" y="6845"/>
                  <a:pt x="70253" y="6932"/>
                </a:cubicBezTo>
                <a:cubicBezTo>
                  <a:pt x="70526" y="6981"/>
                  <a:pt x="70467" y="7134"/>
                  <a:pt x="70373" y="7307"/>
                </a:cubicBezTo>
                <a:cubicBezTo>
                  <a:pt x="70307" y="7430"/>
                  <a:pt x="70294" y="7568"/>
                  <a:pt x="70148" y="7568"/>
                </a:cubicBezTo>
                <a:cubicBezTo>
                  <a:pt x="70105" y="7568"/>
                  <a:pt x="70050" y="7556"/>
                  <a:pt x="69980" y="7528"/>
                </a:cubicBezTo>
                <a:cubicBezTo>
                  <a:pt x="69501" y="7339"/>
                  <a:pt x="69021" y="7139"/>
                  <a:pt x="68511" y="7019"/>
                </a:cubicBezTo>
                <a:cubicBezTo>
                  <a:pt x="67962" y="6890"/>
                  <a:pt x="67441" y="6655"/>
                  <a:pt x="66794" y="6559"/>
                </a:cubicBezTo>
                <a:lnTo>
                  <a:pt x="66794" y="6559"/>
                </a:lnTo>
                <a:cubicBezTo>
                  <a:pt x="67069" y="6881"/>
                  <a:pt x="67420" y="6863"/>
                  <a:pt x="67691" y="6948"/>
                </a:cubicBezTo>
                <a:cubicBezTo>
                  <a:pt x="68314" y="7145"/>
                  <a:pt x="68877" y="7486"/>
                  <a:pt x="69510" y="7653"/>
                </a:cubicBezTo>
                <a:cubicBezTo>
                  <a:pt x="69621" y="7682"/>
                  <a:pt x="69905" y="7771"/>
                  <a:pt x="69744" y="8061"/>
                </a:cubicBezTo>
                <a:cubicBezTo>
                  <a:pt x="69648" y="8233"/>
                  <a:pt x="69612" y="8458"/>
                  <a:pt x="69412" y="8458"/>
                </a:cubicBezTo>
                <a:cubicBezTo>
                  <a:pt x="69360" y="8458"/>
                  <a:pt x="69296" y="8442"/>
                  <a:pt x="69218" y="8406"/>
                </a:cubicBezTo>
                <a:cubicBezTo>
                  <a:pt x="68566" y="8110"/>
                  <a:pt x="67881" y="7885"/>
                  <a:pt x="67181" y="7754"/>
                </a:cubicBezTo>
                <a:cubicBezTo>
                  <a:pt x="66443" y="7616"/>
                  <a:pt x="65728" y="7346"/>
                  <a:pt x="64956" y="7346"/>
                </a:cubicBezTo>
                <a:cubicBezTo>
                  <a:pt x="64953" y="7346"/>
                  <a:pt x="64949" y="7346"/>
                  <a:pt x="64946" y="7346"/>
                </a:cubicBezTo>
                <a:cubicBezTo>
                  <a:pt x="65424" y="7646"/>
                  <a:pt x="65962" y="7837"/>
                  <a:pt x="66497" y="7934"/>
                </a:cubicBezTo>
                <a:cubicBezTo>
                  <a:pt x="67315" y="8082"/>
                  <a:pt x="68056" y="8441"/>
                  <a:pt x="68848" y="8652"/>
                </a:cubicBezTo>
                <a:cubicBezTo>
                  <a:pt x="68994" y="8691"/>
                  <a:pt x="69129" y="8778"/>
                  <a:pt x="68926" y="8960"/>
                </a:cubicBezTo>
                <a:cubicBezTo>
                  <a:pt x="68789" y="9082"/>
                  <a:pt x="68554" y="9151"/>
                  <a:pt x="68591" y="9410"/>
                </a:cubicBezTo>
                <a:cubicBezTo>
                  <a:pt x="68573" y="9412"/>
                  <a:pt x="68556" y="9412"/>
                  <a:pt x="68538" y="9412"/>
                </a:cubicBezTo>
                <a:cubicBezTo>
                  <a:pt x="68322" y="9412"/>
                  <a:pt x="68125" y="9327"/>
                  <a:pt x="67927" y="9258"/>
                </a:cubicBezTo>
                <a:cubicBezTo>
                  <a:pt x="66984" y="8932"/>
                  <a:pt x="66040" y="8610"/>
                  <a:pt x="65068" y="8383"/>
                </a:cubicBezTo>
                <a:cubicBezTo>
                  <a:pt x="65052" y="8379"/>
                  <a:pt x="65035" y="8377"/>
                  <a:pt x="65017" y="8377"/>
                </a:cubicBezTo>
                <a:cubicBezTo>
                  <a:pt x="64956" y="8377"/>
                  <a:pt x="64888" y="8403"/>
                  <a:pt x="64799" y="8476"/>
                </a:cubicBezTo>
                <a:cubicBezTo>
                  <a:pt x="65209" y="8651"/>
                  <a:pt x="65614" y="8838"/>
                  <a:pt x="66030" y="8996"/>
                </a:cubicBezTo>
                <a:cubicBezTo>
                  <a:pt x="66590" y="9211"/>
                  <a:pt x="67160" y="9399"/>
                  <a:pt x="67722" y="9608"/>
                </a:cubicBezTo>
                <a:cubicBezTo>
                  <a:pt x="67822" y="9646"/>
                  <a:pt x="68060" y="9702"/>
                  <a:pt x="67966" y="9795"/>
                </a:cubicBezTo>
                <a:cubicBezTo>
                  <a:pt x="67820" y="9939"/>
                  <a:pt x="67924" y="10278"/>
                  <a:pt x="67639" y="10278"/>
                </a:cubicBezTo>
                <a:cubicBezTo>
                  <a:pt x="67629" y="10278"/>
                  <a:pt x="67618" y="10277"/>
                  <a:pt x="67606" y="10276"/>
                </a:cubicBezTo>
                <a:cubicBezTo>
                  <a:pt x="67369" y="10255"/>
                  <a:pt x="67126" y="10253"/>
                  <a:pt x="66898" y="10142"/>
                </a:cubicBezTo>
                <a:cubicBezTo>
                  <a:pt x="65842" y="9626"/>
                  <a:pt x="64663" y="9586"/>
                  <a:pt x="63548" y="9274"/>
                </a:cubicBezTo>
                <a:lnTo>
                  <a:pt x="63548" y="9274"/>
                </a:lnTo>
                <a:cubicBezTo>
                  <a:pt x="63998" y="9686"/>
                  <a:pt x="64580" y="9783"/>
                  <a:pt x="65127" y="9966"/>
                </a:cubicBezTo>
                <a:cubicBezTo>
                  <a:pt x="65773" y="10183"/>
                  <a:pt x="66415" y="10411"/>
                  <a:pt x="67058" y="10636"/>
                </a:cubicBezTo>
                <a:cubicBezTo>
                  <a:pt x="67141" y="10666"/>
                  <a:pt x="67178" y="10727"/>
                  <a:pt x="67153" y="10822"/>
                </a:cubicBezTo>
                <a:cubicBezTo>
                  <a:pt x="67125" y="10922"/>
                  <a:pt x="66324" y="11702"/>
                  <a:pt x="66212" y="11702"/>
                </a:cubicBezTo>
                <a:cubicBezTo>
                  <a:pt x="66209" y="11702"/>
                  <a:pt x="66207" y="11701"/>
                  <a:pt x="66205" y="11700"/>
                </a:cubicBezTo>
                <a:cubicBezTo>
                  <a:pt x="65900" y="11549"/>
                  <a:pt x="65581" y="11441"/>
                  <a:pt x="65259" y="11333"/>
                </a:cubicBezTo>
                <a:cubicBezTo>
                  <a:pt x="64494" y="11074"/>
                  <a:pt x="63731" y="10806"/>
                  <a:pt x="62903" y="10806"/>
                </a:cubicBezTo>
                <a:cubicBezTo>
                  <a:pt x="62868" y="10806"/>
                  <a:pt x="62832" y="10806"/>
                  <a:pt x="62797" y="10807"/>
                </a:cubicBezTo>
                <a:cubicBezTo>
                  <a:pt x="63826" y="11326"/>
                  <a:pt x="64978" y="11555"/>
                  <a:pt x="65989" y="12172"/>
                </a:cubicBezTo>
                <a:cubicBezTo>
                  <a:pt x="65776" y="12361"/>
                  <a:pt x="65524" y="12540"/>
                  <a:pt x="65452" y="12865"/>
                </a:cubicBezTo>
                <a:cubicBezTo>
                  <a:pt x="65432" y="12953"/>
                  <a:pt x="65367" y="12997"/>
                  <a:pt x="65270" y="12997"/>
                </a:cubicBezTo>
                <a:cubicBezTo>
                  <a:pt x="65235" y="12997"/>
                  <a:pt x="65195" y="12991"/>
                  <a:pt x="65152" y="12980"/>
                </a:cubicBezTo>
                <a:cubicBezTo>
                  <a:pt x="64604" y="12838"/>
                  <a:pt x="64065" y="12660"/>
                  <a:pt x="63542" y="12446"/>
                </a:cubicBezTo>
                <a:cubicBezTo>
                  <a:pt x="63097" y="12262"/>
                  <a:pt x="62560" y="12345"/>
                  <a:pt x="62192" y="11974"/>
                </a:cubicBezTo>
                <a:cubicBezTo>
                  <a:pt x="62153" y="11935"/>
                  <a:pt x="62116" y="11921"/>
                  <a:pt x="62080" y="11921"/>
                </a:cubicBezTo>
                <a:cubicBezTo>
                  <a:pt x="61997" y="11921"/>
                  <a:pt x="61917" y="11992"/>
                  <a:pt x="61828" y="11992"/>
                </a:cubicBezTo>
                <a:cubicBezTo>
                  <a:pt x="61817" y="11992"/>
                  <a:pt x="61806" y="11991"/>
                  <a:pt x="61795" y="11988"/>
                </a:cubicBezTo>
                <a:lnTo>
                  <a:pt x="61795" y="11988"/>
                </a:lnTo>
                <a:cubicBezTo>
                  <a:pt x="62179" y="12401"/>
                  <a:pt x="62711" y="12521"/>
                  <a:pt x="63184" y="12709"/>
                </a:cubicBezTo>
                <a:cubicBezTo>
                  <a:pt x="63785" y="12947"/>
                  <a:pt x="64363" y="13238"/>
                  <a:pt x="64972" y="13459"/>
                </a:cubicBezTo>
                <a:cubicBezTo>
                  <a:pt x="65256" y="13561"/>
                  <a:pt x="65419" y="13730"/>
                  <a:pt x="65409" y="14066"/>
                </a:cubicBezTo>
                <a:cubicBezTo>
                  <a:pt x="65404" y="14279"/>
                  <a:pt x="65478" y="14499"/>
                  <a:pt x="65547" y="14707"/>
                </a:cubicBezTo>
                <a:cubicBezTo>
                  <a:pt x="65574" y="14787"/>
                  <a:pt x="65684" y="14846"/>
                  <a:pt x="65586" y="14943"/>
                </a:cubicBezTo>
                <a:cubicBezTo>
                  <a:pt x="65544" y="14984"/>
                  <a:pt x="65497" y="15003"/>
                  <a:pt x="65449" y="15003"/>
                </a:cubicBezTo>
                <a:cubicBezTo>
                  <a:pt x="65408" y="15003"/>
                  <a:pt x="65366" y="14989"/>
                  <a:pt x="65325" y="14965"/>
                </a:cubicBezTo>
                <a:cubicBezTo>
                  <a:pt x="64759" y="14620"/>
                  <a:pt x="64067" y="14613"/>
                  <a:pt x="63494" y="14272"/>
                </a:cubicBezTo>
                <a:cubicBezTo>
                  <a:pt x="63429" y="14234"/>
                  <a:pt x="63355" y="14219"/>
                  <a:pt x="63274" y="14219"/>
                </a:cubicBezTo>
                <a:cubicBezTo>
                  <a:pt x="63136" y="14219"/>
                  <a:pt x="62979" y="14262"/>
                  <a:pt x="62814" y="14308"/>
                </a:cubicBezTo>
                <a:cubicBezTo>
                  <a:pt x="63815" y="14748"/>
                  <a:pt x="64771" y="15154"/>
                  <a:pt x="65713" y="15590"/>
                </a:cubicBezTo>
                <a:cubicBezTo>
                  <a:pt x="66043" y="15744"/>
                  <a:pt x="66332" y="15948"/>
                  <a:pt x="66273" y="16425"/>
                </a:cubicBezTo>
                <a:cubicBezTo>
                  <a:pt x="66254" y="16581"/>
                  <a:pt x="66490" y="16770"/>
                  <a:pt x="66679" y="17046"/>
                </a:cubicBezTo>
                <a:cubicBezTo>
                  <a:pt x="65459" y="16419"/>
                  <a:pt x="64299" y="15953"/>
                  <a:pt x="63074" y="15673"/>
                </a:cubicBezTo>
                <a:lnTo>
                  <a:pt x="63025" y="15800"/>
                </a:lnTo>
                <a:cubicBezTo>
                  <a:pt x="63777" y="16108"/>
                  <a:pt x="64545" y="16384"/>
                  <a:pt x="65279" y="16733"/>
                </a:cubicBezTo>
                <a:cubicBezTo>
                  <a:pt x="65917" y="17036"/>
                  <a:pt x="66752" y="17133"/>
                  <a:pt x="67016" y="17910"/>
                </a:cubicBezTo>
                <a:cubicBezTo>
                  <a:pt x="67126" y="18236"/>
                  <a:pt x="67445" y="18489"/>
                  <a:pt x="67379" y="18890"/>
                </a:cubicBezTo>
                <a:cubicBezTo>
                  <a:pt x="67363" y="18990"/>
                  <a:pt x="67448" y="19159"/>
                  <a:pt x="67614" y="19238"/>
                </a:cubicBezTo>
                <a:cubicBezTo>
                  <a:pt x="66081" y="18577"/>
                  <a:pt x="64636" y="17733"/>
                  <a:pt x="62896" y="17359"/>
                </a:cubicBezTo>
                <a:lnTo>
                  <a:pt x="62896" y="17359"/>
                </a:lnTo>
                <a:cubicBezTo>
                  <a:pt x="63189" y="17777"/>
                  <a:pt x="63573" y="17876"/>
                  <a:pt x="63897" y="18037"/>
                </a:cubicBezTo>
                <a:cubicBezTo>
                  <a:pt x="64856" y="18517"/>
                  <a:pt x="65886" y="18848"/>
                  <a:pt x="66734" y="19552"/>
                </a:cubicBezTo>
                <a:cubicBezTo>
                  <a:pt x="67007" y="19779"/>
                  <a:pt x="67358" y="19989"/>
                  <a:pt x="67668" y="20101"/>
                </a:cubicBezTo>
                <a:cubicBezTo>
                  <a:pt x="68152" y="20277"/>
                  <a:pt x="68042" y="20697"/>
                  <a:pt x="68227" y="20979"/>
                </a:cubicBezTo>
                <a:cubicBezTo>
                  <a:pt x="68264" y="21034"/>
                  <a:pt x="68331" y="21099"/>
                  <a:pt x="68376" y="21229"/>
                </a:cubicBezTo>
                <a:cubicBezTo>
                  <a:pt x="68067" y="21093"/>
                  <a:pt x="67741" y="21198"/>
                  <a:pt x="67515" y="20835"/>
                </a:cubicBezTo>
                <a:cubicBezTo>
                  <a:pt x="67412" y="20670"/>
                  <a:pt x="67047" y="20616"/>
                  <a:pt x="66804" y="20525"/>
                </a:cubicBezTo>
                <a:cubicBezTo>
                  <a:pt x="66348" y="20353"/>
                  <a:pt x="65856" y="20278"/>
                  <a:pt x="65426" y="20022"/>
                </a:cubicBezTo>
                <a:cubicBezTo>
                  <a:pt x="65281" y="19936"/>
                  <a:pt x="65186" y="19891"/>
                  <a:pt x="65095" y="19891"/>
                </a:cubicBezTo>
                <a:cubicBezTo>
                  <a:pt x="64986" y="19891"/>
                  <a:pt x="64883" y="19956"/>
                  <a:pt x="64707" y="20091"/>
                </a:cubicBezTo>
                <a:cubicBezTo>
                  <a:pt x="65298" y="20423"/>
                  <a:pt x="65901" y="20709"/>
                  <a:pt x="66499" y="21006"/>
                </a:cubicBezTo>
                <a:cubicBezTo>
                  <a:pt x="67185" y="21346"/>
                  <a:pt x="67900" y="21675"/>
                  <a:pt x="68480" y="22156"/>
                </a:cubicBezTo>
                <a:cubicBezTo>
                  <a:pt x="68874" y="22482"/>
                  <a:pt x="69175" y="23012"/>
                  <a:pt x="69158" y="23604"/>
                </a:cubicBezTo>
                <a:cubicBezTo>
                  <a:pt x="69152" y="23799"/>
                  <a:pt x="69042" y="23853"/>
                  <a:pt x="68919" y="23853"/>
                </a:cubicBezTo>
                <a:cubicBezTo>
                  <a:pt x="68851" y="23853"/>
                  <a:pt x="68779" y="23837"/>
                  <a:pt x="68718" y="23819"/>
                </a:cubicBezTo>
                <a:cubicBezTo>
                  <a:pt x="68389" y="23721"/>
                  <a:pt x="68093" y="23539"/>
                  <a:pt x="67732" y="23539"/>
                </a:cubicBezTo>
                <a:cubicBezTo>
                  <a:pt x="67683" y="23539"/>
                  <a:pt x="67632" y="23542"/>
                  <a:pt x="67580" y="23550"/>
                </a:cubicBezTo>
                <a:cubicBezTo>
                  <a:pt x="67571" y="23551"/>
                  <a:pt x="67561" y="23552"/>
                  <a:pt x="67552" y="23552"/>
                </a:cubicBezTo>
                <a:cubicBezTo>
                  <a:pt x="67336" y="23552"/>
                  <a:pt x="67259" y="23182"/>
                  <a:pt x="66993" y="23182"/>
                </a:cubicBezTo>
                <a:cubicBezTo>
                  <a:pt x="66981" y="23182"/>
                  <a:pt x="66969" y="23183"/>
                  <a:pt x="66956" y="23185"/>
                </a:cubicBezTo>
                <a:cubicBezTo>
                  <a:pt x="66956" y="23061"/>
                  <a:pt x="66910" y="23031"/>
                  <a:pt x="66849" y="23031"/>
                </a:cubicBezTo>
                <a:cubicBezTo>
                  <a:pt x="66800" y="23031"/>
                  <a:pt x="66741" y="23051"/>
                  <a:pt x="66691" y="23056"/>
                </a:cubicBezTo>
                <a:cubicBezTo>
                  <a:pt x="66649" y="23061"/>
                  <a:pt x="66610" y="23068"/>
                  <a:pt x="66575" y="23068"/>
                </a:cubicBezTo>
                <a:cubicBezTo>
                  <a:pt x="66505" y="23068"/>
                  <a:pt x="66455" y="23038"/>
                  <a:pt x="66453" y="22894"/>
                </a:cubicBezTo>
                <a:cubicBezTo>
                  <a:pt x="66451" y="22781"/>
                  <a:pt x="66413" y="22699"/>
                  <a:pt x="66341" y="22699"/>
                </a:cubicBezTo>
                <a:cubicBezTo>
                  <a:pt x="66297" y="22699"/>
                  <a:pt x="66241" y="22730"/>
                  <a:pt x="66172" y="22805"/>
                </a:cubicBezTo>
                <a:cubicBezTo>
                  <a:pt x="66138" y="22842"/>
                  <a:pt x="66109" y="22857"/>
                  <a:pt x="66084" y="22857"/>
                </a:cubicBezTo>
                <a:cubicBezTo>
                  <a:pt x="66028" y="22857"/>
                  <a:pt x="66000" y="22777"/>
                  <a:pt x="66002" y="22713"/>
                </a:cubicBezTo>
                <a:cubicBezTo>
                  <a:pt x="66011" y="22524"/>
                  <a:pt x="65895" y="22446"/>
                  <a:pt x="65779" y="22446"/>
                </a:cubicBezTo>
                <a:cubicBezTo>
                  <a:pt x="65751" y="22446"/>
                  <a:pt x="65723" y="22451"/>
                  <a:pt x="65697" y="22459"/>
                </a:cubicBezTo>
                <a:cubicBezTo>
                  <a:pt x="65637" y="22479"/>
                  <a:pt x="65581" y="22487"/>
                  <a:pt x="65530" y="22487"/>
                </a:cubicBezTo>
                <a:cubicBezTo>
                  <a:pt x="65256" y="22487"/>
                  <a:pt x="65089" y="22248"/>
                  <a:pt x="64902" y="22119"/>
                </a:cubicBezTo>
                <a:cubicBezTo>
                  <a:pt x="64680" y="21963"/>
                  <a:pt x="64484" y="21825"/>
                  <a:pt x="64210" y="21800"/>
                </a:cubicBezTo>
                <a:cubicBezTo>
                  <a:pt x="63863" y="21767"/>
                  <a:pt x="63595" y="21514"/>
                  <a:pt x="63302" y="21404"/>
                </a:cubicBezTo>
                <a:cubicBezTo>
                  <a:pt x="62883" y="21245"/>
                  <a:pt x="62452" y="21088"/>
                  <a:pt x="62035" y="20918"/>
                </a:cubicBezTo>
                <a:cubicBezTo>
                  <a:pt x="61161" y="20564"/>
                  <a:pt x="60245" y="20355"/>
                  <a:pt x="59365" y="20057"/>
                </a:cubicBezTo>
                <a:cubicBezTo>
                  <a:pt x="58840" y="19879"/>
                  <a:pt x="58279" y="19740"/>
                  <a:pt x="57754" y="19580"/>
                </a:cubicBezTo>
                <a:cubicBezTo>
                  <a:pt x="56920" y="19326"/>
                  <a:pt x="56047" y="19158"/>
                  <a:pt x="55205" y="18901"/>
                </a:cubicBezTo>
                <a:cubicBezTo>
                  <a:pt x="54674" y="18738"/>
                  <a:pt x="54122" y="18756"/>
                  <a:pt x="53585" y="18617"/>
                </a:cubicBezTo>
                <a:cubicBezTo>
                  <a:pt x="52960" y="18456"/>
                  <a:pt x="52327" y="18185"/>
                  <a:pt x="51705" y="18170"/>
                </a:cubicBezTo>
                <a:cubicBezTo>
                  <a:pt x="50941" y="18151"/>
                  <a:pt x="50228" y="17964"/>
                  <a:pt x="49495" y="17839"/>
                </a:cubicBezTo>
                <a:cubicBezTo>
                  <a:pt x="48492" y="17670"/>
                  <a:pt x="47488" y="17590"/>
                  <a:pt x="46470" y="17550"/>
                </a:cubicBezTo>
                <a:cubicBezTo>
                  <a:pt x="45508" y="17511"/>
                  <a:pt x="44544" y="17370"/>
                  <a:pt x="43577" y="17298"/>
                </a:cubicBezTo>
                <a:cubicBezTo>
                  <a:pt x="43506" y="17293"/>
                  <a:pt x="43436" y="17291"/>
                  <a:pt x="43366" y="17291"/>
                </a:cubicBezTo>
                <a:cubicBezTo>
                  <a:pt x="43093" y="17291"/>
                  <a:pt x="42821" y="17322"/>
                  <a:pt x="42550" y="17322"/>
                </a:cubicBezTo>
                <a:cubicBezTo>
                  <a:pt x="42368" y="17322"/>
                  <a:pt x="42187" y="17308"/>
                  <a:pt x="42005" y="17262"/>
                </a:cubicBezTo>
                <a:cubicBezTo>
                  <a:pt x="41753" y="17197"/>
                  <a:pt x="41499" y="17177"/>
                  <a:pt x="41245" y="17177"/>
                </a:cubicBezTo>
                <a:cubicBezTo>
                  <a:pt x="40839" y="17177"/>
                  <a:pt x="40431" y="17228"/>
                  <a:pt x="40023" y="17228"/>
                </a:cubicBezTo>
                <a:cubicBezTo>
                  <a:pt x="39926" y="17228"/>
                  <a:pt x="39829" y="17225"/>
                  <a:pt x="39732" y="17218"/>
                </a:cubicBezTo>
                <a:cubicBezTo>
                  <a:pt x="39549" y="17204"/>
                  <a:pt x="39364" y="17199"/>
                  <a:pt x="39180" y="17199"/>
                </a:cubicBezTo>
                <a:cubicBezTo>
                  <a:pt x="38414" y="17199"/>
                  <a:pt x="37643" y="17291"/>
                  <a:pt x="36875" y="17291"/>
                </a:cubicBezTo>
                <a:cubicBezTo>
                  <a:pt x="36859" y="17291"/>
                  <a:pt x="36843" y="17291"/>
                  <a:pt x="36827" y="17291"/>
                </a:cubicBezTo>
                <a:cubicBezTo>
                  <a:pt x="36176" y="17289"/>
                  <a:pt x="35519" y="17286"/>
                  <a:pt x="34871" y="17282"/>
                </a:cubicBezTo>
                <a:cubicBezTo>
                  <a:pt x="34847" y="17282"/>
                  <a:pt x="34824" y="17282"/>
                  <a:pt x="34801" y="17282"/>
                </a:cubicBezTo>
                <a:cubicBezTo>
                  <a:pt x="34299" y="17282"/>
                  <a:pt x="33780" y="17307"/>
                  <a:pt x="33270" y="17336"/>
                </a:cubicBezTo>
                <a:cubicBezTo>
                  <a:pt x="31958" y="17409"/>
                  <a:pt x="30648" y="17472"/>
                  <a:pt x="29336" y="17525"/>
                </a:cubicBezTo>
                <a:cubicBezTo>
                  <a:pt x="28507" y="17558"/>
                  <a:pt x="27679" y="17624"/>
                  <a:pt x="26852" y="17670"/>
                </a:cubicBezTo>
                <a:cubicBezTo>
                  <a:pt x="26310" y="17699"/>
                  <a:pt x="25746" y="17817"/>
                  <a:pt x="25190" y="17875"/>
                </a:cubicBezTo>
                <a:cubicBezTo>
                  <a:pt x="24082" y="17987"/>
                  <a:pt x="22971" y="18110"/>
                  <a:pt x="21896" y="18384"/>
                </a:cubicBezTo>
                <a:cubicBezTo>
                  <a:pt x="20828" y="18655"/>
                  <a:pt x="19744" y="18859"/>
                  <a:pt x="18672" y="19096"/>
                </a:cubicBezTo>
                <a:cubicBezTo>
                  <a:pt x="17470" y="19361"/>
                  <a:pt x="16290" y="19707"/>
                  <a:pt x="15118" y="20050"/>
                </a:cubicBezTo>
                <a:cubicBezTo>
                  <a:pt x="14216" y="20315"/>
                  <a:pt x="13287" y="20541"/>
                  <a:pt x="12421" y="20892"/>
                </a:cubicBezTo>
                <a:cubicBezTo>
                  <a:pt x="11576" y="21236"/>
                  <a:pt x="10724" y="21586"/>
                  <a:pt x="9873" y="21907"/>
                </a:cubicBezTo>
                <a:cubicBezTo>
                  <a:pt x="9349" y="22105"/>
                  <a:pt x="8817" y="22322"/>
                  <a:pt x="8293" y="22523"/>
                </a:cubicBezTo>
                <a:cubicBezTo>
                  <a:pt x="7727" y="22739"/>
                  <a:pt x="7144" y="22973"/>
                  <a:pt x="6628" y="23337"/>
                </a:cubicBezTo>
                <a:cubicBezTo>
                  <a:pt x="6246" y="23607"/>
                  <a:pt x="5788" y="23778"/>
                  <a:pt x="5363" y="23978"/>
                </a:cubicBezTo>
                <a:cubicBezTo>
                  <a:pt x="4839" y="24225"/>
                  <a:pt x="4331" y="24515"/>
                  <a:pt x="3778" y="24711"/>
                </a:cubicBezTo>
                <a:cubicBezTo>
                  <a:pt x="3554" y="24791"/>
                  <a:pt x="3385" y="24838"/>
                  <a:pt x="3248" y="24838"/>
                </a:cubicBezTo>
                <a:cubicBezTo>
                  <a:pt x="3050" y="24838"/>
                  <a:pt x="2915" y="24741"/>
                  <a:pt x="2768" y="24501"/>
                </a:cubicBezTo>
                <a:cubicBezTo>
                  <a:pt x="2634" y="24281"/>
                  <a:pt x="2818" y="23591"/>
                  <a:pt x="3065" y="23408"/>
                </a:cubicBezTo>
                <a:cubicBezTo>
                  <a:pt x="3553" y="23047"/>
                  <a:pt x="4113" y="22805"/>
                  <a:pt x="4629" y="22493"/>
                </a:cubicBezTo>
                <a:cubicBezTo>
                  <a:pt x="5136" y="22189"/>
                  <a:pt x="5665" y="21918"/>
                  <a:pt x="6203" y="21707"/>
                </a:cubicBezTo>
                <a:cubicBezTo>
                  <a:pt x="6996" y="21398"/>
                  <a:pt x="7690" y="20873"/>
                  <a:pt x="8619" y="20693"/>
                </a:cubicBezTo>
                <a:cubicBezTo>
                  <a:pt x="8486" y="20626"/>
                  <a:pt x="8365" y="20601"/>
                  <a:pt x="8253" y="20601"/>
                </a:cubicBezTo>
                <a:cubicBezTo>
                  <a:pt x="8038" y="20601"/>
                  <a:pt x="7859" y="20694"/>
                  <a:pt x="7698" y="20764"/>
                </a:cubicBezTo>
                <a:cubicBezTo>
                  <a:pt x="7221" y="20973"/>
                  <a:pt x="6725" y="21107"/>
                  <a:pt x="6228" y="21254"/>
                </a:cubicBezTo>
                <a:cubicBezTo>
                  <a:pt x="5854" y="21365"/>
                  <a:pt x="5540" y="21630"/>
                  <a:pt x="5159" y="21760"/>
                </a:cubicBezTo>
                <a:cubicBezTo>
                  <a:pt x="4530" y="21974"/>
                  <a:pt x="3965" y="22330"/>
                  <a:pt x="3392" y="22662"/>
                </a:cubicBezTo>
                <a:cubicBezTo>
                  <a:pt x="3346" y="22688"/>
                  <a:pt x="3281" y="22731"/>
                  <a:pt x="3221" y="22731"/>
                </a:cubicBezTo>
                <a:cubicBezTo>
                  <a:pt x="3192" y="22731"/>
                  <a:pt x="3165" y="22721"/>
                  <a:pt x="3140" y="22695"/>
                </a:cubicBezTo>
                <a:cubicBezTo>
                  <a:pt x="3103" y="22652"/>
                  <a:pt x="3116" y="22546"/>
                  <a:pt x="3132" y="22474"/>
                </a:cubicBezTo>
                <a:cubicBezTo>
                  <a:pt x="3211" y="22082"/>
                  <a:pt x="3423" y="21788"/>
                  <a:pt x="3780" y="21593"/>
                </a:cubicBezTo>
                <a:cubicBezTo>
                  <a:pt x="4619" y="21135"/>
                  <a:pt x="5399" y="20565"/>
                  <a:pt x="6299" y="20213"/>
                </a:cubicBezTo>
                <a:cubicBezTo>
                  <a:pt x="6499" y="20135"/>
                  <a:pt x="6716" y="20025"/>
                  <a:pt x="6869" y="19771"/>
                </a:cubicBezTo>
                <a:lnTo>
                  <a:pt x="6869" y="19771"/>
                </a:lnTo>
                <a:cubicBezTo>
                  <a:pt x="6307" y="19858"/>
                  <a:pt x="5837" y="20016"/>
                  <a:pt x="5394" y="20326"/>
                </a:cubicBezTo>
                <a:cubicBezTo>
                  <a:pt x="4899" y="20670"/>
                  <a:pt x="4260" y="20774"/>
                  <a:pt x="3807" y="21217"/>
                </a:cubicBezTo>
                <a:cubicBezTo>
                  <a:pt x="3798" y="21227"/>
                  <a:pt x="3785" y="21231"/>
                  <a:pt x="3771" y="21231"/>
                </a:cubicBezTo>
                <a:cubicBezTo>
                  <a:pt x="3703" y="21231"/>
                  <a:pt x="3598" y="21136"/>
                  <a:pt x="3631" y="21022"/>
                </a:cubicBezTo>
                <a:cubicBezTo>
                  <a:pt x="3761" y="20580"/>
                  <a:pt x="3865" y="20123"/>
                  <a:pt x="4056" y="19708"/>
                </a:cubicBezTo>
                <a:cubicBezTo>
                  <a:pt x="4224" y="19345"/>
                  <a:pt x="4667" y="19295"/>
                  <a:pt x="4985" y="19103"/>
                </a:cubicBezTo>
                <a:cubicBezTo>
                  <a:pt x="6229" y="18352"/>
                  <a:pt x="7603" y="17866"/>
                  <a:pt x="8900" y="17220"/>
                </a:cubicBezTo>
                <a:cubicBezTo>
                  <a:pt x="9205" y="17068"/>
                  <a:pt x="9548" y="17010"/>
                  <a:pt x="9854" y="16839"/>
                </a:cubicBezTo>
                <a:cubicBezTo>
                  <a:pt x="10004" y="16754"/>
                  <a:pt x="10077" y="16628"/>
                  <a:pt x="10187" y="16514"/>
                </a:cubicBezTo>
                <a:lnTo>
                  <a:pt x="10187" y="16514"/>
                </a:lnTo>
                <a:cubicBezTo>
                  <a:pt x="8248" y="17246"/>
                  <a:pt x="6284" y="17914"/>
                  <a:pt x="4424" y="19025"/>
                </a:cubicBezTo>
                <a:cubicBezTo>
                  <a:pt x="4468" y="18491"/>
                  <a:pt x="4503" y="18077"/>
                  <a:pt x="4987" y="17804"/>
                </a:cubicBezTo>
                <a:cubicBezTo>
                  <a:pt x="5728" y="17385"/>
                  <a:pt x="6476" y="16989"/>
                  <a:pt x="7278" y="16701"/>
                </a:cubicBezTo>
                <a:cubicBezTo>
                  <a:pt x="7481" y="16628"/>
                  <a:pt x="7702" y="16496"/>
                  <a:pt x="7828" y="16387"/>
                </a:cubicBezTo>
                <a:cubicBezTo>
                  <a:pt x="8181" y="16081"/>
                  <a:pt x="8641" y="16094"/>
                  <a:pt x="9005" y="15862"/>
                </a:cubicBezTo>
                <a:cubicBezTo>
                  <a:pt x="9083" y="15812"/>
                  <a:pt x="9204" y="15812"/>
                  <a:pt x="9170" y="15692"/>
                </a:cubicBezTo>
                <a:cubicBezTo>
                  <a:pt x="9151" y="15628"/>
                  <a:pt x="9103" y="15611"/>
                  <a:pt x="9050" y="15611"/>
                </a:cubicBezTo>
                <a:cubicBezTo>
                  <a:pt x="9005" y="15611"/>
                  <a:pt x="8958" y="15623"/>
                  <a:pt x="8923" y="15630"/>
                </a:cubicBezTo>
                <a:cubicBezTo>
                  <a:pt x="8460" y="15723"/>
                  <a:pt x="8024" y="15896"/>
                  <a:pt x="7596" y="16091"/>
                </a:cubicBezTo>
                <a:cubicBezTo>
                  <a:pt x="7114" y="16308"/>
                  <a:pt x="6621" y="16485"/>
                  <a:pt x="6104" y="16595"/>
                </a:cubicBezTo>
                <a:cubicBezTo>
                  <a:pt x="5888" y="16640"/>
                  <a:pt x="5815" y="16916"/>
                  <a:pt x="5578" y="16921"/>
                </a:cubicBezTo>
                <a:cubicBezTo>
                  <a:pt x="5517" y="16922"/>
                  <a:pt x="5443" y="16931"/>
                  <a:pt x="5378" y="16931"/>
                </a:cubicBezTo>
                <a:cubicBezTo>
                  <a:pt x="5316" y="16931"/>
                  <a:pt x="5260" y="16923"/>
                  <a:pt x="5228" y="16893"/>
                </a:cubicBezTo>
                <a:cubicBezTo>
                  <a:pt x="5123" y="16795"/>
                  <a:pt x="5256" y="16712"/>
                  <a:pt x="5337" y="16638"/>
                </a:cubicBezTo>
                <a:cubicBezTo>
                  <a:pt x="5379" y="16597"/>
                  <a:pt x="5405" y="16529"/>
                  <a:pt x="5417" y="16469"/>
                </a:cubicBezTo>
                <a:cubicBezTo>
                  <a:pt x="5650" y="15394"/>
                  <a:pt x="6507" y="15021"/>
                  <a:pt x="7400" y="14665"/>
                </a:cubicBezTo>
                <a:cubicBezTo>
                  <a:pt x="7984" y="14433"/>
                  <a:pt x="8546" y="14148"/>
                  <a:pt x="9105" y="13853"/>
                </a:cubicBezTo>
                <a:lnTo>
                  <a:pt x="9105" y="13853"/>
                </a:lnTo>
                <a:cubicBezTo>
                  <a:pt x="8057" y="13883"/>
                  <a:pt x="7142" y="14355"/>
                  <a:pt x="6142" y="14790"/>
                </a:cubicBezTo>
                <a:cubicBezTo>
                  <a:pt x="6296" y="14216"/>
                  <a:pt x="6653" y="13781"/>
                  <a:pt x="6694" y="13240"/>
                </a:cubicBezTo>
                <a:cubicBezTo>
                  <a:pt x="6700" y="13156"/>
                  <a:pt x="6803" y="13149"/>
                  <a:pt x="6885" y="13135"/>
                </a:cubicBezTo>
                <a:cubicBezTo>
                  <a:pt x="7609" y="13015"/>
                  <a:pt x="8215" y="12581"/>
                  <a:pt x="8905" y="12374"/>
                </a:cubicBezTo>
                <a:cubicBezTo>
                  <a:pt x="9513" y="12192"/>
                  <a:pt x="10007" y="11776"/>
                  <a:pt x="10633" y="11554"/>
                </a:cubicBezTo>
                <a:cubicBezTo>
                  <a:pt x="10519" y="11498"/>
                  <a:pt x="10409" y="11477"/>
                  <a:pt x="10302" y="11477"/>
                </a:cubicBezTo>
                <a:cubicBezTo>
                  <a:pt x="10007" y="11477"/>
                  <a:pt x="9739" y="11643"/>
                  <a:pt x="9488" y="11718"/>
                </a:cubicBezTo>
                <a:cubicBezTo>
                  <a:pt x="8584" y="11991"/>
                  <a:pt x="7708" y="12368"/>
                  <a:pt x="6827" y="12721"/>
                </a:cubicBezTo>
                <a:cubicBezTo>
                  <a:pt x="6733" y="12759"/>
                  <a:pt x="6651" y="12777"/>
                  <a:pt x="6581" y="12777"/>
                </a:cubicBezTo>
                <a:cubicBezTo>
                  <a:pt x="6375" y="12777"/>
                  <a:pt x="6273" y="12621"/>
                  <a:pt x="6246" y="12371"/>
                </a:cubicBezTo>
                <a:cubicBezTo>
                  <a:pt x="6220" y="12129"/>
                  <a:pt x="6102" y="11957"/>
                  <a:pt x="5907" y="11892"/>
                </a:cubicBezTo>
                <a:cubicBezTo>
                  <a:pt x="5777" y="11849"/>
                  <a:pt x="5710" y="11806"/>
                  <a:pt x="5705" y="11690"/>
                </a:cubicBezTo>
                <a:cubicBezTo>
                  <a:pt x="5699" y="11563"/>
                  <a:pt x="5841" y="11565"/>
                  <a:pt x="5911" y="11534"/>
                </a:cubicBezTo>
                <a:cubicBezTo>
                  <a:pt x="6463" y="11302"/>
                  <a:pt x="7045" y="11129"/>
                  <a:pt x="7574" y="10855"/>
                </a:cubicBezTo>
                <a:cubicBezTo>
                  <a:pt x="8082" y="10592"/>
                  <a:pt x="8682" y="10652"/>
                  <a:pt x="9169" y="10307"/>
                </a:cubicBezTo>
                <a:lnTo>
                  <a:pt x="9169" y="10307"/>
                </a:lnTo>
                <a:cubicBezTo>
                  <a:pt x="9087" y="10325"/>
                  <a:pt x="9004" y="10331"/>
                  <a:pt x="8922" y="10331"/>
                </a:cubicBezTo>
                <a:cubicBezTo>
                  <a:pt x="8742" y="10331"/>
                  <a:pt x="8562" y="10301"/>
                  <a:pt x="8389" y="10301"/>
                </a:cubicBezTo>
                <a:cubicBezTo>
                  <a:pt x="8290" y="10301"/>
                  <a:pt x="8194" y="10311"/>
                  <a:pt x="8100" y="10341"/>
                </a:cubicBezTo>
                <a:cubicBezTo>
                  <a:pt x="7216" y="10624"/>
                  <a:pt x="6317" y="10867"/>
                  <a:pt x="5462" y="11236"/>
                </a:cubicBezTo>
                <a:cubicBezTo>
                  <a:pt x="5350" y="11284"/>
                  <a:pt x="5239" y="11330"/>
                  <a:pt x="5140" y="11330"/>
                </a:cubicBezTo>
                <a:cubicBezTo>
                  <a:pt x="5027" y="11330"/>
                  <a:pt x="4928" y="11270"/>
                  <a:pt x="4861" y="11085"/>
                </a:cubicBezTo>
                <a:cubicBezTo>
                  <a:pt x="4856" y="11069"/>
                  <a:pt x="4849" y="11055"/>
                  <a:pt x="4839" y="11043"/>
                </a:cubicBezTo>
                <a:cubicBezTo>
                  <a:pt x="4514" y="10706"/>
                  <a:pt x="4524" y="10732"/>
                  <a:pt x="5025" y="10540"/>
                </a:cubicBezTo>
                <a:cubicBezTo>
                  <a:pt x="5499" y="10357"/>
                  <a:pt x="6019" y="10287"/>
                  <a:pt x="6446" y="9987"/>
                </a:cubicBezTo>
                <a:lnTo>
                  <a:pt x="6461" y="10001"/>
                </a:lnTo>
                <a:cubicBezTo>
                  <a:pt x="6379" y="9893"/>
                  <a:pt x="6355" y="9766"/>
                  <a:pt x="6228" y="9766"/>
                </a:cubicBezTo>
                <a:cubicBezTo>
                  <a:pt x="6173" y="9766"/>
                  <a:pt x="6099" y="9790"/>
                  <a:pt x="5992" y="9850"/>
                </a:cubicBezTo>
                <a:cubicBezTo>
                  <a:pt x="5767" y="9974"/>
                  <a:pt x="5455" y="10149"/>
                  <a:pt x="5124" y="10149"/>
                </a:cubicBezTo>
                <a:cubicBezTo>
                  <a:pt x="5069" y="10149"/>
                  <a:pt x="5013" y="10144"/>
                  <a:pt x="4956" y="10133"/>
                </a:cubicBezTo>
                <a:cubicBezTo>
                  <a:pt x="4945" y="10131"/>
                  <a:pt x="4933" y="10130"/>
                  <a:pt x="4921" y="10130"/>
                </a:cubicBezTo>
                <a:cubicBezTo>
                  <a:pt x="4846" y="10130"/>
                  <a:pt x="4757" y="10166"/>
                  <a:pt x="4696" y="10209"/>
                </a:cubicBezTo>
                <a:cubicBezTo>
                  <a:pt x="4557" y="10309"/>
                  <a:pt x="4437" y="10424"/>
                  <a:pt x="4257" y="10424"/>
                </a:cubicBezTo>
                <a:cubicBezTo>
                  <a:pt x="4226" y="10424"/>
                  <a:pt x="4193" y="10421"/>
                  <a:pt x="4158" y="10413"/>
                </a:cubicBezTo>
                <a:cubicBezTo>
                  <a:pt x="3846" y="10347"/>
                  <a:pt x="3619" y="10142"/>
                  <a:pt x="3399" y="9956"/>
                </a:cubicBezTo>
                <a:cubicBezTo>
                  <a:pt x="3150" y="9745"/>
                  <a:pt x="3511" y="9750"/>
                  <a:pt x="3581" y="9672"/>
                </a:cubicBezTo>
                <a:cubicBezTo>
                  <a:pt x="3707" y="9531"/>
                  <a:pt x="4137" y="9609"/>
                  <a:pt x="4027" y="9352"/>
                </a:cubicBezTo>
                <a:cubicBezTo>
                  <a:pt x="4001" y="9290"/>
                  <a:pt x="3958" y="9266"/>
                  <a:pt x="3906" y="9266"/>
                </a:cubicBezTo>
                <a:cubicBezTo>
                  <a:pt x="3776" y="9266"/>
                  <a:pt x="3589" y="9418"/>
                  <a:pt x="3473" y="9493"/>
                </a:cubicBezTo>
                <a:cubicBezTo>
                  <a:pt x="3352" y="9572"/>
                  <a:pt x="3250" y="9603"/>
                  <a:pt x="3158" y="9603"/>
                </a:cubicBezTo>
                <a:cubicBezTo>
                  <a:pt x="2891" y="9603"/>
                  <a:pt x="2724" y="9331"/>
                  <a:pt x="2510" y="9175"/>
                </a:cubicBezTo>
                <a:cubicBezTo>
                  <a:pt x="2327" y="9042"/>
                  <a:pt x="2262" y="8780"/>
                  <a:pt x="1911" y="8696"/>
                </a:cubicBezTo>
                <a:cubicBezTo>
                  <a:pt x="3651" y="8039"/>
                  <a:pt x="5295" y="7378"/>
                  <a:pt x="7020" y="6884"/>
                </a:cubicBezTo>
                <a:cubicBezTo>
                  <a:pt x="6873" y="6803"/>
                  <a:pt x="6800" y="6779"/>
                  <a:pt x="6723" y="6779"/>
                </a:cubicBezTo>
                <a:cubicBezTo>
                  <a:pt x="6644" y="6779"/>
                  <a:pt x="6562" y="6805"/>
                  <a:pt x="6391" y="6823"/>
                </a:cubicBezTo>
                <a:cubicBezTo>
                  <a:pt x="5584" y="6910"/>
                  <a:pt x="4810" y="7151"/>
                  <a:pt x="4058" y="7397"/>
                </a:cubicBezTo>
                <a:cubicBezTo>
                  <a:pt x="3410" y="7608"/>
                  <a:pt x="2711" y="7732"/>
                  <a:pt x="2120" y="8126"/>
                </a:cubicBezTo>
                <a:cubicBezTo>
                  <a:pt x="1978" y="8219"/>
                  <a:pt x="1817" y="8368"/>
                  <a:pt x="1651" y="8368"/>
                </a:cubicBezTo>
                <a:cubicBezTo>
                  <a:pt x="1563" y="8368"/>
                  <a:pt x="1474" y="8327"/>
                  <a:pt x="1384" y="8215"/>
                </a:cubicBezTo>
                <a:cubicBezTo>
                  <a:pt x="1167" y="7940"/>
                  <a:pt x="803" y="7671"/>
                  <a:pt x="1167" y="7238"/>
                </a:cubicBezTo>
                <a:cubicBezTo>
                  <a:pt x="1322" y="7053"/>
                  <a:pt x="1355" y="6831"/>
                  <a:pt x="1651" y="6694"/>
                </a:cubicBezTo>
                <a:cubicBezTo>
                  <a:pt x="2532" y="6282"/>
                  <a:pt x="3471" y="6042"/>
                  <a:pt x="4385" y="5750"/>
                </a:cubicBezTo>
                <a:cubicBezTo>
                  <a:pt x="5270" y="5467"/>
                  <a:pt x="6192" y="5268"/>
                  <a:pt x="7081" y="4980"/>
                </a:cubicBezTo>
                <a:cubicBezTo>
                  <a:pt x="8079" y="4656"/>
                  <a:pt x="9126" y="4542"/>
                  <a:pt x="10121" y="4241"/>
                </a:cubicBezTo>
                <a:cubicBezTo>
                  <a:pt x="11257" y="3896"/>
                  <a:pt x="12416" y="3650"/>
                  <a:pt x="13561" y="3353"/>
                </a:cubicBezTo>
                <a:cubicBezTo>
                  <a:pt x="14295" y="3161"/>
                  <a:pt x="15059" y="3049"/>
                  <a:pt x="15791" y="2866"/>
                </a:cubicBezTo>
                <a:cubicBezTo>
                  <a:pt x="16327" y="2731"/>
                  <a:pt x="16885" y="2618"/>
                  <a:pt x="17417" y="2519"/>
                </a:cubicBezTo>
                <a:cubicBezTo>
                  <a:pt x="18240" y="2366"/>
                  <a:pt x="19064" y="2190"/>
                  <a:pt x="19896" y="2066"/>
                </a:cubicBezTo>
                <a:cubicBezTo>
                  <a:pt x="21314" y="1853"/>
                  <a:pt x="22728" y="1622"/>
                  <a:pt x="24149" y="1426"/>
                </a:cubicBezTo>
                <a:cubicBezTo>
                  <a:pt x="25302" y="1266"/>
                  <a:pt x="26464" y="1134"/>
                  <a:pt x="27613" y="1081"/>
                </a:cubicBezTo>
                <a:cubicBezTo>
                  <a:pt x="29307" y="1006"/>
                  <a:pt x="31009" y="967"/>
                  <a:pt x="32708" y="945"/>
                </a:cubicBezTo>
                <a:cubicBezTo>
                  <a:pt x="32834" y="943"/>
                  <a:pt x="32960" y="942"/>
                  <a:pt x="33085" y="942"/>
                </a:cubicBezTo>
                <a:close/>
                <a:moveTo>
                  <a:pt x="34952" y="1"/>
                </a:moveTo>
                <a:cubicBezTo>
                  <a:pt x="34873" y="1"/>
                  <a:pt x="34796" y="8"/>
                  <a:pt x="34720" y="29"/>
                </a:cubicBezTo>
                <a:cubicBezTo>
                  <a:pt x="34560" y="72"/>
                  <a:pt x="34401" y="87"/>
                  <a:pt x="34243" y="87"/>
                </a:cubicBezTo>
                <a:cubicBezTo>
                  <a:pt x="33952" y="87"/>
                  <a:pt x="33664" y="38"/>
                  <a:pt x="33371" y="38"/>
                </a:cubicBezTo>
                <a:cubicBezTo>
                  <a:pt x="33254" y="38"/>
                  <a:pt x="33136" y="46"/>
                  <a:pt x="33017" y="68"/>
                </a:cubicBezTo>
                <a:cubicBezTo>
                  <a:pt x="32776" y="111"/>
                  <a:pt x="32518" y="125"/>
                  <a:pt x="32257" y="125"/>
                </a:cubicBezTo>
                <a:cubicBezTo>
                  <a:pt x="32021" y="125"/>
                  <a:pt x="31782" y="114"/>
                  <a:pt x="31549" y="102"/>
                </a:cubicBezTo>
                <a:cubicBezTo>
                  <a:pt x="31512" y="100"/>
                  <a:pt x="31475" y="100"/>
                  <a:pt x="31438" y="100"/>
                </a:cubicBezTo>
                <a:cubicBezTo>
                  <a:pt x="31084" y="100"/>
                  <a:pt x="30724" y="171"/>
                  <a:pt x="30374" y="171"/>
                </a:cubicBezTo>
                <a:cubicBezTo>
                  <a:pt x="30273" y="171"/>
                  <a:pt x="30173" y="165"/>
                  <a:pt x="30074" y="150"/>
                </a:cubicBezTo>
                <a:cubicBezTo>
                  <a:pt x="29872" y="118"/>
                  <a:pt x="29671" y="107"/>
                  <a:pt x="29471" y="107"/>
                </a:cubicBezTo>
                <a:cubicBezTo>
                  <a:pt x="29007" y="107"/>
                  <a:pt x="28546" y="168"/>
                  <a:pt x="28089" y="179"/>
                </a:cubicBezTo>
                <a:cubicBezTo>
                  <a:pt x="27488" y="192"/>
                  <a:pt x="26862" y="273"/>
                  <a:pt x="26249" y="337"/>
                </a:cubicBezTo>
                <a:cubicBezTo>
                  <a:pt x="25904" y="373"/>
                  <a:pt x="25567" y="417"/>
                  <a:pt x="25219" y="417"/>
                </a:cubicBezTo>
                <a:cubicBezTo>
                  <a:pt x="25124" y="417"/>
                  <a:pt x="25028" y="414"/>
                  <a:pt x="24931" y="406"/>
                </a:cubicBezTo>
                <a:cubicBezTo>
                  <a:pt x="24910" y="405"/>
                  <a:pt x="24888" y="404"/>
                  <a:pt x="24866" y="404"/>
                </a:cubicBezTo>
                <a:cubicBezTo>
                  <a:pt x="24562" y="404"/>
                  <a:pt x="24225" y="546"/>
                  <a:pt x="23903" y="611"/>
                </a:cubicBezTo>
                <a:cubicBezTo>
                  <a:pt x="23191" y="755"/>
                  <a:pt x="22440" y="636"/>
                  <a:pt x="21757" y="948"/>
                </a:cubicBezTo>
                <a:cubicBezTo>
                  <a:pt x="21585" y="1027"/>
                  <a:pt x="21406" y="1042"/>
                  <a:pt x="21225" y="1042"/>
                </a:cubicBezTo>
                <a:cubicBezTo>
                  <a:pt x="21111" y="1042"/>
                  <a:pt x="20997" y="1036"/>
                  <a:pt x="20883" y="1036"/>
                </a:cubicBezTo>
                <a:cubicBezTo>
                  <a:pt x="20734" y="1036"/>
                  <a:pt x="20586" y="1047"/>
                  <a:pt x="20442" y="1094"/>
                </a:cubicBezTo>
                <a:cubicBezTo>
                  <a:pt x="19531" y="1390"/>
                  <a:pt x="18584" y="1519"/>
                  <a:pt x="17639" y="1633"/>
                </a:cubicBezTo>
                <a:cubicBezTo>
                  <a:pt x="17300" y="1675"/>
                  <a:pt x="16985" y="1842"/>
                  <a:pt x="16625" y="1842"/>
                </a:cubicBezTo>
                <a:cubicBezTo>
                  <a:pt x="16540" y="1842"/>
                  <a:pt x="16453" y="1833"/>
                  <a:pt x="16363" y="1811"/>
                </a:cubicBezTo>
                <a:cubicBezTo>
                  <a:pt x="16355" y="1809"/>
                  <a:pt x="16346" y="1808"/>
                  <a:pt x="16335" y="1808"/>
                </a:cubicBezTo>
                <a:cubicBezTo>
                  <a:pt x="16193" y="1808"/>
                  <a:pt x="15836" y="1983"/>
                  <a:pt x="15590" y="2040"/>
                </a:cubicBezTo>
                <a:cubicBezTo>
                  <a:pt x="14531" y="2291"/>
                  <a:pt x="13464" y="2485"/>
                  <a:pt x="12423" y="2827"/>
                </a:cubicBezTo>
                <a:cubicBezTo>
                  <a:pt x="11687" y="3070"/>
                  <a:pt x="10887" y="3119"/>
                  <a:pt x="10142" y="3341"/>
                </a:cubicBezTo>
                <a:cubicBezTo>
                  <a:pt x="9647" y="3489"/>
                  <a:pt x="9136" y="3543"/>
                  <a:pt x="8643" y="3714"/>
                </a:cubicBezTo>
                <a:cubicBezTo>
                  <a:pt x="7881" y="3979"/>
                  <a:pt x="7091" y="4244"/>
                  <a:pt x="6317" y="4380"/>
                </a:cubicBezTo>
                <a:cubicBezTo>
                  <a:pt x="5755" y="4479"/>
                  <a:pt x="5305" y="4792"/>
                  <a:pt x="4756" y="4869"/>
                </a:cubicBezTo>
                <a:cubicBezTo>
                  <a:pt x="4392" y="4919"/>
                  <a:pt x="4058" y="5152"/>
                  <a:pt x="3699" y="5265"/>
                </a:cubicBezTo>
                <a:cubicBezTo>
                  <a:pt x="3203" y="5421"/>
                  <a:pt x="2706" y="5583"/>
                  <a:pt x="2212" y="5744"/>
                </a:cubicBezTo>
                <a:cubicBezTo>
                  <a:pt x="1377" y="6017"/>
                  <a:pt x="492" y="6268"/>
                  <a:pt x="183" y="7279"/>
                </a:cubicBezTo>
                <a:cubicBezTo>
                  <a:pt x="1" y="7873"/>
                  <a:pt x="302" y="9026"/>
                  <a:pt x="815" y="9244"/>
                </a:cubicBezTo>
                <a:cubicBezTo>
                  <a:pt x="1241" y="9425"/>
                  <a:pt x="1552" y="9735"/>
                  <a:pt x="1892" y="10005"/>
                </a:cubicBezTo>
                <a:cubicBezTo>
                  <a:pt x="2323" y="10347"/>
                  <a:pt x="2614" y="10856"/>
                  <a:pt x="3103" y="11134"/>
                </a:cubicBezTo>
                <a:cubicBezTo>
                  <a:pt x="3402" y="11304"/>
                  <a:pt x="3767" y="11552"/>
                  <a:pt x="3889" y="11751"/>
                </a:cubicBezTo>
                <a:cubicBezTo>
                  <a:pt x="4161" y="12190"/>
                  <a:pt x="4564" y="12300"/>
                  <a:pt x="4942" y="12499"/>
                </a:cubicBezTo>
                <a:cubicBezTo>
                  <a:pt x="5410" y="12747"/>
                  <a:pt x="5533" y="13034"/>
                  <a:pt x="5352" y="13571"/>
                </a:cubicBezTo>
                <a:cubicBezTo>
                  <a:pt x="5287" y="13762"/>
                  <a:pt x="5124" y="14023"/>
                  <a:pt x="5192" y="14133"/>
                </a:cubicBezTo>
                <a:cubicBezTo>
                  <a:pt x="5340" y="14366"/>
                  <a:pt x="5167" y="14478"/>
                  <a:pt x="5076" y="14536"/>
                </a:cubicBezTo>
                <a:cubicBezTo>
                  <a:pt x="4722" y="14765"/>
                  <a:pt x="4624" y="15057"/>
                  <a:pt x="4687" y="15464"/>
                </a:cubicBezTo>
                <a:cubicBezTo>
                  <a:pt x="4711" y="15624"/>
                  <a:pt x="4756" y="15906"/>
                  <a:pt x="4436" y="15906"/>
                </a:cubicBezTo>
                <a:cubicBezTo>
                  <a:pt x="4434" y="15906"/>
                  <a:pt x="4432" y="15906"/>
                  <a:pt x="4430" y="15906"/>
                </a:cubicBezTo>
                <a:cubicBezTo>
                  <a:pt x="4428" y="15906"/>
                  <a:pt x="4426" y="15906"/>
                  <a:pt x="4424" y="15906"/>
                </a:cubicBezTo>
                <a:cubicBezTo>
                  <a:pt x="4284" y="15906"/>
                  <a:pt x="4303" y="15993"/>
                  <a:pt x="4275" y="16083"/>
                </a:cubicBezTo>
                <a:cubicBezTo>
                  <a:pt x="4197" y="16337"/>
                  <a:pt x="4163" y="16643"/>
                  <a:pt x="3995" y="16821"/>
                </a:cubicBezTo>
                <a:cubicBezTo>
                  <a:pt x="3727" y="17110"/>
                  <a:pt x="3663" y="17490"/>
                  <a:pt x="3526" y="17809"/>
                </a:cubicBezTo>
                <a:cubicBezTo>
                  <a:pt x="3297" y="18342"/>
                  <a:pt x="3035" y="18883"/>
                  <a:pt x="2913" y="19454"/>
                </a:cubicBezTo>
                <a:cubicBezTo>
                  <a:pt x="2845" y="19774"/>
                  <a:pt x="2713" y="20051"/>
                  <a:pt x="2599" y="20345"/>
                </a:cubicBezTo>
                <a:cubicBezTo>
                  <a:pt x="2566" y="20432"/>
                  <a:pt x="2323" y="21160"/>
                  <a:pt x="2319" y="21229"/>
                </a:cubicBezTo>
                <a:cubicBezTo>
                  <a:pt x="2295" y="21554"/>
                  <a:pt x="1980" y="21902"/>
                  <a:pt x="2029" y="22083"/>
                </a:cubicBezTo>
                <a:cubicBezTo>
                  <a:pt x="2128" y="22453"/>
                  <a:pt x="1594" y="22653"/>
                  <a:pt x="1881" y="22988"/>
                </a:cubicBezTo>
                <a:cubicBezTo>
                  <a:pt x="1425" y="23319"/>
                  <a:pt x="1879" y="23843"/>
                  <a:pt x="1614" y="24176"/>
                </a:cubicBezTo>
                <a:cubicBezTo>
                  <a:pt x="1691" y="24632"/>
                  <a:pt x="1804" y="25014"/>
                  <a:pt x="2085" y="25360"/>
                </a:cubicBezTo>
                <a:cubicBezTo>
                  <a:pt x="2371" y="25707"/>
                  <a:pt x="2693" y="25868"/>
                  <a:pt x="3062" y="25868"/>
                </a:cubicBezTo>
                <a:cubicBezTo>
                  <a:pt x="3252" y="25868"/>
                  <a:pt x="3455" y="25825"/>
                  <a:pt x="3673" y="25743"/>
                </a:cubicBezTo>
                <a:cubicBezTo>
                  <a:pt x="4530" y="25422"/>
                  <a:pt x="5320" y="24963"/>
                  <a:pt x="6159" y="24605"/>
                </a:cubicBezTo>
                <a:cubicBezTo>
                  <a:pt x="6676" y="24385"/>
                  <a:pt x="7206" y="24138"/>
                  <a:pt x="7683" y="23850"/>
                </a:cubicBezTo>
                <a:cubicBezTo>
                  <a:pt x="8249" y="23511"/>
                  <a:pt x="8875" y="23357"/>
                  <a:pt x="9454" y="23070"/>
                </a:cubicBezTo>
                <a:cubicBezTo>
                  <a:pt x="10196" y="22704"/>
                  <a:pt x="11013" y="22489"/>
                  <a:pt x="11795" y="22204"/>
                </a:cubicBezTo>
                <a:cubicBezTo>
                  <a:pt x="12296" y="22022"/>
                  <a:pt x="12798" y="21843"/>
                  <a:pt x="13291" y="21641"/>
                </a:cubicBezTo>
                <a:cubicBezTo>
                  <a:pt x="13881" y="21400"/>
                  <a:pt x="14524" y="21332"/>
                  <a:pt x="15107" y="21128"/>
                </a:cubicBezTo>
                <a:cubicBezTo>
                  <a:pt x="15846" y="20870"/>
                  <a:pt x="16590" y="20636"/>
                  <a:pt x="17341" y="20428"/>
                </a:cubicBezTo>
                <a:cubicBezTo>
                  <a:pt x="17974" y="20251"/>
                  <a:pt x="18653" y="20221"/>
                  <a:pt x="19272" y="20011"/>
                </a:cubicBezTo>
                <a:cubicBezTo>
                  <a:pt x="19655" y="19880"/>
                  <a:pt x="20094" y="19720"/>
                  <a:pt x="20436" y="19682"/>
                </a:cubicBezTo>
                <a:cubicBezTo>
                  <a:pt x="21077" y="19611"/>
                  <a:pt x="21703" y="19453"/>
                  <a:pt x="22343" y="19390"/>
                </a:cubicBezTo>
                <a:cubicBezTo>
                  <a:pt x="22534" y="19371"/>
                  <a:pt x="22649" y="19215"/>
                  <a:pt x="22872" y="19215"/>
                </a:cubicBezTo>
                <a:cubicBezTo>
                  <a:pt x="22878" y="19215"/>
                  <a:pt x="22885" y="19215"/>
                  <a:pt x="22892" y="19216"/>
                </a:cubicBezTo>
                <a:cubicBezTo>
                  <a:pt x="22928" y="19217"/>
                  <a:pt x="22965" y="19218"/>
                  <a:pt x="23001" y="19218"/>
                </a:cubicBezTo>
                <a:cubicBezTo>
                  <a:pt x="23493" y="19218"/>
                  <a:pt x="23980" y="19081"/>
                  <a:pt x="24479" y="19048"/>
                </a:cubicBezTo>
                <a:cubicBezTo>
                  <a:pt x="25192" y="19001"/>
                  <a:pt x="25906" y="18893"/>
                  <a:pt x="26620" y="18819"/>
                </a:cubicBezTo>
                <a:cubicBezTo>
                  <a:pt x="26655" y="18815"/>
                  <a:pt x="26690" y="18814"/>
                  <a:pt x="26726" y="18814"/>
                </a:cubicBezTo>
                <a:cubicBezTo>
                  <a:pt x="26871" y="18814"/>
                  <a:pt x="27019" y="18838"/>
                  <a:pt x="27157" y="18838"/>
                </a:cubicBezTo>
                <a:cubicBezTo>
                  <a:pt x="27253" y="18838"/>
                  <a:pt x="27344" y="18826"/>
                  <a:pt x="27426" y="18786"/>
                </a:cubicBezTo>
                <a:cubicBezTo>
                  <a:pt x="27816" y="18592"/>
                  <a:pt x="28269" y="18609"/>
                  <a:pt x="28624" y="18599"/>
                </a:cubicBezTo>
                <a:cubicBezTo>
                  <a:pt x="29619" y="18570"/>
                  <a:pt x="30613" y="18478"/>
                  <a:pt x="31606" y="18423"/>
                </a:cubicBezTo>
                <a:cubicBezTo>
                  <a:pt x="31630" y="18422"/>
                  <a:pt x="31653" y="18421"/>
                  <a:pt x="31676" y="18421"/>
                </a:cubicBezTo>
                <a:cubicBezTo>
                  <a:pt x="31971" y="18421"/>
                  <a:pt x="32247" y="18517"/>
                  <a:pt x="32540" y="18517"/>
                </a:cubicBezTo>
                <a:cubicBezTo>
                  <a:pt x="32599" y="18517"/>
                  <a:pt x="32659" y="18513"/>
                  <a:pt x="32720" y="18504"/>
                </a:cubicBezTo>
                <a:cubicBezTo>
                  <a:pt x="32890" y="18478"/>
                  <a:pt x="33049" y="18384"/>
                  <a:pt x="33229" y="18384"/>
                </a:cubicBezTo>
                <a:cubicBezTo>
                  <a:pt x="33269" y="18384"/>
                  <a:pt x="33309" y="18388"/>
                  <a:pt x="33350" y="18399"/>
                </a:cubicBezTo>
                <a:cubicBezTo>
                  <a:pt x="33635" y="18470"/>
                  <a:pt x="33926" y="18493"/>
                  <a:pt x="34216" y="18493"/>
                </a:cubicBezTo>
                <a:cubicBezTo>
                  <a:pt x="34625" y="18493"/>
                  <a:pt x="35035" y="18448"/>
                  <a:pt x="35431" y="18429"/>
                </a:cubicBezTo>
                <a:cubicBezTo>
                  <a:pt x="36126" y="18397"/>
                  <a:pt x="36837" y="18444"/>
                  <a:pt x="37548" y="18319"/>
                </a:cubicBezTo>
                <a:cubicBezTo>
                  <a:pt x="37713" y="18290"/>
                  <a:pt x="37884" y="18281"/>
                  <a:pt x="38058" y="18281"/>
                </a:cubicBezTo>
                <a:cubicBezTo>
                  <a:pt x="38411" y="18281"/>
                  <a:pt x="38778" y="18320"/>
                  <a:pt x="39141" y="18320"/>
                </a:cubicBezTo>
                <a:cubicBezTo>
                  <a:pt x="39201" y="18320"/>
                  <a:pt x="39261" y="18319"/>
                  <a:pt x="39321" y="18317"/>
                </a:cubicBezTo>
                <a:cubicBezTo>
                  <a:pt x="39444" y="18312"/>
                  <a:pt x="39568" y="18309"/>
                  <a:pt x="39692" y="18309"/>
                </a:cubicBezTo>
                <a:cubicBezTo>
                  <a:pt x="40171" y="18309"/>
                  <a:pt x="40651" y="18341"/>
                  <a:pt x="41130" y="18341"/>
                </a:cubicBezTo>
                <a:cubicBezTo>
                  <a:pt x="41500" y="18341"/>
                  <a:pt x="41870" y="18322"/>
                  <a:pt x="42240" y="18256"/>
                </a:cubicBezTo>
                <a:cubicBezTo>
                  <a:pt x="42244" y="18255"/>
                  <a:pt x="42248" y="18255"/>
                  <a:pt x="42253" y="18255"/>
                </a:cubicBezTo>
                <a:cubicBezTo>
                  <a:pt x="42290" y="18255"/>
                  <a:pt x="42333" y="18280"/>
                  <a:pt x="42369" y="18299"/>
                </a:cubicBezTo>
                <a:cubicBezTo>
                  <a:pt x="42586" y="18416"/>
                  <a:pt x="42813" y="18441"/>
                  <a:pt x="43042" y="18441"/>
                </a:cubicBezTo>
                <a:cubicBezTo>
                  <a:pt x="43221" y="18441"/>
                  <a:pt x="43402" y="18426"/>
                  <a:pt x="43582" y="18426"/>
                </a:cubicBezTo>
                <a:cubicBezTo>
                  <a:pt x="43707" y="18426"/>
                  <a:pt x="43832" y="18433"/>
                  <a:pt x="43955" y="18458"/>
                </a:cubicBezTo>
                <a:cubicBezTo>
                  <a:pt x="44227" y="18514"/>
                  <a:pt x="44508" y="18533"/>
                  <a:pt x="44791" y="18533"/>
                </a:cubicBezTo>
                <a:cubicBezTo>
                  <a:pt x="45033" y="18533"/>
                  <a:pt x="45277" y="18519"/>
                  <a:pt x="45516" y="18502"/>
                </a:cubicBezTo>
                <a:cubicBezTo>
                  <a:pt x="45538" y="18501"/>
                  <a:pt x="45559" y="18500"/>
                  <a:pt x="45580" y="18500"/>
                </a:cubicBezTo>
                <a:cubicBezTo>
                  <a:pt x="45932" y="18500"/>
                  <a:pt x="46263" y="18693"/>
                  <a:pt x="46601" y="18693"/>
                </a:cubicBezTo>
                <a:cubicBezTo>
                  <a:pt x="46694" y="18693"/>
                  <a:pt x="46787" y="18679"/>
                  <a:pt x="46881" y="18642"/>
                </a:cubicBezTo>
                <a:cubicBezTo>
                  <a:pt x="46961" y="18610"/>
                  <a:pt x="47038" y="18598"/>
                  <a:pt x="47112" y="18598"/>
                </a:cubicBezTo>
                <a:cubicBezTo>
                  <a:pt x="47331" y="18598"/>
                  <a:pt x="47528" y="18706"/>
                  <a:pt x="47713" y="18748"/>
                </a:cubicBezTo>
                <a:cubicBezTo>
                  <a:pt x="48424" y="18912"/>
                  <a:pt x="49152" y="18951"/>
                  <a:pt x="49864" y="19097"/>
                </a:cubicBezTo>
                <a:cubicBezTo>
                  <a:pt x="50579" y="19244"/>
                  <a:pt x="51340" y="19286"/>
                  <a:pt x="52039" y="19459"/>
                </a:cubicBezTo>
                <a:cubicBezTo>
                  <a:pt x="52720" y="19626"/>
                  <a:pt x="53424" y="19791"/>
                  <a:pt x="54104" y="19998"/>
                </a:cubicBezTo>
                <a:cubicBezTo>
                  <a:pt x="54933" y="20251"/>
                  <a:pt x="55811" y="20376"/>
                  <a:pt x="56661" y="20608"/>
                </a:cubicBezTo>
                <a:cubicBezTo>
                  <a:pt x="57619" y="20868"/>
                  <a:pt x="58582" y="21110"/>
                  <a:pt x="59526" y="21415"/>
                </a:cubicBezTo>
                <a:cubicBezTo>
                  <a:pt x="59836" y="21515"/>
                  <a:pt x="60206" y="21504"/>
                  <a:pt x="60452" y="21645"/>
                </a:cubicBezTo>
                <a:cubicBezTo>
                  <a:pt x="61308" y="22133"/>
                  <a:pt x="62287" y="22292"/>
                  <a:pt x="63151" y="22752"/>
                </a:cubicBezTo>
                <a:cubicBezTo>
                  <a:pt x="63859" y="23130"/>
                  <a:pt x="64670" y="23265"/>
                  <a:pt x="65360" y="23727"/>
                </a:cubicBezTo>
                <a:cubicBezTo>
                  <a:pt x="65906" y="24092"/>
                  <a:pt x="66592" y="24223"/>
                  <a:pt x="67120" y="24658"/>
                </a:cubicBezTo>
                <a:cubicBezTo>
                  <a:pt x="67235" y="24754"/>
                  <a:pt x="67420" y="24836"/>
                  <a:pt x="67569" y="24836"/>
                </a:cubicBezTo>
                <a:cubicBezTo>
                  <a:pt x="67591" y="24836"/>
                  <a:pt x="67613" y="24834"/>
                  <a:pt x="67634" y="24830"/>
                </a:cubicBezTo>
                <a:cubicBezTo>
                  <a:pt x="67718" y="24813"/>
                  <a:pt x="67800" y="24806"/>
                  <a:pt x="67880" y="24806"/>
                </a:cubicBezTo>
                <a:cubicBezTo>
                  <a:pt x="68221" y="24806"/>
                  <a:pt x="68531" y="24939"/>
                  <a:pt x="68799" y="25091"/>
                </a:cubicBezTo>
                <a:cubicBezTo>
                  <a:pt x="68919" y="25159"/>
                  <a:pt x="69025" y="25186"/>
                  <a:pt x="69122" y="25186"/>
                </a:cubicBezTo>
                <a:cubicBezTo>
                  <a:pt x="69313" y="25186"/>
                  <a:pt x="69465" y="25080"/>
                  <a:pt x="69614" y="24977"/>
                </a:cubicBezTo>
                <a:cubicBezTo>
                  <a:pt x="70219" y="24563"/>
                  <a:pt x="70411" y="23856"/>
                  <a:pt x="70100" y="23076"/>
                </a:cubicBezTo>
                <a:cubicBezTo>
                  <a:pt x="70014" y="22861"/>
                  <a:pt x="70128" y="22647"/>
                  <a:pt x="69990" y="22460"/>
                </a:cubicBezTo>
                <a:cubicBezTo>
                  <a:pt x="69542" y="21851"/>
                  <a:pt x="69482" y="21077"/>
                  <a:pt x="69123" y="20415"/>
                </a:cubicBezTo>
                <a:cubicBezTo>
                  <a:pt x="68886" y="19978"/>
                  <a:pt x="68848" y="19415"/>
                  <a:pt x="68591" y="18940"/>
                </a:cubicBezTo>
                <a:cubicBezTo>
                  <a:pt x="68373" y="18532"/>
                  <a:pt x="68287" y="18053"/>
                  <a:pt x="68077" y="17638"/>
                </a:cubicBezTo>
                <a:cubicBezTo>
                  <a:pt x="67855" y="17197"/>
                  <a:pt x="67679" y="16743"/>
                  <a:pt x="67496" y="16286"/>
                </a:cubicBezTo>
                <a:cubicBezTo>
                  <a:pt x="67340" y="15896"/>
                  <a:pt x="67187" y="15464"/>
                  <a:pt x="66929" y="15150"/>
                </a:cubicBezTo>
                <a:cubicBezTo>
                  <a:pt x="66611" y="14761"/>
                  <a:pt x="66497" y="14312"/>
                  <a:pt x="66317" y="13880"/>
                </a:cubicBezTo>
                <a:cubicBezTo>
                  <a:pt x="66252" y="13723"/>
                  <a:pt x="66271" y="13547"/>
                  <a:pt x="66411" y="13404"/>
                </a:cubicBezTo>
                <a:cubicBezTo>
                  <a:pt x="66703" y="13107"/>
                  <a:pt x="66996" y="12813"/>
                  <a:pt x="67268" y="12498"/>
                </a:cubicBezTo>
                <a:cubicBezTo>
                  <a:pt x="67567" y="12150"/>
                  <a:pt x="67900" y="11842"/>
                  <a:pt x="68229" y="11523"/>
                </a:cubicBezTo>
                <a:cubicBezTo>
                  <a:pt x="68562" y="11201"/>
                  <a:pt x="68808" y="10787"/>
                  <a:pt x="69141" y="10462"/>
                </a:cubicBezTo>
                <a:cubicBezTo>
                  <a:pt x="69742" y="9874"/>
                  <a:pt x="70341" y="9296"/>
                  <a:pt x="70865" y="8628"/>
                </a:cubicBezTo>
                <a:cubicBezTo>
                  <a:pt x="71055" y="8387"/>
                  <a:pt x="71183" y="8090"/>
                  <a:pt x="71403" y="7897"/>
                </a:cubicBezTo>
                <a:cubicBezTo>
                  <a:pt x="71728" y="7613"/>
                  <a:pt x="71878" y="7250"/>
                  <a:pt x="72010" y="6875"/>
                </a:cubicBezTo>
                <a:cubicBezTo>
                  <a:pt x="72132" y="6531"/>
                  <a:pt x="71916" y="5855"/>
                  <a:pt x="71665" y="5721"/>
                </a:cubicBezTo>
                <a:cubicBezTo>
                  <a:pt x="71329" y="5543"/>
                  <a:pt x="70978" y="5389"/>
                  <a:pt x="70642" y="5207"/>
                </a:cubicBezTo>
                <a:cubicBezTo>
                  <a:pt x="70301" y="5022"/>
                  <a:pt x="69986" y="4844"/>
                  <a:pt x="69567" y="4801"/>
                </a:cubicBezTo>
                <a:cubicBezTo>
                  <a:pt x="69131" y="4756"/>
                  <a:pt x="68718" y="4492"/>
                  <a:pt x="68291" y="4336"/>
                </a:cubicBezTo>
                <a:cubicBezTo>
                  <a:pt x="67820" y="4161"/>
                  <a:pt x="67286" y="4117"/>
                  <a:pt x="66852" y="3909"/>
                </a:cubicBezTo>
                <a:cubicBezTo>
                  <a:pt x="66145" y="3568"/>
                  <a:pt x="65366" y="3554"/>
                  <a:pt x="64639" y="3305"/>
                </a:cubicBezTo>
                <a:cubicBezTo>
                  <a:pt x="64144" y="3134"/>
                  <a:pt x="63540" y="3018"/>
                  <a:pt x="62960" y="2970"/>
                </a:cubicBezTo>
                <a:cubicBezTo>
                  <a:pt x="62285" y="2912"/>
                  <a:pt x="61646" y="2586"/>
                  <a:pt x="60951" y="2510"/>
                </a:cubicBezTo>
                <a:cubicBezTo>
                  <a:pt x="59888" y="2392"/>
                  <a:pt x="58824" y="2248"/>
                  <a:pt x="57771" y="2052"/>
                </a:cubicBezTo>
                <a:cubicBezTo>
                  <a:pt x="57139" y="1935"/>
                  <a:pt x="56489" y="1953"/>
                  <a:pt x="55866" y="1767"/>
                </a:cubicBezTo>
                <a:cubicBezTo>
                  <a:pt x="55597" y="1688"/>
                  <a:pt x="55321" y="1641"/>
                  <a:pt x="55042" y="1627"/>
                </a:cubicBezTo>
                <a:cubicBezTo>
                  <a:pt x="54460" y="1594"/>
                  <a:pt x="53885" y="1470"/>
                  <a:pt x="53302" y="1406"/>
                </a:cubicBezTo>
                <a:cubicBezTo>
                  <a:pt x="52746" y="1344"/>
                  <a:pt x="52193" y="1211"/>
                  <a:pt x="51631" y="1156"/>
                </a:cubicBezTo>
                <a:cubicBezTo>
                  <a:pt x="51606" y="1153"/>
                  <a:pt x="51582" y="1153"/>
                  <a:pt x="51557" y="1153"/>
                </a:cubicBezTo>
                <a:cubicBezTo>
                  <a:pt x="51493" y="1153"/>
                  <a:pt x="51430" y="1159"/>
                  <a:pt x="51363" y="1159"/>
                </a:cubicBezTo>
                <a:cubicBezTo>
                  <a:pt x="51322" y="1159"/>
                  <a:pt x="51280" y="1157"/>
                  <a:pt x="51236" y="1149"/>
                </a:cubicBezTo>
                <a:cubicBezTo>
                  <a:pt x="50673" y="1051"/>
                  <a:pt x="50099" y="917"/>
                  <a:pt x="49540" y="917"/>
                </a:cubicBezTo>
                <a:cubicBezTo>
                  <a:pt x="48875" y="917"/>
                  <a:pt x="48220" y="831"/>
                  <a:pt x="47576" y="738"/>
                </a:cubicBezTo>
                <a:cubicBezTo>
                  <a:pt x="46464" y="577"/>
                  <a:pt x="45344" y="575"/>
                  <a:pt x="44229" y="476"/>
                </a:cubicBezTo>
                <a:cubicBezTo>
                  <a:pt x="43021" y="369"/>
                  <a:pt x="41793" y="431"/>
                  <a:pt x="40590" y="221"/>
                </a:cubicBezTo>
                <a:cubicBezTo>
                  <a:pt x="40555" y="214"/>
                  <a:pt x="40521" y="212"/>
                  <a:pt x="40488" y="212"/>
                </a:cubicBezTo>
                <a:cubicBezTo>
                  <a:pt x="40289" y="212"/>
                  <a:pt x="40111" y="304"/>
                  <a:pt x="39924" y="304"/>
                </a:cubicBezTo>
                <a:cubicBezTo>
                  <a:pt x="39884" y="304"/>
                  <a:pt x="39843" y="300"/>
                  <a:pt x="39802" y="290"/>
                </a:cubicBezTo>
                <a:cubicBezTo>
                  <a:pt x="39150" y="126"/>
                  <a:pt x="38478" y="223"/>
                  <a:pt x="37816" y="131"/>
                </a:cubicBezTo>
                <a:cubicBezTo>
                  <a:pt x="37455" y="81"/>
                  <a:pt x="37087" y="57"/>
                  <a:pt x="36720" y="57"/>
                </a:cubicBezTo>
                <a:cubicBezTo>
                  <a:pt x="36456" y="57"/>
                  <a:pt x="36194" y="69"/>
                  <a:pt x="35934" y="92"/>
                </a:cubicBezTo>
                <a:cubicBezTo>
                  <a:pt x="35897" y="96"/>
                  <a:pt x="35860" y="97"/>
                  <a:pt x="35823" y="97"/>
                </a:cubicBezTo>
                <a:cubicBezTo>
                  <a:pt x="35523" y="97"/>
                  <a:pt x="35228" y="1"/>
                  <a:pt x="349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2B3F"/>
              </a:solidFill>
              <a:cs typeface="+mn-ea"/>
              <a:sym typeface="+mn-lt"/>
            </a:endParaRPr>
          </a:p>
        </p:txBody>
      </p:sp>
      <p:sp>
        <p:nvSpPr>
          <p:cNvPr id="63" name="AutoShape 61">
            <a:extLst>
              <a:ext uri="{FF2B5EF4-FFF2-40B4-BE49-F238E27FC236}">
                <a16:creationId xmlns:a16="http://schemas.microsoft.com/office/drawing/2014/main" id="{7B2A753C-C26B-46D8-8150-B670AEE27411}"/>
              </a:ext>
            </a:extLst>
          </p:cNvPr>
          <p:cNvSpPr>
            <a:spLocks noChangeArrowheads="1"/>
          </p:cNvSpPr>
          <p:nvPr/>
        </p:nvSpPr>
        <p:spPr bwMode="gray">
          <a:xfrm>
            <a:off x="1903040" y="1576781"/>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kumimoji="1" lang="en-US" altLang="zh-CN" dirty="0">
                <a:latin typeface="+mj-lt"/>
                <a:ea typeface="楷体" panose="02010609060101010101" pitchFamily="49" charset="-122"/>
              </a:rPr>
              <a:t>1. Introduction</a:t>
            </a:r>
          </a:p>
        </p:txBody>
      </p:sp>
      <p:sp>
        <p:nvSpPr>
          <p:cNvPr id="64" name="AutoShape 61">
            <a:extLst>
              <a:ext uri="{FF2B5EF4-FFF2-40B4-BE49-F238E27FC236}">
                <a16:creationId xmlns:a16="http://schemas.microsoft.com/office/drawing/2014/main" id="{3DE21D10-5D2B-464A-A0BC-09C3CCF1223B}"/>
              </a:ext>
            </a:extLst>
          </p:cNvPr>
          <p:cNvSpPr>
            <a:spLocks noChangeArrowheads="1"/>
          </p:cNvSpPr>
          <p:nvPr/>
        </p:nvSpPr>
        <p:spPr bwMode="gray">
          <a:xfrm>
            <a:off x="1903040" y="2124529"/>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p>
            <a:r>
              <a:rPr lang="en-US" altLang="zh-CN" dirty="0">
                <a:cs typeface="+mn-ea"/>
                <a:sym typeface="+mn-lt"/>
              </a:rPr>
              <a:t>2. Exploratory data analysis</a:t>
            </a:r>
          </a:p>
        </p:txBody>
      </p:sp>
      <p:sp>
        <p:nvSpPr>
          <p:cNvPr id="65" name="AutoShape 61">
            <a:extLst>
              <a:ext uri="{FF2B5EF4-FFF2-40B4-BE49-F238E27FC236}">
                <a16:creationId xmlns:a16="http://schemas.microsoft.com/office/drawing/2014/main" id="{0B8CA708-CAB5-4365-88DD-74CBF2722A65}"/>
              </a:ext>
            </a:extLst>
          </p:cNvPr>
          <p:cNvSpPr>
            <a:spLocks noChangeArrowheads="1"/>
          </p:cNvSpPr>
          <p:nvPr/>
        </p:nvSpPr>
        <p:spPr bwMode="gray">
          <a:xfrm>
            <a:off x="1903040" y="2672277"/>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p>
            <a:r>
              <a:rPr lang="en-US" altLang="zh-CN" dirty="0">
                <a:cs typeface="+mn-ea"/>
                <a:sym typeface="+mn-lt"/>
              </a:rPr>
              <a:t>3. Data preprocessing &amp; Feature engineering</a:t>
            </a:r>
          </a:p>
        </p:txBody>
      </p:sp>
      <p:sp>
        <p:nvSpPr>
          <p:cNvPr id="66" name="AutoShape 61">
            <a:extLst>
              <a:ext uri="{FF2B5EF4-FFF2-40B4-BE49-F238E27FC236}">
                <a16:creationId xmlns:a16="http://schemas.microsoft.com/office/drawing/2014/main" id="{6478BB9E-4FFD-4585-8DC6-9569109A7338}"/>
              </a:ext>
            </a:extLst>
          </p:cNvPr>
          <p:cNvSpPr>
            <a:spLocks noChangeArrowheads="1"/>
          </p:cNvSpPr>
          <p:nvPr/>
        </p:nvSpPr>
        <p:spPr bwMode="gray">
          <a:xfrm>
            <a:off x="1903040" y="3220025"/>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p>
            <a:r>
              <a:rPr lang="en-US" altLang="zh-CN" dirty="0">
                <a:cs typeface="+mn-ea"/>
                <a:sym typeface="+mn-lt"/>
              </a:rPr>
              <a:t>4. Model selection</a:t>
            </a:r>
          </a:p>
        </p:txBody>
      </p:sp>
      <p:sp>
        <p:nvSpPr>
          <p:cNvPr id="67" name="AutoShape 61">
            <a:extLst>
              <a:ext uri="{FF2B5EF4-FFF2-40B4-BE49-F238E27FC236}">
                <a16:creationId xmlns:a16="http://schemas.microsoft.com/office/drawing/2014/main" id="{8728963E-FBAC-49ED-9066-AC86BFC09726}"/>
              </a:ext>
            </a:extLst>
          </p:cNvPr>
          <p:cNvSpPr>
            <a:spLocks noChangeArrowheads="1"/>
          </p:cNvSpPr>
          <p:nvPr/>
        </p:nvSpPr>
        <p:spPr bwMode="gray">
          <a:xfrm>
            <a:off x="1903040" y="3767773"/>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r>
              <a:rPr kumimoji="1" lang="en-US" altLang="zh-CN" dirty="0">
                <a:latin typeface="+mj-lt"/>
                <a:ea typeface="楷体" panose="02010609060101010101" pitchFamily="49" charset="-122"/>
              </a:rPr>
              <a:t>5. Model performance &amp; Feature importance</a:t>
            </a:r>
          </a:p>
        </p:txBody>
      </p:sp>
      <p:sp>
        <p:nvSpPr>
          <p:cNvPr id="68" name="AutoShape 61">
            <a:extLst>
              <a:ext uri="{FF2B5EF4-FFF2-40B4-BE49-F238E27FC236}">
                <a16:creationId xmlns:a16="http://schemas.microsoft.com/office/drawing/2014/main" id="{C7D318DC-DE6D-47DF-94C1-9520B3469560}"/>
              </a:ext>
            </a:extLst>
          </p:cNvPr>
          <p:cNvSpPr>
            <a:spLocks noChangeArrowheads="1"/>
          </p:cNvSpPr>
          <p:nvPr/>
        </p:nvSpPr>
        <p:spPr bwMode="gray">
          <a:xfrm>
            <a:off x="1903040" y="4315521"/>
            <a:ext cx="5337917" cy="425338"/>
          </a:xfrm>
          <a:prstGeom prst="roundRect">
            <a:avLst>
              <a:gd name="adj" fmla="val 4926"/>
            </a:avLst>
          </a:prstGeom>
          <a:solidFill>
            <a:schemeClr val="accent1">
              <a:lumMod val="60000"/>
              <a:lumOff val="40000"/>
            </a:schemeClr>
          </a:solidFill>
          <a:ln w="19050">
            <a:noFill/>
            <a:round/>
            <a:headEnd/>
            <a:tailEnd/>
          </a:ln>
          <a:effectLst/>
        </p:spPr>
        <p:txBody>
          <a:bodyPr wrap="square" lIns="67514" tIns="67514" rIns="67514" bIns="67514" anchor="ctr">
            <a:spAutoFit/>
          </a:bodyPr>
          <a:lstStyle/>
          <a:p>
            <a:r>
              <a:rPr lang="en-US" altLang="zh-CN" dirty="0">
                <a:cs typeface="+mn-ea"/>
                <a:sym typeface="+mn-lt"/>
              </a:rPr>
              <a:t>6.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2763652" y="1908035"/>
            <a:ext cx="3898824" cy="1107996"/>
          </a:xfrm>
          <a:prstGeom prst="rect">
            <a:avLst/>
          </a:prstGeom>
        </p:spPr>
        <p:txBody>
          <a:bodyPr wrap="none">
            <a:spAutoFit/>
          </a:bodyPr>
          <a:lstStyle/>
          <a:p>
            <a:r>
              <a:rPr lang="en-US" altLang="zh-CN" sz="6600" dirty="0">
                <a:solidFill>
                  <a:schemeClr val="accent1"/>
                </a:solidFill>
                <a:cs typeface="+mn-ea"/>
                <a:sym typeface="+mn-lt"/>
              </a:rPr>
              <a:t>THANKS!</a:t>
            </a:r>
            <a:endParaRPr lang="zh-CN" altLang="en-US" sz="6600" dirty="0">
              <a:cs typeface="+mn-ea"/>
              <a:sym typeface="+mn-lt"/>
            </a:endParaRPr>
          </a:p>
        </p:txBody>
      </p:sp>
    </p:spTree>
    <p:extLst>
      <p:ext uri="{BB962C8B-B14F-4D97-AF65-F5344CB8AC3E}">
        <p14:creationId xmlns:p14="http://schemas.microsoft.com/office/powerpoint/2010/main" val="425082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6" cy="461665"/>
          </a:xfrm>
          <a:prstGeom prst="rect">
            <a:avLst/>
          </a:prstGeom>
        </p:spPr>
        <p:txBody>
          <a:bodyPr wrap="none">
            <a:spAutoFit/>
          </a:bodyPr>
          <a:lstStyle/>
          <a:p>
            <a:pPr algn="ctr"/>
            <a:r>
              <a:rPr lang="en-US" altLang="zh-CN" sz="2400" dirty="0">
                <a:cs typeface="+mn-ea"/>
                <a:sym typeface="+mn-lt"/>
              </a:rPr>
              <a:t>Part 1</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Introduction</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256504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64167" y="16591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a:solidFill>
                  <a:schemeClr val="accent1"/>
                </a:solidFill>
              </a:rPr>
              <a:t>Introduction</a:t>
            </a:r>
            <a:endParaRPr lang="en-US" sz="4000" b="1" dirty="0">
              <a:solidFill>
                <a:schemeClr val="accent1"/>
              </a:solidFill>
            </a:endParaRPr>
          </a:p>
        </p:txBody>
      </p:sp>
      <p:sp>
        <p:nvSpPr>
          <p:cNvPr id="21" name="Rectangle 20">
            <a:extLst>
              <a:ext uri="{FF2B5EF4-FFF2-40B4-BE49-F238E27FC236}">
                <a16:creationId xmlns:a16="http://schemas.microsoft.com/office/drawing/2014/main" id="{A21BD2B4-14F4-8845-AFF4-DF28FB24A516}"/>
              </a:ext>
            </a:extLst>
          </p:cNvPr>
          <p:cNvSpPr/>
          <p:nvPr/>
        </p:nvSpPr>
        <p:spPr>
          <a:xfrm>
            <a:off x="3688080" y="1613546"/>
            <a:ext cx="5098368" cy="265365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B3986962-E4E2-E945-9EC0-49578A2308A7}"/>
              </a:ext>
            </a:extLst>
          </p:cNvPr>
          <p:cNvSpPr txBox="1"/>
          <p:nvPr/>
        </p:nvSpPr>
        <p:spPr>
          <a:xfrm>
            <a:off x="3878580" y="1674506"/>
            <a:ext cx="4853940"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dk1"/>
                </a:solidFill>
              </a:rPr>
              <a:t> The objective of this project is to estimate the unit sales of Walmart retail goods based on hierarchical time series data. To better understand this complicated project, we first did </a:t>
            </a:r>
            <a:r>
              <a:rPr lang="en-US" sz="1600" b="1" dirty="0">
                <a:solidFill>
                  <a:schemeClr val="dk1"/>
                </a:solidFill>
              </a:rPr>
              <a:t>exploratory data analysis</a:t>
            </a:r>
            <a:r>
              <a:rPr lang="en-US" sz="1600" dirty="0">
                <a:solidFill>
                  <a:schemeClr val="dk1"/>
                </a:solidFill>
              </a:rPr>
              <a:t> from various perspectives such as data structure, overall trend, time rule and seasonal trends. Then we </a:t>
            </a:r>
            <a:r>
              <a:rPr lang="en-US" sz="1600" b="1" dirty="0">
                <a:solidFill>
                  <a:schemeClr val="dk1"/>
                </a:solidFill>
              </a:rPr>
              <a:t>used LSTM and LGBM algorithm </a:t>
            </a:r>
            <a:r>
              <a:rPr lang="en-US" sz="1600" dirty="0">
                <a:solidFill>
                  <a:schemeClr val="dk1"/>
                </a:solidFill>
              </a:rPr>
              <a:t>to build our model and see their performance. Then we analyzed 3 types of important features and see how they affect the sales data.</a:t>
            </a:r>
          </a:p>
        </p:txBody>
      </p:sp>
      <p:pic>
        <p:nvPicPr>
          <p:cNvPr id="1026" name="Picture 2">
            <a:extLst>
              <a:ext uri="{FF2B5EF4-FFF2-40B4-BE49-F238E27FC236}">
                <a16:creationId xmlns:a16="http://schemas.microsoft.com/office/drawing/2014/main" id="{95A0C506-7F12-4126-BEF6-4A9F52A3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0" y="1636406"/>
            <a:ext cx="3167062" cy="211398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B70DAC4-394A-4960-B3E3-A777106270F9}"/>
              </a:ext>
            </a:extLst>
          </p:cNvPr>
          <p:cNvSpPr/>
          <p:nvPr/>
        </p:nvSpPr>
        <p:spPr>
          <a:xfrm>
            <a:off x="1452480" y="1807714"/>
            <a:ext cx="910827" cy="461665"/>
          </a:xfrm>
          <a:prstGeom prst="rect">
            <a:avLst/>
          </a:prstGeom>
        </p:spPr>
        <p:txBody>
          <a:bodyPr wrap="none">
            <a:spAutoFit/>
          </a:bodyPr>
          <a:lstStyle/>
          <a:p>
            <a:pPr algn="ctr"/>
            <a:r>
              <a:rPr lang="en-US" altLang="zh-CN" sz="2400" dirty="0">
                <a:cs typeface="+mn-ea"/>
                <a:sym typeface="+mn-lt"/>
              </a:rPr>
              <a:t>Part 2</a:t>
            </a:r>
            <a:endParaRPr lang="zh-CN" altLang="en-US" sz="2400" dirty="0">
              <a:cs typeface="+mn-ea"/>
              <a:sym typeface="+mn-lt"/>
            </a:endParaRPr>
          </a:p>
        </p:txBody>
      </p:sp>
      <p:sp>
        <p:nvSpPr>
          <p:cNvPr id="5" name="Title 2">
            <a:extLst>
              <a:ext uri="{FF2B5EF4-FFF2-40B4-BE49-F238E27FC236}">
                <a16:creationId xmlns:a16="http://schemas.microsoft.com/office/drawing/2014/main" id="{94297CC7-E686-4798-B7E8-01CCCBCEDE05}"/>
              </a:ext>
            </a:extLst>
          </p:cNvPr>
          <p:cNvSpPr txBox="1">
            <a:spLocks/>
          </p:cNvSpPr>
          <p:nvPr/>
        </p:nvSpPr>
        <p:spPr>
          <a:xfrm>
            <a:off x="1452480" y="2528630"/>
            <a:ext cx="6178894" cy="1021358"/>
          </a:xfrm>
          <a:prstGeom prst="rect">
            <a:avLst/>
          </a:prstGeom>
        </p:spPr>
        <p:txBody>
          <a:bodyPr/>
          <a:lstStyle>
            <a:lvl1pPr algn="l" defTabSz="1018923" rtl="0" eaLnBrk="0" fontAlgn="base" hangingPunct="0">
              <a:lnSpc>
                <a:spcPts val="2786"/>
              </a:lnSpc>
              <a:spcBef>
                <a:spcPct val="0"/>
              </a:spcBef>
              <a:spcAft>
                <a:spcPct val="0"/>
              </a:spcAft>
              <a:defRPr b="1" baseline="0">
                <a:solidFill>
                  <a:srgbClr val="C00000"/>
                </a:solidFill>
                <a:latin typeface="Arial" panose="020B0604020202020204" pitchFamily="34" charset="0"/>
                <a:ea typeface="楷体" panose="02010609060101010101" pitchFamily="49" charset="-122"/>
                <a:cs typeface="+mj-cs"/>
              </a:defRPr>
            </a:lvl1pPr>
            <a:lvl2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2pPr>
            <a:lvl3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3pPr>
            <a:lvl4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4pPr>
            <a:lvl5pPr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5pPr>
            <a:lvl6pPr marL="457086"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6pPr>
            <a:lvl7pPr marL="914173"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7pPr>
            <a:lvl8pPr marL="1371262"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8pPr>
            <a:lvl9pPr marL="1828348" algn="l" defTabSz="1018923" rtl="0" eaLnBrk="0" fontAlgn="base" hangingPunct="0">
              <a:lnSpc>
                <a:spcPts val="2786"/>
              </a:lnSpc>
              <a:spcBef>
                <a:spcPct val="0"/>
              </a:spcBef>
              <a:spcAft>
                <a:spcPct val="0"/>
              </a:spcAft>
              <a:defRPr>
                <a:solidFill>
                  <a:schemeClr val="tx2"/>
                </a:solidFill>
                <a:latin typeface="Arial" charset="0"/>
                <a:ea typeface="LF_Kai" pitchFamily="65" charset="-120"/>
              </a:defRPr>
            </a:lvl9pPr>
          </a:lstStyle>
          <a:p>
            <a:pPr defTabSz="692970">
              <a:lnSpc>
                <a:spcPts val="1895"/>
              </a:lnSpc>
              <a:defRPr/>
            </a:pPr>
            <a:r>
              <a:rPr lang="en-US" altLang="zh-CN" kern="0" dirty="0">
                <a:solidFill>
                  <a:srgbClr val="C79750"/>
                </a:solidFill>
                <a:latin typeface="+mn-lt"/>
                <a:ea typeface="+mn-ea"/>
                <a:cs typeface="+mn-ea"/>
                <a:sym typeface="+mn-lt"/>
              </a:rPr>
              <a:t>Exploratory data analysis</a:t>
            </a:r>
          </a:p>
        </p:txBody>
      </p:sp>
      <p:cxnSp>
        <p:nvCxnSpPr>
          <p:cNvPr id="6" name="Straight Connector 5">
            <a:extLst>
              <a:ext uri="{FF2B5EF4-FFF2-40B4-BE49-F238E27FC236}">
                <a16:creationId xmlns:a16="http://schemas.microsoft.com/office/drawing/2014/main" id="{F1B7E7FA-A015-436D-9413-403F162140BA}"/>
              </a:ext>
            </a:extLst>
          </p:cNvPr>
          <p:cNvCxnSpPr/>
          <p:nvPr/>
        </p:nvCxnSpPr>
        <p:spPr bwMode="auto">
          <a:xfrm>
            <a:off x="1388623" y="2399004"/>
            <a:ext cx="6243674" cy="0"/>
          </a:xfrm>
          <a:prstGeom prst="line">
            <a:avLst/>
          </a:prstGeom>
          <a:noFill/>
          <a:ln w="19050" cap="flat" cmpd="sng" algn="ctr">
            <a:solidFill>
              <a:srgbClr val="808080"/>
            </a:solidFill>
            <a:prstDash val="solid"/>
            <a:round/>
            <a:headEnd type="none" w="med" len="med"/>
            <a:tailEnd type="none" w="med" len="med"/>
          </a:ln>
          <a:effectLst/>
        </p:spPr>
      </p:cxnSp>
    </p:spTree>
    <p:extLst>
      <p:ext uri="{BB962C8B-B14F-4D97-AF65-F5344CB8AC3E}">
        <p14:creationId xmlns:p14="http://schemas.microsoft.com/office/powerpoint/2010/main" val="247187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0" y="17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accent1"/>
                </a:solidFill>
                <a:latin typeface="+mn-lt"/>
                <a:ea typeface="+mn-ea"/>
                <a:cs typeface="+mn-ea"/>
                <a:sym typeface="+mn-lt"/>
              </a:rPr>
              <a:t>Exploratory data analysis</a:t>
            </a:r>
          </a:p>
        </p:txBody>
      </p:sp>
      <p:sp>
        <p:nvSpPr>
          <p:cNvPr id="5" name="文本框 4">
            <a:extLst>
              <a:ext uri="{FF2B5EF4-FFF2-40B4-BE49-F238E27FC236}">
                <a16:creationId xmlns:a16="http://schemas.microsoft.com/office/drawing/2014/main" id="{7938C38C-B686-4B0A-8A6E-024D770D1FCE}"/>
              </a:ext>
            </a:extLst>
          </p:cNvPr>
          <p:cNvSpPr txBox="1"/>
          <p:nvPr/>
        </p:nvSpPr>
        <p:spPr>
          <a:xfrm>
            <a:off x="4964815" y="642392"/>
            <a:ext cx="3762875" cy="3785652"/>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solidFill>
                  <a:schemeClr val="accent3">
                    <a:lumMod val="50000"/>
                  </a:schemeClr>
                </a:solidFill>
                <a:cs typeface="+mn-ea"/>
              </a:rPr>
              <a:t>Data structure: The training set comes from 10 Walmart stores in 3 American states (CA, TX and WI) between 2011.01.29 and 2016.05.22, which includes the sales volume and commodity prices of 3049 goods about food, household and personal hobbies. There are lots of 0 value in the sales data , which means a majority of goods has no sells on the vast majority of days.</a:t>
            </a:r>
          </a:p>
          <a:p>
            <a:pPr marL="285750" indent="-285750">
              <a:buFont typeface="Arial" panose="020B0604020202020204" pitchFamily="34" charset="0"/>
              <a:buChar char="•"/>
            </a:pPr>
            <a:endParaRPr lang="en-US" altLang="zh-CN" sz="1200" dirty="0">
              <a:solidFill>
                <a:schemeClr val="accent3">
                  <a:lumMod val="50000"/>
                </a:schemeClr>
              </a:solidFill>
              <a:cs typeface="+mn-ea"/>
            </a:endParaRPr>
          </a:p>
          <a:p>
            <a:pPr marL="285750" indent="-285750">
              <a:buFont typeface="Arial" panose="020B0604020202020204" pitchFamily="34" charset="0"/>
              <a:buChar char="•"/>
            </a:pPr>
            <a:endParaRPr lang="en-US" altLang="zh-CN" sz="1200" dirty="0">
              <a:solidFill>
                <a:schemeClr val="accent3">
                  <a:lumMod val="50000"/>
                </a:schemeClr>
              </a:solidFill>
              <a:cs typeface="+mn-ea"/>
            </a:endParaRPr>
          </a:p>
          <a:p>
            <a:pPr marL="285750" indent="-285750">
              <a:buFont typeface="Arial" panose="020B0604020202020204" pitchFamily="34" charset="0"/>
              <a:buChar char="•"/>
            </a:pPr>
            <a:r>
              <a:rPr lang="en-US" altLang="zh-CN" sz="1200" dirty="0">
                <a:solidFill>
                  <a:schemeClr val="accent3">
                    <a:lumMod val="50000"/>
                  </a:schemeClr>
                </a:solidFill>
                <a:cs typeface="+mn-ea"/>
              </a:rPr>
              <a:t>Fg1: Overall sales are rising every year, showing a strong seasonality and periodicity. At the end of each year, there is a sudden drop in sales, which we suspect is caused by Christmas holiday. </a:t>
            </a:r>
          </a:p>
          <a:p>
            <a:endParaRPr lang="en-US" altLang="zh-CN" sz="1200" dirty="0">
              <a:solidFill>
                <a:schemeClr val="accent3">
                  <a:lumMod val="50000"/>
                </a:schemeClr>
              </a:solidFill>
              <a:cs typeface="+mn-ea"/>
            </a:endParaRPr>
          </a:p>
          <a:p>
            <a:pPr marL="285750" indent="-285750">
              <a:buFont typeface="Arial" panose="020B0604020202020204" pitchFamily="34" charset="0"/>
              <a:buChar char="•"/>
            </a:pPr>
            <a:r>
              <a:rPr lang="en-US" altLang="zh-CN" sz="1200" dirty="0">
                <a:solidFill>
                  <a:schemeClr val="accent3">
                    <a:lumMod val="50000"/>
                  </a:schemeClr>
                </a:solidFill>
                <a:cs typeface="+mn-ea"/>
              </a:rPr>
              <a:t>Fg2: As we can see from the color blocks, people prefer to go shopping on weekends and sales are significantly lower in Nov. and Dec. in winter, as well as Jun. and Jul. in summer.</a:t>
            </a:r>
          </a:p>
          <a:p>
            <a:pPr marL="285750" indent="-285750">
              <a:buFont typeface="Arial" panose="020B0604020202020204" pitchFamily="34" charset="0"/>
              <a:buChar char="•"/>
            </a:pPr>
            <a:endParaRPr lang="en-US" altLang="zh-CN" sz="1200" dirty="0">
              <a:solidFill>
                <a:schemeClr val="accent3">
                  <a:lumMod val="50000"/>
                </a:schemeClr>
              </a:solidFill>
              <a:cs typeface="+mn-ea"/>
            </a:endParaRPr>
          </a:p>
        </p:txBody>
      </p:sp>
      <p:graphicFrame>
        <p:nvGraphicFramePr>
          <p:cNvPr id="11" name="图表 10">
            <a:extLst>
              <a:ext uri="{FF2B5EF4-FFF2-40B4-BE49-F238E27FC236}">
                <a16:creationId xmlns:a16="http://schemas.microsoft.com/office/drawing/2014/main" id="{C9C24C45-E99B-43C3-9122-9008E247B387}"/>
              </a:ext>
            </a:extLst>
          </p:cNvPr>
          <p:cNvGraphicFramePr>
            <a:graphicFrameLocks/>
          </p:cNvGraphicFramePr>
          <p:nvPr>
            <p:extLst>
              <p:ext uri="{D42A27DB-BD31-4B8C-83A1-F6EECF244321}">
                <p14:modId xmlns:p14="http://schemas.microsoft.com/office/powerpoint/2010/main" val="2575861147"/>
              </p:ext>
            </p:extLst>
          </p:nvPr>
        </p:nvGraphicFramePr>
        <p:xfrm>
          <a:off x="416309" y="815788"/>
          <a:ext cx="4496211" cy="2160497"/>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70E3A0A7-6447-46F8-87A3-804063F588C3}"/>
              </a:ext>
            </a:extLst>
          </p:cNvPr>
          <p:cNvSpPr txBox="1"/>
          <p:nvPr/>
        </p:nvSpPr>
        <p:spPr>
          <a:xfrm>
            <a:off x="1302124" y="2789617"/>
            <a:ext cx="3223959" cy="261610"/>
          </a:xfrm>
          <a:prstGeom prst="rect">
            <a:avLst/>
          </a:prstGeom>
          <a:noFill/>
        </p:spPr>
        <p:txBody>
          <a:bodyPr wrap="none" rtlCol="0">
            <a:spAutoFit/>
          </a:bodyPr>
          <a:lstStyle/>
          <a:p>
            <a:r>
              <a:rPr lang="en-US" altLang="zh-CN" sz="1100" dirty="0">
                <a:highlight>
                  <a:srgbClr val="FCEEC9"/>
                </a:highlight>
              </a:rPr>
              <a:t>Fg2: Sales in different day of week and month of year</a:t>
            </a:r>
            <a:endParaRPr lang="zh-CN" altLang="en-US" sz="1100" dirty="0">
              <a:highlight>
                <a:srgbClr val="FCEEC9"/>
              </a:highlight>
            </a:endParaRPr>
          </a:p>
        </p:txBody>
      </p:sp>
      <p:pic>
        <p:nvPicPr>
          <p:cNvPr id="2" name="图片 1">
            <a:extLst>
              <a:ext uri="{FF2B5EF4-FFF2-40B4-BE49-F238E27FC236}">
                <a16:creationId xmlns:a16="http://schemas.microsoft.com/office/drawing/2014/main" id="{0B5C4071-A9CC-4CE0-B6E2-BC90C0BE26E9}"/>
              </a:ext>
            </a:extLst>
          </p:cNvPr>
          <p:cNvPicPr>
            <a:picLocks noChangeAspect="1"/>
          </p:cNvPicPr>
          <p:nvPr/>
        </p:nvPicPr>
        <p:blipFill>
          <a:blip r:embed="rId4"/>
          <a:stretch>
            <a:fillRect/>
          </a:stretch>
        </p:blipFill>
        <p:spPr>
          <a:xfrm>
            <a:off x="416310" y="3051226"/>
            <a:ext cx="4496210" cy="1543633"/>
          </a:xfrm>
          <a:prstGeom prst="rect">
            <a:avLst/>
          </a:prstGeom>
        </p:spPr>
      </p:pic>
    </p:spTree>
    <p:extLst>
      <p:ext uri="{BB962C8B-B14F-4D97-AF65-F5344CB8AC3E}">
        <p14:creationId xmlns:p14="http://schemas.microsoft.com/office/powerpoint/2010/main" val="27782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0" y="17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600" b="1" dirty="0">
                <a:solidFill>
                  <a:schemeClr val="accent1"/>
                </a:solidFill>
                <a:latin typeface="+mn-lt"/>
                <a:ea typeface="+mn-ea"/>
                <a:cs typeface="+mn-ea"/>
                <a:sym typeface="+mn-lt"/>
              </a:rPr>
              <a:t>Exploratory data analysis</a:t>
            </a:r>
            <a:endParaRPr lang="en-US" sz="3600" b="1" dirty="0">
              <a:solidFill>
                <a:schemeClr val="accent1"/>
              </a:solidFill>
              <a:latin typeface="+mn-lt"/>
              <a:ea typeface="+mn-ea"/>
              <a:cs typeface="+mn-ea"/>
              <a:sym typeface="+mn-lt"/>
            </a:endParaRPr>
          </a:p>
        </p:txBody>
      </p:sp>
      <p:sp>
        <p:nvSpPr>
          <p:cNvPr id="5" name="文本框 4">
            <a:extLst>
              <a:ext uri="{FF2B5EF4-FFF2-40B4-BE49-F238E27FC236}">
                <a16:creationId xmlns:a16="http://schemas.microsoft.com/office/drawing/2014/main" id="{7938C38C-B686-4B0A-8A6E-024D770D1FCE}"/>
              </a:ext>
            </a:extLst>
          </p:cNvPr>
          <p:cNvSpPr txBox="1"/>
          <p:nvPr/>
        </p:nvSpPr>
        <p:spPr>
          <a:xfrm>
            <a:off x="4964815" y="1808252"/>
            <a:ext cx="3762875" cy="203132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solidFill>
                  <a:schemeClr val="accent3">
                    <a:lumMod val="50000"/>
                  </a:schemeClr>
                </a:solidFill>
                <a:cs typeface="+mn-ea"/>
              </a:rPr>
              <a:t>Sales needs to be adjusted seasonally because of the obvious seasonality.</a:t>
            </a:r>
          </a:p>
          <a:p>
            <a:endParaRPr lang="en-US" altLang="zh-CN" sz="1400" dirty="0">
              <a:solidFill>
                <a:schemeClr val="accent3">
                  <a:lumMod val="50000"/>
                </a:schemeClr>
              </a:solidFill>
              <a:cs typeface="+mn-ea"/>
            </a:endParaRPr>
          </a:p>
          <a:p>
            <a:pPr marL="285750" indent="-285750">
              <a:buFont typeface="Arial" panose="020B0604020202020204" pitchFamily="34" charset="0"/>
              <a:buChar char="•"/>
            </a:pPr>
            <a:r>
              <a:rPr lang="en-US" altLang="zh-CN" sz="1400" dirty="0">
                <a:solidFill>
                  <a:schemeClr val="accent3">
                    <a:lumMod val="50000"/>
                  </a:schemeClr>
                </a:solidFill>
                <a:cs typeface="+mn-ea"/>
              </a:rPr>
              <a:t>We adjusted the sales data seasonally: first extract the trend and then used HP filtering to obtain the cycle. The year-on-year change is calculated to reflect a more realistic sales change.</a:t>
            </a:r>
          </a:p>
          <a:p>
            <a:pPr marL="285750" indent="-285750">
              <a:buFont typeface="Arial" panose="020B0604020202020204" pitchFamily="34" charset="0"/>
              <a:buChar char="•"/>
            </a:pPr>
            <a:endParaRPr lang="en-US" altLang="zh-CN" sz="1400" dirty="0">
              <a:solidFill>
                <a:schemeClr val="accent3">
                  <a:lumMod val="50000"/>
                </a:schemeClr>
              </a:solidFill>
              <a:cs typeface="+mn-ea"/>
            </a:endParaRPr>
          </a:p>
        </p:txBody>
      </p:sp>
      <p:graphicFrame>
        <p:nvGraphicFramePr>
          <p:cNvPr id="7" name="图表 6">
            <a:extLst>
              <a:ext uri="{FF2B5EF4-FFF2-40B4-BE49-F238E27FC236}">
                <a16:creationId xmlns:a16="http://schemas.microsoft.com/office/drawing/2014/main" id="{AD8FD185-FE3F-47CB-BACE-6CA3A2841CB2}"/>
              </a:ext>
            </a:extLst>
          </p:cNvPr>
          <p:cNvGraphicFramePr>
            <a:graphicFrameLocks/>
          </p:cNvGraphicFramePr>
          <p:nvPr>
            <p:extLst>
              <p:ext uri="{D42A27DB-BD31-4B8C-83A1-F6EECF244321}">
                <p14:modId xmlns:p14="http://schemas.microsoft.com/office/powerpoint/2010/main" val="4257604114"/>
              </p:ext>
            </p:extLst>
          </p:nvPr>
        </p:nvGraphicFramePr>
        <p:xfrm>
          <a:off x="416310" y="2571750"/>
          <a:ext cx="2048984" cy="22050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a:extLst>
              <a:ext uri="{FF2B5EF4-FFF2-40B4-BE49-F238E27FC236}">
                <a16:creationId xmlns:a16="http://schemas.microsoft.com/office/drawing/2014/main" id="{28B80D98-860E-43BE-932E-75186584D3B1}"/>
              </a:ext>
            </a:extLst>
          </p:cNvPr>
          <p:cNvGraphicFramePr>
            <a:graphicFrameLocks/>
          </p:cNvGraphicFramePr>
          <p:nvPr>
            <p:extLst>
              <p:ext uri="{D42A27DB-BD31-4B8C-83A1-F6EECF244321}">
                <p14:modId xmlns:p14="http://schemas.microsoft.com/office/powerpoint/2010/main" val="2082677097"/>
              </p:ext>
            </p:extLst>
          </p:nvPr>
        </p:nvGraphicFramePr>
        <p:xfrm>
          <a:off x="2680447" y="2571750"/>
          <a:ext cx="2232072" cy="22050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图表 8">
            <a:extLst>
              <a:ext uri="{FF2B5EF4-FFF2-40B4-BE49-F238E27FC236}">
                <a16:creationId xmlns:a16="http://schemas.microsoft.com/office/drawing/2014/main" id="{A87CE889-41E4-4CE7-BD1A-DE60339A64D0}"/>
              </a:ext>
            </a:extLst>
          </p:cNvPr>
          <p:cNvGraphicFramePr>
            <a:graphicFrameLocks/>
          </p:cNvGraphicFramePr>
          <p:nvPr>
            <p:extLst>
              <p:ext uri="{D42A27DB-BD31-4B8C-83A1-F6EECF244321}">
                <p14:modId xmlns:p14="http://schemas.microsoft.com/office/powerpoint/2010/main" val="150508501"/>
              </p:ext>
            </p:extLst>
          </p:nvPr>
        </p:nvGraphicFramePr>
        <p:xfrm>
          <a:off x="416309" y="815789"/>
          <a:ext cx="4496210" cy="167100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0919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0" y="17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3600" b="1" dirty="0">
                <a:solidFill>
                  <a:schemeClr val="accent1"/>
                </a:solidFill>
                <a:latin typeface="+mn-lt"/>
                <a:ea typeface="+mn-ea"/>
                <a:cs typeface="+mn-ea"/>
                <a:sym typeface="+mn-lt"/>
              </a:rPr>
              <a:t>Exploratory data analysis</a:t>
            </a:r>
            <a:endParaRPr lang="en-US" sz="3600" b="1" dirty="0">
              <a:solidFill>
                <a:schemeClr val="accent1"/>
              </a:solidFill>
              <a:latin typeface="+mn-lt"/>
              <a:ea typeface="+mn-ea"/>
              <a:cs typeface="+mn-ea"/>
              <a:sym typeface="+mn-lt"/>
            </a:endParaRPr>
          </a:p>
        </p:txBody>
      </p:sp>
      <p:sp>
        <p:nvSpPr>
          <p:cNvPr id="5" name="文本框 4">
            <a:extLst>
              <a:ext uri="{FF2B5EF4-FFF2-40B4-BE49-F238E27FC236}">
                <a16:creationId xmlns:a16="http://schemas.microsoft.com/office/drawing/2014/main" id="{7938C38C-B686-4B0A-8A6E-024D770D1FCE}"/>
              </a:ext>
            </a:extLst>
          </p:cNvPr>
          <p:cNvSpPr txBox="1"/>
          <p:nvPr/>
        </p:nvSpPr>
        <p:spPr>
          <a:xfrm>
            <a:off x="4964815" y="1175792"/>
            <a:ext cx="3762875"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solidFill>
                  <a:schemeClr val="accent3">
                    <a:lumMod val="50000"/>
                  </a:schemeClr>
                </a:solidFill>
                <a:cs typeface="+mn-ea"/>
              </a:rPr>
              <a:t>Fg4: People in CA live more prosperously and buy more goods. Sales in WI and TX is similar.</a:t>
            </a: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endParaRPr lang="en-US" altLang="zh-CN" sz="1400" dirty="0">
              <a:solidFill>
                <a:schemeClr val="accent3">
                  <a:lumMod val="50000"/>
                </a:schemeClr>
              </a:solidFill>
              <a:cs typeface="+mn-ea"/>
            </a:endParaRPr>
          </a:p>
          <a:p>
            <a:endParaRPr lang="en-US" altLang="zh-CN" sz="1400" dirty="0">
              <a:solidFill>
                <a:schemeClr val="accent3">
                  <a:lumMod val="50000"/>
                </a:schemeClr>
              </a:solidFill>
              <a:cs typeface="+mn-ea"/>
            </a:endParaRPr>
          </a:p>
          <a:p>
            <a:pPr marL="285750" indent="-285750">
              <a:buFont typeface="Arial" panose="020B0604020202020204" pitchFamily="34" charset="0"/>
              <a:buChar char="•"/>
            </a:pPr>
            <a:r>
              <a:rPr lang="en-US" altLang="zh-CN" sz="1400" dirty="0">
                <a:solidFill>
                  <a:schemeClr val="accent3">
                    <a:lumMod val="50000"/>
                  </a:schemeClr>
                </a:solidFill>
                <a:cs typeface="+mn-ea"/>
              </a:rPr>
              <a:t>Fg5: The top selling category is food, followed by household. Both two are well above hobbies.</a:t>
            </a:r>
          </a:p>
          <a:p>
            <a:pPr marL="285750" indent="-285750">
              <a:buFont typeface="Arial" panose="020B0604020202020204" pitchFamily="34" charset="0"/>
              <a:buChar char="•"/>
            </a:pPr>
            <a:endParaRPr lang="en-US" altLang="zh-CN" sz="1400" dirty="0">
              <a:solidFill>
                <a:schemeClr val="accent3">
                  <a:lumMod val="50000"/>
                </a:schemeClr>
              </a:solidFill>
              <a:cs typeface="+mn-ea"/>
            </a:endParaRPr>
          </a:p>
        </p:txBody>
      </p:sp>
      <p:graphicFrame>
        <p:nvGraphicFramePr>
          <p:cNvPr id="10" name="图表 9">
            <a:extLst>
              <a:ext uri="{FF2B5EF4-FFF2-40B4-BE49-F238E27FC236}">
                <a16:creationId xmlns:a16="http://schemas.microsoft.com/office/drawing/2014/main" id="{D1D9FC59-293C-4E33-B651-A056C219AB4F}"/>
              </a:ext>
            </a:extLst>
          </p:cNvPr>
          <p:cNvGraphicFramePr>
            <a:graphicFrameLocks/>
          </p:cNvGraphicFramePr>
          <p:nvPr>
            <p:extLst>
              <p:ext uri="{D42A27DB-BD31-4B8C-83A1-F6EECF244321}">
                <p14:modId xmlns:p14="http://schemas.microsoft.com/office/powerpoint/2010/main" val="2944995908"/>
              </p:ext>
            </p:extLst>
          </p:nvPr>
        </p:nvGraphicFramePr>
        <p:xfrm>
          <a:off x="416310" y="815790"/>
          <a:ext cx="4496209" cy="1755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9A1CE57A-9561-478A-A8F2-DD67AF7C63A9}"/>
              </a:ext>
            </a:extLst>
          </p:cNvPr>
          <p:cNvGraphicFramePr>
            <a:graphicFrameLocks/>
          </p:cNvGraphicFramePr>
          <p:nvPr>
            <p:extLst>
              <p:ext uri="{D42A27DB-BD31-4B8C-83A1-F6EECF244321}">
                <p14:modId xmlns:p14="http://schemas.microsoft.com/office/powerpoint/2010/main" val="1703568546"/>
              </p:ext>
            </p:extLst>
          </p:nvPr>
        </p:nvGraphicFramePr>
        <p:xfrm>
          <a:off x="416310" y="2745055"/>
          <a:ext cx="4548505" cy="20331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315710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0" y="17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accent1"/>
                </a:solidFill>
                <a:latin typeface="+mn-lt"/>
                <a:ea typeface="+mn-ea"/>
                <a:cs typeface="+mn-ea"/>
                <a:sym typeface="+mn-lt"/>
              </a:rPr>
              <a:t>Exploratory data analysis</a:t>
            </a:r>
          </a:p>
        </p:txBody>
      </p:sp>
      <p:sp>
        <p:nvSpPr>
          <p:cNvPr id="5" name="文本框 4">
            <a:extLst>
              <a:ext uri="{FF2B5EF4-FFF2-40B4-BE49-F238E27FC236}">
                <a16:creationId xmlns:a16="http://schemas.microsoft.com/office/drawing/2014/main" id="{7938C38C-B686-4B0A-8A6E-024D770D1FCE}"/>
              </a:ext>
            </a:extLst>
          </p:cNvPr>
          <p:cNvSpPr txBox="1"/>
          <p:nvPr/>
        </p:nvSpPr>
        <p:spPr>
          <a:xfrm>
            <a:off x="4964815" y="1175792"/>
            <a:ext cx="3762875" cy="3108543"/>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solidFill>
                  <a:schemeClr val="accent3">
                    <a:lumMod val="50000"/>
                  </a:schemeClr>
                </a:solidFill>
                <a:cs typeface="+mn-ea"/>
              </a:rPr>
              <a:t>Fg6: Event has different effects on Various categories and has a positive effect on food but a negative effect on household and hobbies.</a:t>
            </a:r>
          </a:p>
          <a:p>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endParaRPr lang="en-US" altLang="zh-CN" sz="1400" dirty="0">
              <a:solidFill>
                <a:schemeClr val="accent3">
                  <a:lumMod val="50000"/>
                </a:schemeClr>
              </a:solidFill>
              <a:cs typeface="+mn-ea"/>
            </a:endParaRPr>
          </a:p>
          <a:p>
            <a:pPr marL="285750" indent="-285750">
              <a:buFont typeface="Arial" panose="020B0604020202020204" pitchFamily="34" charset="0"/>
              <a:buChar char="•"/>
            </a:pPr>
            <a:r>
              <a:rPr lang="en-US" altLang="zh-CN" sz="1400" dirty="0">
                <a:solidFill>
                  <a:schemeClr val="accent3">
                    <a:lumMod val="50000"/>
                  </a:schemeClr>
                </a:solidFill>
                <a:cs typeface="+mn-ea"/>
              </a:rPr>
              <a:t>Fg7: There are positive effects on TX, CA and WI. SNAP has the biggest  impact on WI, and the smallest impact on CA.</a:t>
            </a:r>
          </a:p>
          <a:p>
            <a:pPr marL="285750" indent="-285750">
              <a:buFont typeface="Arial" panose="020B0604020202020204" pitchFamily="34" charset="0"/>
              <a:buChar char="•"/>
            </a:pPr>
            <a:endParaRPr lang="en-US" altLang="zh-CN" sz="1400" dirty="0">
              <a:solidFill>
                <a:schemeClr val="accent3">
                  <a:lumMod val="50000"/>
                </a:schemeClr>
              </a:solidFill>
              <a:cs typeface="+mn-ea"/>
            </a:endParaRPr>
          </a:p>
          <a:p>
            <a:pPr marL="285750" indent="-285750">
              <a:buFont typeface="Arial" panose="020B0604020202020204" pitchFamily="34" charset="0"/>
              <a:buChar char="•"/>
            </a:pPr>
            <a:endParaRPr lang="en-US" altLang="zh-CN" sz="1400" dirty="0">
              <a:solidFill>
                <a:schemeClr val="accent3">
                  <a:lumMod val="50000"/>
                </a:schemeClr>
              </a:solidFill>
              <a:cs typeface="+mn-ea"/>
            </a:endParaRPr>
          </a:p>
        </p:txBody>
      </p:sp>
      <p:graphicFrame>
        <p:nvGraphicFramePr>
          <p:cNvPr id="6" name="图表 5">
            <a:extLst>
              <a:ext uri="{FF2B5EF4-FFF2-40B4-BE49-F238E27FC236}">
                <a16:creationId xmlns:a16="http://schemas.microsoft.com/office/drawing/2014/main" id="{F72FF78A-CCCD-4504-A162-4257B64FBEE0}"/>
              </a:ext>
            </a:extLst>
          </p:cNvPr>
          <p:cNvGraphicFramePr>
            <a:graphicFrameLocks/>
          </p:cNvGraphicFramePr>
          <p:nvPr>
            <p:extLst>
              <p:ext uri="{D42A27DB-BD31-4B8C-83A1-F6EECF244321}">
                <p14:modId xmlns:p14="http://schemas.microsoft.com/office/powerpoint/2010/main" val="843945299"/>
              </p:ext>
            </p:extLst>
          </p:nvPr>
        </p:nvGraphicFramePr>
        <p:xfrm>
          <a:off x="416309" y="815789"/>
          <a:ext cx="4548505" cy="2177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a:extLst>
              <a:ext uri="{FF2B5EF4-FFF2-40B4-BE49-F238E27FC236}">
                <a16:creationId xmlns:a16="http://schemas.microsoft.com/office/drawing/2014/main" id="{0FCD4220-DE26-42BF-A214-F5B9493EAA14}"/>
              </a:ext>
            </a:extLst>
          </p:cNvPr>
          <p:cNvGraphicFramePr>
            <a:graphicFrameLocks/>
          </p:cNvGraphicFramePr>
          <p:nvPr>
            <p:extLst>
              <p:ext uri="{D42A27DB-BD31-4B8C-83A1-F6EECF244321}">
                <p14:modId xmlns:p14="http://schemas.microsoft.com/office/powerpoint/2010/main" val="2834158893"/>
              </p:ext>
            </p:extLst>
          </p:nvPr>
        </p:nvGraphicFramePr>
        <p:xfrm>
          <a:off x="416309" y="2993094"/>
          <a:ext cx="4548505" cy="186773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64419557"/>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4E3B30"/>
      </a:dk2>
      <a:lt2>
        <a:srgbClr val="FBEEC9"/>
      </a:lt2>
      <a:accent1>
        <a:srgbClr val="C79C61"/>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pzwvy2ku">
      <a:majorFont>
        <a:latin typeface="Times New Roman" panose="020F0302020204030204"/>
        <a:ea typeface="微软雅黑"/>
        <a:cs typeface=""/>
      </a:majorFont>
      <a:minorFont>
        <a:latin typeface="Times New Roman"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TotalTime>
  <Words>1079</Words>
  <Application>Microsoft Office PowerPoint</Application>
  <PresentationFormat>全屏显示(16:9)</PresentationFormat>
  <Paragraphs>109</Paragraphs>
  <Slides>20</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Times New Roman</vt:lpstr>
      <vt:lpstr>Sitka Text</vt:lpstr>
      <vt:lpstr>Arial</vt:lpstr>
      <vt:lpstr>Wingdings</vt:lpstr>
      <vt:lpstr>Permanent Marker</vt:lpstr>
      <vt:lpstr>Office Theme</vt:lpstr>
      <vt:lpstr>Accuracy, Estimate the unit sales of Walmart retail goods</vt:lpstr>
      <vt:lpstr>TABLE OF CONTENTS</vt:lpstr>
      <vt:lpstr>PowerPoint 演示文稿</vt:lpstr>
      <vt:lpstr>Introduction</vt:lpstr>
      <vt:lpstr>PowerPoint 演示文稿</vt:lpstr>
      <vt:lpstr>Exploratory data analysis</vt:lpstr>
      <vt:lpstr>Exploratory data analysis</vt:lpstr>
      <vt:lpstr>Exploratory data analysis</vt:lpstr>
      <vt:lpstr>Exploratory data analysis</vt:lpstr>
      <vt:lpstr>PowerPoint 演示文稿</vt:lpstr>
      <vt:lpstr>Data preprocessing </vt:lpstr>
      <vt:lpstr>Feature engineering</vt:lpstr>
      <vt:lpstr>PowerPoint 演示文稿</vt:lpstr>
      <vt:lpstr>Model selection</vt:lpstr>
      <vt:lpstr>PowerPoint 演示文稿</vt:lpstr>
      <vt:lpstr>Model performance</vt:lpstr>
      <vt:lpstr>Feature importance</vt:lpstr>
      <vt:lpstr>PowerPoint 演示文稿</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Gild your dream with Goldman</dc:title>
  <dc:creator>Yangyi Cheng</dc:creator>
  <cp:lastModifiedBy>ZHAO Encong</cp:lastModifiedBy>
  <cp:revision>87</cp:revision>
  <dcterms:created xsi:type="dcterms:W3CDTF">2020-01-13T05:43:59Z</dcterms:created>
  <dcterms:modified xsi:type="dcterms:W3CDTF">2021-12-12T15:10:05Z</dcterms:modified>
</cp:coreProperties>
</file>