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7B1C"/>
    <a:srgbClr val="2F5597"/>
    <a:srgbClr val="FFFFFF"/>
    <a:srgbClr val="2923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60" autoAdjust="0"/>
  </p:normalViewPr>
  <p:slideViewPr>
    <p:cSldViewPr snapToGrid="0">
      <p:cViewPr varScale="1">
        <p:scale>
          <a:sx n="81" d="100"/>
          <a:sy n="81" d="100"/>
        </p:scale>
        <p:origin x="80"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0EEA-E7D5-4372-8262-3F8370E759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C16B2D-A2A2-46E5-A719-B8D303945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2F0D283-FCAA-4712-B2B2-13F525A81F20}"/>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A1C315D2-247A-43A1-A9F5-E1D912D515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8EA10B-5756-4FE3-84A2-A56293123D5C}"/>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49769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C16E4-D539-4B41-80BD-7358AA15988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77E643-01F5-4794-816E-00DF383AC3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C45CDB-A91A-473E-8D36-139B93D21A52}"/>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C1B049DC-CAAA-4EBC-A45B-74194FA430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84669D-44A8-4A75-820C-5C588AAFC6DA}"/>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312236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537EBF-6CCB-478A-B813-8527D95CA97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947F31-42A0-408D-A591-EFE62982A9A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73EC93-EE67-4F01-9402-4E9F2C9DFFB1}"/>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89C35805-D5CA-4341-8EC1-9AB4896353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FB11AC-41F1-4D42-B9CE-BCA64453F280}"/>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49596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C8398-5F44-455C-B2B1-287859CCA9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5C9FDD-2939-4ED6-96CA-AAFC9281F2C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8EC329-7CBC-4B4E-A09C-6B25DBB6129B}"/>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8D873AE6-3A3D-4A98-A200-48E378A0DB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9B6BD1-6FD5-4BDB-A5F0-AC32546B41B4}"/>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424905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ECA06-7DB0-40AB-B272-5679EDA373C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CAEA80-8FFA-4B58-98DE-3F57059D7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8BF45D-1AAA-48FD-9839-6070FEFD56E9}"/>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4711A7D4-F7DB-4B69-976F-5C35900587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A6BFA-A2CB-4A77-97C9-E1042D3DCE10}"/>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3362255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48C2F-FD98-4BB8-B4D4-DB13AA6EB6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3CECAE-3E4A-437F-A482-BCE0F03825A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65E2D3-11B1-4E11-B062-527ACDD5C8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9A0EB7-C69E-4488-AD3A-0DC64224D1AD}"/>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4E87BBB7-03AB-42AF-929F-672DC8417B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7E32D6-2370-4BDB-AA6D-6739D3F89F77}"/>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304970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4ADD9-009D-494D-9B2C-A0DA95D363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3AE602-CFB7-48C9-8C18-BA18C79CF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C3F670-1162-4E92-ABE2-F526D27A21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1AA4887-3BA9-450F-BE67-F5E1DFCD1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30FEFB-6361-4555-8E92-03AAE91AD5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A5FC658-7899-4F55-9417-2E90AF43BFCC}"/>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8" name="页脚占位符 7">
            <a:extLst>
              <a:ext uri="{FF2B5EF4-FFF2-40B4-BE49-F238E27FC236}">
                <a16:creationId xmlns:a16="http://schemas.microsoft.com/office/drawing/2014/main" id="{B65962F5-35EB-4EDD-B778-EA0684625D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BD4D0F9-C3EE-4EA8-892E-9EAF366E6D5D}"/>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197611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D8965-A930-493F-8A71-5651A15BC2A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E0C45-7BBF-41E1-B5D4-03CC8D01767F}"/>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4" name="页脚占位符 3">
            <a:extLst>
              <a:ext uri="{FF2B5EF4-FFF2-40B4-BE49-F238E27FC236}">
                <a16:creationId xmlns:a16="http://schemas.microsoft.com/office/drawing/2014/main" id="{473AF1F8-03E5-4349-A921-316B4C9284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658630D-F88B-48C1-ACEC-26A9BA867F96}"/>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508921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247026-9637-4819-AD18-6709984A1D65}"/>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3" name="页脚占位符 2">
            <a:extLst>
              <a:ext uri="{FF2B5EF4-FFF2-40B4-BE49-F238E27FC236}">
                <a16:creationId xmlns:a16="http://schemas.microsoft.com/office/drawing/2014/main" id="{962988E7-364C-4AB0-9BD0-D60C0D28D3B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333473-BB50-41C5-9061-94338550F02B}"/>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4168907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3933E-DC37-4269-8C75-A1FA282743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5CC61D-C193-4105-B59F-F1C5C555F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51B95F1-4F3A-4AD5-9C53-41834EED1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32821F-C20F-489F-9B8F-5096402EDC8E}"/>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E98B1871-10DE-4F8D-92DC-219C83D472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6FF19C-6C02-485A-862C-A3588E340172}"/>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37583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98750-899D-4040-9689-162877C8B5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449F96-6F47-43BF-A093-7229B580C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59AB3F3-3211-4DD0-B102-B41A1F3FA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976F22-757A-4625-B932-23BE7D939A4B}"/>
              </a:ext>
            </a:extLst>
          </p:cNvPr>
          <p:cNvSpPr>
            <a:spLocks noGrp="1"/>
          </p:cNvSpPr>
          <p:nvPr>
            <p:ph type="dt" sz="half" idx="10"/>
          </p:nvPr>
        </p:nvSpPr>
        <p:spPr/>
        <p:txBody>
          <a:bodyPr/>
          <a:lstStyle/>
          <a:p>
            <a:fld id="{74FBC22C-860F-4868-AE06-240E05C2B256}"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E63B003D-28CC-4EF6-9CF4-25E6474698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B043AE-10F7-4939-9336-B9FB2B8B13F9}"/>
              </a:ext>
            </a:extLst>
          </p:cNvPr>
          <p:cNvSpPr>
            <a:spLocks noGrp="1"/>
          </p:cNvSpPr>
          <p:nvPr>
            <p:ph type="sldNum" sz="quarter" idx="12"/>
          </p:nvPr>
        </p:nvSpPr>
        <p:spPr/>
        <p:txBody>
          <a:body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47162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935EC8-04FF-42F0-BADE-73CF0C5B7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CA9A6E2-DBBF-402C-B665-646E89901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60E088-E079-4FF1-9649-12E9859CD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BC22C-860F-4868-AE06-240E05C2B25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F977972F-799F-47AF-8B32-4885DAEF4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6960CB-A342-4DCA-8740-42C8C6118A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DE1562-D5BD-4DC2-84FC-F33E343E38C9}" type="slidenum">
              <a:rPr lang="zh-CN" altLang="en-US" smtClean="0"/>
              <a:t>‹#›</a:t>
            </a:fld>
            <a:endParaRPr lang="zh-CN" altLang="en-US"/>
          </a:p>
        </p:txBody>
      </p:sp>
    </p:spTree>
    <p:extLst>
      <p:ext uri="{BB962C8B-B14F-4D97-AF65-F5344CB8AC3E}">
        <p14:creationId xmlns:p14="http://schemas.microsoft.com/office/powerpoint/2010/main" val="2857389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1257BE8-E47C-4223-AC37-179923C6DD61}"/>
              </a:ext>
            </a:extLst>
          </p:cNvPr>
          <p:cNvSpPr/>
          <p:nvPr/>
        </p:nvSpPr>
        <p:spPr>
          <a:xfrm>
            <a:off x="-2" y="2783681"/>
            <a:ext cx="12191999" cy="1557542"/>
          </a:xfrm>
          <a:prstGeom prst="rect">
            <a:avLst/>
          </a:prstGeom>
          <a:solidFill>
            <a:srgbClr val="2F5597"/>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8273497D-17B8-4884-9165-9834EDDC87B7}"/>
              </a:ext>
            </a:extLst>
          </p:cNvPr>
          <p:cNvSpPr/>
          <p:nvPr/>
        </p:nvSpPr>
        <p:spPr>
          <a:xfrm>
            <a:off x="-1" y="1641567"/>
            <a:ext cx="12191999" cy="1142114"/>
          </a:xfrm>
          <a:prstGeom prst="rect">
            <a:avLst/>
          </a:prstGeom>
          <a:solidFill>
            <a:srgbClr val="BA7B1C"/>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2B3552D9-81A4-468B-A8F1-226CA2684DC6}"/>
              </a:ext>
            </a:extLst>
          </p:cNvPr>
          <p:cNvSpPr>
            <a:spLocks noGrp="1"/>
          </p:cNvSpPr>
          <p:nvPr>
            <p:ph type="ctrTitle"/>
          </p:nvPr>
        </p:nvSpPr>
        <p:spPr/>
        <p:txBody>
          <a:bodyPr/>
          <a:lstStyle/>
          <a:p>
            <a:r>
              <a:rPr lang="en-US" altLang="zh-CN" dirty="0">
                <a:solidFill>
                  <a:schemeClr val="bg1"/>
                </a:solidFill>
              </a:rPr>
              <a:t>Final Project Report</a:t>
            </a:r>
            <a:br>
              <a:rPr lang="en-US" altLang="zh-CN" dirty="0"/>
            </a:br>
            <a:endParaRPr lang="zh-CN" altLang="en-US" dirty="0"/>
          </a:p>
        </p:txBody>
      </p:sp>
      <p:sp>
        <p:nvSpPr>
          <p:cNvPr id="3" name="副标题 2">
            <a:extLst>
              <a:ext uri="{FF2B5EF4-FFF2-40B4-BE49-F238E27FC236}">
                <a16:creationId xmlns:a16="http://schemas.microsoft.com/office/drawing/2014/main" id="{214A7678-1AB3-4B0C-969D-17C4FF4E0C99}"/>
              </a:ext>
            </a:extLst>
          </p:cNvPr>
          <p:cNvSpPr>
            <a:spLocks noGrp="1"/>
          </p:cNvSpPr>
          <p:nvPr>
            <p:ph type="subTitle" idx="1"/>
          </p:nvPr>
        </p:nvSpPr>
        <p:spPr/>
        <p:txBody>
          <a:bodyPr/>
          <a:lstStyle/>
          <a:p>
            <a:r>
              <a:rPr lang="en-US" altLang="zh-CN" b="1" dirty="0">
                <a:solidFill>
                  <a:schemeClr val="bg1"/>
                </a:solidFill>
              </a:rPr>
              <a:t>Forecasting Walmart Sales Based on Ensemble Learning</a:t>
            </a:r>
            <a:endParaRPr lang="zh-CN" altLang="en-US" b="1" dirty="0">
              <a:solidFill>
                <a:schemeClr val="bg1"/>
              </a:solidFill>
            </a:endParaRPr>
          </a:p>
        </p:txBody>
      </p:sp>
      <p:sp>
        <p:nvSpPr>
          <p:cNvPr id="5" name="文本框 4">
            <a:extLst>
              <a:ext uri="{FF2B5EF4-FFF2-40B4-BE49-F238E27FC236}">
                <a16:creationId xmlns:a16="http://schemas.microsoft.com/office/drawing/2014/main" id="{6F80FCDB-1F37-488B-ACAD-ADB051A093B7}"/>
              </a:ext>
            </a:extLst>
          </p:cNvPr>
          <p:cNvSpPr txBox="1"/>
          <p:nvPr/>
        </p:nvSpPr>
        <p:spPr>
          <a:xfrm>
            <a:off x="8263760" y="5257800"/>
            <a:ext cx="2404240" cy="646331"/>
          </a:xfrm>
          <a:prstGeom prst="rect">
            <a:avLst/>
          </a:prstGeom>
          <a:noFill/>
        </p:spPr>
        <p:txBody>
          <a:bodyPr wrap="square" rtlCol="0">
            <a:spAutoFit/>
          </a:bodyPr>
          <a:lstStyle/>
          <a:p>
            <a:pPr algn="r"/>
            <a:r>
              <a:rPr lang="en-US" altLang="zh-CN" dirty="0"/>
              <a:t>Li </a:t>
            </a:r>
            <a:r>
              <a:rPr lang="en-US" altLang="zh-CN" dirty="0" err="1"/>
              <a:t>Shengshu</a:t>
            </a:r>
            <a:r>
              <a:rPr lang="en-US" altLang="zh-CN" dirty="0"/>
              <a:t> </a:t>
            </a:r>
          </a:p>
          <a:p>
            <a:pPr algn="r"/>
            <a:r>
              <a:rPr lang="en-US" altLang="zh-CN" dirty="0"/>
              <a:t>Student ID: 20746064</a:t>
            </a:r>
          </a:p>
        </p:txBody>
      </p:sp>
    </p:spTree>
    <p:extLst>
      <p:ext uri="{BB962C8B-B14F-4D97-AF65-F5344CB8AC3E}">
        <p14:creationId xmlns:p14="http://schemas.microsoft.com/office/powerpoint/2010/main" val="3509883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折角 18">
            <a:extLst>
              <a:ext uri="{FF2B5EF4-FFF2-40B4-BE49-F238E27FC236}">
                <a16:creationId xmlns:a16="http://schemas.microsoft.com/office/drawing/2014/main" id="{DB765726-E4CB-4945-8700-EF3241D948B7}"/>
              </a:ext>
            </a:extLst>
          </p:cNvPr>
          <p:cNvSpPr/>
          <p:nvPr/>
        </p:nvSpPr>
        <p:spPr>
          <a:xfrm rot="10800000">
            <a:off x="3690052" y="887928"/>
            <a:ext cx="2293861"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折角 19">
            <a:extLst>
              <a:ext uri="{FF2B5EF4-FFF2-40B4-BE49-F238E27FC236}">
                <a16:creationId xmlns:a16="http://schemas.microsoft.com/office/drawing/2014/main" id="{03138565-3FF3-40F4-878B-ECD02DD38AED}"/>
              </a:ext>
            </a:extLst>
          </p:cNvPr>
          <p:cNvSpPr/>
          <p:nvPr/>
        </p:nvSpPr>
        <p:spPr>
          <a:xfrm rot="10800000">
            <a:off x="3409560" y="887928"/>
            <a:ext cx="2293861"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折角 20">
            <a:extLst>
              <a:ext uri="{FF2B5EF4-FFF2-40B4-BE49-F238E27FC236}">
                <a16:creationId xmlns:a16="http://schemas.microsoft.com/office/drawing/2014/main" id="{7E54438E-AF19-412E-BF7C-27AC62CD96A7}"/>
              </a:ext>
            </a:extLst>
          </p:cNvPr>
          <p:cNvSpPr/>
          <p:nvPr/>
        </p:nvSpPr>
        <p:spPr>
          <a:xfrm rot="10800000">
            <a:off x="620846" y="679269"/>
            <a:ext cx="5174708"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 Calculation-1</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200" y="1647825"/>
            <a:ext cx="10515600" cy="5032375"/>
          </a:xfrm>
        </p:spPr>
        <p:txBody>
          <a:bodyPr>
            <a:normAutofit/>
          </a:bodyPr>
          <a:lstStyle/>
          <a:p>
            <a:r>
              <a:rPr lang="en-US" altLang="zh-CN" dirty="0">
                <a:latin typeface="Times New Roman" panose="02020603050405020304" pitchFamily="18" charset="0"/>
                <a:cs typeface="Times New Roman" panose="02020603050405020304" pitchFamily="18" charset="0"/>
              </a:rPr>
              <a:t>Random Forest Regression</a:t>
            </a:r>
          </a:p>
          <a:p>
            <a:pPr lvl="1"/>
            <a:r>
              <a:rPr lang="en-US" altLang="zh-CN" dirty="0">
                <a:latin typeface="Times New Roman" panose="02020603050405020304" pitchFamily="18" charset="0"/>
                <a:cs typeface="Times New Roman" panose="02020603050405020304" pitchFamily="18" charset="0"/>
              </a:rPr>
              <a:t>The samples and the features ought to be chosen randomly and classified by Trees. </a:t>
            </a:r>
          </a:p>
          <a:p>
            <a:pPr lvl="1"/>
            <a:r>
              <a:rPr lang="en-US" altLang="zh-CN" dirty="0">
                <a:latin typeface="Times New Roman" panose="02020603050405020304" pitchFamily="18" charset="0"/>
                <a:cs typeface="Times New Roman" panose="02020603050405020304" pitchFamily="18" charset="0"/>
              </a:rPr>
              <a:t>In previous data analysis, some periodic data relationships have been found. </a:t>
            </a:r>
          </a:p>
          <a:p>
            <a:pPr lvl="2"/>
            <a:r>
              <a:rPr lang="en-US" altLang="zh-CN" dirty="0">
                <a:latin typeface="Times New Roman" panose="02020603050405020304" pitchFamily="18" charset="0"/>
                <a:cs typeface="Times New Roman" panose="02020603050405020304" pitchFamily="18" charset="0"/>
              </a:rPr>
              <a:t>In chronological order, the next 28 days to be predicted will be in May and June, so the training data can be selected from these two months. </a:t>
            </a:r>
          </a:p>
          <a:p>
            <a:pPr lvl="2"/>
            <a:r>
              <a:rPr lang="en-US" altLang="zh-CN" dirty="0">
                <a:latin typeface="Times New Roman" panose="02020603050405020304" pitchFamily="18" charset="0"/>
                <a:cs typeface="Times New Roman" panose="02020603050405020304" pitchFamily="18" charset="0"/>
              </a:rPr>
              <a:t>More strictly speaking, the data can be chose from the past two years for training.</a:t>
            </a:r>
          </a:p>
        </p:txBody>
      </p:sp>
      <p:graphicFrame>
        <p:nvGraphicFramePr>
          <p:cNvPr id="4" name="对象 3">
            <a:extLst>
              <a:ext uri="{FF2B5EF4-FFF2-40B4-BE49-F238E27FC236}">
                <a16:creationId xmlns:a16="http://schemas.microsoft.com/office/drawing/2014/main" id="{5D891A96-EA36-4506-B3A3-8BB3F38E0743}"/>
              </a:ext>
            </a:extLst>
          </p:cNvPr>
          <p:cNvGraphicFramePr>
            <a:graphicFrameLocks noChangeAspect="1"/>
          </p:cNvGraphicFramePr>
          <p:nvPr>
            <p:extLst>
              <p:ext uri="{D42A27DB-BD31-4B8C-83A1-F6EECF244321}">
                <p14:modId xmlns:p14="http://schemas.microsoft.com/office/powerpoint/2010/main" val="4030101345"/>
              </p:ext>
            </p:extLst>
          </p:nvPr>
        </p:nvGraphicFramePr>
        <p:xfrm>
          <a:off x="2112016" y="4470645"/>
          <a:ext cx="2104420" cy="1788263"/>
        </p:xfrm>
        <a:graphic>
          <a:graphicData uri="http://schemas.openxmlformats.org/presentationml/2006/ole">
            <mc:AlternateContent xmlns:mc="http://schemas.openxmlformats.org/markup-compatibility/2006">
              <mc:Choice xmlns:v="urn:schemas-microsoft-com:vml" Requires="v">
                <p:oleObj spid="_x0000_s6172" name="Equation" r:id="rId3" imgW="2029111" imgH="1724102" progId="Equation.DSMT4">
                  <p:embed/>
                </p:oleObj>
              </mc:Choice>
              <mc:Fallback>
                <p:oleObj name="Equation" r:id="rId3" imgW="2029111" imgH="1724102" progId="Equation.DSMT4">
                  <p:embed/>
                  <p:pic>
                    <p:nvPicPr>
                      <p:cNvPr id="0" name=""/>
                      <p:cNvPicPr/>
                      <p:nvPr/>
                    </p:nvPicPr>
                    <p:blipFill>
                      <a:blip r:embed="rId4"/>
                      <a:stretch>
                        <a:fillRect/>
                      </a:stretch>
                    </p:blipFill>
                    <p:spPr>
                      <a:xfrm>
                        <a:off x="2112016" y="4470645"/>
                        <a:ext cx="2104420" cy="1788263"/>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62028F3-89BC-4F63-80C5-0713F42E171F}"/>
              </a:ext>
            </a:extLst>
          </p:cNvPr>
          <p:cNvGraphicFramePr>
            <a:graphicFrameLocks noChangeAspect="1"/>
          </p:cNvGraphicFramePr>
          <p:nvPr>
            <p:extLst>
              <p:ext uri="{D42A27DB-BD31-4B8C-83A1-F6EECF244321}">
                <p14:modId xmlns:p14="http://schemas.microsoft.com/office/powerpoint/2010/main" val="2198516862"/>
              </p:ext>
            </p:extLst>
          </p:nvPr>
        </p:nvGraphicFramePr>
        <p:xfrm>
          <a:off x="5110653" y="4841694"/>
          <a:ext cx="5348930" cy="1046163"/>
        </p:xfrm>
        <a:graphic>
          <a:graphicData uri="http://schemas.openxmlformats.org/presentationml/2006/ole">
            <mc:AlternateContent xmlns:mc="http://schemas.openxmlformats.org/markup-compatibility/2006">
              <mc:Choice xmlns:v="urn:schemas-microsoft-com:vml" Requires="v">
                <p:oleObj spid="_x0000_s6173" name="Equation" r:id="rId5" imgW="4025880" imgH="787320" progId="Equation.DSMT4">
                  <p:embed/>
                </p:oleObj>
              </mc:Choice>
              <mc:Fallback>
                <p:oleObj name="Equation" r:id="rId5" imgW="4025880" imgH="787320" progId="Equation.DSMT4">
                  <p:embed/>
                  <p:pic>
                    <p:nvPicPr>
                      <p:cNvPr id="0" name=""/>
                      <p:cNvPicPr/>
                      <p:nvPr/>
                    </p:nvPicPr>
                    <p:blipFill>
                      <a:blip r:embed="rId6"/>
                      <a:stretch>
                        <a:fillRect/>
                      </a:stretch>
                    </p:blipFill>
                    <p:spPr>
                      <a:xfrm>
                        <a:off x="5110653" y="4841694"/>
                        <a:ext cx="5348930" cy="1046163"/>
                      </a:xfrm>
                      <a:prstGeom prst="rect">
                        <a:avLst/>
                      </a:prstGeom>
                    </p:spPr>
                  </p:pic>
                </p:oleObj>
              </mc:Fallback>
            </mc:AlternateContent>
          </a:graphicData>
        </a:graphic>
      </p:graphicFrame>
      <p:cxnSp>
        <p:nvCxnSpPr>
          <p:cNvPr id="9" name="直接连接符 8">
            <a:extLst>
              <a:ext uri="{FF2B5EF4-FFF2-40B4-BE49-F238E27FC236}">
                <a16:creationId xmlns:a16="http://schemas.microsoft.com/office/drawing/2014/main" id="{F2704404-E7BA-498F-87B2-38F18FD9027C}"/>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108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折角 11">
            <a:extLst>
              <a:ext uri="{FF2B5EF4-FFF2-40B4-BE49-F238E27FC236}">
                <a16:creationId xmlns:a16="http://schemas.microsoft.com/office/drawing/2014/main" id="{6D86B877-9310-4C19-BF97-C08C83531E32}"/>
              </a:ext>
            </a:extLst>
          </p:cNvPr>
          <p:cNvSpPr/>
          <p:nvPr/>
        </p:nvSpPr>
        <p:spPr>
          <a:xfrm rot="10800000">
            <a:off x="3690052" y="887928"/>
            <a:ext cx="2293861"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折角 12">
            <a:extLst>
              <a:ext uri="{FF2B5EF4-FFF2-40B4-BE49-F238E27FC236}">
                <a16:creationId xmlns:a16="http://schemas.microsoft.com/office/drawing/2014/main" id="{773E5FAB-4DFA-4E80-B360-725029ED2A52}"/>
              </a:ext>
            </a:extLst>
          </p:cNvPr>
          <p:cNvSpPr/>
          <p:nvPr/>
        </p:nvSpPr>
        <p:spPr>
          <a:xfrm rot="10800000">
            <a:off x="620846" y="679269"/>
            <a:ext cx="5174708"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 Calculation-2</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199" y="1647825"/>
            <a:ext cx="10938641" cy="5032375"/>
          </a:xfrm>
        </p:spPr>
        <p:txBody>
          <a:bodyPr>
            <a:normAutofit/>
          </a:bodyPr>
          <a:lstStyle/>
          <a:p>
            <a:r>
              <a:rPr lang="en-US" altLang="zh-CN" dirty="0">
                <a:latin typeface="Times New Roman" panose="02020603050405020304" pitchFamily="18" charset="0"/>
                <a:cs typeface="Times New Roman" panose="02020603050405020304" pitchFamily="18" charset="0"/>
              </a:rPr>
              <a:t>Random Forest Regression</a:t>
            </a:r>
          </a:p>
          <a:p>
            <a:pPr lvl="1"/>
            <a:r>
              <a:rPr lang="en-US" altLang="zh-CN" dirty="0">
                <a:latin typeface="Times New Roman" panose="02020603050405020304" pitchFamily="18" charset="0"/>
                <a:cs typeface="Times New Roman" panose="02020603050405020304" pitchFamily="18" charset="0"/>
              </a:rPr>
              <a:t>Brief introduction</a:t>
            </a:r>
          </a:p>
          <a:p>
            <a:pPr lvl="2"/>
            <a:r>
              <a:rPr lang="en-US" altLang="zh-CN" dirty="0">
                <a:latin typeface="Times New Roman" panose="02020603050405020304" pitchFamily="18" charset="0"/>
                <a:cs typeface="Times New Roman" panose="02020603050405020304" pitchFamily="18" charset="0"/>
              </a:rPr>
              <a:t>The “submission.csv” obtained from the training data without pre-selection</a:t>
            </a:r>
          </a:p>
          <a:p>
            <a:pPr lvl="2"/>
            <a:r>
              <a:rPr lang="en-US" altLang="zh-CN" dirty="0">
                <a:latin typeface="Times New Roman" panose="02020603050405020304" pitchFamily="18" charset="0"/>
                <a:cs typeface="Times New Roman" panose="02020603050405020304" pitchFamily="18" charset="0"/>
              </a:rPr>
              <a:t>The “submission2.csv” obtained from the training data with pre-selection of month</a:t>
            </a:r>
          </a:p>
          <a:p>
            <a:pPr lvl="2"/>
            <a:r>
              <a:rPr lang="en-US" altLang="zh-CN" dirty="0">
                <a:latin typeface="Times New Roman" panose="02020603050405020304" pitchFamily="18" charset="0"/>
                <a:cs typeface="Times New Roman" panose="02020603050405020304" pitchFamily="18" charset="0"/>
              </a:rPr>
              <a:t>The “submission3.csv” obtained from the training data with pre-selection of month and year</a:t>
            </a:r>
          </a:p>
          <a:p>
            <a:pPr lvl="1"/>
            <a:r>
              <a:rPr lang="en-US" altLang="zh-CN" dirty="0">
                <a:latin typeface="Times New Roman" panose="02020603050405020304" pitchFamily="18" charset="0"/>
                <a:cs typeface="Times New Roman" panose="02020603050405020304" pitchFamily="18" charset="0"/>
              </a:rPr>
              <a:t>The more pre-selection processed, the less the model will be affected by noise</a:t>
            </a:r>
          </a:p>
          <a:p>
            <a:pPr lvl="2"/>
            <a:endParaRPr lang="en-US" altLang="zh-CN"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1C33D54C-1320-4B0E-A25D-6744C4366D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5347"/>
          <a:stretch/>
        </p:blipFill>
        <p:spPr bwMode="auto">
          <a:xfrm>
            <a:off x="3158801" y="4994845"/>
            <a:ext cx="5853012" cy="1112082"/>
          </a:xfrm>
          <a:prstGeom prst="rect">
            <a:avLst/>
          </a:prstGeom>
          <a:noFill/>
          <a:ln>
            <a:noFill/>
          </a:ln>
          <a:extLst>
            <a:ext uri="{53640926-AAD7-44D8-BBD7-CCE9431645EC}">
              <a14:shadowObscured xmlns:a14="http://schemas.microsoft.com/office/drawing/2010/main"/>
            </a:ext>
          </a:extLst>
        </p:spPr>
      </p:pic>
      <p:pic>
        <p:nvPicPr>
          <p:cNvPr id="8" name="图片 7">
            <a:extLst>
              <a:ext uri="{FF2B5EF4-FFF2-40B4-BE49-F238E27FC236}">
                <a16:creationId xmlns:a16="http://schemas.microsoft.com/office/drawing/2014/main" id="{3AA784D1-CC8B-469F-841F-995329CE447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67924"/>
          <a:stretch/>
        </p:blipFill>
        <p:spPr bwMode="auto">
          <a:xfrm>
            <a:off x="3158801" y="4192863"/>
            <a:ext cx="5874397" cy="801982"/>
          </a:xfrm>
          <a:prstGeom prst="rect">
            <a:avLst/>
          </a:prstGeom>
          <a:noFill/>
          <a:ln>
            <a:noFill/>
          </a:ln>
          <a:extLst>
            <a:ext uri="{53640926-AAD7-44D8-BBD7-CCE9431645EC}">
              <a14:shadowObscured xmlns:a14="http://schemas.microsoft.com/office/drawing/2010/main"/>
            </a:ext>
          </a:extLst>
        </p:spPr>
      </p:pic>
      <p:cxnSp>
        <p:nvCxnSpPr>
          <p:cNvPr id="10" name="直接连接符 9">
            <a:extLst>
              <a:ext uri="{FF2B5EF4-FFF2-40B4-BE49-F238E27FC236}">
                <a16:creationId xmlns:a16="http://schemas.microsoft.com/office/drawing/2014/main" id="{F9AA888C-89DD-41D3-A2BC-72B8E898643B}"/>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187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折角 7">
            <a:extLst>
              <a:ext uri="{FF2B5EF4-FFF2-40B4-BE49-F238E27FC236}">
                <a16:creationId xmlns:a16="http://schemas.microsoft.com/office/drawing/2014/main" id="{2B4749E9-E70E-4B50-B71C-3B19AE86BE21}"/>
              </a:ext>
            </a:extLst>
          </p:cNvPr>
          <p:cNvSpPr/>
          <p:nvPr/>
        </p:nvSpPr>
        <p:spPr>
          <a:xfrm rot="10800000">
            <a:off x="3874750" y="891979"/>
            <a:ext cx="2293861"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折角 8">
            <a:extLst>
              <a:ext uri="{FF2B5EF4-FFF2-40B4-BE49-F238E27FC236}">
                <a16:creationId xmlns:a16="http://schemas.microsoft.com/office/drawing/2014/main" id="{F068A374-597F-4AF3-931D-C96BF8F13362}"/>
              </a:ext>
            </a:extLst>
          </p:cNvPr>
          <p:cNvSpPr/>
          <p:nvPr/>
        </p:nvSpPr>
        <p:spPr>
          <a:xfrm rot="10800000">
            <a:off x="3690052" y="887928"/>
            <a:ext cx="2293861"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折角 9">
            <a:extLst>
              <a:ext uri="{FF2B5EF4-FFF2-40B4-BE49-F238E27FC236}">
                <a16:creationId xmlns:a16="http://schemas.microsoft.com/office/drawing/2014/main" id="{0232EF64-192F-499D-9DBC-F11434C7CB16}"/>
              </a:ext>
            </a:extLst>
          </p:cNvPr>
          <p:cNvSpPr/>
          <p:nvPr/>
        </p:nvSpPr>
        <p:spPr>
          <a:xfrm rot="10800000">
            <a:off x="620846" y="679269"/>
            <a:ext cx="5174708"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 Calculation-3</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200" y="1647825"/>
            <a:ext cx="10515600" cy="5032375"/>
          </a:xfrm>
        </p:spPr>
        <p:txBody>
          <a:bodyPr>
            <a:normAutofit/>
          </a:bodyPr>
          <a:lstStyle/>
          <a:p>
            <a:r>
              <a:rPr lang="en-US" altLang="zh-CN" dirty="0">
                <a:latin typeface="Times New Roman" panose="02020603050405020304" pitchFamily="18" charset="0"/>
                <a:cs typeface="Times New Roman" panose="02020603050405020304" pitchFamily="18" charset="0"/>
              </a:rPr>
              <a:t>Gradient Boosting Decision Tree</a:t>
            </a:r>
          </a:p>
          <a:p>
            <a:pPr lvl="1"/>
            <a:r>
              <a:rPr lang="en-US" altLang="zh-CN" dirty="0">
                <a:latin typeface="Times New Roman" panose="02020603050405020304" pitchFamily="18" charset="0"/>
                <a:cs typeface="Times New Roman" panose="02020603050405020304" pitchFamily="18" charset="0"/>
              </a:rPr>
              <a:t>The previous calculation of Random Forest Regression shows that pre-selected data is better for model training</a:t>
            </a:r>
          </a:p>
          <a:p>
            <a:pPr lvl="1"/>
            <a:r>
              <a:rPr lang="en-US" altLang="zh-CN" dirty="0">
                <a:latin typeface="Times New Roman" panose="02020603050405020304" pitchFamily="18" charset="0"/>
                <a:cs typeface="Times New Roman" panose="02020603050405020304" pitchFamily="18" charset="0"/>
              </a:rPr>
              <a:t>The GBDT can directly use the pre-selected data and make a comparison with Random Forest Regression model</a:t>
            </a:r>
          </a:p>
        </p:txBody>
      </p:sp>
      <p:graphicFrame>
        <p:nvGraphicFramePr>
          <p:cNvPr id="5" name="对象 4">
            <a:extLst>
              <a:ext uri="{FF2B5EF4-FFF2-40B4-BE49-F238E27FC236}">
                <a16:creationId xmlns:a16="http://schemas.microsoft.com/office/drawing/2014/main" id="{165E2335-53A3-428E-B07E-EEF8B0EF15A2}"/>
              </a:ext>
            </a:extLst>
          </p:cNvPr>
          <p:cNvGraphicFramePr>
            <a:graphicFrameLocks noChangeAspect="1"/>
          </p:cNvGraphicFramePr>
          <p:nvPr/>
        </p:nvGraphicFramePr>
        <p:xfrm>
          <a:off x="3327755" y="4085184"/>
          <a:ext cx="5536489" cy="2529013"/>
        </p:xfrm>
        <a:graphic>
          <a:graphicData uri="http://schemas.openxmlformats.org/presentationml/2006/ole">
            <mc:AlternateContent xmlns:mc="http://schemas.openxmlformats.org/markup-compatibility/2006">
              <mc:Choice xmlns:v="urn:schemas-microsoft-com:vml" Requires="v">
                <p:oleObj spid="_x0000_s8205" name="Equation" r:id="rId3" imgW="3858048" imgH="1762263" progId="Equation.DSMT4">
                  <p:embed/>
                </p:oleObj>
              </mc:Choice>
              <mc:Fallback>
                <p:oleObj name="Equation" r:id="rId3" imgW="3858048" imgH="1762263" progId="Equation.DSMT4">
                  <p:embed/>
                  <p:pic>
                    <p:nvPicPr>
                      <p:cNvPr id="5" name="对象 4">
                        <a:extLst>
                          <a:ext uri="{FF2B5EF4-FFF2-40B4-BE49-F238E27FC236}">
                            <a16:creationId xmlns:a16="http://schemas.microsoft.com/office/drawing/2014/main" id="{165E2335-53A3-428E-B07E-EEF8B0EF15A2}"/>
                          </a:ext>
                        </a:extLst>
                      </p:cNvPr>
                      <p:cNvPicPr/>
                      <p:nvPr/>
                    </p:nvPicPr>
                    <p:blipFill>
                      <a:blip r:embed="rId4"/>
                      <a:stretch>
                        <a:fillRect/>
                      </a:stretch>
                    </p:blipFill>
                    <p:spPr>
                      <a:xfrm>
                        <a:off x="3327755" y="4085184"/>
                        <a:ext cx="5536489" cy="2529013"/>
                      </a:xfrm>
                      <a:prstGeom prst="rect">
                        <a:avLst/>
                      </a:prstGeom>
                    </p:spPr>
                  </p:pic>
                </p:oleObj>
              </mc:Fallback>
            </mc:AlternateContent>
          </a:graphicData>
        </a:graphic>
      </p:graphicFrame>
      <p:cxnSp>
        <p:nvCxnSpPr>
          <p:cNvPr id="7" name="直接连接符 6">
            <a:extLst>
              <a:ext uri="{FF2B5EF4-FFF2-40B4-BE49-F238E27FC236}">
                <a16:creationId xmlns:a16="http://schemas.microsoft.com/office/drawing/2014/main" id="{EF98C353-8D1D-4E1F-864E-FD5D67CE18C0}"/>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256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折角 15">
            <a:extLst>
              <a:ext uri="{FF2B5EF4-FFF2-40B4-BE49-F238E27FC236}">
                <a16:creationId xmlns:a16="http://schemas.microsoft.com/office/drawing/2014/main" id="{2BCE01C7-2FB7-4CCD-9054-31908A3F64F5}"/>
              </a:ext>
            </a:extLst>
          </p:cNvPr>
          <p:cNvSpPr/>
          <p:nvPr/>
        </p:nvSpPr>
        <p:spPr>
          <a:xfrm rot="10800000">
            <a:off x="3690052" y="887928"/>
            <a:ext cx="2293861"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折角 16">
            <a:extLst>
              <a:ext uri="{FF2B5EF4-FFF2-40B4-BE49-F238E27FC236}">
                <a16:creationId xmlns:a16="http://schemas.microsoft.com/office/drawing/2014/main" id="{E434CFFB-2C4E-4D8B-B53C-D744BB84F791}"/>
              </a:ext>
            </a:extLst>
          </p:cNvPr>
          <p:cNvSpPr/>
          <p:nvPr/>
        </p:nvSpPr>
        <p:spPr>
          <a:xfrm rot="10800000">
            <a:off x="620846" y="679269"/>
            <a:ext cx="5174708"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Model Calculation-4</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200" y="1647825"/>
            <a:ext cx="10515600" cy="5032375"/>
          </a:xfrm>
        </p:spPr>
        <p:txBody>
          <a:bodyPr>
            <a:normAutofit/>
          </a:bodyPr>
          <a:lstStyle/>
          <a:p>
            <a:r>
              <a:rPr lang="en-US" altLang="zh-CN" dirty="0">
                <a:latin typeface="Times New Roman" panose="02020603050405020304" pitchFamily="18" charset="0"/>
                <a:cs typeface="Times New Roman" panose="02020603050405020304" pitchFamily="18" charset="0"/>
              </a:rPr>
              <a:t>Gradient Boosting Decision Tree</a:t>
            </a:r>
          </a:p>
          <a:p>
            <a:pPr lvl="1"/>
            <a:r>
              <a:rPr lang="en-US" altLang="zh-CN" dirty="0">
                <a:latin typeface="Times New Roman" panose="02020603050405020304" pitchFamily="18" charset="0"/>
                <a:cs typeface="Times New Roman" panose="02020603050405020304" pitchFamily="18" charset="0"/>
              </a:rPr>
              <a:t>Brief introduction</a:t>
            </a:r>
          </a:p>
          <a:p>
            <a:pPr lvl="2"/>
            <a:r>
              <a:rPr lang="en-US" altLang="zh-CN" dirty="0">
                <a:latin typeface="Times New Roman" panose="02020603050405020304" pitchFamily="18" charset="0"/>
                <a:cs typeface="Times New Roman" panose="02020603050405020304" pitchFamily="18" charset="0"/>
              </a:rPr>
              <a:t>The “submission3.csv” obtained from the training of Random Forest model</a:t>
            </a:r>
          </a:p>
          <a:p>
            <a:pPr lvl="2"/>
            <a:r>
              <a:rPr lang="en-US" altLang="zh-CN" dirty="0">
                <a:latin typeface="Times New Roman" panose="02020603050405020304" pitchFamily="18" charset="0"/>
                <a:cs typeface="Times New Roman" panose="02020603050405020304" pitchFamily="18" charset="0"/>
              </a:rPr>
              <a:t>The “submission_gbt.csv” obtained from the training of LGBT model</a:t>
            </a:r>
          </a:p>
          <a:p>
            <a:pPr lvl="1"/>
            <a:r>
              <a:rPr lang="en-US" altLang="zh-CN" dirty="0">
                <a:latin typeface="Times New Roman" panose="02020603050405020304" pitchFamily="18" charset="0"/>
                <a:cs typeface="Times New Roman" panose="02020603050405020304" pitchFamily="18" charset="0"/>
              </a:rPr>
              <a:t>The result of LGBT model is better in public score but lower in private score</a:t>
            </a:r>
          </a:p>
          <a:p>
            <a:pPr lvl="2"/>
            <a:r>
              <a:rPr lang="en-US" altLang="zh-CN" dirty="0">
                <a:latin typeface="Times New Roman" panose="02020603050405020304" pitchFamily="18" charset="0"/>
                <a:cs typeface="Times New Roman" panose="02020603050405020304" pitchFamily="18" charset="0"/>
              </a:rPr>
              <a:t>Two ensemble model might be at the same level</a:t>
            </a:r>
          </a:p>
          <a:p>
            <a:pPr lvl="1"/>
            <a:r>
              <a:rPr lang="en-US" altLang="zh-CN" dirty="0">
                <a:latin typeface="Times New Roman" panose="02020603050405020304" pitchFamily="18" charset="0"/>
                <a:cs typeface="Times New Roman" panose="02020603050405020304" pitchFamily="18" charset="0"/>
              </a:rPr>
              <a:t>The pre-selection of data might be much more important than model selection</a:t>
            </a:r>
          </a:p>
          <a:p>
            <a:pPr lvl="2"/>
            <a:endParaRPr lang="en-US" altLang="zh-CN" dirty="0">
              <a:latin typeface="Times New Roman" panose="02020603050405020304" pitchFamily="18" charset="0"/>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27387088-7DB5-451E-9615-D72242D5AD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7924"/>
          <a:stretch/>
        </p:blipFill>
        <p:spPr bwMode="auto">
          <a:xfrm>
            <a:off x="3213257" y="4705242"/>
            <a:ext cx="5874397" cy="801982"/>
          </a:xfrm>
          <a:prstGeom prst="rect">
            <a:avLst/>
          </a:prstGeom>
          <a:noFill/>
          <a:ln>
            <a:noFill/>
          </a:ln>
          <a:extLst>
            <a:ext uri="{53640926-AAD7-44D8-BBD7-CCE9431645EC}">
              <a14:shadowObscured xmlns:a14="http://schemas.microsoft.com/office/drawing/2010/main"/>
            </a:ext>
          </a:extLst>
        </p:spPr>
      </p:pic>
      <p:pic>
        <p:nvPicPr>
          <p:cNvPr id="10" name="图片 9">
            <a:extLst>
              <a:ext uri="{FF2B5EF4-FFF2-40B4-BE49-F238E27FC236}">
                <a16:creationId xmlns:a16="http://schemas.microsoft.com/office/drawing/2014/main" id="{4EC4EAA5-6A18-4315-A491-F2F9950BAE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213256" y="5507224"/>
            <a:ext cx="5874397" cy="568676"/>
          </a:xfrm>
          <a:prstGeom prst="rect">
            <a:avLst/>
          </a:prstGeom>
          <a:noFill/>
          <a:ln>
            <a:noFill/>
          </a:ln>
        </p:spPr>
      </p:pic>
      <p:cxnSp>
        <p:nvCxnSpPr>
          <p:cNvPr id="14" name="直接连接符 13">
            <a:extLst>
              <a:ext uri="{FF2B5EF4-FFF2-40B4-BE49-F238E27FC236}">
                <a16:creationId xmlns:a16="http://schemas.microsoft.com/office/drawing/2014/main" id="{7A90EB53-7CB9-4DF8-9F6E-A98F69594FFC}"/>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69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折角 12">
            <a:extLst>
              <a:ext uri="{FF2B5EF4-FFF2-40B4-BE49-F238E27FC236}">
                <a16:creationId xmlns:a16="http://schemas.microsoft.com/office/drawing/2014/main" id="{367A8516-26C0-4CFB-928F-0D700CD1BE32}"/>
              </a:ext>
            </a:extLst>
          </p:cNvPr>
          <p:cNvSpPr/>
          <p:nvPr/>
        </p:nvSpPr>
        <p:spPr>
          <a:xfrm rot="10800000">
            <a:off x="620845" y="679269"/>
            <a:ext cx="2688412"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Summary</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200" y="1647825"/>
            <a:ext cx="10515600" cy="5032375"/>
          </a:xfrm>
        </p:spPr>
        <p:txBody>
          <a:bodyPr>
            <a:normAutofit/>
          </a:bodyPr>
          <a:lstStyle/>
          <a:p>
            <a:r>
              <a:rPr lang="en-US" altLang="zh-CN" dirty="0">
                <a:latin typeface="Times New Roman" panose="02020603050405020304" pitchFamily="18" charset="0"/>
                <a:cs typeface="Times New Roman" panose="02020603050405020304" pitchFamily="18" charset="0"/>
              </a:rPr>
              <a:t>This paper mainly uses the Ensemble Learning method to predict the sales volume of each commodity of Walmart in the next 28 days. In the whole prediction process, this paper analyzes, processes and cleans the data in order, and finally uses Random Forest and Gradient Boosting Decision Tree to predict the sales volume. The final result is satisfactory and explainable in some extent.</a:t>
            </a:r>
          </a:p>
          <a:p>
            <a:pPr lvl="2"/>
            <a:endParaRPr lang="en-US" altLang="zh-CN"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3FC31343-DC2D-46FF-9931-48C978318D02}"/>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17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08098DC-737B-4988-9771-C20394BD298A}"/>
              </a:ext>
            </a:extLst>
          </p:cNvPr>
          <p:cNvSpPr>
            <a:spLocks noGrp="1"/>
          </p:cNvSpPr>
          <p:nvPr>
            <p:ph type="ctrTitle"/>
          </p:nvPr>
        </p:nvSpPr>
        <p:spPr/>
        <p:txBody>
          <a:bodyPr/>
          <a:lstStyle/>
          <a:p>
            <a:r>
              <a:rPr lang="en-US" altLang="zh-CN" b="1" dirty="0">
                <a:latin typeface="Times New Roman" panose="02020603050405020304" pitchFamily="18" charset="0"/>
                <a:cs typeface="Times New Roman" panose="02020603050405020304" pitchFamily="18" charset="0"/>
              </a:rPr>
              <a:t>Thanks</a:t>
            </a:r>
            <a:endParaRPr lang="zh-CN" altLang="en-US" b="1"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D2AE0E46-233B-4DD5-A6BD-AFC72435C69C}"/>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6719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折角 21">
            <a:extLst>
              <a:ext uri="{FF2B5EF4-FFF2-40B4-BE49-F238E27FC236}">
                <a16:creationId xmlns:a16="http://schemas.microsoft.com/office/drawing/2014/main" id="{2465B437-6B92-456E-A57D-D5C4CD168731}"/>
              </a:ext>
            </a:extLst>
          </p:cNvPr>
          <p:cNvSpPr/>
          <p:nvPr/>
        </p:nvSpPr>
        <p:spPr>
          <a:xfrm rot="10800000">
            <a:off x="2373096" y="887930"/>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折角 23">
            <a:extLst>
              <a:ext uri="{FF2B5EF4-FFF2-40B4-BE49-F238E27FC236}">
                <a16:creationId xmlns:a16="http://schemas.microsoft.com/office/drawing/2014/main" id="{4353568E-82E5-4371-B666-5526FDC99987}"/>
              </a:ext>
            </a:extLst>
          </p:cNvPr>
          <p:cNvSpPr/>
          <p:nvPr/>
        </p:nvSpPr>
        <p:spPr>
          <a:xfrm rot="10800000">
            <a:off x="2188398" y="887930"/>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折角 24">
            <a:extLst>
              <a:ext uri="{FF2B5EF4-FFF2-40B4-BE49-F238E27FC236}">
                <a16:creationId xmlns:a16="http://schemas.microsoft.com/office/drawing/2014/main" id="{A56352C5-9889-4E5F-AEF5-1ED30C3B57DD}"/>
              </a:ext>
            </a:extLst>
          </p:cNvPr>
          <p:cNvSpPr/>
          <p:nvPr/>
        </p:nvSpPr>
        <p:spPr>
          <a:xfrm rot="10800000">
            <a:off x="2003700" y="883879"/>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折角 25">
            <a:extLst>
              <a:ext uri="{FF2B5EF4-FFF2-40B4-BE49-F238E27FC236}">
                <a16:creationId xmlns:a16="http://schemas.microsoft.com/office/drawing/2014/main" id="{C4209585-7713-4300-9558-8EB61CD6985D}"/>
              </a:ext>
            </a:extLst>
          </p:cNvPr>
          <p:cNvSpPr/>
          <p:nvPr/>
        </p:nvSpPr>
        <p:spPr>
          <a:xfrm rot="10800000">
            <a:off x="1819002" y="887929"/>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折角 26">
            <a:extLst>
              <a:ext uri="{FF2B5EF4-FFF2-40B4-BE49-F238E27FC236}">
                <a16:creationId xmlns:a16="http://schemas.microsoft.com/office/drawing/2014/main" id="{BF61C0F6-F2C6-4F20-B023-85C806FB4BB0}"/>
              </a:ext>
            </a:extLst>
          </p:cNvPr>
          <p:cNvSpPr/>
          <p:nvPr/>
        </p:nvSpPr>
        <p:spPr>
          <a:xfrm rot="10800000">
            <a:off x="1630679" y="883878"/>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折角 19">
            <a:extLst>
              <a:ext uri="{FF2B5EF4-FFF2-40B4-BE49-F238E27FC236}">
                <a16:creationId xmlns:a16="http://schemas.microsoft.com/office/drawing/2014/main" id="{6222D6FD-1D09-4659-9B38-5E0723928288}"/>
              </a:ext>
            </a:extLst>
          </p:cNvPr>
          <p:cNvSpPr/>
          <p:nvPr/>
        </p:nvSpPr>
        <p:spPr>
          <a:xfrm rot="10800000">
            <a:off x="620846" y="679269"/>
            <a:ext cx="2623096"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b="0" i="0" dirty="0">
                <a:solidFill>
                  <a:srgbClr val="333333"/>
                </a:solidFill>
                <a:effectLst/>
                <a:latin typeface="Times New Roman" panose="02020603050405020304" pitchFamily="18" charset="0"/>
                <a:cs typeface="Times New Roman" panose="02020603050405020304" pitchFamily="18" charset="0"/>
              </a:rPr>
              <a:t>Contents</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200" y="1647825"/>
            <a:ext cx="10515600" cy="5032375"/>
          </a:xfrm>
        </p:spPr>
        <p:txBody>
          <a:bodyPr>
            <a:normAutofit fontScale="92500" lnSpcReduction="10000"/>
          </a:bodyPr>
          <a:lstStyle/>
          <a:p>
            <a:r>
              <a:rPr lang="en-US" altLang="zh-CN" dirty="0">
                <a:latin typeface="Times New Roman" panose="02020603050405020304" pitchFamily="18" charset="0"/>
                <a:cs typeface="Times New Roman" panose="02020603050405020304" pitchFamily="18" charset="0"/>
              </a:rPr>
              <a:t>Data Analysis</a:t>
            </a:r>
          </a:p>
          <a:p>
            <a:pPr lvl="1"/>
            <a:r>
              <a:rPr lang="en-US" altLang="zh-CN" dirty="0">
                <a:latin typeface="Times New Roman" panose="02020603050405020304" pitchFamily="18" charset="0"/>
                <a:cs typeface="Times New Roman" panose="02020603050405020304" pitchFamily="18" charset="0"/>
              </a:rPr>
              <a:t>Analyzing sales curve of different stores by state</a:t>
            </a:r>
          </a:p>
          <a:p>
            <a:pPr lvl="1"/>
            <a:r>
              <a:rPr lang="en-US" altLang="zh-CN" dirty="0">
                <a:latin typeface="Times New Roman" panose="02020603050405020304" pitchFamily="18" charset="0"/>
                <a:cs typeface="Times New Roman" panose="02020603050405020304" pitchFamily="18" charset="0"/>
              </a:rPr>
              <a:t>Analyzing sales curve of different departments by state</a:t>
            </a:r>
          </a:p>
          <a:p>
            <a:pPr lvl="1"/>
            <a:r>
              <a:rPr lang="en-US" altLang="zh-CN" dirty="0">
                <a:latin typeface="Times New Roman" panose="02020603050405020304" pitchFamily="18" charset="0"/>
                <a:cs typeface="Times New Roman" panose="02020603050405020304" pitchFamily="18" charset="0"/>
              </a:rPr>
              <a:t>Analyzing sales curve of different items by department</a:t>
            </a:r>
          </a:p>
          <a:p>
            <a:r>
              <a:rPr lang="en-US" altLang="zh-CN" dirty="0">
                <a:latin typeface="Times New Roman" panose="02020603050405020304" pitchFamily="18" charset="0"/>
                <a:cs typeface="Times New Roman" panose="02020603050405020304" pitchFamily="18" charset="0"/>
              </a:rPr>
              <a:t>Data Processing</a:t>
            </a:r>
          </a:p>
          <a:p>
            <a:pPr lvl="1"/>
            <a:r>
              <a:rPr lang="en-US" altLang="zh-CN" dirty="0">
                <a:latin typeface="Times New Roman" panose="02020603050405020304" pitchFamily="18" charset="0"/>
                <a:cs typeface="Times New Roman" panose="02020603050405020304" pitchFamily="18" charset="0"/>
              </a:rPr>
              <a:t>Format transformation</a:t>
            </a:r>
          </a:p>
          <a:p>
            <a:pPr lvl="1"/>
            <a:r>
              <a:rPr lang="en-US" altLang="zh-CN" dirty="0">
                <a:latin typeface="Times New Roman" panose="02020603050405020304" pitchFamily="18" charset="0"/>
                <a:cs typeface="Times New Roman" panose="02020603050405020304" pitchFamily="18" charset="0"/>
              </a:rPr>
              <a:t>Features enlarging</a:t>
            </a:r>
          </a:p>
          <a:p>
            <a:r>
              <a:rPr lang="en-US" altLang="zh-CN" dirty="0">
                <a:latin typeface="Times New Roman" panose="02020603050405020304" pitchFamily="18" charset="0"/>
                <a:cs typeface="Times New Roman" panose="02020603050405020304" pitchFamily="18" charset="0"/>
              </a:rPr>
              <a:t>Data Cleaning</a:t>
            </a:r>
          </a:p>
          <a:p>
            <a:pPr lvl="1"/>
            <a:r>
              <a:rPr lang="en-US" altLang="zh-CN" dirty="0">
                <a:latin typeface="Times New Roman" panose="02020603050405020304" pitchFamily="18" charset="0"/>
                <a:cs typeface="Times New Roman" panose="02020603050405020304" pitchFamily="18" charset="0"/>
              </a:rPr>
              <a:t>Filling and dropping missing values</a:t>
            </a:r>
          </a:p>
          <a:p>
            <a:r>
              <a:rPr lang="en-US" altLang="zh-CN" dirty="0">
                <a:latin typeface="Times New Roman" panose="02020603050405020304" pitchFamily="18" charset="0"/>
                <a:cs typeface="Times New Roman" panose="02020603050405020304" pitchFamily="18" charset="0"/>
              </a:rPr>
              <a:t>Model Calculation</a:t>
            </a:r>
          </a:p>
          <a:p>
            <a:pPr lvl="1"/>
            <a:r>
              <a:rPr lang="en-US" altLang="zh-CN" dirty="0">
                <a:latin typeface="Times New Roman" panose="02020603050405020304" pitchFamily="18" charset="0"/>
                <a:cs typeface="Times New Roman" panose="02020603050405020304" pitchFamily="18" charset="0"/>
              </a:rPr>
              <a:t>Random Forest</a:t>
            </a:r>
          </a:p>
          <a:p>
            <a:pPr lvl="1"/>
            <a:r>
              <a:rPr lang="en-US" altLang="zh-CN" dirty="0">
                <a:latin typeface="Times New Roman" panose="02020603050405020304" pitchFamily="18" charset="0"/>
                <a:cs typeface="Times New Roman" panose="02020603050405020304" pitchFamily="18" charset="0"/>
              </a:rPr>
              <a:t>Gradient Boosting Decision Tree</a:t>
            </a:r>
          </a:p>
          <a:p>
            <a:r>
              <a:rPr lang="en-US" altLang="zh-CN" dirty="0">
                <a:latin typeface="Times New Roman" panose="02020603050405020304" pitchFamily="18" charset="0"/>
                <a:cs typeface="Times New Roman" panose="02020603050405020304" pitchFamily="18" charset="0"/>
              </a:rPr>
              <a:t>Summary</a:t>
            </a:r>
            <a:endParaRPr lang="zh-CN" altLang="en-US" dirty="0">
              <a:latin typeface="Times New Roman" panose="02020603050405020304" pitchFamily="18" charset="0"/>
              <a:cs typeface="Times New Roman" panose="02020603050405020304" pitchFamily="18" charset="0"/>
            </a:endParaRPr>
          </a:p>
        </p:txBody>
      </p:sp>
      <p:cxnSp>
        <p:nvCxnSpPr>
          <p:cNvPr id="16" name="直接连接符 15">
            <a:extLst>
              <a:ext uri="{FF2B5EF4-FFF2-40B4-BE49-F238E27FC236}">
                <a16:creationId xmlns:a16="http://schemas.microsoft.com/office/drawing/2014/main" id="{DEB12369-A607-474A-BB7B-470D0066DCD8}"/>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标题 1">
            <a:extLst>
              <a:ext uri="{FF2B5EF4-FFF2-40B4-BE49-F238E27FC236}">
                <a16:creationId xmlns:a16="http://schemas.microsoft.com/office/drawing/2014/main" id="{7560804F-E8AE-488B-A80D-1DA4D4B27BE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31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折角 28">
            <a:extLst>
              <a:ext uri="{FF2B5EF4-FFF2-40B4-BE49-F238E27FC236}">
                <a16:creationId xmlns:a16="http://schemas.microsoft.com/office/drawing/2014/main" id="{0F0DB2AE-9A70-4F7A-AACA-B2CD7A9E6432}"/>
              </a:ext>
            </a:extLst>
          </p:cNvPr>
          <p:cNvSpPr/>
          <p:nvPr/>
        </p:nvSpPr>
        <p:spPr>
          <a:xfrm rot="10800000">
            <a:off x="3683175" y="887930"/>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折角 29">
            <a:extLst>
              <a:ext uri="{FF2B5EF4-FFF2-40B4-BE49-F238E27FC236}">
                <a16:creationId xmlns:a16="http://schemas.microsoft.com/office/drawing/2014/main" id="{10B8D8AF-2B5B-413B-B2F6-7A9BBE24F3D2}"/>
              </a:ext>
            </a:extLst>
          </p:cNvPr>
          <p:cNvSpPr/>
          <p:nvPr/>
        </p:nvSpPr>
        <p:spPr>
          <a:xfrm rot="10800000">
            <a:off x="3498477" y="883879"/>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折角 30">
            <a:extLst>
              <a:ext uri="{FF2B5EF4-FFF2-40B4-BE49-F238E27FC236}">
                <a16:creationId xmlns:a16="http://schemas.microsoft.com/office/drawing/2014/main" id="{A09A1057-FF52-4840-9897-4D9961E2FD53}"/>
              </a:ext>
            </a:extLst>
          </p:cNvPr>
          <p:cNvSpPr/>
          <p:nvPr/>
        </p:nvSpPr>
        <p:spPr>
          <a:xfrm rot="10800000">
            <a:off x="3313779" y="887929"/>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折角 31">
            <a:extLst>
              <a:ext uri="{FF2B5EF4-FFF2-40B4-BE49-F238E27FC236}">
                <a16:creationId xmlns:a16="http://schemas.microsoft.com/office/drawing/2014/main" id="{C67318CB-4209-4DC9-9F15-56E1C00F4192}"/>
              </a:ext>
            </a:extLst>
          </p:cNvPr>
          <p:cNvSpPr/>
          <p:nvPr/>
        </p:nvSpPr>
        <p:spPr>
          <a:xfrm rot="10800000">
            <a:off x="3125456" y="883878"/>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折角 25">
            <a:extLst>
              <a:ext uri="{FF2B5EF4-FFF2-40B4-BE49-F238E27FC236}">
                <a16:creationId xmlns:a16="http://schemas.microsoft.com/office/drawing/2014/main" id="{64BE495E-875B-416A-8164-83FE177AB8DF}"/>
              </a:ext>
            </a:extLst>
          </p:cNvPr>
          <p:cNvSpPr/>
          <p:nvPr/>
        </p:nvSpPr>
        <p:spPr>
          <a:xfrm rot="10800000">
            <a:off x="620846" y="679269"/>
            <a:ext cx="4129680"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B4CE56A-9125-4F26-8D8A-B31B18CBE12F}"/>
              </a:ext>
            </a:extLst>
          </p:cNvPr>
          <p:cNvSpPr>
            <a:spLocks noGrp="1"/>
          </p:cNvSpPr>
          <p:nvPr>
            <p:ph type="title"/>
          </p:nvPr>
        </p:nvSpPr>
        <p:spPr/>
        <p:txBody>
          <a:bodyPr vert="horz" lIns="91440" tIns="45720" rIns="91440" bIns="45720" rtlCol="0" anchor="ctr">
            <a:normAutofit/>
          </a:bodyPr>
          <a:lstStyle/>
          <a:p>
            <a:r>
              <a:rPr lang="en-US" altLang="zh-CN" dirty="0">
                <a:solidFill>
                  <a:srgbClr val="333333"/>
                </a:solidFill>
                <a:latin typeface="Times New Roman" panose="02020603050405020304" pitchFamily="18" charset="0"/>
                <a:cs typeface="Times New Roman" panose="02020603050405020304" pitchFamily="18" charset="0"/>
              </a:rPr>
              <a:t>Data Analysis-1</a:t>
            </a:r>
            <a:endParaRPr lang="zh-CN" altLang="en-US" dirty="0">
              <a:solidFill>
                <a:srgbClr val="333333"/>
              </a:solidFill>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8B87C362-1302-4C72-AD93-0587F6597D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3798" y="1690688"/>
            <a:ext cx="5918202" cy="1578187"/>
          </a:xfrm>
        </p:spPr>
      </p:pic>
      <p:pic>
        <p:nvPicPr>
          <p:cNvPr id="7" name="图片 6">
            <a:extLst>
              <a:ext uri="{FF2B5EF4-FFF2-40B4-BE49-F238E27FC236}">
                <a16:creationId xmlns:a16="http://schemas.microsoft.com/office/drawing/2014/main" id="{C89D4122-ADB5-4C58-A3E6-8D60E1544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798" y="3268875"/>
            <a:ext cx="5918200" cy="1578187"/>
          </a:xfrm>
          <a:prstGeom prst="rect">
            <a:avLst/>
          </a:prstGeom>
        </p:spPr>
      </p:pic>
      <p:pic>
        <p:nvPicPr>
          <p:cNvPr id="9" name="图片 8">
            <a:extLst>
              <a:ext uri="{FF2B5EF4-FFF2-40B4-BE49-F238E27FC236}">
                <a16:creationId xmlns:a16="http://schemas.microsoft.com/office/drawing/2014/main" id="{B1F5F7F4-9A91-4750-B69C-20EDAE7D2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3798" y="4847062"/>
            <a:ext cx="5918200" cy="1578187"/>
          </a:xfrm>
          <a:prstGeom prst="rect">
            <a:avLst/>
          </a:prstGeom>
        </p:spPr>
      </p:pic>
      <p:sp>
        <p:nvSpPr>
          <p:cNvPr id="15" name="文本框 14">
            <a:extLst>
              <a:ext uri="{FF2B5EF4-FFF2-40B4-BE49-F238E27FC236}">
                <a16:creationId xmlns:a16="http://schemas.microsoft.com/office/drawing/2014/main" id="{A4BA8C29-EAD8-4562-B41A-3FE4E93862E9}"/>
              </a:ext>
            </a:extLst>
          </p:cNvPr>
          <p:cNvSpPr txBox="1"/>
          <p:nvPr/>
        </p:nvSpPr>
        <p:spPr>
          <a:xfrm>
            <a:off x="7312661" y="6425249"/>
            <a:ext cx="4041139" cy="307777"/>
          </a:xfrm>
          <a:prstGeom prst="rect">
            <a:avLst/>
          </a:prstGeom>
          <a:noFill/>
        </p:spPr>
        <p:txBody>
          <a:bodyPr wrap="square">
            <a:spAutoFit/>
          </a:bodyPr>
          <a:lstStyle/>
          <a:p>
            <a:pPr algn="ct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The sales curves of different stores by state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内容占位符 2">
            <a:extLst>
              <a:ext uri="{FF2B5EF4-FFF2-40B4-BE49-F238E27FC236}">
                <a16:creationId xmlns:a16="http://schemas.microsoft.com/office/drawing/2014/main" id="{9446167F-FFD3-4AD3-92F9-AB051A64F251}"/>
              </a:ext>
            </a:extLst>
          </p:cNvPr>
          <p:cNvSpPr txBox="1">
            <a:spLocks/>
          </p:cNvSpPr>
          <p:nvPr/>
        </p:nvSpPr>
        <p:spPr>
          <a:xfrm>
            <a:off x="272263" y="1647825"/>
            <a:ext cx="6521755"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Analyzing sales curve of different stores by state</a:t>
            </a:r>
          </a:p>
          <a:p>
            <a:pPr lvl="1"/>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The commodities are sold in 3 different states</a:t>
            </a:r>
          </a:p>
          <a:p>
            <a:pPr lvl="2"/>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California : 	4 different stores </a:t>
            </a:r>
          </a:p>
          <a:p>
            <a:pPr lvl="2"/>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Texas:		3 different stores </a:t>
            </a:r>
          </a:p>
          <a:p>
            <a:pPr lvl="2"/>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Wisconsin:	3 different stores </a:t>
            </a:r>
          </a:p>
          <a:p>
            <a:pPr lvl="1"/>
            <a:r>
              <a:rPr lang="en-US" altLang="zh-CN" sz="2000" dirty="0">
                <a:effectLst/>
                <a:latin typeface="Times New Roman" panose="02020603050405020304" pitchFamily="18" charset="0"/>
                <a:ea typeface="等线" panose="02010600030101010101" pitchFamily="2" charset="-122"/>
              </a:rPr>
              <a:t>The sales in various states are highly cyclical</a:t>
            </a:r>
          </a:p>
          <a:p>
            <a:pPr lvl="2"/>
            <a:r>
              <a:rPr lang="en-US" altLang="zh-CN" sz="1800" kern="100" dirty="0">
                <a:latin typeface="Times New Roman" panose="02020603050405020304" pitchFamily="18" charset="0"/>
                <a:ea typeface="等线" panose="02010600030101010101" pitchFamily="2" charset="-122"/>
                <a:cs typeface="Times New Roman" panose="02020603050405020304" pitchFamily="18" charset="0"/>
              </a:rPr>
              <a:t>Peaking at the end of the year</a:t>
            </a:r>
          </a:p>
          <a:p>
            <a:pPr lvl="2"/>
            <a:r>
              <a:rPr lang="en-US" altLang="zh-CN" sz="1800" kern="100" dirty="0">
                <a:latin typeface="Times New Roman" panose="02020603050405020304" pitchFamily="18" charset="0"/>
                <a:ea typeface="等线" panose="02010600030101010101" pitchFamily="2" charset="-122"/>
                <a:cs typeface="Times New Roman" panose="02020603050405020304" pitchFamily="18" charset="0"/>
              </a:rPr>
              <a:t>Bottoming at the beginning of the year</a:t>
            </a:r>
          </a:p>
          <a:p>
            <a:pPr lvl="1"/>
            <a:r>
              <a:rPr lang="en-US" altLang="zh-CN" sz="2000" dirty="0">
                <a:latin typeface="Times New Roman" panose="02020603050405020304" pitchFamily="18" charset="0"/>
                <a:ea typeface="等线" panose="02010600030101010101" pitchFamily="2" charset="-122"/>
              </a:rPr>
              <a:t>Sales in all stores is rising slowly</a:t>
            </a:r>
          </a:p>
        </p:txBody>
      </p:sp>
      <p:cxnSp>
        <p:nvCxnSpPr>
          <p:cNvPr id="25" name="直接连接符 24">
            <a:extLst>
              <a:ext uri="{FF2B5EF4-FFF2-40B4-BE49-F238E27FC236}">
                <a16:creationId xmlns:a16="http://schemas.microsoft.com/office/drawing/2014/main" id="{0A6712B3-482D-4BE1-8295-DA5F5079F2FB}"/>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52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折角 11">
            <a:extLst>
              <a:ext uri="{FF2B5EF4-FFF2-40B4-BE49-F238E27FC236}">
                <a16:creationId xmlns:a16="http://schemas.microsoft.com/office/drawing/2014/main" id="{E5ADBD16-AA52-4DC5-AFC4-0B0352BEDF7A}"/>
              </a:ext>
            </a:extLst>
          </p:cNvPr>
          <p:cNvSpPr/>
          <p:nvPr/>
        </p:nvSpPr>
        <p:spPr>
          <a:xfrm rot="10800000">
            <a:off x="3683175" y="887930"/>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折角 12">
            <a:extLst>
              <a:ext uri="{FF2B5EF4-FFF2-40B4-BE49-F238E27FC236}">
                <a16:creationId xmlns:a16="http://schemas.microsoft.com/office/drawing/2014/main" id="{7CBDF572-9EB6-4C8B-837C-CFDDD39615AC}"/>
              </a:ext>
            </a:extLst>
          </p:cNvPr>
          <p:cNvSpPr/>
          <p:nvPr/>
        </p:nvSpPr>
        <p:spPr>
          <a:xfrm rot="10800000">
            <a:off x="3498477" y="883879"/>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折角 13">
            <a:extLst>
              <a:ext uri="{FF2B5EF4-FFF2-40B4-BE49-F238E27FC236}">
                <a16:creationId xmlns:a16="http://schemas.microsoft.com/office/drawing/2014/main" id="{E5D81ADD-D9EE-4565-8446-B803B5A4D385}"/>
              </a:ext>
            </a:extLst>
          </p:cNvPr>
          <p:cNvSpPr/>
          <p:nvPr/>
        </p:nvSpPr>
        <p:spPr>
          <a:xfrm rot="10800000">
            <a:off x="3313779" y="887929"/>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折角 15">
            <a:extLst>
              <a:ext uri="{FF2B5EF4-FFF2-40B4-BE49-F238E27FC236}">
                <a16:creationId xmlns:a16="http://schemas.microsoft.com/office/drawing/2014/main" id="{752F8B3D-56B4-43EF-86CF-9752E2E3C16B}"/>
              </a:ext>
            </a:extLst>
          </p:cNvPr>
          <p:cNvSpPr/>
          <p:nvPr/>
        </p:nvSpPr>
        <p:spPr>
          <a:xfrm rot="10800000">
            <a:off x="3125456" y="883878"/>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折角 16">
            <a:extLst>
              <a:ext uri="{FF2B5EF4-FFF2-40B4-BE49-F238E27FC236}">
                <a16:creationId xmlns:a16="http://schemas.microsoft.com/office/drawing/2014/main" id="{F0D46B08-549A-4B22-BDE1-01C050039643}"/>
              </a:ext>
            </a:extLst>
          </p:cNvPr>
          <p:cNvSpPr/>
          <p:nvPr/>
        </p:nvSpPr>
        <p:spPr>
          <a:xfrm rot="10800000">
            <a:off x="620846" y="679269"/>
            <a:ext cx="4129680"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B4CE56A-9125-4F26-8D8A-B31B18CBE12F}"/>
              </a:ext>
            </a:extLst>
          </p:cNvPr>
          <p:cNvSpPr>
            <a:spLocks noGrp="1"/>
          </p:cNvSpPr>
          <p:nvPr>
            <p:ph type="title"/>
          </p:nvPr>
        </p:nvSpPr>
        <p:spPr/>
        <p:txBody>
          <a:bodyPr vert="horz" lIns="91440" tIns="45720" rIns="91440" bIns="45720" rtlCol="0" anchor="ctr">
            <a:normAutofit/>
          </a:bodyPr>
          <a:lstStyle/>
          <a:p>
            <a:r>
              <a:rPr lang="en-US" altLang="zh-CN" dirty="0">
                <a:solidFill>
                  <a:srgbClr val="333333"/>
                </a:solidFill>
                <a:latin typeface="Times New Roman" panose="02020603050405020304" pitchFamily="18" charset="0"/>
                <a:cs typeface="Times New Roman" panose="02020603050405020304" pitchFamily="18" charset="0"/>
              </a:rPr>
              <a:t>Data Analysis-2</a:t>
            </a:r>
            <a:endParaRPr lang="zh-CN" altLang="en-US" dirty="0">
              <a:solidFill>
                <a:srgbClr val="333333"/>
              </a:solidFill>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8B87C362-1302-4C72-AD93-0587F6597D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273798" y="1690688"/>
            <a:ext cx="5918201" cy="1578187"/>
          </a:xfrm>
        </p:spPr>
      </p:pic>
      <p:pic>
        <p:nvPicPr>
          <p:cNvPr id="7" name="图片 6">
            <a:extLst>
              <a:ext uri="{FF2B5EF4-FFF2-40B4-BE49-F238E27FC236}">
                <a16:creationId xmlns:a16="http://schemas.microsoft.com/office/drawing/2014/main" id="{C89D4122-ADB5-4C58-A3E6-8D60E15446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798" y="3268875"/>
            <a:ext cx="5918200" cy="1578186"/>
          </a:xfrm>
          <a:prstGeom prst="rect">
            <a:avLst/>
          </a:prstGeom>
        </p:spPr>
      </p:pic>
      <p:pic>
        <p:nvPicPr>
          <p:cNvPr id="9" name="图片 8">
            <a:extLst>
              <a:ext uri="{FF2B5EF4-FFF2-40B4-BE49-F238E27FC236}">
                <a16:creationId xmlns:a16="http://schemas.microsoft.com/office/drawing/2014/main" id="{B1F5F7F4-9A91-4750-B69C-20EDAE7D29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273798" y="4847061"/>
            <a:ext cx="5918200" cy="1578186"/>
          </a:xfrm>
          <a:prstGeom prst="rect">
            <a:avLst/>
          </a:prstGeom>
        </p:spPr>
      </p:pic>
      <p:sp>
        <p:nvSpPr>
          <p:cNvPr id="15" name="文本框 14">
            <a:extLst>
              <a:ext uri="{FF2B5EF4-FFF2-40B4-BE49-F238E27FC236}">
                <a16:creationId xmlns:a16="http://schemas.microsoft.com/office/drawing/2014/main" id="{A4BA8C29-EAD8-4562-B41A-3FE4E93862E9}"/>
              </a:ext>
            </a:extLst>
          </p:cNvPr>
          <p:cNvSpPr txBox="1"/>
          <p:nvPr/>
        </p:nvSpPr>
        <p:spPr>
          <a:xfrm>
            <a:off x="7312661" y="6425249"/>
            <a:ext cx="4041139" cy="307777"/>
          </a:xfrm>
          <a:prstGeom prst="rect">
            <a:avLst/>
          </a:prstGeom>
          <a:noFill/>
        </p:spPr>
        <p:txBody>
          <a:bodyPr wrap="square">
            <a:spAutoFit/>
          </a:bodyPr>
          <a:lstStyle/>
          <a:p>
            <a:pPr algn="ct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The sales curves of different departments by state</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内容占位符 2">
            <a:extLst>
              <a:ext uri="{FF2B5EF4-FFF2-40B4-BE49-F238E27FC236}">
                <a16:creationId xmlns:a16="http://schemas.microsoft.com/office/drawing/2014/main" id="{9446167F-FFD3-4AD3-92F9-AB051A64F251}"/>
              </a:ext>
            </a:extLst>
          </p:cNvPr>
          <p:cNvSpPr txBox="1">
            <a:spLocks/>
          </p:cNvSpPr>
          <p:nvPr/>
        </p:nvSpPr>
        <p:spPr>
          <a:xfrm>
            <a:off x="272263" y="1647825"/>
            <a:ext cx="6521755"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200" dirty="0">
                <a:latin typeface="Times New Roman" panose="02020603050405020304" pitchFamily="18" charset="0"/>
                <a:cs typeface="Times New Roman" panose="02020603050405020304" pitchFamily="18" charset="0"/>
              </a:rPr>
              <a:t>Analyzing sales curve of different departments by state</a:t>
            </a:r>
          </a:p>
          <a:p>
            <a:pPr lvl="1"/>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The commodities are sold in 3 different categories</a:t>
            </a:r>
          </a:p>
          <a:p>
            <a:pPr lvl="2"/>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Hobby : 	2 different departments </a:t>
            </a:r>
          </a:p>
          <a:p>
            <a:pPr lvl="2"/>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Household:	2 different departments </a:t>
            </a:r>
          </a:p>
          <a:p>
            <a:pPr lvl="2"/>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Food:		3 different departments </a:t>
            </a:r>
          </a:p>
          <a:p>
            <a:pPr lvl="1"/>
            <a:r>
              <a:rPr lang="en-US" altLang="zh-CN" sz="2000" dirty="0">
                <a:effectLst/>
                <a:latin typeface="Times New Roman" panose="02020603050405020304" pitchFamily="18" charset="0"/>
                <a:ea typeface="等线" panose="02010600030101010101" pitchFamily="2" charset="-122"/>
              </a:rPr>
              <a:t>The sales in various departments are highly cyclical</a:t>
            </a:r>
          </a:p>
          <a:p>
            <a:pPr lvl="2"/>
            <a:r>
              <a:rPr lang="en-US" altLang="zh-CN" sz="1800" kern="100" dirty="0">
                <a:latin typeface="Times New Roman" panose="02020603050405020304" pitchFamily="18" charset="0"/>
                <a:ea typeface="等线" panose="02010600030101010101" pitchFamily="2" charset="-122"/>
                <a:cs typeface="Times New Roman" panose="02020603050405020304" pitchFamily="18" charset="0"/>
              </a:rPr>
              <a:t>Peaking at the end of the year</a:t>
            </a:r>
          </a:p>
          <a:p>
            <a:pPr lvl="2"/>
            <a:r>
              <a:rPr lang="en-US" altLang="zh-CN" sz="1800" kern="100" dirty="0">
                <a:latin typeface="Times New Roman" panose="02020603050405020304" pitchFamily="18" charset="0"/>
                <a:ea typeface="等线" panose="02010600030101010101" pitchFamily="2" charset="-122"/>
                <a:cs typeface="Times New Roman" panose="02020603050405020304" pitchFamily="18" charset="0"/>
              </a:rPr>
              <a:t>Bottoming at the beginning of the year</a:t>
            </a:r>
          </a:p>
          <a:p>
            <a:pPr lvl="1"/>
            <a:r>
              <a:rPr lang="en-US" altLang="zh-CN" sz="2000" dirty="0">
                <a:latin typeface="Times New Roman" panose="02020603050405020304" pitchFamily="18" charset="0"/>
                <a:ea typeface="等线" panose="02010600030101010101" pitchFamily="2" charset="-122"/>
              </a:rPr>
              <a:t>Sales of</a:t>
            </a: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 commodities in different departments are</a:t>
            </a:r>
            <a:b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br>
            <a:r>
              <a:rPr lang="en-US" altLang="zh-CN" sz="2000" kern="100" dirty="0">
                <a:effectLst/>
                <a:latin typeface="Times New Roman" panose="02020603050405020304" pitchFamily="18" charset="0"/>
                <a:ea typeface="等线" panose="02010600030101010101" pitchFamily="2" charset="-122"/>
                <a:cs typeface="Times New Roman" panose="02020603050405020304" pitchFamily="18" charset="0"/>
              </a:rPr>
              <a:t>significant different</a:t>
            </a:r>
            <a:endParaRPr lang="en-US" altLang="zh-CN" sz="1800" dirty="0">
              <a:latin typeface="Times New Roman" panose="02020603050405020304" pitchFamily="18" charset="0"/>
              <a:ea typeface="等线" panose="02010600030101010101" pitchFamily="2" charset="-122"/>
            </a:endParaRPr>
          </a:p>
        </p:txBody>
      </p:sp>
      <p:cxnSp>
        <p:nvCxnSpPr>
          <p:cNvPr id="10" name="直接连接符 9">
            <a:extLst>
              <a:ext uri="{FF2B5EF4-FFF2-40B4-BE49-F238E27FC236}">
                <a16:creationId xmlns:a16="http://schemas.microsoft.com/office/drawing/2014/main" id="{B63E09D8-00A4-487D-88B6-D8ACE560C404}"/>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000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折角 12">
            <a:extLst>
              <a:ext uri="{FF2B5EF4-FFF2-40B4-BE49-F238E27FC236}">
                <a16:creationId xmlns:a16="http://schemas.microsoft.com/office/drawing/2014/main" id="{442781AE-88A3-439B-A50A-04DC943C5B33}"/>
              </a:ext>
            </a:extLst>
          </p:cNvPr>
          <p:cNvSpPr/>
          <p:nvPr/>
        </p:nvSpPr>
        <p:spPr>
          <a:xfrm rot="10800000">
            <a:off x="3683175" y="887930"/>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折角 13">
            <a:extLst>
              <a:ext uri="{FF2B5EF4-FFF2-40B4-BE49-F238E27FC236}">
                <a16:creationId xmlns:a16="http://schemas.microsoft.com/office/drawing/2014/main" id="{6BBDA0A5-0EBC-4E21-B6BC-3661792789E0}"/>
              </a:ext>
            </a:extLst>
          </p:cNvPr>
          <p:cNvSpPr/>
          <p:nvPr/>
        </p:nvSpPr>
        <p:spPr>
          <a:xfrm rot="10800000">
            <a:off x="3498477" y="883879"/>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折角 15">
            <a:extLst>
              <a:ext uri="{FF2B5EF4-FFF2-40B4-BE49-F238E27FC236}">
                <a16:creationId xmlns:a16="http://schemas.microsoft.com/office/drawing/2014/main" id="{8BBA7819-4DCC-4CA4-B24F-7A4348FC5D52}"/>
              </a:ext>
            </a:extLst>
          </p:cNvPr>
          <p:cNvSpPr/>
          <p:nvPr/>
        </p:nvSpPr>
        <p:spPr>
          <a:xfrm rot="10800000">
            <a:off x="3313779" y="887929"/>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折角 16">
            <a:extLst>
              <a:ext uri="{FF2B5EF4-FFF2-40B4-BE49-F238E27FC236}">
                <a16:creationId xmlns:a16="http://schemas.microsoft.com/office/drawing/2014/main" id="{937EFFB8-DD61-4086-9FAC-85E3DBBF0DB1}"/>
              </a:ext>
            </a:extLst>
          </p:cNvPr>
          <p:cNvSpPr/>
          <p:nvPr/>
        </p:nvSpPr>
        <p:spPr>
          <a:xfrm rot="10800000">
            <a:off x="3125456" y="883878"/>
            <a:ext cx="1830617"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折角 18">
            <a:extLst>
              <a:ext uri="{FF2B5EF4-FFF2-40B4-BE49-F238E27FC236}">
                <a16:creationId xmlns:a16="http://schemas.microsoft.com/office/drawing/2014/main" id="{04C2D6FB-C0FC-4F75-A68C-DD74F21FB9AC}"/>
              </a:ext>
            </a:extLst>
          </p:cNvPr>
          <p:cNvSpPr/>
          <p:nvPr/>
        </p:nvSpPr>
        <p:spPr>
          <a:xfrm rot="10800000">
            <a:off x="620846" y="679269"/>
            <a:ext cx="4129680"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B4CE56A-9125-4F26-8D8A-B31B18CBE12F}"/>
              </a:ext>
            </a:extLst>
          </p:cNvPr>
          <p:cNvSpPr>
            <a:spLocks noGrp="1"/>
          </p:cNvSpPr>
          <p:nvPr>
            <p:ph type="title"/>
          </p:nvPr>
        </p:nvSpPr>
        <p:spPr/>
        <p:txBody>
          <a:bodyPr vert="horz" lIns="91440" tIns="45720" rIns="91440" bIns="45720" rtlCol="0" anchor="ctr">
            <a:normAutofit/>
          </a:bodyPr>
          <a:lstStyle/>
          <a:p>
            <a:r>
              <a:rPr lang="en-US" altLang="zh-CN" dirty="0">
                <a:solidFill>
                  <a:srgbClr val="333333"/>
                </a:solidFill>
                <a:latin typeface="Times New Roman" panose="02020603050405020304" pitchFamily="18" charset="0"/>
                <a:cs typeface="Times New Roman" panose="02020603050405020304" pitchFamily="18" charset="0"/>
              </a:rPr>
              <a:t>Data Analysis-3</a:t>
            </a:r>
            <a:endParaRPr lang="zh-CN" altLang="en-US" dirty="0">
              <a:solidFill>
                <a:srgbClr val="333333"/>
              </a:solidFill>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8B87C362-1302-4C72-AD93-0587F6597D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527435" y="1690688"/>
            <a:ext cx="5410927" cy="1578187"/>
          </a:xfrm>
        </p:spPr>
      </p:pic>
      <p:pic>
        <p:nvPicPr>
          <p:cNvPr id="7" name="图片 6">
            <a:extLst>
              <a:ext uri="{FF2B5EF4-FFF2-40B4-BE49-F238E27FC236}">
                <a16:creationId xmlns:a16="http://schemas.microsoft.com/office/drawing/2014/main" id="{C89D4122-ADB5-4C58-A3E6-8D60E15446D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27436" y="3268875"/>
            <a:ext cx="5410924" cy="1578186"/>
          </a:xfrm>
          <a:prstGeom prst="rect">
            <a:avLst/>
          </a:prstGeom>
        </p:spPr>
      </p:pic>
      <p:pic>
        <p:nvPicPr>
          <p:cNvPr id="9" name="图片 8">
            <a:extLst>
              <a:ext uri="{FF2B5EF4-FFF2-40B4-BE49-F238E27FC236}">
                <a16:creationId xmlns:a16="http://schemas.microsoft.com/office/drawing/2014/main" id="{B1F5F7F4-9A91-4750-B69C-20EDAE7D29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27436" y="4847061"/>
            <a:ext cx="5410924" cy="1578186"/>
          </a:xfrm>
          <a:prstGeom prst="rect">
            <a:avLst/>
          </a:prstGeom>
        </p:spPr>
      </p:pic>
      <p:sp>
        <p:nvSpPr>
          <p:cNvPr id="15" name="文本框 14">
            <a:extLst>
              <a:ext uri="{FF2B5EF4-FFF2-40B4-BE49-F238E27FC236}">
                <a16:creationId xmlns:a16="http://schemas.microsoft.com/office/drawing/2014/main" id="{A4BA8C29-EAD8-4562-B41A-3FE4E93862E9}"/>
              </a:ext>
            </a:extLst>
          </p:cNvPr>
          <p:cNvSpPr txBox="1"/>
          <p:nvPr/>
        </p:nvSpPr>
        <p:spPr>
          <a:xfrm>
            <a:off x="7312661" y="6425249"/>
            <a:ext cx="4041139" cy="307777"/>
          </a:xfrm>
          <a:prstGeom prst="rect">
            <a:avLst/>
          </a:prstGeom>
          <a:noFill/>
        </p:spPr>
        <p:txBody>
          <a:bodyPr wrap="square">
            <a:spAutoFit/>
          </a:bodyPr>
          <a:lstStyle/>
          <a:p>
            <a:pPr algn="ct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The sales curves of </a:t>
            </a:r>
            <a:r>
              <a:rPr lang="en-US" altLang="zh-CN" sz="1400" kern="100" dirty="0">
                <a:latin typeface="Times New Roman" panose="02020603050405020304" pitchFamily="18" charset="0"/>
                <a:ea typeface="等线" panose="02010600030101010101" pitchFamily="2" charset="-122"/>
                <a:cs typeface="Times New Roman" panose="02020603050405020304" pitchFamily="18" charset="0"/>
              </a:rPr>
              <a:t>certain items</a:t>
            </a:r>
            <a:r>
              <a:rPr lang="en-US" altLang="zh-CN" sz="1400" kern="100" dirty="0">
                <a:effectLst/>
                <a:latin typeface="Times New Roman" panose="02020603050405020304" pitchFamily="18" charset="0"/>
                <a:ea typeface="等线" panose="02010600030101010101" pitchFamily="2" charset="-122"/>
                <a:cs typeface="Times New Roman" panose="02020603050405020304" pitchFamily="18" charset="0"/>
              </a:rPr>
              <a:t> by department</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内容占位符 2">
            <a:extLst>
              <a:ext uri="{FF2B5EF4-FFF2-40B4-BE49-F238E27FC236}">
                <a16:creationId xmlns:a16="http://schemas.microsoft.com/office/drawing/2014/main" id="{9446167F-FFD3-4AD3-92F9-AB051A64F251}"/>
              </a:ext>
            </a:extLst>
          </p:cNvPr>
          <p:cNvSpPr txBox="1">
            <a:spLocks/>
          </p:cNvSpPr>
          <p:nvPr/>
        </p:nvSpPr>
        <p:spPr>
          <a:xfrm>
            <a:off x="272263" y="1647825"/>
            <a:ext cx="6521755"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Times New Roman" panose="02020603050405020304" pitchFamily="18" charset="0"/>
                <a:cs typeface="Times New Roman" panose="02020603050405020304" pitchFamily="18" charset="0"/>
              </a:rPr>
              <a:t>Analyzing sales curve of different items by department</a:t>
            </a:r>
          </a:p>
          <a:p>
            <a:pPr lvl="1"/>
            <a:r>
              <a:rPr lang="en-US" altLang="zh-CN" sz="2000" dirty="0">
                <a:effectLst/>
                <a:latin typeface="Times New Roman" panose="02020603050405020304" pitchFamily="18" charset="0"/>
                <a:ea typeface="等线" panose="02010600030101010101" pitchFamily="2" charset="-122"/>
              </a:rPr>
              <a:t>Different items in different time have different sales </a:t>
            </a:r>
            <a:br>
              <a:rPr lang="en-US" altLang="zh-CN" sz="2000" dirty="0">
                <a:effectLst/>
                <a:latin typeface="Times New Roman" panose="02020603050405020304" pitchFamily="18" charset="0"/>
                <a:ea typeface="等线" panose="02010600030101010101" pitchFamily="2" charset="-122"/>
              </a:rPr>
            </a:br>
            <a:r>
              <a:rPr lang="en-US" altLang="zh-CN" sz="2000" dirty="0">
                <a:effectLst/>
                <a:latin typeface="Times New Roman" panose="02020603050405020304" pitchFamily="18" charset="0"/>
                <a:ea typeface="等线" panose="02010600030101010101" pitchFamily="2" charset="-122"/>
              </a:rPr>
              <a:t>volumes</a:t>
            </a:r>
          </a:p>
          <a:p>
            <a:pPr lvl="1"/>
            <a:r>
              <a:rPr lang="en-US" altLang="zh-CN" sz="2000" dirty="0">
                <a:effectLst/>
                <a:latin typeface="Times New Roman" panose="02020603050405020304" pitchFamily="18" charset="0"/>
                <a:ea typeface="等线" panose="02010600030101010101" pitchFamily="2" charset="-122"/>
              </a:rPr>
              <a:t>Some goods are on sale only after a certain time</a:t>
            </a:r>
          </a:p>
          <a:p>
            <a:pPr lvl="2"/>
            <a:r>
              <a:rPr lang="en-US" altLang="zh-CN" sz="1800" dirty="0">
                <a:latin typeface="Times New Roman" panose="02020603050405020304" pitchFamily="18" charset="0"/>
                <a:ea typeface="等线" panose="02010600030101010101" pitchFamily="2" charset="-122"/>
              </a:rPr>
              <a:t>For example:	HOBBIES_1_001</a:t>
            </a:r>
          </a:p>
          <a:p>
            <a:pPr lvl="1"/>
            <a:r>
              <a:rPr lang="en-US" altLang="zh-CN" sz="2000" dirty="0">
                <a:latin typeface="Times New Roman" panose="02020603050405020304" pitchFamily="18" charset="0"/>
                <a:ea typeface="等线" panose="02010600030101010101" pitchFamily="2" charset="-122"/>
              </a:rPr>
              <a:t>Some goods are not on sale on certain time</a:t>
            </a:r>
          </a:p>
          <a:p>
            <a:pPr lvl="2"/>
            <a:r>
              <a:rPr lang="en-US" altLang="zh-CN" sz="1800" dirty="0">
                <a:latin typeface="Times New Roman" panose="02020603050405020304" pitchFamily="18" charset="0"/>
                <a:ea typeface="等线" panose="02010600030101010101" pitchFamily="2" charset="-122"/>
              </a:rPr>
              <a:t>For example:	FOODS_1_001</a:t>
            </a:r>
          </a:p>
          <a:p>
            <a:pPr lvl="1"/>
            <a:r>
              <a:rPr lang="en-US" altLang="zh-CN" sz="2000" dirty="0">
                <a:latin typeface="Times New Roman" panose="02020603050405020304" pitchFamily="18" charset="0"/>
                <a:ea typeface="等线" panose="02010600030101010101" pitchFamily="2" charset="-122"/>
              </a:rPr>
              <a:t>Some goods have no obvious regularity in time</a:t>
            </a:r>
          </a:p>
          <a:p>
            <a:pPr lvl="2"/>
            <a:r>
              <a:rPr lang="en-US" altLang="zh-CN" sz="1800" dirty="0">
                <a:latin typeface="Times New Roman" panose="02020603050405020304" pitchFamily="18" charset="0"/>
                <a:ea typeface="等线" panose="02010600030101010101" pitchFamily="2" charset="-122"/>
              </a:rPr>
              <a:t>For example: 	HOUSEHOLD_1_001</a:t>
            </a:r>
          </a:p>
          <a:p>
            <a:pPr lvl="1"/>
            <a:r>
              <a:rPr lang="en-US" altLang="zh-CN" sz="2000" dirty="0">
                <a:latin typeface="Times New Roman" panose="02020603050405020304" pitchFamily="18" charset="0"/>
                <a:ea typeface="等线" panose="02010600030101010101" pitchFamily="2" charset="-122"/>
              </a:rPr>
              <a:t>It may be better to train the model with the data set of the recent period</a:t>
            </a:r>
          </a:p>
        </p:txBody>
      </p:sp>
      <p:cxnSp>
        <p:nvCxnSpPr>
          <p:cNvPr id="11" name="直接连接符 10">
            <a:extLst>
              <a:ext uri="{FF2B5EF4-FFF2-40B4-BE49-F238E27FC236}">
                <a16:creationId xmlns:a16="http://schemas.microsoft.com/office/drawing/2014/main" id="{625D7F66-ADB6-4D42-97B8-BD3777281C3C}"/>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94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折角 7">
            <a:extLst>
              <a:ext uri="{FF2B5EF4-FFF2-40B4-BE49-F238E27FC236}">
                <a16:creationId xmlns:a16="http://schemas.microsoft.com/office/drawing/2014/main" id="{79BA36B9-1E01-4785-BF47-87F2DEC3FA5E}"/>
              </a:ext>
            </a:extLst>
          </p:cNvPr>
          <p:cNvSpPr/>
          <p:nvPr/>
        </p:nvSpPr>
        <p:spPr>
          <a:xfrm rot="10800000">
            <a:off x="3778957" y="887929"/>
            <a:ext cx="2060309"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折角 8">
            <a:extLst>
              <a:ext uri="{FF2B5EF4-FFF2-40B4-BE49-F238E27FC236}">
                <a16:creationId xmlns:a16="http://schemas.microsoft.com/office/drawing/2014/main" id="{3409840F-BEDC-4E70-973D-6338F2D08F9F}"/>
              </a:ext>
            </a:extLst>
          </p:cNvPr>
          <p:cNvSpPr/>
          <p:nvPr/>
        </p:nvSpPr>
        <p:spPr>
          <a:xfrm rot="10800000">
            <a:off x="3594259" y="883878"/>
            <a:ext cx="2060309"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折角 9">
            <a:extLst>
              <a:ext uri="{FF2B5EF4-FFF2-40B4-BE49-F238E27FC236}">
                <a16:creationId xmlns:a16="http://schemas.microsoft.com/office/drawing/2014/main" id="{41ED6823-0AEA-4589-917A-18034469C3F7}"/>
              </a:ext>
            </a:extLst>
          </p:cNvPr>
          <p:cNvSpPr/>
          <p:nvPr/>
        </p:nvSpPr>
        <p:spPr>
          <a:xfrm rot="10800000">
            <a:off x="3409561" y="887928"/>
            <a:ext cx="2060309"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折角 10">
            <a:extLst>
              <a:ext uri="{FF2B5EF4-FFF2-40B4-BE49-F238E27FC236}">
                <a16:creationId xmlns:a16="http://schemas.microsoft.com/office/drawing/2014/main" id="{D99C5EE5-10E3-4D35-9346-548C5D5E2A64}"/>
              </a:ext>
            </a:extLst>
          </p:cNvPr>
          <p:cNvSpPr/>
          <p:nvPr/>
        </p:nvSpPr>
        <p:spPr>
          <a:xfrm rot="10800000">
            <a:off x="3125455" y="883878"/>
            <a:ext cx="2060309"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折角 11">
            <a:extLst>
              <a:ext uri="{FF2B5EF4-FFF2-40B4-BE49-F238E27FC236}">
                <a16:creationId xmlns:a16="http://schemas.microsoft.com/office/drawing/2014/main" id="{2D44E96E-A811-4AB9-9C23-5007CE07C294}"/>
              </a:ext>
            </a:extLst>
          </p:cNvPr>
          <p:cNvSpPr/>
          <p:nvPr/>
        </p:nvSpPr>
        <p:spPr>
          <a:xfrm rot="10800000">
            <a:off x="620846" y="679269"/>
            <a:ext cx="4647840"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b="0" i="0" dirty="0">
                <a:solidFill>
                  <a:srgbClr val="333333"/>
                </a:solidFill>
                <a:effectLst/>
                <a:latin typeface="Times New Roman" panose="02020603050405020304" pitchFamily="18" charset="0"/>
                <a:cs typeface="Times New Roman" panose="02020603050405020304" pitchFamily="18" charset="0"/>
              </a:rPr>
              <a:t>Data Processing-1</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200" y="1647825"/>
            <a:ext cx="10515600" cy="5032375"/>
          </a:xfrm>
        </p:spPr>
        <p:txBody>
          <a:bodyPr>
            <a:normAutofit/>
          </a:bodyPr>
          <a:lstStyle/>
          <a:p>
            <a:r>
              <a:rPr lang="en-US" altLang="zh-CN" dirty="0">
                <a:latin typeface="Times New Roman" panose="02020603050405020304" pitchFamily="18" charset="0"/>
                <a:cs typeface="Times New Roman" panose="02020603050405020304" pitchFamily="18" charset="0"/>
              </a:rPr>
              <a:t>Format transformation</a:t>
            </a:r>
          </a:p>
          <a:p>
            <a:pPr lvl="1"/>
            <a:r>
              <a:rPr lang="en-US" altLang="zh-CN" dirty="0">
                <a:latin typeface="Times New Roman" panose="02020603050405020304" pitchFamily="18" charset="0"/>
                <a:cs typeface="Times New Roman" panose="02020603050405020304" pitchFamily="18" charset="0"/>
              </a:rPr>
              <a:t>The model used later cannot be used for time series analysis, so time must be analyzed as a feature</a:t>
            </a:r>
          </a:p>
          <a:p>
            <a:pPr lvl="1"/>
            <a:r>
              <a:rPr lang="en-US" altLang="zh-CN" dirty="0">
                <a:latin typeface="Times New Roman" panose="02020603050405020304" pitchFamily="18" charset="0"/>
                <a:cs typeface="Times New Roman" panose="02020603050405020304" pitchFamily="18" charset="0"/>
              </a:rPr>
              <a:t>Different id parts also can be also regard as features</a:t>
            </a:r>
          </a:p>
        </p:txBody>
      </p:sp>
      <p:graphicFrame>
        <p:nvGraphicFramePr>
          <p:cNvPr id="4" name="对象 3">
            <a:extLst>
              <a:ext uri="{FF2B5EF4-FFF2-40B4-BE49-F238E27FC236}">
                <a16:creationId xmlns:a16="http://schemas.microsoft.com/office/drawing/2014/main" id="{E9FB84C5-A83F-438A-9F47-88004C0BF07F}"/>
              </a:ext>
            </a:extLst>
          </p:cNvPr>
          <p:cNvGraphicFramePr>
            <a:graphicFrameLocks noChangeAspect="1"/>
          </p:cNvGraphicFramePr>
          <p:nvPr>
            <p:extLst>
              <p:ext uri="{D42A27DB-BD31-4B8C-83A1-F6EECF244321}">
                <p14:modId xmlns:p14="http://schemas.microsoft.com/office/powerpoint/2010/main" val="313870119"/>
              </p:ext>
            </p:extLst>
          </p:nvPr>
        </p:nvGraphicFramePr>
        <p:xfrm>
          <a:off x="1958184" y="3735989"/>
          <a:ext cx="8275631" cy="2349501"/>
        </p:xfrm>
        <a:graphic>
          <a:graphicData uri="http://schemas.openxmlformats.org/presentationml/2006/ole">
            <mc:AlternateContent xmlns:mc="http://schemas.openxmlformats.org/markup-compatibility/2006">
              <mc:Choice xmlns:v="urn:schemas-microsoft-com:vml" Requires="v">
                <p:oleObj spid="_x0000_s2066" name="Equation" r:id="rId3" imgW="5267553" imgH="1495494" progId="Equation.DSMT4">
                  <p:embed/>
                </p:oleObj>
              </mc:Choice>
              <mc:Fallback>
                <p:oleObj name="Equation" r:id="rId3" imgW="5267553" imgH="1495494" progId="Equation.DSMT4">
                  <p:embed/>
                  <p:pic>
                    <p:nvPicPr>
                      <p:cNvPr id="0" name=""/>
                      <p:cNvPicPr/>
                      <p:nvPr/>
                    </p:nvPicPr>
                    <p:blipFill>
                      <a:blip r:embed="rId4"/>
                      <a:stretch>
                        <a:fillRect/>
                      </a:stretch>
                    </p:blipFill>
                    <p:spPr>
                      <a:xfrm>
                        <a:off x="1958184" y="3735989"/>
                        <a:ext cx="8275631" cy="2349501"/>
                      </a:xfrm>
                      <a:prstGeom prst="rect">
                        <a:avLst/>
                      </a:prstGeom>
                    </p:spPr>
                  </p:pic>
                </p:oleObj>
              </mc:Fallback>
            </mc:AlternateContent>
          </a:graphicData>
        </a:graphic>
      </p:graphicFrame>
      <p:cxnSp>
        <p:nvCxnSpPr>
          <p:cNvPr id="6" name="直接连接符 5">
            <a:extLst>
              <a:ext uri="{FF2B5EF4-FFF2-40B4-BE49-F238E27FC236}">
                <a16:creationId xmlns:a16="http://schemas.microsoft.com/office/drawing/2014/main" id="{5FB2899B-2A7A-4C18-AFA5-6022F16EA9CC}"/>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81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折角 9">
            <a:extLst>
              <a:ext uri="{FF2B5EF4-FFF2-40B4-BE49-F238E27FC236}">
                <a16:creationId xmlns:a16="http://schemas.microsoft.com/office/drawing/2014/main" id="{FA90EC0B-93E7-4312-841F-5ED33078D253}"/>
              </a:ext>
            </a:extLst>
          </p:cNvPr>
          <p:cNvSpPr/>
          <p:nvPr/>
        </p:nvSpPr>
        <p:spPr>
          <a:xfrm rot="10800000">
            <a:off x="3778957" y="887929"/>
            <a:ext cx="2060309"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折角 10">
            <a:extLst>
              <a:ext uri="{FF2B5EF4-FFF2-40B4-BE49-F238E27FC236}">
                <a16:creationId xmlns:a16="http://schemas.microsoft.com/office/drawing/2014/main" id="{ED1E2760-CCAA-4861-93F9-20F4F2D8B43E}"/>
              </a:ext>
            </a:extLst>
          </p:cNvPr>
          <p:cNvSpPr/>
          <p:nvPr/>
        </p:nvSpPr>
        <p:spPr>
          <a:xfrm rot="10800000">
            <a:off x="3594259" y="883878"/>
            <a:ext cx="2060309"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折角 11">
            <a:extLst>
              <a:ext uri="{FF2B5EF4-FFF2-40B4-BE49-F238E27FC236}">
                <a16:creationId xmlns:a16="http://schemas.microsoft.com/office/drawing/2014/main" id="{276DA4F3-FEB4-4BCD-A4D6-7B4B64668E76}"/>
              </a:ext>
            </a:extLst>
          </p:cNvPr>
          <p:cNvSpPr/>
          <p:nvPr/>
        </p:nvSpPr>
        <p:spPr>
          <a:xfrm rot="10800000">
            <a:off x="3409561" y="887928"/>
            <a:ext cx="2060309"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折角 12">
            <a:extLst>
              <a:ext uri="{FF2B5EF4-FFF2-40B4-BE49-F238E27FC236}">
                <a16:creationId xmlns:a16="http://schemas.microsoft.com/office/drawing/2014/main" id="{5D1B2854-7B6A-402B-A362-5B600ADB5247}"/>
              </a:ext>
            </a:extLst>
          </p:cNvPr>
          <p:cNvSpPr/>
          <p:nvPr/>
        </p:nvSpPr>
        <p:spPr>
          <a:xfrm rot="10800000">
            <a:off x="620846" y="679269"/>
            <a:ext cx="4647840"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b="0" i="0" dirty="0">
                <a:solidFill>
                  <a:srgbClr val="333333"/>
                </a:solidFill>
                <a:effectLst/>
                <a:latin typeface="Times New Roman" panose="02020603050405020304" pitchFamily="18" charset="0"/>
                <a:cs typeface="Times New Roman" panose="02020603050405020304" pitchFamily="18" charset="0"/>
              </a:rPr>
              <a:t>Data Processing-2</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200" y="1647825"/>
            <a:ext cx="10515600" cy="5032375"/>
          </a:xfrm>
        </p:spPr>
        <p:txBody>
          <a:bodyPr>
            <a:normAutofit/>
          </a:bodyPr>
          <a:lstStyle/>
          <a:p>
            <a:r>
              <a:rPr lang="en-US" altLang="zh-CN" dirty="0">
                <a:latin typeface="Times New Roman" panose="02020603050405020304" pitchFamily="18" charset="0"/>
                <a:cs typeface="Times New Roman" panose="02020603050405020304" pitchFamily="18" charset="0"/>
              </a:rPr>
              <a:t>Features enlarging</a:t>
            </a:r>
          </a:p>
          <a:p>
            <a:pPr lvl="1"/>
            <a:r>
              <a:rPr lang="en-US" altLang="zh-CN" dirty="0">
                <a:latin typeface="Times New Roman" panose="02020603050405020304" pitchFamily="18" charset="0"/>
                <a:cs typeface="Times New Roman" panose="02020603050405020304" pitchFamily="18" charset="0"/>
              </a:rPr>
              <a:t>Each kind of goods has 1913 days of sales data</a:t>
            </a:r>
          </a:p>
          <a:p>
            <a:pPr lvl="2"/>
            <a:r>
              <a:rPr lang="en-US" altLang="zh-CN" dirty="0">
                <a:latin typeface="Times New Roman" panose="02020603050405020304" pitchFamily="18" charset="0"/>
                <a:cs typeface="Times New Roman" panose="02020603050405020304" pitchFamily="18" charset="0"/>
              </a:rPr>
              <a:t>1913 characteristics is not conducive to the training of the model</a:t>
            </a:r>
          </a:p>
          <a:p>
            <a:pPr lvl="2"/>
            <a:r>
              <a:rPr lang="en-US" altLang="zh-CN" dirty="0">
                <a:latin typeface="Times New Roman" panose="02020603050405020304" pitchFamily="18" charset="0"/>
                <a:cs typeface="Times New Roman" panose="02020603050405020304" pitchFamily="18" charset="0"/>
              </a:rPr>
              <a:t>It is necessary to classify the days according to the calendar</a:t>
            </a:r>
          </a:p>
          <a:p>
            <a:pPr lvl="1"/>
            <a:r>
              <a:rPr lang="en-US" altLang="zh-CN" dirty="0">
                <a:latin typeface="Times New Roman" panose="02020603050405020304" pitchFamily="18" charset="0"/>
                <a:cs typeface="Times New Roman" panose="02020603050405020304" pitchFamily="18" charset="0"/>
              </a:rPr>
              <a:t>Each day has 8 other features which can be used in model training</a:t>
            </a:r>
          </a:p>
        </p:txBody>
      </p:sp>
      <p:graphicFrame>
        <p:nvGraphicFramePr>
          <p:cNvPr id="6" name="对象 5">
            <a:extLst>
              <a:ext uri="{FF2B5EF4-FFF2-40B4-BE49-F238E27FC236}">
                <a16:creationId xmlns:a16="http://schemas.microsoft.com/office/drawing/2014/main" id="{1CF8322F-C29C-42C4-AE97-A827320CF9B6}"/>
              </a:ext>
            </a:extLst>
          </p:cNvPr>
          <p:cNvGraphicFramePr>
            <a:graphicFrameLocks noChangeAspect="1"/>
          </p:cNvGraphicFramePr>
          <p:nvPr>
            <p:extLst>
              <p:ext uri="{D42A27DB-BD31-4B8C-83A1-F6EECF244321}">
                <p14:modId xmlns:p14="http://schemas.microsoft.com/office/powerpoint/2010/main" val="4286511548"/>
              </p:ext>
            </p:extLst>
          </p:nvPr>
        </p:nvGraphicFramePr>
        <p:xfrm>
          <a:off x="1958184" y="3877878"/>
          <a:ext cx="8228519" cy="1979011"/>
        </p:xfrm>
        <a:graphic>
          <a:graphicData uri="http://schemas.openxmlformats.org/presentationml/2006/ole">
            <mc:AlternateContent xmlns:mc="http://schemas.openxmlformats.org/markup-compatibility/2006">
              <mc:Choice xmlns:v="urn:schemas-microsoft-com:vml" Requires="v">
                <p:oleObj spid="_x0000_s3089" name="Equation" r:id="rId3" imgW="5267553" imgH="1266885" progId="Equation.DSMT4">
                  <p:embed/>
                </p:oleObj>
              </mc:Choice>
              <mc:Fallback>
                <p:oleObj name="Equation" r:id="rId3" imgW="5267553" imgH="1266885" progId="Equation.DSMT4">
                  <p:embed/>
                  <p:pic>
                    <p:nvPicPr>
                      <p:cNvPr id="0" name=""/>
                      <p:cNvPicPr/>
                      <p:nvPr/>
                    </p:nvPicPr>
                    <p:blipFill>
                      <a:blip r:embed="rId4"/>
                      <a:stretch>
                        <a:fillRect/>
                      </a:stretch>
                    </p:blipFill>
                    <p:spPr>
                      <a:xfrm>
                        <a:off x="1958184" y="3877878"/>
                        <a:ext cx="8228519" cy="1979011"/>
                      </a:xfrm>
                      <a:prstGeom prst="rect">
                        <a:avLst/>
                      </a:prstGeom>
                    </p:spPr>
                  </p:pic>
                </p:oleObj>
              </mc:Fallback>
            </mc:AlternateContent>
          </a:graphicData>
        </a:graphic>
      </p:graphicFrame>
      <p:cxnSp>
        <p:nvCxnSpPr>
          <p:cNvPr id="8" name="直接连接符 7">
            <a:extLst>
              <a:ext uri="{FF2B5EF4-FFF2-40B4-BE49-F238E27FC236}">
                <a16:creationId xmlns:a16="http://schemas.microsoft.com/office/drawing/2014/main" id="{2AC2732C-3909-4ECB-B57E-5CEBFB400BE3}"/>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291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折角 12">
            <a:extLst>
              <a:ext uri="{FF2B5EF4-FFF2-40B4-BE49-F238E27FC236}">
                <a16:creationId xmlns:a16="http://schemas.microsoft.com/office/drawing/2014/main" id="{BD96D9FE-1278-4D33-91D5-BF58443C115A}"/>
              </a:ext>
            </a:extLst>
          </p:cNvPr>
          <p:cNvSpPr/>
          <p:nvPr/>
        </p:nvSpPr>
        <p:spPr>
          <a:xfrm rot="10800000">
            <a:off x="3328648" y="887928"/>
            <a:ext cx="1840268"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折角 13">
            <a:extLst>
              <a:ext uri="{FF2B5EF4-FFF2-40B4-BE49-F238E27FC236}">
                <a16:creationId xmlns:a16="http://schemas.microsoft.com/office/drawing/2014/main" id="{77B3283A-14DF-430A-93EE-5E397FD8B31F}"/>
              </a:ext>
            </a:extLst>
          </p:cNvPr>
          <p:cNvSpPr/>
          <p:nvPr/>
        </p:nvSpPr>
        <p:spPr>
          <a:xfrm rot="10800000">
            <a:off x="3143950" y="891978"/>
            <a:ext cx="1840268"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折角 14">
            <a:extLst>
              <a:ext uri="{FF2B5EF4-FFF2-40B4-BE49-F238E27FC236}">
                <a16:creationId xmlns:a16="http://schemas.microsoft.com/office/drawing/2014/main" id="{64D9B553-6EB6-44B2-ACDB-27538BAEA9B2}"/>
              </a:ext>
            </a:extLst>
          </p:cNvPr>
          <p:cNvSpPr/>
          <p:nvPr/>
        </p:nvSpPr>
        <p:spPr>
          <a:xfrm rot="10800000">
            <a:off x="620846" y="679269"/>
            <a:ext cx="4151451"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b="0" i="0" dirty="0">
                <a:solidFill>
                  <a:srgbClr val="333333"/>
                </a:solidFill>
                <a:effectLst/>
                <a:latin typeface="Times New Roman" panose="02020603050405020304" pitchFamily="18" charset="0"/>
                <a:cs typeface="Times New Roman" panose="02020603050405020304" pitchFamily="18" charset="0"/>
              </a:rPr>
              <a:t>Data Cleaning-1</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200" y="1647825"/>
            <a:ext cx="10515600" cy="5032375"/>
          </a:xfrm>
        </p:spPr>
        <p:txBody>
          <a:bodyPr>
            <a:normAutofit/>
          </a:bodyPr>
          <a:lstStyle/>
          <a:p>
            <a:r>
              <a:rPr lang="en-US" altLang="zh-CN" dirty="0">
                <a:latin typeface="Times New Roman" panose="02020603050405020304" pitchFamily="18" charset="0"/>
                <a:cs typeface="Times New Roman" panose="02020603050405020304" pitchFamily="18" charset="0"/>
              </a:rPr>
              <a:t>Interpolate the missing value</a:t>
            </a:r>
          </a:p>
          <a:p>
            <a:pPr lvl="1"/>
            <a:r>
              <a:rPr lang="en-US" altLang="zh-CN" dirty="0">
                <a:latin typeface="Times New Roman" panose="02020603050405020304" pitchFamily="18" charset="0"/>
                <a:cs typeface="Times New Roman" panose="02020603050405020304" pitchFamily="18" charset="0"/>
              </a:rPr>
              <a:t>In the original data, the prices of some commodities are missing at some times</a:t>
            </a:r>
          </a:p>
          <a:p>
            <a:pPr lvl="1"/>
            <a:r>
              <a:rPr lang="en-US" altLang="zh-CN" dirty="0">
                <a:latin typeface="Times New Roman" panose="02020603050405020304" pitchFamily="18" charset="0"/>
                <a:cs typeface="Times New Roman" panose="02020603050405020304" pitchFamily="18" charset="0"/>
              </a:rPr>
              <a:t>the Interpolation is an appropriate way used to calculate the value of such prices</a:t>
            </a:r>
          </a:p>
        </p:txBody>
      </p:sp>
      <p:graphicFrame>
        <p:nvGraphicFramePr>
          <p:cNvPr id="4" name="对象 3">
            <a:extLst>
              <a:ext uri="{FF2B5EF4-FFF2-40B4-BE49-F238E27FC236}">
                <a16:creationId xmlns:a16="http://schemas.microsoft.com/office/drawing/2014/main" id="{1B412499-F28D-43C1-9E00-E526CFA868F7}"/>
              </a:ext>
            </a:extLst>
          </p:cNvPr>
          <p:cNvGraphicFramePr>
            <a:graphicFrameLocks noChangeAspect="1"/>
          </p:cNvGraphicFramePr>
          <p:nvPr>
            <p:extLst>
              <p:ext uri="{D42A27DB-BD31-4B8C-83A1-F6EECF244321}">
                <p14:modId xmlns:p14="http://schemas.microsoft.com/office/powerpoint/2010/main" val="2415967326"/>
              </p:ext>
            </p:extLst>
          </p:nvPr>
        </p:nvGraphicFramePr>
        <p:xfrm>
          <a:off x="3645025" y="3987307"/>
          <a:ext cx="4901949" cy="1822286"/>
        </p:xfrm>
        <a:graphic>
          <a:graphicData uri="http://schemas.openxmlformats.org/presentationml/2006/ole">
            <mc:AlternateContent xmlns:mc="http://schemas.openxmlformats.org/markup-compatibility/2006">
              <mc:Choice xmlns:v="urn:schemas-microsoft-com:vml" Requires="v">
                <p:oleObj spid="_x0000_s4113" name="Equation" r:id="rId3" imgW="2562311" imgH="952594" progId="Equation.DSMT4">
                  <p:embed/>
                </p:oleObj>
              </mc:Choice>
              <mc:Fallback>
                <p:oleObj name="Equation" r:id="rId3" imgW="2562311" imgH="952594" progId="Equation.DSMT4">
                  <p:embed/>
                  <p:pic>
                    <p:nvPicPr>
                      <p:cNvPr id="0" name=""/>
                      <p:cNvPicPr/>
                      <p:nvPr/>
                    </p:nvPicPr>
                    <p:blipFill>
                      <a:blip r:embed="rId4"/>
                      <a:stretch>
                        <a:fillRect/>
                      </a:stretch>
                    </p:blipFill>
                    <p:spPr>
                      <a:xfrm>
                        <a:off x="3645025" y="3987307"/>
                        <a:ext cx="4901949" cy="1822286"/>
                      </a:xfrm>
                      <a:prstGeom prst="rect">
                        <a:avLst/>
                      </a:prstGeom>
                    </p:spPr>
                  </p:pic>
                </p:oleObj>
              </mc:Fallback>
            </mc:AlternateContent>
          </a:graphicData>
        </a:graphic>
      </p:graphicFrame>
      <p:cxnSp>
        <p:nvCxnSpPr>
          <p:cNvPr id="10" name="直接连接符 9">
            <a:extLst>
              <a:ext uri="{FF2B5EF4-FFF2-40B4-BE49-F238E27FC236}">
                <a16:creationId xmlns:a16="http://schemas.microsoft.com/office/drawing/2014/main" id="{187B436A-41FB-4882-AA6F-5CBD87B1E06A}"/>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60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折角 8">
            <a:extLst>
              <a:ext uri="{FF2B5EF4-FFF2-40B4-BE49-F238E27FC236}">
                <a16:creationId xmlns:a16="http://schemas.microsoft.com/office/drawing/2014/main" id="{6F026DE5-A5BD-4805-B5E1-320056275B4C}"/>
              </a:ext>
            </a:extLst>
          </p:cNvPr>
          <p:cNvSpPr/>
          <p:nvPr/>
        </p:nvSpPr>
        <p:spPr>
          <a:xfrm rot="10800000">
            <a:off x="3328648" y="887928"/>
            <a:ext cx="1840268"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折角 9">
            <a:extLst>
              <a:ext uri="{FF2B5EF4-FFF2-40B4-BE49-F238E27FC236}">
                <a16:creationId xmlns:a16="http://schemas.microsoft.com/office/drawing/2014/main" id="{3A4236A0-999E-4044-B7E3-3947C5F363F3}"/>
              </a:ext>
            </a:extLst>
          </p:cNvPr>
          <p:cNvSpPr/>
          <p:nvPr/>
        </p:nvSpPr>
        <p:spPr>
          <a:xfrm rot="10800000">
            <a:off x="3143950" y="891978"/>
            <a:ext cx="1840268" cy="48023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折角 10">
            <a:extLst>
              <a:ext uri="{FF2B5EF4-FFF2-40B4-BE49-F238E27FC236}">
                <a16:creationId xmlns:a16="http://schemas.microsoft.com/office/drawing/2014/main" id="{3AE048DF-A9FF-4771-9568-192217A4CACF}"/>
              </a:ext>
            </a:extLst>
          </p:cNvPr>
          <p:cNvSpPr/>
          <p:nvPr/>
        </p:nvSpPr>
        <p:spPr>
          <a:xfrm rot="10800000">
            <a:off x="620846" y="679269"/>
            <a:ext cx="4151451" cy="692940"/>
          </a:xfrm>
          <a:prstGeom prst="foldedCorner">
            <a:avLst/>
          </a:prstGeom>
          <a:solidFill>
            <a:schemeClr val="bg1"/>
          </a:solidFill>
          <a:ln w="25400">
            <a:solidFill>
              <a:srgbClr val="BA7B1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288C1D2-72DB-46E1-A528-50B5B3498F68}"/>
              </a:ext>
            </a:extLst>
          </p:cNvPr>
          <p:cNvSpPr>
            <a:spLocks noGrp="1"/>
          </p:cNvSpPr>
          <p:nvPr>
            <p:ph type="title"/>
          </p:nvPr>
        </p:nvSpPr>
        <p:spPr/>
        <p:txBody>
          <a:bodyPr/>
          <a:lstStyle/>
          <a:p>
            <a:r>
              <a:rPr lang="en-US" altLang="zh-CN" b="0" i="0" dirty="0">
                <a:solidFill>
                  <a:srgbClr val="333333"/>
                </a:solidFill>
                <a:effectLst/>
                <a:latin typeface="Times New Roman" panose="02020603050405020304" pitchFamily="18" charset="0"/>
                <a:cs typeface="Times New Roman" panose="02020603050405020304" pitchFamily="18" charset="0"/>
              </a:rPr>
              <a:t>Data Cleaning-2</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0E7D99BD-2CBF-4A34-9134-5B2A054966F5}"/>
              </a:ext>
            </a:extLst>
          </p:cNvPr>
          <p:cNvSpPr>
            <a:spLocks noGrp="1"/>
          </p:cNvSpPr>
          <p:nvPr>
            <p:ph idx="1"/>
          </p:nvPr>
        </p:nvSpPr>
        <p:spPr>
          <a:xfrm>
            <a:off x="838200" y="1647825"/>
            <a:ext cx="10515600" cy="5032375"/>
          </a:xfrm>
        </p:spPr>
        <p:txBody>
          <a:bodyPr>
            <a:normAutofit/>
          </a:bodyPr>
          <a:lstStyle/>
          <a:p>
            <a:r>
              <a:rPr lang="en-US" altLang="zh-CN" dirty="0">
                <a:latin typeface="Times New Roman" panose="02020603050405020304" pitchFamily="18" charset="0"/>
                <a:cs typeface="Times New Roman" panose="02020603050405020304" pitchFamily="18" charset="0"/>
              </a:rPr>
              <a:t>Drop the missing value</a:t>
            </a:r>
          </a:p>
          <a:p>
            <a:pPr lvl="1"/>
            <a:r>
              <a:rPr lang="en-US" altLang="zh-CN" dirty="0">
                <a:latin typeface="Times New Roman" panose="02020603050405020304" pitchFamily="18" charset="0"/>
                <a:cs typeface="Times New Roman" panose="02020603050405020304" pitchFamily="18" charset="0"/>
              </a:rPr>
              <a:t>In the previous data training, the Cartesian Product  are used</a:t>
            </a:r>
          </a:p>
          <a:p>
            <a:pPr lvl="1"/>
            <a:r>
              <a:rPr lang="en-US" altLang="zh-CN" dirty="0">
                <a:latin typeface="Times New Roman" panose="02020603050405020304" pitchFamily="18" charset="0"/>
                <a:cs typeface="Times New Roman" panose="02020603050405020304" pitchFamily="18" charset="0"/>
              </a:rPr>
              <a:t>Some inexistence items have be create</a:t>
            </a:r>
          </a:p>
          <a:p>
            <a:pPr lvl="1"/>
            <a:r>
              <a:rPr lang="en-US" altLang="zh-CN" dirty="0">
                <a:latin typeface="Times New Roman" panose="02020603050405020304" pitchFamily="18" charset="0"/>
                <a:cs typeface="Times New Roman" panose="02020603050405020304" pitchFamily="18" charset="0"/>
              </a:rPr>
              <a:t>These elements that should not have created should be dropped</a:t>
            </a:r>
          </a:p>
          <a:p>
            <a:pPr lvl="1"/>
            <a:endParaRPr lang="en-US" altLang="zh-CN" dirty="0">
              <a:latin typeface="Times New Roman" panose="02020603050405020304" pitchFamily="18" charset="0"/>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899D0A9B-D844-4D00-B9E3-4FD6F80B9065}"/>
              </a:ext>
            </a:extLst>
          </p:cNvPr>
          <p:cNvGraphicFramePr>
            <a:graphicFrameLocks noChangeAspect="1"/>
          </p:cNvGraphicFramePr>
          <p:nvPr>
            <p:extLst>
              <p:ext uri="{D42A27DB-BD31-4B8C-83A1-F6EECF244321}">
                <p14:modId xmlns:p14="http://schemas.microsoft.com/office/powerpoint/2010/main" val="297363209"/>
              </p:ext>
            </p:extLst>
          </p:nvPr>
        </p:nvGraphicFramePr>
        <p:xfrm>
          <a:off x="2371278" y="4377503"/>
          <a:ext cx="7449441" cy="832672"/>
        </p:xfrm>
        <a:graphic>
          <a:graphicData uri="http://schemas.openxmlformats.org/presentationml/2006/ole">
            <mc:AlternateContent xmlns:mc="http://schemas.openxmlformats.org/markup-compatibility/2006">
              <mc:Choice xmlns:v="urn:schemas-microsoft-com:vml" Requires="v">
                <p:oleObj spid="_x0000_s5135" name="Equation" r:id="rId3" imgW="4772516" imgH="533539" progId="Equation.DSMT4">
                  <p:embed/>
                </p:oleObj>
              </mc:Choice>
              <mc:Fallback>
                <p:oleObj name="Equation" r:id="rId3" imgW="4772516" imgH="533539" progId="Equation.DSMT4">
                  <p:embed/>
                  <p:pic>
                    <p:nvPicPr>
                      <p:cNvPr id="0" name=""/>
                      <p:cNvPicPr/>
                      <p:nvPr/>
                    </p:nvPicPr>
                    <p:blipFill>
                      <a:blip r:embed="rId4"/>
                      <a:stretch>
                        <a:fillRect/>
                      </a:stretch>
                    </p:blipFill>
                    <p:spPr>
                      <a:xfrm>
                        <a:off x="2371278" y="4377503"/>
                        <a:ext cx="7449441" cy="832672"/>
                      </a:xfrm>
                      <a:prstGeom prst="rect">
                        <a:avLst/>
                      </a:prstGeom>
                    </p:spPr>
                  </p:pic>
                </p:oleObj>
              </mc:Fallback>
            </mc:AlternateContent>
          </a:graphicData>
        </a:graphic>
      </p:graphicFrame>
      <p:cxnSp>
        <p:nvCxnSpPr>
          <p:cNvPr id="7" name="直接连接符 6">
            <a:extLst>
              <a:ext uri="{FF2B5EF4-FFF2-40B4-BE49-F238E27FC236}">
                <a16:creationId xmlns:a16="http://schemas.microsoft.com/office/drawing/2014/main" id="{B3179033-FCCE-4FF1-AD90-40CD0D78C871}"/>
              </a:ext>
            </a:extLst>
          </p:cNvPr>
          <p:cNvCxnSpPr>
            <a:cxnSpLocks/>
          </p:cNvCxnSpPr>
          <p:nvPr/>
        </p:nvCxnSpPr>
        <p:spPr>
          <a:xfrm>
            <a:off x="0" y="1372209"/>
            <a:ext cx="12192000" cy="0"/>
          </a:xfrm>
          <a:prstGeom prst="line">
            <a:avLst/>
          </a:prstGeom>
          <a:ln w="25400">
            <a:solidFill>
              <a:schemeClr val="accent1">
                <a:lumMod val="75000"/>
              </a:schemeClr>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3532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789</Words>
  <Application>Microsoft Office PowerPoint</Application>
  <PresentationFormat>宽屏</PresentationFormat>
  <Paragraphs>98</Paragraphs>
  <Slides>15</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1" baseType="lpstr">
      <vt:lpstr>等线</vt:lpstr>
      <vt:lpstr>等线 Light</vt:lpstr>
      <vt:lpstr>Arial</vt:lpstr>
      <vt:lpstr>Times New Roman</vt:lpstr>
      <vt:lpstr>Office 主题​​</vt:lpstr>
      <vt:lpstr>Equation</vt:lpstr>
      <vt:lpstr>Final Project Report </vt:lpstr>
      <vt:lpstr>Contents</vt:lpstr>
      <vt:lpstr>Data Analysis-1</vt:lpstr>
      <vt:lpstr>Data Analysis-2</vt:lpstr>
      <vt:lpstr>Data Analysis-3</vt:lpstr>
      <vt:lpstr>Data Processing-1</vt:lpstr>
      <vt:lpstr>Data Processing-2</vt:lpstr>
      <vt:lpstr>Data Cleaning-1</vt:lpstr>
      <vt:lpstr>Data Cleaning-2</vt:lpstr>
      <vt:lpstr>Model Calculation-1</vt:lpstr>
      <vt:lpstr>Model Calculation-2</vt:lpstr>
      <vt:lpstr>Model Calculation-3</vt:lpstr>
      <vt:lpstr>Model Calculation-4</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Report </dc:title>
  <dc:creator>晟枢</dc:creator>
  <cp:lastModifiedBy>晟枢</cp:lastModifiedBy>
  <cp:revision>26</cp:revision>
  <dcterms:created xsi:type="dcterms:W3CDTF">2021-12-07T09:36:35Z</dcterms:created>
  <dcterms:modified xsi:type="dcterms:W3CDTF">2021-12-08T02:48:18Z</dcterms:modified>
</cp:coreProperties>
</file>