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6" r:id="rId3"/>
    <p:sldId id="324" r:id="rId4"/>
    <p:sldId id="286" r:id="rId5"/>
    <p:sldId id="282" r:id="rId6"/>
    <p:sldId id="285" r:id="rId7"/>
    <p:sldId id="325" r:id="rId8"/>
    <p:sldId id="327" r:id="rId9"/>
    <p:sldId id="328" r:id="rId10"/>
    <p:sldId id="329" r:id="rId11"/>
    <p:sldId id="326" r:id="rId12"/>
    <p:sldId id="330" r:id="rId13"/>
    <p:sldId id="28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9D9E"/>
    <a:srgbClr val="58C9B9"/>
    <a:srgbClr val="9DC8C8"/>
    <a:srgbClr val="E6E6E6"/>
    <a:srgbClr val="283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66" d="100"/>
          <a:sy n="66" d="100"/>
        </p:scale>
        <p:origin x="576" y="2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88542-8802-4B87-9091-59CD01CCE8CD}" type="datetimeFigureOut">
              <a:rPr lang="zh-CN" altLang="en-US" smtClean="0"/>
              <a:t>2021/12/11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02F37-9261-4F8B-9652-2016387BD2F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6154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0074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181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a:xfrm>
            <a:off x="838200" y="6464300"/>
            <a:ext cx="2743200" cy="365125"/>
          </a:xfrm>
        </p:spPr>
        <p:txBody>
          <a:bodyPr/>
          <a:lstStyle/>
          <a:p>
            <a:endParaRPr lang="zh-CN" altLang="en-US"/>
          </a:p>
        </p:txBody>
      </p:sp>
      <p:sp>
        <p:nvSpPr>
          <p:cNvPr id="3" name="页脚占位符 5"/>
          <p:cNvSpPr>
            <a:spLocks noGrp="1"/>
          </p:cNvSpPr>
          <p:nvPr>
            <p:ph type="ftr" sz="quarter" idx="11"/>
          </p:nvPr>
        </p:nvSpPr>
        <p:spPr>
          <a:xfrm>
            <a:off x="4038600" y="6464300"/>
            <a:ext cx="4114800" cy="365125"/>
          </a:xfrm>
        </p:spPr>
        <p:txBody>
          <a:bodyPr/>
          <a:lstStyle/>
          <a:p>
            <a:endParaRPr lang="zh-CN" altLang="en-US"/>
          </a:p>
        </p:txBody>
      </p:sp>
      <p:sp>
        <p:nvSpPr>
          <p:cNvPr id="4" name="灯片编号占位符 6"/>
          <p:cNvSpPr>
            <a:spLocks noGrp="1"/>
          </p:cNvSpPr>
          <p:nvPr>
            <p:ph type="sldNum" sz="quarter" idx="12"/>
          </p:nvPr>
        </p:nvSpPr>
        <p:spPr>
          <a:xfrm>
            <a:off x="9366250" y="6464300"/>
            <a:ext cx="2743200" cy="365125"/>
          </a:xfrm>
        </p:spPr>
        <p:txBody>
          <a:bodyPr/>
          <a:lstStyle>
            <a:lvl1pPr>
              <a:defRPr sz="1000">
                <a:latin typeface="Arial" panose="020B0604020202090204" pitchFamily="34" charset="0"/>
                <a:cs typeface="Arial" panose="020B0604020202090204" pitchFamily="34" charset="0"/>
              </a:defRPr>
            </a:lvl1pPr>
          </a:lstStyle>
          <a:p>
            <a:fld id="{DE889C00-3007-445F-903C-C55D6E6A648E}" type="slidenum">
              <a:rPr lang="zh-CN" altLang="en-US" smtClean="0"/>
              <a:t>‹#›</a:t>
            </a:fld>
            <a:endParaRPr lang="zh-CN" altLang="en-US"/>
          </a:p>
        </p:txBody>
      </p:sp>
      <p:sp>
        <p:nvSpPr>
          <p:cNvPr id="15" name="矩形 14"/>
          <p:cNvSpPr/>
          <p:nvPr userDrawn="1"/>
        </p:nvSpPr>
        <p:spPr>
          <a:xfrm>
            <a:off x="0" y="0"/>
            <a:ext cx="12192000" cy="90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userDrawn="1"/>
        </p:nvSpPr>
        <p:spPr>
          <a:xfrm>
            <a:off x="1150592" y="230255"/>
            <a:ext cx="2331417" cy="461665"/>
          </a:xfrm>
          <a:prstGeom prst="rect">
            <a:avLst/>
          </a:prstGeom>
          <a:noFill/>
        </p:spPr>
        <p:txBody>
          <a:bodyPr wrap="square">
            <a:spAutoFit/>
          </a:bodyPr>
          <a:lstStyle/>
          <a:p>
            <a:pPr algn="ctr"/>
            <a:r>
              <a:rPr lang="en-US" altLang="zh-CN" sz="1200" dirty="0">
                <a:solidFill>
                  <a:schemeClr val="bg1">
                    <a:lumMod val="95000"/>
                  </a:schemeClr>
                </a:solidFill>
                <a:latin typeface="Arial" panose="020B0604020202090204" pitchFamily="34" charset="0"/>
                <a:cs typeface="Arial" panose="020B0604020202090204" pitchFamily="34" charset="0"/>
              </a:rPr>
              <a:t>The Hong Kong University of Science and Technology</a:t>
            </a:r>
            <a:endParaRPr lang="zh-CN" altLang="en-US" sz="1200" dirty="0">
              <a:latin typeface="Arial" panose="020B0604020202090204" pitchFamily="34" charset="0"/>
              <a:cs typeface="Arial" panose="020B0604020202090204" pitchFamily="34" charset="0"/>
            </a:endParaRPr>
          </a:p>
        </p:txBody>
      </p:sp>
      <p:sp>
        <p:nvSpPr>
          <p:cNvPr id="5" name="标题 4"/>
          <p:cNvSpPr>
            <a:spLocks noGrp="1"/>
          </p:cNvSpPr>
          <p:nvPr>
            <p:ph type="title" hasCustomPrompt="1"/>
          </p:nvPr>
        </p:nvSpPr>
        <p:spPr>
          <a:xfrm>
            <a:off x="3611880" y="230255"/>
            <a:ext cx="7990840" cy="480131"/>
          </a:xfrm>
          <a:noFill/>
        </p:spPr>
        <p:txBody>
          <a:bodyPr wrap="square">
            <a:spAutoFit/>
          </a:bodyPr>
          <a:lstStyle>
            <a:lvl1pPr algn="r">
              <a:defRPr lang="zh-CN" altLang="en-US" sz="2800" b="1">
                <a:solidFill>
                  <a:schemeClr val="bg1"/>
                </a:solidFill>
                <a:latin typeface="Arial" panose="020B0604020202090204" pitchFamily="34" charset="0"/>
                <a:ea typeface="+mn-ea"/>
                <a:cs typeface="Arial" panose="020B0604020202090204" pitchFamily="34" charset="0"/>
              </a:defRPr>
            </a:lvl1pPr>
          </a:lstStyle>
          <a:p>
            <a:pPr marL="0" lvl="0" algn="r"/>
            <a:r>
              <a:rPr lang="en-US" altLang="zh-CN"/>
              <a:t>Click here to add title</a:t>
            </a:r>
            <a:endParaRPr lang="zh-CN" altLang="en-US"/>
          </a:p>
        </p:txBody>
      </p:sp>
      <p:sp>
        <p:nvSpPr>
          <p:cNvPr id="11" name="矩形 10"/>
          <p:cNvSpPr/>
          <p:nvPr userDrawn="1"/>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Lst>
          </a:blip>
          <a:srcRect t="4851"/>
          <a:stretch>
            <a:fillRect/>
          </a:stretch>
        </p:blipFill>
        <p:spPr>
          <a:xfrm>
            <a:off x="29817" y="34045"/>
            <a:ext cx="1250646" cy="7963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3148-46C6-4209-8244-7E7D108C1CA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3A8D90-E150-4CD0-9C27-0823F0E826D5}"/>
              </a:ext>
            </a:extLst>
          </p:cNvPr>
          <p:cNvSpPr>
            <a:spLocks noGrp="1"/>
          </p:cNvSpPr>
          <p:nvPr>
            <p:ph type="dt" sz="half" idx="10"/>
          </p:nvPr>
        </p:nvSpPr>
        <p:spPr/>
        <p:txBody>
          <a:bodyPr/>
          <a:lstStyle/>
          <a:p>
            <a:fld id="{7D6BAFF7-1D53-4FE4-B52B-B2CB5140FD3D}" type="datetimeFigureOut">
              <a:rPr lang="zh-CN" altLang="en-US" smtClean="0"/>
              <a:t>2021/12/11</a:t>
            </a:fld>
            <a:endParaRPr lang="zh-CN" altLang="en-US"/>
          </a:p>
        </p:txBody>
      </p:sp>
      <p:sp>
        <p:nvSpPr>
          <p:cNvPr id="4" name="Footer Placeholder 3">
            <a:extLst>
              <a:ext uri="{FF2B5EF4-FFF2-40B4-BE49-F238E27FC236}">
                <a16:creationId xmlns:a16="http://schemas.microsoft.com/office/drawing/2014/main" id="{CA031658-C51B-414C-AD16-7A7DB75EC937}"/>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6616759E-240D-48B8-A7D5-431DFB702F4F}"/>
              </a:ext>
            </a:extLst>
          </p:cNvPr>
          <p:cNvSpPr>
            <a:spLocks noGrp="1"/>
          </p:cNvSpPr>
          <p:nvPr>
            <p:ph type="sldNum" sz="quarter" idx="12"/>
          </p:nvPr>
        </p:nvSpPr>
        <p:spPr/>
        <p:txBody>
          <a:bodyPr/>
          <a:lstStyle/>
          <a:p>
            <a:fld id="{DE889C00-3007-445F-903C-C55D6E6A648E}" type="slidenum">
              <a:rPr lang="zh-CN" altLang="en-US" smtClean="0"/>
              <a:t>‹#›</a:t>
            </a:fld>
            <a:endParaRPr lang="zh-CN" altLang="en-US"/>
          </a:p>
        </p:txBody>
      </p:sp>
    </p:spTree>
    <p:extLst>
      <p:ext uri="{BB962C8B-B14F-4D97-AF65-F5344CB8AC3E}">
        <p14:creationId xmlns:p14="http://schemas.microsoft.com/office/powerpoint/2010/main" val="370084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BAFF7-1D53-4FE4-B52B-B2CB5140FD3D}" type="datetimeFigureOut">
              <a:rPr lang="zh-CN" altLang="en-US" smtClean="0"/>
              <a:t>2021/12/11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89C00-3007-445F-903C-C55D6E6A648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2290943"/>
            <a:ext cx="12192000" cy="216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77813" y="2689308"/>
            <a:ext cx="11636375" cy="107632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altLang="zh-CN" sz="3200" b="1" i="0" u="none" strike="noStrike" cap="none" normalizeH="0" baseline="0">
                <a:ln>
                  <a:noFill/>
                </a:ln>
                <a:solidFill>
                  <a:srgbClr val="283C63"/>
                </a:solidFill>
                <a:effectLst/>
                <a:latin typeface="Arial" panose="020B0604020202090204" pitchFamily="34" charset="0"/>
                <a:ea typeface="Times" panose="00000500000000020000" pitchFamily="2" charset="0"/>
                <a:cs typeface="Arial" panose="020B0604020202090204" pitchFamily="34" charset="0"/>
              </a:rPr>
              <a:t>M5 Forecast - Accuracy:</a:t>
            </a:r>
          </a:p>
          <a:p>
            <a:pPr marL="0" marR="0" lvl="0" indent="0" algn="ctr" defTabSz="914400" rtl="0" eaLnBrk="0" fontAlgn="base" latinLnBrk="0" hangingPunct="0">
              <a:lnSpc>
                <a:spcPct val="100000"/>
              </a:lnSpc>
              <a:spcBef>
                <a:spcPct val="0"/>
              </a:spcBef>
              <a:spcAft>
                <a:spcPct val="0"/>
              </a:spcAft>
              <a:buClrTx/>
              <a:buSzTx/>
              <a:buFontTx/>
              <a:buNone/>
            </a:pPr>
            <a:r>
              <a:rPr kumimoji="0" altLang="zh-CN" sz="3200" b="1" i="0" u="none" strike="noStrike" cap="none" normalizeH="0" baseline="0">
                <a:ln>
                  <a:noFill/>
                </a:ln>
                <a:solidFill>
                  <a:srgbClr val="283C63"/>
                </a:solidFill>
                <a:effectLst/>
                <a:latin typeface="Arial" panose="020B0604020202090204" pitchFamily="34" charset="0"/>
                <a:ea typeface="Times" panose="00000500000000020000" pitchFamily="2" charset="0"/>
                <a:cs typeface="Arial" panose="020B0604020202090204" pitchFamily="34" charset="0"/>
              </a:rPr>
              <a:t>Estimate the Unit Sales of Walmart Retail Goods</a:t>
            </a:r>
          </a:p>
        </p:txBody>
      </p:sp>
      <p:pic>
        <p:nvPicPr>
          <p:cNvPr id="2" name="图片 1"/>
          <p:cNvPicPr>
            <a:picLocks noChangeAspect="1"/>
          </p:cNvPicPr>
          <p:nvPr/>
        </p:nvPicPr>
        <p:blipFill>
          <a:blip r:embed="rId2"/>
          <a:stretch>
            <a:fillRect/>
          </a:stretch>
        </p:blipFill>
        <p:spPr>
          <a:xfrm>
            <a:off x="176213" y="179844"/>
            <a:ext cx="2637847" cy="1672782"/>
          </a:xfrm>
          <a:prstGeom prst="rect">
            <a:avLst/>
          </a:prstGeom>
        </p:spPr>
      </p:pic>
      <p:sp>
        <p:nvSpPr>
          <p:cNvPr id="4" name="文本框 3"/>
          <p:cNvSpPr txBox="1"/>
          <p:nvPr/>
        </p:nvSpPr>
        <p:spPr>
          <a:xfrm>
            <a:off x="1952171" y="5509068"/>
            <a:ext cx="8287657" cy="755650"/>
          </a:xfrm>
          <a:prstGeom prst="rect">
            <a:avLst/>
          </a:prstGeom>
          <a:noFill/>
        </p:spPr>
        <p:txBody>
          <a:bodyPr wrap="square">
            <a:spAutoFit/>
          </a:bodyPr>
          <a:lstStyle/>
          <a:p>
            <a:pPr algn="ctr">
              <a:lnSpc>
                <a:spcPct val="120000"/>
              </a:lnSpc>
            </a:pPr>
            <a:r>
              <a:rPr lang="en-GB" altLang="zh-CN" sz="1800">
                <a:solidFill>
                  <a:schemeClr val="bg1">
                    <a:lumMod val="95000"/>
                  </a:schemeClr>
                </a:solidFill>
                <a:cs typeface="Arial" panose="020B0604020202090204" pitchFamily="34" charset="0"/>
              </a:rPr>
              <a:t>School of </a:t>
            </a:r>
            <a:r>
              <a:rPr lang="en-US" altLang="en-GB" sz="1800">
                <a:solidFill>
                  <a:schemeClr val="bg1">
                    <a:lumMod val="95000"/>
                  </a:schemeClr>
                </a:solidFill>
                <a:cs typeface="Arial" panose="020B0604020202090204" pitchFamily="34" charset="0"/>
              </a:rPr>
              <a:t>Science</a:t>
            </a:r>
            <a:r>
              <a:rPr lang="en-GB" altLang="zh-CN" sz="1800">
                <a:solidFill>
                  <a:schemeClr val="bg1">
                    <a:lumMod val="95000"/>
                  </a:schemeClr>
                </a:solidFill>
                <a:cs typeface="Arial" panose="020B0604020202090204" pitchFamily="34" charset="0"/>
              </a:rPr>
              <a:t> , Faculty of </a:t>
            </a:r>
            <a:r>
              <a:rPr lang="en-US" altLang="en-GB" sz="1800">
                <a:solidFill>
                  <a:schemeClr val="bg1">
                    <a:lumMod val="95000"/>
                  </a:schemeClr>
                </a:solidFill>
                <a:cs typeface="Arial" panose="020B0604020202090204" pitchFamily="34" charset="0"/>
              </a:rPr>
              <a:t>Mathematics, Financial Mathematics</a:t>
            </a:r>
            <a:br>
              <a:rPr lang="en-US" altLang="zh-CN" sz="1800">
                <a:solidFill>
                  <a:schemeClr val="bg1">
                    <a:lumMod val="95000"/>
                  </a:schemeClr>
                </a:solidFill>
                <a:cs typeface="Arial" panose="020B0604020202090204" pitchFamily="34" charset="0"/>
              </a:rPr>
            </a:br>
            <a:r>
              <a:rPr lang="en-US" altLang="zh-CN" sz="1800">
                <a:solidFill>
                  <a:schemeClr val="bg1">
                    <a:lumMod val="95000"/>
                  </a:schemeClr>
                </a:solidFill>
                <a:cs typeface="Arial" panose="020B0604020202090204" pitchFamily="34" charset="0"/>
              </a:rPr>
              <a:t>The Hong Kong University of Science And Technology</a:t>
            </a:r>
            <a:endParaRPr lang="en-GB" altLang="zh-CN" sz="1800" dirty="0">
              <a:solidFill>
                <a:schemeClr val="bg1">
                  <a:lumMod val="95000"/>
                </a:schemeClr>
              </a:solidFill>
              <a:cs typeface="Arial" panose="020B0604020202090204" pitchFamily="34" charset="0"/>
            </a:endParaRPr>
          </a:p>
        </p:txBody>
      </p:sp>
      <p:sp>
        <p:nvSpPr>
          <p:cNvPr id="3" name="文本框 2"/>
          <p:cNvSpPr txBox="1"/>
          <p:nvPr/>
        </p:nvSpPr>
        <p:spPr>
          <a:xfrm>
            <a:off x="0" y="4602480"/>
            <a:ext cx="12030710" cy="368300"/>
          </a:xfrm>
          <a:prstGeom prst="rect">
            <a:avLst/>
          </a:prstGeom>
          <a:noFill/>
        </p:spPr>
        <p:txBody>
          <a:bodyPr wrap="square" rtlCol="0" anchor="t">
            <a:spAutoFit/>
          </a:bodyPr>
          <a:lstStyle/>
          <a:p>
            <a:r>
              <a:rPr lang="en-US" altLang="en-GB">
                <a:solidFill>
                  <a:schemeClr val="bg1">
                    <a:lumMod val="95000"/>
                  </a:schemeClr>
                </a:solidFill>
                <a:cs typeface="Arial" panose="020B0604020202090204" pitchFamily="34" charset="0"/>
              </a:rPr>
              <a:t>Group members : MA Rongyue20826086  NI Xiaohan 20825846  Peng Junkai 20756772  YE Mengxiang20799762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zh-CN" dirty="0"/>
              <a:t>Model Training</a:t>
            </a:r>
            <a:endParaRPr lang="zh-CN" altLang="en-US" dirty="0"/>
          </a:p>
        </p:txBody>
      </p:sp>
      <p:sp>
        <p:nvSpPr>
          <p:cNvPr id="5" name="íṡḻiḑê">
            <a:extLst>
              <a:ext uri="{FF2B5EF4-FFF2-40B4-BE49-F238E27FC236}">
                <a16:creationId xmlns:a16="http://schemas.microsoft.com/office/drawing/2014/main" id="{4F252486-B2D0-462B-97EC-B509CF40A739}"/>
              </a:ext>
            </a:extLst>
          </p:cNvPr>
          <p:cNvSpPr/>
          <p:nvPr/>
        </p:nvSpPr>
        <p:spPr>
          <a:xfrm>
            <a:off x="795691" y="2274405"/>
            <a:ext cx="3528000" cy="504000"/>
          </a:xfrm>
          <a:prstGeom prst="rect">
            <a:avLst/>
          </a:prstGeom>
          <a:solidFill>
            <a:schemeClr val="accent5">
              <a:lumMod val="7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b="1" i="1" dirty="0">
                <a:latin typeface="Arial" panose="020B0604020202090204" pitchFamily="34" charset="0"/>
                <a:cs typeface="Arial" panose="020B0604020202090204" pitchFamily="34" charset="0"/>
              </a:rPr>
              <a:t>Feature Importance</a:t>
            </a:r>
          </a:p>
        </p:txBody>
      </p:sp>
      <p:sp>
        <p:nvSpPr>
          <p:cNvPr id="6" name="í$lîďê">
            <a:extLst>
              <a:ext uri="{FF2B5EF4-FFF2-40B4-BE49-F238E27FC236}">
                <a16:creationId xmlns:a16="http://schemas.microsoft.com/office/drawing/2014/main" id="{89B1FBB5-2E91-40EC-BE15-3BF3BA39B74E}"/>
              </a:ext>
            </a:extLst>
          </p:cNvPr>
          <p:cNvSpPr/>
          <p:nvPr/>
        </p:nvSpPr>
        <p:spPr>
          <a:xfrm>
            <a:off x="795691" y="3124494"/>
            <a:ext cx="3528000" cy="1930105"/>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rmAutofit/>
          </a:bodyPr>
          <a:lstStyle/>
          <a:p>
            <a:pPr marL="628650" lvl="1" indent="-171450">
              <a:lnSpc>
                <a:spcPct val="110000"/>
              </a:lnSpc>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The top five features are </a:t>
            </a:r>
          </a:p>
          <a:p>
            <a:pPr marL="1200150" lvl="2" indent="-285750">
              <a:lnSpc>
                <a:spcPct val="110000"/>
              </a:lnSpc>
              <a:buFont typeface="Arial" panose="020B060402020202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Item ID</a:t>
            </a:r>
          </a:p>
          <a:p>
            <a:pPr marL="1200150" lvl="2" indent="-285750">
              <a:lnSpc>
                <a:spcPct val="110000"/>
              </a:lnSpc>
              <a:buFont typeface="Arial" panose="020B060402020202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Week</a:t>
            </a:r>
          </a:p>
          <a:p>
            <a:pPr marL="1200150" lvl="2" indent="-285750">
              <a:lnSpc>
                <a:spcPct val="110000"/>
              </a:lnSpc>
              <a:buFont typeface="Arial" panose="020B060402020202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Sell price</a:t>
            </a:r>
          </a:p>
          <a:p>
            <a:pPr marL="1200150" lvl="2" indent="-285750">
              <a:lnSpc>
                <a:spcPct val="110000"/>
              </a:lnSpc>
              <a:buFont typeface="Arial" panose="020B060402020202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Rolling Mean t7</a:t>
            </a:r>
          </a:p>
          <a:p>
            <a:pPr marL="1200150" lvl="2" indent="-285750">
              <a:lnSpc>
                <a:spcPct val="110000"/>
              </a:lnSpc>
              <a:buFont typeface="Arial" panose="020B060402020202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Rolling skew t30</a:t>
            </a:r>
          </a:p>
        </p:txBody>
      </p:sp>
      <p:pic>
        <p:nvPicPr>
          <p:cNvPr id="7" name="image5.png">
            <a:extLst>
              <a:ext uri="{FF2B5EF4-FFF2-40B4-BE49-F238E27FC236}">
                <a16:creationId xmlns:a16="http://schemas.microsoft.com/office/drawing/2014/main" id="{9FCE87FB-6692-4B49-9F8C-D79E761F5629}"/>
              </a:ext>
            </a:extLst>
          </p:cNvPr>
          <p:cNvPicPr>
            <a:picLocks noChangeAspect="1"/>
          </p:cNvPicPr>
          <p:nvPr/>
        </p:nvPicPr>
        <p:blipFill>
          <a:blip r:embed="rId2" cstate="print"/>
          <a:stretch>
            <a:fillRect/>
          </a:stretch>
        </p:blipFill>
        <p:spPr>
          <a:xfrm>
            <a:off x="4950989" y="1255636"/>
            <a:ext cx="6860188" cy="4713364"/>
          </a:xfrm>
          <a:prstGeom prst="rect">
            <a:avLst/>
          </a:prstGeom>
        </p:spPr>
      </p:pic>
    </p:spTree>
    <p:extLst>
      <p:ext uri="{BB962C8B-B14F-4D97-AF65-F5344CB8AC3E}">
        <p14:creationId xmlns:p14="http://schemas.microsoft.com/office/powerpoint/2010/main" val="148977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en-GB" dirty="0"/>
              <a:t>Performance Measure</a:t>
            </a:r>
            <a:endParaRPr lang="zh-CN" altLang="en-US" dirty="0"/>
          </a:p>
        </p:txBody>
      </p:sp>
      <p:sp>
        <p:nvSpPr>
          <p:cNvPr id="3" name="išľïḓe"/>
          <p:cNvSpPr/>
          <p:nvPr/>
        </p:nvSpPr>
        <p:spPr>
          <a:xfrm>
            <a:off x="696000" y="1156807"/>
            <a:ext cx="3420000" cy="5235575"/>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išľïḓe">
            <a:extLst>
              <a:ext uri="{FF2B5EF4-FFF2-40B4-BE49-F238E27FC236}">
                <a16:creationId xmlns:a16="http://schemas.microsoft.com/office/drawing/2014/main" id="{4749C117-6120-4A5F-896F-9EB1AC7906D9}"/>
              </a:ext>
            </a:extLst>
          </p:cNvPr>
          <p:cNvSpPr/>
          <p:nvPr/>
        </p:nvSpPr>
        <p:spPr>
          <a:xfrm>
            <a:off x="4401057" y="1156807"/>
            <a:ext cx="3420000" cy="5235575"/>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išľïḓe">
            <a:extLst>
              <a:ext uri="{FF2B5EF4-FFF2-40B4-BE49-F238E27FC236}">
                <a16:creationId xmlns:a16="http://schemas.microsoft.com/office/drawing/2014/main" id="{E0BD2448-82B7-4E55-9745-66FAB655C8BD}"/>
              </a:ext>
            </a:extLst>
          </p:cNvPr>
          <p:cNvSpPr/>
          <p:nvPr/>
        </p:nvSpPr>
        <p:spPr>
          <a:xfrm>
            <a:off x="8106113" y="1156807"/>
            <a:ext cx="3420000" cy="5235575"/>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íṡḻiḑê">
            <a:extLst>
              <a:ext uri="{FF2B5EF4-FFF2-40B4-BE49-F238E27FC236}">
                <a16:creationId xmlns:a16="http://schemas.microsoft.com/office/drawing/2014/main" id="{5E294F51-CA39-4104-8D17-36FDADAE3FA9}"/>
              </a:ext>
            </a:extLst>
          </p:cNvPr>
          <p:cNvSpPr/>
          <p:nvPr/>
        </p:nvSpPr>
        <p:spPr>
          <a:xfrm>
            <a:off x="696000" y="1156807"/>
            <a:ext cx="3420000" cy="864000"/>
          </a:xfrm>
          <a:prstGeom prst="rect">
            <a:avLst/>
          </a:prstGeom>
          <a:solidFill>
            <a:srgbClr val="9DC8C8"/>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i="1" dirty="0">
                <a:latin typeface="Arial" panose="020B0604020202090204" pitchFamily="34" charset="0"/>
                <a:cs typeface="Arial" panose="020B0604020202090204" pitchFamily="34" charset="0"/>
              </a:rPr>
              <a:t>Root Mean Square Error (RMSE)</a:t>
            </a:r>
          </a:p>
        </p:txBody>
      </p:sp>
      <p:sp>
        <p:nvSpPr>
          <p:cNvPr id="14" name="íṡḻiḑê">
            <a:extLst>
              <a:ext uri="{FF2B5EF4-FFF2-40B4-BE49-F238E27FC236}">
                <a16:creationId xmlns:a16="http://schemas.microsoft.com/office/drawing/2014/main" id="{A404A0E9-EF1A-49FB-9533-1FE4179E2967}"/>
              </a:ext>
            </a:extLst>
          </p:cNvPr>
          <p:cNvSpPr/>
          <p:nvPr/>
        </p:nvSpPr>
        <p:spPr>
          <a:xfrm>
            <a:off x="4401057" y="1156807"/>
            <a:ext cx="3420000" cy="864000"/>
          </a:xfrm>
          <a:prstGeom prst="rect">
            <a:avLst/>
          </a:prstGeom>
          <a:solidFill>
            <a:srgbClr val="58C9B9"/>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i="1" dirty="0">
                <a:latin typeface="Arial" panose="020B0604020202090204" pitchFamily="34" charset="0"/>
                <a:cs typeface="Arial" panose="020B0604020202090204" pitchFamily="34" charset="0"/>
              </a:rPr>
              <a:t>Weighted Root Mean Squared Scaled Error (WRMSSE)</a:t>
            </a:r>
          </a:p>
        </p:txBody>
      </p:sp>
      <p:sp>
        <p:nvSpPr>
          <p:cNvPr id="15" name="íṡḻiḑê">
            <a:extLst>
              <a:ext uri="{FF2B5EF4-FFF2-40B4-BE49-F238E27FC236}">
                <a16:creationId xmlns:a16="http://schemas.microsoft.com/office/drawing/2014/main" id="{5342C658-EAD9-438C-BBF6-3C59820DC54D}"/>
              </a:ext>
            </a:extLst>
          </p:cNvPr>
          <p:cNvSpPr/>
          <p:nvPr/>
        </p:nvSpPr>
        <p:spPr>
          <a:xfrm>
            <a:off x="8106113" y="1156807"/>
            <a:ext cx="3420000" cy="864000"/>
          </a:xfrm>
          <a:prstGeom prst="rect">
            <a:avLst/>
          </a:prstGeom>
          <a:solidFill>
            <a:srgbClr val="519D9E"/>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i="1" dirty="0">
                <a:latin typeface="Arial" panose="020B0604020202090204" pitchFamily="34" charset="0"/>
                <a:cs typeface="Arial" panose="020B0604020202090204" pitchFamily="34" charset="0"/>
              </a:rPr>
              <a:t>Kaggle Score</a:t>
            </a:r>
          </a:p>
        </p:txBody>
      </p:sp>
      <p:pic>
        <p:nvPicPr>
          <p:cNvPr id="16" name="image6.jpeg">
            <a:extLst>
              <a:ext uri="{FF2B5EF4-FFF2-40B4-BE49-F238E27FC236}">
                <a16:creationId xmlns:a16="http://schemas.microsoft.com/office/drawing/2014/main" id="{B00B57CD-E302-4761-8594-5C4FD7CC1813}"/>
              </a:ext>
            </a:extLst>
          </p:cNvPr>
          <p:cNvPicPr>
            <a:picLocks noChangeAspect="1"/>
          </p:cNvPicPr>
          <p:nvPr/>
        </p:nvPicPr>
        <p:blipFill>
          <a:blip r:embed="rId3" cstate="print"/>
          <a:stretch>
            <a:fillRect/>
          </a:stretch>
        </p:blipFill>
        <p:spPr>
          <a:xfrm>
            <a:off x="1261535" y="4963604"/>
            <a:ext cx="2065866" cy="1041838"/>
          </a:xfrm>
          <a:prstGeom prst="rect">
            <a:avLst/>
          </a:prstGeom>
        </p:spPr>
      </p:pic>
      <p:pic>
        <p:nvPicPr>
          <p:cNvPr id="17" name="image7.jpeg">
            <a:extLst>
              <a:ext uri="{FF2B5EF4-FFF2-40B4-BE49-F238E27FC236}">
                <a16:creationId xmlns:a16="http://schemas.microsoft.com/office/drawing/2014/main" id="{0B6B041C-8D37-4CA6-B7CC-1B9DFAC8993E}"/>
              </a:ext>
            </a:extLst>
          </p:cNvPr>
          <p:cNvPicPr>
            <a:picLocks noChangeAspect="1"/>
          </p:cNvPicPr>
          <p:nvPr/>
        </p:nvPicPr>
        <p:blipFill>
          <a:blip r:embed="rId4" cstate="print"/>
          <a:stretch>
            <a:fillRect/>
          </a:stretch>
        </p:blipFill>
        <p:spPr>
          <a:xfrm>
            <a:off x="4879570" y="4918632"/>
            <a:ext cx="2297945" cy="1131782"/>
          </a:xfrm>
          <a:prstGeom prst="rect">
            <a:avLst/>
          </a:prstGeom>
        </p:spPr>
      </p:pic>
      <p:pic>
        <p:nvPicPr>
          <p:cNvPr id="6" name="Picture 5">
            <a:extLst>
              <a:ext uri="{FF2B5EF4-FFF2-40B4-BE49-F238E27FC236}">
                <a16:creationId xmlns:a16="http://schemas.microsoft.com/office/drawing/2014/main" id="{D862A9BD-8AEB-474C-ABB4-2F330A4A21B3}"/>
              </a:ext>
            </a:extLst>
          </p:cNvPr>
          <p:cNvPicPr>
            <a:picLocks noChangeAspect="1"/>
          </p:cNvPicPr>
          <p:nvPr/>
        </p:nvPicPr>
        <p:blipFill>
          <a:blip r:embed="rId5"/>
          <a:stretch>
            <a:fillRect/>
          </a:stretch>
        </p:blipFill>
        <p:spPr>
          <a:xfrm>
            <a:off x="8578196" y="5133726"/>
            <a:ext cx="2475833" cy="864000"/>
          </a:xfrm>
          <a:prstGeom prst="rect">
            <a:avLst/>
          </a:prstGeom>
        </p:spPr>
      </p:pic>
      <p:sp>
        <p:nvSpPr>
          <p:cNvPr id="7" name="TextBox 6">
            <a:extLst>
              <a:ext uri="{FF2B5EF4-FFF2-40B4-BE49-F238E27FC236}">
                <a16:creationId xmlns:a16="http://schemas.microsoft.com/office/drawing/2014/main" id="{A9C3ABA3-213E-4690-99C4-ACD2B1C96004}"/>
              </a:ext>
            </a:extLst>
          </p:cNvPr>
          <p:cNvSpPr txBox="1"/>
          <p:nvPr/>
        </p:nvSpPr>
        <p:spPr>
          <a:xfrm>
            <a:off x="786000" y="2108536"/>
            <a:ext cx="3240000"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effectLst/>
                <a:ea typeface="Times New Roman" panose="02020603050405020304" pitchFamily="18" charset="0"/>
              </a:rPr>
              <a:t>In order to </a:t>
            </a:r>
            <a:r>
              <a:rPr lang="en-US" altLang="zh-CN" sz="1600" b="1" dirty="0">
                <a:effectLst/>
                <a:ea typeface="Times New Roman" panose="02020603050405020304" pitchFamily="18" charset="0"/>
              </a:rPr>
              <a:t>simplify</a:t>
            </a:r>
            <a:r>
              <a:rPr lang="en-US" altLang="zh-CN" sz="1600" dirty="0">
                <a:effectLst/>
                <a:ea typeface="Times New Roman" panose="02020603050405020304" pitchFamily="18" charset="0"/>
              </a:rPr>
              <a:t> the training process, we use </a:t>
            </a:r>
            <a:r>
              <a:rPr lang="en-US" altLang="zh-CN" sz="1600" b="1" dirty="0">
                <a:effectLst/>
                <a:ea typeface="Times New Roman" panose="02020603050405020304" pitchFamily="18" charset="0"/>
              </a:rPr>
              <a:t>RMSE</a:t>
            </a:r>
            <a:r>
              <a:rPr lang="en-US" altLang="zh-CN" sz="1600" dirty="0">
                <a:effectLst/>
                <a:ea typeface="Times New Roman" panose="02020603050405020304" pitchFamily="18" charset="0"/>
              </a:rPr>
              <a:t> as our measure matrix </a:t>
            </a:r>
          </a:p>
          <a:p>
            <a:pPr marL="285750" indent="-285750">
              <a:buFont typeface="Arial" panose="020B0604020202020204" pitchFamily="34" charset="0"/>
              <a:buChar char="•"/>
            </a:pPr>
            <a:endParaRPr lang="en-US" altLang="zh-CN" sz="1600" dirty="0">
              <a:ea typeface="Times New Roman" panose="02020603050405020304" pitchFamily="18" charset="0"/>
            </a:endParaRPr>
          </a:p>
          <a:p>
            <a:pPr marL="285750" indent="-285750">
              <a:buFont typeface="Arial" panose="020B0604020202020204" pitchFamily="34" charset="0"/>
              <a:buChar char="•"/>
            </a:pPr>
            <a:r>
              <a:rPr lang="en-US" altLang="zh-CN" sz="1600" dirty="0">
                <a:effectLst/>
                <a:ea typeface="Times New Roman" panose="02020603050405020304" pitchFamily="18" charset="0"/>
              </a:rPr>
              <a:t>RMSE calculates the standard deviation of the residuals, which is also known as prediction errors</a:t>
            </a:r>
            <a:endParaRPr lang="zh-CN" altLang="zh-CN" sz="1600" dirty="0">
              <a:effectLst/>
              <a:ea typeface="Times New Roman" panose="02020603050405020304" pitchFamily="18" charset="0"/>
            </a:endParaRPr>
          </a:p>
          <a:p>
            <a:pPr marL="285750" indent="-285750">
              <a:buFont typeface="Arial" panose="020B0604020202020204" pitchFamily="34" charset="0"/>
              <a:buChar char="•"/>
            </a:pPr>
            <a:endParaRPr lang="zh-CN" altLang="en-US" sz="1600" dirty="0"/>
          </a:p>
        </p:txBody>
      </p:sp>
      <p:sp>
        <p:nvSpPr>
          <p:cNvPr id="8" name="TextBox 7">
            <a:extLst>
              <a:ext uri="{FF2B5EF4-FFF2-40B4-BE49-F238E27FC236}">
                <a16:creationId xmlns:a16="http://schemas.microsoft.com/office/drawing/2014/main" id="{FA9E3BED-ED32-489E-94CE-7D390722E1F7}"/>
              </a:ext>
            </a:extLst>
          </p:cNvPr>
          <p:cNvSpPr txBox="1"/>
          <p:nvPr/>
        </p:nvSpPr>
        <p:spPr>
          <a:xfrm>
            <a:off x="4476000" y="2108536"/>
            <a:ext cx="3240000" cy="280076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Competition applies </a:t>
            </a:r>
            <a:r>
              <a:rPr lang="en-US" altLang="zh-CN" sz="1600" b="1" dirty="0"/>
              <a:t>RMSSE </a:t>
            </a:r>
            <a:r>
              <a:rPr lang="en-US" altLang="zh-CN" sz="1600" dirty="0"/>
              <a:t>as the performance measure matrix</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The RMSSE metric is a variant of the original MASE metric aiming to get a </a:t>
            </a:r>
            <a:r>
              <a:rPr lang="en-US" altLang="zh-CN" sz="1600" b="1" dirty="0"/>
              <a:t>scale-free error</a:t>
            </a:r>
            <a:r>
              <a:rPr lang="en-US" altLang="zh-CN" sz="1600" dirty="0"/>
              <a:t> to compare forecasts across series with different scales effectively</a:t>
            </a:r>
          </a:p>
          <a:p>
            <a:pPr marL="285750" indent="-285750">
              <a:buFont typeface="Arial" panose="020B0604020202020204" pitchFamily="34" charset="0"/>
              <a:buChar char="•"/>
            </a:pPr>
            <a:endParaRPr lang="zh-CN" altLang="en-US" sz="1600" dirty="0"/>
          </a:p>
        </p:txBody>
      </p:sp>
      <p:sp>
        <p:nvSpPr>
          <p:cNvPr id="23" name="TextBox 22">
            <a:extLst>
              <a:ext uri="{FF2B5EF4-FFF2-40B4-BE49-F238E27FC236}">
                <a16:creationId xmlns:a16="http://schemas.microsoft.com/office/drawing/2014/main" id="{52BF4B80-0A4B-4AAB-997C-7F16C1BF54DB}"/>
              </a:ext>
            </a:extLst>
          </p:cNvPr>
          <p:cNvSpPr txBox="1"/>
          <p:nvPr/>
        </p:nvSpPr>
        <p:spPr>
          <a:xfrm>
            <a:off x="8166000" y="2108536"/>
            <a:ext cx="3240000" cy="2785378"/>
          </a:xfrm>
          <a:prstGeom prst="rect">
            <a:avLst/>
          </a:prstGeom>
          <a:noFill/>
        </p:spPr>
        <p:txBody>
          <a:bodyPr wrap="square">
            <a:spAutoFit/>
          </a:bodyPr>
          <a:lstStyle/>
          <a:p>
            <a:pPr marL="285750" indent="-285750">
              <a:spcBef>
                <a:spcPts val="900"/>
              </a:spcBef>
              <a:buFont typeface="Arial" panose="020B0604020202020204" pitchFamily="34" charset="0"/>
              <a:buChar char="•"/>
            </a:pPr>
            <a:r>
              <a:rPr lang="en-US" altLang="zh-CN" sz="1600" dirty="0"/>
              <a:t>Our goal is to optimize the </a:t>
            </a:r>
            <a:r>
              <a:rPr lang="en-US" altLang="zh-CN" sz="1600" b="1" dirty="0"/>
              <a:t>public score</a:t>
            </a:r>
            <a:r>
              <a:rPr lang="en-US" altLang="zh-CN" sz="1600" dirty="0"/>
              <a:t> on the Kaggle website.</a:t>
            </a:r>
          </a:p>
          <a:p>
            <a:pPr marL="285750" indent="-285750">
              <a:spcBef>
                <a:spcPts val="900"/>
              </a:spcBef>
              <a:buFont typeface="Arial" panose="020B0604020202020204" pitchFamily="34" charset="0"/>
              <a:buChar char="•"/>
            </a:pPr>
            <a:r>
              <a:rPr lang="en-US" altLang="zh-CN" sz="1600" dirty="0"/>
              <a:t>The exaggerated private score results from the unused </a:t>
            </a:r>
            <a:r>
              <a:rPr lang="en-US" altLang="zh-CN" sz="1600" i="1" dirty="0" err="1"/>
              <a:t>sales_train_evaluation</a:t>
            </a:r>
            <a:r>
              <a:rPr lang="en-US" altLang="zh-CN" sz="1600" i="1" dirty="0"/>
              <a:t> </a:t>
            </a:r>
            <a:r>
              <a:rPr lang="en-US" altLang="zh-CN" sz="1600" dirty="0"/>
              <a:t>data.</a:t>
            </a:r>
          </a:p>
          <a:p>
            <a:pPr marL="285750" indent="-285750">
              <a:spcBef>
                <a:spcPts val="900"/>
              </a:spcBef>
              <a:buFont typeface="Arial" panose="020B0604020202020204" pitchFamily="34" charset="0"/>
              <a:buChar char="•"/>
            </a:pPr>
            <a:r>
              <a:rPr lang="en-US" altLang="zh-CN" sz="1600" dirty="0"/>
              <a:t>The reason why is that we want to keep consistent with the data source in Kaggle’s competition. </a:t>
            </a:r>
            <a:endParaRPr lang="zh-CN" altLang="en-US" sz="1600" dirty="0"/>
          </a:p>
        </p:txBody>
      </p:sp>
    </p:spTree>
    <p:extLst>
      <p:ext uri="{BB962C8B-B14F-4D97-AF65-F5344CB8AC3E}">
        <p14:creationId xmlns:p14="http://schemas.microsoft.com/office/powerpoint/2010/main" val="4139287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zh-CN" dirty="0"/>
              <a:t>Conclusion</a:t>
            </a:r>
            <a:endParaRPr lang="zh-CN" altLang="en-US" dirty="0"/>
          </a:p>
        </p:txBody>
      </p:sp>
      <p:sp>
        <p:nvSpPr>
          <p:cNvPr id="19" name="íṡḻiḑê">
            <a:extLst>
              <a:ext uri="{FF2B5EF4-FFF2-40B4-BE49-F238E27FC236}">
                <a16:creationId xmlns:a16="http://schemas.microsoft.com/office/drawing/2014/main" id="{A02AFD02-FDDB-4002-8CF0-A69529F48BD8}"/>
              </a:ext>
            </a:extLst>
          </p:cNvPr>
          <p:cNvSpPr/>
          <p:nvPr/>
        </p:nvSpPr>
        <p:spPr>
          <a:xfrm>
            <a:off x="441038" y="1090953"/>
            <a:ext cx="3249468" cy="478155"/>
          </a:xfrm>
          <a:prstGeom prst="rect">
            <a:avLst/>
          </a:prstGeom>
          <a:solidFill>
            <a:srgbClr val="9DC8C8"/>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i="1" dirty="0">
                <a:latin typeface="Arial" panose="020B0604020202090204" pitchFamily="34" charset="0"/>
                <a:cs typeface="Arial" panose="020B0604020202090204" pitchFamily="34" charset="0"/>
              </a:rPr>
              <a:t>Take-aways</a:t>
            </a:r>
          </a:p>
        </p:txBody>
      </p:sp>
      <p:sp>
        <p:nvSpPr>
          <p:cNvPr id="20" name="íṡḻiḑê">
            <a:extLst>
              <a:ext uri="{FF2B5EF4-FFF2-40B4-BE49-F238E27FC236}">
                <a16:creationId xmlns:a16="http://schemas.microsoft.com/office/drawing/2014/main" id="{95A1219E-5DDE-49A0-B6B0-64E25D1E2CBA}"/>
              </a:ext>
            </a:extLst>
          </p:cNvPr>
          <p:cNvSpPr/>
          <p:nvPr/>
        </p:nvSpPr>
        <p:spPr>
          <a:xfrm>
            <a:off x="6307469" y="1090953"/>
            <a:ext cx="3249468" cy="478155"/>
          </a:xfrm>
          <a:prstGeom prst="rect">
            <a:avLst/>
          </a:prstGeom>
          <a:solidFill>
            <a:srgbClr val="58C9B9"/>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i="1" dirty="0">
                <a:latin typeface="Arial" panose="020B0604020202090204" pitchFamily="34" charset="0"/>
                <a:cs typeface="Arial" panose="020B0604020202090204" pitchFamily="34" charset="0"/>
              </a:rPr>
              <a:t>Further Improvement</a:t>
            </a:r>
          </a:p>
        </p:txBody>
      </p:sp>
      <p:sp>
        <p:nvSpPr>
          <p:cNvPr id="21" name="íṡḻiḑê">
            <a:extLst>
              <a:ext uri="{FF2B5EF4-FFF2-40B4-BE49-F238E27FC236}">
                <a16:creationId xmlns:a16="http://schemas.microsoft.com/office/drawing/2014/main" id="{9222AA81-7DF3-44E2-88D6-BE7F74AFA7FA}"/>
              </a:ext>
            </a:extLst>
          </p:cNvPr>
          <p:cNvSpPr/>
          <p:nvPr/>
        </p:nvSpPr>
        <p:spPr>
          <a:xfrm>
            <a:off x="441038" y="4688693"/>
            <a:ext cx="940281" cy="1349832"/>
          </a:xfrm>
          <a:prstGeom prst="rect">
            <a:avLst/>
          </a:prstGeom>
          <a:solidFill>
            <a:srgbClr val="519D9E"/>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pPr>
            <a:r>
              <a:rPr lang="en-US" altLang="zh-CN" b="1" i="1" dirty="0">
                <a:latin typeface="Arial" panose="020B0604020202090204" pitchFamily="34" charset="0"/>
                <a:cs typeface="Arial" panose="020B0604020202090204" pitchFamily="34" charset="0"/>
              </a:rPr>
              <a:t>Group </a:t>
            </a:r>
          </a:p>
          <a:p>
            <a:pPr algn="ctr">
              <a:spcBef>
                <a:spcPts val="600"/>
              </a:spcBef>
            </a:pPr>
            <a:r>
              <a:rPr lang="en-US" altLang="zh-CN" b="1" i="1" dirty="0">
                <a:latin typeface="Arial" panose="020B0604020202090204" pitchFamily="34" charset="0"/>
                <a:cs typeface="Arial" panose="020B0604020202090204" pitchFamily="34" charset="0"/>
              </a:rPr>
              <a:t>Work </a:t>
            </a:r>
          </a:p>
        </p:txBody>
      </p:sp>
      <p:sp>
        <p:nvSpPr>
          <p:cNvPr id="22" name="í$lîďê">
            <a:extLst>
              <a:ext uri="{FF2B5EF4-FFF2-40B4-BE49-F238E27FC236}">
                <a16:creationId xmlns:a16="http://schemas.microsoft.com/office/drawing/2014/main" id="{7A21E18F-7E58-4F5A-B583-F77CEA6F9BB9}"/>
              </a:ext>
            </a:extLst>
          </p:cNvPr>
          <p:cNvSpPr/>
          <p:nvPr/>
        </p:nvSpPr>
        <p:spPr>
          <a:xfrm>
            <a:off x="441038" y="1568167"/>
            <a:ext cx="5130030" cy="2758302"/>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noAutofit/>
          </a:bodyPr>
          <a:lstStyle/>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Become more skilled in </a:t>
            </a:r>
            <a:r>
              <a:rPr lang="en-US" altLang="zh-CN" sz="1600" b="1" dirty="0">
                <a:solidFill>
                  <a:schemeClr val="tx1"/>
                </a:solidFill>
                <a:latin typeface="Arial" panose="020B0604020202090204" pitchFamily="34" charset="0"/>
                <a:cs typeface="Arial" panose="020B0604020202090204" pitchFamily="34" charset="0"/>
              </a:rPr>
              <a:t>parameter tuning </a:t>
            </a:r>
            <a:r>
              <a:rPr lang="en-US" altLang="zh-CN" sz="1600" dirty="0">
                <a:solidFill>
                  <a:schemeClr val="tx1"/>
                </a:solidFill>
                <a:latin typeface="Arial" panose="020B0604020202090204" pitchFamily="34" charset="0"/>
                <a:cs typeface="Arial" panose="020B0604020202090204" pitchFamily="34" charset="0"/>
              </a:rPr>
              <a:t>for the Light GBM model with K-fold cross-validation</a:t>
            </a:r>
          </a:p>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Verify the </a:t>
            </a:r>
            <a:r>
              <a:rPr lang="en-US" altLang="zh-CN" sz="1600" b="1" dirty="0">
                <a:solidFill>
                  <a:schemeClr val="tx1"/>
                </a:solidFill>
                <a:latin typeface="Arial" panose="020B0604020202090204" pitchFamily="34" charset="0"/>
                <a:cs typeface="Arial" panose="020B0604020202090204" pitchFamily="34" charset="0"/>
              </a:rPr>
              <a:t>effectiveness of Light GBM</a:t>
            </a:r>
            <a:r>
              <a:rPr lang="en-US" altLang="zh-CN" sz="1600" dirty="0">
                <a:solidFill>
                  <a:schemeClr val="tx1"/>
                </a:solidFill>
                <a:latin typeface="Arial" panose="020B0604020202090204" pitchFamily="34" charset="0"/>
                <a:cs typeface="Arial" panose="020B0604020202090204" pitchFamily="34" charset="0"/>
              </a:rPr>
              <a:t> under various circumstances.</a:t>
            </a:r>
          </a:p>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Learned </a:t>
            </a:r>
            <a:r>
              <a:rPr lang="en-US" altLang="zh-CN" sz="1600" b="1" dirty="0">
                <a:solidFill>
                  <a:schemeClr val="tx1"/>
                </a:solidFill>
                <a:latin typeface="Arial" panose="020B0604020202090204" pitchFamily="34" charset="0"/>
                <a:cs typeface="Arial" panose="020B0604020202090204" pitchFamily="34" charset="0"/>
              </a:rPr>
              <a:t>Memory usage reduction</a:t>
            </a:r>
          </a:p>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Gain a rough picture </a:t>
            </a:r>
            <a:r>
              <a:rPr lang="en-US" altLang="zh-CN" sz="1600" b="1" dirty="0">
                <a:solidFill>
                  <a:schemeClr val="tx1"/>
                </a:solidFill>
                <a:latin typeface="Arial" panose="020B0604020202090204" pitchFamily="34" charset="0"/>
                <a:cs typeface="Arial" panose="020B0604020202090204" pitchFamily="34" charset="0"/>
              </a:rPr>
              <a:t>of people’s habit of shopping in the supermarket </a:t>
            </a:r>
            <a:r>
              <a:rPr lang="en-US" altLang="zh-CN" sz="1600" dirty="0">
                <a:solidFill>
                  <a:schemeClr val="tx1"/>
                </a:solidFill>
                <a:latin typeface="Arial" panose="020B0604020202090204" pitchFamily="34" charset="0"/>
                <a:cs typeface="Arial" panose="020B0604020202090204" pitchFamily="34" charset="0"/>
              </a:rPr>
              <a:t>through data visualization, which encourages us to think of machine learning methods to solve real-time business problems</a:t>
            </a:r>
          </a:p>
        </p:txBody>
      </p:sp>
      <p:sp>
        <p:nvSpPr>
          <p:cNvPr id="23" name="í$lîďê">
            <a:extLst>
              <a:ext uri="{FF2B5EF4-FFF2-40B4-BE49-F238E27FC236}">
                <a16:creationId xmlns:a16="http://schemas.microsoft.com/office/drawing/2014/main" id="{1092D47D-EA63-4E06-9F1E-D38444E4B862}"/>
              </a:ext>
            </a:extLst>
          </p:cNvPr>
          <p:cNvSpPr/>
          <p:nvPr/>
        </p:nvSpPr>
        <p:spPr>
          <a:xfrm>
            <a:off x="6307469" y="1568166"/>
            <a:ext cx="5130030" cy="2758302"/>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171450" indent="-171450">
              <a:spcBef>
                <a:spcPts val="600"/>
              </a:spcBef>
              <a:buFont typeface="Arial" panose="020B0604020202090204" pitchFamily="34" charset="0"/>
              <a:buChar char="•"/>
              <a:tabLst>
                <a:tab pos="227965" algn="l"/>
              </a:tabLst>
              <a:defRPr/>
            </a:pPr>
            <a:endParaRPr lang="en-US" altLang="zh-CN" sz="1600" dirty="0">
              <a:solidFill>
                <a:schemeClr val="tx1"/>
              </a:solidFill>
              <a:latin typeface="Arial" panose="020B0604020202090204" pitchFamily="34" charset="0"/>
              <a:cs typeface="Arial" panose="020B0604020202090204" pitchFamily="34" charset="0"/>
            </a:endParaRPr>
          </a:p>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We believe that we can have a better prediction and a lower error when using </a:t>
            </a:r>
            <a:r>
              <a:rPr lang="en-US" altLang="zh-CN" sz="1600" b="1" dirty="0">
                <a:solidFill>
                  <a:schemeClr val="tx1"/>
                </a:solidFill>
                <a:latin typeface="Arial" panose="020B0604020202090204" pitchFamily="34" charset="0"/>
                <a:cs typeface="Arial" panose="020B0604020202090204" pitchFamily="34" charset="0"/>
              </a:rPr>
              <a:t>more supplementary datasets </a:t>
            </a:r>
            <a:r>
              <a:rPr lang="en-US" altLang="zh-CN" sz="1600" dirty="0">
                <a:solidFill>
                  <a:schemeClr val="tx1"/>
                </a:solidFill>
                <a:latin typeface="Arial" panose="020B0604020202090204" pitchFamily="34" charset="0"/>
                <a:cs typeface="Arial" panose="020B0604020202090204" pitchFamily="34" charset="0"/>
              </a:rPr>
              <a:t>for further training. </a:t>
            </a:r>
          </a:p>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We may try to apply </a:t>
            </a:r>
            <a:r>
              <a:rPr lang="en-US" altLang="zh-CN" sz="1600" b="1" dirty="0">
                <a:solidFill>
                  <a:schemeClr val="tx1"/>
                </a:solidFill>
                <a:latin typeface="Arial" panose="020B0604020202090204" pitchFamily="34" charset="0"/>
                <a:cs typeface="Arial" panose="020B0604020202090204" pitchFamily="34" charset="0"/>
              </a:rPr>
              <a:t>other methods </a:t>
            </a:r>
            <a:r>
              <a:rPr lang="en-US" altLang="zh-CN" sz="1600" dirty="0">
                <a:solidFill>
                  <a:schemeClr val="tx1"/>
                </a:solidFill>
                <a:latin typeface="Arial" panose="020B0604020202090204" pitchFamily="34" charset="0"/>
                <a:cs typeface="Arial" panose="020B0604020202090204" pitchFamily="34" charset="0"/>
              </a:rPr>
              <a:t>in further exploration</a:t>
            </a:r>
          </a:p>
          <a:p>
            <a:pPr marL="742950" lvl="1" indent="-285750">
              <a:buFont typeface="Arial" panose="020B060402020202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Neural networks </a:t>
            </a:r>
          </a:p>
          <a:p>
            <a:pPr marL="742950" lvl="1" indent="-285750">
              <a:buFont typeface="Arial" panose="020B060402020202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LSTM </a:t>
            </a:r>
          </a:p>
        </p:txBody>
      </p:sp>
      <p:sp>
        <p:nvSpPr>
          <p:cNvPr id="24" name="í$lîďê">
            <a:extLst>
              <a:ext uri="{FF2B5EF4-FFF2-40B4-BE49-F238E27FC236}">
                <a16:creationId xmlns:a16="http://schemas.microsoft.com/office/drawing/2014/main" id="{2B5ACC1E-E2A8-4688-BD83-4376D20E3CE1}"/>
              </a:ext>
            </a:extLst>
          </p:cNvPr>
          <p:cNvSpPr/>
          <p:nvPr/>
        </p:nvSpPr>
        <p:spPr>
          <a:xfrm>
            <a:off x="1381319" y="4688693"/>
            <a:ext cx="10122567" cy="1349833"/>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noAutofit/>
          </a:bodyPr>
          <a:lstStyle/>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We </a:t>
            </a:r>
            <a:r>
              <a:rPr lang="en-US" altLang="zh-CN" sz="1600" b="1" dirty="0">
                <a:solidFill>
                  <a:schemeClr val="tx1"/>
                </a:solidFill>
                <a:latin typeface="Arial" panose="020B0604020202090204" pitchFamily="34" charset="0"/>
                <a:cs typeface="Arial" panose="020B0604020202090204" pitchFamily="34" charset="0"/>
              </a:rPr>
              <a:t>all actively participated </a:t>
            </a:r>
            <a:r>
              <a:rPr lang="en-US" altLang="zh-CN" sz="1600" dirty="0">
                <a:solidFill>
                  <a:schemeClr val="tx1"/>
                </a:solidFill>
                <a:latin typeface="Arial" panose="020B0604020202090204" pitchFamily="34" charset="0"/>
                <a:cs typeface="Arial" panose="020B0604020202090204" pitchFamily="34" charset="0"/>
              </a:rPr>
              <a:t>in the initial discussion for the overall structure and ideas.</a:t>
            </a:r>
          </a:p>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After the outline is settled, </a:t>
            </a:r>
            <a:r>
              <a:rPr lang="en-US" altLang="zh-CN" sz="1600" b="1" dirty="0">
                <a:solidFill>
                  <a:schemeClr val="tx1"/>
                </a:solidFill>
                <a:latin typeface="Arial" panose="020B0604020202090204" pitchFamily="34" charset="0"/>
                <a:cs typeface="Arial" panose="020B0604020202090204" pitchFamily="34" charset="0"/>
              </a:rPr>
              <a:t>PENG </a:t>
            </a:r>
            <a:r>
              <a:rPr lang="en-US" altLang="zh-CN" sz="1600" b="1" dirty="0" err="1">
                <a:solidFill>
                  <a:schemeClr val="tx1"/>
                </a:solidFill>
                <a:latin typeface="Arial" panose="020B0604020202090204" pitchFamily="34" charset="0"/>
                <a:cs typeface="Arial" panose="020B0604020202090204" pitchFamily="34" charset="0"/>
              </a:rPr>
              <a:t>Junkai</a:t>
            </a:r>
            <a:r>
              <a:rPr lang="en-US" altLang="zh-CN" sz="1600" b="1" dirty="0">
                <a:solidFill>
                  <a:schemeClr val="tx1"/>
                </a:solidFill>
                <a:latin typeface="Arial" panose="020B0604020202090204" pitchFamily="34" charset="0"/>
                <a:cs typeface="Arial" panose="020B0604020202090204" pitchFamily="34" charset="0"/>
              </a:rPr>
              <a:t> </a:t>
            </a:r>
            <a:r>
              <a:rPr lang="en-US" altLang="zh-CN" sz="1600" dirty="0">
                <a:solidFill>
                  <a:schemeClr val="tx1"/>
                </a:solidFill>
                <a:latin typeface="Arial" panose="020B0604020202090204" pitchFamily="34" charset="0"/>
                <a:cs typeface="Arial" panose="020B0604020202090204" pitchFamily="34" charset="0"/>
              </a:rPr>
              <a:t>and </a:t>
            </a:r>
            <a:r>
              <a:rPr lang="en-US" altLang="zh-CN" sz="1600" b="1" i="1" dirty="0">
                <a:solidFill>
                  <a:schemeClr val="tx1"/>
                </a:solidFill>
                <a:latin typeface="Arial" panose="020B0604020202090204" pitchFamily="34" charset="0"/>
                <a:cs typeface="Arial" panose="020B0604020202090204" pitchFamily="34" charset="0"/>
              </a:rPr>
              <a:t>NI </a:t>
            </a:r>
            <a:r>
              <a:rPr lang="en-US" altLang="zh-CN" sz="1600" b="1" i="1" dirty="0" err="1">
                <a:solidFill>
                  <a:schemeClr val="tx1"/>
                </a:solidFill>
                <a:latin typeface="Arial" panose="020B0604020202090204" pitchFamily="34" charset="0"/>
                <a:cs typeface="Arial" panose="020B0604020202090204" pitchFamily="34" charset="0"/>
              </a:rPr>
              <a:t>Xiaohan</a:t>
            </a:r>
            <a:r>
              <a:rPr lang="en-US" altLang="zh-CN" sz="1600" b="1" i="1" dirty="0">
                <a:solidFill>
                  <a:schemeClr val="tx1"/>
                </a:solidFill>
                <a:latin typeface="Arial" panose="020B0604020202090204" pitchFamily="34" charset="0"/>
                <a:cs typeface="Arial" panose="020B0604020202090204" pitchFamily="34" charset="0"/>
              </a:rPr>
              <a:t> </a:t>
            </a:r>
            <a:r>
              <a:rPr lang="en-US" altLang="zh-CN" sz="1600" dirty="0">
                <a:solidFill>
                  <a:schemeClr val="tx1"/>
                </a:solidFill>
                <a:latin typeface="Arial" panose="020B0604020202090204" pitchFamily="34" charset="0"/>
                <a:cs typeface="Arial" panose="020B0604020202090204" pitchFamily="34" charset="0"/>
              </a:rPr>
              <a:t>are mainly responsible for coding, and </a:t>
            </a:r>
            <a:r>
              <a:rPr lang="en-US" altLang="zh-CN" sz="1600" b="1" i="1" dirty="0">
                <a:solidFill>
                  <a:schemeClr val="tx1"/>
                </a:solidFill>
                <a:latin typeface="Arial" panose="020B0604020202090204" pitchFamily="34" charset="0"/>
                <a:cs typeface="Arial" panose="020B0604020202090204" pitchFamily="34" charset="0"/>
              </a:rPr>
              <a:t>MA Rongyue</a:t>
            </a:r>
            <a:r>
              <a:rPr lang="en-US" altLang="zh-CN" sz="1600" dirty="0">
                <a:solidFill>
                  <a:schemeClr val="tx1"/>
                </a:solidFill>
                <a:latin typeface="Arial" panose="020B0604020202090204" pitchFamily="34" charset="0"/>
                <a:cs typeface="Arial" panose="020B0604020202090204" pitchFamily="34" charset="0"/>
              </a:rPr>
              <a:t> and </a:t>
            </a:r>
            <a:r>
              <a:rPr lang="en-US" altLang="zh-CN" sz="1600" b="1" i="1" dirty="0">
                <a:solidFill>
                  <a:schemeClr val="tx1"/>
                </a:solidFill>
                <a:latin typeface="Arial" panose="020B0604020202090204" pitchFamily="34" charset="0"/>
                <a:cs typeface="Arial" panose="020B0604020202090204" pitchFamily="34" charset="0"/>
              </a:rPr>
              <a:t>YE </a:t>
            </a:r>
            <a:r>
              <a:rPr lang="en-US" altLang="zh-CN" sz="1600" b="1" i="1" dirty="0" err="1">
                <a:solidFill>
                  <a:schemeClr val="tx1"/>
                </a:solidFill>
                <a:latin typeface="Arial" panose="020B0604020202090204" pitchFamily="34" charset="0"/>
                <a:cs typeface="Arial" panose="020B0604020202090204" pitchFamily="34" charset="0"/>
              </a:rPr>
              <a:t>Mengxiang</a:t>
            </a:r>
            <a:r>
              <a:rPr lang="en-US" altLang="zh-CN" sz="1600" b="1" i="1" dirty="0">
                <a:solidFill>
                  <a:schemeClr val="tx1"/>
                </a:solidFill>
                <a:latin typeface="Arial" panose="020B0604020202090204" pitchFamily="34" charset="0"/>
                <a:cs typeface="Arial" panose="020B0604020202090204" pitchFamily="34" charset="0"/>
              </a:rPr>
              <a:t> </a:t>
            </a:r>
            <a:r>
              <a:rPr lang="en-US" altLang="zh-CN" sz="1600" dirty="0">
                <a:solidFill>
                  <a:schemeClr val="tx1"/>
                </a:solidFill>
                <a:latin typeface="Arial" panose="020B0604020202090204" pitchFamily="34" charset="0"/>
                <a:cs typeface="Arial" panose="020B0604020202090204" pitchFamily="34" charset="0"/>
              </a:rPr>
              <a:t>are mainly responsible for report writing, slide making, and video recording. Moreover, we also support and conduct cross-checking for others’ parts and give suggestions.</a:t>
            </a:r>
          </a:p>
        </p:txBody>
      </p:sp>
    </p:spTree>
    <p:extLst>
      <p:ext uri="{BB962C8B-B14F-4D97-AF65-F5344CB8AC3E}">
        <p14:creationId xmlns:p14="http://schemas.microsoft.com/office/powerpoint/2010/main" val="2822440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619000"/>
            <a:ext cx="12192000"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08851" y="2967335"/>
            <a:ext cx="9174306" cy="923330"/>
          </a:xfrm>
          <a:prstGeom prst="rect">
            <a:avLst/>
          </a:prstGeom>
          <a:noFill/>
        </p:spPr>
        <p:txBody>
          <a:bodyPr wrap="none" rtlCol="0">
            <a:spAutoFit/>
          </a:bodyPr>
          <a:lstStyle/>
          <a:p>
            <a:pPr algn="ctr"/>
            <a:r>
              <a:rPr lang="en-US" altLang="zh-CN" sz="5400" b="1" spc="200" dirty="0">
                <a:solidFill>
                  <a:srgbClr val="283C63"/>
                </a:solidFill>
              </a:rPr>
              <a:t>Thanks for your attention</a:t>
            </a:r>
            <a:endParaRPr lang="zh-CN" altLang="en-US" sz="5400" b="1" spc="200" dirty="0">
              <a:solidFill>
                <a:srgbClr val="283C63"/>
              </a:solidFill>
            </a:endParaRPr>
          </a:p>
        </p:txBody>
      </p:sp>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Lst>
          </a:blip>
          <a:srcRect t="4851"/>
          <a:stretch>
            <a:fillRect/>
          </a:stretch>
        </p:blipFill>
        <p:spPr>
          <a:xfrm>
            <a:off x="264424" y="237244"/>
            <a:ext cx="2041896" cy="13002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240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Line 39"/>
          <p:cNvSpPr>
            <a:spLocks noChangeShapeType="1"/>
          </p:cNvSpPr>
          <p:nvPr/>
        </p:nvSpPr>
        <p:spPr bwMode="auto">
          <a:xfrm>
            <a:off x="3171841" y="-19050"/>
            <a:ext cx="1587" cy="687705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p:cNvGrpSpPr/>
          <p:nvPr/>
        </p:nvGrpSpPr>
        <p:grpSpPr>
          <a:xfrm>
            <a:off x="403161" y="2974968"/>
            <a:ext cx="2433679" cy="908064"/>
            <a:chOff x="763162" y="2974968"/>
            <a:chExt cx="2433679" cy="908064"/>
          </a:xfrm>
        </p:grpSpPr>
        <p:sp>
          <p:nvSpPr>
            <p:cNvPr id="5" name="文本框 4"/>
            <p:cNvSpPr txBox="1"/>
            <p:nvPr/>
          </p:nvSpPr>
          <p:spPr>
            <a:xfrm>
              <a:off x="763162" y="3075057"/>
              <a:ext cx="2433679" cy="707886"/>
            </a:xfrm>
            <a:prstGeom prst="rect">
              <a:avLst/>
            </a:prstGeom>
            <a:noFill/>
          </p:spPr>
          <p:txBody>
            <a:bodyPr wrap="none" rtlCol="0">
              <a:spAutoFit/>
            </a:bodyPr>
            <a:lstStyle/>
            <a:p>
              <a:pPr algn="ctr"/>
              <a:r>
                <a:rPr lang="en-US" altLang="zh-CN" sz="4000" b="1">
                  <a:solidFill>
                    <a:schemeClr val="bg1"/>
                  </a:solidFill>
                  <a:latin typeface="Arial" panose="020B0604020202090204" pitchFamily="34" charset="0"/>
                  <a:ea typeface="+mj-ea"/>
                  <a:cs typeface="Arial" panose="020B0604020202090204" pitchFamily="34" charset="0"/>
                </a:rPr>
                <a:t>OUTLINE</a:t>
              </a:r>
              <a:endParaRPr lang="zh-CN" altLang="en-US" sz="4000" b="1">
                <a:solidFill>
                  <a:schemeClr val="bg1"/>
                </a:solidFill>
                <a:latin typeface="Arial" panose="020B0604020202090204" pitchFamily="34" charset="0"/>
                <a:ea typeface="+mj-ea"/>
                <a:cs typeface="Arial" panose="020B0604020202090204" pitchFamily="34" charset="0"/>
              </a:endParaRPr>
            </a:p>
          </p:txBody>
        </p:sp>
        <p:grpSp>
          <p:nvGrpSpPr>
            <p:cNvPr id="6" name="组合 5"/>
            <p:cNvGrpSpPr/>
            <p:nvPr/>
          </p:nvGrpSpPr>
          <p:grpSpPr>
            <a:xfrm>
              <a:off x="927322" y="2974968"/>
              <a:ext cx="2105359" cy="908064"/>
              <a:chOff x="927321" y="2719336"/>
              <a:chExt cx="2105359" cy="908064"/>
            </a:xfrm>
          </p:grpSpPr>
          <p:cxnSp>
            <p:nvCxnSpPr>
              <p:cNvPr id="7" name="直接连接符 6"/>
              <p:cNvCxnSpPr/>
              <p:nvPr/>
            </p:nvCxnSpPr>
            <p:spPr>
              <a:xfrm>
                <a:off x="927321" y="2719336"/>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27321" y="3627400"/>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3" name="组合 52"/>
          <p:cNvGrpSpPr/>
          <p:nvPr/>
        </p:nvGrpSpPr>
        <p:grpSpPr>
          <a:xfrm>
            <a:off x="3863836" y="579130"/>
            <a:ext cx="3652900" cy="400110"/>
            <a:chOff x="3737161" y="630642"/>
            <a:chExt cx="3652900" cy="400110"/>
          </a:xfrm>
        </p:grpSpPr>
        <p:sp>
          <p:nvSpPr>
            <p:cNvPr id="11" name="文本框 10"/>
            <p:cNvSpPr txBox="1"/>
            <p:nvPr/>
          </p:nvSpPr>
          <p:spPr>
            <a:xfrm>
              <a:off x="3737161" y="630642"/>
              <a:ext cx="1039067" cy="400110"/>
            </a:xfrm>
            <a:prstGeom prst="rect">
              <a:avLst/>
            </a:prstGeom>
            <a:noFill/>
          </p:spPr>
          <p:txBody>
            <a:bodyPr wrap="none" rtlCol="0">
              <a:spAutoFit/>
            </a:bodyPr>
            <a:lstStyle/>
            <a:p>
              <a:r>
                <a:rPr lang="en-US" altLang="zh-CN" sz="2000" b="1">
                  <a:latin typeface="Arial" panose="020B0604020202090204" pitchFamily="34" charset="0"/>
                  <a:cs typeface="Arial" panose="020B0604020202090204" pitchFamily="34" charset="0"/>
                </a:rPr>
                <a:t>Part 01</a:t>
              </a:r>
              <a:endParaRPr lang="zh-CN" altLang="en-US" sz="2000" b="1">
                <a:latin typeface="Arial" panose="020B0604020202090204" pitchFamily="34" charset="0"/>
                <a:cs typeface="Arial" panose="020B0604020202090204" pitchFamily="34" charset="0"/>
              </a:endParaRPr>
            </a:p>
          </p:txBody>
        </p:sp>
        <p:sp>
          <p:nvSpPr>
            <p:cNvPr id="12" name="文本框 11"/>
            <p:cNvSpPr txBox="1"/>
            <p:nvPr/>
          </p:nvSpPr>
          <p:spPr>
            <a:xfrm>
              <a:off x="5019367" y="646031"/>
              <a:ext cx="1084580" cy="368300"/>
            </a:xfrm>
            <a:prstGeom prst="rect">
              <a:avLst/>
            </a:prstGeom>
            <a:noFill/>
          </p:spPr>
          <p:txBody>
            <a:bodyPr wrap="none" rtlCol="0">
              <a:spAutoFit/>
            </a:bodyPr>
            <a:lstStyle/>
            <a:p>
              <a:pPr algn="l" fontAlgn="base">
                <a:spcBef>
                  <a:spcPct val="20000"/>
                </a:spcBef>
                <a:spcAft>
                  <a:spcPts val="600"/>
                </a:spcAft>
              </a:pPr>
              <a:r>
                <a:rPr lang="en-US" altLang="zh-CN">
                  <a:latin typeface="Arial" panose="020B0604020202090204" pitchFamily="34" charset="0"/>
                  <a:cs typeface="Arial" panose="020B0604020202090204" pitchFamily="34" charset="0"/>
                </a:rPr>
                <a:t>Abstract </a:t>
              </a:r>
              <a:endParaRPr lang="zh-CN" altLang="zh-CN" dirty="0">
                <a:latin typeface="Arial" panose="020B0604020202090204" pitchFamily="34" charset="0"/>
                <a:cs typeface="Arial" panose="020B0604020202090204" pitchFamily="34" charset="0"/>
              </a:endParaRPr>
            </a:p>
          </p:txBody>
        </p:sp>
        <p:cxnSp>
          <p:nvCxnSpPr>
            <p:cNvPr id="13" name="直接连接符 12"/>
            <p:cNvCxnSpPr/>
            <p:nvPr/>
          </p:nvCxnSpPr>
          <p:spPr>
            <a:xfrm>
              <a:off x="3826061" y="1028807"/>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3863836" y="1330414"/>
            <a:ext cx="3652900" cy="400110"/>
            <a:chOff x="3737161" y="1184979"/>
            <a:chExt cx="3652900" cy="400110"/>
          </a:xfrm>
        </p:grpSpPr>
        <p:sp>
          <p:nvSpPr>
            <p:cNvPr id="15" name="文本框 14"/>
            <p:cNvSpPr txBox="1"/>
            <p:nvPr/>
          </p:nvSpPr>
          <p:spPr>
            <a:xfrm>
              <a:off x="3737161" y="1184979"/>
              <a:ext cx="1039067" cy="400110"/>
            </a:xfrm>
            <a:prstGeom prst="rect">
              <a:avLst/>
            </a:prstGeom>
            <a:noFill/>
          </p:spPr>
          <p:txBody>
            <a:bodyPr wrap="none" rtlCol="0">
              <a:spAutoFit/>
            </a:bodyPr>
            <a:lstStyle/>
            <a:p>
              <a:r>
                <a:rPr lang="en-US" altLang="zh-CN" sz="2000" b="1">
                  <a:latin typeface="Arial" panose="020B0604020202090204" pitchFamily="34" charset="0"/>
                  <a:cs typeface="Arial" panose="020B0604020202090204" pitchFamily="34" charset="0"/>
                </a:rPr>
                <a:t>Part 02</a:t>
              </a:r>
              <a:endParaRPr lang="zh-CN" altLang="en-US" sz="2000" b="1">
                <a:latin typeface="Arial" panose="020B0604020202090204" pitchFamily="34" charset="0"/>
                <a:cs typeface="Arial" panose="020B0604020202090204" pitchFamily="34" charset="0"/>
              </a:endParaRPr>
            </a:p>
          </p:txBody>
        </p:sp>
        <p:sp>
          <p:nvSpPr>
            <p:cNvPr id="16" name="文本框 15"/>
            <p:cNvSpPr txBox="1"/>
            <p:nvPr/>
          </p:nvSpPr>
          <p:spPr>
            <a:xfrm>
              <a:off x="5019367" y="1200368"/>
              <a:ext cx="1376680" cy="368300"/>
            </a:xfrm>
            <a:prstGeom prst="rect">
              <a:avLst/>
            </a:prstGeom>
            <a:noFill/>
          </p:spPr>
          <p:txBody>
            <a:bodyPr wrap="none" rtlCol="0">
              <a:spAutoFit/>
            </a:bodyPr>
            <a:lstStyle/>
            <a:p>
              <a:pPr algn="l" fontAlgn="base">
                <a:spcBef>
                  <a:spcPct val="20000"/>
                </a:spcBef>
                <a:spcAft>
                  <a:spcPts val="600"/>
                </a:spcAft>
              </a:pPr>
              <a:r>
                <a:rPr lang="en-US" altLang="zh-CN">
                  <a:latin typeface="Arial" panose="020B0604020202090204" pitchFamily="34" charset="0"/>
                  <a:cs typeface="Arial" panose="020B0604020202090204" pitchFamily="34" charset="0"/>
                </a:rPr>
                <a:t>Introduction</a:t>
              </a:r>
            </a:p>
          </p:txBody>
        </p:sp>
        <p:cxnSp>
          <p:nvCxnSpPr>
            <p:cNvPr id="17" name="直接连接符 16"/>
            <p:cNvCxnSpPr/>
            <p:nvPr/>
          </p:nvCxnSpPr>
          <p:spPr>
            <a:xfrm>
              <a:off x="3826061" y="1583144"/>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3863836" y="2081698"/>
            <a:ext cx="3652900" cy="400110"/>
            <a:chOff x="3737161" y="1982635"/>
            <a:chExt cx="3652900" cy="400110"/>
          </a:xfrm>
        </p:grpSpPr>
        <p:sp>
          <p:nvSpPr>
            <p:cNvPr id="19" name="文本框 18"/>
            <p:cNvSpPr txBox="1"/>
            <p:nvPr/>
          </p:nvSpPr>
          <p:spPr>
            <a:xfrm>
              <a:off x="3737161" y="1982635"/>
              <a:ext cx="1039067" cy="400110"/>
            </a:xfrm>
            <a:prstGeom prst="rect">
              <a:avLst/>
            </a:prstGeom>
            <a:noFill/>
          </p:spPr>
          <p:txBody>
            <a:bodyPr wrap="none" rtlCol="0">
              <a:spAutoFit/>
            </a:bodyPr>
            <a:lstStyle/>
            <a:p>
              <a:r>
                <a:rPr lang="en-US" altLang="zh-CN" sz="2000" b="1">
                  <a:latin typeface="Arial" panose="020B0604020202090204" pitchFamily="34" charset="0"/>
                  <a:cs typeface="Arial" panose="020B0604020202090204" pitchFamily="34" charset="0"/>
                </a:rPr>
                <a:t>Part 03</a:t>
              </a:r>
              <a:endParaRPr lang="zh-CN" altLang="en-US" sz="2000" b="1">
                <a:latin typeface="Arial" panose="020B0604020202090204" pitchFamily="34" charset="0"/>
                <a:cs typeface="Arial" panose="020B0604020202090204" pitchFamily="34" charset="0"/>
              </a:endParaRPr>
            </a:p>
          </p:txBody>
        </p:sp>
        <p:sp>
          <p:nvSpPr>
            <p:cNvPr id="20" name="文本框 19"/>
            <p:cNvSpPr txBox="1"/>
            <p:nvPr/>
          </p:nvSpPr>
          <p:spPr>
            <a:xfrm>
              <a:off x="5019367" y="1998024"/>
              <a:ext cx="2189480" cy="368300"/>
            </a:xfrm>
            <a:prstGeom prst="rect">
              <a:avLst/>
            </a:prstGeom>
            <a:noFill/>
          </p:spPr>
          <p:txBody>
            <a:bodyPr wrap="none" rtlCol="0">
              <a:spAutoFit/>
            </a:bodyPr>
            <a:lstStyle/>
            <a:p>
              <a:pPr algn="l" fontAlgn="base">
                <a:spcBef>
                  <a:spcPct val="20000"/>
                </a:spcBef>
                <a:spcAft>
                  <a:spcPts val="600"/>
                </a:spcAft>
              </a:pPr>
              <a:r>
                <a:rPr lang="en-US" altLang="zh-CN">
                  <a:latin typeface="Arial" panose="020B0604020202090204" pitchFamily="34" charset="0"/>
                  <a:cs typeface="Arial" panose="020B0604020202090204" pitchFamily="34" charset="0"/>
                </a:rPr>
                <a:t>Data Preprocessing</a:t>
              </a:r>
            </a:p>
          </p:txBody>
        </p:sp>
        <p:cxnSp>
          <p:nvCxnSpPr>
            <p:cNvPr id="21" name="直接连接符 20"/>
            <p:cNvCxnSpPr/>
            <p:nvPr/>
          </p:nvCxnSpPr>
          <p:spPr>
            <a:xfrm>
              <a:off x="3826061" y="2380800"/>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863836" y="2832982"/>
            <a:ext cx="4081286" cy="400110"/>
            <a:chOff x="3737161" y="2780291"/>
            <a:chExt cx="4081286" cy="400110"/>
          </a:xfrm>
        </p:grpSpPr>
        <p:sp>
          <p:nvSpPr>
            <p:cNvPr id="23" name="文本框 22"/>
            <p:cNvSpPr txBox="1"/>
            <p:nvPr/>
          </p:nvSpPr>
          <p:spPr>
            <a:xfrm>
              <a:off x="3737161" y="2780291"/>
              <a:ext cx="1039067" cy="400110"/>
            </a:xfrm>
            <a:prstGeom prst="rect">
              <a:avLst/>
            </a:prstGeom>
            <a:noFill/>
          </p:spPr>
          <p:txBody>
            <a:bodyPr wrap="none" rtlCol="0">
              <a:spAutoFit/>
            </a:bodyPr>
            <a:lstStyle/>
            <a:p>
              <a:r>
                <a:rPr lang="en-US" altLang="zh-CN" sz="2000" b="1">
                  <a:latin typeface="Arial" panose="020B0604020202090204" pitchFamily="34" charset="0"/>
                  <a:cs typeface="Arial" panose="020B0604020202090204" pitchFamily="34" charset="0"/>
                </a:rPr>
                <a:t>Part 04</a:t>
              </a:r>
              <a:endParaRPr lang="zh-CN" altLang="en-US" sz="2000" b="1">
                <a:latin typeface="Arial" panose="020B0604020202090204" pitchFamily="34" charset="0"/>
                <a:cs typeface="Arial" panose="020B0604020202090204" pitchFamily="34" charset="0"/>
              </a:endParaRPr>
            </a:p>
          </p:txBody>
        </p:sp>
        <p:sp>
          <p:nvSpPr>
            <p:cNvPr id="24" name="文本框 23"/>
            <p:cNvSpPr txBox="1"/>
            <p:nvPr/>
          </p:nvSpPr>
          <p:spPr>
            <a:xfrm>
              <a:off x="5019367" y="2795680"/>
              <a:ext cx="2799080" cy="368300"/>
            </a:xfrm>
            <a:prstGeom prst="rect">
              <a:avLst/>
            </a:prstGeom>
            <a:noFill/>
          </p:spPr>
          <p:txBody>
            <a:bodyPr wrap="none" rtlCol="0">
              <a:spAutoFit/>
            </a:bodyPr>
            <a:lstStyle>
              <a:defPPr>
                <a:defRPr lang="zh-CN"/>
              </a:defPPr>
              <a:lvl1pPr fontAlgn="base">
                <a:spcBef>
                  <a:spcPct val="20000"/>
                </a:spcBef>
                <a:spcAft>
                  <a:spcPts val="600"/>
                </a:spcAft>
                <a:defRPr sz="2000">
                  <a:latin typeface="Arial" panose="020B0604020202090204" pitchFamily="34" charset="0"/>
                  <a:cs typeface="Arial" panose="020B0604020202090204" pitchFamily="34" charset="0"/>
                </a:defRPr>
              </a:lvl1pPr>
            </a:lstStyle>
            <a:p>
              <a:pPr algn="l"/>
              <a:r>
                <a:rPr lang="en-US" altLang="zh-CN" sz="1800"/>
                <a:t>Exploratory Data Analysis</a:t>
              </a:r>
            </a:p>
          </p:txBody>
        </p:sp>
        <p:cxnSp>
          <p:nvCxnSpPr>
            <p:cNvPr id="25" name="直接连接符 24"/>
            <p:cNvCxnSpPr/>
            <p:nvPr/>
          </p:nvCxnSpPr>
          <p:spPr>
            <a:xfrm>
              <a:off x="3826061" y="3178456"/>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3863836" y="3584266"/>
            <a:ext cx="3652900" cy="400110"/>
            <a:chOff x="3737161" y="3577947"/>
            <a:chExt cx="3652900" cy="400110"/>
          </a:xfrm>
        </p:grpSpPr>
        <p:sp>
          <p:nvSpPr>
            <p:cNvPr id="27" name="文本框 26"/>
            <p:cNvSpPr txBox="1"/>
            <p:nvPr/>
          </p:nvSpPr>
          <p:spPr>
            <a:xfrm>
              <a:off x="3737161" y="3577947"/>
              <a:ext cx="1039067" cy="400110"/>
            </a:xfrm>
            <a:prstGeom prst="rect">
              <a:avLst/>
            </a:prstGeom>
            <a:noFill/>
          </p:spPr>
          <p:txBody>
            <a:bodyPr wrap="none" rtlCol="0">
              <a:spAutoFit/>
            </a:bodyPr>
            <a:lstStyle/>
            <a:p>
              <a:r>
                <a:rPr lang="en-US" altLang="zh-CN" sz="2000" b="1">
                  <a:latin typeface="Arial" panose="020B0604020202090204" pitchFamily="34" charset="0"/>
                  <a:cs typeface="Arial" panose="020B0604020202090204" pitchFamily="34" charset="0"/>
                </a:rPr>
                <a:t>Part 05</a:t>
              </a:r>
              <a:endParaRPr lang="zh-CN" altLang="en-US" sz="2000" b="1">
                <a:latin typeface="Arial" panose="020B0604020202090204" pitchFamily="34" charset="0"/>
                <a:cs typeface="Arial" panose="020B0604020202090204" pitchFamily="34" charset="0"/>
              </a:endParaRPr>
            </a:p>
          </p:txBody>
        </p:sp>
        <p:sp>
          <p:nvSpPr>
            <p:cNvPr id="28" name="文本框 27"/>
            <p:cNvSpPr txBox="1"/>
            <p:nvPr/>
          </p:nvSpPr>
          <p:spPr>
            <a:xfrm>
              <a:off x="5019367" y="3593336"/>
              <a:ext cx="1948180" cy="368300"/>
            </a:xfrm>
            <a:prstGeom prst="rect">
              <a:avLst/>
            </a:prstGeom>
            <a:noFill/>
          </p:spPr>
          <p:txBody>
            <a:bodyPr wrap="none" rtlCol="0">
              <a:spAutoFit/>
            </a:bodyPr>
            <a:lstStyle>
              <a:defPPr>
                <a:defRPr lang="zh-CN"/>
              </a:defPPr>
              <a:lvl1pPr fontAlgn="base">
                <a:spcBef>
                  <a:spcPct val="20000"/>
                </a:spcBef>
                <a:spcAft>
                  <a:spcPts val="600"/>
                </a:spcAft>
                <a:defRPr sz="2000">
                  <a:latin typeface="Arial" panose="020B0604020202090204" pitchFamily="34" charset="0"/>
                  <a:cs typeface="Arial" panose="020B0604020202090204" pitchFamily="34" charset="0"/>
                </a:defRPr>
              </a:lvl1pPr>
            </a:lstStyle>
            <a:p>
              <a:pPr algn="l"/>
              <a:r>
                <a:rPr lang="en-US" altLang="zh-CN" sz="1800">
                  <a:latin typeface="Arial" panose="020B0604020202090204" pitchFamily="34" charset="0"/>
                  <a:cs typeface="Arial" panose="020B0604020202090204" pitchFamily="34" charset="0"/>
                </a:rPr>
                <a:t>Data Engineering</a:t>
              </a:r>
            </a:p>
          </p:txBody>
        </p:sp>
        <p:cxnSp>
          <p:nvCxnSpPr>
            <p:cNvPr id="29" name="直接连接符 28"/>
            <p:cNvCxnSpPr/>
            <p:nvPr/>
          </p:nvCxnSpPr>
          <p:spPr>
            <a:xfrm>
              <a:off x="3826061" y="3976112"/>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3863836" y="4335550"/>
            <a:ext cx="3652900" cy="400110"/>
            <a:chOff x="3737161" y="4375603"/>
            <a:chExt cx="3652900" cy="400110"/>
          </a:xfrm>
        </p:grpSpPr>
        <p:sp>
          <p:nvSpPr>
            <p:cNvPr id="31" name="文本框 30"/>
            <p:cNvSpPr txBox="1"/>
            <p:nvPr/>
          </p:nvSpPr>
          <p:spPr>
            <a:xfrm>
              <a:off x="3737161" y="4375603"/>
              <a:ext cx="1039067" cy="400110"/>
            </a:xfrm>
            <a:prstGeom prst="rect">
              <a:avLst/>
            </a:prstGeom>
            <a:noFill/>
          </p:spPr>
          <p:txBody>
            <a:bodyPr wrap="none" rtlCol="0">
              <a:spAutoFit/>
            </a:bodyPr>
            <a:lstStyle/>
            <a:p>
              <a:r>
                <a:rPr lang="en-US" altLang="zh-CN" sz="2000" b="1">
                  <a:latin typeface="Arial" panose="020B0604020202090204" pitchFamily="34" charset="0"/>
                  <a:cs typeface="Arial" panose="020B0604020202090204" pitchFamily="34" charset="0"/>
                </a:rPr>
                <a:t>Part 06</a:t>
              </a:r>
              <a:endParaRPr lang="zh-CN" altLang="en-US" sz="2000" b="1">
                <a:latin typeface="Arial" panose="020B0604020202090204" pitchFamily="34" charset="0"/>
                <a:cs typeface="Arial" panose="020B0604020202090204" pitchFamily="34" charset="0"/>
              </a:endParaRPr>
            </a:p>
          </p:txBody>
        </p:sp>
        <p:sp>
          <p:nvSpPr>
            <p:cNvPr id="32" name="文本框 31"/>
            <p:cNvSpPr txBox="1"/>
            <p:nvPr/>
          </p:nvSpPr>
          <p:spPr>
            <a:xfrm>
              <a:off x="5019367" y="4390992"/>
              <a:ext cx="1757680" cy="368300"/>
            </a:xfrm>
            <a:prstGeom prst="rect">
              <a:avLst/>
            </a:prstGeom>
            <a:noFill/>
          </p:spPr>
          <p:txBody>
            <a:bodyPr wrap="none" rtlCol="0">
              <a:spAutoFit/>
            </a:bodyPr>
            <a:lstStyle>
              <a:defPPr>
                <a:defRPr lang="zh-CN"/>
              </a:defPPr>
              <a:lvl1pPr fontAlgn="base">
                <a:spcBef>
                  <a:spcPct val="20000"/>
                </a:spcBef>
                <a:spcAft>
                  <a:spcPts val="600"/>
                </a:spcAft>
                <a:defRPr sz="2000">
                  <a:latin typeface="Arial" panose="020B0604020202090204" pitchFamily="34" charset="0"/>
                  <a:cs typeface="Arial" panose="020B0604020202090204" pitchFamily="34" charset="0"/>
                </a:defRPr>
              </a:lvl1pPr>
            </a:lstStyle>
            <a:p>
              <a:pPr algn="l" fontAlgn="base">
                <a:spcBef>
                  <a:spcPct val="20000"/>
                </a:spcBef>
                <a:spcAft>
                  <a:spcPts val="600"/>
                </a:spcAft>
              </a:pPr>
              <a:r>
                <a:rPr lang="en-US" altLang="zh-CN" sz="1800">
                  <a:latin typeface="Arial" panose="020B0604020202090204" pitchFamily="34" charset="0"/>
                  <a:cs typeface="Arial" panose="020B0604020202090204" pitchFamily="34" charset="0"/>
                </a:rPr>
                <a:t>Model Training </a:t>
              </a:r>
              <a:endParaRPr lang="zh-CN" altLang="zh-CN" sz="1800" dirty="0">
                <a:latin typeface="Arial" panose="020B0604020202090204" pitchFamily="34" charset="0"/>
                <a:cs typeface="Arial" panose="020B0604020202090204" pitchFamily="34" charset="0"/>
              </a:endParaRPr>
            </a:p>
          </p:txBody>
        </p:sp>
        <p:cxnSp>
          <p:nvCxnSpPr>
            <p:cNvPr id="33" name="直接连接符 32"/>
            <p:cNvCxnSpPr/>
            <p:nvPr/>
          </p:nvCxnSpPr>
          <p:spPr>
            <a:xfrm>
              <a:off x="3826061" y="4773768"/>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863836" y="5086834"/>
            <a:ext cx="3789186" cy="400110"/>
            <a:chOff x="3737161" y="5173259"/>
            <a:chExt cx="3789186" cy="400110"/>
          </a:xfrm>
        </p:grpSpPr>
        <p:sp>
          <p:nvSpPr>
            <p:cNvPr id="35" name="文本框 34"/>
            <p:cNvSpPr txBox="1"/>
            <p:nvPr/>
          </p:nvSpPr>
          <p:spPr>
            <a:xfrm>
              <a:off x="3737161" y="5173259"/>
              <a:ext cx="1039067" cy="400110"/>
            </a:xfrm>
            <a:prstGeom prst="rect">
              <a:avLst/>
            </a:prstGeom>
            <a:noFill/>
          </p:spPr>
          <p:txBody>
            <a:bodyPr wrap="none" rtlCol="0">
              <a:spAutoFit/>
            </a:bodyPr>
            <a:lstStyle/>
            <a:p>
              <a:r>
                <a:rPr lang="en-US" altLang="zh-CN" sz="2000" b="1">
                  <a:latin typeface="Arial" panose="020B0604020202090204" pitchFamily="34" charset="0"/>
                  <a:cs typeface="Arial" panose="020B0604020202090204" pitchFamily="34" charset="0"/>
                </a:rPr>
                <a:t>Part 07</a:t>
              </a:r>
              <a:endParaRPr lang="zh-CN" altLang="en-US" sz="2000" b="1">
                <a:latin typeface="Arial" panose="020B0604020202090204" pitchFamily="34" charset="0"/>
                <a:cs typeface="Arial" panose="020B0604020202090204" pitchFamily="34" charset="0"/>
              </a:endParaRPr>
            </a:p>
          </p:txBody>
        </p:sp>
        <p:sp>
          <p:nvSpPr>
            <p:cNvPr id="36" name="文本框 35"/>
            <p:cNvSpPr txBox="1"/>
            <p:nvPr/>
          </p:nvSpPr>
          <p:spPr>
            <a:xfrm>
              <a:off x="5019367" y="5188648"/>
              <a:ext cx="2506980" cy="368300"/>
            </a:xfrm>
            <a:prstGeom prst="rect">
              <a:avLst/>
            </a:prstGeom>
            <a:noFill/>
          </p:spPr>
          <p:txBody>
            <a:bodyPr wrap="none" rtlCol="0">
              <a:spAutoFit/>
            </a:bodyPr>
            <a:lstStyle>
              <a:defPPr>
                <a:defRPr lang="zh-CN"/>
              </a:defPPr>
              <a:lvl1pPr fontAlgn="base">
                <a:spcBef>
                  <a:spcPct val="20000"/>
                </a:spcBef>
                <a:spcAft>
                  <a:spcPts val="600"/>
                </a:spcAft>
                <a:defRPr sz="2000">
                  <a:latin typeface="Arial" panose="020B0604020202090204" pitchFamily="34" charset="0"/>
                  <a:cs typeface="Arial" panose="020B0604020202090204" pitchFamily="34" charset="0"/>
                </a:defRPr>
              </a:lvl1pPr>
            </a:lstStyle>
            <a:p>
              <a:pPr algn="l" fontAlgn="base">
                <a:spcBef>
                  <a:spcPct val="20000"/>
                </a:spcBef>
                <a:spcAft>
                  <a:spcPts val="600"/>
                </a:spcAft>
              </a:pPr>
              <a:r>
                <a:rPr lang="en-US" altLang="zh-CN" sz="1800">
                  <a:latin typeface="Arial" panose="020B0604020202090204" pitchFamily="34" charset="0"/>
                  <a:cs typeface="Arial" panose="020B0604020202090204" pitchFamily="34" charset="0"/>
                </a:rPr>
                <a:t>Performance Measure </a:t>
              </a:r>
              <a:endParaRPr lang="zh-CN" altLang="zh-CN" sz="1800" dirty="0">
                <a:latin typeface="Arial" panose="020B0604020202090204" pitchFamily="34" charset="0"/>
                <a:cs typeface="Arial" panose="020B0604020202090204" pitchFamily="34" charset="0"/>
              </a:endParaRPr>
            </a:p>
          </p:txBody>
        </p:sp>
        <p:cxnSp>
          <p:nvCxnSpPr>
            <p:cNvPr id="37" name="直接连接符 36"/>
            <p:cNvCxnSpPr/>
            <p:nvPr/>
          </p:nvCxnSpPr>
          <p:spPr>
            <a:xfrm>
              <a:off x="3826061" y="5571424"/>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3863836" y="5838120"/>
            <a:ext cx="3652900" cy="400110"/>
            <a:chOff x="3737161" y="5970912"/>
            <a:chExt cx="3652900" cy="400110"/>
          </a:xfrm>
        </p:grpSpPr>
        <p:sp>
          <p:nvSpPr>
            <p:cNvPr id="39" name="文本框 38"/>
            <p:cNvSpPr txBox="1"/>
            <p:nvPr/>
          </p:nvSpPr>
          <p:spPr>
            <a:xfrm>
              <a:off x="3737161" y="5970912"/>
              <a:ext cx="1039067" cy="400110"/>
            </a:xfrm>
            <a:prstGeom prst="rect">
              <a:avLst/>
            </a:prstGeom>
            <a:noFill/>
          </p:spPr>
          <p:txBody>
            <a:bodyPr wrap="none" rtlCol="0">
              <a:spAutoFit/>
            </a:bodyPr>
            <a:lstStyle/>
            <a:p>
              <a:r>
                <a:rPr lang="en-US" altLang="zh-CN" sz="2000" b="1">
                  <a:latin typeface="Arial" panose="020B0604020202090204" pitchFamily="34" charset="0"/>
                  <a:cs typeface="Arial" panose="020B0604020202090204" pitchFamily="34" charset="0"/>
                </a:rPr>
                <a:t>Part 08</a:t>
              </a:r>
              <a:endParaRPr lang="zh-CN" altLang="en-US" sz="2000" b="1">
                <a:latin typeface="Arial" panose="020B0604020202090204" pitchFamily="34" charset="0"/>
                <a:cs typeface="Arial" panose="020B0604020202090204" pitchFamily="34" charset="0"/>
              </a:endParaRPr>
            </a:p>
          </p:txBody>
        </p:sp>
        <p:sp>
          <p:nvSpPr>
            <p:cNvPr id="40" name="文本框 39"/>
            <p:cNvSpPr txBox="1"/>
            <p:nvPr/>
          </p:nvSpPr>
          <p:spPr>
            <a:xfrm>
              <a:off x="5019367" y="5986301"/>
              <a:ext cx="1313180" cy="368300"/>
            </a:xfrm>
            <a:prstGeom prst="rect">
              <a:avLst/>
            </a:prstGeom>
            <a:noFill/>
          </p:spPr>
          <p:txBody>
            <a:bodyPr wrap="none" rtlCol="0">
              <a:spAutoFit/>
            </a:bodyPr>
            <a:lstStyle>
              <a:defPPr>
                <a:defRPr lang="zh-CN"/>
              </a:defPPr>
              <a:lvl1pPr fontAlgn="base">
                <a:spcBef>
                  <a:spcPct val="20000"/>
                </a:spcBef>
                <a:spcAft>
                  <a:spcPts val="600"/>
                </a:spcAft>
                <a:defRPr sz="2000">
                  <a:latin typeface="Arial" panose="020B0604020202090204" pitchFamily="34" charset="0"/>
                  <a:cs typeface="Arial" panose="020B0604020202090204" pitchFamily="34" charset="0"/>
                </a:defRPr>
              </a:lvl1pPr>
            </a:lstStyle>
            <a:p>
              <a:pPr algn="l" fontAlgn="base">
                <a:spcBef>
                  <a:spcPct val="20000"/>
                </a:spcBef>
                <a:spcAft>
                  <a:spcPts val="600"/>
                </a:spcAft>
              </a:pPr>
              <a:r>
                <a:rPr lang="en-US" altLang="zh-CN" sz="1800">
                  <a:latin typeface="Arial" panose="020B0604020202090204" pitchFamily="34" charset="0"/>
                  <a:cs typeface="Arial" panose="020B0604020202090204" pitchFamily="34" charset="0"/>
                </a:rPr>
                <a:t>Conclusion</a:t>
              </a:r>
            </a:p>
          </p:txBody>
        </p:sp>
        <p:cxnSp>
          <p:nvCxnSpPr>
            <p:cNvPr id="41" name="直接连接符 40"/>
            <p:cNvCxnSpPr/>
            <p:nvPr/>
          </p:nvCxnSpPr>
          <p:spPr>
            <a:xfrm>
              <a:off x="3826061" y="6369077"/>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47" name="图片 46"/>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Lst>
          </a:blip>
          <a:srcRect t="4851"/>
          <a:stretch>
            <a:fillRect/>
          </a:stretch>
        </p:blipFill>
        <p:spPr>
          <a:xfrm>
            <a:off x="621349" y="855642"/>
            <a:ext cx="1766420" cy="12271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zh-CN" sz="2800"/>
              <a:t>Abstract  </a:t>
            </a:r>
            <a:endParaRPr lang="zh-CN" altLang="en-US"/>
          </a:p>
        </p:txBody>
      </p:sp>
      <p:sp>
        <p:nvSpPr>
          <p:cNvPr id="3" name="íṡḻiḑê"/>
          <p:cNvSpPr/>
          <p:nvPr/>
        </p:nvSpPr>
        <p:spPr>
          <a:xfrm>
            <a:off x="695999" y="1156807"/>
            <a:ext cx="5400001" cy="504000"/>
          </a:xfrm>
          <a:prstGeom prst="rect">
            <a:avLst/>
          </a:prstGeom>
          <a:solidFill>
            <a:srgbClr val="9DC8C8"/>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600" b="1" dirty="0">
                <a:latin typeface="Arial" panose="020B0604020202090204" pitchFamily="34" charset="0"/>
                <a:cs typeface="Arial" panose="020B0604020202090204" pitchFamily="34" charset="0"/>
              </a:rPr>
              <a:t>1. Introduction &amp; Data</a:t>
            </a:r>
          </a:p>
        </p:txBody>
      </p:sp>
      <p:sp>
        <p:nvSpPr>
          <p:cNvPr id="4" name="í$lîďê"/>
          <p:cNvSpPr/>
          <p:nvPr/>
        </p:nvSpPr>
        <p:spPr>
          <a:xfrm>
            <a:off x="695999" y="1702095"/>
            <a:ext cx="5400001" cy="1977277"/>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rmAutofit/>
          </a:bodyPr>
          <a:lstStyle/>
          <a:p>
            <a:pPr marL="171450" indent="-171450">
              <a:lnSpc>
                <a:spcPct val="110000"/>
              </a:lnSpc>
              <a:buFont typeface="Arial" panose="020B0604020202090204" pitchFamily="34" charset="0"/>
              <a:buChar char="•"/>
              <a:tabLst>
                <a:tab pos="227965" algn="l"/>
              </a:tabLst>
              <a:defRPr/>
            </a:pPr>
            <a:r>
              <a:rPr lang="en-US" altLang="zh-CN" dirty="0">
                <a:solidFill>
                  <a:schemeClr val="tx1"/>
                </a:solidFill>
                <a:latin typeface="Arial" panose="020B0604020202090204" pitchFamily="34" charset="0"/>
                <a:cs typeface="Arial" panose="020B0604020202090204" pitchFamily="34" charset="0"/>
              </a:rPr>
              <a:t>Predict item sales of Walmart, at stores in various locations for two 28-days periods</a:t>
            </a:r>
          </a:p>
          <a:p>
            <a:pPr marL="171450" indent="-171450">
              <a:lnSpc>
                <a:spcPct val="110000"/>
              </a:lnSpc>
              <a:buFont typeface="Arial" panose="020B0604020202090204" pitchFamily="34" charset="0"/>
              <a:buChar char="•"/>
              <a:tabLst>
                <a:tab pos="227965" algn="l"/>
              </a:tabLst>
              <a:defRPr/>
            </a:pPr>
            <a:r>
              <a:rPr lang="en-US" altLang="zh-CN" dirty="0">
                <a:solidFill>
                  <a:schemeClr val="tx1"/>
                </a:solidFill>
                <a:latin typeface="Arial" panose="020B0604020202090204" pitchFamily="34" charset="0"/>
                <a:cs typeface="Arial" panose="020B0604020202090204" pitchFamily="34" charset="0"/>
              </a:rPr>
              <a:t>Use four datasets</a:t>
            </a:r>
          </a:p>
          <a:p>
            <a:pPr marL="171450" indent="-171450">
              <a:lnSpc>
                <a:spcPct val="110000"/>
              </a:lnSpc>
              <a:buFont typeface="Arial" panose="020B0604020202090204" pitchFamily="34" charset="0"/>
              <a:buChar char="•"/>
              <a:tabLst>
                <a:tab pos="227965" algn="l"/>
              </a:tabLst>
              <a:defRPr/>
            </a:pPr>
            <a:r>
              <a:rPr lang="en-US" altLang="zh-CN" dirty="0">
                <a:solidFill>
                  <a:schemeClr val="tx1"/>
                </a:solidFill>
                <a:latin typeface="Arial" panose="020B0604020202090204" pitchFamily="34" charset="0"/>
                <a:cs typeface="Arial" panose="020B0604020202090204" pitchFamily="34" charset="0"/>
              </a:rPr>
              <a:t>Do data preprocessing including handling null values, reducing memory usage, </a:t>
            </a:r>
            <a:r>
              <a:rPr lang="en-US" altLang="zh-CN" dirty="0" err="1">
                <a:solidFill>
                  <a:schemeClr val="tx1"/>
                </a:solidFill>
                <a:latin typeface="Arial" panose="020B0604020202090204" pitchFamily="34" charset="0"/>
                <a:cs typeface="Arial" panose="020B0604020202090204" pitchFamily="34" charset="0"/>
              </a:rPr>
              <a:t>spliting</a:t>
            </a:r>
            <a:r>
              <a:rPr lang="en-US" altLang="zh-CN" dirty="0">
                <a:solidFill>
                  <a:schemeClr val="tx1"/>
                </a:solidFill>
                <a:latin typeface="Arial" panose="020B0604020202090204" pitchFamily="34" charset="0"/>
                <a:cs typeface="Arial" panose="020B0604020202090204" pitchFamily="34" charset="0"/>
              </a:rPr>
              <a:t> data and encoding</a:t>
            </a:r>
          </a:p>
        </p:txBody>
      </p:sp>
      <p:sp>
        <p:nvSpPr>
          <p:cNvPr id="5" name="íṡḻiḑê"/>
          <p:cNvSpPr/>
          <p:nvPr/>
        </p:nvSpPr>
        <p:spPr>
          <a:xfrm>
            <a:off x="6348639" y="1156807"/>
            <a:ext cx="5524045" cy="504000"/>
          </a:xfrm>
          <a:prstGeom prst="rect">
            <a:avLst/>
          </a:prstGeom>
          <a:solidFill>
            <a:srgbClr val="58C9B9"/>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600" b="1">
                <a:latin typeface="Arial" panose="020B0604020202090204" pitchFamily="34" charset="0"/>
                <a:cs typeface="Arial" panose="020B0604020202090204" pitchFamily="34" charset="0"/>
              </a:rPr>
              <a:t>2. EDA &amp; Feature Engineering</a:t>
            </a:r>
            <a:endParaRPr sz="2600" b="1" dirty="0">
              <a:latin typeface="Arial" panose="020B0604020202090204" pitchFamily="34" charset="0"/>
              <a:cs typeface="Arial" panose="020B0604020202090204" pitchFamily="34" charset="0"/>
            </a:endParaRPr>
          </a:p>
        </p:txBody>
      </p:sp>
      <p:sp>
        <p:nvSpPr>
          <p:cNvPr id="6" name="í$lîďê"/>
          <p:cNvSpPr/>
          <p:nvPr/>
        </p:nvSpPr>
        <p:spPr>
          <a:xfrm>
            <a:off x="6348730" y="1701800"/>
            <a:ext cx="5523865" cy="1977390"/>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rmAutofit fontScale="90000" lnSpcReduction="20000"/>
          </a:bodyPr>
          <a:lstStyle/>
          <a:p>
            <a:pPr marL="171450" indent="-171450" algn="l">
              <a:lnSpc>
                <a:spcPct val="110000"/>
              </a:lnSpc>
              <a:buFont typeface="Arial" panose="020B0604020202090204" pitchFamily="34" charset="0"/>
              <a:buChar char="•"/>
              <a:tabLst>
                <a:tab pos="227965" algn="l"/>
              </a:tabLst>
              <a:defRPr/>
            </a:pPr>
            <a:r>
              <a:rPr lang="en-US" altLang="zh-CN" sz="1800">
                <a:solidFill>
                  <a:schemeClr val="tx1"/>
                </a:solidFill>
                <a:latin typeface="Arial" panose="020B0604020202090204" pitchFamily="34" charset="0"/>
                <a:cs typeface="Arial" panose="020B0604020202090204" pitchFamily="34" charset="0"/>
              </a:rPr>
              <a:t>The sales comparision: FOODS&gt;HOUSEHOLD&gt;HOBBIES</a:t>
            </a:r>
          </a:p>
          <a:p>
            <a:pPr marL="171450" indent="-171450" algn="l">
              <a:lnSpc>
                <a:spcPct val="110000"/>
              </a:lnSpc>
              <a:buFont typeface="Arial" panose="020B0604020202090204" pitchFamily="34" charset="0"/>
              <a:buChar char="•"/>
              <a:tabLst>
                <a:tab pos="227965" algn="l"/>
              </a:tabLst>
              <a:defRPr/>
            </a:pPr>
            <a:r>
              <a:rPr lang="en-US" altLang="zh-CN">
                <a:solidFill>
                  <a:schemeClr val="tx1"/>
                </a:solidFill>
                <a:latin typeface="Arial" panose="020B0604020202090204" pitchFamily="34" charset="0"/>
                <a:cs typeface="Arial" panose="020B0604020202090204" pitchFamily="34" charset="0"/>
                <a:sym typeface="+mn-ea"/>
              </a:rPr>
              <a:t>The distributions of these items: </a:t>
            </a:r>
            <a:endParaRPr lang="en-US" altLang="zh-CN">
              <a:solidFill>
                <a:schemeClr val="tx1"/>
              </a:solidFill>
              <a:latin typeface="Arial" panose="020B0604020202090204" pitchFamily="34" charset="0"/>
              <a:cs typeface="Arial" panose="020B0604020202090204" pitchFamily="34" charset="0"/>
            </a:endParaRPr>
          </a:p>
          <a:p>
            <a:pPr marL="171450" indent="-171450" algn="l">
              <a:lnSpc>
                <a:spcPct val="110000"/>
              </a:lnSpc>
              <a:buFont typeface="Arial" panose="020B0604020202090204" pitchFamily="34" charset="0"/>
              <a:buNone/>
              <a:tabLst>
                <a:tab pos="227965" algn="l"/>
              </a:tabLst>
              <a:defRPr/>
            </a:pPr>
            <a:r>
              <a:rPr lang="en-US" altLang="zh-CN">
                <a:solidFill>
                  <a:schemeClr val="tx1"/>
                </a:solidFill>
                <a:latin typeface="Arial" panose="020B0604020202090204" pitchFamily="34" charset="0"/>
                <a:cs typeface="Arial" panose="020B0604020202090204" pitchFamily="34" charset="0"/>
                <a:sym typeface="+mn-ea"/>
              </a:rPr>
              <a:t>   FOODS and HOUSEHOLD-&gt;nearly right skewed</a:t>
            </a:r>
            <a:endParaRPr lang="en-US" altLang="zh-CN">
              <a:solidFill>
                <a:schemeClr val="tx1"/>
              </a:solidFill>
              <a:latin typeface="Arial" panose="020B0604020202090204" pitchFamily="34" charset="0"/>
              <a:cs typeface="Arial" panose="020B0604020202090204" pitchFamily="34" charset="0"/>
            </a:endParaRPr>
          </a:p>
          <a:p>
            <a:pPr marL="171450" indent="-171450" algn="l">
              <a:lnSpc>
                <a:spcPct val="110000"/>
              </a:lnSpc>
              <a:buFont typeface="Arial" panose="020B0604020202090204" pitchFamily="34" charset="0"/>
              <a:buNone/>
              <a:tabLst>
                <a:tab pos="227965" algn="l"/>
              </a:tabLst>
              <a:defRPr/>
            </a:pPr>
            <a:r>
              <a:rPr lang="en-US" altLang="zh-CN">
                <a:solidFill>
                  <a:schemeClr val="tx1"/>
                </a:solidFill>
                <a:latin typeface="Arial" panose="020B0604020202090204" pitchFamily="34" charset="0"/>
                <a:cs typeface="Arial" panose="020B0604020202090204" pitchFamily="34" charset="0"/>
                <a:sym typeface="+mn-ea"/>
              </a:rPr>
              <a:t>   HOBBIES-&gt;disordered</a:t>
            </a:r>
            <a:endParaRPr lang="en-US" altLang="zh-CN" sz="1800">
              <a:solidFill>
                <a:schemeClr val="tx1"/>
              </a:solidFill>
              <a:latin typeface="Arial" panose="020B0604020202090204" pitchFamily="34" charset="0"/>
              <a:cs typeface="Arial" panose="020B0604020202090204" pitchFamily="34" charset="0"/>
            </a:endParaRPr>
          </a:p>
          <a:p>
            <a:pPr marL="171450" indent="-171450" algn="l">
              <a:lnSpc>
                <a:spcPct val="110000"/>
              </a:lnSpc>
              <a:buFont typeface="Arial" panose="020B0604020202090204" pitchFamily="34" charset="0"/>
              <a:buChar char="•"/>
              <a:tabLst>
                <a:tab pos="227965" algn="l"/>
              </a:tabLst>
              <a:defRPr/>
            </a:pPr>
            <a:r>
              <a:rPr lang="en-US" altLang="zh-CN" sz="1800">
                <a:solidFill>
                  <a:schemeClr val="tx1"/>
                </a:solidFill>
                <a:latin typeface="Arial" panose="020B0604020202090204" pitchFamily="34" charset="0"/>
                <a:cs typeface="Arial" panose="020B0604020202090204" pitchFamily="34" charset="0"/>
              </a:rPr>
              <a:t>Create new fetures in three categories: Rolling demand feature, Price feature, time feature</a:t>
            </a:r>
          </a:p>
          <a:p>
            <a:pPr marL="171450" indent="-171450" algn="l">
              <a:lnSpc>
                <a:spcPct val="110000"/>
              </a:lnSpc>
              <a:buFont typeface="Arial" panose="020B0604020202090204" pitchFamily="34" charset="0"/>
              <a:buChar char="•"/>
              <a:tabLst>
                <a:tab pos="227965" algn="l"/>
              </a:tabLst>
              <a:defRPr/>
            </a:pPr>
            <a:r>
              <a:rPr lang="en-US" altLang="zh-CN" sz="1800">
                <a:solidFill>
                  <a:schemeClr val="tx1"/>
                </a:solidFill>
                <a:latin typeface="Arial" panose="020B0604020202090204" pitchFamily="34" charset="0"/>
                <a:cs typeface="Arial" panose="020B0604020202090204" pitchFamily="34" charset="0"/>
              </a:rPr>
              <a:t>Use lag-days and roll means to improve the model</a:t>
            </a:r>
          </a:p>
          <a:p>
            <a:pPr marL="171450" indent="-171450" algn="l">
              <a:lnSpc>
                <a:spcPct val="110000"/>
              </a:lnSpc>
              <a:buFont typeface="Arial" panose="020B0604020202090204" pitchFamily="34" charset="0"/>
              <a:buChar char="•"/>
              <a:tabLst>
                <a:tab pos="227965" algn="l"/>
              </a:tabLst>
              <a:defRPr/>
            </a:pPr>
            <a:endParaRPr lang="en-US" altLang="zh-CN" sz="1800">
              <a:solidFill>
                <a:schemeClr val="tx1"/>
              </a:solidFill>
              <a:latin typeface="Arial" panose="020B0604020202090204" pitchFamily="34" charset="0"/>
              <a:cs typeface="Arial" panose="020B0604020202090204" pitchFamily="34" charset="0"/>
            </a:endParaRPr>
          </a:p>
          <a:p>
            <a:pPr indent="0" algn="l">
              <a:lnSpc>
                <a:spcPct val="110000"/>
              </a:lnSpc>
              <a:buFont typeface="Arial" panose="020B0604020202090204" pitchFamily="34" charset="0"/>
              <a:buNone/>
              <a:tabLst>
                <a:tab pos="227965" algn="l"/>
              </a:tabLst>
              <a:defRPr/>
            </a:pPr>
            <a:endParaRPr lang="en-US" altLang="zh-CN" sz="2000">
              <a:solidFill>
                <a:schemeClr val="tx1"/>
              </a:solidFill>
              <a:latin typeface="Arial" panose="020B0604020202090204" pitchFamily="34" charset="0"/>
              <a:cs typeface="Arial" panose="020B0604020202090204" pitchFamily="34" charset="0"/>
            </a:endParaRPr>
          </a:p>
        </p:txBody>
      </p:sp>
      <p:sp>
        <p:nvSpPr>
          <p:cNvPr id="7" name="íṡḻiḑê"/>
          <p:cNvSpPr/>
          <p:nvPr/>
        </p:nvSpPr>
        <p:spPr>
          <a:xfrm>
            <a:off x="695999" y="3826038"/>
            <a:ext cx="5400001" cy="504000"/>
          </a:xfrm>
          <a:prstGeom prst="rect">
            <a:avLst/>
          </a:prstGeom>
          <a:solidFill>
            <a:srgbClr val="519D9E"/>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600" b="1">
                <a:latin typeface="Arial" panose="020B0604020202090204" pitchFamily="34" charset="0"/>
                <a:cs typeface="Arial" panose="020B0604020202090204" pitchFamily="34" charset="0"/>
              </a:rPr>
              <a:t>3. Model &amp; Feature Importance</a:t>
            </a:r>
            <a:endParaRPr lang="en-US" altLang="zh-CN" sz="2600" b="1" dirty="0">
              <a:latin typeface="Arial" panose="020B0604020202090204" pitchFamily="34" charset="0"/>
              <a:cs typeface="Arial" panose="020B0604020202090204" pitchFamily="34" charset="0"/>
            </a:endParaRPr>
          </a:p>
        </p:txBody>
      </p:sp>
      <p:sp>
        <p:nvSpPr>
          <p:cNvPr id="9" name="íṡḻiḑê"/>
          <p:cNvSpPr/>
          <p:nvPr/>
        </p:nvSpPr>
        <p:spPr>
          <a:xfrm>
            <a:off x="6348639" y="3826038"/>
            <a:ext cx="5524045" cy="504000"/>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600" b="1">
                <a:latin typeface="Arial" panose="020B0604020202090204" pitchFamily="34" charset="0"/>
                <a:cs typeface="Arial" panose="020B0604020202090204" pitchFamily="34" charset="0"/>
              </a:rPr>
              <a:t>4. Final Score</a:t>
            </a:r>
            <a:endParaRPr lang="en-US" altLang="zh-CN" sz="2600" b="1" dirty="0">
              <a:latin typeface="Arial" panose="020B0604020202090204" pitchFamily="34" charset="0"/>
              <a:cs typeface="Arial" panose="020B0604020202090204" pitchFamily="34" charset="0"/>
            </a:endParaRPr>
          </a:p>
        </p:txBody>
      </p:sp>
      <p:sp>
        <p:nvSpPr>
          <p:cNvPr id="10" name="í$lîďê"/>
          <p:cNvSpPr/>
          <p:nvPr/>
        </p:nvSpPr>
        <p:spPr>
          <a:xfrm>
            <a:off x="6348639" y="4330050"/>
            <a:ext cx="5524046" cy="2298284"/>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rmAutofit/>
          </a:bodyPr>
          <a:lstStyle/>
          <a:p>
            <a:pPr marL="171450" indent="-171450">
              <a:lnSpc>
                <a:spcPct val="110000"/>
              </a:lnSpc>
              <a:buFont typeface="Arial" panose="020B0604020202090204" pitchFamily="34" charset="0"/>
              <a:buChar char="•"/>
              <a:tabLst>
                <a:tab pos="227965" algn="l"/>
              </a:tabLst>
            </a:pPr>
            <a:r>
              <a:rPr lang="en-US" altLang="fr-FR">
                <a:solidFill>
                  <a:schemeClr val="tx1"/>
                </a:solidFill>
                <a:latin typeface="Arial" panose="020B0604020202090204" pitchFamily="34" charset="0"/>
                <a:cs typeface="Arial" panose="020B0604020202090204" pitchFamily="34" charset="0"/>
              </a:rPr>
              <a:t>Kaggle score: </a:t>
            </a:r>
          </a:p>
          <a:p>
            <a:pPr indent="0">
              <a:lnSpc>
                <a:spcPct val="110000"/>
              </a:lnSpc>
              <a:buFont typeface="Arial" panose="020B0604020202090204" pitchFamily="34" charset="0"/>
              <a:buNone/>
              <a:tabLst>
                <a:tab pos="227965" algn="l"/>
              </a:tabLst>
            </a:pPr>
            <a:r>
              <a:rPr lang="en-US" altLang="fr-FR">
                <a:solidFill>
                  <a:schemeClr val="tx1"/>
                </a:solidFill>
                <a:latin typeface="Arial" panose="020B0604020202090204" pitchFamily="34" charset="0"/>
                <a:cs typeface="Arial" panose="020B0604020202090204" pitchFamily="34" charset="0"/>
              </a:rPr>
              <a:t>  a public score of 0.77184</a:t>
            </a:r>
          </a:p>
          <a:p>
            <a:pPr indent="0">
              <a:lnSpc>
                <a:spcPct val="110000"/>
              </a:lnSpc>
              <a:buFont typeface="Arial" panose="020B0604020202090204" pitchFamily="34" charset="0"/>
              <a:buNone/>
              <a:tabLst>
                <a:tab pos="227965" algn="l"/>
              </a:tabLst>
            </a:pPr>
            <a:r>
              <a:rPr lang="en-US" altLang="fr-FR" dirty="0">
                <a:solidFill>
                  <a:schemeClr val="tx1"/>
                </a:solidFill>
                <a:latin typeface="Arial" panose="020B0604020202090204" pitchFamily="34" charset="0"/>
                <a:cs typeface="Arial" panose="020B0604020202090204" pitchFamily="34" charset="0"/>
              </a:rPr>
              <a:t>  a private score of 5.39065</a:t>
            </a:r>
          </a:p>
        </p:txBody>
      </p:sp>
      <p:sp>
        <p:nvSpPr>
          <p:cNvPr id="11" name="í$lîďê"/>
          <p:cNvSpPr/>
          <p:nvPr/>
        </p:nvSpPr>
        <p:spPr>
          <a:xfrm>
            <a:off x="695999" y="4330360"/>
            <a:ext cx="5400001" cy="1977277"/>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rmAutofit/>
          </a:bodyPr>
          <a:lstStyle/>
          <a:p>
            <a:pPr marL="171450" indent="-171450">
              <a:lnSpc>
                <a:spcPct val="110000"/>
              </a:lnSpc>
              <a:buFont typeface="Arial" panose="020B0604020202090204" pitchFamily="34" charset="0"/>
              <a:buChar char="•"/>
              <a:tabLst>
                <a:tab pos="227965" algn="l"/>
              </a:tabLst>
              <a:defRPr/>
            </a:pPr>
            <a:r>
              <a:rPr lang="en-US" altLang="zh-CN" dirty="0">
                <a:solidFill>
                  <a:schemeClr val="tx1"/>
                </a:solidFill>
                <a:latin typeface="Arial" panose="020B0604020202090204" pitchFamily="34" charset="0"/>
                <a:cs typeface="Arial" panose="020B0604020202090204" pitchFamily="34" charset="0"/>
              </a:rPr>
              <a:t>Light GBM</a:t>
            </a:r>
          </a:p>
          <a:p>
            <a:pPr marL="171450" indent="-171450">
              <a:lnSpc>
                <a:spcPct val="110000"/>
              </a:lnSpc>
              <a:buFont typeface="Arial" panose="020B0604020202090204" pitchFamily="34" charset="0"/>
              <a:buChar char="•"/>
              <a:tabLst>
                <a:tab pos="227965" algn="l"/>
              </a:tabLst>
              <a:defRPr/>
            </a:pPr>
            <a:r>
              <a:rPr lang="en-US" altLang="zh-CN" dirty="0">
                <a:solidFill>
                  <a:schemeClr val="tx1"/>
                </a:solidFill>
                <a:latin typeface="Arial" panose="020B0604020202090204" pitchFamily="34" charset="0"/>
                <a:cs typeface="Arial" panose="020B0604020202090204" pitchFamily="34" charset="0"/>
              </a:rPr>
              <a:t>K-fold Cross-Validation</a:t>
            </a:r>
          </a:p>
          <a:p>
            <a:pPr marL="171450" indent="-171450">
              <a:lnSpc>
                <a:spcPct val="110000"/>
              </a:lnSpc>
              <a:buFont typeface="Arial" panose="020B0604020202090204" pitchFamily="34" charset="0"/>
              <a:buChar char="•"/>
              <a:tabLst>
                <a:tab pos="227965" algn="l"/>
              </a:tabLst>
              <a:defRPr/>
            </a:pPr>
            <a:r>
              <a:rPr lang="en-US" altLang="zh-CN" dirty="0">
                <a:solidFill>
                  <a:schemeClr val="tx1"/>
                </a:solidFill>
                <a:latin typeface="Arial" panose="020B0604020202090204" pitchFamily="34" charset="0"/>
                <a:cs typeface="Arial" panose="020B0604020202090204" pitchFamily="34" charset="0"/>
              </a:rPr>
              <a:t>Set early stopping parameters-to avoid overfitting</a:t>
            </a:r>
          </a:p>
          <a:p>
            <a:pPr marL="171450" indent="-171450">
              <a:lnSpc>
                <a:spcPct val="110000"/>
              </a:lnSpc>
              <a:buFont typeface="Arial" panose="020B0604020202090204" pitchFamily="34" charset="0"/>
              <a:buChar char="•"/>
              <a:tabLst>
                <a:tab pos="227965" algn="l"/>
              </a:tabLst>
              <a:defRPr/>
            </a:pPr>
            <a:r>
              <a:rPr lang="en-US" altLang="zh-CN" dirty="0">
                <a:solidFill>
                  <a:schemeClr val="tx1"/>
                </a:solidFill>
                <a:latin typeface="Arial" panose="020B0604020202090204" pitchFamily="34" charset="0"/>
                <a:cs typeface="Arial" panose="020B0604020202090204" pitchFamily="34" charset="0"/>
              </a:rPr>
              <a:t>Feature importance: </a:t>
            </a:r>
          </a:p>
          <a:p>
            <a:pPr indent="0">
              <a:lnSpc>
                <a:spcPct val="110000"/>
              </a:lnSpc>
              <a:buFont typeface="Arial" panose="020B0604020202090204" pitchFamily="34" charset="0"/>
              <a:buNone/>
              <a:tabLst>
                <a:tab pos="227965" algn="l"/>
              </a:tabLst>
              <a:defRPr/>
            </a:pPr>
            <a:r>
              <a:rPr lang="en-US" altLang="zh-CN" dirty="0">
                <a:solidFill>
                  <a:schemeClr val="tx1"/>
                </a:solidFill>
                <a:latin typeface="Arial" panose="020B0604020202090204" pitchFamily="34" charset="0"/>
                <a:cs typeface="Arial" panose="020B0604020202090204" pitchFamily="34" charset="0"/>
              </a:rPr>
              <a:t>   top five features are Item ID, Week, Sell price, </a:t>
            </a:r>
          </a:p>
          <a:p>
            <a:pPr indent="0">
              <a:lnSpc>
                <a:spcPct val="110000"/>
              </a:lnSpc>
              <a:buFont typeface="Arial" panose="020B0604020202090204" pitchFamily="34" charset="0"/>
              <a:buNone/>
              <a:tabLst>
                <a:tab pos="227965" algn="l"/>
              </a:tabLst>
              <a:defRPr/>
            </a:pPr>
            <a:r>
              <a:rPr lang="en-US" altLang="zh-CN" dirty="0">
                <a:solidFill>
                  <a:schemeClr val="tx1"/>
                </a:solidFill>
                <a:latin typeface="Arial" panose="020B0604020202090204" pitchFamily="34" charset="0"/>
                <a:cs typeface="Arial" panose="020B0604020202090204" pitchFamily="34" charset="0"/>
              </a:rPr>
              <a:t>   Rolling Mean t7, and Rolling skew t30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en-GB" sz="2800" b="1">
                <a:solidFill>
                  <a:schemeClr val="bg1"/>
                </a:solidFill>
                <a:latin typeface="Arial" panose="020B0604020202090204" pitchFamily="34" charset="0"/>
                <a:cs typeface="Arial" panose="020B0604020202090204" pitchFamily="34" charset="0"/>
              </a:rPr>
              <a:t>Introduction</a:t>
            </a:r>
            <a:r>
              <a:rPr lang="en-GB" altLang="zh-CN" sz="2800" b="1">
                <a:solidFill>
                  <a:schemeClr val="bg1"/>
                </a:solidFill>
                <a:latin typeface="Arial" panose="020B0604020202090204" pitchFamily="34" charset="0"/>
                <a:cs typeface="Arial" panose="020B0604020202090204" pitchFamily="34" charset="0"/>
              </a:rPr>
              <a:t> </a:t>
            </a:r>
            <a:endParaRPr lang="zh-CN" altLang="en-US"/>
          </a:p>
        </p:txBody>
      </p:sp>
      <p:sp>
        <p:nvSpPr>
          <p:cNvPr id="10" name="矩形 9"/>
          <p:cNvSpPr/>
          <p:nvPr/>
        </p:nvSpPr>
        <p:spPr>
          <a:xfrm>
            <a:off x="398145" y="4676140"/>
            <a:ext cx="5273040" cy="899795"/>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latin typeface="Arial" panose="020B0604020202090204" pitchFamily="34" charset="0"/>
                <a:cs typeface="Arial" panose="020B0604020202090204" pitchFamily="34" charset="0"/>
              </a:rPr>
              <a:t>Background</a:t>
            </a:r>
            <a:endParaRPr lang="en-GB" altLang="zh-CN" sz="2000" i="1" dirty="0">
              <a:latin typeface="Arial" panose="020B0604020202090204" pitchFamily="34" charset="0"/>
              <a:cs typeface="Arial" panose="020B0604020202090204" pitchFamily="34" charset="0"/>
            </a:endParaRPr>
          </a:p>
        </p:txBody>
      </p:sp>
      <p:sp>
        <p:nvSpPr>
          <p:cNvPr id="12" name="矩形 11"/>
          <p:cNvSpPr/>
          <p:nvPr/>
        </p:nvSpPr>
        <p:spPr>
          <a:xfrm>
            <a:off x="6424295" y="4676140"/>
            <a:ext cx="5408295" cy="899795"/>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a:latin typeface="Arial" panose="020B0604020202090204" pitchFamily="34" charset="0"/>
                <a:cs typeface="Arial" panose="020B0604020202090204" pitchFamily="34" charset="0"/>
              </a:rPr>
              <a:t>Overview of Dataset </a:t>
            </a:r>
            <a:endParaRPr lang="en-GB" altLang="zh-CN" sz="2000" i="1" dirty="0">
              <a:latin typeface="Arial" panose="020B0604020202090204" pitchFamily="34" charset="0"/>
              <a:cs typeface="Arial" panose="020B0604020202090204" pitchFamily="34" charset="0"/>
            </a:endParaRPr>
          </a:p>
        </p:txBody>
      </p:sp>
      <p:sp>
        <p:nvSpPr>
          <p:cNvPr id="9" name="í$lîďê"/>
          <p:cNvSpPr/>
          <p:nvPr/>
        </p:nvSpPr>
        <p:spPr>
          <a:xfrm>
            <a:off x="398145" y="1341755"/>
            <a:ext cx="5272405" cy="3335020"/>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171450" indent="-171450">
              <a:lnSpc>
                <a:spcPct val="110000"/>
              </a:lnSpc>
              <a:buFont typeface="Arial" panose="020B0604020202090204" pitchFamily="34" charset="0"/>
              <a:buChar char="•"/>
              <a:tabLst>
                <a:tab pos="227965" algn="l"/>
              </a:tabLst>
            </a:pPr>
            <a:r>
              <a:rPr lang="en-US" altLang="zh-CN" sz="1600" dirty="0">
                <a:solidFill>
                  <a:schemeClr val="tx1"/>
                </a:solidFill>
                <a:latin typeface="Arial" panose="020B0604020202090204" pitchFamily="34" charset="0"/>
                <a:cs typeface="Arial" panose="020B0604020202090204" pitchFamily="34" charset="0"/>
              </a:rPr>
              <a:t>The aim of the M5 Accuracy competition was to forecast daily sales for the next 28 days and to make uncertainty estimates for these forecasts by the hierarchical unit sales of the largest retail company in the world, Walmart</a:t>
            </a:r>
          </a:p>
          <a:p>
            <a:pPr marL="171450" indent="-171450">
              <a:lnSpc>
                <a:spcPct val="110000"/>
              </a:lnSpc>
              <a:buFont typeface="Arial" panose="020B0604020202090204" pitchFamily="34" charset="0"/>
              <a:buChar char="•"/>
              <a:tabLst>
                <a:tab pos="227965" algn="l"/>
              </a:tabLst>
            </a:pPr>
            <a:r>
              <a:rPr lang="en-US" altLang="zh-CN" sz="1600" dirty="0">
                <a:solidFill>
                  <a:schemeClr val="tx1"/>
                </a:solidFill>
                <a:latin typeface="Arial" panose="020B0604020202090204" pitchFamily="34" charset="0"/>
                <a:cs typeface="Arial" panose="020B0604020202090204" pitchFamily="34" charset="0"/>
              </a:rPr>
              <a:t>The data, covers stores in California, Texas, and Wisconsin in the United States, and includes item level, department, product categories, and store details. In addition, it has explanatory variables such as price, promotions, day of the week, and special events. Together, this robust dataset can be used to improve forecasting accuracy</a:t>
            </a:r>
          </a:p>
        </p:txBody>
      </p:sp>
      <p:sp>
        <p:nvSpPr>
          <p:cNvPr id="16" name="í$lîďê"/>
          <p:cNvSpPr/>
          <p:nvPr/>
        </p:nvSpPr>
        <p:spPr>
          <a:xfrm>
            <a:off x="6424930" y="1342390"/>
            <a:ext cx="5407660" cy="3334385"/>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171450" indent="-171450">
              <a:lnSpc>
                <a:spcPct val="110000"/>
              </a:lnSpc>
              <a:buFont typeface="Arial" panose="020B0604020202090204" pitchFamily="34" charset="0"/>
              <a:buChar char="•"/>
              <a:tabLst>
                <a:tab pos="227965" algn="l"/>
              </a:tabLst>
            </a:pPr>
            <a:r>
              <a:rPr lang="en-US" altLang="zh-CN" sz="1600">
                <a:solidFill>
                  <a:schemeClr val="tx1"/>
                </a:solidFill>
                <a:latin typeface="Arial" panose="020B0604020202090204" pitchFamily="34" charset="0"/>
                <a:cs typeface="Arial" panose="020B0604020202090204" pitchFamily="34" charset="0"/>
              </a:rPr>
              <a:t> calendar.csv: contains information about the dates on which the products are sold</a:t>
            </a:r>
          </a:p>
          <a:p>
            <a:pPr marL="171450" indent="-171450">
              <a:lnSpc>
                <a:spcPct val="110000"/>
              </a:lnSpc>
              <a:buFont typeface="Arial" panose="020B0604020202090204" pitchFamily="34" charset="0"/>
              <a:buChar char="•"/>
              <a:tabLst>
                <a:tab pos="227965" algn="l"/>
              </a:tabLst>
            </a:pPr>
            <a:r>
              <a:rPr lang="en-US" altLang="zh-CN" sz="1600">
                <a:solidFill>
                  <a:schemeClr val="tx1"/>
                </a:solidFill>
                <a:latin typeface="Arial" panose="020B0604020202090204" pitchFamily="34" charset="0"/>
                <a:cs typeface="Arial" panose="020B0604020202090204" pitchFamily="34" charset="0"/>
              </a:rPr>
              <a:t> sales_train_validation.csv: contains the historical daily unit sales data per product and store</a:t>
            </a:r>
          </a:p>
          <a:p>
            <a:pPr marL="171450" indent="-171450">
              <a:lnSpc>
                <a:spcPct val="110000"/>
              </a:lnSpc>
              <a:buFont typeface="Arial" panose="020B0604020202090204" pitchFamily="34" charset="0"/>
              <a:buChar char="•"/>
              <a:tabLst>
                <a:tab pos="227965" algn="l"/>
              </a:tabLst>
            </a:pPr>
            <a:r>
              <a:rPr lang="en-US" altLang="zh-CN" sz="1600">
                <a:solidFill>
                  <a:schemeClr val="tx1"/>
                </a:solidFill>
                <a:latin typeface="Arial" panose="020B0604020202090204" pitchFamily="34" charset="0"/>
                <a:cs typeface="Arial" panose="020B0604020202090204" pitchFamily="34" charset="0"/>
              </a:rPr>
              <a:t>sample_submission.csv: correct format for submissions.</a:t>
            </a:r>
          </a:p>
          <a:p>
            <a:pPr marL="171450" indent="-171450">
              <a:lnSpc>
                <a:spcPct val="110000"/>
              </a:lnSpc>
              <a:buFont typeface="Arial" panose="020B0604020202090204" pitchFamily="34" charset="0"/>
              <a:buChar char="•"/>
              <a:tabLst>
                <a:tab pos="227965" algn="l"/>
              </a:tabLst>
            </a:pPr>
            <a:r>
              <a:rPr lang="en-US" altLang="zh-CN" sz="1600">
                <a:solidFill>
                  <a:schemeClr val="tx1"/>
                </a:solidFill>
                <a:latin typeface="Arial" panose="020B0604020202090204" pitchFamily="34" charset="0"/>
                <a:cs typeface="Arial" panose="020B0604020202090204" pitchFamily="34" charset="0"/>
              </a:rPr>
              <a:t>sell_prices.csv: contains information about the price of the products sold per store and date</a:t>
            </a:r>
          </a:p>
          <a:p>
            <a:pPr marL="171450" indent="-171450">
              <a:lnSpc>
                <a:spcPct val="110000"/>
              </a:lnSpc>
              <a:buFont typeface="Arial" panose="020B0604020202090204" pitchFamily="34" charset="0"/>
              <a:buChar char="•"/>
              <a:tabLst>
                <a:tab pos="227965" algn="l"/>
              </a:tabLst>
            </a:pPr>
            <a:r>
              <a:rPr lang="en-US" altLang="zh-CN" sz="1600">
                <a:solidFill>
                  <a:schemeClr val="tx1"/>
                </a:solidFill>
                <a:latin typeface="Arial" panose="020B0604020202090204" pitchFamily="34" charset="0"/>
                <a:cs typeface="Arial" panose="020B0604020202090204" pitchFamily="34" charset="0"/>
              </a:rPr>
              <a:t>The data, covers stores in California, Texas, and Wisconsin in the United States, and includes item level, department, product categories, and store details. In addition, it has explanatory variables such as price, promotions, day of the week, and special events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en-GB" sz="2800" b="1">
                <a:solidFill>
                  <a:schemeClr val="bg1"/>
                </a:solidFill>
                <a:latin typeface="Arial" panose="020B0604020202090204" pitchFamily="34" charset="0"/>
                <a:cs typeface="Arial" panose="020B0604020202090204" pitchFamily="34" charset="0"/>
              </a:rPr>
              <a:t>Data Preprocessing</a:t>
            </a:r>
            <a:r>
              <a:rPr lang="en-GB" altLang="zh-CN" sz="2800" b="1">
                <a:solidFill>
                  <a:schemeClr val="bg1"/>
                </a:solidFill>
                <a:latin typeface="Arial" panose="020B0604020202090204" pitchFamily="34" charset="0"/>
                <a:cs typeface="Arial" panose="020B0604020202090204" pitchFamily="34" charset="0"/>
              </a:rPr>
              <a:t> </a:t>
            </a:r>
            <a:endParaRPr lang="zh-CN" altLang="en-US"/>
          </a:p>
        </p:txBody>
      </p:sp>
      <p:pic>
        <p:nvPicPr>
          <p:cNvPr id="197" name="图片 196"/>
          <p:cNvPicPr>
            <a:picLocks noChangeAspect="1"/>
          </p:cNvPicPr>
          <p:nvPr/>
        </p:nvPicPr>
        <p:blipFill>
          <a:blip r:embed="rId2"/>
          <a:stretch>
            <a:fillRect/>
          </a:stretch>
        </p:blipFill>
        <p:spPr>
          <a:xfrm>
            <a:off x="5651500" y="3552190"/>
            <a:ext cx="4162425" cy="1510030"/>
          </a:xfrm>
          <a:prstGeom prst="rect">
            <a:avLst/>
          </a:prstGeom>
        </p:spPr>
      </p:pic>
      <p:sp>
        <p:nvSpPr>
          <p:cNvPr id="205" name="íṡḻiḑê"/>
          <p:cNvSpPr/>
          <p:nvPr/>
        </p:nvSpPr>
        <p:spPr>
          <a:xfrm>
            <a:off x="253365" y="1513205"/>
            <a:ext cx="4282440" cy="503555"/>
          </a:xfrm>
          <a:prstGeom prst="rect">
            <a:avLst/>
          </a:prstGeom>
          <a:solidFill>
            <a:srgbClr val="9DC8C8"/>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600" b="1" dirty="0">
                <a:latin typeface="Arial" panose="020B0604020202090204" pitchFamily="34" charset="0"/>
                <a:cs typeface="Arial" panose="020B0604020202090204" pitchFamily="34" charset="0"/>
              </a:rPr>
              <a:t>Memory Usage Reduction</a:t>
            </a:r>
          </a:p>
        </p:txBody>
      </p:sp>
      <p:sp>
        <p:nvSpPr>
          <p:cNvPr id="206" name="íṡḻiḑê"/>
          <p:cNvSpPr/>
          <p:nvPr/>
        </p:nvSpPr>
        <p:spPr>
          <a:xfrm>
            <a:off x="253365" y="2676525"/>
            <a:ext cx="4282440" cy="503555"/>
          </a:xfrm>
          <a:prstGeom prst="rect">
            <a:avLst/>
          </a:prstGeom>
          <a:solidFill>
            <a:srgbClr val="58C9B9"/>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600" b="1">
                <a:latin typeface="Arial" panose="020B0604020202090204" pitchFamily="34" charset="0"/>
                <a:cs typeface="Arial" panose="020B0604020202090204" pitchFamily="34" charset="0"/>
              </a:rPr>
              <a:t>Spliting Data</a:t>
            </a:r>
            <a:endParaRPr sz="2600" b="1" dirty="0">
              <a:latin typeface="Arial" panose="020B0604020202090204" pitchFamily="34" charset="0"/>
              <a:cs typeface="Arial" panose="020B0604020202090204" pitchFamily="34" charset="0"/>
            </a:endParaRPr>
          </a:p>
        </p:txBody>
      </p:sp>
      <p:sp>
        <p:nvSpPr>
          <p:cNvPr id="208" name="íṡḻiḑê"/>
          <p:cNvSpPr/>
          <p:nvPr/>
        </p:nvSpPr>
        <p:spPr>
          <a:xfrm>
            <a:off x="253365" y="5315373"/>
            <a:ext cx="4282440" cy="504190"/>
          </a:xfrm>
          <a:prstGeom prst="rect">
            <a:avLst/>
          </a:prstGeom>
          <a:solidFill>
            <a:srgbClr val="519D9E"/>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600" b="1" dirty="0">
                <a:latin typeface="Arial" panose="020B0604020202090204" pitchFamily="34" charset="0"/>
                <a:cs typeface="Arial" panose="020B0604020202090204" pitchFamily="34" charset="0"/>
              </a:rPr>
              <a:t>Encoding</a:t>
            </a:r>
          </a:p>
        </p:txBody>
      </p:sp>
      <p:sp>
        <p:nvSpPr>
          <p:cNvPr id="210" name="í$lîďê"/>
          <p:cNvSpPr/>
          <p:nvPr/>
        </p:nvSpPr>
        <p:spPr>
          <a:xfrm>
            <a:off x="5135880" y="1224915"/>
            <a:ext cx="6214110" cy="1079500"/>
          </a:xfrm>
          <a:prstGeom prst="round2Diag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171450" indent="-171450">
              <a:lnSpc>
                <a:spcPct val="110000"/>
              </a:lnSpc>
              <a:buFont typeface="Arial" panose="020B0604020202090204" pitchFamily="34" charset="0"/>
              <a:buChar char="•"/>
              <a:tabLst>
                <a:tab pos="227965" algn="l"/>
              </a:tabLst>
              <a:defRPr/>
            </a:pPr>
            <a:r>
              <a:rPr lang="en-US" altLang="zh-CN" sz="1500">
                <a:solidFill>
                  <a:schemeClr val="tx1"/>
                </a:solidFill>
                <a:latin typeface="Arial" panose="020B0604020202090204" pitchFamily="34" charset="0"/>
                <a:cs typeface="Arial" panose="020B0604020202090204" pitchFamily="34" charset="0"/>
              </a:rPr>
              <a:t>Memory usage is a big bottleneck for us in this part.</a:t>
            </a:r>
          </a:p>
          <a:p>
            <a:pPr marL="171450" indent="-171450">
              <a:lnSpc>
                <a:spcPct val="110000"/>
              </a:lnSpc>
              <a:buFont typeface="Arial" panose="020B0604020202090204" pitchFamily="34" charset="0"/>
              <a:buChar char="•"/>
              <a:tabLst>
                <a:tab pos="227965" algn="l"/>
              </a:tabLst>
              <a:defRPr/>
            </a:pPr>
            <a:r>
              <a:rPr lang="en-US" altLang="zh-CN" sz="1500">
                <a:solidFill>
                  <a:schemeClr val="tx1"/>
                </a:solidFill>
                <a:latin typeface="Arial" panose="020B0604020202090204" pitchFamily="34" charset="0"/>
                <a:cs typeface="Arial" panose="020B0604020202090204" pitchFamily="34" charset="0"/>
              </a:rPr>
              <a:t>We try to use certain function to solve this problem, which is relatively new for us</a:t>
            </a:r>
          </a:p>
        </p:txBody>
      </p:sp>
      <p:sp>
        <p:nvSpPr>
          <p:cNvPr id="211" name="í$lîďê"/>
          <p:cNvSpPr/>
          <p:nvPr/>
        </p:nvSpPr>
        <p:spPr>
          <a:xfrm>
            <a:off x="5135880" y="2304415"/>
            <a:ext cx="6217920" cy="1247775"/>
          </a:xfrm>
          <a:prstGeom prst="round2Diag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171450" indent="-171450">
              <a:lnSpc>
                <a:spcPct val="110000"/>
              </a:lnSpc>
              <a:buFont typeface="Arial" panose="020B0604020202090204" pitchFamily="34" charset="0"/>
              <a:buChar char="•"/>
              <a:tabLst>
                <a:tab pos="227965" algn="l"/>
              </a:tabLst>
              <a:defRPr/>
            </a:pPr>
            <a:r>
              <a:rPr lang="en-US" altLang="zh-CN" sz="1500">
                <a:solidFill>
                  <a:schemeClr val="tx1"/>
                </a:solidFill>
                <a:latin typeface="Arial" panose="020B0604020202090204" pitchFamily="34" charset="0"/>
                <a:cs typeface="Arial" panose="020B0604020202090204" pitchFamily="34" charset="0"/>
              </a:rPr>
              <a:t>We don't use the data offered, we try to seperate the validation and evaluation in submission as the test data we used later</a:t>
            </a:r>
          </a:p>
          <a:p>
            <a:pPr marL="171450" indent="-171450">
              <a:lnSpc>
                <a:spcPct val="110000"/>
              </a:lnSpc>
              <a:buFont typeface="Arial" panose="020B0604020202090204" pitchFamily="34" charset="0"/>
              <a:buChar char="•"/>
              <a:tabLst>
                <a:tab pos="227965" algn="l"/>
              </a:tabLst>
              <a:defRPr/>
            </a:pPr>
            <a:r>
              <a:rPr lang="en-US" altLang="zh-CN" sz="1500">
                <a:solidFill>
                  <a:schemeClr val="tx1"/>
                </a:solidFill>
                <a:latin typeface="Arial" panose="020B0604020202090204" pitchFamily="34" charset="0"/>
                <a:cs typeface="Arial" panose="020B0604020202090204" pitchFamily="34" charset="0"/>
              </a:rPr>
              <a:t>Change column names to the next 28 days in test1 and test2</a:t>
            </a:r>
          </a:p>
          <a:p>
            <a:pPr marL="171450" indent="-171450">
              <a:lnSpc>
                <a:spcPct val="110000"/>
              </a:lnSpc>
              <a:buFont typeface="Arial" panose="020B0604020202090204" pitchFamily="34" charset="0"/>
              <a:buChar char="•"/>
              <a:tabLst>
                <a:tab pos="227965" algn="l"/>
              </a:tabLst>
              <a:defRPr/>
            </a:pPr>
            <a:r>
              <a:rPr lang="en-US" altLang="zh-CN" sz="1500">
                <a:solidFill>
                  <a:schemeClr val="tx1"/>
                </a:solidFill>
                <a:latin typeface="Arial" panose="020B0604020202090204" pitchFamily="34" charset="0"/>
                <a:cs typeface="Arial" panose="020B0604020202090204" pitchFamily="34" charset="0"/>
              </a:rPr>
              <a:t>Visualize the data for a single item as the figure</a:t>
            </a:r>
          </a:p>
        </p:txBody>
      </p:sp>
      <p:sp>
        <p:nvSpPr>
          <p:cNvPr id="212" name="í$lîďê"/>
          <p:cNvSpPr/>
          <p:nvPr/>
        </p:nvSpPr>
        <p:spPr>
          <a:xfrm>
            <a:off x="5159375" y="5184775"/>
            <a:ext cx="6194425" cy="760730"/>
          </a:xfrm>
          <a:prstGeom prst="round2Diag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171450" indent="-171450">
              <a:lnSpc>
                <a:spcPct val="110000"/>
              </a:lnSpc>
              <a:buFont typeface="Arial" panose="020B0604020202090204" pitchFamily="34" charset="0"/>
              <a:buChar char="•"/>
              <a:tabLst>
                <a:tab pos="227965" algn="l"/>
              </a:tabLst>
              <a:defRPr/>
            </a:pPr>
            <a:r>
              <a:rPr lang="en-US" altLang="zh-CN" sz="1500">
                <a:solidFill>
                  <a:schemeClr val="tx1"/>
                </a:solidFill>
                <a:latin typeface="Arial" panose="020B0604020202090204" pitchFamily="34" charset="0"/>
                <a:cs typeface="Arial" panose="020B0604020202090204" pitchFamily="34" charset="0"/>
              </a:rPr>
              <a:t>List out the NaN columns, and replace them with “unknown”</a:t>
            </a:r>
          </a:p>
          <a:p>
            <a:pPr marL="171450" indent="-171450">
              <a:lnSpc>
                <a:spcPct val="110000"/>
              </a:lnSpc>
              <a:buFont typeface="Arial" panose="020B0604020202090204" pitchFamily="34" charset="0"/>
              <a:buChar char="•"/>
              <a:tabLst>
                <a:tab pos="227965" algn="l"/>
              </a:tabLst>
              <a:defRPr/>
            </a:pPr>
            <a:r>
              <a:rPr lang="en-US" altLang="zh-CN" sz="1500">
                <a:solidFill>
                  <a:schemeClr val="tx1"/>
                </a:solidFill>
                <a:latin typeface="Arial" panose="020B0604020202090204" pitchFamily="34" charset="0"/>
                <a:cs typeface="Arial" panose="020B0604020202090204" pitchFamily="34" charset="0"/>
              </a:rPr>
              <a:t>No new columns are created</a:t>
            </a:r>
          </a:p>
        </p:txBody>
      </p:sp>
      <p:cxnSp>
        <p:nvCxnSpPr>
          <p:cNvPr id="213" name="直接箭头连接符 212"/>
          <p:cNvCxnSpPr/>
          <p:nvPr/>
        </p:nvCxnSpPr>
        <p:spPr>
          <a:xfrm>
            <a:off x="2394585" y="2016760"/>
            <a:ext cx="0" cy="659765"/>
          </a:xfrm>
          <a:prstGeom prst="straightConnector1">
            <a:avLst/>
          </a:prstGeom>
          <a:ln w="76200">
            <a:headEnd type="none"/>
            <a:tailEnd type="triangle" w="med" len="med"/>
          </a:ln>
        </p:spPr>
        <p:style>
          <a:lnRef idx="3">
            <a:schemeClr val="accent5"/>
          </a:lnRef>
          <a:fillRef idx="0">
            <a:schemeClr val="accent5"/>
          </a:fillRef>
          <a:effectRef idx="2">
            <a:schemeClr val="accent5"/>
          </a:effectRef>
          <a:fontRef idx="minor">
            <a:schemeClr val="tx1"/>
          </a:fontRef>
        </p:style>
      </p:cxnSp>
      <p:cxnSp>
        <p:nvCxnSpPr>
          <p:cNvPr id="214" name="直接箭头连接符 213"/>
          <p:cNvCxnSpPr>
            <a:endCxn id="208" idx="0"/>
          </p:cNvCxnSpPr>
          <p:nvPr/>
        </p:nvCxnSpPr>
        <p:spPr>
          <a:xfrm>
            <a:off x="2394585" y="3182408"/>
            <a:ext cx="0" cy="2132965"/>
          </a:xfrm>
          <a:prstGeom prst="straightConnector1">
            <a:avLst/>
          </a:prstGeom>
          <a:ln w="76200">
            <a:headEnd type="none"/>
            <a:tailEnd type="triangle" w="med" len="med"/>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en-GB"/>
              <a:t>EDA</a:t>
            </a:r>
            <a:r>
              <a:rPr lang="en-GB" altLang="zh-CN"/>
              <a:t>  </a:t>
            </a:r>
            <a:endParaRPr lang="zh-CN" altLang="en-US"/>
          </a:p>
        </p:txBody>
      </p:sp>
      <p:sp>
        <p:nvSpPr>
          <p:cNvPr id="3" name="išľïḓe"/>
          <p:cNvSpPr/>
          <p:nvPr/>
        </p:nvSpPr>
        <p:spPr>
          <a:xfrm>
            <a:off x="6169025" y="1266190"/>
            <a:ext cx="5744845" cy="5235575"/>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388735" y="1417320"/>
            <a:ext cx="5105400" cy="20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p>
            <a:pPr marL="171450" indent="-171450" defTabSz="913765">
              <a:lnSpc>
                <a:spcPct val="120000"/>
              </a:lnSpc>
              <a:spcBef>
                <a:spcPct val="0"/>
              </a:spcBef>
              <a:buFont typeface="Arial" panose="020B0604020202090204" pitchFamily="34" charset="0"/>
              <a:buChar char="•"/>
            </a:pPr>
            <a:r>
              <a:rPr lang="en-US" altLang="zh-CN" sz="1600">
                <a:latin typeface="Arial" panose="020B0604020202090204" pitchFamily="34" charset="0"/>
                <a:cs typeface="Arial" panose="020B0604020202090204" pitchFamily="34" charset="0"/>
              </a:rPr>
              <a:t>Combine sales over time by type: </a:t>
            </a:r>
          </a:p>
          <a:p>
            <a:pPr indent="0" defTabSz="913765">
              <a:lnSpc>
                <a:spcPct val="120000"/>
              </a:lnSpc>
              <a:spcBef>
                <a:spcPct val="0"/>
              </a:spcBef>
              <a:buFont typeface="Arial" panose="020B0604020202090204" pitchFamily="34" charset="0"/>
              <a:buNone/>
            </a:pPr>
            <a:r>
              <a:rPr lang="en-US" altLang="zh-CN" sz="1600">
                <a:latin typeface="Arial" panose="020B0604020202090204" pitchFamily="34" charset="0"/>
                <a:cs typeface="Arial" panose="020B0604020202090204" pitchFamily="34" charset="0"/>
              </a:rPr>
              <a:t>   Sales of FOODS is highest among all three category </a:t>
            </a:r>
          </a:p>
          <a:p>
            <a:pPr indent="0" defTabSz="913765">
              <a:lnSpc>
                <a:spcPct val="120000"/>
              </a:lnSpc>
              <a:spcBef>
                <a:spcPct val="0"/>
              </a:spcBef>
              <a:buFont typeface="Arial" panose="020B0604020202090204" pitchFamily="34" charset="0"/>
              <a:buNone/>
            </a:pPr>
            <a:r>
              <a:rPr lang="en-US" altLang="zh-CN" sz="1600">
                <a:latin typeface="Arial" panose="020B0604020202090204" pitchFamily="34" charset="0"/>
                <a:cs typeface="Arial" panose="020B0604020202090204" pitchFamily="34" charset="0"/>
              </a:rPr>
              <a:t>   Followed by HOUSEHOLD  </a:t>
            </a:r>
          </a:p>
          <a:p>
            <a:pPr indent="0" defTabSz="913765">
              <a:lnSpc>
                <a:spcPct val="120000"/>
              </a:lnSpc>
              <a:spcBef>
                <a:spcPct val="0"/>
              </a:spcBef>
              <a:buFont typeface="Arial" panose="020B0604020202090204" pitchFamily="34" charset="0"/>
              <a:buNone/>
            </a:pPr>
            <a:r>
              <a:rPr lang="en-US" altLang="zh-CN" sz="1600">
                <a:latin typeface="Arial" panose="020B0604020202090204" pitchFamily="34" charset="0"/>
                <a:cs typeface="Arial" panose="020B0604020202090204" pitchFamily="34" charset="0"/>
              </a:rPr>
              <a:t>   Sales of HOBBIES is the lowest</a:t>
            </a:r>
          </a:p>
          <a:p>
            <a:pPr marL="171450" indent="-171450" defTabSz="913765">
              <a:lnSpc>
                <a:spcPct val="120000"/>
              </a:lnSpc>
              <a:spcBef>
                <a:spcPct val="0"/>
              </a:spcBef>
              <a:buFont typeface="Arial" panose="020B0604020202090204" pitchFamily="34" charset="0"/>
              <a:buChar char="•"/>
            </a:pPr>
            <a:r>
              <a:rPr lang="en-US" altLang="zh-CN" sz="1600">
                <a:latin typeface="Arial" panose="020B0604020202090204" pitchFamily="34" charset="0"/>
                <a:cs typeface="Arial" panose="020B0604020202090204" pitchFamily="34" charset="0"/>
              </a:rPr>
              <a:t>There is a huge difference in sales of FOODS as compared to sales of HOBBIES, HOUSEHOLD</a:t>
            </a:r>
          </a:p>
        </p:txBody>
      </p:sp>
      <p:pic>
        <p:nvPicPr>
          <p:cNvPr id="260" name="图片 259"/>
          <p:cNvPicPr>
            <a:picLocks noChangeAspect="1"/>
          </p:cNvPicPr>
          <p:nvPr/>
        </p:nvPicPr>
        <p:blipFill>
          <a:blip r:embed="rId3"/>
          <a:stretch>
            <a:fillRect/>
          </a:stretch>
        </p:blipFill>
        <p:spPr>
          <a:xfrm>
            <a:off x="353695" y="982980"/>
            <a:ext cx="5253355" cy="1775460"/>
          </a:xfrm>
          <a:prstGeom prst="rect">
            <a:avLst/>
          </a:prstGeom>
        </p:spPr>
      </p:pic>
      <p:pic>
        <p:nvPicPr>
          <p:cNvPr id="263" name="图片 262"/>
          <p:cNvPicPr>
            <a:picLocks noChangeAspect="1"/>
          </p:cNvPicPr>
          <p:nvPr/>
        </p:nvPicPr>
        <p:blipFill>
          <a:blip r:embed="rId4"/>
          <a:stretch>
            <a:fillRect/>
          </a:stretch>
        </p:blipFill>
        <p:spPr>
          <a:xfrm>
            <a:off x="574040" y="2832100"/>
            <a:ext cx="5034915" cy="1892935"/>
          </a:xfrm>
          <a:prstGeom prst="rect">
            <a:avLst/>
          </a:prstGeom>
        </p:spPr>
      </p:pic>
      <p:pic>
        <p:nvPicPr>
          <p:cNvPr id="264" name="图片 263"/>
          <p:cNvPicPr>
            <a:picLocks noChangeAspect="1"/>
          </p:cNvPicPr>
          <p:nvPr/>
        </p:nvPicPr>
        <p:blipFill>
          <a:blip r:embed="rId5"/>
          <a:stretch>
            <a:fillRect/>
          </a:stretch>
        </p:blipFill>
        <p:spPr>
          <a:xfrm>
            <a:off x="503555" y="4900930"/>
            <a:ext cx="5105400" cy="1333500"/>
          </a:xfrm>
          <a:prstGeom prst="rect">
            <a:avLst/>
          </a:prstGeom>
        </p:spPr>
      </p:pic>
      <p:sp>
        <p:nvSpPr>
          <p:cNvPr id="265" name="矩形 264"/>
          <p:cNvSpPr/>
          <p:nvPr/>
        </p:nvSpPr>
        <p:spPr>
          <a:xfrm>
            <a:off x="6488430" y="3793490"/>
            <a:ext cx="5105400" cy="20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p>
            <a:pPr marL="171450" indent="-171450" defTabSz="913765">
              <a:lnSpc>
                <a:spcPct val="120000"/>
              </a:lnSpc>
              <a:spcBef>
                <a:spcPct val="0"/>
              </a:spcBef>
              <a:buFont typeface="Arial" panose="020B0604020202090204" pitchFamily="34" charset="0"/>
              <a:buChar char="•"/>
            </a:pPr>
            <a:r>
              <a:rPr lang="en-US" altLang="zh-CN" sz="1600">
                <a:latin typeface="Arial" panose="020B0604020202090204" pitchFamily="34" charset="0"/>
                <a:cs typeface="Arial" panose="020B0604020202090204" pitchFamily="34" charset="0"/>
              </a:rPr>
              <a:t>Distributions of sale prices of different types of items  From the distributions of sale prices of these three types of items, we could know that the distributions of FOOD and HOUSEHOLD obeyed are similar to the right skewed distribution, and the distribution of HOBBIES is disordered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zh-CN" dirty="0"/>
              <a:t>Data Engineering</a:t>
            </a:r>
            <a:endParaRPr lang="zh-CN" altLang="en-US" dirty="0"/>
          </a:p>
        </p:txBody>
      </p:sp>
      <p:sp>
        <p:nvSpPr>
          <p:cNvPr id="3" name="išľïḓe"/>
          <p:cNvSpPr/>
          <p:nvPr/>
        </p:nvSpPr>
        <p:spPr>
          <a:xfrm>
            <a:off x="588244" y="1141061"/>
            <a:ext cx="11143849" cy="5235575"/>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82855" y="1998996"/>
            <a:ext cx="5101389" cy="344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p>
            <a:pPr marL="171450" indent="-171450" defTabSz="913765">
              <a:lnSpc>
                <a:spcPct val="120000"/>
              </a:lnSpc>
              <a:spcBef>
                <a:spcPts val="1200"/>
              </a:spcBef>
              <a:buFont typeface="Arial" panose="020B0604020202090204" pitchFamily="34" charset="0"/>
              <a:buChar char="•"/>
            </a:pPr>
            <a:r>
              <a:rPr lang="en-US" altLang="zh-CN" sz="1600" dirty="0">
                <a:latin typeface="Arial" panose="020B0604020202090204" pitchFamily="34" charset="0"/>
                <a:cs typeface="Arial" panose="020B0604020202090204" pitchFamily="34" charset="0"/>
              </a:rPr>
              <a:t>In order to </a:t>
            </a:r>
            <a:r>
              <a:rPr lang="en-US" altLang="zh-CN" sz="1600" b="1" dirty="0">
                <a:latin typeface="Arial" panose="020B0604020202090204" pitchFamily="34" charset="0"/>
                <a:cs typeface="Arial" panose="020B0604020202090204" pitchFamily="34" charset="0"/>
              </a:rPr>
              <a:t>enhance the accuracy </a:t>
            </a:r>
            <a:r>
              <a:rPr lang="en-US" altLang="zh-CN" sz="1600" dirty="0">
                <a:latin typeface="Arial" panose="020B0604020202090204" pitchFamily="34" charset="0"/>
                <a:cs typeface="Arial" panose="020B0604020202090204" pitchFamily="34" charset="0"/>
              </a:rPr>
              <a:t>of the data, the specific data point is expanded to an interval, which is the so-called </a:t>
            </a:r>
            <a:r>
              <a:rPr lang="en-US" altLang="zh-CN" sz="1600" b="1" dirty="0">
                <a:latin typeface="Arial" panose="020B0604020202090204" pitchFamily="34" charset="0"/>
                <a:cs typeface="Arial" panose="020B0604020202090204" pitchFamily="34" charset="0"/>
              </a:rPr>
              <a:t>window</a:t>
            </a:r>
            <a:r>
              <a:rPr lang="en-US" altLang="zh-CN" sz="1600" dirty="0">
                <a:latin typeface="Arial" panose="020B0604020202090204" pitchFamily="34" charset="0"/>
                <a:cs typeface="Arial" panose="020B0604020202090204" pitchFamily="34" charset="0"/>
              </a:rPr>
              <a:t> for further judgment.</a:t>
            </a:r>
          </a:p>
          <a:p>
            <a:pPr marL="171450" indent="-171450" defTabSz="913765">
              <a:lnSpc>
                <a:spcPct val="120000"/>
              </a:lnSpc>
              <a:spcBef>
                <a:spcPts val="1200"/>
              </a:spcBef>
              <a:buFont typeface="Arial" panose="020B0604020202090204" pitchFamily="34" charset="0"/>
              <a:buChar char="•"/>
            </a:pPr>
            <a:r>
              <a:rPr lang="en-US" altLang="zh-CN" sz="1600" dirty="0">
                <a:latin typeface="Arial" panose="020B0604020202090204" pitchFamily="34" charset="0"/>
                <a:cs typeface="Arial" panose="020B0604020202090204" pitchFamily="34" charset="0"/>
              </a:rPr>
              <a:t>We are using </a:t>
            </a:r>
            <a:r>
              <a:rPr lang="en-US" altLang="zh-CN" sz="1600" b="1" dirty="0">
                <a:latin typeface="Arial" panose="020B0604020202090204" pitchFamily="34" charset="0"/>
                <a:cs typeface="Arial" panose="020B0604020202090204" pitchFamily="34" charset="0"/>
              </a:rPr>
              <a:t>lag-days</a:t>
            </a:r>
            <a:r>
              <a:rPr lang="en-US" altLang="zh-CN" sz="1600" dirty="0">
                <a:latin typeface="Arial" panose="020B0604020202090204" pitchFamily="34" charset="0"/>
                <a:cs typeface="Arial" panose="020B0604020202090204" pitchFamily="34" charset="0"/>
              </a:rPr>
              <a:t> and </a:t>
            </a:r>
            <a:r>
              <a:rPr lang="en-US" altLang="zh-CN" sz="1600" b="1" dirty="0">
                <a:latin typeface="Arial" panose="020B0604020202090204" pitchFamily="34" charset="0"/>
                <a:cs typeface="Arial" panose="020B0604020202090204" pitchFamily="34" charset="0"/>
              </a:rPr>
              <a:t>roll means </a:t>
            </a:r>
            <a:r>
              <a:rPr lang="en-US" altLang="zh-CN" sz="1600" dirty="0">
                <a:latin typeface="Arial" panose="020B0604020202090204" pitchFamily="34" charset="0"/>
                <a:cs typeface="Arial" panose="020B0604020202090204" pitchFamily="34" charset="0"/>
              </a:rPr>
              <a:t>to improve the model. </a:t>
            </a:r>
          </a:p>
          <a:p>
            <a:pPr marL="171450" indent="-171450" defTabSz="913765">
              <a:lnSpc>
                <a:spcPct val="120000"/>
              </a:lnSpc>
              <a:spcBef>
                <a:spcPts val="600"/>
              </a:spcBef>
              <a:buFont typeface="Arial" panose="020B0604020202090204" pitchFamily="34" charset="0"/>
              <a:buChar char="•"/>
            </a:pPr>
            <a:r>
              <a:rPr lang="en-US" altLang="zh-CN" sz="1600" dirty="0">
                <a:latin typeface="Arial" panose="020B0604020202090204" pitchFamily="34" charset="0"/>
                <a:cs typeface="Arial" panose="020B0604020202090204" pitchFamily="34" charset="0"/>
              </a:rPr>
              <a:t>The new features can be classified into </a:t>
            </a:r>
            <a:r>
              <a:rPr lang="en-US" altLang="zh-CN" sz="1600" b="1" dirty="0">
                <a:latin typeface="Arial" panose="020B0604020202090204" pitchFamily="34" charset="0"/>
                <a:cs typeface="Arial" panose="020B0604020202090204" pitchFamily="34" charset="0"/>
              </a:rPr>
              <a:t>three categories:</a:t>
            </a:r>
          </a:p>
          <a:p>
            <a:pPr marL="742950" lvl="1" indent="-285750" defTabSz="913765">
              <a:lnSpc>
                <a:spcPct val="120000"/>
              </a:lnSpc>
              <a:spcBef>
                <a:spcPts val="300"/>
              </a:spcBef>
              <a:buFont typeface="Arial" panose="020B0604020202020204" pitchFamily="34" charset="0"/>
              <a:buChar char="-"/>
            </a:pPr>
            <a:r>
              <a:rPr lang="en-US" altLang="zh-CN" sz="1600" b="1" dirty="0">
                <a:solidFill>
                  <a:schemeClr val="tx2"/>
                </a:solidFill>
                <a:latin typeface="Arial" panose="020B0604020202090204" pitchFamily="34" charset="0"/>
                <a:cs typeface="Arial" panose="020B0604020202090204" pitchFamily="34" charset="0"/>
              </a:rPr>
              <a:t>Rolling demand feature</a:t>
            </a:r>
          </a:p>
          <a:p>
            <a:pPr marL="742950" lvl="1" indent="-285750" defTabSz="913765">
              <a:lnSpc>
                <a:spcPct val="120000"/>
              </a:lnSpc>
              <a:spcBef>
                <a:spcPts val="300"/>
              </a:spcBef>
              <a:buFont typeface="Arial" panose="020B0604020202020204" pitchFamily="34" charset="0"/>
              <a:buChar char="-"/>
            </a:pPr>
            <a:r>
              <a:rPr lang="en-US" altLang="zh-CN" sz="1600" b="1" dirty="0">
                <a:solidFill>
                  <a:schemeClr val="tx2"/>
                </a:solidFill>
                <a:latin typeface="Arial" panose="020B0604020202090204" pitchFamily="34" charset="0"/>
                <a:cs typeface="Arial" panose="020B0604020202090204" pitchFamily="34" charset="0"/>
              </a:rPr>
              <a:t>Price feature</a:t>
            </a:r>
          </a:p>
          <a:p>
            <a:pPr marL="742950" lvl="1" indent="-285750" defTabSz="913765">
              <a:lnSpc>
                <a:spcPct val="120000"/>
              </a:lnSpc>
              <a:spcBef>
                <a:spcPts val="300"/>
              </a:spcBef>
              <a:buFont typeface="Arial" panose="020B0604020202020204" pitchFamily="34" charset="0"/>
              <a:buChar char="-"/>
            </a:pPr>
            <a:r>
              <a:rPr lang="en-US" altLang="zh-CN" sz="1600" b="1" dirty="0">
                <a:solidFill>
                  <a:schemeClr val="tx2"/>
                </a:solidFill>
                <a:latin typeface="Arial" panose="020B0604020202090204" pitchFamily="34" charset="0"/>
                <a:cs typeface="Arial" panose="020B0604020202090204" pitchFamily="34" charset="0"/>
              </a:rPr>
              <a:t>Time feature</a:t>
            </a:r>
          </a:p>
        </p:txBody>
      </p:sp>
      <p:graphicFrame>
        <p:nvGraphicFramePr>
          <p:cNvPr id="5" name="Table 5">
            <a:extLst>
              <a:ext uri="{FF2B5EF4-FFF2-40B4-BE49-F238E27FC236}">
                <a16:creationId xmlns:a16="http://schemas.microsoft.com/office/drawing/2014/main" id="{8B531739-7813-40AA-9A14-42AF708357A4}"/>
              </a:ext>
            </a:extLst>
          </p:cNvPr>
          <p:cNvGraphicFramePr>
            <a:graphicFrameLocks noGrp="1"/>
          </p:cNvGraphicFramePr>
          <p:nvPr>
            <p:extLst>
              <p:ext uri="{D42A27DB-BD31-4B8C-83A1-F6EECF244321}">
                <p14:modId xmlns:p14="http://schemas.microsoft.com/office/powerpoint/2010/main" val="454187431"/>
              </p:ext>
            </p:extLst>
          </p:nvPr>
        </p:nvGraphicFramePr>
        <p:xfrm>
          <a:off x="6601827" y="2046688"/>
          <a:ext cx="4553853" cy="3424320"/>
        </p:xfrm>
        <a:graphic>
          <a:graphicData uri="http://schemas.openxmlformats.org/drawingml/2006/table">
            <a:tbl>
              <a:tblPr firstRow="1" bandRow="1">
                <a:tableStyleId>{5C22544A-7EE6-4342-B048-85BDC9FD1C3A}</a:tableStyleId>
              </a:tblPr>
              <a:tblGrid>
                <a:gridCol w="1640506">
                  <a:extLst>
                    <a:ext uri="{9D8B030D-6E8A-4147-A177-3AD203B41FA5}">
                      <a16:colId xmlns:a16="http://schemas.microsoft.com/office/drawing/2014/main" val="1888631968"/>
                    </a:ext>
                  </a:extLst>
                </a:gridCol>
                <a:gridCol w="2913347">
                  <a:extLst>
                    <a:ext uri="{9D8B030D-6E8A-4147-A177-3AD203B41FA5}">
                      <a16:colId xmlns:a16="http://schemas.microsoft.com/office/drawing/2014/main" val="284985105"/>
                    </a:ext>
                  </a:extLst>
                </a:gridCol>
              </a:tblGrid>
              <a:tr h="237890">
                <a:tc>
                  <a:txBody>
                    <a:bodyPr/>
                    <a:lstStyle/>
                    <a:p>
                      <a:r>
                        <a:rPr lang="en-US" altLang="zh-CN" sz="1400" b="1" dirty="0">
                          <a:latin typeface="+mn-lt"/>
                        </a:rPr>
                        <a:t>Category</a:t>
                      </a:r>
                      <a:endParaRPr lang="zh-CN" altLang="en-US" sz="1400" b="1" dirty="0">
                        <a:latin typeface="+mn-lt"/>
                      </a:endParaRPr>
                    </a:p>
                  </a:txBody>
                  <a:tcPr marL="216000" marR="108000" marT="108000" marB="108000" anchor="ctr"/>
                </a:tc>
                <a:tc>
                  <a:txBody>
                    <a:bodyPr/>
                    <a:lstStyle/>
                    <a:p>
                      <a:r>
                        <a:rPr lang="en-US" altLang="zh-CN" sz="1400" b="1" dirty="0">
                          <a:latin typeface="+mn-lt"/>
                        </a:rPr>
                        <a:t>New features</a:t>
                      </a:r>
                      <a:endParaRPr lang="zh-CN" altLang="en-US" sz="1400" b="1" dirty="0">
                        <a:latin typeface="+mn-lt"/>
                      </a:endParaRPr>
                    </a:p>
                  </a:txBody>
                  <a:tcPr marL="216000" marR="108000" marT="108000" marB="108000" anchor="ctr"/>
                </a:tc>
                <a:extLst>
                  <a:ext uri="{0D108BD9-81ED-4DB2-BD59-A6C34878D82A}">
                    <a16:rowId xmlns:a16="http://schemas.microsoft.com/office/drawing/2014/main" val="2093151325"/>
                  </a:ext>
                </a:extLst>
              </a:tr>
              <a:tr h="840763">
                <a:tc>
                  <a:txBody>
                    <a:bodyPr/>
                    <a:lstStyle/>
                    <a:p>
                      <a:r>
                        <a:rPr lang="en-US" altLang="zh-CN" sz="1400" dirty="0">
                          <a:latin typeface="+mn-lt"/>
                        </a:rPr>
                        <a:t>Rolling demand feature</a:t>
                      </a:r>
                      <a:endParaRPr lang="zh-CN" altLang="en-US" sz="1400" dirty="0">
                        <a:latin typeface="+mn-lt"/>
                      </a:endParaRPr>
                    </a:p>
                  </a:txBody>
                  <a:tcPr marL="216000" marR="108000" marT="108000" marB="108000" anchor="ctr"/>
                </a:tc>
                <a:tc>
                  <a:txBody>
                    <a:bodyPr/>
                    <a:lstStyle/>
                    <a:p>
                      <a:r>
                        <a:rPr lang="de-DE" altLang="zh-CN" sz="1400" dirty="0">
                          <a:latin typeface="+mn-lt"/>
                        </a:rPr>
                        <a:t>lag_t28</a:t>
                      </a:r>
                    </a:p>
                    <a:p>
                      <a:r>
                        <a:rPr lang="de-DE" altLang="zh-CN" sz="1400" dirty="0">
                          <a:latin typeface="+mn-lt"/>
                        </a:rPr>
                        <a:t>rolling_mean_t7/30/60/90 </a:t>
                      </a:r>
                    </a:p>
                    <a:p>
                      <a:r>
                        <a:rPr lang="de-DE" altLang="zh-CN" sz="1400" dirty="0">
                          <a:latin typeface="+mn-lt"/>
                        </a:rPr>
                        <a:t>rolling_std_t7/30</a:t>
                      </a:r>
                    </a:p>
                    <a:p>
                      <a:r>
                        <a:rPr lang="de-DE" altLang="zh-CN" sz="1400" dirty="0">
                          <a:latin typeface="+mn-lt"/>
                        </a:rPr>
                        <a:t>rolling_skew_t30</a:t>
                      </a:r>
                    </a:p>
                    <a:p>
                      <a:r>
                        <a:rPr lang="de-DE" altLang="zh-CN" sz="1400" dirty="0">
                          <a:latin typeface="+mn-lt"/>
                        </a:rPr>
                        <a:t>rolling_kurt_t30</a:t>
                      </a:r>
                      <a:endParaRPr lang="zh-CN" altLang="en-US" sz="1400" dirty="0">
                        <a:latin typeface="+mn-lt"/>
                      </a:endParaRPr>
                    </a:p>
                  </a:txBody>
                  <a:tcPr marL="216000" marR="108000" marT="108000" marB="108000" anchor="ctr"/>
                </a:tc>
                <a:extLst>
                  <a:ext uri="{0D108BD9-81ED-4DB2-BD59-A6C34878D82A}">
                    <a16:rowId xmlns:a16="http://schemas.microsoft.com/office/drawing/2014/main" val="3570765632"/>
                  </a:ext>
                </a:extLst>
              </a:tr>
              <a:tr h="684342">
                <a:tc>
                  <a:txBody>
                    <a:bodyPr/>
                    <a:lstStyle/>
                    <a:p>
                      <a:r>
                        <a:rPr lang="en-US" altLang="zh-CN" sz="1400" dirty="0">
                          <a:latin typeface="+mn-lt"/>
                        </a:rPr>
                        <a:t>Price feature</a:t>
                      </a:r>
                      <a:endParaRPr lang="zh-CN" altLang="en-US" sz="1400" dirty="0">
                        <a:latin typeface="+mn-lt"/>
                      </a:endParaRPr>
                    </a:p>
                  </a:txBody>
                  <a:tcPr marL="216000" marR="108000" marT="108000" marB="108000" anchor="ctr"/>
                </a:tc>
                <a:tc>
                  <a:txBody>
                    <a:bodyPr/>
                    <a:lstStyle/>
                    <a:p>
                      <a:r>
                        <a:rPr lang="en-US" altLang="zh-CN" sz="1400" dirty="0">
                          <a:latin typeface="+mn-lt"/>
                        </a:rPr>
                        <a:t>price_change_t1</a:t>
                      </a:r>
                    </a:p>
                    <a:p>
                      <a:r>
                        <a:rPr lang="en-US" altLang="zh-CN" sz="1400" dirty="0">
                          <a:latin typeface="+mn-lt"/>
                        </a:rPr>
                        <a:t>price_change_t365</a:t>
                      </a:r>
                    </a:p>
                    <a:p>
                      <a:r>
                        <a:rPr lang="en-US" altLang="zh-CN" sz="1400" dirty="0">
                          <a:latin typeface="+mn-lt"/>
                        </a:rPr>
                        <a:t>rolling_price_std_t7</a:t>
                      </a:r>
                    </a:p>
                    <a:p>
                      <a:r>
                        <a:rPr lang="en-US" altLang="zh-CN" sz="1400" dirty="0">
                          <a:latin typeface="+mn-lt"/>
                        </a:rPr>
                        <a:t>rolling_price_std_t30</a:t>
                      </a:r>
                      <a:endParaRPr lang="zh-CN" altLang="en-US" sz="1400" dirty="0">
                        <a:latin typeface="+mn-lt"/>
                      </a:endParaRPr>
                    </a:p>
                  </a:txBody>
                  <a:tcPr marL="216000" marR="108000" marT="108000" marB="108000" anchor="ctr"/>
                </a:tc>
                <a:extLst>
                  <a:ext uri="{0D108BD9-81ED-4DB2-BD59-A6C34878D82A}">
                    <a16:rowId xmlns:a16="http://schemas.microsoft.com/office/drawing/2014/main" val="3319654898"/>
                  </a:ext>
                </a:extLst>
              </a:tr>
              <a:tr h="237890">
                <a:tc>
                  <a:txBody>
                    <a:bodyPr/>
                    <a:lstStyle/>
                    <a:p>
                      <a:r>
                        <a:rPr lang="en-US" altLang="zh-CN" sz="1400" dirty="0">
                          <a:latin typeface="+mn-lt"/>
                        </a:rPr>
                        <a:t>Time feature</a:t>
                      </a:r>
                      <a:endParaRPr lang="zh-CN" altLang="en-US" sz="1400" dirty="0">
                        <a:latin typeface="+mn-lt"/>
                      </a:endParaRPr>
                    </a:p>
                  </a:txBody>
                  <a:tcPr marL="216000" marR="108000" marT="108000" marB="108000" anchor="ctr"/>
                </a:tc>
                <a:tc>
                  <a:txBody>
                    <a:bodyPr/>
                    <a:lstStyle/>
                    <a:p>
                      <a:r>
                        <a:rPr lang="en-US" altLang="zh-CN" sz="1400" dirty="0">
                          <a:latin typeface="+mn-lt"/>
                        </a:rPr>
                        <a:t>date, year, month, week,</a:t>
                      </a:r>
                    </a:p>
                    <a:p>
                      <a:r>
                        <a:rPr lang="en-US" altLang="zh-CN" sz="1400" dirty="0">
                          <a:latin typeface="+mn-lt"/>
                        </a:rPr>
                        <a:t>day, day of week</a:t>
                      </a:r>
                      <a:endParaRPr lang="zh-CN" altLang="en-US" sz="1400" dirty="0">
                        <a:latin typeface="+mn-lt"/>
                      </a:endParaRPr>
                    </a:p>
                  </a:txBody>
                  <a:tcPr marL="216000" marR="108000" marT="108000" marB="108000" anchor="ctr"/>
                </a:tc>
                <a:extLst>
                  <a:ext uri="{0D108BD9-81ED-4DB2-BD59-A6C34878D82A}">
                    <a16:rowId xmlns:a16="http://schemas.microsoft.com/office/drawing/2014/main" val="1585245608"/>
                  </a:ext>
                </a:extLst>
              </a:tr>
            </a:tbl>
          </a:graphicData>
        </a:graphic>
      </p:graphicFrame>
    </p:spTree>
    <p:extLst>
      <p:ext uri="{BB962C8B-B14F-4D97-AF65-F5344CB8AC3E}">
        <p14:creationId xmlns:p14="http://schemas.microsoft.com/office/powerpoint/2010/main" val="3758518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zh-CN" dirty="0"/>
              <a:t>Model Training</a:t>
            </a:r>
            <a:endParaRPr lang="zh-CN" altLang="en-US" dirty="0"/>
          </a:p>
        </p:txBody>
      </p:sp>
      <p:sp>
        <p:nvSpPr>
          <p:cNvPr id="10" name="矩形 9"/>
          <p:cNvSpPr/>
          <p:nvPr/>
        </p:nvSpPr>
        <p:spPr>
          <a:xfrm>
            <a:off x="764723" y="5515610"/>
            <a:ext cx="4680000" cy="72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latin typeface="Arial" panose="020B0604020202090204" pitchFamily="34" charset="0"/>
                <a:cs typeface="Arial" panose="020B0604020202090204" pitchFamily="34" charset="0"/>
              </a:rPr>
              <a:t>Light GBM</a:t>
            </a:r>
            <a:endParaRPr lang="en-GB" altLang="zh-CN" sz="2000" i="1" dirty="0">
              <a:latin typeface="Arial" panose="020B0604020202090204" pitchFamily="34" charset="0"/>
              <a:cs typeface="Arial" panose="020B0604020202090204" pitchFamily="34" charset="0"/>
            </a:endParaRPr>
          </a:p>
        </p:txBody>
      </p:sp>
      <p:sp>
        <p:nvSpPr>
          <p:cNvPr id="12" name="矩形 11"/>
          <p:cNvSpPr/>
          <p:nvPr/>
        </p:nvSpPr>
        <p:spPr>
          <a:xfrm>
            <a:off x="6790873" y="5515610"/>
            <a:ext cx="4680000" cy="720000"/>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latin typeface="Arial" panose="020B0604020202090204" pitchFamily="34" charset="0"/>
                <a:cs typeface="Arial" panose="020B0604020202090204" pitchFamily="34" charset="0"/>
              </a:rPr>
              <a:t>K-fold Cross-Validation</a:t>
            </a:r>
            <a:endParaRPr lang="en-GB" altLang="zh-CN" sz="2000" i="1" dirty="0">
              <a:latin typeface="Arial" panose="020B0604020202090204" pitchFamily="34" charset="0"/>
              <a:cs typeface="Arial" panose="020B0604020202090204" pitchFamily="34" charset="0"/>
            </a:endParaRPr>
          </a:p>
        </p:txBody>
      </p:sp>
      <p:sp>
        <p:nvSpPr>
          <p:cNvPr id="9" name="í$lîďê"/>
          <p:cNvSpPr/>
          <p:nvPr/>
        </p:nvSpPr>
        <p:spPr>
          <a:xfrm>
            <a:off x="494666" y="1342390"/>
            <a:ext cx="5272405" cy="3335020"/>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628650" lvl="1" indent="-171450">
              <a:lnSpc>
                <a:spcPct val="110000"/>
              </a:lnSpc>
              <a:buFont typeface="Arial" panose="020B0604020202090204" pitchFamily="34" charset="0"/>
              <a:buChar char="•"/>
              <a:tabLst>
                <a:tab pos="227965" algn="l"/>
              </a:tabLst>
            </a:pPr>
            <a:endParaRPr lang="en-US" altLang="zh-CN" sz="1600" dirty="0">
              <a:solidFill>
                <a:schemeClr val="tx1"/>
              </a:solidFill>
              <a:latin typeface="Arial" panose="020B0604020202090204" pitchFamily="34" charset="0"/>
              <a:cs typeface="Arial" panose="020B0604020202090204" pitchFamily="34" charset="0"/>
            </a:endParaRPr>
          </a:p>
          <a:p>
            <a:pPr marL="628650" lvl="1" indent="-171450">
              <a:lnSpc>
                <a:spcPct val="110000"/>
              </a:lnSpc>
              <a:buFont typeface="Arial" panose="020B0604020202090204" pitchFamily="34" charset="0"/>
              <a:buChar char="•"/>
              <a:tabLst>
                <a:tab pos="227965" algn="l"/>
              </a:tabLst>
            </a:pPr>
            <a:r>
              <a:rPr lang="en-US" altLang="zh-CN" sz="1600" dirty="0">
                <a:solidFill>
                  <a:schemeClr val="tx1"/>
                </a:solidFill>
                <a:latin typeface="Arial" panose="020B0604020202090204" pitchFamily="34" charset="0"/>
                <a:cs typeface="Arial" panose="020B0604020202090204" pitchFamily="34" charset="0"/>
              </a:rPr>
              <a:t>The method we choose is </a:t>
            </a:r>
            <a:r>
              <a:rPr lang="en-US" altLang="zh-CN" sz="1600" b="1" dirty="0">
                <a:solidFill>
                  <a:schemeClr val="tx1"/>
                </a:solidFill>
                <a:latin typeface="Arial" panose="020B0604020202090204" pitchFamily="34" charset="0"/>
                <a:cs typeface="Arial" panose="020B0604020202090204" pitchFamily="34" charset="0"/>
              </a:rPr>
              <a:t>Light GBM</a:t>
            </a:r>
          </a:p>
          <a:p>
            <a:pPr marL="628650" lvl="1" indent="-171450">
              <a:lnSpc>
                <a:spcPct val="110000"/>
              </a:lnSpc>
              <a:buFont typeface="Arial" panose="020B0604020202090204" pitchFamily="34" charset="0"/>
              <a:buChar char="•"/>
              <a:tabLst>
                <a:tab pos="227965" algn="l"/>
              </a:tabLst>
            </a:pPr>
            <a:endParaRPr lang="en-US" altLang="zh-CN" sz="1600" b="1" dirty="0">
              <a:solidFill>
                <a:schemeClr val="tx1"/>
              </a:solidFill>
              <a:latin typeface="Arial" panose="020B0604020202090204" pitchFamily="34" charset="0"/>
              <a:cs typeface="Arial" panose="020B0604020202090204" pitchFamily="34" charset="0"/>
            </a:endParaRPr>
          </a:p>
          <a:p>
            <a:pPr marL="628650" lvl="1" indent="-171450">
              <a:lnSpc>
                <a:spcPct val="110000"/>
              </a:lnSpc>
              <a:buFont typeface="Arial" panose="020B0604020202090204" pitchFamily="34" charset="0"/>
              <a:buChar char="•"/>
              <a:tabLst>
                <a:tab pos="227965" algn="l"/>
              </a:tabLst>
            </a:pPr>
            <a:r>
              <a:rPr lang="en-US" altLang="zh-CN" sz="1600" b="1" dirty="0">
                <a:solidFill>
                  <a:schemeClr val="tx1"/>
                </a:solidFill>
                <a:latin typeface="Arial" panose="020B0604020202090204" pitchFamily="34" charset="0"/>
                <a:cs typeface="Arial" panose="020B0604020202090204" pitchFamily="34" charset="0"/>
              </a:rPr>
              <a:t>Advantages:</a:t>
            </a:r>
          </a:p>
          <a:p>
            <a:pPr marL="742950" lvl="1" indent="-285750">
              <a:lnSpc>
                <a:spcPct val="110000"/>
              </a:lnSpc>
              <a:buFont typeface="Arial" panose="020B0604020202020204" pitchFamily="34" charset="0"/>
              <a:buChar char="-"/>
              <a:tabLst>
                <a:tab pos="227965" algn="l"/>
              </a:tabLst>
            </a:pPr>
            <a:r>
              <a:rPr lang="en-US" altLang="zh-CN" sz="1600" dirty="0">
                <a:solidFill>
                  <a:schemeClr val="tx1"/>
                </a:solidFill>
                <a:latin typeface="Arial" panose="020B0604020202090204" pitchFamily="34" charset="0"/>
                <a:cs typeface="Arial" panose="020B0604020202090204" pitchFamily="34" charset="0"/>
              </a:rPr>
              <a:t>Faster training speed and higher efficiency</a:t>
            </a:r>
          </a:p>
          <a:p>
            <a:pPr marL="742950" lvl="1" indent="-285750">
              <a:lnSpc>
                <a:spcPct val="110000"/>
              </a:lnSpc>
              <a:buFont typeface="Arial" panose="020B0604020202020204" pitchFamily="34" charset="0"/>
              <a:buChar char="-"/>
              <a:tabLst>
                <a:tab pos="227965" algn="l"/>
              </a:tabLst>
            </a:pPr>
            <a:r>
              <a:rPr lang="en-US" altLang="zh-CN" sz="1600" dirty="0">
                <a:solidFill>
                  <a:schemeClr val="tx1"/>
                </a:solidFill>
                <a:latin typeface="Arial" panose="020B0604020202090204" pitchFamily="34" charset="0"/>
                <a:cs typeface="Arial" panose="020B0604020202090204" pitchFamily="34" charset="0"/>
              </a:rPr>
              <a:t>Lower memory usage</a:t>
            </a:r>
          </a:p>
          <a:p>
            <a:pPr marL="742950" lvl="1" indent="-285750">
              <a:lnSpc>
                <a:spcPct val="110000"/>
              </a:lnSpc>
              <a:buFont typeface="Arial" panose="020B0604020202020204" pitchFamily="34" charset="0"/>
              <a:buChar char="-"/>
              <a:tabLst>
                <a:tab pos="227965" algn="l"/>
              </a:tabLst>
            </a:pPr>
            <a:r>
              <a:rPr lang="en-US" altLang="zh-CN" sz="1600" dirty="0">
                <a:solidFill>
                  <a:schemeClr val="tx1"/>
                </a:solidFill>
                <a:latin typeface="Arial" panose="020B0604020202090204" pitchFamily="34" charset="0"/>
                <a:cs typeface="Arial" panose="020B0604020202090204" pitchFamily="34" charset="0"/>
              </a:rPr>
              <a:t>Better accuracy</a:t>
            </a:r>
          </a:p>
          <a:p>
            <a:pPr marL="742950" lvl="1" indent="-285750">
              <a:lnSpc>
                <a:spcPct val="110000"/>
              </a:lnSpc>
              <a:buFont typeface="Arial" panose="020B0604020202020204" pitchFamily="34" charset="0"/>
              <a:buChar char="-"/>
              <a:tabLst>
                <a:tab pos="227965" algn="l"/>
              </a:tabLst>
            </a:pPr>
            <a:r>
              <a:rPr lang="en-US" altLang="zh-CN" sz="1600" dirty="0">
                <a:solidFill>
                  <a:schemeClr val="tx1"/>
                </a:solidFill>
                <a:latin typeface="Arial" panose="020B0604020202090204" pitchFamily="34" charset="0"/>
                <a:cs typeface="Arial" panose="020B0604020202090204" pitchFamily="34" charset="0"/>
              </a:rPr>
              <a:t>Support of parallel and GPU learning</a:t>
            </a:r>
          </a:p>
          <a:p>
            <a:pPr marL="742950" lvl="1" indent="-285750">
              <a:lnSpc>
                <a:spcPct val="110000"/>
              </a:lnSpc>
              <a:buFont typeface="Arial" panose="020B0604020202020204" pitchFamily="34" charset="0"/>
              <a:buChar char="-"/>
              <a:tabLst>
                <a:tab pos="227965" algn="l"/>
              </a:tabLst>
            </a:pPr>
            <a:r>
              <a:rPr lang="en-US" altLang="zh-CN" sz="1600" dirty="0">
                <a:solidFill>
                  <a:schemeClr val="tx1"/>
                </a:solidFill>
                <a:latin typeface="Arial" panose="020B0604020202090204" pitchFamily="34" charset="0"/>
                <a:cs typeface="Arial" panose="020B0604020202090204" pitchFamily="34" charset="0"/>
              </a:rPr>
              <a:t>Capable of handling large-scale data</a:t>
            </a:r>
          </a:p>
        </p:txBody>
      </p:sp>
      <p:sp>
        <p:nvSpPr>
          <p:cNvPr id="16" name="í$lîďê"/>
          <p:cNvSpPr/>
          <p:nvPr/>
        </p:nvSpPr>
        <p:spPr>
          <a:xfrm>
            <a:off x="6424930" y="1342390"/>
            <a:ext cx="5407660" cy="3334385"/>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171450" indent="-171450">
              <a:lnSpc>
                <a:spcPct val="110000"/>
              </a:lnSpc>
              <a:buFont typeface="Arial" panose="020B0604020202090204" pitchFamily="34" charset="0"/>
              <a:buChar char="•"/>
              <a:tabLst>
                <a:tab pos="227965" algn="l"/>
              </a:tabLst>
            </a:pPr>
            <a:endParaRPr lang="en-US" altLang="zh-CN" sz="1600" dirty="0">
              <a:solidFill>
                <a:schemeClr val="tx1"/>
              </a:solidFill>
              <a:latin typeface="Arial" panose="020B0604020202090204" pitchFamily="34" charset="0"/>
              <a:cs typeface="Arial" panose="020B0604020202090204" pitchFamily="34" charset="0"/>
            </a:endParaRPr>
          </a:p>
        </p:txBody>
      </p:sp>
      <p:sp>
        <p:nvSpPr>
          <p:cNvPr id="3" name="Arrow: Right 2">
            <a:extLst>
              <a:ext uri="{FF2B5EF4-FFF2-40B4-BE49-F238E27FC236}">
                <a16:creationId xmlns:a16="http://schemas.microsoft.com/office/drawing/2014/main" id="{8294D5F3-F5E2-46BF-ADD0-5AE827D86FB3}"/>
              </a:ext>
            </a:extLst>
          </p:cNvPr>
          <p:cNvSpPr/>
          <p:nvPr/>
        </p:nvSpPr>
        <p:spPr>
          <a:xfrm>
            <a:off x="7019761" y="1668734"/>
            <a:ext cx="508000" cy="270934"/>
          </a:xfrm>
          <a:prstGeom prst="rightArrow">
            <a:avLst/>
          </a:prstGeom>
          <a:solidFill>
            <a:srgbClr val="519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5B8AB63D-166A-4D5E-B128-9FC501CD914E}"/>
              </a:ext>
            </a:extLst>
          </p:cNvPr>
          <p:cNvSpPr txBox="1"/>
          <p:nvPr/>
        </p:nvSpPr>
        <p:spPr>
          <a:xfrm>
            <a:off x="7608470" y="1634924"/>
            <a:ext cx="3617465" cy="338554"/>
          </a:xfrm>
          <a:prstGeom prst="rect">
            <a:avLst/>
          </a:prstGeom>
          <a:noFill/>
        </p:spPr>
        <p:txBody>
          <a:bodyPr wrap="none" rtlCol="0">
            <a:spAutoFit/>
          </a:bodyPr>
          <a:lstStyle/>
          <a:p>
            <a:r>
              <a:rPr lang="en-US" altLang="zh-CN" sz="1600" b="1" dirty="0"/>
              <a:t>To solve the problem of over-fitting</a:t>
            </a:r>
            <a:endParaRPr lang="zh-CN" altLang="en-US" sz="1600" b="1" dirty="0"/>
          </a:p>
        </p:txBody>
      </p:sp>
      <p:pic>
        <p:nvPicPr>
          <p:cNvPr id="1026" name="Picture 2" descr="K-fold cross-validation method. | Download Scientific Diagram">
            <a:extLst>
              <a:ext uri="{FF2B5EF4-FFF2-40B4-BE49-F238E27FC236}">
                <a16:creationId xmlns:a16="http://schemas.microsoft.com/office/drawing/2014/main" id="{6ADD49A2-788E-458B-B576-EFCDFFF1B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0873" y="2590801"/>
            <a:ext cx="4503132" cy="240453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891534D9-341D-4304-B7E9-519A19159C91}"/>
              </a:ext>
            </a:extLst>
          </p:cNvPr>
          <p:cNvSpPr txBox="1"/>
          <p:nvPr/>
        </p:nvSpPr>
        <p:spPr>
          <a:xfrm>
            <a:off x="7607300" y="2247476"/>
            <a:ext cx="2845138" cy="338554"/>
          </a:xfrm>
          <a:prstGeom prst="rect">
            <a:avLst/>
          </a:prstGeom>
          <a:noFill/>
        </p:spPr>
        <p:txBody>
          <a:bodyPr wrap="none" rtlCol="0">
            <a:spAutoFit/>
          </a:bodyPr>
          <a:lstStyle/>
          <a:p>
            <a:r>
              <a:rPr lang="en-US" altLang="zh-CN" sz="1600" dirty="0"/>
              <a:t>We choose k=3 in our project</a:t>
            </a:r>
            <a:endParaRPr lang="zh-CN" altLang="en-US" sz="1600" dirty="0"/>
          </a:p>
        </p:txBody>
      </p:sp>
    </p:spTree>
    <p:extLst>
      <p:ext uri="{BB962C8B-B14F-4D97-AF65-F5344CB8AC3E}">
        <p14:creationId xmlns:p14="http://schemas.microsoft.com/office/powerpoint/2010/main" val="38815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1880" y="231243"/>
            <a:ext cx="7990840" cy="478155"/>
          </a:xfrm>
        </p:spPr>
        <p:txBody>
          <a:bodyPr/>
          <a:lstStyle/>
          <a:p>
            <a:r>
              <a:rPr lang="en-US" altLang="zh-CN" dirty="0"/>
              <a:t>Model Training</a:t>
            </a:r>
            <a:endParaRPr lang="zh-CN" altLang="en-US" dirty="0"/>
          </a:p>
        </p:txBody>
      </p:sp>
      <p:sp>
        <p:nvSpPr>
          <p:cNvPr id="7" name="íṡḻiḑê">
            <a:extLst>
              <a:ext uri="{FF2B5EF4-FFF2-40B4-BE49-F238E27FC236}">
                <a16:creationId xmlns:a16="http://schemas.microsoft.com/office/drawing/2014/main" id="{F7C718B1-A2B0-4548-BE57-5F3F5B2E152B}"/>
              </a:ext>
            </a:extLst>
          </p:cNvPr>
          <p:cNvSpPr/>
          <p:nvPr/>
        </p:nvSpPr>
        <p:spPr>
          <a:xfrm>
            <a:off x="795691" y="1165272"/>
            <a:ext cx="4758442" cy="382666"/>
          </a:xfrm>
          <a:prstGeom prst="rect">
            <a:avLst/>
          </a:prstGeom>
          <a:solidFill>
            <a:schemeClr val="accent5">
              <a:lumMod val="7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b="1" i="1" dirty="0">
                <a:latin typeface="Arial" panose="020B0604020202090204" pitchFamily="34" charset="0"/>
                <a:cs typeface="Arial" panose="020B0604020202090204" pitchFamily="34" charset="0"/>
              </a:rPr>
              <a:t>Model Parameter Tuning</a:t>
            </a:r>
          </a:p>
        </p:txBody>
      </p:sp>
      <p:sp>
        <p:nvSpPr>
          <p:cNvPr id="11" name="í$lîďê">
            <a:extLst>
              <a:ext uri="{FF2B5EF4-FFF2-40B4-BE49-F238E27FC236}">
                <a16:creationId xmlns:a16="http://schemas.microsoft.com/office/drawing/2014/main" id="{4FA29E40-62E6-413E-970F-F7C8E2DBF1C6}"/>
              </a:ext>
            </a:extLst>
          </p:cNvPr>
          <p:cNvSpPr/>
          <p:nvPr/>
        </p:nvSpPr>
        <p:spPr>
          <a:xfrm>
            <a:off x="795691" y="1547938"/>
            <a:ext cx="10634309" cy="1244588"/>
          </a:xfrm>
          <a:prstGeom prst="rect">
            <a:avLst/>
          </a:prstGeom>
          <a:gradFill flip="none" rotWithShape="1">
            <a:gsLst>
              <a:gs pos="0">
                <a:schemeClr val="accent1">
                  <a:lumMod val="20000"/>
                  <a:lumOff val="80000"/>
                </a:scheme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During the parameter tuning process for the training model, choosing the suitable values of </a:t>
            </a:r>
            <a:r>
              <a:rPr lang="en-US" altLang="zh-CN" sz="1600" b="1" i="1" dirty="0" err="1">
                <a:solidFill>
                  <a:schemeClr val="tx1"/>
                </a:solidFill>
                <a:latin typeface="Arial" panose="020B0604020202090204" pitchFamily="34" charset="0"/>
                <a:cs typeface="Arial" panose="020B0604020202090204" pitchFamily="34" charset="0"/>
              </a:rPr>
              <a:t>num_iterations</a:t>
            </a:r>
            <a:r>
              <a:rPr lang="en-US" altLang="zh-CN" sz="1600" dirty="0">
                <a:solidFill>
                  <a:schemeClr val="tx1"/>
                </a:solidFill>
                <a:latin typeface="Arial" panose="020B0604020202090204" pitchFamily="34" charset="0"/>
                <a:cs typeface="Arial" panose="020B0604020202090204" pitchFamily="34" charset="0"/>
              </a:rPr>
              <a:t> and </a:t>
            </a:r>
            <a:r>
              <a:rPr lang="en-US" altLang="zh-CN" sz="1600" b="1" i="1" dirty="0" err="1">
                <a:solidFill>
                  <a:schemeClr val="tx1"/>
                </a:solidFill>
                <a:latin typeface="Arial" panose="020B0604020202090204" pitchFamily="34" charset="0"/>
                <a:cs typeface="Arial" panose="020B0604020202090204" pitchFamily="34" charset="0"/>
              </a:rPr>
              <a:t>learning_rate</a:t>
            </a:r>
            <a:r>
              <a:rPr lang="en-US" altLang="zh-CN" sz="1600" b="1" i="1" dirty="0">
                <a:solidFill>
                  <a:schemeClr val="tx1"/>
                </a:solidFill>
                <a:latin typeface="Arial" panose="020B0604020202090204" pitchFamily="34" charset="0"/>
                <a:cs typeface="Arial" panose="020B0604020202090204" pitchFamily="34" charset="0"/>
              </a:rPr>
              <a:t> </a:t>
            </a:r>
            <a:r>
              <a:rPr lang="en-US" altLang="zh-CN" sz="1600" dirty="0">
                <a:solidFill>
                  <a:schemeClr val="tx1"/>
                </a:solidFill>
                <a:latin typeface="Arial" panose="020B0604020202090204" pitchFamily="34" charset="0"/>
                <a:cs typeface="Arial" panose="020B0604020202090204" pitchFamily="34" charset="0"/>
              </a:rPr>
              <a:t>is the critical step, and the choice of values varies widely according to different data set and objectives.</a:t>
            </a:r>
          </a:p>
          <a:p>
            <a:pPr marL="171450" indent="-171450">
              <a:spcBef>
                <a:spcPts val="600"/>
              </a:spcBef>
              <a:buFont typeface="Arial" panose="020B0604020202090204" pitchFamily="34" charset="0"/>
              <a:buChar char="•"/>
              <a:tabLst>
                <a:tab pos="227965" algn="l"/>
              </a:tabLst>
              <a:defRPr/>
            </a:pPr>
            <a:r>
              <a:rPr lang="en-US" altLang="zh-CN" sz="1600" dirty="0">
                <a:solidFill>
                  <a:schemeClr val="tx1"/>
                </a:solidFill>
                <a:latin typeface="Arial" panose="020B0604020202090204" pitchFamily="34" charset="0"/>
                <a:cs typeface="Arial" panose="020B0604020202090204" pitchFamily="34" charset="0"/>
              </a:rPr>
              <a:t>Set </a:t>
            </a:r>
            <a:r>
              <a:rPr lang="en-US" altLang="zh-CN" sz="1600" b="1" i="1" dirty="0" err="1">
                <a:solidFill>
                  <a:schemeClr val="tx1"/>
                </a:solidFill>
                <a:latin typeface="Arial" panose="020B0604020202090204" pitchFamily="34" charset="0"/>
                <a:cs typeface="Arial" panose="020B0604020202090204" pitchFamily="34" charset="0"/>
              </a:rPr>
              <a:t>min_child_weight</a:t>
            </a:r>
            <a:r>
              <a:rPr lang="en-US" altLang="zh-CN" sz="1600" dirty="0">
                <a:solidFill>
                  <a:schemeClr val="tx1"/>
                </a:solidFill>
                <a:latin typeface="Arial" panose="020B0604020202090204" pitchFamily="34" charset="0"/>
                <a:cs typeface="Arial" panose="020B0604020202090204" pitchFamily="34" charset="0"/>
              </a:rPr>
              <a:t>, </a:t>
            </a:r>
            <a:r>
              <a:rPr lang="en-US" altLang="zh-CN" sz="1600" b="1" i="1" dirty="0" err="1">
                <a:solidFill>
                  <a:schemeClr val="tx1"/>
                </a:solidFill>
                <a:latin typeface="Arial" panose="020B0604020202090204" pitchFamily="34" charset="0"/>
                <a:cs typeface="Arial" panose="020B0604020202090204" pitchFamily="34" charset="0"/>
              </a:rPr>
              <a:t>min_data_in_leaf</a:t>
            </a:r>
            <a:r>
              <a:rPr lang="en-US" altLang="zh-CN" sz="1600" dirty="0">
                <a:solidFill>
                  <a:schemeClr val="tx1"/>
                </a:solidFill>
                <a:latin typeface="Arial" panose="020B0604020202090204" pitchFamily="34" charset="0"/>
                <a:cs typeface="Arial" panose="020B0604020202090204" pitchFamily="34" charset="0"/>
              </a:rPr>
              <a:t> and </a:t>
            </a:r>
            <a:r>
              <a:rPr lang="en-US" altLang="zh-CN" sz="1600" b="1" i="1" dirty="0">
                <a:solidFill>
                  <a:schemeClr val="tx1"/>
                </a:solidFill>
                <a:latin typeface="Arial" panose="020B0604020202090204" pitchFamily="34" charset="0"/>
                <a:cs typeface="Arial" panose="020B0604020202090204" pitchFamily="34" charset="0"/>
              </a:rPr>
              <a:t>early stopping </a:t>
            </a:r>
            <a:r>
              <a:rPr lang="en-US" altLang="zh-CN" sz="1600" dirty="0">
                <a:solidFill>
                  <a:schemeClr val="tx1"/>
                </a:solidFill>
                <a:latin typeface="Arial" panose="020B0604020202090204" pitchFamily="34" charset="0"/>
                <a:cs typeface="Arial" panose="020B0604020202090204" pitchFamily="34" charset="0"/>
              </a:rPr>
              <a:t>parameters to avoid over-fitting</a:t>
            </a:r>
          </a:p>
        </p:txBody>
      </p:sp>
      <p:pic>
        <p:nvPicPr>
          <p:cNvPr id="4" name="Picture 3">
            <a:extLst>
              <a:ext uri="{FF2B5EF4-FFF2-40B4-BE49-F238E27FC236}">
                <a16:creationId xmlns:a16="http://schemas.microsoft.com/office/drawing/2014/main" id="{2BC33C19-DDC7-4E87-9618-65103A98BDCA}"/>
              </a:ext>
            </a:extLst>
          </p:cNvPr>
          <p:cNvPicPr>
            <a:picLocks noChangeAspect="1"/>
          </p:cNvPicPr>
          <p:nvPr/>
        </p:nvPicPr>
        <p:blipFill rotWithShape="1">
          <a:blip r:embed="rId2"/>
          <a:srcRect t="1183"/>
          <a:stretch/>
        </p:blipFill>
        <p:spPr>
          <a:xfrm>
            <a:off x="4865480" y="3101022"/>
            <a:ext cx="6632254" cy="3085469"/>
          </a:xfrm>
          <a:prstGeom prst="rect">
            <a:avLst/>
          </a:prstGeom>
        </p:spPr>
      </p:pic>
      <p:grpSp>
        <p:nvGrpSpPr>
          <p:cNvPr id="23" name="Group 22">
            <a:extLst>
              <a:ext uri="{FF2B5EF4-FFF2-40B4-BE49-F238E27FC236}">
                <a16:creationId xmlns:a16="http://schemas.microsoft.com/office/drawing/2014/main" id="{9978FB9B-05E4-4DF9-B8CB-304835C2D109}"/>
              </a:ext>
            </a:extLst>
          </p:cNvPr>
          <p:cNvGrpSpPr>
            <a:grpSpLocks noChangeAspect="1"/>
          </p:cNvGrpSpPr>
          <p:nvPr/>
        </p:nvGrpSpPr>
        <p:grpSpPr>
          <a:xfrm>
            <a:off x="762000" y="2926601"/>
            <a:ext cx="3407252" cy="3486034"/>
            <a:chOff x="786940" y="1091509"/>
            <a:chExt cx="4758990" cy="4869024"/>
          </a:xfrm>
        </p:grpSpPr>
        <p:cxnSp>
          <p:nvCxnSpPr>
            <p:cNvPr id="24" name="Straight Arrow Connector 23">
              <a:extLst>
                <a:ext uri="{FF2B5EF4-FFF2-40B4-BE49-F238E27FC236}">
                  <a16:creationId xmlns:a16="http://schemas.microsoft.com/office/drawing/2014/main" id="{B404CBCF-B133-49C0-934F-3DDDB2625DAF}"/>
                </a:ext>
              </a:extLst>
            </p:cNvPr>
            <p:cNvCxnSpPr>
              <a:stCxn id="25" idx="4"/>
            </p:cNvCxnSpPr>
            <p:nvPr/>
          </p:nvCxnSpPr>
          <p:spPr>
            <a:xfrm flipH="1">
              <a:off x="1056941" y="1838671"/>
              <a:ext cx="7840" cy="4121862"/>
            </a:xfrm>
            <a:prstGeom prst="straightConnector1">
              <a:avLst/>
            </a:prstGeom>
            <a:ln w="38100">
              <a:solidFill>
                <a:schemeClr val="bg2"/>
              </a:solidFill>
              <a:tailEnd type="triangle"/>
            </a:ln>
          </p:spPr>
          <p:style>
            <a:lnRef idx="3">
              <a:schemeClr val="accent3"/>
            </a:lnRef>
            <a:fillRef idx="0">
              <a:schemeClr val="accent3"/>
            </a:fillRef>
            <a:effectRef idx="2">
              <a:schemeClr val="accent3"/>
            </a:effectRef>
            <a:fontRef idx="minor">
              <a:schemeClr val="tx1"/>
            </a:fontRef>
          </p:style>
        </p:cxnSp>
        <p:sp>
          <p:nvSpPr>
            <p:cNvPr id="25" name="椭圆 16">
              <a:extLst>
                <a:ext uri="{FF2B5EF4-FFF2-40B4-BE49-F238E27FC236}">
                  <a16:creationId xmlns:a16="http://schemas.microsoft.com/office/drawing/2014/main" id="{53EDA916-38EA-4AE5-AA83-3DA544A1A860}"/>
                </a:ext>
              </a:extLst>
            </p:cNvPr>
            <p:cNvSpPr/>
            <p:nvPr/>
          </p:nvSpPr>
          <p:spPr>
            <a:xfrm>
              <a:off x="794780" y="1298671"/>
              <a:ext cx="540002" cy="540000"/>
            </a:xfrm>
            <a:prstGeom prst="ellipse">
              <a:avLst/>
            </a:prstGeom>
            <a:solidFill>
              <a:srgbClr val="9DC8C8"/>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r>
                <a:rPr lang="en-US" altLang="zh-CN" sz="2000" b="1" dirty="0">
                  <a:solidFill>
                    <a:srgbClr val="FFFFFF"/>
                  </a:solidFill>
                </a:rPr>
                <a:t>01</a:t>
              </a:r>
              <a:endParaRPr lang="zh-CN" altLang="en-US" sz="2000" b="1" dirty="0">
                <a:solidFill>
                  <a:srgbClr val="FFFFFF"/>
                </a:solidFill>
              </a:endParaRPr>
            </a:p>
          </p:txBody>
        </p:sp>
        <p:sp>
          <p:nvSpPr>
            <p:cNvPr id="26" name="椭圆 17">
              <a:extLst>
                <a:ext uri="{FF2B5EF4-FFF2-40B4-BE49-F238E27FC236}">
                  <a16:creationId xmlns:a16="http://schemas.microsoft.com/office/drawing/2014/main" id="{1CC6A826-D838-4522-AE59-49727461D11A}"/>
                </a:ext>
              </a:extLst>
            </p:cNvPr>
            <p:cNvSpPr/>
            <p:nvPr/>
          </p:nvSpPr>
          <p:spPr>
            <a:xfrm>
              <a:off x="794780" y="2494935"/>
              <a:ext cx="540002" cy="540000"/>
            </a:xfrm>
            <a:prstGeom prst="ellipse">
              <a:avLst/>
            </a:prstGeom>
            <a:solidFill>
              <a:schemeClr val="bg2">
                <a:lumMod val="9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20000"/>
                </a:lnSpc>
              </a:pPr>
              <a:r>
                <a:rPr lang="en-US" altLang="zh-CN" sz="2000" b="1" dirty="0">
                  <a:solidFill>
                    <a:schemeClr val="bg1"/>
                  </a:solidFill>
                </a:rPr>
                <a:t>02</a:t>
              </a:r>
              <a:endParaRPr lang="zh-CN" altLang="en-US" sz="2000" b="1" dirty="0">
                <a:solidFill>
                  <a:schemeClr val="bg1"/>
                </a:solidFill>
              </a:endParaRPr>
            </a:p>
          </p:txBody>
        </p:sp>
        <p:sp>
          <p:nvSpPr>
            <p:cNvPr id="27" name="椭圆 18">
              <a:extLst>
                <a:ext uri="{FF2B5EF4-FFF2-40B4-BE49-F238E27FC236}">
                  <a16:creationId xmlns:a16="http://schemas.microsoft.com/office/drawing/2014/main" id="{8FF906FC-5B93-4922-8FDC-43E39E71AD99}"/>
                </a:ext>
              </a:extLst>
            </p:cNvPr>
            <p:cNvSpPr/>
            <p:nvPr/>
          </p:nvSpPr>
          <p:spPr>
            <a:xfrm>
              <a:off x="794780" y="3691200"/>
              <a:ext cx="540002" cy="540000"/>
            </a:xfrm>
            <a:prstGeom prst="ellipse">
              <a:avLst/>
            </a:prstGeom>
            <a:solidFill>
              <a:srgbClr val="519D9E"/>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r>
                <a:rPr lang="en-US" altLang="zh-CN" sz="2000" b="1" dirty="0">
                  <a:solidFill>
                    <a:srgbClr val="FFFFFF"/>
                  </a:solidFill>
                </a:rPr>
                <a:t>03</a:t>
              </a:r>
              <a:endParaRPr lang="zh-CN" altLang="en-US" sz="2000" b="1" dirty="0">
                <a:solidFill>
                  <a:srgbClr val="FFFFFF"/>
                </a:solidFill>
              </a:endParaRPr>
            </a:p>
          </p:txBody>
        </p:sp>
        <p:sp>
          <p:nvSpPr>
            <p:cNvPr id="28" name="圆角矩形 19">
              <a:extLst>
                <a:ext uri="{FF2B5EF4-FFF2-40B4-BE49-F238E27FC236}">
                  <a16:creationId xmlns:a16="http://schemas.microsoft.com/office/drawing/2014/main" id="{205DD556-3B99-45E6-AC09-4445F46EB7C0}"/>
                </a:ext>
              </a:extLst>
            </p:cNvPr>
            <p:cNvSpPr>
              <a:spLocks noChangeAspect="1"/>
            </p:cNvSpPr>
            <p:nvPr/>
          </p:nvSpPr>
          <p:spPr>
            <a:xfrm>
              <a:off x="1530487" y="1091509"/>
              <a:ext cx="4007603" cy="1011673"/>
            </a:xfrm>
            <a:prstGeom prst="round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sz="1400" dirty="0">
                  <a:solidFill>
                    <a:schemeClr val="tx1"/>
                  </a:solidFill>
                </a:rPr>
                <a:t>Choose a higher learning rate to speed up the speed of convergence</a:t>
              </a:r>
            </a:p>
          </p:txBody>
        </p:sp>
        <p:sp>
          <p:nvSpPr>
            <p:cNvPr id="29" name="圆角矩形 20">
              <a:extLst>
                <a:ext uri="{FF2B5EF4-FFF2-40B4-BE49-F238E27FC236}">
                  <a16:creationId xmlns:a16="http://schemas.microsoft.com/office/drawing/2014/main" id="{DB3F6F93-5509-4E1E-A613-9C96719BAA90}"/>
                </a:ext>
              </a:extLst>
            </p:cNvPr>
            <p:cNvSpPr/>
            <p:nvPr/>
          </p:nvSpPr>
          <p:spPr>
            <a:xfrm>
              <a:off x="1530493" y="2447629"/>
              <a:ext cx="4015437" cy="804512"/>
            </a:xfrm>
            <a:prstGeom prst="round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sz="1400" dirty="0">
                  <a:solidFill>
                    <a:schemeClr val="tx1"/>
                  </a:solidFill>
                </a:rPr>
                <a:t>Adjust the basic parameters of the decision tree</a:t>
              </a:r>
            </a:p>
          </p:txBody>
        </p:sp>
        <p:sp>
          <p:nvSpPr>
            <p:cNvPr id="30" name="圆角矩形 21">
              <a:extLst>
                <a:ext uri="{FF2B5EF4-FFF2-40B4-BE49-F238E27FC236}">
                  <a16:creationId xmlns:a16="http://schemas.microsoft.com/office/drawing/2014/main" id="{962C407E-1AAC-4850-9F99-92B51B8FCD0C}"/>
                </a:ext>
              </a:extLst>
            </p:cNvPr>
            <p:cNvSpPr/>
            <p:nvPr/>
          </p:nvSpPr>
          <p:spPr>
            <a:xfrm>
              <a:off x="1530492" y="3643895"/>
              <a:ext cx="4015437" cy="804512"/>
            </a:xfrm>
            <a:prstGeom prst="round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sz="1400" dirty="0">
                  <a:solidFill>
                    <a:schemeClr val="tx1"/>
                  </a:solidFill>
                </a:rPr>
                <a:t>Regularization parameter tuning</a:t>
              </a:r>
            </a:p>
          </p:txBody>
        </p:sp>
        <p:sp>
          <p:nvSpPr>
            <p:cNvPr id="31" name="椭圆 12">
              <a:extLst>
                <a:ext uri="{FF2B5EF4-FFF2-40B4-BE49-F238E27FC236}">
                  <a16:creationId xmlns:a16="http://schemas.microsoft.com/office/drawing/2014/main" id="{B5812857-D0F4-45D3-966A-908CBCD69B5B}"/>
                </a:ext>
              </a:extLst>
            </p:cNvPr>
            <p:cNvSpPr/>
            <p:nvPr/>
          </p:nvSpPr>
          <p:spPr>
            <a:xfrm>
              <a:off x="786940" y="4887465"/>
              <a:ext cx="540002" cy="540000"/>
            </a:xfrm>
            <a:prstGeom prst="ellipse">
              <a:avLst/>
            </a:prstGeom>
            <a:solidFill>
              <a:schemeClr val="bg2">
                <a:lumMod val="9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lnSpc>
                  <a:spcPct val="120000"/>
                </a:lnSpc>
              </a:pPr>
              <a:r>
                <a:rPr lang="en-US" altLang="zh-CN" sz="2000" b="1" dirty="0">
                  <a:solidFill>
                    <a:srgbClr val="FFFFFF"/>
                  </a:solidFill>
                </a:rPr>
                <a:t>04</a:t>
              </a:r>
              <a:endParaRPr lang="zh-CN" altLang="en-US" sz="2000" b="1" dirty="0">
                <a:solidFill>
                  <a:srgbClr val="FFFFFF"/>
                </a:solidFill>
              </a:endParaRPr>
            </a:p>
          </p:txBody>
        </p:sp>
        <p:sp>
          <p:nvSpPr>
            <p:cNvPr id="32" name="圆角矩形 14">
              <a:extLst>
                <a:ext uri="{FF2B5EF4-FFF2-40B4-BE49-F238E27FC236}">
                  <a16:creationId xmlns:a16="http://schemas.microsoft.com/office/drawing/2014/main" id="{980BA173-4D27-44BC-8D5E-C210A2945FEA}"/>
                </a:ext>
              </a:extLst>
            </p:cNvPr>
            <p:cNvSpPr/>
            <p:nvPr/>
          </p:nvSpPr>
          <p:spPr>
            <a:xfrm>
              <a:off x="1530492" y="4840160"/>
              <a:ext cx="4015437" cy="804512"/>
            </a:xfrm>
            <a:prstGeom prst="round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sz="1400" dirty="0">
                  <a:solidFill>
                    <a:schemeClr val="tx1"/>
                  </a:solidFill>
                </a:rPr>
                <a:t>Reduce the learning rate to enhance the accuracy</a:t>
              </a:r>
            </a:p>
          </p:txBody>
        </p:sp>
      </p:grpSp>
    </p:spTree>
    <p:extLst>
      <p:ext uri="{BB962C8B-B14F-4D97-AF65-F5344CB8AC3E}">
        <p14:creationId xmlns:p14="http://schemas.microsoft.com/office/powerpoint/2010/main" val="243727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5ncedb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1263</Words>
  <Application>Microsoft Office PowerPoint</Application>
  <PresentationFormat>Widescreen</PresentationFormat>
  <Paragraphs>159</Paragraphs>
  <Slides>13</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等线</vt:lpstr>
      <vt:lpstr>Arial</vt:lpstr>
      <vt:lpstr>Office 主题​​</vt:lpstr>
      <vt:lpstr>PowerPoint Presentation</vt:lpstr>
      <vt:lpstr>PowerPoint Presentation</vt:lpstr>
      <vt:lpstr>Abstract  </vt:lpstr>
      <vt:lpstr>Introduction </vt:lpstr>
      <vt:lpstr>Data Preprocessing </vt:lpstr>
      <vt:lpstr>EDA  </vt:lpstr>
      <vt:lpstr>Data Engineering</vt:lpstr>
      <vt:lpstr>Model Training</vt:lpstr>
      <vt:lpstr>Model Training</vt:lpstr>
      <vt:lpstr>Model Training</vt:lpstr>
      <vt:lpstr>Performance Measure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M.Y.</dc:creator>
  <cp:lastModifiedBy>nicolema1220@outlook.com</cp:lastModifiedBy>
  <cp:revision>98</cp:revision>
  <dcterms:created xsi:type="dcterms:W3CDTF">2021-12-11T08:32:28Z</dcterms:created>
  <dcterms:modified xsi:type="dcterms:W3CDTF">2021-12-11T15:57:05Z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