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2" r:id="rId27"/>
    <p:sldId id="283" r:id="rId28"/>
    <p:sldId id="284" r:id="rId29"/>
    <p:sldId id="285" r:id="rId30"/>
    <p:sldId id="286" r:id="rId31"/>
  </p:sldIdLst>
  <p:sldSz cx="12192000" cy="6858000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Helvetica Neue" panose="02000503000000020004" pitchFamily="2" charset="0"/>
      <p:regular r:id="rId37"/>
      <p:bold r:id="rId38"/>
      <p:italic r:id="rId39"/>
      <p:boldItalic r:id="rId40"/>
    </p:embeddedFont>
    <p:embeddedFont>
      <p:font typeface="Trebuchet MS" panose="020B0703020202090204" pitchFamily="34" charset="0"/>
      <p:regular r:id="rId41"/>
      <p:bold r:id="rId42"/>
      <p: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j1cmAOl3zC7W0P3eC8Xde++k7Jh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8"/>
  </p:normalViewPr>
  <p:slideViewPr>
    <p:cSldViewPr snapToGrid="0" snapToObjects="1">
      <p:cViewPr varScale="1">
        <p:scale>
          <a:sx n="136" d="100"/>
          <a:sy n="136" d="100"/>
        </p:scale>
        <p:origin x="21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Background+data peter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Feature selection +evaluation jason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+result + conclusion walter</a:t>
            </a:r>
            <a:endParaRPr/>
          </a:p>
        </p:txBody>
      </p:sp>
      <p:sp>
        <p:nvSpPr>
          <p:cNvPr id="146" name="Google Shape;14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4" name="Google Shape;21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1" name="Google Shape;22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072a9742b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1072a9742b0_0_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1072a9742b0_0_4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1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4" name="Google Shape;254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WRMSSE: Weighted Root Mean Squared Scaled Error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rgbClr val="4D515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WSPL: Weighted Scaled Pinball Loss</a:t>
            </a:r>
            <a:endParaRPr sz="1050">
              <a:solidFill>
                <a:srgbClr val="4D5156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calander.csv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wday: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means weekday. Saturday refers to 1, Sunday refers to 2, etc.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main reason of choosing 1 as Saturday is because the first day in dataset, 2011-01-29, is a Saturday.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wm_yr_wk: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id of the week. It corresponds to last two digit of the year, and the number of week in that year.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Notice that first week started on 2011-01-29, start counting the 52 weeks for 2011.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2" name="Google Shape;28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0" name="Google Shape;290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During model development, we have consider XGBoost and LightGBM respectively.</a:t>
            </a:r>
            <a:endParaRPr sz="130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The main difference between them is the way they grow the trees. </a:t>
            </a:r>
            <a:endParaRPr sz="130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XGBoost make use of </a:t>
            </a:r>
            <a:r>
              <a:rPr lang="en-US" sz="1300" b="1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level-wise</a:t>
            </a: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tree growth while LightGBM applies </a:t>
            </a:r>
            <a:r>
              <a:rPr lang="en-US" sz="1300" b="1">
                <a:solidFill>
                  <a:srgbClr val="5555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leaf-wise</a:t>
            </a: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 tree growth. </a:t>
            </a:r>
            <a:endParaRPr sz="1300">
              <a:solidFill>
                <a:srgbClr val="555555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555555"/>
                </a:solidFill>
                <a:highlight>
                  <a:srgbClr val="FFFFFF"/>
                </a:highlight>
                <a:latin typeface="Helvetica Neue"/>
                <a:ea typeface="Helvetica Neue"/>
                <a:cs typeface="Helvetica Neue"/>
                <a:sym typeface="Helvetica Neue"/>
              </a:rPr>
              <a:t>Level-wise approach would grow the trees horizontally while leaf-wise would grow vertically.</a:t>
            </a:r>
            <a:endParaRPr/>
          </a:p>
        </p:txBody>
      </p:sp>
      <p:sp>
        <p:nvSpPr>
          <p:cNvPr id="305" name="Google Shape;305;p2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Finally, we have decided to make use of LightGBM considering various aspects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 of all, it is more efficient which has shorter training time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also, it consumes less memory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and it can yield better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last but not least, it also enables the feature of parallel computing so we may use GPU to train the model</a:t>
            </a:r>
            <a:endParaRPr/>
          </a:p>
        </p:txBody>
      </p:sp>
      <p:sp>
        <p:nvSpPr>
          <p:cNvPr id="313" name="Google Shape;313;p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072a9742b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1072a9742b0_0_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force_col_wise: true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-&gt; prevent memory issue</a:t>
            </a:r>
            <a:endParaRPr/>
          </a:p>
        </p:txBody>
      </p:sp>
      <p:sp>
        <p:nvSpPr>
          <p:cNvPr id="320" name="Google Shape;320;g1072a9742b0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4" name="Google Shape;334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For the Uncertainty part,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It refers to 28 days ahead probabilistic forecasts for the median and four prediction intervals.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Our approach: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normal distribution was used to convert the Accuracy prediction into Uncertainty probabilistic prediction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2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1" name="Google Shape;341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9" name="Google Shape;3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8" name="Google Shape;358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Before start our analytics, it is always useful to understand the data first.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/>
              <a:t>calendar</a:t>
            </a: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.csv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dataset contain detailed date information of all the 1969 dates, starting from 2011-01-29 to 2016-06-19.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sell_prices.csv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the dataset contain information about price and type of products.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sales_train_validation.csv ,and sales_train_evaluation.csv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They are the training set and test set. They contain the time series data that indicate how many items are sold everyday.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calander.csv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wday: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means weekday. Saturday refers to 1, Sunday refers to 2, etc.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main reason of choosing 1 as Saturday is because the first day in dataset, 2011-01-29, is a Saturday.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wm_yr_wk: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id of the week. It corresponds to last two digit of the year, and the number of week in that year.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Notice that first week started on 2011-01-29, start counting the 52 weeks for 2011.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i="1">
                <a:latin typeface="Calibri"/>
                <a:ea typeface="Calibri"/>
                <a:cs typeface="Calibri"/>
                <a:sym typeface="Calibri"/>
              </a:rPr>
              <a:t>snap_CA, snap_TX, and snap_WI</a:t>
            </a:r>
            <a:endParaRPr i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is a binary variable. 1 indicates that SNAP purchases are allowed, 0 otherwise.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SNAP is a short-form of Supplement Nutrition Assistance Program. It is a nutrition assistance benefit provided by the United States federal government.</a:t>
            </a:r>
            <a:endParaRPr/>
          </a:p>
        </p:txBody>
      </p:sp>
      <p:sp>
        <p:nvSpPr>
          <p:cNvPr id="175" name="Google Shape;175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event_type_1 &amp; event_type_2 and event_name_1 &amp; event_name_2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It contains the event of that date. The last digit in the column names, 1 and 2, refers to the first event and the second event on that date.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For event type, the four types of event are Sporting, Cultural, National, Religious respectively. The following shows some of the event name of each event types.</a:t>
            </a:r>
            <a:br>
              <a:rPr lang="en-US">
                <a:latin typeface="Calibri"/>
                <a:ea typeface="Calibri"/>
                <a:cs typeface="Calibri"/>
                <a:sym typeface="Calibri"/>
              </a:rPr>
            </a:b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Sporting: SuperBowl, NBAFinalsStart, NBAFinalsEnd	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Cultural: Valentines Day, StPatricks Day, Halloween, Easter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National: Presidents Day, Independence Day, LaborDay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	Religious: LentStart, Purim End, Ramadan starts</a:t>
            </a:r>
            <a:endParaRPr/>
          </a:p>
        </p:txBody>
      </p:sp>
      <p:sp>
        <p:nvSpPr>
          <p:cNvPr id="182" name="Google Shape;182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" name="Google Shape;19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2" name="Google Shape;202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3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8" name="Google Shape;28;p3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9" name="Google Shape;29;p3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30" name="Google Shape;30;p32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31" name="Google Shape;31;p32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2" name="Google Shape;32;p3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2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4" name="Google Shape;34;p32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5" name="Google Shape;35;p32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6" name="Google Shape;36;p3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3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Google Shape;38;p32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1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1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4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42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03" name="Google Shape;103;p42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4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4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4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8" name="Google Shape;108;p4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 b="0" i="0" u="none" strike="noStrike" cap="non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3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3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4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4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4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4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44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8" name="Google Shape;118;p44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4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4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4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4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3" name="Google Shape;123;p4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45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7" name="Google Shape;127;p45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4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4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4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46"/>
          <p:cNvSpPr txBox="1">
            <a:spLocks noGrp="1"/>
          </p:cNvSpPr>
          <p:nvPr>
            <p:ph type="body" idx="1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4" name="Google Shape;134;p4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4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4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7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47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40" name="Google Shape;140;p4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4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6" name="Google Shape;46;p3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4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3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5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8" name="Google Shape;58;p35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9" name="Google Shape;59;p3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6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6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5" name="Google Shape;65;p36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6" name="Google Shape;66;p36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7" name="Google Shape;67;p36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8" name="Google Shape;68;p3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3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9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83" name="Google Shape;83;p39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0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40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91" name="Google Shape;91;p4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3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3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3" name="Google Shape;13;p31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4" name="Google Shape;14;p31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3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31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7" name="Google Shape;17;p31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8" name="Google Shape;18;p31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9" name="Google Shape;19;p3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3" name="Google Shape;23;p3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4" name="Google Shape;24;p3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5" name="Google Shape;25;p3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"/>
          <p:cNvSpPr txBox="1">
            <a:spLocks noGrp="1"/>
          </p:cNvSpPr>
          <p:nvPr>
            <p:ph type="ctrTitle"/>
          </p:nvPr>
        </p:nvSpPr>
        <p:spPr>
          <a:xfrm>
            <a:off x="1507067" y="1655503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rial"/>
              <a:buNone/>
            </a:pPr>
            <a:r>
              <a:rPr lang="en-US" sz="4800">
                <a:latin typeface="Arial"/>
                <a:ea typeface="Arial"/>
                <a:cs typeface="Arial"/>
                <a:sym typeface="Arial"/>
              </a:rPr>
              <a:t>Kaggle Contest:</a:t>
            </a:r>
            <a:br>
              <a:rPr lang="en-US" sz="4800">
                <a:latin typeface="Arial"/>
                <a:ea typeface="Arial"/>
                <a:cs typeface="Arial"/>
                <a:sym typeface="Arial"/>
              </a:rPr>
            </a:br>
            <a:r>
              <a:rPr lang="en-US" sz="4800">
                <a:latin typeface="Arial"/>
                <a:ea typeface="Arial"/>
                <a:cs typeface="Arial"/>
                <a:sym typeface="Arial"/>
              </a:rPr>
              <a:t>M5 Forecasting </a:t>
            </a:r>
            <a:endParaRPr sz="4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"/>
          <p:cNvSpPr txBox="1">
            <a:spLocks noGrp="1"/>
          </p:cNvSpPr>
          <p:nvPr>
            <p:ph type="subTitle" idx="1"/>
          </p:nvPr>
        </p:nvSpPr>
        <p:spPr>
          <a:xfrm>
            <a:off x="4397829" y="4149109"/>
            <a:ext cx="4495800" cy="2106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Group members:               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CHAN Koon Lam	20748995 (1</a:t>
            </a:r>
            <a:r>
              <a:rPr lang="en-US" sz="1600" baseline="30000">
                <a:latin typeface="Arial"/>
                <a:ea typeface="Arial"/>
                <a:cs typeface="Arial"/>
                <a:sym typeface="Arial"/>
              </a:rPr>
              <a:t>st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presenter)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TANG Tsz Hong	20735194 (2</a:t>
            </a:r>
            <a:r>
              <a:rPr lang="en-US" sz="1600" baseline="30000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presenter)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LAM Chung Wai	20430732 (3</a:t>
            </a:r>
            <a:r>
              <a:rPr lang="en-US" sz="1600" baseline="30000">
                <a:latin typeface="Arial"/>
                <a:ea typeface="Arial"/>
                <a:cs typeface="Arial"/>
                <a:sym typeface="Arial"/>
              </a:rPr>
              <a:t>rd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presenter)</a:t>
            </a:r>
            <a:endParaRPr/>
          </a:p>
          <a:p>
            <a:pPr marL="0" lvl="0" indent="0" algn="r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 txBox="1">
            <a:spLocks noGrp="1"/>
          </p:cNvSpPr>
          <p:nvPr>
            <p:ph type="title"/>
          </p:nvPr>
        </p:nvSpPr>
        <p:spPr>
          <a:xfrm>
            <a:off x="1221619" y="2902859"/>
            <a:ext cx="7454295" cy="10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/>
          </a:p>
        </p:txBody>
      </p:sp>
      <p:sp>
        <p:nvSpPr>
          <p:cNvPr id="218" name="Google Shape;218;p11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an important aspect in machine learning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process of using domain knowledge to translate raw data into features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=&gt; increase the prediction power of the model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For a data scientist, over 60% of time is organising the data, including Feature Engineering.</a:t>
            </a:r>
            <a:endParaRPr/>
          </a:p>
          <a:p>
            <a:pPr marL="342900" lvl="0" indent="-26162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Introduce Feature Engineering in two aspects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1. Exploratory Data Analysis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	2. What feature we have added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 - EDA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2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63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Exploratory Data Analysis (EDA) is useful to get an overview of how the data behaves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visualization and statistical technique will be used in this stage</a:t>
            </a:r>
            <a:endParaRPr/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We plot the number of item sold in store every week. It shows an increasing trend.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Customers can reach more variety of items =&gt; increase their chance of purchasing.</a:t>
            </a:r>
            <a:endParaRPr/>
          </a:p>
        </p:txBody>
      </p:sp>
      <p:pic>
        <p:nvPicPr>
          <p:cNvPr id="226" name="Google Shape;22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47740" y="2405265"/>
            <a:ext cx="5791028" cy="31561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72a9742b0_0_41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8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 - EDA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1072a9742b0_0_41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Clearly the sales amount in weekend is much higher than in weekday.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1072a9742b0_0_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17329" y="2053842"/>
            <a:ext cx="5115792" cy="28747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 - EDA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3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weekly sales trend also increases by time.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One of the reason is Inflation, the item price increases, thus lead to the sales increase.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2" name="Google Shape;24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75074" y="1643213"/>
            <a:ext cx="6606245" cy="357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4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 - EDA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sales data by store, or by dept have similar trend of the previous slide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677" y="1931036"/>
            <a:ext cx="5508642" cy="29959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72319" y="2037541"/>
            <a:ext cx="5124977" cy="2782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 - EDA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5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6670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Increasingly, there are about 12 spikes every year, and their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shapes are similar </a:t>
            </a: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to each other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  <a:p>
            <a:pPr marL="342900" lvl="0" indent="-361950" algn="l" rtl="0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►"/>
            </a:pPr>
            <a:r>
              <a:rPr lang="en-US" sz="1500" dirty="0">
                <a:latin typeface="Arial"/>
                <a:ea typeface="Arial"/>
                <a:cs typeface="Arial"/>
                <a:sym typeface="Arial"/>
              </a:rPr>
              <a:t>seems that it has some seasonal trend</a:t>
            </a:r>
            <a:endParaRPr sz="15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9" name="Google Shape;259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34428" y="1930329"/>
            <a:ext cx="5319075" cy="2997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Feature Engineering – adding new features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Based on the previous analysis, we believe that the data has some repetitive trend by time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By our domain knowledge, we know U.S. citizens are willing to spend money on holidays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=&gt; we added holiday related features eg holiday in weekday, christmas etc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lag features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rolling mean and std of sales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7, 30, 60, 90, 180 lag (weekly, monthly, bimonthly etc)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6710" algn="l" rtl="0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they are useful in predicting time series data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7" name="Google Shape;26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3825" y="3052637"/>
            <a:ext cx="4264199" cy="25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>
            <a:spLocks noGrp="1"/>
          </p:cNvSpPr>
          <p:nvPr>
            <p:ph type="title"/>
          </p:nvPr>
        </p:nvSpPr>
        <p:spPr>
          <a:xfrm>
            <a:off x="1221619" y="2902859"/>
            <a:ext cx="7454295" cy="10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4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Instead of using the common ways of model evaluation techniques in Machine Learning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AUC curve, ROC curve, Confusion Matrix or the Root Mean Square Error (RMSE)</a:t>
            </a:r>
            <a:endParaRPr/>
          </a:p>
          <a:p>
            <a:pPr marL="742950" lvl="1" indent="-219709" algn="l" rtl="0">
              <a:spcBef>
                <a:spcPts val="1000"/>
              </a:spcBef>
              <a:spcAft>
                <a:spcPts val="0"/>
              </a:spcAft>
              <a:buSzPts val="1040"/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organizer MOFC used other evaluation approaches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WRMSSE and WSPL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= score obtained on Kaggle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Lower score =&gt; better prediction</a:t>
            </a:r>
            <a:endParaRPr/>
          </a:p>
          <a:p>
            <a:pPr marL="742950" lvl="1" indent="-20955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Although it is not included in our model training part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i.e we are using Root Mean Square Error (RMSE)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it is good to know how the final evaluation works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Background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Why it is called M5 forecasting?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fifth competition held by Makridakis Open Forecasting Center (MOFC) 	- </a:t>
            </a:r>
            <a:endParaRPr/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aim of the competition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use the hierarchical sales data from Walmart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	1. estimate the daily sales for the next 28 days 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	2. estimate uncertainty of the daily sales for the next 28 days </a:t>
            </a:r>
            <a:endParaRPr/>
          </a:p>
        </p:txBody>
      </p:sp>
      <p:pic>
        <p:nvPicPr>
          <p:cNvPr id="157" name="Google Shape;157;p2" descr="Walmart in Honolulu, HI | Electronics, Toys, Furniture | Serving Ala Moana  | Store 347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6502" y="1925300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19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the Accuracy contest,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forecasts will be evaluated using the Root Mean Squared Scaled Error (RMSSE)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formula is as follows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where n denote the length of the training sample, h is the forecasting horizon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final Kaggle score is determined by Weighted RMSSE (WRMSSE)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Lower WRMSSE score =&gt; better prediction</a:t>
            </a:r>
            <a:endParaRPr/>
          </a:p>
        </p:txBody>
      </p:sp>
      <p:pic>
        <p:nvPicPr>
          <p:cNvPr id="287" name="Google Shape;28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0420" y="2718751"/>
            <a:ext cx="5324839" cy="1420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Evaluation Metrics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0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the Uncertainty contest,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It will be evaluated using the Scaled Pinball Loss (SPL) function.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where            is the the forecast for quantile u, n denote the length of the training sample, h is the forecasting horizon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final Kaggle score is determined by Weighted SPL (WSPL)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Lower WSPL score =&gt; better prediction</a:t>
            </a:r>
            <a:endParaRPr/>
          </a:p>
        </p:txBody>
      </p:sp>
      <p:pic>
        <p:nvPicPr>
          <p:cNvPr id="295" name="Google Shape;29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9449" y="2400723"/>
            <a:ext cx="8596668" cy="923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4965" y="3465821"/>
            <a:ext cx="558800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1"/>
          <p:cNvSpPr txBox="1">
            <a:spLocks noGrp="1"/>
          </p:cNvSpPr>
          <p:nvPr>
            <p:ph type="title"/>
          </p:nvPr>
        </p:nvSpPr>
        <p:spPr>
          <a:xfrm>
            <a:off x="1221619" y="2902859"/>
            <a:ext cx="7454295" cy="10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Model</a:t>
            </a:r>
            <a:endParaRPr sz="4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2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22"/>
          <p:cNvSpPr txBox="1">
            <a:spLocks noGrp="1"/>
          </p:cNvSpPr>
          <p:nvPr>
            <p:ph type="body" idx="1"/>
          </p:nvPr>
        </p:nvSpPr>
        <p:spPr>
          <a:xfrm>
            <a:off x="677325" y="1682875"/>
            <a:ext cx="107997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XGBoost or LightGBM?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Framework difference: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30861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XGBoost: level-wise (horizontally)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861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LightGBM: leaf-wise (vertically)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Computational cost: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30861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LightGBM &lt;&lt; XGBoost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Likelihood of overfitting: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lvl="1" indent="-30861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LightGBM &gt;&gt; XGBoost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marL="742950" lvl="1" indent="-308610" algn="l" rtl="0"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early stopping criteria is required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9" name="Google Shape;30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64164" y="2558550"/>
            <a:ext cx="4734744" cy="22342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3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choose the model LightGBM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which have the following advantages suggested by the paper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1. Faster training speed and higher efficiency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2. Lower memory usage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3. Better accuracy</a:t>
            </a:r>
            <a:endParaRPr/>
          </a:p>
          <a:p>
            <a:pPr marL="34290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4. Support of parallel and GPU learning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072a9742b0_0_23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800" cy="7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g1072a9742b0_0_23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800" cy="43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Accuracy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Boosting type: gradient boosting decision tree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Cross validation: rolling window approach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Learning rate: 0.005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force_col_wise: True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early_stopping_rounds: 50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Uncertainty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6576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28 days ahead probabilistic forecasts for the median and four prediction intervals (50%, 67%, 95%, and 99%).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Our approach: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normal distribution was used to convert the Accuracy prediction into Uncertainty probabilistic prediction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27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81000" algn="l" rtl="0">
              <a:spcBef>
                <a:spcPts val="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plot the feature importance chart</a:t>
            </a:r>
            <a:endParaRPr/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The most important features are selling price and sales</a:t>
            </a:r>
            <a:endParaRPr/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Date related features and lag related features are more important than the holiday ones</a:t>
            </a:r>
            <a:endParaRPr/>
          </a:p>
        </p:txBody>
      </p:sp>
      <p:pic>
        <p:nvPicPr>
          <p:cNvPr id="346" name="Google Shape;34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23450" y="2164800"/>
            <a:ext cx="5415499" cy="264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8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Model Result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8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Accuracy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Top scores are around 0.56, we get 0.8477</a:t>
            </a:r>
            <a:endParaRPr/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Uncertainty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Top scores are around 0.15, we get 0.24878</a:t>
            </a:r>
            <a:endParaRPr/>
          </a:p>
        </p:txBody>
      </p:sp>
      <p:pic>
        <p:nvPicPr>
          <p:cNvPr id="354" name="Google Shape;3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0372" y="4866622"/>
            <a:ext cx="7060367" cy="1649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20372" y="2441920"/>
            <a:ext cx="7060367" cy="15926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29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Conclusion</a:t>
            </a:r>
            <a:endParaRPr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9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Interesting findings</a:t>
            </a:r>
            <a:endParaRPr/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Before introducing lag features, our score was over 1</a:t>
            </a:r>
            <a:endParaRPr/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lag features improved the prediction score to 0.84</a:t>
            </a:r>
            <a:endParaRPr/>
          </a:p>
          <a:p>
            <a:pPr marL="342900" lvl="0" indent="-26670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Future improvements</a:t>
            </a:r>
            <a:endParaRPr/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observe some of the models take more than 10 hours or even one day to process</a:t>
            </a:r>
            <a:endParaRPr/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while ours only take about 1 hour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342900" lvl="0" indent="-381000" algn="l" rtl="0">
              <a:spcBef>
                <a:spcPts val="1000"/>
              </a:spcBef>
              <a:spcAft>
                <a:spcPts val="0"/>
              </a:spcAft>
              <a:buSzPts val="1800"/>
              <a:buFont typeface="Arial"/>
              <a:buChar char="►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we could add more features e.g. price_lag, max./min. (instead of only mean and std), norm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Before start our analytics, it is always useful to understand the data first.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1: calendar.csv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contain detailed date information of all the 1969 dates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starting from 2011-01-29 to 2016-06-19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2: sell_prices.csv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contain information about price and type of products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3: sales_train_validation.csv ,and sales_train_evaluation.csv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after splitting the date by time, it would be the training set, validation set and test set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contain the time series data that indicate how many items are sold everyday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1221619" y="2902859"/>
            <a:ext cx="7454295" cy="1008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Arial"/>
              <a:buNone/>
            </a:pPr>
            <a:r>
              <a:rPr lang="en-US" sz="4000">
                <a:latin typeface="Arial"/>
                <a:ea typeface="Arial"/>
                <a:cs typeface="Arial"/>
                <a:sym typeface="Arial"/>
              </a:rPr>
              <a:t>END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 - calendar.csv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4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1: calendar.csv (date information)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wday</a:t>
            </a: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saturday refers to 1, sunday refers to 2, etc. 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main reason of choosing 1 as Saturday is because the first day in dataset, 2011-01-29, is a Saturday.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wm_yr_wk</a:t>
            </a: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id of the week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corresponds to last two digit of the year, and the number of week in that year.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notice that first week started on 2011-01-29, start counting the 52 weeks for 2011.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 - calendar.csv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1: calendar.csv (date information)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snap_CA, snap_TX, and snap_WI</a:t>
            </a: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binary variable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1 indicates that SNAP purchases are allowed, 0 otherwise.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SNAP is a short-form of Supplement Nutrition Assistance Program</a:t>
            </a:r>
            <a:endParaRPr/>
          </a:p>
          <a:p>
            <a:pPr marL="742950" lvl="1" indent="-28575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a nutrition assistance benefit provided by the United States federal government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 - calendar.csv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1: calendar.csv (date information)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event_type_1 &amp; event_type_2 and event_name_1 &amp; event_name_2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contains the event of that date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last digit in the column names, 1 and 2, refers to the first event and the second event on that date.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four types of events : Sporting, Cultural, National, Religious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	Sporting: SuperBowl, NBAFinalsStart, NBAFinalsEnd	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	Cultural: Valentines Day, StPatricks Day, Halloween, Easter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	National: Presidents Day, Independence Day, LaborDay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	Religious: LentStart, Purim End, Ramadan starts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7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 - sell_prices.csv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2: sell_prices.csv (sales information)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store_id</a:t>
            </a: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4 stores in California (CA), 3 stores in Texas (TX) and 3 stores in Wisconsin (WI)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denoted as CA_1, CA_2,...,TX_1,...,WI_3 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sell_price: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price of the product for the given week or store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This price is provided on weekly basis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In other words,  it takes the average across seven days.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 - sales_train.csv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8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-US" sz="1500" b="1">
                <a:latin typeface="Arial"/>
                <a:ea typeface="Arial"/>
                <a:cs typeface="Arial"/>
                <a:sym typeface="Arial"/>
              </a:rPr>
              <a:t>Dataset 3: sales_train_validation.csv / sales_train_evaluation.csv (training set and test set)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endParaRPr sz="1500" i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dept_id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department of the item came from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three major categories Hobbies, Household, and Food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seven departments HOBBIES_1, HOBBIES_2, HOUSEHOLD_1, HOUSEHOLD_2, FOODS_1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 </a:t>
            </a:r>
            <a:endParaRPr sz="15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200"/>
              <a:buNone/>
            </a:pPr>
            <a:r>
              <a:rPr lang="en-US" sz="1500" i="1">
                <a:latin typeface="Arial"/>
                <a:ea typeface="Arial"/>
                <a:cs typeface="Arial"/>
                <a:sym typeface="Arial"/>
              </a:rPr>
              <a:t>item_id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id of every unique item. There are 30490 different items in total.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"/>
          <p:cNvSpPr txBox="1">
            <a:spLocks noGrp="1"/>
          </p:cNvSpPr>
          <p:nvPr>
            <p:ph type="title"/>
          </p:nvPr>
        </p:nvSpPr>
        <p:spPr>
          <a:xfrm>
            <a:off x="677334" y="751114"/>
            <a:ext cx="8596668" cy="7036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lang="en-US" sz="3200">
                <a:latin typeface="Arial"/>
                <a:ea typeface="Arial"/>
                <a:cs typeface="Arial"/>
                <a:sym typeface="Arial"/>
              </a:rPr>
              <a:t>Data Description - Combining the datasets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9"/>
          <p:cNvSpPr txBox="1">
            <a:spLocks noGrp="1"/>
          </p:cNvSpPr>
          <p:nvPr>
            <p:ph type="body" idx="1"/>
          </p:nvPr>
        </p:nvSpPr>
        <p:spPr>
          <a:xfrm>
            <a:off x="677334" y="1682885"/>
            <a:ext cx="8596668" cy="43584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three datasets are combined by the key, “d”, which indicates the day from day 0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The merged df has shape (59181090, 8)</a:t>
            </a:r>
            <a:endParaRPr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It is then split into training set, validation set, test set.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742950" lvl="1" indent="-289560" algn="l" rtl="0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training set: d_1 to d_1913 (2011-01-29 ~ 2016-04-24)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742950" lvl="1" indent="-289560" algn="l" rtl="0">
              <a:spcBef>
                <a:spcPts val="1000"/>
              </a:spcBef>
              <a:spcAft>
                <a:spcPts val="0"/>
              </a:spcAft>
              <a:buSzPts val="1500"/>
              <a:buFont typeface="Arial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validation set: d_1914 to d_1941  (2016-04-25 ~ 2016-05-22)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marL="742950" lvl="1" indent="-270510" algn="l" rtl="0">
              <a:spcBef>
                <a:spcPts val="1000"/>
              </a:spcBef>
              <a:spcAft>
                <a:spcPts val="0"/>
              </a:spcAft>
              <a:buSzPts val="1200"/>
              <a:buChar char="►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test set: d_1942 to d_1969  (2016-05-23 ~ 2016-06-19)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2242</Words>
  <Application>Microsoft Macintosh PowerPoint</Application>
  <PresentationFormat>Widescreen</PresentationFormat>
  <Paragraphs>356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Trebuchet MS</vt:lpstr>
      <vt:lpstr>Helvetica Neue</vt:lpstr>
      <vt:lpstr>Calibri</vt:lpstr>
      <vt:lpstr>Arial</vt:lpstr>
      <vt:lpstr>Noto Sans Symbols</vt:lpstr>
      <vt:lpstr>Facet</vt:lpstr>
      <vt:lpstr>Kaggle Contest: M5 Forecasting </vt:lpstr>
      <vt:lpstr>Background</vt:lpstr>
      <vt:lpstr>Data Description</vt:lpstr>
      <vt:lpstr>Data Description - calendar.csv</vt:lpstr>
      <vt:lpstr>Data Description - calendar.csv</vt:lpstr>
      <vt:lpstr>Data Description - calendar.csv</vt:lpstr>
      <vt:lpstr>Data Description - sell_prices.csv</vt:lpstr>
      <vt:lpstr>Data Description - sales_train.csv</vt:lpstr>
      <vt:lpstr>Data Description - Combining the datasets</vt:lpstr>
      <vt:lpstr>Feature Engineering</vt:lpstr>
      <vt:lpstr>Feature Engineering</vt:lpstr>
      <vt:lpstr>Feature Engineering - EDA</vt:lpstr>
      <vt:lpstr>Feature Engineering - EDA</vt:lpstr>
      <vt:lpstr>Feature Engineering - EDA</vt:lpstr>
      <vt:lpstr>Feature Engineering - EDA</vt:lpstr>
      <vt:lpstr>Feature Engineering - EDA</vt:lpstr>
      <vt:lpstr>Feature Engineering – adding new features</vt:lpstr>
      <vt:lpstr>Evaluation Metrics</vt:lpstr>
      <vt:lpstr>Evaluation Metrics</vt:lpstr>
      <vt:lpstr>Evaluation Metrics</vt:lpstr>
      <vt:lpstr>Evaluation Metrics</vt:lpstr>
      <vt:lpstr>Model</vt:lpstr>
      <vt:lpstr>Model</vt:lpstr>
      <vt:lpstr>Model</vt:lpstr>
      <vt:lpstr>Model</vt:lpstr>
      <vt:lpstr>Model</vt:lpstr>
      <vt:lpstr>Model</vt:lpstr>
      <vt:lpstr>Model Result</vt:lpstr>
      <vt:lpstr>Conclusion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Kaggle Contest: M5 Forecasting </dc:title>
  <dc:creator>Microsoft Office User</dc:creator>
  <cp:lastModifiedBy>Microsoft Office User</cp:lastModifiedBy>
  <cp:revision>2</cp:revision>
  <dcterms:created xsi:type="dcterms:W3CDTF">2021-12-07T20:07:25Z</dcterms:created>
  <dcterms:modified xsi:type="dcterms:W3CDTF">2021-12-12T14:04:27Z</dcterms:modified>
</cp:coreProperties>
</file>