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629135-92DA-4863-9D01-45EBFA1430C3}" v="10" dt="2021-12-12T00:32:51.7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淺色樣式 2 - 輔色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79"/>
    <p:restoredTop sz="94582"/>
  </p:normalViewPr>
  <p:slideViewPr>
    <p:cSldViewPr snapToGrid="0" snapToObjects="1">
      <p:cViewPr varScale="1">
        <p:scale>
          <a:sx n="96" d="100"/>
          <a:sy n="96" d="100"/>
        </p:scale>
        <p:origin x="408" y="52"/>
      </p:cViewPr>
      <p:guideLst>
        <p:guide orient="horz" pos="61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i Xiang" userId="c09c3f8a-6cb5-4a37-9f74-2d1913e21293" providerId="ADAL" clId="{5A629135-92DA-4863-9D01-45EBFA1430C3}"/>
    <pc:docChg chg="custSel modSld">
      <pc:chgData name="Yoi Xiang" userId="c09c3f8a-6cb5-4a37-9f74-2d1913e21293" providerId="ADAL" clId="{5A629135-92DA-4863-9D01-45EBFA1430C3}" dt="2021-12-12T00:32:51.759" v="222" actId="572"/>
      <pc:docMkLst>
        <pc:docMk/>
      </pc:docMkLst>
      <pc:sldChg chg="addSp modSp mod">
        <pc:chgData name="Yoi Xiang" userId="c09c3f8a-6cb5-4a37-9f74-2d1913e21293" providerId="ADAL" clId="{5A629135-92DA-4863-9D01-45EBFA1430C3}" dt="2021-12-12T00:32:51.759" v="222" actId="572"/>
        <pc:sldMkLst>
          <pc:docMk/>
          <pc:sldMk cId="263858504" sldId="256"/>
        </pc:sldMkLst>
        <pc:spChg chg="mod">
          <ac:chgData name="Yoi Xiang" userId="c09c3f8a-6cb5-4a37-9f74-2d1913e21293" providerId="ADAL" clId="{5A629135-92DA-4863-9D01-45EBFA1430C3}" dt="2021-12-12T00:31:48.879" v="213" actId="20577"/>
          <ac:spMkLst>
            <pc:docMk/>
            <pc:sldMk cId="263858504" sldId="256"/>
            <ac:spMk id="14" creationId="{00000000-0000-0000-0000-000000000000}"/>
          </ac:spMkLst>
        </pc:spChg>
        <pc:graphicFrameChg chg="add mod modGraphic">
          <ac:chgData name="Yoi Xiang" userId="c09c3f8a-6cb5-4a37-9f74-2d1913e21293" providerId="ADAL" clId="{5A629135-92DA-4863-9D01-45EBFA1430C3}" dt="2021-12-12T00:32:51.759" v="222" actId="572"/>
          <ac:graphicFrameMkLst>
            <pc:docMk/>
            <pc:sldMk cId="263858504" sldId="256"/>
            <ac:graphicFrameMk id="6" creationId="{5A58B1D0-FCB8-49CB-9DA8-3401B86A3A2D}"/>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9ED9C-B9C9-8741-9537-79AC2148F83F}" type="datetimeFigureOut">
              <a:rPr lang="en-US" smtClean="0"/>
              <a:t>12/11/2021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D65AE-F790-6742-8F8F-587390D50153}" type="slidenum">
              <a:rPr lang="en-US" smtClean="0"/>
              <a:t>‹#›</a:t>
            </a:fld>
            <a:endParaRPr lang="en-US"/>
          </a:p>
        </p:txBody>
      </p:sp>
    </p:spTree>
    <p:extLst>
      <p:ext uri="{BB962C8B-B14F-4D97-AF65-F5344CB8AC3E}">
        <p14:creationId xmlns:p14="http://schemas.microsoft.com/office/powerpoint/2010/main" val="1691786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4D65AE-F790-6742-8F8F-587390D50153}" type="slidenum">
              <a:rPr lang="en-US" smtClean="0"/>
              <a:t>1</a:t>
            </a:fld>
            <a:endParaRPr lang="en-US"/>
          </a:p>
        </p:txBody>
      </p:sp>
    </p:spTree>
    <p:extLst>
      <p:ext uri="{BB962C8B-B14F-4D97-AF65-F5344CB8AC3E}">
        <p14:creationId xmlns:p14="http://schemas.microsoft.com/office/powerpoint/2010/main" val="1179076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BEC03D-8E1E-0847-AB74-B7FC4FF0E5D4}" type="datetimeFigureOut">
              <a:rPr lang="en-US" smtClean="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41350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02378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4353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39266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EC03D-8E1E-0847-AB74-B7FC4FF0E5D4}" type="datetimeFigureOut">
              <a:rPr lang="en-US" smtClean="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4141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BEC03D-8E1E-0847-AB74-B7FC4FF0E5D4}" type="datetimeFigureOut">
              <a:rPr lang="en-US" smtClean="0"/>
              <a:t>12/11/2021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945277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BEC03D-8E1E-0847-AB74-B7FC4FF0E5D4}" type="datetimeFigureOut">
              <a:rPr lang="en-US" smtClean="0"/>
              <a:t>12/11/2021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7964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BEC03D-8E1E-0847-AB74-B7FC4FF0E5D4}" type="datetimeFigureOut">
              <a:rPr lang="en-US" smtClean="0"/>
              <a:t>12/11/2021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729804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EC03D-8E1E-0847-AB74-B7FC4FF0E5D4}" type="datetimeFigureOut">
              <a:rPr lang="en-US" smtClean="0"/>
              <a:t>12/11/2021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3712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12/11/2021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0388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12/11/2021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9820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EC03D-8E1E-0847-AB74-B7FC4FF0E5D4}" type="datetimeFigureOut">
              <a:rPr lang="en-US" smtClean="0"/>
              <a:t>12/11/2021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A187B-9D1C-5047-9F51-51D4960C227C}" type="slidenum">
              <a:rPr lang="en-US" smtClean="0"/>
              <a:t>‹#›</a:t>
            </a:fld>
            <a:endParaRPr lang="en-US"/>
          </a:p>
        </p:txBody>
      </p:sp>
    </p:spTree>
    <p:extLst>
      <p:ext uri="{BB962C8B-B14F-4D97-AF65-F5344CB8AC3E}">
        <p14:creationId xmlns:p14="http://schemas.microsoft.com/office/powerpoint/2010/main" val="746578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981075"/>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MAFS6010Z </a:t>
            </a:r>
            <a:r>
              <a:rPr lang="en-US" dirty="0"/>
              <a:t>Mini-Project 3</a:t>
            </a:r>
            <a:r>
              <a:rPr lang="en-US" altLang="zh-CN" dirty="0">
                <a:solidFill>
                  <a:schemeClr val="bg1"/>
                </a:solidFill>
              </a:rPr>
              <a:t>: </a:t>
            </a:r>
            <a:r>
              <a:rPr lang="en-GB" altLang="zh-CN" dirty="0">
                <a:solidFill>
                  <a:schemeClr val="bg1"/>
                </a:solidFill>
              </a:rPr>
              <a:t>M5 Forecasting </a:t>
            </a:r>
            <a:endParaRPr lang="en-US" altLang="zh-CN" dirty="0">
              <a:solidFill>
                <a:schemeClr val="bg1"/>
              </a:solidFill>
            </a:endParaRPr>
          </a:p>
          <a:p>
            <a:pPr algn="ctr"/>
            <a:r>
              <a:rPr lang="en-US" sz="1000" dirty="0">
                <a:solidFill>
                  <a:schemeClr val="bg1"/>
                </a:solidFill>
              </a:rPr>
              <a:t>Ziyi WANG(20256265)</a:t>
            </a:r>
            <a:r>
              <a:rPr lang="en-US" sz="1000" baseline="30000" dirty="0">
                <a:solidFill>
                  <a:schemeClr val="bg1"/>
                </a:solidFill>
              </a:rPr>
              <a:t>1</a:t>
            </a:r>
            <a:r>
              <a:rPr lang="en-US" sz="1000" dirty="0">
                <a:solidFill>
                  <a:schemeClr val="bg1"/>
                </a:solidFill>
              </a:rPr>
              <a:t> and Jixiang XIANG(20568852)</a:t>
            </a:r>
            <a:r>
              <a:rPr lang="en-US" sz="1000" baseline="30000" dirty="0">
                <a:solidFill>
                  <a:schemeClr val="bg1"/>
                </a:solidFill>
              </a:rPr>
              <a:t>1</a:t>
            </a:r>
            <a:r>
              <a:rPr lang="en-US" sz="1000" dirty="0">
                <a:solidFill>
                  <a:schemeClr val="bg1"/>
                </a:solidFill>
              </a:rPr>
              <a:t>	{</a:t>
            </a:r>
            <a:r>
              <a:rPr lang="en-US" sz="1000" dirty="0" err="1">
                <a:solidFill>
                  <a:schemeClr val="bg1"/>
                </a:solidFill>
              </a:rPr>
              <a:t>zwangbn</a:t>
            </a:r>
            <a:r>
              <a:rPr lang="en-US" sz="1000" dirty="0">
                <a:solidFill>
                  <a:schemeClr val="bg1"/>
                </a:solidFill>
              </a:rPr>
              <a:t>, </a:t>
            </a:r>
            <a:r>
              <a:rPr lang="en-US" sz="1000" dirty="0" err="1">
                <a:solidFill>
                  <a:schemeClr val="bg1"/>
                </a:solidFill>
              </a:rPr>
              <a:t>jxiangae</a:t>
            </a:r>
            <a:r>
              <a:rPr lang="en-US" sz="1000" dirty="0">
                <a:solidFill>
                  <a:schemeClr val="bg1"/>
                </a:solidFill>
              </a:rPr>
              <a:t>}@</a:t>
            </a:r>
            <a:r>
              <a:rPr lang="en-US" sz="1000" dirty="0" err="1">
                <a:solidFill>
                  <a:schemeClr val="bg1"/>
                </a:solidFill>
              </a:rPr>
              <a:t>connect.ust.hk</a:t>
            </a:r>
            <a:endParaRPr lang="en-US" sz="1000" dirty="0">
              <a:solidFill>
                <a:schemeClr val="bg1"/>
              </a:solidFill>
            </a:endParaRPr>
          </a:p>
          <a:p>
            <a:pPr algn="ctr"/>
            <a:r>
              <a:rPr lang="en-US" sz="1000" baseline="30000" dirty="0">
                <a:solidFill>
                  <a:schemeClr val="bg1"/>
                </a:solidFill>
              </a:rPr>
              <a:t>1</a:t>
            </a:r>
            <a:r>
              <a:rPr lang="en-US" sz="1000" dirty="0">
                <a:solidFill>
                  <a:schemeClr val="bg1"/>
                </a:solidFill>
              </a:rPr>
              <a:t>: Department of Mathematics, HKUST</a:t>
            </a:r>
          </a:p>
        </p:txBody>
      </p:sp>
      <p:sp>
        <p:nvSpPr>
          <p:cNvPr id="9" name="Rectangle 8"/>
          <p:cNvSpPr/>
          <p:nvPr/>
        </p:nvSpPr>
        <p:spPr>
          <a:xfrm>
            <a:off x="164895" y="1178476"/>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1. Introduction</a:t>
            </a:r>
          </a:p>
        </p:txBody>
      </p:sp>
      <p:sp>
        <p:nvSpPr>
          <p:cNvPr id="13" name="Rectangle 12"/>
          <p:cNvSpPr/>
          <p:nvPr/>
        </p:nvSpPr>
        <p:spPr>
          <a:xfrm>
            <a:off x="164895" y="1443396"/>
            <a:ext cx="3794332" cy="909511"/>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t"/>
          <a:lstStyle/>
          <a:p>
            <a:pPr algn="just"/>
            <a:r>
              <a:rPr lang="en-US" sz="1000" dirty="0"/>
              <a:t>We use hierarchical sales data from Walmart, the worlds largest company by revenue, to forecast daily sales for the next 28 days and to make uncertainty estimates for these forecasts. The poster will be separated into two sections to explain accuracy and uncertainty estimation separately. </a:t>
            </a:r>
          </a:p>
          <a:p>
            <a:pPr algn="just"/>
            <a:endParaRPr lang="en-US" sz="1000" dirty="0"/>
          </a:p>
        </p:txBody>
      </p:sp>
      <p:sp>
        <p:nvSpPr>
          <p:cNvPr id="18" name="Rectangle 17"/>
          <p:cNvSpPr/>
          <p:nvPr/>
        </p:nvSpPr>
        <p:spPr>
          <a:xfrm>
            <a:off x="4196068" y="1178476"/>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3. Feature Engineering</a:t>
            </a:r>
            <a:endParaRPr lang="en-US" sz="1200" dirty="0"/>
          </a:p>
        </p:txBody>
      </p:sp>
      <p:sp>
        <p:nvSpPr>
          <p:cNvPr id="19" name="Rectangle 18"/>
          <p:cNvSpPr/>
          <p:nvPr/>
        </p:nvSpPr>
        <p:spPr>
          <a:xfrm>
            <a:off x="8227241" y="1178476"/>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5. Task 2: Predict Uncertainty</a:t>
            </a:r>
          </a:p>
        </p:txBody>
      </p:sp>
      <p:sp>
        <p:nvSpPr>
          <p:cNvPr id="8" name="Rectangle 7"/>
          <p:cNvSpPr/>
          <p:nvPr/>
        </p:nvSpPr>
        <p:spPr>
          <a:xfrm>
            <a:off x="163369" y="2485367"/>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2.</a:t>
            </a:r>
            <a:r>
              <a:rPr lang="zh-CN" altLang="en-US" sz="1200" dirty="0"/>
              <a:t> </a:t>
            </a:r>
            <a:r>
              <a:rPr lang="en-US" altLang="zh-CN" sz="1200" dirty="0"/>
              <a:t>Data</a:t>
            </a:r>
            <a:endParaRPr lang="en-US" sz="1200" dirty="0"/>
          </a:p>
        </p:txBody>
      </p:sp>
      <p:sp>
        <p:nvSpPr>
          <p:cNvPr id="11" name="Rectangle 10"/>
          <p:cNvSpPr/>
          <p:nvPr/>
        </p:nvSpPr>
        <p:spPr>
          <a:xfrm>
            <a:off x="172367" y="2750286"/>
            <a:ext cx="3773842" cy="3921002"/>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t"/>
          <a:lstStyle/>
          <a:p>
            <a:r>
              <a:rPr lang="en-US" sz="1000" b="1" dirty="0"/>
              <a:t>Data Overview</a:t>
            </a:r>
          </a:p>
          <a:p>
            <a:pPr marL="171450" indent="-171450">
              <a:buFont typeface="Arial" panose="020B0604020202020204" pitchFamily="34" charset="0"/>
              <a:buChar char="•"/>
            </a:pPr>
            <a:r>
              <a:rPr lang="en-US" sz="1000" dirty="0"/>
              <a:t>Base training data: </a:t>
            </a:r>
            <a:r>
              <a:rPr lang="en-US" sz="1000" dirty="0" err="1"/>
              <a:t>sales_train_validation.csv</a:t>
            </a:r>
            <a:r>
              <a:rPr lang="en-US" sz="1000" dirty="0"/>
              <a:t> - Contains the historical daily unit sales data per product and store</a:t>
            </a:r>
          </a:p>
          <a:p>
            <a:pPr marL="171450" indent="-171450">
              <a:buFont typeface="Arial" panose="020B0604020202020204" pitchFamily="34" charset="0"/>
              <a:buChar char="•"/>
            </a:pPr>
            <a:r>
              <a:rPr lang="en-US" sz="1000" dirty="0"/>
              <a:t>Other features: </a:t>
            </a:r>
            <a:r>
              <a:rPr lang="en-US" sz="1000" dirty="0" err="1"/>
              <a:t>calendar.csv</a:t>
            </a:r>
            <a:r>
              <a:rPr lang="en-US" sz="1000" dirty="0"/>
              <a:t> and </a:t>
            </a:r>
            <a:r>
              <a:rPr lang="en-US" sz="1000" dirty="0" err="1"/>
              <a:t>sell_prices.csv</a:t>
            </a:r>
            <a:r>
              <a:rPr lang="en-US" sz="1000" dirty="0"/>
              <a:t> </a:t>
            </a:r>
          </a:p>
          <a:p>
            <a:endParaRPr lang="en-US" sz="1000" b="1" dirty="0"/>
          </a:p>
          <a:p>
            <a:r>
              <a:rPr lang="en-US" sz="1000" b="1" dirty="0"/>
              <a:t>Data Characters</a:t>
            </a:r>
          </a:p>
          <a:p>
            <a:pPr marL="171450" indent="-171450">
              <a:buFont typeface="Arial" panose="020B0604020202020204" pitchFamily="34" charset="0"/>
              <a:buChar char="•"/>
            </a:pPr>
            <a:r>
              <a:rPr lang="en-US" sz="1000" b="1" dirty="0"/>
              <a:t>Seasonality</a:t>
            </a:r>
            <a:r>
              <a:rPr lang="en-US" sz="1000" dirty="0"/>
              <a:t>: Plot against time period, we found that the data has strong seasonality, including monthly, daily and yearly</a:t>
            </a:r>
          </a:p>
          <a:p>
            <a:pPr marL="171450" indent="-171450">
              <a:buFont typeface="Arial" panose="020B0604020202020204" pitchFamily="34" charset="0"/>
              <a:buChar char="•"/>
            </a:pPr>
            <a:r>
              <a:rPr lang="en-US" sz="1000" b="1" dirty="0"/>
              <a:t>Affected by events</a:t>
            </a:r>
            <a:r>
              <a:rPr lang="en-US" sz="1000" dirty="0"/>
              <a:t>: Plot against every store, we found that some store data increased drastically on a day, meaning there was some external events that affected the sales such as store closure or expansion</a:t>
            </a:r>
          </a:p>
          <a:p>
            <a:pPr marL="171450" indent="-171450">
              <a:buFont typeface="Arial" panose="020B0604020202020204" pitchFamily="34" charset="0"/>
              <a:buChar char="•"/>
            </a:pPr>
            <a:r>
              <a:rPr lang="en-US" sz="1000" b="1" dirty="0"/>
              <a:t>Upward trendi</a:t>
            </a:r>
            <a:r>
              <a:rPr lang="en-US" sz="1000" dirty="0"/>
              <a:t>ng: Plot against each item, we see an upward trend</a:t>
            </a:r>
          </a:p>
          <a:p>
            <a:pPr marL="171450" indent="-171450">
              <a:buFont typeface="Arial" panose="020B0604020202020204" pitchFamily="34" charset="0"/>
              <a:buChar char="•"/>
            </a:pPr>
            <a:r>
              <a:rPr lang="en-US" sz="1000" b="1" dirty="0"/>
              <a:t>With noise</a:t>
            </a:r>
            <a:r>
              <a:rPr lang="en-US" sz="1000" dirty="0"/>
              <a:t>: some days there is 0 data, or only 1 sales. It will be affecting the model so we need to remove this noise</a:t>
            </a:r>
          </a:p>
          <a:p>
            <a:pPr marL="171450" indent="-171450">
              <a:buFont typeface="Arial" panose="020B0604020202020204" pitchFamily="34" charset="0"/>
              <a:buChar char="•"/>
            </a:pPr>
            <a:r>
              <a:rPr lang="en-US" sz="1000" b="1" dirty="0"/>
              <a:t>Different by category and stores</a:t>
            </a:r>
            <a:r>
              <a:rPr lang="en-US" sz="1000" dirty="0"/>
              <a:t>: average sales by store and category is different</a:t>
            </a:r>
          </a:p>
          <a:p>
            <a:pPr marL="171450" indent="-171450">
              <a:buFont typeface="Arial" panose="020B0604020202020204" pitchFamily="34" charset="0"/>
              <a:buChar char="•"/>
            </a:pPr>
            <a:endParaRPr lang="en-US" sz="1000" dirty="0"/>
          </a:p>
        </p:txBody>
      </p:sp>
      <p:sp>
        <p:nvSpPr>
          <p:cNvPr id="14" name="Rectangle 13"/>
          <p:cNvSpPr/>
          <p:nvPr/>
        </p:nvSpPr>
        <p:spPr>
          <a:xfrm>
            <a:off x="8225301" y="1409248"/>
            <a:ext cx="3794332" cy="4229929"/>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t"/>
          <a:lstStyle/>
          <a:p>
            <a:pPr marL="171450" indent="-171450" algn="just">
              <a:buFont typeface="Wingdings" pitchFamily="2" charset="2"/>
              <a:buChar char="Ø"/>
            </a:pPr>
            <a:endParaRPr lang="en-US" sz="900" dirty="0"/>
          </a:p>
          <a:p>
            <a:pPr marL="171450" indent="-171450" algn="just">
              <a:buFont typeface="Wingdings" pitchFamily="2" charset="2"/>
              <a:buChar char="Ø"/>
            </a:pPr>
            <a:r>
              <a:rPr lang="en-US" sz="900" dirty="0"/>
              <a:t>The second task of this assignment is sales uncertainty prediction. </a:t>
            </a:r>
            <a:r>
              <a:rPr lang="en-GB" sz="900" dirty="0"/>
              <a:t>The data comprises 3049 individual products from 3 categories, sold in 10 stores and in 3 states. </a:t>
            </a:r>
          </a:p>
          <a:p>
            <a:pPr marL="171450" indent="-171450" algn="just">
              <a:buFont typeface="Wingdings" pitchFamily="2" charset="2"/>
              <a:buChar char="Ø"/>
            </a:pPr>
            <a:r>
              <a:rPr lang="en-GB" sz="900" dirty="0"/>
              <a:t>As we can find that the weekly pattern of sales is strong, with Sat and Sun standing out prominently. Also Monday seems to benefit a bit from the weekend effect.</a:t>
            </a:r>
          </a:p>
          <a:p>
            <a:pPr marL="171450" indent="-171450" algn="just">
              <a:buFont typeface="Wingdings" pitchFamily="2" charset="2"/>
              <a:buChar char="Ø"/>
            </a:pPr>
            <a:r>
              <a:rPr lang="en-GB" sz="900" dirty="0"/>
              <a:t>The months of Nov and Dec show clear dips, while the summer months May, Jun, and Jul suggest a milder secondary dip. Certain holidays, like the 4th of July, might somewhat influence these patterns; but over 5 years they should average out reasonably well.</a:t>
            </a:r>
          </a:p>
          <a:p>
            <a:pPr marL="171450" indent="-171450" algn="just">
              <a:buFont typeface="Wingdings" pitchFamily="2" charset="2"/>
              <a:buChar char="Ø"/>
            </a:pPr>
            <a:r>
              <a:rPr lang="en-US" sz="900" dirty="0"/>
              <a:t>Based on the above two finds, the weekday and month features are added into model for training.</a:t>
            </a:r>
          </a:p>
          <a:p>
            <a:pPr marL="171450" indent="-171450" algn="just">
              <a:buFont typeface="Wingdings" pitchFamily="2" charset="2"/>
              <a:buChar char="Ø"/>
            </a:pPr>
            <a:r>
              <a:rPr lang="en-US" sz="900" dirty="0"/>
              <a:t>While looking at the prices of the products, we can find the selling price may vary between two weeks. Hence the price information is also added into the model so that it can help generate predictions.</a:t>
            </a:r>
          </a:p>
          <a:p>
            <a:pPr marL="171450" indent="-171450" algn="just">
              <a:buFont typeface="Wingdings" pitchFamily="2" charset="2"/>
              <a:buChar char="Ø"/>
            </a:pPr>
            <a:r>
              <a:rPr lang="en-GB" sz="900" dirty="0"/>
              <a:t>Different states are in different level of sales. California (CA) sells more items in general, while Wisconsin (WI) was slowly catching up to Texas (TX) and eventually surpassed it in the last months of our training data. Hence, in our research, we will build models for each time series. Therefore, overall, 30490 models will be built.</a:t>
            </a:r>
            <a:endParaRPr lang="en-US" sz="900" dirty="0"/>
          </a:p>
          <a:p>
            <a:pPr marL="171450" indent="-171450" algn="just">
              <a:buFont typeface="Wingdings" pitchFamily="2" charset="2"/>
              <a:buChar char="Ø"/>
            </a:pPr>
            <a:r>
              <a:rPr lang="en-US" sz="900" dirty="0"/>
              <a:t>Limited by the computing power of the computer, we will not use complicated neural network to do the prediction. Instead, the simpler Prophet will be used.</a:t>
            </a:r>
          </a:p>
          <a:p>
            <a:pPr marL="171450" indent="-171450" algn="just">
              <a:buFont typeface="Wingdings" pitchFamily="2" charset="2"/>
              <a:buChar char="Ø"/>
            </a:pPr>
            <a:r>
              <a:rPr lang="en-US" sz="900" dirty="0"/>
              <a:t>Different levels of uncertainty are used, and the corresponding</a:t>
            </a:r>
            <a:r>
              <a:rPr lang="en-GB" sz="900" dirty="0"/>
              <a:t> Weighted Scaled Pinball Loss (WSPL) are calculated. </a:t>
            </a:r>
          </a:p>
          <a:p>
            <a:pPr algn="just"/>
            <a:endParaRPr lang="en-US" sz="900" dirty="0"/>
          </a:p>
        </p:txBody>
      </p:sp>
      <p:sp>
        <p:nvSpPr>
          <p:cNvPr id="29" name="Rectangle 28"/>
          <p:cNvSpPr/>
          <p:nvPr/>
        </p:nvSpPr>
        <p:spPr>
          <a:xfrm>
            <a:off x="8245793" y="6067350"/>
            <a:ext cx="3773842" cy="437124"/>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altLang="zh-CN" sz="1000" dirty="0"/>
              <a:t>Accuracy Model: Ziyi WANG</a:t>
            </a:r>
          </a:p>
          <a:p>
            <a:pPr algn="just"/>
            <a:r>
              <a:rPr lang="en-US" altLang="zh-CN" sz="1000" dirty="0"/>
              <a:t>Uncertainty Model: </a:t>
            </a:r>
            <a:r>
              <a:rPr lang="en-US" altLang="zh-CN" sz="1000" dirty="0" err="1"/>
              <a:t>Jixiang</a:t>
            </a:r>
            <a:r>
              <a:rPr lang="en-US" altLang="zh-CN" sz="1000" dirty="0"/>
              <a:t> XIANG</a:t>
            </a:r>
          </a:p>
        </p:txBody>
      </p:sp>
      <p:sp>
        <p:nvSpPr>
          <p:cNvPr id="30" name="Rectangle 29"/>
          <p:cNvSpPr/>
          <p:nvPr/>
        </p:nvSpPr>
        <p:spPr>
          <a:xfrm>
            <a:off x="8245793" y="5833895"/>
            <a:ext cx="3773842" cy="233454"/>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6.  </a:t>
            </a:r>
            <a:r>
              <a:rPr lang="en-US" altLang="zh-CN" sz="1200" dirty="0"/>
              <a:t>Contribution</a:t>
            </a:r>
            <a:endParaRPr lang="en-US" sz="1200" dirty="0"/>
          </a:p>
        </p:txBody>
      </p:sp>
      <p:sp>
        <p:nvSpPr>
          <p:cNvPr id="10" name="Rectangle 13">
            <a:extLst>
              <a:ext uri="{FF2B5EF4-FFF2-40B4-BE49-F238E27FC236}">
                <a16:creationId xmlns:a16="http://schemas.microsoft.com/office/drawing/2014/main" id="{13936DCE-51BC-4192-95C5-8D9F2A3F473D}"/>
              </a:ext>
            </a:extLst>
          </p:cNvPr>
          <p:cNvSpPr/>
          <p:nvPr/>
        </p:nvSpPr>
        <p:spPr>
          <a:xfrm>
            <a:off x="4196068" y="1443396"/>
            <a:ext cx="3794332" cy="2154998"/>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900" dirty="0"/>
              <a:t>We have done below data pre-processing and feature engineering to make the training more efficient</a:t>
            </a:r>
          </a:p>
          <a:p>
            <a:pPr marL="171450" indent="-171450" algn="just">
              <a:buFont typeface="Arial" panose="020B0604020202020204" pitchFamily="34" charset="0"/>
              <a:buChar char="•"/>
            </a:pPr>
            <a:r>
              <a:rPr lang="en-US" sz="900" dirty="0"/>
              <a:t>Memory Usage Reduction: Based on the column value, if it is int, we try to reduce it to int 8/16/64. Same applied to float. We reduced the memory by 72% by applying this on training data</a:t>
            </a:r>
          </a:p>
          <a:p>
            <a:pPr marL="171450" indent="-171450" algn="just">
              <a:buFont typeface="Arial" panose="020B0604020202020204" pitchFamily="34" charset="0"/>
              <a:buChar char="•"/>
            </a:pPr>
            <a:r>
              <a:rPr lang="en-US" sz="900" dirty="0"/>
              <a:t>Adding seasonality features: Because we have found seasonality in data, we have added day of week, month of year, </a:t>
            </a:r>
            <a:r>
              <a:rPr lang="en-US" sz="900" dirty="0" err="1"/>
              <a:t>etc</a:t>
            </a:r>
            <a:r>
              <a:rPr lang="en-US" sz="900" dirty="0"/>
              <a:t> as features</a:t>
            </a:r>
          </a:p>
          <a:p>
            <a:pPr marL="171450" indent="-171450" algn="just">
              <a:buFont typeface="Arial" panose="020B0604020202020204" pitchFamily="34" charset="0"/>
              <a:buChar char="•"/>
            </a:pPr>
            <a:r>
              <a:rPr lang="en-US" sz="900" dirty="0"/>
              <a:t>Noise reduction: Because we found noise in the data, we applied rolling window to smooth the noise, using moving average and standard deviation of past 7/30/90/180 days</a:t>
            </a:r>
          </a:p>
          <a:p>
            <a:pPr marL="171450" indent="-171450" algn="just">
              <a:buFont typeface="Arial" panose="020B0604020202020204" pitchFamily="34" charset="0"/>
              <a:buChar char="•"/>
            </a:pPr>
            <a:r>
              <a:rPr lang="en-US" sz="900" dirty="0"/>
              <a:t>Using ‘price’ as a feature: As the sales may be affected by the prices or promotions, the price is added as a feature to be used for training.</a:t>
            </a:r>
          </a:p>
          <a:p>
            <a:pPr marL="171450" indent="-171450" algn="just">
              <a:buFont typeface="Arial" panose="020B0604020202020204" pitchFamily="34" charset="0"/>
              <a:buChar char="•"/>
            </a:pPr>
            <a:r>
              <a:rPr lang="en-US" sz="900" dirty="0"/>
              <a:t>Use weekday and month as features.</a:t>
            </a:r>
          </a:p>
        </p:txBody>
      </p:sp>
      <p:sp>
        <p:nvSpPr>
          <p:cNvPr id="12" name="Rectangle 17">
            <a:extLst>
              <a:ext uri="{FF2B5EF4-FFF2-40B4-BE49-F238E27FC236}">
                <a16:creationId xmlns:a16="http://schemas.microsoft.com/office/drawing/2014/main" id="{1149FD1C-DD7B-48DE-B76B-03A09CB15985}"/>
              </a:ext>
            </a:extLst>
          </p:cNvPr>
          <p:cNvSpPr/>
          <p:nvPr/>
        </p:nvSpPr>
        <p:spPr>
          <a:xfrm>
            <a:off x="4215032" y="3687235"/>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4. Task 1: Predict Accuracy</a:t>
            </a:r>
            <a:endParaRPr lang="en-US" sz="1200" dirty="0"/>
          </a:p>
        </p:txBody>
      </p:sp>
      <p:sp>
        <p:nvSpPr>
          <p:cNvPr id="15" name="Rectangle 13">
            <a:extLst>
              <a:ext uri="{FF2B5EF4-FFF2-40B4-BE49-F238E27FC236}">
                <a16:creationId xmlns:a16="http://schemas.microsoft.com/office/drawing/2014/main" id="{7E45AD05-EDAD-40E8-891D-1B58B5010A4D}"/>
              </a:ext>
            </a:extLst>
          </p:cNvPr>
          <p:cNvSpPr/>
          <p:nvPr/>
        </p:nvSpPr>
        <p:spPr>
          <a:xfrm>
            <a:off x="4215032" y="3952155"/>
            <a:ext cx="3794332" cy="2719133"/>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t"/>
          <a:lstStyle/>
          <a:p>
            <a:pPr marL="171450" indent="-171450" algn="just">
              <a:buFont typeface="Arial" panose="020B0604020202020204" pitchFamily="34" charset="0"/>
              <a:buChar char="•"/>
            </a:pPr>
            <a:r>
              <a:rPr lang="en-US" sz="900" dirty="0"/>
              <a:t>Before 2016-04-24 as training data, and after as validation data</a:t>
            </a:r>
          </a:p>
          <a:p>
            <a:pPr marL="171450" indent="-171450" algn="just">
              <a:buFont typeface="Arial" panose="020B0604020202020204" pitchFamily="34" charset="0"/>
              <a:buChar char="•"/>
            </a:pPr>
            <a:r>
              <a:rPr lang="en-US" sz="900" dirty="0" err="1"/>
              <a:t>LightGBM</a:t>
            </a:r>
            <a:r>
              <a:rPr lang="en-US" sz="900" dirty="0"/>
              <a:t> as the model to train, because it incorporate the technique of bagging and boosting to avoid over-fitting and does not require too much training source such as deep learning. </a:t>
            </a:r>
          </a:p>
          <a:p>
            <a:pPr marL="171450" indent="-171450" algn="just">
              <a:buFont typeface="Arial" panose="020B0604020202020204" pitchFamily="34" charset="0"/>
              <a:buChar char="•"/>
            </a:pPr>
            <a:r>
              <a:rPr lang="en-US" sz="900" dirty="0"/>
              <a:t>I have used 3-fold time series training and let the model to stop training when the performance does not improve for 50 rounds</a:t>
            </a:r>
          </a:p>
          <a:p>
            <a:pPr marL="171450" indent="-171450" algn="just">
              <a:buFont typeface="Arial" panose="020B0604020202020204" pitchFamily="34" charset="0"/>
              <a:buChar char="•"/>
            </a:pPr>
            <a:endParaRPr lang="en-US" sz="900" dirty="0"/>
          </a:p>
          <a:p>
            <a:pPr marL="171450" indent="-171450" algn="just">
              <a:buFont typeface="Arial" panose="020B0604020202020204" pitchFamily="34" charset="0"/>
              <a:buChar char="•"/>
            </a:pPr>
            <a:endParaRPr lang="en-US" sz="900" dirty="0"/>
          </a:p>
          <a:p>
            <a:pPr marL="171450" indent="-171450" algn="just">
              <a:buFont typeface="Arial" panose="020B0604020202020204" pitchFamily="34" charset="0"/>
              <a:buChar char="•"/>
            </a:pPr>
            <a:endParaRPr lang="en-US" sz="900" dirty="0"/>
          </a:p>
          <a:p>
            <a:pPr algn="just"/>
            <a:endParaRPr lang="en-US" sz="900" dirty="0"/>
          </a:p>
          <a:p>
            <a:pPr marL="171450" indent="-171450" algn="just">
              <a:buFont typeface="Arial" panose="020B0604020202020204" pitchFamily="34" charset="0"/>
              <a:buChar char="•"/>
            </a:pPr>
            <a:r>
              <a:rPr lang="en-US" sz="900" dirty="0"/>
              <a:t>The most important 10 features:</a:t>
            </a:r>
          </a:p>
          <a:p>
            <a:pPr marL="628650" lvl="1" indent="-171450" algn="just">
              <a:buFont typeface="Arial" panose="020B0604020202020204" pitchFamily="34" charset="0"/>
              <a:buChar char="•"/>
            </a:pPr>
            <a:endParaRPr lang="en-US" sz="900" dirty="0"/>
          </a:p>
          <a:p>
            <a:pPr marL="171450" indent="-171450" algn="just">
              <a:buFont typeface="Arial" panose="020B0604020202020204" pitchFamily="34" charset="0"/>
              <a:buChar char="•"/>
            </a:pPr>
            <a:endParaRPr lang="en-US" sz="900" dirty="0"/>
          </a:p>
        </p:txBody>
      </p:sp>
      <p:pic>
        <p:nvPicPr>
          <p:cNvPr id="2" name="Picture 1">
            <a:extLst>
              <a:ext uri="{FF2B5EF4-FFF2-40B4-BE49-F238E27FC236}">
                <a16:creationId xmlns:a16="http://schemas.microsoft.com/office/drawing/2014/main" id="{F1C58341-9E5F-174E-B191-46B8A8547B59}"/>
              </a:ext>
            </a:extLst>
          </p:cNvPr>
          <p:cNvPicPr>
            <a:picLocks noChangeAspect="1"/>
          </p:cNvPicPr>
          <p:nvPr/>
        </p:nvPicPr>
        <p:blipFill>
          <a:blip r:embed="rId3"/>
          <a:stretch>
            <a:fillRect/>
          </a:stretch>
        </p:blipFill>
        <p:spPr>
          <a:xfrm>
            <a:off x="596946" y="5505642"/>
            <a:ext cx="2924683" cy="1123414"/>
          </a:xfrm>
          <a:prstGeom prst="rect">
            <a:avLst/>
          </a:prstGeom>
        </p:spPr>
      </p:pic>
      <p:pic>
        <p:nvPicPr>
          <p:cNvPr id="20" name="Picture 19">
            <a:extLst>
              <a:ext uri="{FF2B5EF4-FFF2-40B4-BE49-F238E27FC236}">
                <a16:creationId xmlns:a16="http://schemas.microsoft.com/office/drawing/2014/main" id="{4F8925AA-7254-E843-8FF0-1E0E813E51AF}"/>
              </a:ext>
            </a:extLst>
          </p:cNvPr>
          <p:cNvPicPr>
            <a:picLocks noChangeAspect="1"/>
          </p:cNvPicPr>
          <p:nvPr/>
        </p:nvPicPr>
        <p:blipFill>
          <a:blip r:embed="rId3"/>
          <a:stretch>
            <a:fillRect/>
          </a:stretch>
        </p:blipFill>
        <p:spPr>
          <a:xfrm>
            <a:off x="486999" y="5421178"/>
            <a:ext cx="3144576" cy="1207878"/>
          </a:xfrm>
          <a:prstGeom prst="rect">
            <a:avLst/>
          </a:prstGeom>
        </p:spPr>
      </p:pic>
      <p:graphicFrame>
        <p:nvGraphicFramePr>
          <p:cNvPr id="3" name="Table 4">
            <a:extLst>
              <a:ext uri="{FF2B5EF4-FFF2-40B4-BE49-F238E27FC236}">
                <a16:creationId xmlns:a16="http://schemas.microsoft.com/office/drawing/2014/main" id="{DA18B2A8-1386-8A44-A84F-E4121C92E8D4}"/>
              </a:ext>
            </a:extLst>
          </p:cNvPr>
          <p:cNvGraphicFramePr>
            <a:graphicFrameLocks noGrp="1"/>
          </p:cNvGraphicFramePr>
          <p:nvPr>
            <p:extLst>
              <p:ext uri="{D42A27DB-BD31-4B8C-83A1-F6EECF244321}">
                <p14:modId xmlns:p14="http://schemas.microsoft.com/office/powerpoint/2010/main" val="865569728"/>
              </p:ext>
            </p:extLst>
          </p:nvPr>
        </p:nvGraphicFramePr>
        <p:xfrm>
          <a:off x="4463375" y="4854521"/>
          <a:ext cx="3297645" cy="457200"/>
        </p:xfrm>
        <a:graphic>
          <a:graphicData uri="http://schemas.openxmlformats.org/drawingml/2006/table">
            <a:tbl>
              <a:tblPr firstRow="1" bandRow="1">
                <a:tableStyleId>{00A15C55-8517-42AA-B614-E9B94910E393}</a:tableStyleId>
              </a:tblPr>
              <a:tblGrid>
                <a:gridCol w="1099215">
                  <a:extLst>
                    <a:ext uri="{9D8B030D-6E8A-4147-A177-3AD203B41FA5}">
                      <a16:colId xmlns:a16="http://schemas.microsoft.com/office/drawing/2014/main" val="948496808"/>
                    </a:ext>
                  </a:extLst>
                </a:gridCol>
                <a:gridCol w="1099215">
                  <a:extLst>
                    <a:ext uri="{9D8B030D-6E8A-4147-A177-3AD203B41FA5}">
                      <a16:colId xmlns:a16="http://schemas.microsoft.com/office/drawing/2014/main" val="3039180953"/>
                    </a:ext>
                  </a:extLst>
                </a:gridCol>
                <a:gridCol w="1099215">
                  <a:extLst>
                    <a:ext uri="{9D8B030D-6E8A-4147-A177-3AD203B41FA5}">
                      <a16:colId xmlns:a16="http://schemas.microsoft.com/office/drawing/2014/main" val="3507414373"/>
                    </a:ext>
                  </a:extLst>
                </a:gridCol>
              </a:tblGrid>
              <a:tr h="182125">
                <a:tc>
                  <a:txBody>
                    <a:bodyPr/>
                    <a:lstStyle/>
                    <a:p>
                      <a:pPr algn="ctr"/>
                      <a:r>
                        <a:rPr lang="en-US" sz="900" dirty="0"/>
                        <a:t>Metrics</a:t>
                      </a:r>
                    </a:p>
                  </a:txBody>
                  <a:tcPr/>
                </a:tc>
                <a:tc>
                  <a:txBody>
                    <a:bodyPr/>
                    <a:lstStyle/>
                    <a:p>
                      <a:pPr algn="ctr"/>
                      <a:r>
                        <a:rPr lang="en-US" sz="900" dirty="0"/>
                        <a:t>Training Set</a:t>
                      </a:r>
                    </a:p>
                  </a:txBody>
                  <a:tcPr/>
                </a:tc>
                <a:tc>
                  <a:txBody>
                    <a:bodyPr/>
                    <a:lstStyle/>
                    <a:p>
                      <a:pPr algn="ctr"/>
                      <a:r>
                        <a:rPr lang="en-US" sz="900" dirty="0"/>
                        <a:t>Validation Set</a:t>
                      </a:r>
                    </a:p>
                  </a:txBody>
                  <a:tcPr/>
                </a:tc>
                <a:extLst>
                  <a:ext uri="{0D108BD9-81ED-4DB2-BD59-A6C34878D82A}">
                    <a16:rowId xmlns:a16="http://schemas.microsoft.com/office/drawing/2014/main" val="726614075"/>
                  </a:ext>
                </a:extLst>
              </a:tr>
              <a:tr h="182125">
                <a:tc>
                  <a:txBody>
                    <a:bodyPr/>
                    <a:lstStyle/>
                    <a:p>
                      <a:pPr algn="ctr"/>
                      <a:r>
                        <a:rPr lang="en-US" sz="900" dirty="0"/>
                        <a:t>RMSE</a:t>
                      </a:r>
                    </a:p>
                  </a:txBody>
                  <a:tcPr/>
                </a:tc>
                <a:tc>
                  <a:txBody>
                    <a:bodyPr/>
                    <a:lstStyle/>
                    <a:p>
                      <a:pPr algn="ctr"/>
                      <a:r>
                        <a:rPr lang="en-US" altLang="zh-TW" sz="900" dirty="0"/>
                        <a:t>2.1740</a:t>
                      </a:r>
                      <a:endParaRPr lang="en-US" sz="900" dirty="0"/>
                    </a:p>
                  </a:txBody>
                  <a:tcPr/>
                </a:tc>
                <a:tc>
                  <a:txBody>
                    <a:bodyPr/>
                    <a:lstStyle/>
                    <a:p>
                      <a:pPr algn="ctr"/>
                      <a:r>
                        <a:rPr lang="en-US" altLang="zh-TW" sz="900" dirty="0"/>
                        <a:t>2.2248</a:t>
                      </a:r>
                      <a:endParaRPr lang="en-US" sz="900" dirty="0"/>
                    </a:p>
                  </a:txBody>
                  <a:tcPr/>
                </a:tc>
                <a:extLst>
                  <a:ext uri="{0D108BD9-81ED-4DB2-BD59-A6C34878D82A}">
                    <a16:rowId xmlns:a16="http://schemas.microsoft.com/office/drawing/2014/main" val="1513521050"/>
                  </a:ext>
                </a:extLst>
              </a:tr>
            </a:tbl>
          </a:graphicData>
        </a:graphic>
      </p:graphicFrame>
      <p:pic>
        <p:nvPicPr>
          <p:cNvPr id="16" name="Picture 15">
            <a:extLst>
              <a:ext uri="{FF2B5EF4-FFF2-40B4-BE49-F238E27FC236}">
                <a16:creationId xmlns:a16="http://schemas.microsoft.com/office/drawing/2014/main" id="{A708565D-8A53-B548-8706-F8431AC20490}"/>
              </a:ext>
            </a:extLst>
          </p:cNvPr>
          <p:cNvPicPr>
            <a:picLocks noChangeAspect="1"/>
          </p:cNvPicPr>
          <p:nvPr/>
        </p:nvPicPr>
        <p:blipFill>
          <a:blip r:embed="rId4"/>
          <a:stretch>
            <a:fillRect/>
          </a:stretch>
        </p:blipFill>
        <p:spPr>
          <a:xfrm>
            <a:off x="4463374" y="5534783"/>
            <a:ext cx="3297645" cy="1065131"/>
          </a:xfrm>
          <a:prstGeom prst="rect">
            <a:avLst/>
          </a:prstGeom>
        </p:spPr>
      </p:pic>
      <p:graphicFrame>
        <p:nvGraphicFramePr>
          <p:cNvPr id="6" name="表格 16">
            <a:extLst>
              <a:ext uri="{FF2B5EF4-FFF2-40B4-BE49-F238E27FC236}">
                <a16:creationId xmlns:a16="http://schemas.microsoft.com/office/drawing/2014/main" id="{5A58B1D0-FCB8-49CB-9DA8-3401B86A3A2D}"/>
              </a:ext>
            </a:extLst>
          </p:cNvPr>
          <p:cNvGraphicFramePr>
            <a:graphicFrameLocks noGrp="1"/>
          </p:cNvGraphicFramePr>
          <p:nvPr>
            <p:extLst>
              <p:ext uri="{D42A27DB-BD31-4B8C-83A1-F6EECF244321}">
                <p14:modId xmlns:p14="http://schemas.microsoft.com/office/powerpoint/2010/main" val="675162992"/>
              </p:ext>
            </p:extLst>
          </p:nvPr>
        </p:nvGraphicFramePr>
        <p:xfrm>
          <a:off x="8501270" y="5088619"/>
          <a:ext cx="3399182" cy="457200"/>
        </p:xfrm>
        <a:graphic>
          <a:graphicData uri="http://schemas.openxmlformats.org/drawingml/2006/table">
            <a:tbl>
              <a:tblPr firstRow="1" bandRow="1">
                <a:tableStyleId>{72833802-FEF1-4C79-8D5D-14CF1EAF98D9}</a:tableStyleId>
              </a:tblPr>
              <a:tblGrid>
                <a:gridCol w="1060174">
                  <a:extLst>
                    <a:ext uri="{9D8B030D-6E8A-4147-A177-3AD203B41FA5}">
                      <a16:colId xmlns:a16="http://schemas.microsoft.com/office/drawing/2014/main" val="4060999189"/>
                    </a:ext>
                  </a:extLst>
                </a:gridCol>
                <a:gridCol w="589721">
                  <a:extLst>
                    <a:ext uri="{9D8B030D-6E8A-4147-A177-3AD203B41FA5}">
                      <a16:colId xmlns:a16="http://schemas.microsoft.com/office/drawing/2014/main" val="2390772444"/>
                    </a:ext>
                  </a:extLst>
                </a:gridCol>
                <a:gridCol w="576470">
                  <a:extLst>
                    <a:ext uri="{9D8B030D-6E8A-4147-A177-3AD203B41FA5}">
                      <a16:colId xmlns:a16="http://schemas.microsoft.com/office/drawing/2014/main" val="2251778520"/>
                    </a:ext>
                  </a:extLst>
                </a:gridCol>
                <a:gridCol w="563217">
                  <a:extLst>
                    <a:ext uri="{9D8B030D-6E8A-4147-A177-3AD203B41FA5}">
                      <a16:colId xmlns:a16="http://schemas.microsoft.com/office/drawing/2014/main" val="2314928515"/>
                    </a:ext>
                  </a:extLst>
                </a:gridCol>
                <a:gridCol w="609600">
                  <a:extLst>
                    <a:ext uri="{9D8B030D-6E8A-4147-A177-3AD203B41FA5}">
                      <a16:colId xmlns:a16="http://schemas.microsoft.com/office/drawing/2014/main" val="543465966"/>
                    </a:ext>
                  </a:extLst>
                </a:gridCol>
              </a:tblGrid>
              <a:tr h="0">
                <a:tc>
                  <a:txBody>
                    <a:bodyPr/>
                    <a:lstStyle/>
                    <a:p>
                      <a:r>
                        <a:rPr lang="en-US" sz="900" dirty="0"/>
                        <a:t>Uncertainty</a:t>
                      </a:r>
                      <a:endParaRPr lang="en-GB" sz="9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r>
                        <a:rPr lang="en-US" sz="900" dirty="0"/>
                        <a:t>0.005</a:t>
                      </a:r>
                      <a:endParaRPr lang="en-GB" sz="9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r>
                        <a:rPr lang="en-US" sz="900" dirty="0"/>
                        <a:t>0.025</a:t>
                      </a:r>
                      <a:endParaRPr lang="en-GB" sz="9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r>
                        <a:rPr lang="en-US" sz="900" dirty="0"/>
                        <a:t>0.165</a:t>
                      </a:r>
                      <a:endParaRPr lang="en-GB" sz="9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r>
                        <a:rPr lang="en-US" sz="900" dirty="0"/>
                        <a:t>0.25</a:t>
                      </a:r>
                      <a:endParaRPr lang="en-GB" sz="9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extLst>
                  <a:ext uri="{0D108BD9-81ED-4DB2-BD59-A6C34878D82A}">
                    <a16:rowId xmlns:a16="http://schemas.microsoft.com/office/drawing/2014/main" val="1085408105"/>
                  </a:ext>
                </a:extLst>
              </a:tr>
              <a:tr h="153231">
                <a:tc>
                  <a:txBody>
                    <a:bodyPr/>
                    <a:lstStyle/>
                    <a:p>
                      <a:r>
                        <a:rPr lang="en-US" sz="900" dirty="0"/>
                        <a:t>WSPL</a:t>
                      </a:r>
                      <a:endParaRPr lang="en-GB" sz="9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900" dirty="0"/>
                        <a:t>0.47226</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r>
                        <a:rPr lang="en-GB" sz="900" dirty="0"/>
                        <a:t>0.47416</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900" dirty="0"/>
                        <a:t>0.48745</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900" dirty="0"/>
                        <a:t>0.49552</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625684"/>
                  </a:ext>
                </a:extLst>
              </a:tr>
            </a:tbl>
          </a:graphicData>
        </a:graphic>
      </p:graphicFrame>
    </p:spTree>
    <p:extLst>
      <p:ext uri="{BB962C8B-B14F-4D97-AF65-F5344CB8AC3E}">
        <p14:creationId xmlns:p14="http://schemas.microsoft.com/office/powerpoint/2010/main" val="263858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9600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
  <TotalTime>11838</TotalTime>
  <Words>810</Words>
  <Application>Microsoft Office PowerPoint</Application>
  <PresentationFormat>寬螢幕</PresentationFormat>
  <Paragraphs>62</Paragraphs>
  <Slides>2</Slides>
  <Notes>1</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vt:i4>
      </vt:variant>
    </vt:vector>
  </HeadingPairs>
  <TitlesOfParts>
    <vt:vector size="7" baseType="lpstr">
      <vt:lpstr>Arial</vt:lpstr>
      <vt:lpstr>Calibri</vt:lpstr>
      <vt:lpstr>Calibri Light</vt:lpstr>
      <vt:lpstr>Wingdings</vt:lpstr>
      <vt:lpstr>Office Theme</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Jiacheng XIA</dc:creator>
  <cp:lastModifiedBy>Yoi Xiang</cp:lastModifiedBy>
  <cp:revision>117</cp:revision>
  <dcterms:created xsi:type="dcterms:W3CDTF">2017-03-11T12:28:27Z</dcterms:created>
  <dcterms:modified xsi:type="dcterms:W3CDTF">2021-12-12T00:32:53Z</dcterms:modified>
</cp:coreProperties>
</file>