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F03F0-9A65-1D42-B2F9-842E266BEB36}" v="28" dt="2024-05-07T14:21:52.575"/>
    <p1510:client id="{DAB05791-A1E4-E748-D9CD-001A0BDB4EB9}" v="15" dt="2024-05-07T13:28:03.780"/>
    <p1510:client id="{F534D77A-172F-1B03-23E3-27754E78E138}" v="4" dt="2024-05-07T13:52:50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78571"/>
  </p:normalViewPr>
  <p:slideViewPr>
    <p:cSldViewPr snapToGrid="0" snapToObjects="1">
      <p:cViewPr varScale="1">
        <p:scale>
          <a:sx n="95" d="100"/>
          <a:sy n="95" d="100"/>
        </p:scale>
        <p:origin x="18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97BD5-E95B-0445-8DB3-9A81533A6631}" type="datetimeFigureOut">
              <a:rPr lang="en-KR" smtClean="0"/>
              <a:t>2024/05/08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BDCBE-1FF1-CC44-AEEC-53383C12295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655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233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614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541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719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242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2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387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441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769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BDCBE-1FF1-CC44-AEEC-53383C12295D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04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C7D3AD1-65F9-68D0-3351-FFAA67E3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66" y="1487823"/>
            <a:ext cx="11353668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sz="4400"/>
              <a:t>Click to edit Master title style</a:t>
            </a:r>
            <a:endParaRPr lang="en-KR" sz="2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CA2CAE-A2B4-EA78-7C18-6C1483F9F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610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16297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B9D80-6530-8174-74F8-49E2A031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7" y="1284793"/>
            <a:ext cx="11623964" cy="517939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90F-38E8-997E-CDBF-ECF7C0E6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197" y="6318414"/>
            <a:ext cx="2743200" cy="365125"/>
          </a:xfrm>
          <a:prstGeom prst="rect">
            <a:avLst/>
          </a:prstGeom>
        </p:spPr>
        <p:txBody>
          <a:bodyPr anchor="b"/>
          <a:lstStyle>
            <a:lvl1pPr algn="r">
              <a:defRPr sz="1400"/>
            </a:lvl1pPr>
          </a:lstStyle>
          <a:p>
            <a:fld id="{D2ED0BC0-3448-254A-8C68-FAFA368887DA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068990-30B1-BFF8-88D5-A0D648FF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02" y="243812"/>
            <a:ext cx="11674795" cy="82163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000"/>
              <a:t>Click to edit Master title style</a:t>
            </a:r>
            <a:endParaRPr lang="en-KR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AD59E-70F9-A86F-42E2-EF424E6764D7}"/>
              </a:ext>
            </a:extLst>
          </p:cNvPr>
          <p:cNvSpPr/>
          <p:nvPr userDrawn="1"/>
        </p:nvSpPr>
        <p:spPr>
          <a:xfrm>
            <a:off x="284017" y="1054646"/>
            <a:ext cx="11623964" cy="72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8F6C4-3BFA-6BA6-02EA-8AC38F5CF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017" y="6464191"/>
            <a:ext cx="11623964" cy="219348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§"/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1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CB9-F606-A464-3F9E-D212A338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3AFA-A707-20C7-1052-0BF04BE7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B8631-6DE1-78DC-AC9F-C5125F47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B74B6-CF89-55BF-C7FA-B72033EFA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A267-273A-9E52-4CDE-B3B9ABA7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FBFE8-4D0E-E1A9-6B12-F456CE27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B5D4-52ED-E282-2E84-B7912D7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7BB4B-00CC-5ADA-75CD-87C7EDF6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ED0BC0-3448-254A-8C68-FAFA368887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715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2294EB-C4E4-77EF-36B8-B3FA3C3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02" y="3018183"/>
            <a:ext cx="11674795" cy="8216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sz="4000" dirty="0"/>
              <a:t>Click to edit Master title style</a:t>
            </a:r>
            <a:endParaRPr lang="en-KR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504D8-4796-A5EA-2FC0-FBCB45EB4650}"/>
              </a:ext>
            </a:extLst>
          </p:cNvPr>
          <p:cNvSpPr/>
          <p:nvPr userDrawn="1"/>
        </p:nvSpPr>
        <p:spPr>
          <a:xfrm>
            <a:off x="138000" y="2744876"/>
            <a:ext cx="11916000" cy="3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404FF-94F9-C6F7-6F45-897B5496892C}"/>
              </a:ext>
            </a:extLst>
          </p:cNvPr>
          <p:cNvSpPr/>
          <p:nvPr userDrawn="1"/>
        </p:nvSpPr>
        <p:spPr>
          <a:xfrm>
            <a:off x="137999" y="4077123"/>
            <a:ext cx="11916000" cy="3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95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408CD-D65A-D9F4-6520-406B63991F35}"/>
              </a:ext>
            </a:extLst>
          </p:cNvPr>
          <p:cNvSpPr txBox="1">
            <a:spLocks/>
          </p:cNvSpPr>
          <p:nvPr userDrawn="1"/>
        </p:nvSpPr>
        <p:spPr>
          <a:xfrm>
            <a:off x="419166" y="1487823"/>
            <a:ext cx="11353668" cy="16557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/>
              <a:t> </a:t>
            </a:r>
            <a:br>
              <a:rPr lang="en-KR"/>
            </a:br>
            <a:br>
              <a:rPr lang="en-KR" sz="2000"/>
            </a:br>
            <a:endParaRPr lang="en-K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90B74-AD47-2C47-5835-1D07F3096C2E}"/>
              </a:ext>
            </a:extLst>
          </p:cNvPr>
          <p:cNvSpPr/>
          <p:nvPr userDrawn="1"/>
        </p:nvSpPr>
        <p:spPr>
          <a:xfrm>
            <a:off x="138000" y="144192"/>
            <a:ext cx="11916000" cy="3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22D02-E1D5-6B38-5CB0-41DF499145E7}"/>
              </a:ext>
            </a:extLst>
          </p:cNvPr>
          <p:cNvSpPr/>
          <p:nvPr userDrawn="1"/>
        </p:nvSpPr>
        <p:spPr>
          <a:xfrm>
            <a:off x="138000" y="6687978"/>
            <a:ext cx="11916000" cy="3600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056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39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F472-855E-C136-ACE9-609300E1A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u="sng" dirty="0"/>
              <a:t>MATH 5473 </a:t>
            </a:r>
            <a:r>
              <a:rPr lang="en-US" sz="3500" u="sng" dirty="0"/>
              <a:t>Final Project</a:t>
            </a:r>
            <a:r>
              <a:rPr lang="en-US" altLang="zh-CN" sz="3500" dirty="0"/>
              <a:t>: </a:t>
            </a:r>
            <a:br>
              <a:rPr lang="en-US" altLang="zh-CN" sz="3500" dirty="0"/>
            </a:br>
            <a:r>
              <a:rPr lang="en-US" altLang="zh-CN" sz="3500" dirty="0"/>
              <a:t>Dimension Reduction and Visualization on </a:t>
            </a:r>
            <a:r>
              <a:rPr lang="en-US" altLang="zh-CN" sz="3500" b="1" u="sng" dirty="0"/>
              <a:t>MNIST Data Series</a:t>
            </a:r>
            <a:endParaRPr lang="en-KR" sz="35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AAC72-5195-AFD0-58F1-5589B05E7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21610"/>
            <a:ext cx="12192000" cy="1655762"/>
          </a:xfrm>
        </p:spPr>
        <p:txBody>
          <a:bodyPr/>
          <a:lstStyle/>
          <a:p>
            <a:pPr algn="ctr"/>
            <a:r>
              <a:rPr lang="en-US" sz="2400" dirty="0"/>
              <a:t>LEE Young Kyu</a:t>
            </a:r>
            <a:r>
              <a:rPr lang="en-US" sz="2400" baseline="30000" dirty="0"/>
              <a:t>1</a:t>
            </a:r>
            <a:r>
              <a:rPr lang="en-US" sz="2400" dirty="0"/>
              <a:t>, KIM Jaehyeok</a:t>
            </a:r>
            <a:r>
              <a:rPr lang="en-US" sz="2400" baseline="30000" dirty="0"/>
              <a:t>2</a:t>
            </a:r>
            <a:r>
              <a:rPr lang="en-US" sz="2400" dirty="0"/>
              <a:t>, MA Jiabo</a:t>
            </a:r>
            <a:r>
              <a:rPr lang="en-US" altLang="zh-HK" sz="2400" baseline="30000" dirty="0"/>
              <a:t>2</a:t>
            </a:r>
            <a:r>
              <a:rPr lang="en-US" sz="2400" dirty="0"/>
              <a:t> and JIN Cheng</a:t>
            </a:r>
            <a:r>
              <a:rPr lang="en-US" sz="2400" baseline="30000" dirty="0"/>
              <a:t>2</a:t>
            </a:r>
            <a:endParaRPr lang="en-US" sz="2400" dirty="0"/>
          </a:p>
          <a:p>
            <a:pPr algn="ctr"/>
            <a:endParaRPr lang="en-US" sz="1600" baseline="30000" dirty="0"/>
          </a:p>
          <a:p>
            <a:pPr algn="ctr"/>
            <a:r>
              <a:rPr lang="en-US" sz="1600" baseline="30000" dirty="0"/>
              <a:t>1</a:t>
            </a:r>
            <a:r>
              <a:rPr lang="en-US" sz="1600" dirty="0"/>
              <a:t>: Department of Mathematics, HKUST   </a:t>
            </a:r>
            <a:r>
              <a:rPr lang="en-US" sz="1600" baseline="30000" dirty="0"/>
              <a:t>2</a:t>
            </a:r>
            <a:r>
              <a:rPr lang="en-US" sz="1600" dirty="0"/>
              <a:t>: Department of Computer Science and Engineering, HKUST</a:t>
            </a:r>
          </a:p>
        </p:txBody>
      </p:sp>
    </p:spTree>
    <p:extLst>
      <p:ext uri="{BB962C8B-B14F-4D97-AF65-F5344CB8AC3E}">
        <p14:creationId xmlns:p14="http://schemas.microsoft.com/office/powerpoint/2010/main" val="250120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Results</a:t>
            </a:r>
            <a:r>
              <a:rPr lang="en-US" altLang="ko-KR" dirty="0"/>
              <a:t> on </a:t>
            </a:r>
            <a:r>
              <a:rPr lang="en-US" altLang="ko-KR" b="1" dirty="0"/>
              <a:t>MNIST</a:t>
            </a:r>
            <a:r>
              <a:rPr lang="en-US" altLang="ko-KR" dirty="0"/>
              <a:t> </a:t>
            </a:r>
            <a:r>
              <a:rPr lang="en-US" altLang="ko-KR" u="sng" dirty="0"/>
              <a:t>Images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10</a:t>
            </a:fld>
            <a:endParaRPr lang="en-KR" dirty="0"/>
          </a:p>
        </p:txBody>
      </p:sp>
      <p:pic>
        <p:nvPicPr>
          <p:cNvPr id="7" name="Picture 6" descr="A group of numbers and dots&#10;&#10;Description automatically generated">
            <a:extLst>
              <a:ext uri="{FF2B5EF4-FFF2-40B4-BE49-F238E27FC236}">
                <a16:creationId xmlns:a16="http://schemas.microsoft.com/office/drawing/2014/main" id="{8EBDFAEF-FF8E-3F58-D5D9-BA9EB97C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47" y="1165042"/>
            <a:ext cx="2910760" cy="2700000"/>
          </a:xfrm>
          <a:prstGeom prst="rect">
            <a:avLst/>
          </a:prstGeom>
        </p:spPr>
      </p:pic>
      <p:pic>
        <p:nvPicPr>
          <p:cNvPr id="9" name="Picture 8" descr="A graph showing numbers and letters&#10;&#10;Description automatically generated">
            <a:extLst>
              <a:ext uri="{FF2B5EF4-FFF2-40B4-BE49-F238E27FC236}">
                <a16:creationId xmlns:a16="http://schemas.microsoft.com/office/drawing/2014/main" id="{565F1C6F-D2F5-5623-703A-C9D78ED0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01" y="1165042"/>
            <a:ext cx="2853795" cy="2700000"/>
          </a:xfrm>
          <a:prstGeom prst="rect">
            <a:avLst/>
          </a:prstGeom>
        </p:spPr>
      </p:pic>
      <p:pic>
        <p:nvPicPr>
          <p:cNvPr id="11" name="Picture 10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376BDA3-C866-2881-3E9F-AF3F43320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90" y="1165042"/>
            <a:ext cx="2836707" cy="2700000"/>
          </a:xfrm>
          <a:prstGeom prst="rect">
            <a:avLst/>
          </a:prstGeom>
        </p:spPr>
      </p:pic>
      <p:pic>
        <p:nvPicPr>
          <p:cNvPr id="13" name="Picture 12" descr="A graph with numbers and dots&#10;&#10;Description automatically generated">
            <a:extLst>
              <a:ext uri="{FF2B5EF4-FFF2-40B4-BE49-F238E27FC236}">
                <a16:creationId xmlns:a16="http://schemas.microsoft.com/office/drawing/2014/main" id="{0B8E33B5-85B8-528C-FC4D-BA04F2825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64" y="3909968"/>
            <a:ext cx="2756486" cy="270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D27B7E9-767B-1129-4500-90D7D03F3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852" y="3909968"/>
            <a:ext cx="2836707" cy="27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9E4178-D825-709B-0371-DA9E5242A5A7}"/>
              </a:ext>
            </a:extLst>
          </p:cNvPr>
          <p:cNvSpPr txBox="1"/>
          <p:nvPr/>
        </p:nvSpPr>
        <p:spPr>
          <a:xfrm>
            <a:off x="1791729" y="121122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MDS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F2946-F702-E4A7-B8A3-F96D44FCF119}"/>
              </a:ext>
            </a:extLst>
          </p:cNvPr>
          <p:cNvSpPr txBox="1"/>
          <p:nvPr/>
        </p:nvSpPr>
        <p:spPr>
          <a:xfrm>
            <a:off x="4923308" y="12112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ISOMAP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6157-2B46-9D69-6665-59174022E406}"/>
              </a:ext>
            </a:extLst>
          </p:cNvPr>
          <p:cNvSpPr txBox="1"/>
          <p:nvPr/>
        </p:nvSpPr>
        <p:spPr>
          <a:xfrm>
            <a:off x="7949766" y="121122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LLE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2AC1A-1A15-49AC-17FA-AE90848EAF7E}"/>
              </a:ext>
            </a:extLst>
          </p:cNvPr>
          <p:cNvSpPr txBox="1"/>
          <p:nvPr/>
        </p:nvSpPr>
        <p:spPr>
          <a:xfrm>
            <a:off x="3257851" y="3973439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t-SNE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3E59C-09C6-BFDB-8AB1-0B709727B4BA}"/>
              </a:ext>
            </a:extLst>
          </p:cNvPr>
          <p:cNvSpPr txBox="1"/>
          <p:nvPr/>
        </p:nvSpPr>
        <p:spPr>
          <a:xfrm>
            <a:off x="6816869" y="397835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391961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6F36A280-4FC2-4E51-F996-CB3B43D7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53" y="3909968"/>
            <a:ext cx="2711392" cy="2700000"/>
          </a:xfrm>
          <a:prstGeom prst="rect">
            <a:avLst/>
          </a:prstGeom>
        </p:spPr>
      </p:pic>
      <p:pic>
        <p:nvPicPr>
          <p:cNvPr id="23" name="Picture 22" descr="A group of numbers and dots&#10;&#10;Description automatically generated">
            <a:extLst>
              <a:ext uri="{FF2B5EF4-FFF2-40B4-BE49-F238E27FC236}">
                <a16:creationId xmlns:a16="http://schemas.microsoft.com/office/drawing/2014/main" id="{317CFA8E-8348-B9EB-C089-D19DDF4E9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02" y="3909968"/>
            <a:ext cx="2779747" cy="2700000"/>
          </a:xfrm>
          <a:prstGeom prst="rect">
            <a:avLst/>
          </a:prstGeo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0BC6A41F-4867-BB7C-E417-7CFA731E1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90" y="1164482"/>
            <a:ext cx="2893671" cy="2700000"/>
          </a:xfrm>
          <a:prstGeom prst="rect">
            <a:avLst/>
          </a:prstGeom>
        </p:spPr>
      </p:pic>
      <p:pic>
        <p:nvPicPr>
          <p:cNvPr id="12" name="Picture 11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B354AF0-52E7-9C9B-7ECA-3C5F88D20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581" y="1165042"/>
            <a:ext cx="2796835" cy="2700000"/>
          </a:xfrm>
          <a:prstGeom prst="rect">
            <a:avLst/>
          </a:prstGeom>
        </p:spPr>
      </p:pic>
      <p:pic>
        <p:nvPicPr>
          <p:cNvPr id="8" name="Content Placeholder 7" descr="A group of numbers and dots&#10;&#10;Description automatically generated">
            <a:extLst>
              <a:ext uri="{FF2B5EF4-FFF2-40B4-BE49-F238E27FC236}">
                <a16:creationId xmlns:a16="http://schemas.microsoft.com/office/drawing/2014/main" id="{B81E8340-B171-5C55-1BFA-2790B3204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687160" y="1170936"/>
            <a:ext cx="2779747" cy="270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Results</a:t>
            </a:r>
            <a:r>
              <a:rPr lang="en-US" altLang="ko-KR" dirty="0"/>
              <a:t> on </a:t>
            </a:r>
            <a:r>
              <a:rPr lang="en-US" altLang="ko-KR" b="1" dirty="0"/>
              <a:t>MNIST</a:t>
            </a:r>
            <a:r>
              <a:rPr lang="en-US" altLang="ko-KR" dirty="0"/>
              <a:t> </a:t>
            </a:r>
            <a:r>
              <a:rPr lang="en-US" altLang="ko-KR" u="sng" dirty="0"/>
              <a:t>Feature Maps</a:t>
            </a:r>
            <a:r>
              <a:rPr lang="en-US" altLang="ko-KR" dirty="0"/>
              <a:t> from CNN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11</a:t>
            </a:fld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E4178-D825-709B-0371-DA9E5242A5A7}"/>
              </a:ext>
            </a:extLst>
          </p:cNvPr>
          <p:cNvSpPr txBox="1"/>
          <p:nvPr/>
        </p:nvSpPr>
        <p:spPr>
          <a:xfrm>
            <a:off x="2100653" y="121472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MDS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F2946-F702-E4A7-B8A3-F96D44FCF119}"/>
              </a:ext>
            </a:extLst>
          </p:cNvPr>
          <p:cNvSpPr txBox="1"/>
          <p:nvPr/>
        </p:nvSpPr>
        <p:spPr>
          <a:xfrm>
            <a:off x="6208411" y="121122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ISOMAP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6157-2B46-9D69-6665-59174022E406}"/>
              </a:ext>
            </a:extLst>
          </p:cNvPr>
          <p:cNvSpPr txBox="1"/>
          <p:nvPr/>
        </p:nvSpPr>
        <p:spPr>
          <a:xfrm>
            <a:off x="8283401" y="121122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LLE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2AC1A-1A15-49AC-17FA-AE90848EAF7E}"/>
              </a:ext>
            </a:extLst>
          </p:cNvPr>
          <p:cNvSpPr txBox="1"/>
          <p:nvPr/>
        </p:nvSpPr>
        <p:spPr>
          <a:xfrm>
            <a:off x="3245494" y="3953640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t-SNE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3E59C-09C6-BFDB-8AB1-0B709727B4BA}"/>
              </a:ext>
            </a:extLst>
          </p:cNvPr>
          <p:cNvSpPr txBox="1"/>
          <p:nvPr/>
        </p:nvSpPr>
        <p:spPr>
          <a:xfrm>
            <a:off x="6656228" y="395364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163457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hart of different clothing items&#10;&#10;Description automatically generated with medium confidence">
            <a:extLst>
              <a:ext uri="{FF2B5EF4-FFF2-40B4-BE49-F238E27FC236}">
                <a16:creationId xmlns:a16="http://schemas.microsoft.com/office/drawing/2014/main" id="{1C77CE57-6400-30AB-A49A-6D5264D2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53" y="3909968"/>
            <a:ext cx="2734177" cy="2700000"/>
          </a:xfrm>
          <a:prstGeom prst="rect">
            <a:avLst/>
          </a:prstGeom>
        </p:spPr>
      </p:pic>
      <p:pic>
        <p:nvPicPr>
          <p:cNvPr id="23" name="Picture 22" descr="A diagram of different clothing items&#10;&#10;Description automatically generated with medium confidence">
            <a:extLst>
              <a:ext uri="{FF2B5EF4-FFF2-40B4-BE49-F238E27FC236}">
                <a16:creationId xmlns:a16="http://schemas.microsoft.com/office/drawing/2014/main" id="{A78CB3E1-CDFA-8E66-8784-B1835AAC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02" y="3909968"/>
            <a:ext cx="2779747" cy="2700000"/>
          </a:xfrm>
          <a:prstGeom prst="rect">
            <a:avLst/>
          </a:prstGeom>
        </p:spPr>
      </p:pic>
      <p:pic>
        <p:nvPicPr>
          <p:cNvPr id="18" name="Picture 17" descr="A graph showing different colored images&#10;&#10;Description automatically generated with medium confidence">
            <a:extLst>
              <a:ext uri="{FF2B5EF4-FFF2-40B4-BE49-F238E27FC236}">
                <a16:creationId xmlns:a16="http://schemas.microsoft.com/office/drawing/2014/main" id="{0E49C039-4707-81F0-F9FC-562708B21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292" y="1165042"/>
            <a:ext cx="2899367" cy="2700000"/>
          </a:xfrm>
          <a:prstGeom prst="rect">
            <a:avLst/>
          </a:prstGeom>
        </p:spPr>
      </p:pic>
      <p:pic>
        <p:nvPicPr>
          <p:cNvPr id="12" name="Picture 11" descr="A diagram of different clothing items&#10;&#10;Description automatically generated">
            <a:extLst>
              <a:ext uri="{FF2B5EF4-FFF2-40B4-BE49-F238E27FC236}">
                <a16:creationId xmlns:a16="http://schemas.microsoft.com/office/drawing/2014/main" id="{ED8556B7-5AA8-2804-F7DB-E8A2CCFF9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501" y="1165042"/>
            <a:ext cx="2853797" cy="2700000"/>
          </a:xfrm>
          <a:prstGeom prst="rect">
            <a:avLst/>
          </a:prstGeom>
        </p:spPr>
      </p:pic>
      <p:pic>
        <p:nvPicPr>
          <p:cNvPr id="8" name="Picture 7" descr="A diagram of different clothing items&#10;&#10;Description automatically generated">
            <a:extLst>
              <a:ext uri="{FF2B5EF4-FFF2-40B4-BE49-F238E27FC236}">
                <a16:creationId xmlns:a16="http://schemas.microsoft.com/office/drawing/2014/main" id="{60D0E117-0B75-7205-A60B-E4C6132AE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913" y="1165042"/>
            <a:ext cx="2853797" cy="270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Results </a:t>
            </a:r>
            <a:r>
              <a:rPr lang="en-US" altLang="ko-KR" dirty="0"/>
              <a:t>on </a:t>
            </a:r>
            <a:r>
              <a:rPr lang="en-US" altLang="ko-KR" b="1" dirty="0"/>
              <a:t>Fashion-MNIST</a:t>
            </a:r>
            <a:r>
              <a:rPr lang="en-US" altLang="ko-KR" dirty="0"/>
              <a:t> </a:t>
            </a:r>
            <a:r>
              <a:rPr lang="en-US" altLang="ko-KR" u="sng" dirty="0"/>
              <a:t>Images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12</a:t>
            </a:fld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E4178-D825-709B-0371-DA9E5242A5A7}"/>
              </a:ext>
            </a:extLst>
          </p:cNvPr>
          <p:cNvSpPr txBox="1"/>
          <p:nvPr/>
        </p:nvSpPr>
        <p:spPr>
          <a:xfrm>
            <a:off x="1828800" y="121122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MDS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F2946-F702-E4A7-B8A3-F96D44FCF119}"/>
              </a:ext>
            </a:extLst>
          </p:cNvPr>
          <p:cNvSpPr txBox="1"/>
          <p:nvPr/>
        </p:nvSpPr>
        <p:spPr>
          <a:xfrm>
            <a:off x="6307270" y="12112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ISOMAP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6157-2B46-9D69-6665-59174022E406}"/>
              </a:ext>
            </a:extLst>
          </p:cNvPr>
          <p:cNvSpPr txBox="1"/>
          <p:nvPr/>
        </p:nvSpPr>
        <p:spPr>
          <a:xfrm>
            <a:off x="9803287" y="121122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LLE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2AC1A-1A15-49AC-17FA-AE90848EAF7E}"/>
              </a:ext>
            </a:extLst>
          </p:cNvPr>
          <p:cNvSpPr txBox="1"/>
          <p:nvPr/>
        </p:nvSpPr>
        <p:spPr>
          <a:xfrm>
            <a:off x="5123731" y="3973439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t-SNE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3E59C-09C6-BFDB-8AB1-0B709727B4BA}"/>
              </a:ext>
            </a:extLst>
          </p:cNvPr>
          <p:cNvSpPr txBox="1"/>
          <p:nvPr/>
        </p:nvSpPr>
        <p:spPr>
          <a:xfrm>
            <a:off x="6781919" y="397343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UMAP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0FD0B-1E46-817C-3E2E-A9C7C74C17BD}"/>
              </a:ext>
            </a:extLst>
          </p:cNvPr>
          <p:cNvSpPr txBox="1"/>
          <p:nvPr/>
        </p:nvSpPr>
        <p:spPr>
          <a:xfrm>
            <a:off x="210794" y="3882772"/>
            <a:ext cx="13658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T-shirt/top</a:t>
            </a:r>
          </a:p>
          <a:p>
            <a:r>
              <a:rPr lang="en-US" sz="1600" dirty="0"/>
              <a:t>1  Trouser</a:t>
            </a:r>
          </a:p>
          <a:p>
            <a:r>
              <a:rPr lang="en-US" sz="1600" dirty="0"/>
              <a:t>2  Pullover</a:t>
            </a:r>
          </a:p>
          <a:p>
            <a:r>
              <a:rPr lang="en-US" sz="1600" dirty="0"/>
              <a:t>3  Dress</a:t>
            </a:r>
          </a:p>
          <a:p>
            <a:r>
              <a:rPr lang="en-US" sz="1600" dirty="0"/>
              <a:t>4  Coat</a:t>
            </a:r>
          </a:p>
          <a:p>
            <a:r>
              <a:rPr lang="en-US" sz="1600" dirty="0"/>
              <a:t>5  Sandal</a:t>
            </a:r>
          </a:p>
          <a:p>
            <a:r>
              <a:rPr lang="en-US" sz="1600" dirty="0"/>
              <a:t>6  Shirt</a:t>
            </a:r>
          </a:p>
          <a:p>
            <a:r>
              <a:rPr lang="en-US" sz="1600" dirty="0"/>
              <a:t>7  Sneaker</a:t>
            </a:r>
          </a:p>
          <a:p>
            <a:r>
              <a:rPr lang="en-US" sz="1600" dirty="0"/>
              <a:t>8  Bag</a:t>
            </a:r>
          </a:p>
          <a:p>
            <a:r>
              <a:rPr lang="en-US" sz="1600" dirty="0"/>
              <a:t>9  Ankle boot</a:t>
            </a:r>
          </a:p>
          <a:p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130987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5EAF2C2C-EF95-1CC5-5624-3D7FC567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54" y="3907917"/>
            <a:ext cx="2694304" cy="2700000"/>
          </a:xfrm>
          <a:prstGeom prst="rect">
            <a:avLst/>
          </a:prstGeom>
        </p:spPr>
      </p:pic>
      <p:pic>
        <p:nvPicPr>
          <p:cNvPr id="14" name="Picture 13" descr="A map of different clothing items&#10;&#10;Description automatically generated">
            <a:extLst>
              <a:ext uri="{FF2B5EF4-FFF2-40B4-BE49-F238E27FC236}">
                <a16:creationId xmlns:a16="http://schemas.microsoft.com/office/drawing/2014/main" id="{C38CB815-E78F-E139-E633-F6F39D3C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705" y="3909968"/>
            <a:ext cx="2785443" cy="2700000"/>
          </a:xfrm>
          <a:prstGeom prst="rect">
            <a:avLst/>
          </a:prstGeom>
        </p:spPr>
      </p:pic>
      <p:pic>
        <p:nvPicPr>
          <p:cNvPr id="11" name="Picture 10" descr="A diagram of different colored images&#10;&#10;Description automatically generated with medium confidence">
            <a:extLst>
              <a:ext uri="{FF2B5EF4-FFF2-40B4-BE49-F238E27FC236}">
                <a16:creationId xmlns:a16="http://schemas.microsoft.com/office/drawing/2014/main" id="{57A27487-1F73-6926-5AB3-F78431E7D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795" y="1165042"/>
            <a:ext cx="2836709" cy="2700000"/>
          </a:xfrm>
          <a:prstGeom prst="rect">
            <a:avLst/>
          </a:prstGeom>
        </p:spPr>
      </p:pic>
      <p:pic>
        <p:nvPicPr>
          <p:cNvPr id="9" name="Picture 8" descr="A diagram of different clothing items&#10;&#10;Description automatically generated with medium confidence">
            <a:extLst>
              <a:ext uri="{FF2B5EF4-FFF2-40B4-BE49-F238E27FC236}">
                <a16:creationId xmlns:a16="http://schemas.microsoft.com/office/drawing/2014/main" id="{AD57CA2D-AD75-57A4-743E-B9268181D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713" y="1165042"/>
            <a:ext cx="2779747" cy="2700000"/>
          </a:xfrm>
          <a:prstGeom prst="rect">
            <a:avLst/>
          </a:prstGeom>
        </p:spPr>
      </p:pic>
      <p:pic>
        <p:nvPicPr>
          <p:cNvPr id="6" name="Picture 5" descr="A diagram of different clothing items&#10;&#10;Description automatically generated with medium confidence">
            <a:extLst>
              <a:ext uri="{FF2B5EF4-FFF2-40B4-BE49-F238E27FC236}">
                <a16:creationId xmlns:a16="http://schemas.microsoft.com/office/drawing/2014/main" id="{6E3E561C-7738-E46E-83D8-F4AEC82F9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134" y="1165042"/>
            <a:ext cx="2779747" cy="270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Results </a:t>
            </a:r>
            <a:r>
              <a:rPr lang="en-US" altLang="ko-KR" dirty="0"/>
              <a:t>on </a:t>
            </a:r>
            <a:r>
              <a:rPr lang="en-US" altLang="ko-KR" b="1" dirty="0"/>
              <a:t>Fashion-MNIST</a:t>
            </a:r>
            <a:r>
              <a:rPr lang="en-US" altLang="ko-KR" dirty="0"/>
              <a:t> </a:t>
            </a:r>
            <a:r>
              <a:rPr lang="en-US" altLang="ko-KR" u="sng" dirty="0"/>
              <a:t>Feature Maps</a:t>
            </a:r>
            <a:r>
              <a:rPr lang="en-US" altLang="ko-KR" dirty="0"/>
              <a:t> from CNN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13</a:t>
            </a:fld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E4178-D825-709B-0371-DA9E5242A5A7}"/>
              </a:ext>
            </a:extLst>
          </p:cNvPr>
          <p:cNvSpPr txBox="1"/>
          <p:nvPr/>
        </p:nvSpPr>
        <p:spPr>
          <a:xfrm>
            <a:off x="3740733" y="121122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MDS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F2946-F702-E4A7-B8A3-F96D44FCF119}"/>
              </a:ext>
            </a:extLst>
          </p:cNvPr>
          <p:cNvSpPr txBox="1"/>
          <p:nvPr/>
        </p:nvSpPr>
        <p:spPr>
          <a:xfrm>
            <a:off x="6279560" y="12112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ISOMAP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E6157-2B46-9D69-6665-59174022E406}"/>
              </a:ext>
            </a:extLst>
          </p:cNvPr>
          <p:cNvSpPr txBox="1"/>
          <p:nvPr/>
        </p:nvSpPr>
        <p:spPr>
          <a:xfrm>
            <a:off x="9803287" y="121122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LLE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2AC1A-1A15-49AC-17FA-AE90848EAF7E}"/>
              </a:ext>
            </a:extLst>
          </p:cNvPr>
          <p:cNvSpPr txBox="1"/>
          <p:nvPr/>
        </p:nvSpPr>
        <p:spPr>
          <a:xfrm>
            <a:off x="5123731" y="3973439"/>
            <a:ext cx="69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t-SNE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3E59C-09C6-BFDB-8AB1-0B709727B4BA}"/>
              </a:ext>
            </a:extLst>
          </p:cNvPr>
          <p:cNvSpPr txBox="1"/>
          <p:nvPr/>
        </p:nvSpPr>
        <p:spPr>
          <a:xfrm>
            <a:off x="6449407" y="397343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highlight>
                  <a:srgbClr val="FFFF00"/>
                </a:highlight>
              </a:rPr>
              <a:t>UMAP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0FD0B-1E46-817C-3E2E-A9C7C74C17BD}"/>
              </a:ext>
            </a:extLst>
          </p:cNvPr>
          <p:cNvSpPr txBox="1"/>
          <p:nvPr/>
        </p:nvSpPr>
        <p:spPr>
          <a:xfrm>
            <a:off x="210794" y="3882772"/>
            <a:ext cx="13658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T-shirt/top</a:t>
            </a:r>
          </a:p>
          <a:p>
            <a:r>
              <a:rPr lang="en-US" sz="1600" dirty="0"/>
              <a:t>1  Trouser</a:t>
            </a:r>
          </a:p>
          <a:p>
            <a:r>
              <a:rPr lang="en-US" sz="1600" dirty="0"/>
              <a:t>2  Pullover</a:t>
            </a:r>
          </a:p>
          <a:p>
            <a:r>
              <a:rPr lang="en-US" sz="1600" dirty="0"/>
              <a:t>3  Dress</a:t>
            </a:r>
          </a:p>
          <a:p>
            <a:r>
              <a:rPr lang="en-US" sz="1600" dirty="0"/>
              <a:t>4  Coat</a:t>
            </a:r>
          </a:p>
          <a:p>
            <a:r>
              <a:rPr lang="en-US" sz="1600" dirty="0"/>
              <a:t>5  Sandal</a:t>
            </a:r>
          </a:p>
          <a:p>
            <a:r>
              <a:rPr lang="en-US" sz="1600" dirty="0"/>
              <a:t>6  Shirt</a:t>
            </a:r>
          </a:p>
          <a:p>
            <a:r>
              <a:rPr lang="en-US" sz="1600" dirty="0"/>
              <a:t>7  Sneaker</a:t>
            </a:r>
          </a:p>
          <a:p>
            <a:r>
              <a:rPr lang="en-US" sz="1600" dirty="0"/>
              <a:t>8  Bag</a:t>
            </a:r>
          </a:p>
          <a:p>
            <a:r>
              <a:rPr lang="en-US" sz="1600" dirty="0"/>
              <a:t>9  Ankle boot</a:t>
            </a:r>
          </a:p>
          <a:p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73151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Quantitative evaluation of classification on projected data via KNN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14</a:t>
            </a:fld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2AF49-A6B8-0CF5-B37F-DFCFCF93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440890"/>
            <a:ext cx="7772400" cy="28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9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Quantitative evaluation of classification on projected data via SVM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15</a:t>
            </a:fld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556E5-E9D6-B0FF-2948-69933FDA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31" y="2444171"/>
            <a:ext cx="7768937" cy="28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sz="2800" dirty="0"/>
              <a:t>mportance of selecting appropriate dimensionality reduction techniques</a:t>
            </a:r>
            <a:endParaRPr lang="en-US" sz="2800"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to enhance data visualization and model interpretability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KR" dirty="0"/>
              <a:t>t-SNE achieves the best qualitative and quantitative separations</a:t>
            </a:r>
            <a:endParaRPr lang="en-KR"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16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2653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dirty="0"/>
              <a:t>LEE, Young Kyu: </a:t>
            </a:r>
            <a:r>
              <a:rPr lang="en-US" altLang="zh-CN" sz="2800" b="1" dirty="0"/>
              <a:t>Initial Pipeline Setup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/>
              <a:t>MA, </a:t>
            </a:r>
            <a:r>
              <a:rPr lang="en-US" altLang="zh-CN" sz="2800" dirty="0" err="1"/>
              <a:t>Jiabo</a:t>
            </a:r>
            <a:r>
              <a:rPr lang="en-US" altLang="zh-CN" sz="2800" dirty="0"/>
              <a:t>: </a:t>
            </a:r>
            <a:r>
              <a:rPr lang="en-US" altLang="zh-CN" sz="2800" b="1" dirty="0"/>
              <a:t>Result Refinement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/>
              <a:t>JIN, Cheng: </a:t>
            </a:r>
            <a:r>
              <a:rPr lang="en-US" altLang="zh-CN" sz="2800" b="1" dirty="0"/>
              <a:t>Poster Design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/>
              <a:t>KIM, </a:t>
            </a:r>
            <a:r>
              <a:rPr lang="en-US" altLang="zh-CN" sz="2800" dirty="0" err="1"/>
              <a:t>Jaehyeok</a:t>
            </a:r>
            <a:r>
              <a:rPr lang="en-US" altLang="zh-CN" sz="2800" dirty="0"/>
              <a:t>: </a:t>
            </a:r>
            <a:r>
              <a:rPr lang="en-US" altLang="zh-CN" sz="2800" b="1" dirty="0"/>
              <a:t>Poster Refinement &amp; Slides Making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K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17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9752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Problem: </a:t>
            </a:r>
            <a:r>
              <a:rPr lang="en-KR" u="sng" dirty="0"/>
              <a:t>Image Classfication</a:t>
            </a:r>
          </a:p>
          <a:p>
            <a:pPr lvl="1">
              <a:lnSpc>
                <a:spcPct val="150000"/>
              </a:lnSpc>
            </a:pPr>
            <a:r>
              <a:rPr lang="en-KR" dirty="0"/>
              <a:t>Assign a label or class to each input image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KR" dirty="0"/>
            </a:br>
            <a:endParaRPr lang="en-KR" dirty="0"/>
          </a:p>
          <a:p>
            <a:pPr>
              <a:lnSpc>
                <a:spcPct val="150000"/>
              </a:lnSpc>
            </a:pPr>
            <a:r>
              <a:rPr lang="en-KR" dirty="0"/>
              <a:t>Objective:</a:t>
            </a:r>
          </a:p>
          <a:p>
            <a:pPr lvl="1">
              <a:lnSpc>
                <a:spcPct val="150000"/>
              </a:lnSpc>
            </a:pPr>
            <a:r>
              <a:rPr lang="en-KR" dirty="0"/>
              <a:t>To explore effectiveness of </a:t>
            </a:r>
            <a:r>
              <a:rPr lang="en-KR" b="1" i="1" dirty="0"/>
              <a:t>manifold learning </a:t>
            </a:r>
            <a:r>
              <a:rPr lang="en-US" altLang="ko-KR" dirty="0"/>
              <a:t>in conventional image classification tasks (</a:t>
            </a:r>
            <a:r>
              <a:rPr lang="en-US" altLang="ko-KR" i="1" dirty="0"/>
              <a:t>i.e.</a:t>
            </a:r>
            <a:r>
              <a:rPr lang="en-US" altLang="ko-KR" dirty="0"/>
              <a:t>, </a:t>
            </a:r>
            <a:r>
              <a:rPr lang="en-US" altLang="ko-KR" u="sng" dirty="0"/>
              <a:t>handwritten digit</a:t>
            </a:r>
            <a:r>
              <a:rPr lang="en-US" altLang="ko-KR" dirty="0"/>
              <a:t> classification &amp; </a:t>
            </a:r>
            <a:r>
              <a:rPr lang="en-US" altLang="ko-KR" u="sng" dirty="0"/>
              <a:t>clothing</a:t>
            </a:r>
            <a:r>
              <a:rPr lang="en-US" altLang="ko-KR" dirty="0"/>
              <a:t> classification)</a:t>
            </a:r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docs.clarifai.com</a:t>
            </a:r>
            <a:r>
              <a:rPr lang="en-US" dirty="0"/>
              <a:t>/tutorials/how-to-evaluate-an-image-classification-model/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2</a:t>
            </a:fld>
            <a:endParaRPr lang="en-KR" dirty="0"/>
          </a:p>
        </p:txBody>
      </p:sp>
      <p:pic>
        <p:nvPicPr>
          <p:cNvPr id="1026" name="Picture 2" descr="Image Classification Example">
            <a:extLst>
              <a:ext uri="{FF2B5EF4-FFF2-40B4-BE49-F238E27FC236}">
                <a16:creationId xmlns:a16="http://schemas.microsoft.com/office/drawing/2014/main" id="{4A3BCD4D-5E78-C1F0-2ABA-CA711CBB3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0" b="8447"/>
          <a:stretch/>
        </p:blipFill>
        <p:spPr bwMode="auto">
          <a:xfrm>
            <a:off x="6600662" y="1726331"/>
            <a:ext cx="5369792" cy="23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3CFCD-4E9B-1AC6-8F3A-D9E167398660}"/>
              </a:ext>
            </a:extLst>
          </p:cNvPr>
          <p:cNvSpPr txBox="1"/>
          <p:nvPr/>
        </p:nvSpPr>
        <p:spPr>
          <a:xfrm>
            <a:off x="6521116" y="1211222"/>
            <a:ext cx="392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i="1" dirty="0"/>
              <a:t>e.g.</a:t>
            </a:r>
            <a:r>
              <a:rPr lang="en-KR" dirty="0"/>
              <a:t>, binary classification (class size of 2)</a:t>
            </a:r>
          </a:p>
        </p:txBody>
      </p:sp>
    </p:spTree>
    <p:extLst>
      <p:ext uri="{BB962C8B-B14F-4D97-AF65-F5344CB8AC3E}">
        <p14:creationId xmlns:p14="http://schemas.microsoft.com/office/powerpoint/2010/main" val="35954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MNIST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large collection of handwritten digits</a:t>
            </a:r>
            <a:endParaRPr lang="en-KR" dirty="0"/>
          </a:p>
          <a:p>
            <a:pPr lvl="1">
              <a:lnSpc>
                <a:spcPct val="150000"/>
              </a:lnSpc>
            </a:pPr>
            <a:r>
              <a:rPr lang="en-US" dirty="0"/>
              <a:t>60,000 training and 10,000 testing 28x28 grayscale images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Fashion-MNIST</a:t>
            </a:r>
          </a:p>
          <a:p>
            <a:pPr lvl="1">
              <a:lnSpc>
                <a:spcPct val="150000"/>
              </a:lnSpc>
            </a:pPr>
            <a:r>
              <a:rPr lang="en-KR" dirty="0"/>
              <a:t>large collection of 10 fashion products</a:t>
            </a:r>
            <a:endParaRPr lang="en-KR" sz="1300" dirty="0"/>
          </a:p>
          <a:p>
            <a:pPr lvl="1">
              <a:lnSpc>
                <a:spcPct val="150000"/>
              </a:lnSpc>
            </a:pPr>
            <a:r>
              <a:rPr lang="en-US" dirty="0"/>
              <a:t>60,000 training and 10,000 testing 28x28 grayscale images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>
              <a:lnSpc>
                <a:spcPct val="0"/>
              </a:lnSpc>
            </a:pPr>
            <a:r>
              <a:rPr lang="en-US" dirty="0"/>
              <a:t>https://paperswithcode.com/dataset/mnist</a:t>
            </a:r>
          </a:p>
          <a:p>
            <a:pPr marL="0">
              <a:lnSpc>
                <a:spcPct val="0"/>
              </a:lnSpc>
            </a:pPr>
            <a:r>
              <a:rPr lang="en-US" dirty="0"/>
              <a:t>https://</a:t>
            </a:r>
            <a:r>
              <a:rPr lang="en-US" dirty="0" err="1"/>
              <a:t>paperswithcode.com</a:t>
            </a:r>
            <a:r>
              <a:rPr lang="en-US" dirty="0"/>
              <a:t>/dataset/fashion-</a:t>
            </a:r>
            <a:r>
              <a:rPr lang="en-US" dirty="0" err="1"/>
              <a:t>mnist</a:t>
            </a:r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3</a:t>
            </a:fld>
            <a:endParaRPr lang="en-KR" dirty="0"/>
          </a:p>
        </p:txBody>
      </p:sp>
      <p:pic>
        <p:nvPicPr>
          <p:cNvPr id="2052" name="Picture 4" descr="What are some great ideas to do on MNIST that is worthy of a undergrad  thesis? - Quora">
            <a:extLst>
              <a:ext uri="{FF2B5EF4-FFF2-40B4-BE49-F238E27FC236}">
                <a16:creationId xmlns:a16="http://schemas.microsoft.com/office/drawing/2014/main" id="{AD208617-5500-714E-9E4B-2CEBA30F7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4" t="3052" r="14854" b="30945"/>
          <a:stretch/>
        </p:blipFill>
        <p:spPr bwMode="auto">
          <a:xfrm>
            <a:off x="8557917" y="1285987"/>
            <a:ext cx="3255794" cy="228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shion-MNIST dataset | Download Scientific Diagram">
            <a:extLst>
              <a:ext uri="{FF2B5EF4-FFF2-40B4-BE49-F238E27FC236}">
                <a16:creationId xmlns:a16="http://schemas.microsoft.com/office/drawing/2014/main" id="{ED2507F6-33CD-9593-ADB3-83A152350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70"/>
          <a:stretch/>
        </p:blipFill>
        <p:spPr bwMode="auto">
          <a:xfrm>
            <a:off x="8557917" y="3944116"/>
            <a:ext cx="3255794" cy="22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B5BB7-9CE9-78F6-7984-F5829BA44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dirty="0"/>
              <a:t>5 different manifold learning methods: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Multidimensional scaling (</a:t>
            </a:r>
            <a:r>
              <a:rPr lang="en-US" b="1" u="sng" dirty="0"/>
              <a:t>MDS</a:t>
            </a:r>
            <a:r>
              <a:rPr lang="en-US" dirty="0"/>
              <a:t>)</a:t>
            </a:r>
            <a:endParaRPr lang="en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Isometric Mapping (</a:t>
            </a:r>
            <a:r>
              <a:rPr lang="en-KR" b="1" u="sng" dirty="0"/>
              <a:t>ISOMAP</a:t>
            </a:r>
            <a:r>
              <a:rPr lang="en-KR" dirty="0"/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Locally Linear Embedding (</a:t>
            </a:r>
            <a:r>
              <a:rPr lang="en-US" b="1" u="sng" dirty="0"/>
              <a:t>LLE</a:t>
            </a:r>
            <a:r>
              <a:rPr lang="en-US" dirty="0"/>
              <a:t>)</a:t>
            </a:r>
            <a:endParaRPr lang="en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t-Distributed Stochastic Neighbor Embedding (</a:t>
            </a:r>
            <a:r>
              <a:rPr lang="en-US" b="1" u="sng" dirty="0"/>
              <a:t>t-SNE</a:t>
            </a:r>
            <a:r>
              <a:rPr lang="en-US" dirty="0"/>
              <a:t>)</a:t>
            </a:r>
            <a:endParaRPr lang="en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Uniform Manifold Approximation and Projection (</a:t>
            </a:r>
            <a:r>
              <a:rPr lang="en-US" b="1" u="sng" dirty="0"/>
              <a:t>UMAP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KR" dirty="0"/>
          </a:p>
          <a:p>
            <a:pPr lvl="1">
              <a:lnSpc>
                <a:spcPct val="150000"/>
              </a:lnSpc>
            </a:pPr>
            <a:endParaRPr lang="en-KR" dirty="0"/>
          </a:p>
          <a:p>
            <a:pPr lvl="1"/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4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0221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KR" u="sng" dirty="0"/>
                  <a:t>MDS: </a:t>
                </a:r>
                <a:r>
                  <a:rPr lang="en-US" u="sng" dirty="0"/>
                  <a:t>Multidimensional scaling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seeks to minimize the stress function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are the distances in the original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are the coordinates in the reduced space.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K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5</a:t>
            </a:fld>
            <a:endParaRPr lang="en-KR" dirty="0"/>
          </a:p>
        </p:txBody>
      </p:sp>
      <p:pic>
        <p:nvPicPr>
          <p:cNvPr id="6" name="圖片 57">
            <a:extLst>
              <a:ext uri="{FF2B5EF4-FFF2-40B4-BE49-F238E27FC236}">
                <a16:creationId xmlns:a16="http://schemas.microsoft.com/office/drawing/2014/main" id="{A724947C-E058-3699-3D90-12995E50E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05"/>
          <a:stretch/>
        </p:blipFill>
        <p:spPr>
          <a:xfrm>
            <a:off x="2918415" y="3131037"/>
            <a:ext cx="5767337" cy="12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0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/>
                  <a:t>ISOMAP: Isometric Mapping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HK" sz="2400" dirty="0"/>
                  <a:t>constructs a neighborhood graph</a:t>
                </a:r>
                <a:br>
                  <a:rPr lang="en-US" altLang="zh-HK" sz="2400" dirty="0"/>
                </a:br>
                <a:br>
                  <a:rPr lang="en-US" altLang="zh-HK" sz="2400" dirty="0"/>
                </a:br>
                <a:br>
                  <a:rPr lang="en-US" altLang="zh-HK" sz="2400" dirty="0"/>
                </a:br>
                <a:br>
                  <a:rPr lang="en-US" altLang="zh-HK" sz="2400" dirty="0"/>
                </a:br>
                <a:r>
                  <a:rPr lang="en-US" altLang="zh-HK" sz="2400" dirty="0"/>
                  <a:t>and then uses graph distances to approximate the geodesic distances in the original manifold,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HK" sz="2400" dirty="0"/>
                  <a:t> is the geodesic distance between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HK" sz="2400" dirty="0"/>
                  <a:t> 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HK" sz="2400" dirty="0"/>
                  <a:t> in the original data.</a:t>
                </a:r>
                <a:endParaRPr lang="en-US" sz="2400" b="1" dirty="0"/>
              </a:p>
              <a:p>
                <a:pPr lvl="1">
                  <a:lnSpc>
                    <a:spcPct val="150000"/>
                  </a:lnSpc>
                </a:pPr>
                <a:endParaRPr lang="en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K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r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6</a:t>
            </a:fld>
            <a:endParaRPr lang="en-KR" dirty="0"/>
          </a:p>
        </p:txBody>
      </p:sp>
      <p:pic>
        <p:nvPicPr>
          <p:cNvPr id="7" name="圖片 63">
            <a:extLst>
              <a:ext uri="{FF2B5EF4-FFF2-40B4-BE49-F238E27FC236}">
                <a16:creationId xmlns:a16="http://schemas.microsoft.com/office/drawing/2014/main" id="{31585F5F-41AA-3C16-DD5A-3BCC92DD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59" y="2867344"/>
            <a:ext cx="4504480" cy="11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/>
                  <a:t>LLE: Locally Linear Embedding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dirty="0"/>
                  <a:t>computes the linear coefficients that best reconstruct each data point from its neighbors, and then chooses the low-dimensional embeddings that best preserve these local properties by solving </a:t>
                </a:r>
                <a:br>
                  <a:rPr lang="en-US" altLang="zh-CN" sz="2400" dirty="0"/>
                </a:br>
                <a:br>
                  <a:rPr lang="en-US" altLang="zh-CN" sz="2400" dirty="0"/>
                </a:br>
                <a:br>
                  <a:rPr lang="en-US" altLang="zh-CN" sz="2400" dirty="0"/>
                </a:br>
                <a:br>
                  <a:rPr lang="en-US" altLang="zh-CN" sz="2400" dirty="0"/>
                </a:br>
                <a:r>
                  <a:rPr lang="en-US" sz="2400" dirty="0"/>
                  <a:t>where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sz="2400" dirty="0"/>
                  <a:t>represents the contribution weight from neighbor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sz="2400" dirty="0"/>
                  <a:t>to point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sz="2400" dirty="0"/>
              </a:p>
              <a:p>
                <a:pPr lvl="1">
                  <a:lnSpc>
                    <a:spcPct val="150000"/>
                  </a:lnSpc>
                </a:pPr>
                <a:endParaRPr lang="en-K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7</a:t>
            </a:fld>
            <a:endParaRPr lang="en-KR" dirty="0"/>
          </a:p>
        </p:txBody>
      </p:sp>
      <p:pic>
        <p:nvPicPr>
          <p:cNvPr id="6" name="圖片 47">
            <a:extLst>
              <a:ext uri="{FF2B5EF4-FFF2-40B4-BE49-F238E27FC236}">
                <a16:creationId xmlns:a16="http://schemas.microsoft.com/office/drawing/2014/main" id="{24363D99-B94A-5AC6-1FDC-510CE6C6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06" y="4233721"/>
            <a:ext cx="7477786" cy="8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017" y="1284792"/>
                <a:ext cx="11623964" cy="532939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/>
                  <a:t>t-SNE: t-Distributed Stochastic Neighbor Embedding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preserves local structures and reveals clusters at different scales by minimizing distributional differences between pairwise similarities of input data points and their low-dimensional embeddings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sz="2400" dirty="0"/>
                  <a:t>is the probability distribution of pairwise similarities in the high-dimensional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the probability distribution of pairwise similarities in the low-dimensional embedding,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are the elements of these distributions respectively.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017" y="1284792"/>
                <a:ext cx="11623964" cy="5329395"/>
              </a:xfr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8</a:t>
            </a:fld>
            <a:endParaRPr lang="en-KR" dirty="0"/>
          </a:p>
        </p:txBody>
      </p:sp>
      <p:pic>
        <p:nvPicPr>
          <p:cNvPr id="6" name="圖片 53">
            <a:extLst>
              <a:ext uri="{FF2B5EF4-FFF2-40B4-BE49-F238E27FC236}">
                <a16:creationId xmlns:a16="http://schemas.microsoft.com/office/drawing/2014/main" id="{99183A3A-02CF-7D4B-F177-EAC03094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42" y="3821563"/>
            <a:ext cx="5096513" cy="9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u="sng" dirty="0"/>
                  <a:t>UMAP: Uniform Manifold Approximation and Projection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HK" sz="2400" dirty="0"/>
                  <a:t>constructs a fuzzy simplicial set representing the high-dimensional data and then optimizes a low-dimensional layout of this set, aiming to preserve the topological structure </a:t>
                </a:r>
                <a:r>
                  <a:rPr lang="en-US" altLang="zh-CN" sz="2400" dirty="0"/>
                  <a:t>by:</a:t>
                </a:r>
                <a:br>
                  <a:rPr lang="en-US" altLang="zh-CN" sz="2400" dirty="0"/>
                </a:br>
                <a:br>
                  <a:rPr lang="en-US" altLang="zh-CN" sz="2400" dirty="0"/>
                </a:br>
                <a:br>
                  <a:rPr lang="en-US" altLang="zh-CN" sz="2400" dirty="0"/>
                </a:br>
                <a:r>
                  <a:rPr lang="en-US" sz="2400" dirty="0"/>
                  <a:t>where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sz="2400" dirty="0"/>
                  <a:t>is the probability of connection between points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the original data 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is the probability of connection in the low-dimensional embedding.</a:t>
                </a:r>
                <a:endParaRPr lang="en-US" altLang="zh-HK" sz="2400" dirty="0"/>
              </a:p>
              <a:p>
                <a:pPr lvl="1">
                  <a:lnSpc>
                    <a:spcPct val="150000"/>
                  </a:lnSpc>
                </a:pP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BEB5BB7-9CE9-78F6-7984-F5829BA44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DF5D5C-9CC9-B743-D4AB-2DB87D2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FE75-CAF6-FC50-59CC-BBF3FE93D64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CDD47-5727-E096-5F14-4B6A85B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BC0-3448-254A-8C68-FAFA368887DA}" type="slidenum">
              <a:rPr lang="en-KR" smtClean="0"/>
              <a:pPr/>
              <a:t>9</a:t>
            </a:fld>
            <a:endParaRPr lang="en-KR" dirty="0"/>
          </a:p>
        </p:txBody>
      </p:sp>
      <p:pic>
        <p:nvPicPr>
          <p:cNvPr id="7" name="圖片 68">
            <a:extLst>
              <a:ext uri="{FF2B5EF4-FFF2-40B4-BE49-F238E27FC236}">
                <a16:creationId xmlns:a16="http://schemas.microsoft.com/office/drawing/2014/main" id="{8752170A-19C8-BC10-6846-EEBFD5C4C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1" y="3724189"/>
            <a:ext cx="5434156" cy="8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B9E65B5-808D-E047-A80F-9746ECBEB85B}" vid="{300E6D8A-2904-D540-9A0B-9CD32917973C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7B9E65B5-808D-E047-A80F-9746ECBEB85B}" vid="{FB296E4B-E3F3-344B-A69D-C023356C9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16934</TotalTime>
  <Words>651</Words>
  <Application>Microsoft Macintosh PowerPoint</Application>
  <PresentationFormat>Widescreen</PresentationFormat>
  <Paragraphs>128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Custom Design</vt:lpstr>
      <vt:lpstr>MATH 5473 Final Project:  Dimension Reduction and Visualization on MNIST Data Series</vt:lpstr>
      <vt:lpstr>Introduction</vt:lpstr>
      <vt:lpstr>Datasets</vt:lpstr>
      <vt:lpstr>Methods</vt:lpstr>
      <vt:lpstr>Methods</vt:lpstr>
      <vt:lpstr>Methods</vt:lpstr>
      <vt:lpstr>Methods</vt:lpstr>
      <vt:lpstr>Methods</vt:lpstr>
      <vt:lpstr>Methods</vt:lpstr>
      <vt:lpstr>Results on MNIST Images</vt:lpstr>
      <vt:lpstr>Results on MNIST Feature Maps from CNN</vt:lpstr>
      <vt:lpstr>Results on Fashion-MNIST Images</vt:lpstr>
      <vt:lpstr>Results on Fashion-MNIST Feature Maps from CNN</vt:lpstr>
      <vt:lpstr>Results</vt:lpstr>
      <vt:lpstr>Results</vt:lpstr>
      <vt:lpstr>Conclusion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3D Weekly Meeting: Neural Human Reconstruction</dc:title>
  <dc:creator>Jaehyeok KIM</dc:creator>
  <cp:lastModifiedBy>Jaehyeok KIM</cp:lastModifiedBy>
  <cp:revision>57</cp:revision>
  <dcterms:created xsi:type="dcterms:W3CDTF">2022-06-23T05:10:12Z</dcterms:created>
  <dcterms:modified xsi:type="dcterms:W3CDTF">2024-05-08T09:11:30Z</dcterms:modified>
</cp:coreProperties>
</file>