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70" r:id="rId11"/>
    <p:sldId id="264" r:id="rId12"/>
    <p:sldId id="271" r:id="rId13"/>
    <p:sldId id="265" r:id="rId14"/>
    <p:sldId id="267" r:id="rId15"/>
    <p:sldId id="268" r:id="rId16"/>
    <p:sldId id="272" r:id="rId17"/>
    <p:sldId id="273" r:id="rId18"/>
    <p:sldId id="274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4E1162-11EB-4716-B400-B960D334E582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BE8941-2A69-4BB0-95D6-1198DF2F2E1C}">
      <dgm:prSet phldrT="[Text]" custT="1"/>
      <dgm:spPr/>
      <dgm:t>
        <a:bodyPr/>
        <a:lstStyle/>
        <a:p>
          <a:r>
            <a:rPr lang="en-US" sz="1400" b="1" i="0" dirty="0">
              <a:latin typeface="Bookman Old Style" panose="02050604050505020204" pitchFamily="18" charset="0"/>
              <a:cs typeface="Courier New" panose="02070309020205020404" pitchFamily="49" charset="0"/>
            </a:rPr>
            <a:t>Bioinformatics</a:t>
          </a:r>
          <a:endParaRPr lang="en-US" sz="1100" b="1" i="0" dirty="0">
            <a:latin typeface="Bookman Old Style" panose="02050604050505020204" pitchFamily="18" charset="0"/>
            <a:cs typeface="Courier New" panose="02070309020205020404" pitchFamily="49" charset="0"/>
          </a:endParaRPr>
        </a:p>
      </dgm:t>
    </dgm:pt>
    <dgm:pt modelId="{53C823C9-E9AB-4518-A683-96CD47513F64}" type="parTrans" cxnId="{0F89380E-2BB1-4DC2-B0B3-A2D8993E5547}">
      <dgm:prSet/>
      <dgm:spPr/>
      <dgm:t>
        <a:bodyPr/>
        <a:lstStyle/>
        <a:p>
          <a:endParaRPr lang="en-US"/>
        </a:p>
      </dgm:t>
    </dgm:pt>
    <dgm:pt modelId="{F463CB32-B4A2-4A3D-96B1-59B91DA53D29}" type="sibTrans" cxnId="{0F89380E-2BB1-4DC2-B0B3-A2D8993E5547}">
      <dgm:prSet/>
      <dgm:spPr/>
      <dgm:t>
        <a:bodyPr/>
        <a:lstStyle/>
        <a:p>
          <a:endParaRPr lang="en-US"/>
        </a:p>
      </dgm:t>
    </dgm:pt>
    <dgm:pt modelId="{F58F5F0B-ECD4-4F1E-B865-1D2D5C0575C8}">
      <dgm:prSet phldrT="[Text]" custT="1"/>
      <dgm:spPr/>
      <dgm:t>
        <a:bodyPr/>
        <a:lstStyle/>
        <a:p>
          <a:r>
            <a:rPr lang="en-US" sz="1200" b="1" dirty="0">
              <a:latin typeface="Courier New" panose="02070309020205020404" pitchFamily="49" charset="0"/>
              <a:cs typeface="Courier New" panose="02070309020205020404" pitchFamily="49" charset="0"/>
            </a:rPr>
            <a:t>Mathematics</a:t>
          </a:r>
          <a:endParaRPr lang="en-US" sz="1000" b="1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DD21041-CD45-4558-9E39-AED4039601F6}" type="parTrans" cxnId="{3EA4E18A-5D06-4931-8084-A83C101DA4C5}">
      <dgm:prSet/>
      <dgm:spPr/>
      <dgm:t>
        <a:bodyPr/>
        <a:lstStyle/>
        <a:p>
          <a:endParaRPr lang="en-US"/>
        </a:p>
      </dgm:t>
    </dgm:pt>
    <dgm:pt modelId="{F4031CA5-1041-4935-8C6F-EBE45792E36A}" type="sibTrans" cxnId="{3EA4E18A-5D06-4931-8084-A83C101DA4C5}">
      <dgm:prSet/>
      <dgm:spPr/>
      <dgm:t>
        <a:bodyPr/>
        <a:lstStyle/>
        <a:p>
          <a:endParaRPr lang="en-US"/>
        </a:p>
      </dgm:t>
    </dgm:pt>
    <dgm:pt modelId="{4C68DF2C-47C0-4358-BC64-8C0463C241AF}">
      <dgm:prSet phldrT="[Text]"/>
      <dgm:spPr/>
      <dgm:t>
        <a:bodyPr/>
        <a:lstStyle/>
        <a:p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Statistics</a:t>
          </a:r>
        </a:p>
      </dgm:t>
    </dgm:pt>
    <dgm:pt modelId="{F8DDED51-E6DA-445A-B13C-D2F9978ED276}" type="parTrans" cxnId="{10B98741-F3EA-4646-9638-2EF69086AAE2}">
      <dgm:prSet/>
      <dgm:spPr/>
      <dgm:t>
        <a:bodyPr/>
        <a:lstStyle/>
        <a:p>
          <a:endParaRPr lang="en-US"/>
        </a:p>
      </dgm:t>
    </dgm:pt>
    <dgm:pt modelId="{A1970D7C-E2BB-46AC-87B0-B674893C1EDB}" type="sibTrans" cxnId="{10B98741-F3EA-4646-9638-2EF69086AAE2}">
      <dgm:prSet/>
      <dgm:spPr/>
      <dgm:t>
        <a:bodyPr/>
        <a:lstStyle/>
        <a:p>
          <a:endParaRPr lang="en-US"/>
        </a:p>
      </dgm:t>
    </dgm:pt>
    <dgm:pt modelId="{D87788A1-5D2A-4FBD-91A8-C4FF9D35F1D5}">
      <dgm:prSet phldrT="[Text]" phldr="1"/>
      <dgm:spPr/>
      <dgm:t>
        <a:bodyPr/>
        <a:lstStyle/>
        <a:p>
          <a:endParaRPr lang="en-US"/>
        </a:p>
      </dgm:t>
    </dgm:pt>
    <dgm:pt modelId="{26199B72-22C7-4989-8076-4D37C6B89C15}" type="parTrans" cxnId="{0E615E46-ABDC-4257-A194-5CDF5A4E59D1}">
      <dgm:prSet/>
      <dgm:spPr/>
      <dgm:t>
        <a:bodyPr/>
        <a:lstStyle/>
        <a:p>
          <a:endParaRPr lang="en-US"/>
        </a:p>
      </dgm:t>
    </dgm:pt>
    <dgm:pt modelId="{6A6B10F3-F7F9-425D-BFE5-28EC2B10E030}" type="sibTrans" cxnId="{0E615E46-ABDC-4257-A194-5CDF5A4E59D1}">
      <dgm:prSet/>
      <dgm:spPr/>
      <dgm:t>
        <a:bodyPr/>
        <a:lstStyle/>
        <a:p>
          <a:endParaRPr lang="en-US"/>
        </a:p>
      </dgm:t>
    </dgm:pt>
    <dgm:pt modelId="{3C5E3EDD-1E42-4388-8EC0-D36953A6B5B7}">
      <dgm:prSet phldrT="[Text]" phldr="1"/>
      <dgm:spPr/>
      <dgm:t>
        <a:bodyPr/>
        <a:lstStyle/>
        <a:p>
          <a:endParaRPr lang="en-US"/>
        </a:p>
      </dgm:t>
    </dgm:pt>
    <dgm:pt modelId="{C8B41251-B627-454B-BFD9-8B0DCDF106D7}" type="parTrans" cxnId="{35EF1DE8-FFE8-429E-9A28-020DA21E60FE}">
      <dgm:prSet/>
      <dgm:spPr/>
      <dgm:t>
        <a:bodyPr/>
        <a:lstStyle/>
        <a:p>
          <a:endParaRPr lang="en-US"/>
        </a:p>
      </dgm:t>
    </dgm:pt>
    <dgm:pt modelId="{E915F5C1-7EF7-4E5A-B893-B69CC723F817}" type="sibTrans" cxnId="{35EF1DE8-FFE8-429E-9A28-020DA21E60FE}">
      <dgm:prSet/>
      <dgm:spPr/>
      <dgm:t>
        <a:bodyPr/>
        <a:lstStyle/>
        <a:p>
          <a:endParaRPr lang="en-US"/>
        </a:p>
      </dgm:t>
    </dgm:pt>
    <dgm:pt modelId="{0293866F-EA40-4505-8138-C8DC0A95C72C}">
      <dgm:prSet phldrT="[Text]" phldr="1"/>
      <dgm:spPr/>
      <dgm:t>
        <a:bodyPr/>
        <a:lstStyle/>
        <a:p>
          <a:endParaRPr lang="en-US"/>
        </a:p>
      </dgm:t>
    </dgm:pt>
    <dgm:pt modelId="{3F182623-907A-4B19-8982-399B95519882}" type="parTrans" cxnId="{116E0DBA-F83E-405D-B5FF-E24643B30CFD}">
      <dgm:prSet/>
      <dgm:spPr/>
      <dgm:t>
        <a:bodyPr/>
        <a:lstStyle/>
        <a:p>
          <a:endParaRPr lang="en-US"/>
        </a:p>
      </dgm:t>
    </dgm:pt>
    <dgm:pt modelId="{9ED971E1-AB62-4DF8-B8D2-BB3AC2B9BEE8}" type="sibTrans" cxnId="{116E0DBA-F83E-405D-B5FF-E24643B30CFD}">
      <dgm:prSet/>
      <dgm:spPr/>
      <dgm:t>
        <a:bodyPr/>
        <a:lstStyle/>
        <a:p>
          <a:endParaRPr lang="en-US"/>
        </a:p>
      </dgm:t>
    </dgm:pt>
    <dgm:pt modelId="{3908C7AC-1FEF-4210-895E-E9450023C56C}">
      <dgm:prSet phldrT="[Text]" phldr="1"/>
      <dgm:spPr/>
      <dgm:t>
        <a:bodyPr/>
        <a:lstStyle/>
        <a:p>
          <a:endParaRPr lang="en-US"/>
        </a:p>
      </dgm:t>
    </dgm:pt>
    <dgm:pt modelId="{12CAC4F6-455F-4954-99E4-3EA47E7C696B}" type="parTrans" cxnId="{47B66AA0-2F8E-48F6-82AB-1387AE9A8EF2}">
      <dgm:prSet/>
      <dgm:spPr/>
      <dgm:t>
        <a:bodyPr/>
        <a:lstStyle/>
        <a:p>
          <a:endParaRPr lang="en-US"/>
        </a:p>
      </dgm:t>
    </dgm:pt>
    <dgm:pt modelId="{DE0513EF-2AC7-4E5F-B109-E3A0B08D3FE4}" type="sibTrans" cxnId="{47B66AA0-2F8E-48F6-82AB-1387AE9A8EF2}">
      <dgm:prSet/>
      <dgm:spPr/>
      <dgm:t>
        <a:bodyPr/>
        <a:lstStyle/>
        <a:p>
          <a:endParaRPr lang="en-US"/>
        </a:p>
      </dgm:t>
    </dgm:pt>
    <dgm:pt modelId="{1B8D840C-C469-49D2-912B-CAA16CE68F54}">
      <dgm:prSet phldrT="[Text]" phldr="1"/>
      <dgm:spPr/>
      <dgm:t>
        <a:bodyPr/>
        <a:lstStyle/>
        <a:p>
          <a:endParaRPr lang="en-US"/>
        </a:p>
      </dgm:t>
    </dgm:pt>
    <dgm:pt modelId="{36D21C55-D459-4F23-8C59-2C8460FE9188}" type="parTrans" cxnId="{4D86B2D8-42DC-4745-9799-6664826137FA}">
      <dgm:prSet/>
      <dgm:spPr/>
      <dgm:t>
        <a:bodyPr/>
        <a:lstStyle/>
        <a:p>
          <a:endParaRPr lang="en-US"/>
        </a:p>
      </dgm:t>
    </dgm:pt>
    <dgm:pt modelId="{A4A90F88-35D0-4191-ADB1-DC705B6DBD7E}" type="sibTrans" cxnId="{4D86B2D8-42DC-4745-9799-6664826137FA}">
      <dgm:prSet/>
      <dgm:spPr/>
      <dgm:t>
        <a:bodyPr/>
        <a:lstStyle/>
        <a:p>
          <a:endParaRPr lang="en-US"/>
        </a:p>
      </dgm:t>
    </dgm:pt>
    <dgm:pt modelId="{FEAF8A46-AD75-4036-B270-E2B1DFD63231}">
      <dgm:prSet phldrT="[Text]" phldr="1"/>
      <dgm:spPr/>
      <dgm:t>
        <a:bodyPr/>
        <a:lstStyle/>
        <a:p>
          <a:endParaRPr lang="en-US"/>
        </a:p>
      </dgm:t>
    </dgm:pt>
    <dgm:pt modelId="{651C2919-1D74-497C-9BCE-06C871FC19A9}" type="parTrans" cxnId="{125AB441-34E0-47AD-88B4-848DB4FB75FC}">
      <dgm:prSet/>
      <dgm:spPr/>
      <dgm:t>
        <a:bodyPr/>
        <a:lstStyle/>
        <a:p>
          <a:endParaRPr lang="en-US"/>
        </a:p>
      </dgm:t>
    </dgm:pt>
    <dgm:pt modelId="{05125643-D85F-4945-A9A1-87FD368EC1FF}" type="sibTrans" cxnId="{125AB441-34E0-47AD-88B4-848DB4FB75FC}">
      <dgm:prSet/>
      <dgm:spPr/>
      <dgm:t>
        <a:bodyPr/>
        <a:lstStyle/>
        <a:p>
          <a:endParaRPr lang="en-US"/>
        </a:p>
      </dgm:t>
    </dgm:pt>
    <dgm:pt modelId="{D1590045-CC10-4808-8178-44C13D4CE887}">
      <dgm:prSet phldrT="[Text]" custT="1"/>
      <dgm:spPr/>
      <dgm:t>
        <a:bodyPr/>
        <a:lstStyle/>
        <a:p>
          <a:r>
            <a:rPr lang="en-US" sz="1500" dirty="0">
              <a:latin typeface="Courier New" panose="02070309020205020404" pitchFamily="49" charset="0"/>
              <a:cs typeface="Courier New" panose="02070309020205020404" pitchFamily="49" charset="0"/>
            </a:rPr>
            <a:t>Computing</a:t>
          </a:r>
        </a:p>
      </dgm:t>
    </dgm:pt>
    <dgm:pt modelId="{D88EF488-85A2-4713-B12C-4DF2F57EE120}" type="parTrans" cxnId="{8721AA0E-25B0-4BDA-9603-6E04C1490FFC}">
      <dgm:prSet/>
      <dgm:spPr/>
      <dgm:t>
        <a:bodyPr/>
        <a:lstStyle/>
        <a:p>
          <a:endParaRPr lang="en-US"/>
        </a:p>
      </dgm:t>
    </dgm:pt>
    <dgm:pt modelId="{E1F565FE-EA39-4AC4-828E-ACD694C1F2D1}" type="sibTrans" cxnId="{8721AA0E-25B0-4BDA-9603-6E04C1490FFC}">
      <dgm:prSet/>
      <dgm:spPr/>
      <dgm:t>
        <a:bodyPr/>
        <a:lstStyle/>
        <a:p>
          <a:endParaRPr lang="en-US"/>
        </a:p>
      </dgm:t>
    </dgm:pt>
    <dgm:pt modelId="{50955F01-6BBF-4E09-BB8E-F6A9FE319AB1}" type="pres">
      <dgm:prSet presAssocID="{744E1162-11EB-4716-B400-B960D334E58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AC6DB6D-416E-4EC6-9196-F5384B652148}" type="pres">
      <dgm:prSet presAssocID="{90BE8941-2A69-4BB0-95D6-1198DF2F2E1C}" presName="centerShape" presStyleLbl="node0" presStyleIdx="0" presStyleCnt="1" custScaleX="116341" custScaleY="117012"/>
      <dgm:spPr/>
    </dgm:pt>
    <dgm:pt modelId="{947661BB-B86B-4C9A-B39B-0870F614C22E}" type="pres">
      <dgm:prSet presAssocID="{F58F5F0B-ECD4-4F1E-B865-1D2D5C0575C8}" presName="node" presStyleLbl="node1" presStyleIdx="0" presStyleCnt="3" custScaleX="116326" custScaleY="113502">
        <dgm:presLayoutVars>
          <dgm:bulletEnabled val="1"/>
        </dgm:presLayoutVars>
      </dgm:prSet>
      <dgm:spPr/>
    </dgm:pt>
    <dgm:pt modelId="{3EA755AA-2242-4AD7-B5C0-7E1E8AD0D9AE}" type="pres">
      <dgm:prSet presAssocID="{F58F5F0B-ECD4-4F1E-B865-1D2D5C0575C8}" presName="dummy" presStyleCnt="0"/>
      <dgm:spPr/>
    </dgm:pt>
    <dgm:pt modelId="{A2CDE866-8900-4A58-9BA3-022C6EB66363}" type="pres">
      <dgm:prSet presAssocID="{F4031CA5-1041-4935-8C6F-EBE45792E36A}" presName="sibTrans" presStyleLbl="sibTrans2D1" presStyleIdx="0" presStyleCnt="3"/>
      <dgm:spPr/>
    </dgm:pt>
    <dgm:pt modelId="{788AC186-292F-48E0-92FB-4E20DEB09EEC}" type="pres">
      <dgm:prSet presAssocID="{4C68DF2C-47C0-4358-BC64-8C0463C241AF}" presName="node" presStyleLbl="node1" presStyleIdx="1" presStyleCnt="3">
        <dgm:presLayoutVars>
          <dgm:bulletEnabled val="1"/>
        </dgm:presLayoutVars>
      </dgm:prSet>
      <dgm:spPr/>
    </dgm:pt>
    <dgm:pt modelId="{325D86F8-4800-4D38-AB56-B49517F7C95F}" type="pres">
      <dgm:prSet presAssocID="{4C68DF2C-47C0-4358-BC64-8C0463C241AF}" presName="dummy" presStyleCnt="0"/>
      <dgm:spPr/>
    </dgm:pt>
    <dgm:pt modelId="{56A35E6B-EAFC-4FDD-9F54-7355B32D5D96}" type="pres">
      <dgm:prSet presAssocID="{A1970D7C-E2BB-46AC-87B0-B674893C1EDB}" presName="sibTrans" presStyleLbl="sibTrans2D1" presStyleIdx="1" presStyleCnt="3"/>
      <dgm:spPr/>
    </dgm:pt>
    <dgm:pt modelId="{5AD60D82-52E7-4A05-AA16-FDDB3824397E}" type="pres">
      <dgm:prSet presAssocID="{D1590045-CC10-4808-8178-44C13D4CE887}" presName="node" presStyleLbl="node1" presStyleIdx="2" presStyleCnt="3" custScaleX="113104" custScaleY="114884">
        <dgm:presLayoutVars>
          <dgm:bulletEnabled val="1"/>
        </dgm:presLayoutVars>
      </dgm:prSet>
      <dgm:spPr/>
    </dgm:pt>
    <dgm:pt modelId="{EA95B4F9-272E-4B52-8D3D-2EAAB84E6B60}" type="pres">
      <dgm:prSet presAssocID="{D1590045-CC10-4808-8178-44C13D4CE887}" presName="dummy" presStyleCnt="0"/>
      <dgm:spPr/>
    </dgm:pt>
    <dgm:pt modelId="{889C992A-4919-48A8-8097-F5774D19FC2F}" type="pres">
      <dgm:prSet presAssocID="{E1F565FE-EA39-4AC4-828E-ACD694C1F2D1}" presName="sibTrans" presStyleLbl="sibTrans2D1" presStyleIdx="2" presStyleCnt="3"/>
      <dgm:spPr/>
    </dgm:pt>
  </dgm:ptLst>
  <dgm:cxnLst>
    <dgm:cxn modelId="{96666109-F756-4D47-B159-33F18CDDD918}" type="presOf" srcId="{90BE8941-2A69-4BB0-95D6-1198DF2F2E1C}" destId="{FAC6DB6D-416E-4EC6-9196-F5384B652148}" srcOrd="0" destOrd="0" presId="urn:microsoft.com/office/officeart/2005/8/layout/radial6"/>
    <dgm:cxn modelId="{9878130A-2900-4AB9-93EB-07DE80F10D1D}" type="presOf" srcId="{A1970D7C-E2BB-46AC-87B0-B674893C1EDB}" destId="{56A35E6B-EAFC-4FDD-9F54-7355B32D5D96}" srcOrd="0" destOrd="0" presId="urn:microsoft.com/office/officeart/2005/8/layout/radial6"/>
    <dgm:cxn modelId="{0F89380E-2BB1-4DC2-B0B3-A2D8993E5547}" srcId="{744E1162-11EB-4716-B400-B960D334E582}" destId="{90BE8941-2A69-4BB0-95D6-1198DF2F2E1C}" srcOrd="0" destOrd="0" parTransId="{53C823C9-E9AB-4518-A683-96CD47513F64}" sibTransId="{F463CB32-B4A2-4A3D-96B1-59B91DA53D29}"/>
    <dgm:cxn modelId="{8721AA0E-25B0-4BDA-9603-6E04C1490FFC}" srcId="{90BE8941-2A69-4BB0-95D6-1198DF2F2E1C}" destId="{D1590045-CC10-4808-8178-44C13D4CE887}" srcOrd="2" destOrd="0" parTransId="{D88EF488-85A2-4713-B12C-4DF2F57EE120}" sibTransId="{E1F565FE-EA39-4AC4-828E-ACD694C1F2D1}"/>
    <dgm:cxn modelId="{5A300513-1860-4CDC-9206-349DD3460F93}" type="presOf" srcId="{4C68DF2C-47C0-4358-BC64-8C0463C241AF}" destId="{788AC186-292F-48E0-92FB-4E20DEB09EEC}" srcOrd="0" destOrd="0" presId="urn:microsoft.com/office/officeart/2005/8/layout/radial6"/>
    <dgm:cxn modelId="{10B98741-F3EA-4646-9638-2EF69086AAE2}" srcId="{90BE8941-2A69-4BB0-95D6-1198DF2F2E1C}" destId="{4C68DF2C-47C0-4358-BC64-8C0463C241AF}" srcOrd="1" destOrd="0" parTransId="{F8DDED51-E6DA-445A-B13C-D2F9978ED276}" sibTransId="{A1970D7C-E2BB-46AC-87B0-B674893C1EDB}"/>
    <dgm:cxn modelId="{125AB441-34E0-47AD-88B4-848DB4FB75FC}" srcId="{3908C7AC-1FEF-4210-895E-E9450023C56C}" destId="{FEAF8A46-AD75-4036-B270-E2B1DFD63231}" srcOrd="1" destOrd="0" parTransId="{651C2919-1D74-497C-9BCE-06C871FC19A9}" sibTransId="{05125643-D85F-4945-A9A1-87FD368EC1FF}"/>
    <dgm:cxn modelId="{AD484045-8921-4ED9-9925-CA0D3980EFF1}" type="presOf" srcId="{D1590045-CC10-4808-8178-44C13D4CE887}" destId="{5AD60D82-52E7-4A05-AA16-FDDB3824397E}" srcOrd="0" destOrd="0" presId="urn:microsoft.com/office/officeart/2005/8/layout/radial6"/>
    <dgm:cxn modelId="{0E615E46-ABDC-4257-A194-5CDF5A4E59D1}" srcId="{744E1162-11EB-4716-B400-B960D334E582}" destId="{D87788A1-5D2A-4FBD-91A8-C4FF9D35F1D5}" srcOrd="1" destOrd="0" parTransId="{26199B72-22C7-4989-8076-4D37C6B89C15}" sibTransId="{6A6B10F3-F7F9-425D-BFE5-28EC2B10E030}"/>
    <dgm:cxn modelId="{3EA4E18A-5D06-4931-8084-A83C101DA4C5}" srcId="{90BE8941-2A69-4BB0-95D6-1198DF2F2E1C}" destId="{F58F5F0B-ECD4-4F1E-B865-1D2D5C0575C8}" srcOrd="0" destOrd="0" parTransId="{EDD21041-CD45-4558-9E39-AED4039601F6}" sibTransId="{F4031CA5-1041-4935-8C6F-EBE45792E36A}"/>
    <dgm:cxn modelId="{8DF5508B-3545-45D5-A118-0B9FAE52043E}" type="presOf" srcId="{F4031CA5-1041-4935-8C6F-EBE45792E36A}" destId="{A2CDE866-8900-4A58-9BA3-022C6EB66363}" srcOrd="0" destOrd="0" presId="urn:microsoft.com/office/officeart/2005/8/layout/radial6"/>
    <dgm:cxn modelId="{47B66AA0-2F8E-48F6-82AB-1387AE9A8EF2}" srcId="{744E1162-11EB-4716-B400-B960D334E582}" destId="{3908C7AC-1FEF-4210-895E-E9450023C56C}" srcOrd="2" destOrd="0" parTransId="{12CAC4F6-455F-4954-99E4-3EA47E7C696B}" sibTransId="{DE0513EF-2AC7-4E5F-B109-E3A0B08D3FE4}"/>
    <dgm:cxn modelId="{0E154CA8-19ED-4C87-9CB8-CEC086A0CC86}" type="presOf" srcId="{E1F565FE-EA39-4AC4-828E-ACD694C1F2D1}" destId="{889C992A-4919-48A8-8097-F5774D19FC2F}" srcOrd="0" destOrd="0" presId="urn:microsoft.com/office/officeart/2005/8/layout/radial6"/>
    <dgm:cxn modelId="{116E0DBA-F83E-405D-B5FF-E24643B30CFD}" srcId="{D87788A1-5D2A-4FBD-91A8-C4FF9D35F1D5}" destId="{0293866F-EA40-4505-8138-C8DC0A95C72C}" srcOrd="1" destOrd="0" parTransId="{3F182623-907A-4B19-8982-399B95519882}" sibTransId="{9ED971E1-AB62-4DF8-B8D2-BB3AC2B9BEE8}"/>
    <dgm:cxn modelId="{DE226ECF-DD3F-4CE0-BE40-475AD6F07879}" type="presOf" srcId="{F58F5F0B-ECD4-4F1E-B865-1D2D5C0575C8}" destId="{947661BB-B86B-4C9A-B39B-0870F614C22E}" srcOrd="0" destOrd="0" presId="urn:microsoft.com/office/officeart/2005/8/layout/radial6"/>
    <dgm:cxn modelId="{4D86B2D8-42DC-4745-9799-6664826137FA}" srcId="{3908C7AC-1FEF-4210-895E-E9450023C56C}" destId="{1B8D840C-C469-49D2-912B-CAA16CE68F54}" srcOrd="0" destOrd="0" parTransId="{36D21C55-D459-4F23-8C59-2C8460FE9188}" sibTransId="{A4A90F88-35D0-4191-ADB1-DC705B6DBD7E}"/>
    <dgm:cxn modelId="{35EF1DE8-FFE8-429E-9A28-020DA21E60FE}" srcId="{D87788A1-5D2A-4FBD-91A8-C4FF9D35F1D5}" destId="{3C5E3EDD-1E42-4388-8EC0-D36953A6B5B7}" srcOrd="0" destOrd="0" parTransId="{C8B41251-B627-454B-BFD9-8B0DCDF106D7}" sibTransId="{E915F5C1-7EF7-4E5A-B893-B69CC723F817}"/>
    <dgm:cxn modelId="{7E250CFB-3946-433B-8805-840039281977}" type="presOf" srcId="{744E1162-11EB-4716-B400-B960D334E582}" destId="{50955F01-6BBF-4E09-BB8E-F6A9FE319AB1}" srcOrd="0" destOrd="0" presId="urn:microsoft.com/office/officeart/2005/8/layout/radial6"/>
    <dgm:cxn modelId="{C422045A-0F42-4561-8BC0-0A585085AFCB}" type="presParOf" srcId="{50955F01-6BBF-4E09-BB8E-F6A9FE319AB1}" destId="{FAC6DB6D-416E-4EC6-9196-F5384B652148}" srcOrd="0" destOrd="0" presId="urn:microsoft.com/office/officeart/2005/8/layout/radial6"/>
    <dgm:cxn modelId="{633DA720-D357-4630-BF38-AB37EDDA4E2F}" type="presParOf" srcId="{50955F01-6BBF-4E09-BB8E-F6A9FE319AB1}" destId="{947661BB-B86B-4C9A-B39B-0870F614C22E}" srcOrd="1" destOrd="0" presId="urn:microsoft.com/office/officeart/2005/8/layout/radial6"/>
    <dgm:cxn modelId="{F7E8E27E-808E-482F-8F9D-8E06EF06558D}" type="presParOf" srcId="{50955F01-6BBF-4E09-BB8E-F6A9FE319AB1}" destId="{3EA755AA-2242-4AD7-B5C0-7E1E8AD0D9AE}" srcOrd="2" destOrd="0" presId="urn:microsoft.com/office/officeart/2005/8/layout/radial6"/>
    <dgm:cxn modelId="{B1AB3EB7-37C9-4DEE-88E0-E5146919BC4F}" type="presParOf" srcId="{50955F01-6BBF-4E09-BB8E-F6A9FE319AB1}" destId="{A2CDE866-8900-4A58-9BA3-022C6EB66363}" srcOrd="3" destOrd="0" presId="urn:microsoft.com/office/officeart/2005/8/layout/radial6"/>
    <dgm:cxn modelId="{24AC81B2-AD64-4660-9D15-9A310731CD8F}" type="presParOf" srcId="{50955F01-6BBF-4E09-BB8E-F6A9FE319AB1}" destId="{788AC186-292F-48E0-92FB-4E20DEB09EEC}" srcOrd="4" destOrd="0" presId="urn:microsoft.com/office/officeart/2005/8/layout/radial6"/>
    <dgm:cxn modelId="{E5ACB60A-222E-4A42-B69E-DEEFE53A937C}" type="presParOf" srcId="{50955F01-6BBF-4E09-BB8E-F6A9FE319AB1}" destId="{325D86F8-4800-4D38-AB56-B49517F7C95F}" srcOrd="5" destOrd="0" presId="urn:microsoft.com/office/officeart/2005/8/layout/radial6"/>
    <dgm:cxn modelId="{B563445D-1EB9-45A7-ACE9-03B799D20862}" type="presParOf" srcId="{50955F01-6BBF-4E09-BB8E-F6A9FE319AB1}" destId="{56A35E6B-EAFC-4FDD-9F54-7355B32D5D96}" srcOrd="6" destOrd="0" presId="urn:microsoft.com/office/officeart/2005/8/layout/radial6"/>
    <dgm:cxn modelId="{3C1D4F5E-AA9B-4E7A-A61C-9823A9E6D9FC}" type="presParOf" srcId="{50955F01-6BBF-4E09-BB8E-F6A9FE319AB1}" destId="{5AD60D82-52E7-4A05-AA16-FDDB3824397E}" srcOrd="7" destOrd="0" presId="urn:microsoft.com/office/officeart/2005/8/layout/radial6"/>
    <dgm:cxn modelId="{E2C293E6-5B3C-477E-B1B8-AB8668D921C9}" type="presParOf" srcId="{50955F01-6BBF-4E09-BB8E-F6A9FE319AB1}" destId="{EA95B4F9-272E-4B52-8D3D-2EAAB84E6B60}" srcOrd="8" destOrd="0" presId="urn:microsoft.com/office/officeart/2005/8/layout/radial6"/>
    <dgm:cxn modelId="{3142564C-1CE1-4AC6-8AC4-11351976B3F8}" type="presParOf" srcId="{50955F01-6BBF-4E09-BB8E-F6A9FE319AB1}" destId="{889C992A-4919-48A8-8097-F5774D19FC2F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D31C1D-2E32-43B9-AADE-67B64DD925DA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CA4BBC-227A-41D1-93DB-5323314F71C9}">
      <dgm:prSet phldrT="[Text]" custT="1"/>
      <dgm:spPr/>
      <dgm:t>
        <a:bodyPr/>
        <a:lstStyle/>
        <a:p>
          <a:r>
            <a:rPr lang="en-US" sz="2400" dirty="0">
              <a:latin typeface="Courier New" panose="02070309020205020404" pitchFamily="49" charset="0"/>
              <a:cs typeface="Courier New" panose="02070309020205020404" pitchFamily="49" charset="0"/>
            </a:rPr>
            <a:t>Computer Aided Drug Discovery (CADD)</a:t>
          </a:r>
        </a:p>
      </dgm:t>
    </dgm:pt>
    <dgm:pt modelId="{E2FB873B-87CF-4873-9285-2DC96541AB8E}" type="parTrans" cxnId="{3F02C1CD-3C90-45B1-939A-6893D7EAE013}">
      <dgm:prSet/>
      <dgm:spPr/>
      <dgm:t>
        <a:bodyPr/>
        <a:lstStyle/>
        <a:p>
          <a:endParaRPr lang="en-US"/>
        </a:p>
      </dgm:t>
    </dgm:pt>
    <dgm:pt modelId="{305C39AA-1599-431D-891E-0781B178F586}" type="sibTrans" cxnId="{3F02C1CD-3C90-45B1-939A-6893D7EAE013}">
      <dgm:prSet/>
      <dgm:spPr/>
      <dgm:t>
        <a:bodyPr/>
        <a:lstStyle/>
        <a:p>
          <a:endParaRPr lang="en-US"/>
        </a:p>
      </dgm:t>
    </dgm:pt>
    <dgm:pt modelId="{FDDB4678-2E45-4E1D-BF6E-2F4AABAAB1DA}">
      <dgm:prSet phldrT="[Text]" custT="1"/>
      <dgm:spPr/>
      <dgm:t>
        <a:bodyPr/>
        <a:lstStyle/>
        <a:p>
          <a:r>
            <a:rPr lang="en-US" sz="1100" b="0" dirty="0">
              <a:latin typeface="Bookman Old Style" panose="02050604050505020204" pitchFamily="18" charset="0"/>
              <a:cs typeface="Courier New" panose="02070309020205020404" pitchFamily="49" charset="0"/>
            </a:rPr>
            <a:t>Dissolvability</a:t>
          </a:r>
        </a:p>
      </dgm:t>
    </dgm:pt>
    <dgm:pt modelId="{9079E4FE-E9CF-4123-9951-9AD02C7F0D27}" type="parTrans" cxnId="{63EF06B1-CE64-4039-8E51-B34E13F26A5C}">
      <dgm:prSet/>
      <dgm:spPr/>
      <dgm:t>
        <a:bodyPr/>
        <a:lstStyle/>
        <a:p>
          <a:endParaRPr lang="en-US"/>
        </a:p>
      </dgm:t>
    </dgm:pt>
    <dgm:pt modelId="{260FBF40-5572-4B61-851E-289D73AB1C72}" type="sibTrans" cxnId="{63EF06B1-CE64-4039-8E51-B34E13F26A5C}">
      <dgm:prSet/>
      <dgm:spPr/>
      <dgm:t>
        <a:bodyPr/>
        <a:lstStyle/>
        <a:p>
          <a:endParaRPr lang="en-US"/>
        </a:p>
      </dgm:t>
    </dgm:pt>
    <dgm:pt modelId="{8E7CB198-C162-4137-A5DF-218E4231C842}">
      <dgm:prSet phldrT="[Text]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dirty="0">
              <a:latin typeface="Bookman Old Style" panose="02050604050505020204" pitchFamily="18" charset="0"/>
            </a:rPr>
            <a:t>Bioactivity (binding affinity)</a:t>
          </a:r>
        </a:p>
      </dgm:t>
    </dgm:pt>
    <dgm:pt modelId="{EC7D8DC1-9E26-4B6C-A465-365EB528F2CB}" type="parTrans" cxnId="{748AABCE-8916-4FC2-B880-D7DA7CB24A97}">
      <dgm:prSet/>
      <dgm:spPr/>
      <dgm:t>
        <a:bodyPr/>
        <a:lstStyle/>
        <a:p>
          <a:endParaRPr lang="en-US"/>
        </a:p>
      </dgm:t>
    </dgm:pt>
    <dgm:pt modelId="{E92C3E03-5552-4029-A87F-BBC2DDD9C0AF}" type="sibTrans" cxnId="{748AABCE-8916-4FC2-B880-D7DA7CB24A97}">
      <dgm:prSet/>
      <dgm:spPr/>
      <dgm:t>
        <a:bodyPr/>
        <a:lstStyle/>
        <a:p>
          <a:endParaRPr lang="en-US"/>
        </a:p>
      </dgm:t>
    </dgm:pt>
    <dgm:pt modelId="{5342A4FA-C4D4-4CF0-8ECA-669E0FA6BD0E}">
      <dgm:prSet phldrT="[Text]"/>
      <dgm:spPr/>
      <dgm:t>
        <a:bodyPr/>
        <a:lstStyle/>
        <a:p>
          <a:r>
            <a:rPr lang="en-US" dirty="0">
              <a:latin typeface="Bookman Old Style" panose="02050604050505020204" pitchFamily="18" charset="0"/>
            </a:rPr>
            <a:t>Ligand-receptor interaction</a:t>
          </a:r>
        </a:p>
      </dgm:t>
    </dgm:pt>
    <dgm:pt modelId="{647DB766-B949-41E0-A1CE-4FEC7E99CCB0}" type="parTrans" cxnId="{A427508C-CBC1-492D-95E4-2997767230D2}">
      <dgm:prSet/>
      <dgm:spPr/>
      <dgm:t>
        <a:bodyPr/>
        <a:lstStyle/>
        <a:p>
          <a:endParaRPr lang="en-US"/>
        </a:p>
      </dgm:t>
    </dgm:pt>
    <dgm:pt modelId="{49AC04C7-ED91-4D83-996F-BC12BEBF6FC7}" type="sibTrans" cxnId="{A427508C-CBC1-492D-95E4-2997767230D2}">
      <dgm:prSet/>
      <dgm:spPr/>
      <dgm:t>
        <a:bodyPr/>
        <a:lstStyle/>
        <a:p>
          <a:endParaRPr lang="en-US"/>
        </a:p>
      </dgm:t>
    </dgm:pt>
    <dgm:pt modelId="{C5715B13-0CCD-4B5F-9811-B1AA57A6D1D0}">
      <dgm:prSet phldrT="[Text]"/>
      <dgm:spPr/>
      <dgm:t>
        <a:bodyPr/>
        <a:lstStyle/>
        <a:p>
          <a:r>
            <a:rPr lang="en-US" dirty="0">
              <a:latin typeface="Bookman Old Style" panose="02050604050505020204" pitchFamily="18" charset="0"/>
              <a:cs typeface="Courier New" panose="02070309020205020404" pitchFamily="49" charset="0"/>
            </a:rPr>
            <a:t>Drug-drug interaction</a:t>
          </a:r>
        </a:p>
      </dgm:t>
    </dgm:pt>
    <dgm:pt modelId="{CD88DB46-BB89-46AC-9B37-B49A307D0938}" type="parTrans" cxnId="{29B4A083-9D01-41A4-B880-FB6BF6244C9A}">
      <dgm:prSet/>
      <dgm:spPr/>
      <dgm:t>
        <a:bodyPr/>
        <a:lstStyle/>
        <a:p>
          <a:endParaRPr lang="en-US"/>
        </a:p>
      </dgm:t>
    </dgm:pt>
    <dgm:pt modelId="{2CEAA653-CAB3-457A-8A7A-B5BEBB72C5C9}" type="sibTrans" cxnId="{29B4A083-9D01-41A4-B880-FB6BF6244C9A}">
      <dgm:prSet/>
      <dgm:spPr/>
      <dgm:t>
        <a:bodyPr/>
        <a:lstStyle/>
        <a:p>
          <a:endParaRPr lang="en-US"/>
        </a:p>
      </dgm:t>
    </dgm:pt>
    <dgm:pt modelId="{A2E14CD5-A0FD-461E-9D17-474126D79AB5}" type="pres">
      <dgm:prSet presAssocID="{7FD31C1D-2E32-43B9-AADE-67B64DD925DA}" presName="composite" presStyleCnt="0">
        <dgm:presLayoutVars>
          <dgm:chMax val="1"/>
          <dgm:dir/>
          <dgm:resizeHandles val="exact"/>
        </dgm:presLayoutVars>
      </dgm:prSet>
      <dgm:spPr/>
    </dgm:pt>
    <dgm:pt modelId="{329A6D9A-05DF-44E3-8EB7-65ECB925EA3A}" type="pres">
      <dgm:prSet presAssocID="{7FD31C1D-2E32-43B9-AADE-67B64DD925DA}" presName="radial" presStyleCnt="0">
        <dgm:presLayoutVars>
          <dgm:animLvl val="ctr"/>
        </dgm:presLayoutVars>
      </dgm:prSet>
      <dgm:spPr/>
    </dgm:pt>
    <dgm:pt modelId="{AFE4F560-1F9D-4121-9D7F-653272269FA9}" type="pres">
      <dgm:prSet presAssocID="{A4CA4BBC-227A-41D1-93DB-5323314F71C9}" presName="centerShape" presStyleLbl="vennNode1" presStyleIdx="0" presStyleCnt="5"/>
      <dgm:spPr/>
    </dgm:pt>
    <dgm:pt modelId="{22B08FEA-26A4-42A2-ACA0-420207979529}" type="pres">
      <dgm:prSet presAssocID="{FDDB4678-2E45-4E1D-BF6E-2F4AABAAB1DA}" presName="node" presStyleLbl="vennNode1" presStyleIdx="1" presStyleCnt="5">
        <dgm:presLayoutVars>
          <dgm:bulletEnabled val="1"/>
        </dgm:presLayoutVars>
      </dgm:prSet>
      <dgm:spPr/>
    </dgm:pt>
    <dgm:pt modelId="{7D46DC7E-A268-4F20-8064-BAC59C8464DC}" type="pres">
      <dgm:prSet presAssocID="{8E7CB198-C162-4137-A5DF-218E4231C842}" presName="node" presStyleLbl="vennNode1" presStyleIdx="2" presStyleCnt="5">
        <dgm:presLayoutVars>
          <dgm:bulletEnabled val="1"/>
        </dgm:presLayoutVars>
      </dgm:prSet>
      <dgm:spPr/>
    </dgm:pt>
    <dgm:pt modelId="{3D18D792-E5E0-410A-AB29-37AC70F9CA00}" type="pres">
      <dgm:prSet presAssocID="{5342A4FA-C4D4-4CF0-8ECA-669E0FA6BD0E}" presName="node" presStyleLbl="vennNode1" presStyleIdx="3" presStyleCnt="5">
        <dgm:presLayoutVars>
          <dgm:bulletEnabled val="1"/>
        </dgm:presLayoutVars>
      </dgm:prSet>
      <dgm:spPr/>
    </dgm:pt>
    <dgm:pt modelId="{2E225B9A-5B1A-4196-AD30-DC018CF0A07C}" type="pres">
      <dgm:prSet presAssocID="{C5715B13-0CCD-4B5F-9811-B1AA57A6D1D0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72B8600E-AFE0-4D1C-9FF8-0ECA2FAEA336}" type="presOf" srcId="{8E7CB198-C162-4137-A5DF-218E4231C842}" destId="{7D46DC7E-A268-4F20-8064-BAC59C8464DC}" srcOrd="0" destOrd="0" presId="urn:microsoft.com/office/officeart/2005/8/layout/radial3"/>
    <dgm:cxn modelId="{AF33F034-8767-40A9-BC82-6784C893759E}" type="presOf" srcId="{FDDB4678-2E45-4E1D-BF6E-2F4AABAAB1DA}" destId="{22B08FEA-26A4-42A2-ACA0-420207979529}" srcOrd="0" destOrd="0" presId="urn:microsoft.com/office/officeart/2005/8/layout/radial3"/>
    <dgm:cxn modelId="{285F2038-50E4-4788-B7A6-C65876E99C92}" type="presOf" srcId="{A4CA4BBC-227A-41D1-93DB-5323314F71C9}" destId="{AFE4F560-1F9D-4121-9D7F-653272269FA9}" srcOrd="0" destOrd="0" presId="urn:microsoft.com/office/officeart/2005/8/layout/radial3"/>
    <dgm:cxn modelId="{6427807D-6E97-4AA9-8E2A-2EDF5EB2F7CE}" type="presOf" srcId="{5342A4FA-C4D4-4CF0-8ECA-669E0FA6BD0E}" destId="{3D18D792-E5E0-410A-AB29-37AC70F9CA00}" srcOrd="0" destOrd="0" presId="urn:microsoft.com/office/officeart/2005/8/layout/radial3"/>
    <dgm:cxn modelId="{29B4A083-9D01-41A4-B880-FB6BF6244C9A}" srcId="{A4CA4BBC-227A-41D1-93DB-5323314F71C9}" destId="{C5715B13-0CCD-4B5F-9811-B1AA57A6D1D0}" srcOrd="3" destOrd="0" parTransId="{CD88DB46-BB89-46AC-9B37-B49A307D0938}" sibTransId="{2CEAA653-CAB3-457A-8A7A-B5BEBB72C5C9}"/>
    <dgm:cxn modelId="{A427508C-CBC1-492D-95E4-2997767230D2}" srcId="{A4CA4BBC-227A-41D1-93DB-5323314F71C9}" destId="{5342A4FA-C4D4-4CF0-8ECA-669E0FA6BD0E}" srcOrd="2" destOrd="0" parTransId="{647DB766-B949-41E0-A1CE-4FEC7E99CCB0}" sibTransId="{49AC04C7-ED91-4D83-996F-BC12BEBF6FC7}"/>
    <dgm:cxn modelId="{CDE039AE-CFD8-4042-8020-65D818AC33EF}" type="presOf" srcId="{C5715B13-0CCD-4B5F-9811-B1AA57A6D1D0}" destId="{2E225B9A-5B1A-4196-AD30-DC018CF0A07C}" srcOrd="0" destOrd="0" presId="urn:microsoft.com/office/officeart/2005/8/layout/radial3"/>
    <dgm:cxn modelId="{63EF06B1-CE64-4039-8E51-B34E13F26A5C}" srcId="{A4CA4BBC-227A-41D1-93DB-5323314F71C9}" destId="{FDDB4678-2E45-4E1D-BF6E-2F4AABAAB1DA}" srcOrd="0" destOrd="0" parTransId="{9079E4FE-E9CF-4123-9951-9AD02C7F0D27}" sibTransId="{260FBF40-5572-4B61-851E-289D73AB1C72}"/>
    <dgm:cxn modelId="{9D826FC3-4A8D-43D6-9A9C-BBAB8DBBBDB1}" type="presOf" srcId="{7FD31C1D-2E32-43B9-AADE-67B64DD925DA}" destId="{A2E14CD5-A0FD-461E-9D17-474126D79AB5}" srcOrd="0" destOrd="0" presId="urn:microsoft.com/office/officeart/2005/8/layout/radial3"/>
    <dgm:cxn modelId="{3F02C1CD-3C90-45B1-939A-6893D7EAE013}" srcId="{7FD31C1D-2E32-43B9-AADE-67B64DD925DA}" destId="{A4CA4BBC-227A-41D1-93DB-5323314F71C9}" srcOrd="0" destOrd="0" parTransId="{E2FB873B-87CF-4873-9285-2DC96541AB8E}" sibTransId="{305C39AA-1599-431D-891E-0781B178F586}"/>
    <dgm:cxn modelId="{748AABCE-8916-4FC2-B880-D7DA7CB24A97}" srcId="{A4CA4BBC-227A-41D1-93DB-5323314F71C9}" destId="{8E7CB198-C162-4137-A5DF-218E4231C842}" srcOrd="1" destOrd="0" parTransId="{EC7D8DC1-9E26-4B6C-A465-365EB528F2CB}" sibTransId="{E92C3E03-5552-4029-A87F-BBC2DDD9C0AF}"/>
    <dgm:cxn modelId="{CD49A898-6F9C-4EC1-85BE-EF8CD2A33053}" type="presParOf" srcId="{A2E14CD5-A0FD-461E-9D17-474126D79AB5}" destId="{329A6D9A-05DF-44E3-8EB7-65ECB925EA3A}" srcOrd="0" destOrd="0" presId="urn:microsoft.com/office/officeart/2005/8/layout/radial3"/>
    <dgm:cxn modelId="{E13623FB-C01F-4653-8FA2-FF0C9B5B0844}" type="presParOf" srcId="{329A6D9A-05DF-44E3-8EB7-65ECB925EA3A}" destId="{AFE4F560-1F9D-4121-9D7F-653272269FA9}" srcOrd="0" destOrd="0" presId="urn:microsoft.com/office/officeart/2005/8/layout/radial3"/>
    <dgm:cxn modelId="{7FC49860-6AE7-4230-99E5-28C20CAC62B9}" type="presParOf" srcId="{329A6D9A-05DF-44E3-8EB7-65ECB925EA3A}" destId="{22B08FEA-26A4-42A2-ACA0-420207979529}" srcOrd="1" destOrd="0" presId="urn:microsoft.com/office/officeart/2005/8/layout/radial3"/>
    <dgm:cxn modelId="{C0A440DB-2418-457D-BDC7-336E38021100}" type="presParOf" srcId="{329A6D9A-05DF-44E3-8EB7-65ECB925EA3A}" destId="{7D46DC7E-A268-4F20-8064-BAC59C8464DC}" srcOrd="2" destOrd="0" presId="urn:microsoft.com/office/officeart/2005/8/layout/radial3"/>
    <dgm:cxn modelId="{5BF196AB-1637-4657-A0EA-9EC51CB1C173}" type="presParOf" srcId="{329A6D9A-05DF-44E3-8EB7-65ECB925EA3A}" destId="{3D18D792-E5E0-410A-AB29-37AC70F9CA00}" srcOrd="3" destOrd="0" presId="urn:microsoft.com/office/officeart/2005/8/layout/radial3"/>
    <dgm:cxn modelId="{5E4E73FE-2E65-401F-BD0D-1ECD4BC13622}" type="presParOf" srcId="{329A6D9A-05DF-44E3-8EB7-65ECB925EA3A}" destId="{2E225B9A-5B1A-4196-AD30-DC018CF0A07C}" srcOrd="4" destOrd="0" presId="urn:microsoft.com/office/officeart/2005/8/layout/radial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5AF670-3CA7-46CA-9DA4-B4D762FA6B21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191A8B51-037C-4BC6-867A-BF81915EA084}">
      <dgm:prSet phldrT="[Text]" custT="1"/>
      <dgm:spPr/>
      <dgm:t>
        <a:bodyPr/>
        <a:lstStyle/>
        <a:p>
          <a:r>
            <a:rPr lang="en-US" sz="1200" dirty="0">
              <a:latin typeface="Courier New" panose="02070309020205020404" pitchFamily="49" charset="0"/>
              <a:cs typeface="Courier New" panose="02070309020205020404" pitchFamily="49" charset="0"/>
            </a:rPr>
            <a:t>Cost Reduction</a:t>
          </a:r>
        </a:p>
      </dgm:t>
    </dgm:pt>
    <dgm:pt modelId="{5ACF74EB-6860-4386-8F18-DF5819597156}" type="parTrans" cxnId="{8B5CBDB9-F035-4233-99D5-D4AF774C0716}">
      <dgm:prSet/>
      <dgm:spPr/>
      <dgm:t>
        <a:bodyPr/>
        <a:lstStyle/>
        <a:p>
          <a:endParaRPr lang="en-US"/>
        </a:p>
      </dgm:t>
    </dgm:pt>
    <dgm:pt modelId="{FA34D15A-2A85-4206-82AB-20A93D40D36D}" type="sibTrans" cxnId="{8B5CBDB9-F035-4233-99D5-D4AF774C0716}">
      <dgm:prSet/>
      <dgm:spPr/>
      <dgm:t>
        <a:bodyPr/>
        <a:lstStyle/>
        <a:p>
          <a:endParaRPr lang="en-US"/>
        </a:p>
      </dgm:t>
    </dgm:pt>
    <dgm:pt modelId="{784A6F9D-BCA2-4DC9-B924-80A3C6B7E5D8}">
      <dgm:prSet phldrT="[Text]" custT="1"/>
      <dgm:spPr/>
      <dgm:t>
        <a:bodyPr/>
        <a:lstStyle/>
        <a:p>
          <a:r>
            <a:rPr lang="en-US" sz="1300" dirty="0">
              <a:latin typeface="Courier New" panose="02070309020205020404" pitchFamily="49" charset="0"/>
              <a:cs typeface="Courier New" panose="02070309020205020404" pitchFamily="49" charset="0"/>
            </a:rPr>
            <a:t>Reduce ambiguity</a:t>
          </a:r>
        </a:p>
      </dgm:t>
    </dgm:pt>
    <dgm:pt modelId="{A5423266-342D-478B-AD70-91FF66CBA988}" type="parTrans" cxnId="{61DFF300-6365-4BFE-86B4-C9F6EEE8645C}">
      <dgm:prSet/>
      <dgm:spPr/>
      <dgm:t>
        <a:bodyPr/>
        <a:lstStyle/>
        <a:p>
          <a:endParaRPr lang="en-US"/>
        </a:p>
      </dgm:t>
    </dgm:pt>
    <dgm:pt modelId="{438EF0A6-7FA2-4655-B375-7AFFF9FA13F4}" type="sibTrans" cxnId="{61DFF300-6365-4BFE-86B4-C9F6EEE8645C}">
      <dgm:prSet/>
      <dgm:spPr/>
      <dgm:t>
        <a:bodyPr/>
        <a:lstStyle/>
        <a:p>
          <a:endParaRPr lang="en-US"/>
        </a:p>
      </dgm:t>
    </dgm:pt>
    <dgm:pt modelId="{C7DC6D6B-BEC9-47F2-862B-C4DBD7FC6D22}">
      <dgm:prSet phldrT="[Text]"/>
      <dgm:spPr/>
      <dgm:t>
        <a:bodyPr/>
        <a:lstStyle/>
        <a:p>
          <a:r>
            <a:rPr lang="en-US" dirty="0">
              <a:latin typeface="Bookman Old Style" panose="02050604050505020204" pitchFamily="18" charset="0"/>
            </a:rPr>
            <a:t>Benefits of CADD</a:t>
          </a:r>
        </a:p>
      </dgm:t>
    </dgm:pt>
    <dgm:pt modelId="{58A5DA86-F4A6-4D37-BA20-5B3F7D4BE0AC}" type="parTrans" cxnId="{2D4F3EC1-BE42-4AAD-8429-82CAE521304F}">
      <dgm:prSet/>
      <dgm:spPr/>
      <dgm:t>
        <a:bodyPr/>
        <a:lstStyle/>
        <a:p>
          <a:endParaRPr lang="en-US"/>
        </a:p>
      </dgm:t>
    </dgm:pt>
    <dgm:pt modelId="{439F7ACA-550A-4285-B6AC-49C3B2E6F1C0}" type="sibTrans" cxnId="{2D4F3EC1-BE42-4AAD-8429-82CAE521304F}">
      <dgm:prSet/>
      <dgm:spPr/>
      <dgm:t>
        <a:bodyPr/>
        <a:lstStyle/>
        <a:p>
          <a:endParaRPr lang="en-US"/>
        </a:p>
      </dgm:t>
    </dgm:pt>
    <dgm:pt modelId="{CBB3213E-20BA-4727-AC09-F7BA7A0C78B4}">
      <dgm:prSet phldrT="[Text]" custT="1"/>
      <dgm:spPr/>
      <dgm:t>
        <a:bodyPr/>
        <a:lstStyle/>
        <a:p>
          <a:r>
            <a:rPr lang="en-US" sz="1400" dirty="0">
              <a:latin typeface="Courier New" panose="02070309020205020404" pitchFamily="49" charset="0"/>
              <a:cs typeface="Courier New" panose="02070309020205020404" pitchFamily="49" charset="0"/>
            </a:rPr>
            <a:t>Fast track trials</a:t>
          </a:r>
        </a:p>
      </dgm:t>
    </dgm:pt>
    <dgm:pt modelId="{9BCE7FC5-6549-46ED-9D7D-03250F8F0606}" type="parTrans" cxnId="{81506E24-61E4-4AAE-9873-47B68C4A4895}">
      <dgm:prSet/>
      <dgm:spPr/>
      <dgm:t>
        <a:bodyPr/>
        <a:lstStyle/>
        <a:p>
          <a:endParaRPr lang="en-US"/>
        </a:p>
      </dgm:t>
    </dgm:pt>
    <dgm:pt modelId="{8C56A9A4-C448-433A-9443-9BB7C8B301B0}" type="sibTrans" cxnId="{81506E24-61E4-4AAE-9873-47B68C4A4895}">
      <dgm:prSet/>
      <dgm:spPr/>
      <dgm:t>
        <a:bodyPr/>
        <a:lstStyle/>
        <a:p>
          <a:endParaRPr lang="en-US"/>
        </a:p>
      </dgm:t>
    </dgm:pt>
    <dgm:pt modelId="{2C88F850-2969-4173-918B-34FAFB0751DA}" type="pres">
      <dgm:prSet presAssocID="{C55AF670-3CA7-46CA-9DA4-B4D762FA6B21}" presName="Name0" presStyleCnt="0">
        <dgm:presLayoutVars>
          <dgm:dir/>
          <dgm:resizeHandles val="exact"/>
        </dgm:presLayoutVars>
      </dgm:prSet>
      <dgm:spPr/>
    </dgm:pt>
    <dgm:pt modelId="{4761DE4D-E064-4DA1-939B-95C35EC61EF7}" type="pres">
      <dgm:prSet presAssocID="{C55AF670-3CA7-46CA-9DA4-B4D762FA6B21}" presName="vNodes" presStyleCnt="0"/>
      <dgm:spPr/>
    </dgm:pt>
    <dgm:pt modelId="{BA599A40-0313-4F5C-B570-5814C04969DB}" type="pres">
      <dgm:prSet presAssocID="{191A8B51-037C-4BC6-867A-BF81915EA084}" presName="node" presStyleLbl="node1" presStyleIdx="0" presStyleCnt="4" custScaleX="128584" custScaleY="125450">
        <dgm:presLayoutVars>
          <dgm:bulletEnabled val="1"/>
        </dgm:presLayoutVars>
      </dgm:prSet>
      <dgm:spPr/>
    </dgm:pt>
    <dgm:pt modelId="{C3ADF6C4-1293-4092-AD74-94CCD9919A3D}" type="pres">
      <dgm:prSet presAssocID="{FA34D15A-2A85-4206-82AB-20A93D40D36D}" presName="spacerT" presStyleCnt="0"/>
      <dgm:spPr/>
    </dgm:pt>
    <dgm:pt modelId="{FDBA109A-4ECF-4CA1-B0E0-8DFAF21E8F78}" type="pres">
      <dgm:prSet presAssocID="{FA34D15A-2A85-4206-82AB-20A93D40D36D}" presName="sibTrans" presStyleLbl="sibTrans2D1" presStyleIdx="0" presStyleCnt="3"/>
      <dgm:spPr/>
    </dgm:pt>
    <dgm:pt modelId="{5911BB01-CF99-4500-A08A-A5F3380E15FA}" type="pres">
      <dgm:prSet presAssocID="{FA34D15A-2A85-4206-82AB-20A93D40D36D}" presName="spacerB" presStyleCnt="0"/>
      <dgm:spPr/>
    </dgm:pt>
    <dgm:pt modelId="{38BE3ED5-1F9E-44CE-BAD9-D223FC8F4708}" type="pres">
      <dgm:prSet presAssocID="{CBB3213E-20BA-4727-AC09-F7BA7A0C78B4}" presName="node" presStyleLbl="node1" presStyleIdx="1" presStyleCnt="4" custScaleX="120448" custScaleY="117142">
        <dgm:presLayoutVars>
          <dgm:bulletEnabled val="1"/>
        </dgm:presLayoutVars>
      </dgm:prSet>
      <dgm:spPr/>
    </dgm:pt>
    <dgm:pt modelId="{9901BEAB-12D0-40EB-962B-16A5FCF89D03}" type="pres">
      <dgm:prSet presAssocID="{8C56A9A4-C448-433A-9443-9BB7C8B301B0}" presName="spacerT" presStyleCnt="0"/>
      <dgm:spPr/>
    </dgm:pt>
    <dgm:pt modelId="{AD317EB0-8258-4147-85D4-BBEEEA7938BC}" type="pres">
      <dgm:prSet presAssocID="{8C56A9A4-C448-433A-9443-9BB7C8B301B0}" presName="sibTrans" presStyleLbl="sibTrans2D1" presStyleIdx="1" presStyleCnt="3"/>
      <dgm:spPr/>
    </dgm:pt>
    <dgm:pt modelId="{99DBC868-4465-4091-9435-0AD0C363426C}" type="pres">
      <dgm:prSet presAssocID="{8C56A9A4-C448-433A-9443-9BB7C8B301B0}" presName="spacerB" presStyleCnt="0"/>
      <dgm:spPr/>
    </dgm:pt>
    <dgm:pt modelId="{627940B9-EDF3-4789-A0CD-185F2E200A1E}" type="pres">
      <dgm:prSet presAssocID="{784A6F9D-BCA2-4DC9-B924-80A3C6B7E5D8}" presName="node" presStyleLbl="node1" presStyleIdx="2" presStyleCnt="4" custScaleX="136984" custScaleY="135070">
        <dgm:presLayoutVars>
          <dgm:bulletEnabled val="1"/>
        </dgm:presLayoutVars>
      </dgm:prSet>
      <dgm:spPr/>
    </dgm:pt>
    <dgm:pt modelId="{22DCD3AD-F2F3-4E25-98DE-C7A5F1CE06CD}" type="pres">
      <dgm:prSet presAssocID="{C55AF670-3CA7-46CA-9DA4-B4D762FA6B21}" presName="sibTransLast" presStyleLbl="sibTrans2D1" presStyleIdx="2" presStyleCnt="3"/>
      <dgm:spPr/>
    </dgm:pt>
    <dgm:pt modelId="{D946620F-B8EC-4C70-818B-8ED82246EC33}" type="pres">
      <dgm:prSet presAssocID="{C55AF670-3CA7-46CA-9DA4-B4D762FA6B21}" presName="connectorText" presStyleLbl="sibTrans2D1" presStyleIdx="2" presStyleCnt="3"/>
      <dgm:spPr/>
    </dgm:pt>
    <dgm:pt modelId="{BB20CC33-CFA5-464F-9F44-43FC12E141B8}" type="pres">
      <dgm:prSet presAssocID="{C55AF670-3CA7-46CA-9DA4-B4D762FA6B21}" presName="lastNode" presStyleLbl="node1" presStyleIdx="3" presStyleCnt="4">
        <dgm:presLayoutVars>
          <dgm:bulletEnabled val="1"/>
        </dgm:presLayoutVars>
      </dgm:prSet>
      <dgm:spPr/>
    </dgm:pt>
  </dgm:ptLst>
  <dgm:cxnLst>
    <dgm:cxn modelId="{61DFF300-6365-4BFE-86B4-C9F6EEE8645C}" srcId="{C55AF670-3CA7-46CA-9DA4-B4D762FA6B21}" destId="{784A6F9D-BCA2-4DC9-B924-80A3C6B7E5D8}" srcOrd="2" destOrd="0" parTransId="{A5423266-342D-478B-AD70-91FF66CBA988}" sibTransId="{438EF0A6-7FA2-4655-B375-7AFFF9FA13F4}"/>
    <dgm:cxn modelId="{AB91280D-D20C-440D-9B8B-7E145F4A8356}" type="presOf" srcId="{438EF0A6-7FA2-4655-B375-7AFFF9FA13F4}" destId="{D946620F-B8EC-4C70-818B-8ED82246EC33}" srcOrd="1" destOrd="0" presId="urn:microsoft.com/office/officeart/2005/8/layout/equation2"/>
    <dgm:cxn modelId="{81506E24-61E4-4AAE-9873-47B68C4A4895}" srcId="{C55AF670-3CA7-46CA-9DA4-B4D762FA6B21}" destId="{CBB3213E-20BA-4727-AC09-F7BA7A0C78B4}" srcOrd="1" destOrd="0" parTransId="{9BCE7FC5-6549-46ED-9D7D-03250F8F0606}" sibTransId="{8C56A9A4-C448-433A-9443-9BB7C8B301B0}"/>
    <dgm:cxn modelId="{90F2E72A-F4C7-4A32-8B35-611F3F929ABA}" type="presOf" srcId="{8C56A9A4-C448-433A-9443-9BB7C8B301B0}" destId="{AD317EB0-8258-4147-85D4-BBEEEA7938BC}" srcOrd="0" destOrd="0" presId="urn:microsoft.com/office/officeart/2005/8/layout/equation2"/>
    <dgm:cxn modelId="{A6D40464-69B6-4456-88B2-7D1A5E104394}" type="presOf" srcId="{191A8B51-037C-4BC6-867A-BF81915EA084}" destId="{BA599A40-0313-4F5C-B570-5814C04969DB}" srcOrd="0" destOrd="0" presId="urn:microsoft.com/office/officeart/2005/8/layout/equation2"/>
    <dgm:cxn modelId="{AF162558-A8BD-442A-9360-76CAB4F8E432}" type="presOf" srcId="{C55AF670-3CA7-46CA-9DA4-B4D762FA6B21}" destId="{2C88F850-2969-4173-918B-34FAFB0751DA}" srcOrd="0" destOrd="0" presId="urn:microsoft.com/office/officeart/2005/8/layout/equation2"/>
    <dgm:cxn modelId="{25C6E281-749F-46B5-97F1-244F8B9F5573}" type="presOf" srcId="{438EF0A6-7FA2-4655-B375-7AFFF9FA13F4}" destId="{22DCD3AD-F2F3-4E25-98DE-C7A5F1CE06CD}" srcOrd="0" destOrd="0" presId="urn:microsoft.com/office/officeart/2005/8/layout/equation2"/>
    <dgm:cxn modelId="{9E563E9E-87E5-4C20-83B0-337B1FBFDEA4}" type="presOf" srcId="{FA34D15A-2A85-4206-82AB-20A93D40D36D}" destId="{FDBA109A-4ECF-4CA1-B0E0-8DFAF21E8F78}" srcOrd="0" destOrd="0" presId="urn:microsoft.com/office/officeart/2005/8/layout/equation2"/>
    <dgm:cxn modelId="{8D9BADB4-7B7F-4406-9D57-15F3249C4A75}" type="presOf" srcId="{784A6F9D-BCA2-4DC9-B924-80A3C6B7E5D8}" destId="{627940B9-EDF3-4789-A0CD-185F2E200A1E}" srcOrd="0" destOrd="0" presId="urn:microsoft.com/office/officeart/2005/8/layout/equation2"/>
    <dgm:cxn modelId="{8B5CBDB9-F035-4233-99D5-D4AF774C0716}" srcId="{C55AF670-3CA7-46CA-9DA4-B4D762FA6B21}" destId="{191A8B51-037C-4BC6-867A-BF81915EA084}" srcOrd="0" destOrd="0" parTransId="{5ACF74EB-6860-4386-8F18-DF5819597156}" sibTransId="{FA34D15A-2A85-4206-82AB-20A93D40D36D}"/>
    <dgm:cxn modelId="{2D4F3EC1-BE42-4AAD-8429-82CAE521304F}" srcId="{C55AF670-3CA7-46CA-9DA4-B4D762FA6B21}" destId="{C7DC6D6B-BEC9-47F2-862B-C4DBD7FC6D22}" srcOrd="3" destOrd="0" parTransId="{58A5DA86-F4A6-4D37-BA20-5B3F7D4BE0AC}" sibTransId="{439F7ACA-550A-4285-B6AC-49C3B2E6F1C0}"/>
    <dgm:cxn modelId="{58FD84CA-E0CF-4A9F-A58F-E5C59371DEC0}" type="presOf" srcId="{C7DC6D6B-BEC9-47F2-862B-C4DBD7FC6D22}" destId="{BB20CC33-CFA5-464F-9F44-43FC12E141B8}" srcOrd="0" destOrd="0" presId="urn:microsoft.com/office/officeart/2005/8/layout/equation2"/>
    <dgm:cxn modelId="{BA8D0CD7-AC6B-4E35-8AAA-572CFEB636BF}" type="presOf" srcId="{CBB3213E-20BA-4727-AC09-F7BA7A0C78B4}" destId="{38BE3ED5-1F9E-44CE-BAD9-D223FC8F4708}" srcOrd="0" destOrd="0" presId="urn:microsoft.com/office/officeart/2005/8/layout/equation2"/>
    <dgm:cxn modelId="{44BDBB91-F5CF-4C03-9C28-A4A34039CE31}" type="presParOf" srcId="{2C88F850-2969-4173-918B-34FAFB0751DA}" destId="{4761DE4D-E064-4DA1-939B-95C35EC61EF7}" srcOrd="0" destOrd="0" presId="urn:microsoft.com/office/officeart/2005/8/layout/equation2"/>
    <dgm:cxn modelId="{5C02D246-9293-4481-A830-A31820BFDA1B}" type="presParOf" srcId="{4761DE4D-E064-4DA1-939B-95C35EC61EF7}" destId="{BA599A40-0313-4F5C-B570-5814C04969DB}" srcOrd="0" destOrd="0" presId="urn:microsoft.com/office/officeart/2005/8/layout/equation2"/>
    <dgm:cxn modelId="{AD0DCB79-B1EC-4F18-B1AE-911B05993B93}" type="presParOf" srcId="{4761DE4D-E064-4DA1-939B-95C35EC61EF7}" destId="{C3ADF6C4-1293-4092-AD74-94CCD9919A3D}" srcOrd="1" destOrd="0" presId="urn:microsoft.com/office/officeart/2005/8/layout/equation2"/>
    <dgm:cxn modelId="{825616B6-D261-423A-9630-2AE20F08C48B}" type="presParOf" srcId="{4761DE4D-E064-4DA1-939B-95C35EC61EF7}" destId="{FDBA109A-4ECF-4CA1-B0E0-8DFAF21E8F78}" srcOrd="2" destOrd="0" presId="urn:microsoft.com/office/officeart/2005/8/layout/equation2"/>
    <dgm:cxn modelId="{BE669CB1-ECDA-46F9-A2E3-567AF5D31487}" type="presParOf" srcId="{4761DE4D-E064-4DA1-939B-95C35EC61EF7}" destId="{5911BB01-CF99-4500-A08A-A5F3380E15FA}" srcOrd="3" destOrd="0" presId="urn:microsoft.com/office/officeart/2005/8/layout/equation2"/>
    <dgm:cxn modelId="{4024294E-2B2F-44FD-9E2C-CC57B7603196}" type="presParOf" srcId="{4761DE4D-E064-4DA1-939B-95C35EC61EF7}" destId="{38BE3ED5-1F9E-44CE-BAD9-D223FC8F4708}" srcOrd="4" destOrd="0" presId="urn:microsoft.com/office/officeart/2005/8/layout/equation2"/>
    <dgm:cxn modelId="{F9C7B3B8-019D-445E-9FB0-4F0663554FDF}" type="presParOf" srcId="{4761DE4D-E064-4DA1-939B-95C35EC61EF7}" destId="{9901BEAB-12D0-40EB-962B-16A5FCF89D03}" srcOrd="5" destOrd="0" presId="urn:microsoft.com/office/officeart/2005/8/layout/equation2"/>
    <dgm:cxn modelId="{ECFFCB20-A136-4229-997D-9E6B54564C1F}" type="presParOf" srcId="{4761DE4D-E064-4DA1-939B-95C35EC61EF7}" destId="{AD317EB0-8258-4147-85D4-BBEEEA7938BC}" srcOrd="6" destOrd="0" presId="urn:microsoft.com/office/officeart/2005/8/layout/equation2"/>
    <dgm:cxn modelId="{C4882287-327C-4B0C-A530-DAAC6283CF28}" type="presParOf" srcId="{4761DE4D-E064-4DA1-939B-95C35EC61EF7}" destId="{99DBC868-4465-4091-9435-0AD0C363426C}" srcOrd="7" destOrd="0" presId="urn:microsoft.com/office/officeart/2005/8/layout/equation2"/>
    <dgm:cxn modelId="{52C24BEB-BB7A-4296-A89F-E2A2E284E939}" type="presParOf" srcId="{4761DE4D-E064-4DA1-939B-95C35EC61EF7}" destId="{627940B9-EDF3-4789-A0CD-185F2E200A1E}" srcOrd="8" destOrd="0" presId="urn:microsoft.com/office/officeart/2005/8/layout/equation2"/>
    <dgm:cxn modelId="{A42097E5-1F43-452E-AB35-DC53B813F810}" type="presParOf" srcId="{2C88F850-2969-4173-918B-34FAFB0751DA}" destId="{22DCD3AD-F2F3-4E25-98DE-C7A5F1CE06CD}" srcOrd="1" destOrd="0" presId="urn:microsoft.com/office/officeart/2005/8/layout/equation2"/>
    <dgm:cxn modelId="{72E20513-D566-46CC-90C4-E05BB2608D39}" type="presParOf" srcId="{22DCD3AD-F2F3-4E25-98DE-C7A5F1CE06CD}" destId="{D946620F-B8EC-4C70-818B-8ED82246EC33}" srcOrd="0" destOrd="0" presId="urn:microsoft.com/office/officeart/2005/8/layout/equation2"/>
    <dgm:cxn modelId="{0082F04D-10F5-4461-8DE0-84EE384BCC03}" type="presParOf" srcId="{2C88F850-2969-4173-918B-34FAFB0751DA}" destId="{BB20CC33-CFA5-464F-9F44-43FC12E141B8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C992A-4919-48A8-8097-F5774D19FC2F}">
      <dsp:nvSpPr>
        <dsp:cNvPr id="0" name=""/>
        <dsp:cNvSpPr/>
      </dsp:nvSpPr>
      <dsp:spPr>
        <a:xfrm>
          <a:off x="3290647" y="701458"/>
          <a:ext cx="4357792" cy="4357792"/>
        </a:xfrm>
        <a:prstGeom prst="blockArc">
          <a:avLst>
            <a:gd name="adj1" fmla="val 9000000"/>
            <a:gd name="adj2" fmla="val 162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35E6B-EAFC-4FDD-9F54-7355B32D5D96}">
      <dsp:nvSpPr>
        <dsp:cNvPr id="0" name=""/>
        <dsp:cNvSpPr/>
      </dsp:nvSpPr>
      <dsp:spPr>
        <a:xfrm>
          <a:off x="3290647" y="701458"/>
          <a:ext cx="4357792" cy="4357792"/>
        </a:xfrm>
        <a:prstGeom prst="blockArc">
          <a:avLst>
            <a:gd name="adj1" fmla="val 1800000"/>
            <a:gd name="adj2" fmla="val 90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DE866-8900-4A58-9BA3-022C6EB66363}">
      <dsp:nvSpPr>
        <dsp:cNvPr id="0" name=""/>
        <dsp:cNvSpPr/>
      </dsp:nvSpPr>
      <dsp:spPr>
        <a:xfrm>
          <a:off x="3290647" y="701458"/>
          <a:ext cx="4357792" cy="4357792"/>
        </a:xfrm>
        <a:prstGeom prst="blockArc">
          <a:avLst>
            <a:gd name="adj1" fmla="val 16200000"/>
            <a:gd name="adj2" fmla="val 18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6DB6D-416E-4EC6-9196-F5384B652148}">
      <dsp:nvSpPr>
        <dsp:cNvPr id="0" name=""/>
        <dsp:cNvSpPr/>
      </dsp:nvSpPr>
      <dsp:spPr>
        <a:xfrm>
          <a:off x="4301867" y="1705943"/>
          <a:ext cx="2335353" cy="23488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latin typeface="Bookman Old Style" panose="02050604050505020204" pitchFamily="18" charset="0"/>
              <a:cs typeface="Courier New" panose="02070309020205020404" pitchFamily="49" charset="0"/>
            </a:rPr>
            <a:t>Bioinformatics</a:t>
          </a:r>
          <a:endParaRPr lang="en-US" sz="1100" b="1" i="0" kern="1200" dirty="0">
            <a:latin typeface="Bookman Old Style" panose="02050604050505020204" pitchFamily="18" charset="0"/>
            <a:cs typeface="Courier New" panose="02070309020205020404" pitchFamily="49" charset="0"/>
          </a:endParaRPr>
        </a:p>
      </dsp:txBody>
      <dsp:txXfrm>
        <a:off x="4643872" y="2049920"/>
        <a:ext cx="1651343" cy="1660868"/>
      </dsp:txXfrm>
    </dsp:sp>
    <dsp:sp modelId="{947661BB-B86B-4C9A-B39B-0870F614C22E}">
      <dsp:nvSpPr>
        <dsp:cNvPr id="0" name=""/>
        <dsp:cNvSpPr/>
      </dsp:nvSpPr>
      <dsp:spPr>
        <a:xfrm>
          <a:off x="4652275" y="-45384"/>
          <a:ext cx="1634536" cy="15948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ourier New" panose="02070309020205020404" pitchFamily="49" charset="0"/>
              <a:cs typeface="Courier New" panose="02070309020205020404" pitchFamily="49" charset="0"/>
            </a:rPr>
            <a:t>Mathematics</a:t>
          </a:r>
          <a:endParaRPr lang="en-US" sz="1000" b="1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891647" y="188177"/>
        <a:ext cx="1155792" cy="1127733"/>
      </dsp:txXfrm>
    </dsp:sp>
    <dsp:sp modelId="{788AC186-292F-48E0-92FB-4E20DEB09EEC}">
      <dsp:nvSpPr>
        <dsp:cNvPr id="0" name=""/>
        <dsp:cNvSpPr/>
      </dsp:nvSpPr>
      <dsp:spPr>
        <a:xfrm>
          <a:off x="6610148" y="3241943"/>
          <a:ext cx="1405134" cy="14051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urier New" panose="02070309020205020404" pitchFamily="49" charset="0"/>
              <a:cs typeface="Courier New" panose="02070309020205020404" pitchFamily="49" charset="0"/>
            </a:rPr>
            <a:t>Statistics</a:t>
          </a:r>
        </a:p>
      </dsp:txBody>
      <dsp:txXfrm>
        <a:off x="6815925" y="3447720"/>
        <a:ext cx="993580" cy="993580"/>
      </dsp:txXfrm>
    </dsp:sp>
    <dsp:sp modelId="{5AD60D82-52E7-4A05-AA16-FDDB3824397E}">
      <dsp:nvSpPr>
        <dsp:cNvPr id="0" name=""/>
        <dsp:cNvSpPr/>
      </dsp:nvSpPr>
      <dsp:spPr>
        <a:xfrm>
          <a:off x="2831740" y="3137373"/>
          <a:ext cx="1589263" cy="161427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Computing</a:t>
          </a:r>
        </a:p>
      </dsp:txBody>
      <dsp:txXfrm>
        <a:off x="3064482" y="3373778"/>
        <a:ext cx="1123779" cy="11414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4F560-1F9D-4121-9D7F-653272269FA9}">
      <dsp:nvSpPr>
        <dsp:cNvPr id="0" name=""/>
        <dsp:cNvSpPr/>
      </dsp:nvSpPr>
      <dsp:spPr>
        <a:xfrm>
          <a:off x="3920479" y="1073623"/>
          <a:ext cx="2674640" cy="267464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ourier New" panose="02070309020205020404" pitchFamily="49" charset="0"/>
              <a:cs typeface="Courier New" panose="02070309020205020404" pitchFamily="49" charset="0"/>
            </a:rPr>
            <a:t>Computer Aided Drug Discovery (CADD)</a:t>
          </a:r>
        </a:p>
      </dsp:txBody>
      <dsp:txXfrm>
        <a:off x="4312171" y="1465315"/>
        <a:ext cx="1891256" cy="1891256"/>
      </dsp:txXfrm>
    </dsp:sp>
    <dsp:sp modelId="{22B08FEA-26A4-42A2-ACA0-420207979529}">
      <dsp:nvSpPr>
        <dsp:cNvPr id="0" name=""/>
        <dsp:cNvSpPr/>
      </dsp:nvSpPr>
      <dsp:spPr>
        <a:xfrm>
          <a:off x="4589139" y="477"/>
          <a:ext cx="1337320" cy="13373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latin typeface="Bookman Old Style" panose="02050604050505020204" pitchFamily="18" charset="0"/>
              <a:cs typeface="Courier New" panose="02070309020205020404" pitchFamily="49" charset="0"/>
            </a:rPr>
            <a:t>Dissolvability</a:t>
          </a:r>
        </a:p>
      </dsp:txBody>
      <dsp:txXfrm>
        <a:off x="4784985" y="196323"/>
        <a:ext cx="945628" cy="945628"/>
      </dsp:txXfrm>
    </dsp:sp>
    <dsp:sp modelId="{7D46DC7E-A268-4F20-8064-BAC59C8464DC}">
      <dsp:nvSpPr>
        <dsp:cNvPr id="0" name=""/>
        <dsp:cNvSpPr/>
      </dsp:nvSpPr>
      <dsp:spPr>
        <a:xfrm>
          <a:off x="6330946" y="1742283"/>
          <a:ext cx="1337320" cy="13373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300" kern="1200" dirty="0">
              <a:latin typeface="Bookman Old Style" panose="02050604050505020204" pitchFamily="18" charset="0"/>
            </a:rPr>
            <a:t>Bioactivity (binding affinity)</a:t>
          </a:r>
        </a:p>
      </dsp:txBody>
      <dsp:txXfrm>
        <a:off x="6526792" y="1938129"/>
        <a:ext cx="945628" cy="945628"/>
      </dsp:txXfrm>
    </dsp:sp>
    <dsp:sp modelId="{3D18D792-E5E0-410A-AB29-37AC70F9CA00}">
      <dsp:nvSpPr>
        <dsp:cNvPr id="0" name=""/>
        <dsp:cNvSpPr/>
      </dsp:nvSpPr>
      <dsp:spPr>
        <a:xfrm>
          <a:off x="4589139" y="3484090"/>
          <a:ext cx="1337320" cy="13373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Bookman Old Style" panose="02050604050505020204" pitchFamily="18" charset="0"/>
            </a:rPr>
            <a:t>Ligand-receptor interaction</a:t>
          </a:r>
        </a:p>
      </dsp:txBody>
      <dsp:txXfrm>
        <a:off x="4784985" y="3679936"/>
        <a:ext cx="945628" cy="945628"/>
      </dsp:txXfrm>
    </dsp:sp>
    <dsp:sp modelId="{2E225B9A-5B1A-4196-AD30-DC018CF0A07C}">
      <dsp:nvSpPr>
        <dsp:cNvPr id="0" name=""/>
        <dsp:cNvSpPr/>
      </dsp:nvSpPr>
      <dsp:spPr>
        <a:xfrm>
          <a:off x="2847333" y="1742283"/>
          <a:ext cx="1337320" cy="13373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Bookman Old Style" panose="02050604050505020204" pitchFamily="18" charset="0"/>
              <a:cs typeface="Courier New" panose="02070309020205020404" pitchFamily="49" charset="0"/>
            </a:rPr>
            <a:t>Drug-drug interaction</a:t>
          </a:r>
        </a:p>
      </dsp:txBody>
      <dsp:txXfrm>
        <a:off x="3043179" y="1938129"/>
        <a:ext cx="945628" cy="9456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99A40-0313-4F5C-B570-5814C04969DB}">
      <dsp:nvSpPr>
        <dsp:cNvPr id="0" name=""/>
        <dsp:cNvSpPr/>
      </dsp:nvSpPr>
      <dsp:spPr>
        <a:xfrm>
          <a:off x="3392276" y="706"/>
          <a:ext cx="1234618" cy="12045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ourier New" panose="02070309020205020404" pitchFamily="49" charset="0"/>
              <a:cs typeface="Courier New" panose="02070309020205020404" pitchFamily="49" charset="0"/>
            </a:rPr>
            <a:t>Cost Reduction</a:t>
          </a:r>
        </a:p>
      </dsp:txBody>
      <dsp:txXfrm>
        <a:off x="3573082" y="177105"/>
        <a:ext cx="873006" cy="851728"/>
      </dsp:txXfrm>
    </dsp:sp>
    <dsp:sp modelId="{FDBA109A-4ECF-4CA1-B0E0-8DFAF21E8F78}">
      <dsp:nvSpPr>
        <dsp:cNvPr id="0" name=""/>
        <dsp:cNvSpPr/>
      </dsp:nvSpPr>
      <dsp:spPr>
        <a:xfrm>
          <a:off x="3731138" y="1283198"/>
          <a:ext cx="556895" cy="55689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804954" y="1496155"/>
        <a:ext cx="409263" cy="130981"/>
      </dsp:txXfrm>
    </dsp:sp>
    <dsp:sp modelId="{38BE3ED5-1F9E-44CE-BAD9-D223FC8F4708}">
      <dsp:nvSpPr>
        <dsp:cNvPr id="0" name=""/>
        <dsp:cNvSpPr/>
      </dsp:nvSpPr>
      <dsp:spPr>
        <a:xfrm>
          <a:off x="3431336" y="1918059"/>
          <a:ext cx="1156499" cy="11247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urier New" panose="02070309020205020404" pitchFamily="49" charset="0"/>
              <a:cs typeface="Courier New" panose="02070309020205020404" pitchFamily="49" charset="0"/>
            </a:rPr>
            <a:t>Fast track trials</a:t>
          </a:r>
        </a:p>
      </dsp:txBody>
      <dsp:txXfrm>
        <a:off x="3600701" y="2082776"/>
        <a:ext cx="817769" cy="795322"/>
      </dsp:txXfrm>
    </dsp:sp>
    <dsp:sp modelId="{AD317EB0-8258-4147-85D4-BBEEEA7938BC}">
      <dsp:nvSpPr>
        <dsp:cNvPr id="0" name=""/>
        <dsp:cNvSpPr/>
      </dsp:nvSpPr>
      <dsp:spPr>
        <a:xfrm>
          <a:off x="3731138" y="3120780"/>
          <a:ext cx="556895" cy="55689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804954" y="3333737"/>
        <a:ext cx="409263" cy="130981"/>
      </dsp:txXfrm>
    </dsp:sp>
    <dsp:sp modelId="{627940B9-EDF3-4789-A0CD-185F2E200A1E}">
      <dsp:nvSpPr>
        <dsp:cNvPr id="0" name=""/>
        <dsp:cNvSpPr/>
      </dsp:nvSpPr>
      <dsp:spPr>
        <a:xfrm>
          <a:off x="3351949" y="3755641"/>
          <a:ext cx="1315271" cy="12968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ourier New" panose="02070309020205020404" pitchFamily="49" charset="0"/>
              <a:cs typeface="Courier New" panose="02070309020205020404" pitchFamily="49" charset="0"/>
            </a:rPr>
            <a:t>Reduce ambiguity</a:t>
          </a:r>
        </a:p>
      </dsp:txBody>
      <dsp:txXfrm>
        <a:off x="3544566" y="3945567"/>
        <a:ext cx="930037" cy="917042"/>
      </dsp:txXfrm>
    </dsp:sp>
    <dsp:sp modelId="{22DCD3AD-F2F3-4E25-98DE-C7A5F1CE06CD}">
      <dsp:nvSpPr>
        <dsp:cNvPr id="0" name=""/>
        <dsp:cNvSpPr/>
      </dsp:nvSpPr>
      <dsp:spPr>
        <a:xfrm>
          <a:off x="4811246" y="2348030"/>
          <a:ext cx="305332" cy="3571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811246" y="2419466"/>
        <a:ext cx="213732" cy="214309"/>
      </dsp:txXfrm>
    </dsp:sp>
    <dsp:sp modelId="{BB20CC33-CFA5-464F-9F44-43FC12E141B8}">
      <dsp:nvSpPr>
        <dsp:cNvPr id="0" name=""/>
        <dsp:cNvSpPr/>
      </dsp:nvSpPr>
      <dsp:spPr>
        <a:xfrm>
          <a:off x="5243320" y="1566456"/>
          <a:ext cx="1920329" cy="19203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Bookman Old Style" panose="02050604050505020204" pitchFamily="18" charset="0"/>
            </a:rPr>
            <a:t>Benefits of CADD</a:t>
          </a:r>
        </a:p>
      </dsp:txBody>
      <dsp:txXfrm>
        <a:off x="5524546" y="1847682"/>
        <a:ext cx="1357877" cy="1357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AD2A-6AD2-49FC-9485-1AA8947F5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B21E4-CD09-4736-ADCE-93648E5E9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C33CD-7775-447E-AA56-64DE8FF0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3B9-CD26-46B7-A57D-C9383117B9D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93BD-F376-43C4-BFAD-7DE49601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FD76E-BCD7-45AF-9556-BCAFEEA2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4CD9-3992-4C87-A3E1-FA991F6C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9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4809-12C7-4717-8449-4D7A8255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71EE7-C7A2-4201-BA75-FD01198BA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F8F32-68F8-45C0-9690-714C6D0E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3B9-CD26-46B7-A57D-C9383117B9D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B98D6-F1EE-4541-AC3D-11A89AB3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BB63-5019-4846-AEA4-AB5A0737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4CD9-3992-4C87-A3E1-FA991F6C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2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32C41-B725-4A65-B09F-C46B13485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70089-39F7-40B9-B453-815251E23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C4E45-D040-4C8B-82A0-CE48612E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3B9-CD26-46B7-A57D-C9383117B9D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A1A00-15CE-4205-873F-713C67B3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40E86-0158-41FE-A655-79378221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4CD9-3992-4C87-A3E1-FA991F6C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E8B7-39E0-474C-B635-4B181472A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6318-AAE0-4976-A1EF-FFE4CF97E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8BD73-0769-47DE-855B-0716225F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3B9-CD26-46B7-A57D-C9383117B9D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288B-E5A2-4B26-B4E9-192E922F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F5E8-57ED-462B-94A2-06ECA0DD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4CD9-3992-4C87-A3E1-FA991F6C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0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B854-8BAA-4A5C-9C52-0A855CB1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689A8-E4D4-4FE8-9D88-AF98D2B83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CD29-5664-489B-A93C-7584159A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3B9-CD26-46B7-A57D-C9383117B9D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782A-6D6A-44A1-819D-957FBCD1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52A46-F43E-438B-AB90-76869B3F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4CD9-3992-4C87-A3E1-FA991F6C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0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D7F6-518F-4536-B444-FB9F0562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8587E-3682-4EFE-ACC8-EC60A5A62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EB76A-228A-4386-935C-ED2FAFE9B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95230-CA9D-47D3-92A1-5F9DE909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3B9-CD26-46B7-A57D-C9383117B9D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9D96F-E618-4E0E-9791-D1B9236E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3BEF0-B640-48F0-A3E2-AEE8F897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4CD9-3992-4C87-A3E1-FA991F6C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4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B88B-7C1E-49F2-94BB-928E7BC2F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927EF-F2BF-43D7-92D2-725D87F01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8F4BF-9770-4337-B26F-C0EED7EEF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E41F3-A100-49B3-B150-8C85F582A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F9ECE-E38C-4CF0-9B0E-1CC7FE0FF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B8216E-41D1-43CE-B215-EF557CB8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3B9-CD26-46B7-A57D-C9383117B9D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D6992B-E3F6-457A-ABB0-5ABCF80F5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76091-57AA-42C3-A0B4-6DFAEE2D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4CD9-3992-4C87-A3E1-FA991F6C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6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FF46-394C-48E7-8CE0-33877D9A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01472-D960-4757-B6DC-4097A3CB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3B9-CD26-46B7-A57D-C9383117B9D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E8A5C-C637-4821-81F1-47599431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CB94E-54D6-469D-AF05-ECBD8F06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4CD9-3992-4C87-A3E1-FA991F6C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6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68AA9-EBD5-4B6B-984E-00F4761D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3B9-CD26-46B7-A57D-C9383117B9D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01871-0CF8-4A84-9401-91B0AE6A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2334B-AA67-4F22-976F-8B7E6828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4CD9-3992-4C87-A3E1-FA991F6C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4A694-F3F5-4815-A7E2-1F18060BA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271EE-A7F6-4BA6-A0B5-6690F6413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AB926-2B0A-4F2C-905D-4DBA1ABF8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36C9F-C6D5-4BB5-BB11-6A4A11145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3B9-CD26-46B7-A57D-C9383117B9D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07B42-1189-473C-A596-5FE48FBD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CEBEB-99AC-4085-AA22-588FECBD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4CD9-3992-4C87-A3E1-FA991F6C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7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5DD7-5F08-4B90-8099-FB1B76821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B4351-0B46-48D5-8594-9B9A4E139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2E0E8-2C23-4FE4-B600-DFE45EAA2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C7446-AFDC-4ABD-A30D-221F87BE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23B9-CD26-46B7-A57D-C9383117B9D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C0B1-4109-4188-89A3-780343E2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2AD94-3AC9-4D16-9046-5FB96F82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4CD9-3992-4C87-A3E1-FA991F6C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7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0E71E-F37E-4E67-AF4E-BD896CA6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D8D46-0108-41ED-9E51-E74E49621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2BF15-68C0-47F4-A594-15AC7939B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423B9-CD26-46B7-A57D-C9383117B9DB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A22F7-CE90-4E98-8B7A-CD66D12CF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277A4-4FFD-4431-B098-6594BC76D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B4CD9-3992-4C87-A3E1-FA991F6C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0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5775-1256-463D-A80B-C69811044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993" y="496166"/>
            <a:ext cx="6595432" cy="211633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Bookman Old Style" panose="02050604050505020204" pitchFamily="18" charset="0"/>
              </a:rPr>
              <a:t>PRINCIPAL COMPONENT ANALYSIS AND </a:t>
            </a:r>
            <a:r>
              <a:rPr lang="en-US" sz="3200" i="1" dirty="0">
                <a:latin typeface="Bookman Old Style" panose="02050604050505020204" pitchFamily="18" charset="0"/>
              </a:rPr>
              <a:t>QSAR</a:t>
            </a:r>
            <a:r>
              <a:rPr lang="en-US" sz="3200" dirty="0">
                <a:latin typeface="Bookman Old Style" panose="02050604050505020204" pitchFamily="18" charset="0"/>
              </a:rPr>
              <a:t> MODELING OF SELECTED LIGAND AGAINST PROSTATE CANCER PROTEIN TARGET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7FCFA-3656-447C-A8D3-A328B3F72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398" y="3238959"/>
            <a:ext cx="6099672" cy="1800402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Bookman Old Style" panose="02050604050505020204" pitchFamily="18" charset="0"/>
              </a:rPr>
              <a:t>A Research Report in partial fulfilment of the requirement for the course:</a:t>
            </a:r>
          </a:p>
          <a:p>
            <a:r>
              <a:rPr lang="en-US" sz="1800" dirty="0">
                <a:latin typeface="Bookman Old Style" panose="02050604050505020204" pitchFamily="18" charset="0"/>
              </a:rPr>
              <a:t>Topological and Geometric Data Reduction and Visualization (CSIC 5011)</a:t>
            </a:r>
          </a:p>
          <a:p>
            <a:endParaRPr lang="en-US" sz="1800" dirty="0">
              <a:latin typeface="Bookman Old Style" panose="02050604050505020204" pitchFamily="18" charset="0"/>
            </a:endParaRPr>
          </a:p>
          <a:p>
            <a:r>
              <a:rPr lang="en-US" sz="1800" dirty="0">
                <a:latin typeface="Bookman Old Style" panose="02050604050505020204" pitchFamily="18" charset="0"/>
              </a:rPr>
              <a:t>Presented by:</a:t>
            </a:r>
          </a:p>
          <a:p>
            <a:endParaRPr lang="en-US" sz="18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2869E1-B8C0-4F62-A83B-E091B4B1D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025683"/>
              </p:ext>
            </p:extLst>
          </p:nvPr>
        </p:nvGraphicFramePr>
        <p:xfrm>
          <a:off x="1279793" y="5243612"/>
          <a:ext cx="4494882" cy="10972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84722">
                  <a:extLst>
                    <a:ext uri="{9D8B030D-6E8A-4147-A177-3AD203B41FA5}">
                      <a16:colId xmlns:a16="http://schemas.microsoft.com/office/drawing/2014/main" val="3224492741"/>
                    </a:ext>
                  </a:extLst>
                </a:gridCol>
                <a:gridCol w="1410160">
                  <a:extLst>
                    <a:ext uri="{9D8B030D-6E8A-4147-A177-3AD203B41FA5}">
                      <a16:colId xmlns:a16="http://schemas.microsoft.com/office/drawing/2014/main" val="3317273328"/>
                    </a:ext>
                  </a:extLst>
                </a:gridCol>
              </a:tblGrid>
              <a:tr h="29491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man Old Style" panose="02050604050505020204" pitchFamily="18" charset="0"/>
                        </a:rPr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ookman Old Style" panose="02050604050505020204" pitchFamily="18" charset="0"/>
                        </a:rPr>
                        <a:t>SID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324233"/>
                  </a:ext>
                </a:extLst>
              </a:tr>
              <a:tr h="294912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ADELEKE MARADESA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Bookman Old Style" panose="02050604050505020204" pitchFamily="18" charset="0"/>
                        </a:rPr>
                        <a:t>20724523</a:t>
                      </a:r>
                      <a:endParaRPr lang="en-US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450041"/>
                  </a:ext>
                </a:extLst>
              </a:tr>
              <a:tr h="294912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Bookman Old Style" panose="02050604050505020204" pitchFamily="18" charset="0"/>
                        </a:rPr>
                        <a:t>OGEDENGBE IKEOLUWA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Bookman Old Style" panose="02050604050505020204" pitchFamily="18" charset="0"/>
                        </a:rPr>
                        <a:t>20724157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482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2B9129D-8DAC-4724-9F0B-6EA6F82CFC25}"/>
              </a:ext>
            </a:extLst>
          </p:cNvPr>
          <p:cNvSpPr txBox="1"/>
          <p:nvPr/>
        </p:nvSpPr>
        <p:spPr>
          <a:xfrm>
            <a:off x="9144000" y="5607586"/>
            <a:ext cx="257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c/o: </a:t>
            </a:r>
            <a:r>
              <a:rPr lang="en-US" b="1" dirty="0">
                <a:latin typeface="Bookman Old Style" panose="02050604050505020204" pitchFamily="18" charset="0"/>
              </a:rPr>
              <a:t>Prof. Yuan Yao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6986B5-45FA-4CE2-AF03-A124ED337823}"/>
              </a:ext>
            </a:extLst>
          </p:cNvPr>
          <p:cNvSpPr txBox="1"/>
          <p:nvPr/>
        </p:nvSpPr>
        <p:spPr>
          <a:xfrm>
            <a:off x="9144000" y="6025959"/>
            <a:ext cx="257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May 21</a:t>
            </a:r>
            <a:r>
              <a:rPr lang="en-US" baseline="30000" dirty="0">
                <a:latin typeface="Bookman Old Style" panose="02050604050505020204" pitchFamily="18" charset="0"/>
              </a:rPr>
              <a:t>st</a:t>
            </a:r>
            <a:r>
              <a:rPr lang="en-US" dirty="0">
                <a:latin typeface="Bookman Old Style" panose="02050604050505020204" pitchFamily="18" charset="0"/>
              </a:rPr>
              <a:t>, 2021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5D051F-7298-4F91-B8A1-DC546C0F6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453" y="0"/>
            <a:ext cx="4711547" cy="548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34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5B86FF-AE9F-4BBD-BF1B-B76AA4072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978" y="1668450"/>
            <a:ext cx="5590043" cy="334366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4E5DDEA-BC99-4066-9AFB-A94A3F9B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217" y="0"/>
            <a:ext cx="10515600" cy="72554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Bookman Old Style" panose="02050604050505020204" pitchFamily="18" charset="0"/>
              </a:rPr>
              <a:t>Descriptive Analysis: t-SNE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A8094D-7D33-462B-B231-ACA43B10AC60}"/>
              </a:ext>
            </a:extLst>
          </p:cNvPr>
          <p:cNvSpPr txBox="1"/>
          <p:nvPr/>
        </p:nvSpPr>
        <p:spPr>
          <a:xfrm>
            <a:off x="2919640" y="5631853"/>
            <a:ext cx="635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Bookman Old Style" panose="02050604050505020204" pitchFamily="18" charset="0"/>
              </a:rPr>
              <a:t>Figure 5: t-SNE Results</a:t>
            </a:r>
          </a:p>
          <a:p>
            <a:pPr algn="ctr"/>
            <a:r>
              <a:rPr lang="en-US" sz="1800" dirty="0">
                <a:effectLst/>
                <a:latin typeface="Bookman Old Style" panose="02050604050505020204" pitchFamily="18" charset="0"/>
              </a:rPr>
              <a:t>Isolation of stable molecules vis-à-vis unstable ones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42104B-11AF-4047-8905-6F979B4C4DC6}"/>
              </a:ext>
            </a:extLst>
          </p:cNvPr>
          <p:cNvSpPr/>
          <p:nvPr/>
        </p:nvSpPr>
        <p:spPr>
          <a:xfrm>
            <a:off x="5270501" y="3238958"/>
            <a:ext cx="171832" cy="19004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E43C4F-7165-4858-85EE-22367488FD5E}"/>
              </a:ext>
            </a:extLst>
          </p:cNvPr>
          <p:cNvSpPr/>
          <p:nvPr/>
        </p:nvSpPr>
        <p:spPr>
          <a:xfrm>
            <a:off x="6102348" y="4324350"/>
            <a:ext cx="152402" cy="13335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D68DCD-E405-4862-A36C-80933996FE0D}"/>
              </a:ext>
            </a:extLst>
          </p:cNvPr>
          <p:cNvSpPr/>
          <p:nvPr/>
        </p:nvSpPr>
        <p:spPr>
          <a:xfrm>
            <a:off x="7766050" y="2838450"/>
            <a:ext cx="139700" cy="152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6CE1DFD-D9A8-4507-8EDB-7D7BC00E569C}"/>
              </a:ext>
            </a:extLst>
          </p:cNvPr>
          <p:cNvSpPr/>
          <p:nvPr/>
        </p:nvSpPr>
        <p:spPr>
          <a:xfrm>
            <a:off x="7670800" y="1974850"/>
            <a:ext cx="139700" cy="1524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CDEC5E-3473-4EC6-BCF9-8C9AA0BDA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024" y="0"/>
            <a:ext cx="1725976" cy="200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23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B2B62-FBC7-47CA-A215-92D3610E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307"/>
            <a:ext cx="7942244" cy="4822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Objective: </a:t>
            </a:r>
            <a:r>
              <a:rPr lang="en-US" sz="2000" dirty="0">
                <a:effectLst/>
                <a:latin typeface="Bookman Old Style" panose="02050604050505020204" pitchFamily="18" charset="0"/>
              </a:rPr>
              <a:t>Relationship between molecular descriptors and inhibitory concentration (IC</a:t>
            </a:r>
            <a:r>
              <a:rPr lang="en-US" sz="1200" dirty="0">
                <a:effectLst/>
                <a:latin typeface="Bookman Old Style" panose="02050604050505020204" pitchFamily="18" charset="0"/>
              </a:rPr>
              <a:t>50</a:t>
            </a:r>
            <a:r>
              <a:rPr lang="en-US" sz="2000" dirty="0">
                <a:effectLst/>
                <a:latin typeface="Bookman Old Style" panose="02050604050505020204" pitchFamily="18" charset="0"/>
              </a:rPr>
              <a:t>)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4D4818-2ED9-4D96-BE7E-B2FA733E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1111" y="0"/>
            <a:ext cx="10515600" cy="120126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Bookman Old Style" panose="02050604050505020204" pitchFamily="18" charset="0"/>
              </a:rPr>
              <a:t>Quantitative Structure-Activity Relationship Modeling (QSAR): Random Forest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1F4934-799B-4272-AD7A-7CC9C9E30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297" y="2146913"/>
            <a:ext cx="4030050" cy="4030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22AA33-01DA-4BEA-A5BB-AA2730DF0B9B}"/>
              </a:ext>
            </a:extLst>
          </p:cNvPr>
          <p:cNvSpPr txBox="1"/>
          <p:nvPr/>
        </p:nvSpPr>
        <p:spPr>
          <a:xfrm>
            <a:off x="1553548" y="6176963"/>
            <a:ext cx="635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Bookman Old Style" panose="02050604050505020204" pitchFamily="18" charset="0"/>
              </a:rPr>
              <a:t>Figure 6: QSAR Results</a:t>
            </a:r>
          </a:p>
          <a:p>
            <a:pPr algn="ctr"/>
            <a:r>
              <a:rPr lang="en-US" sz="1800" dirty="0">
                <a:effectLst/>
                <a:latin typeface="Bookman Old Style" panose="02050604050505020204" pitchFamily="18" charset="0"/>
              </a:rPr>
              <a:t>Random Forest Regression (MSE = 5%; R</a:t>
            </a:r>
            <a:r>
              <a:rPr lang="en-US" sz="1800" baseline="30000" dirty="0">
                <a:effectLst/>
                <a:latin typeface="Bookman Old Style" panose="02050604050505020204" pitchFamily="18" charset="0"/>
              </a:rPr>
              <a:t>2</a:t>
            </a:r>
            <a:r>
              <a:rPr lang="en-US" sz="1800" dirty="0">
                <a:effectLst/>
                <a:latin typeface="Bookman Old Style" panose="02050604050505020204" pitchFamily="18" charset="0"/>
              </a:rPr>
              <a:t> = 80.2%)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BA6BE6-089E-44F5-BBAB-5BD243206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024" y="0"/>
            <a:ext cx="1725976" cy="200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6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87CC21-3B3C-4F41-A876-9B90F5D5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2128" y="0"/>
            <a:ext cx="10515600" cy="1133169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Bookman Old Style" panose="02050604050505020204" pitchFamily="18" charset="0"/>
              </a:rPr>
              <a:t>Quantitative Structure-Activity Relationship Modeling (QSAR): Logistic Regression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26582F-4764-4D95-A0DF-CF25EE703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973"/>
            <a:ext cx="8000655" cy="4887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Objective: </a:t>
            </a:r>
            <a:r>
              <a:rPr lang="en-US" sz="2000" dirty="0">
                <a:effectLst/>
                <a:latin typeface="Bookman Old Style" panose="02050604050505020204" pitchFamily="18" charset="0"/>
              </a:rPr>
              <a:t>Relationship between molecular descriptors and inhibitory concentration (IC</a:t>
            </a:r>
            <a:r>
              <a:rPr lang="en-US" sz="1200" dirty="0">
                <a:effectLst/>
                <a:latin typeface="Bookman Old Style" panose="02050604050505020204" pitchFamily="18" charset="0"/>
              </a:rPr>
              <a:t>50</a:t>
            </a:r>
            <a:r>
              <a:rPr lang="en-US" sz="2000" dirty="0">
                <a:effectLst/>
                <a:latin typeface="Bookman Old Style" panose="02050604050505020204" pitchFamily="18" charset="0"/>
              </a:rPr>
              <a:t>)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FB0E3-07F3-4826-8A10-2D689487F05F}"/>
              </a:ext>
            </a:extLst>
          </p:cNvPr>
          <p:cNvSpPr txBox="1"/>
          <p:nvPr/>
        </p:nvSpPr>
        <p:spPr>
          <a:xfrm>
            <a:off x="1254171" y="6009601"/>
            <a:ext cx="6643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Bookman Old Style" panose="02050604050505020204" pitchFamily="18" charset="0"/>
              </a:rPr>
              <a:t>Figure 6: QSAR Results</a:t>
            </a:r>
          </a:p>
          <a:p>
            <a:pPr algn="ctr"/>
            <a:r>
              <a:rPr lang="en-US" sz="1800" dirty="0">
                <a:effectLst/>
                <a:latin typeface="Bookman Old Style" panose="02050604050505020204" pitchFamily="18" charset="0"/>
              </a:rPr>
              <a:t>Logistic Regression: Confusion Matrix (Accuracy = 100%)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E8084B-DF0D-4D6A-BDEC-958D38402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670" y="1955951"/>
            <a:ext cx="5485714" cy="3657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816885-858D-40C7-9538-E79A464E1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024" y="0"/>
            <a:ext cx="1725976" cy="200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43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E3F96-E56D-4715-9185-BC08820A1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7282"/>
            <a:ext cx="7942243" cy="5585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Active compounds (Candidates for docking and their respective docking outputs)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CC9974-8ED6-4727-9A1E-0A056112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8479" y="61597"/>
            <a:ext cx="10515600" cy="6810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Bookman Old Style" panose="02050604050505020204" pitchFamily="18" charset="0"/>
              </a:rPr>
              <a:t>Molecular Docking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75FF54-1BA9-4860-9AD8-0F46A6AC2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725" y="1625847"/>
            <a:ext cx="4947893" cy="5232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2ED01B-0DA4-4D1A-96C3-4F4553380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024" y="0"/>
            <a:ext cx="1725976" cy="200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7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71046CB-6501-4162-8EB4-72583BCF02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292970"/>
              </p:ext>
            </p:extLst>
          </p:nvPr>
        </p:nvGraphicFramePr>
        <p:xfrm>
          <a:off x="926335" y="2420620"/>
          <a:ext cx="10515600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765664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30431257"/>
                    </a:ext>
                  </a:extLst>
                </a:gridCol>
              </a:tblGrid>
              <a:tr h="246479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PYRX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75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Docking modes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943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Indicators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latin typeface="Bookman Old Style" panose="02050604050505020204" pitchFamily="18" charset="0"/>
                        </a:rPr>
                        <a:t>Binding affinity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latin typeface="Bookman Old Style" panose="02050604050505020204" pitchFamily="18" charset="0"/>
                        </a:rPr>
                        <a:t>Hydrogen bond interaction (for SBDD)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265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Best drug candidates (recommended for clinical trials)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latin typeface="Bookman Old Style" panose="02050604050505020204" pitchFamily="18" charset="0"/>
                        </a:rPr>
                        <a:t>M4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latin typeface="Bookman Old Style" panose="02050604050505020204" pitchFamily="18" charset="0"/>
                        </a:rPr>
                        <a:t>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957109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1D6F79AC-8115-4360-AFF0-2EBC7894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Bookman Old Style" panose="02050604050505020204" pitchFamily="18" charset="0"/>
              </a:rPr>
              <a:t>Molecular Docking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3069F-757F-4987-8919-AB594F792226}"/>
              </a:ext>
            </a:extLst>
          </p:cNvPr>
          <p:cNvSpPr txBox="1"/>
          <p:nvPr/>
        </p:nvSpPr>
        <p:spPr>
          <a:xfrm>
            <a:off x="838200" y="1013553"/>
            <a:ext cx="3976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Docking Parameters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452259-697A-453D-91AF-9BA0E1AED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024" y="0"/>
            <a:ext cx="1725976" cy="200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67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5CA68-B91B-4E28-B5FF-831ED08CA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670"/>
            <a:ext cx="9627824" cy="5086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Visualization of docking results: Surface and 3D representations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D79B7F-77D5-4908-BFAC-C6484A54F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Bookman Old Style" panose="02050604050505020204" pitchFamily="18" charset="0"/>
              </a:rPr>
              <a:t>Molecular Docking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23FBF5-EE65-4F26-A62D-4ED3818FC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649" y="1908032"/>
            <a:ext cx="7310699" cy="34515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899149-CCA8-40E0-B0C1-3933314707E8}"/>
              </a:ext>
            </a:extLst>
          </p:cNvPr>
          <p:cNvSpPr txBox="1"/>
          <p:nvPr/>
        </p:nvSpPr>
        <p:spPr>
          <a:xfrm>
            <a:off x="2774497" y="5807629"/>
            <a:ext cx="664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Bookman Old Style" panose="02050604050505020204" pitchFamily="18" charset="0"/>
              </a:rPr>
              <a:t>Figure 7: Docking Results for M1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0E097E-EA08-48FE-9278-70163A347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024" y="0"/>
            <a:ext cx="1725976" cy="200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21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7976EF-C84A-48C9-9677-58B8F5057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40" y="0"/>
            <a:ext cx="10515600" cy="71183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Bookman Old Style" panose="02050604050505020204" pitchFamily="18" charset="0"/>
              </a:rPr>
              <a:t>Molecular Docking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40849-F971-49F6-ADE9-165B582D6681}"/>
              </a:ext>
            </a:extLst>
          </p:cNvPr>
          <p:cNvSpPr txBox="1"/>
          <p:nvPr/>
        </p:nvSpPr>
        <p:spPr>
          <a:xfrm>
            <a:off x="2774497" y="5807629"/>
            <a:ext cx="664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Bookman Old Style" panose="02050604050505020204" pitchFamily="18" charset="0"/>
              </a:rPr>
              <a:t>Figure 8: Docking Results for M2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BFCDD9-C9A4-4BD5-BCD0-ED2E7760A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01" y="1864360"/>
            <a:ext cx="7912191" cy="312928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7BC9C1-AE94-4085-AC84-8AC413E37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6" y="1183001"/>
            <a:ext cx="9627828" cy="5086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Visualization of docking results: Surface and 3D representations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73357-58C1-40B8-AB13-A93169E18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024" y="0"/>
            <a:ext cx="1725976" cy="200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39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C95AB1-F9B5-42E3-9DDE-46B6FC83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0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Bookman Old Style" panose="02050604050505020204" pitchFamily="18" charset="0"/>
              </a:rPr>
              <a:t>Molecular Docking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26D8B2-5468-41D4-A232-2AC007462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320"/>
            <a:ext cx="9627824" cy="5140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Visualization of docking results: Surface and 3D representations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454000-B6BF-454B-B0A2-706B69D3352A}"/>
              </a:ext>
            </a:extLst>
          </p:cNvPr>
          <p:cNvSpPr txBox="1"/>
          <p:nvPr/>
        </p:nvSpPr>
        <p:spPr>
          <a:xfrm>
            <a:off x="2591618" y="5786418"/>
            <a:ext cx="664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Bookman Old Style" panose="02050604050505020204" pitchFamily="18" charset="0"/>
              </a:rPr>
              <a:t>Figure 9: Docking Results for M3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A0C621-2794-4122-B82A-E8E911C82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170" y="1976015"/>
            <a:ext cx="7427899" cy="3344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7A699F-B41E-4FFA-B5D8-402F1852D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024" y="0"/>
            <a:ext cx="1725976" cy="200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45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C7AB52-2B88-4079-B6DD-ABE6A95C1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985" y="1824752"/>
            <a:ext cx="7500029" cy="320849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83C64C5-CF2A-47D0-99E1-8A4C75B1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0"/>
            <a:ext cx="10515600" cy="793115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Bookman Old Style" panose="02050604050505020204" pitchFamily="18" charset="0"/>
              </a:rPr>
              <a:t>Molecular Docking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F1ACE3-3643-466F-A9A5-8B7705174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995680"/>
            <a:ext cx="9646874" cy="5282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ookman Old Style" panose="02050604050505020204" pitchFamily="18" charset="0"/>
              </a:rPr>
              <a:t>Visualization of docking results: Surface and 3D representations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39F434-830D-4220-AE26-87778791BED3}"/>
              </a:ext>
            </a:extLst>
          </p:cNvPr>
          <p:cNvSpPr txBox="1"/>
          <p:nvPr/>
        </p:nvSpPr>
        <p:spPr>
          <a:xfrm>
            <a:off x="2591618" y="5786418"/>
            <a:ext cx="664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Bookman Old Style" panose="02050604050505020204" pitchFamily="18" charset="0"/>
              </a:rPr>
              <a:t>Figure 10: Docking Results for M4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0BABCB-8557-4807-9ACD-8F0CC63E7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024" y="0"/>
            <a:ext cx="1725976" cy="200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58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4A044-05E4-4390-807B-70FE620D1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50" y="1180065"/>
            <a:ext cx="10515600" cy="509731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Active ligands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A66238-697B-42CC-8788-871B28347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Bookman Old Style" panose="02050604050505020204" pitchFamily="18" charset="0"/>
              </a:rPr>
              <a:t>Appendix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23F71A-E1D1-4F47-838A-006C6CA6C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50" y="1971040"/>
            <a:ext cx="10951699" cy="3515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01A224-6E66-4E06-BE3E-501D078BD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024" y="0"/>
            <a:ext cx="1725976" cy="200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2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F8B2-4EE5-4B65-92D8-84517041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4697"/>
          </a:xfrm>
        </p:spPr>
        <p:txBody>
          <a:bodyPr/>
          <a:lstStyle/>
          <a:p>
            <a:pPr algn="ctr"/>
            <a:r>
              <a:rPr lang="en-US" sz="4000" dirty="0">
                <a:effectLst/>
                <a:latin typeface="Bookman Old Style" panose="02050604050505020204" pitchFamily="18" charset="0"/>
              </a:rPr>
              <a:t>Outline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C6531-F830-4CB8-BD6C-0E9652CB6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854" y="1189822"/>
            <a:ext cx="10141945" cy="4987141"/>
          </a:xfrm>
        </p:spPr>
        <p:txBody>
          <a:bodyPr>
            <a:normAutofit fontScale="85000" lnSpcReduction="20000"/>
          </a:bodyPr>
          <a:lstStyle/>
          <a:p>
            <a:pPr marL="571500" indent="-45720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Bookman Old Style" panose="02050604050505020204" pitchFamily="18" charset="0"/>
                <a:cs typeface="Courier New" panose="02070309020205020404" pitchFamily="49" charset="0"/>
              </a:rPr>
              <a:t>Introduction</a:t>
            </a:r>
          </a:p>
          <a:p>
            <a:pPr marL="571500" indent="-45720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dirty="0">
              <a:effectLst/>
              <a:latin typeface="Bookman Old Style" panose="02050604050505020204" pitchFamily="18" charset="0"/>
              <a:cs typeface="Courier New" panose="02070309020205020404" pitchFamily="49" charset="0"/>
            </a:endParaRPr>
          </a:p>
          <a:p>
            <a:pPr marL="571500" indent="-45720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Bookman Old Style" panose="02050604050505020204" pitchFamily="18" charset="0"/>
                <a:cs typeface="Courier New" panose="02070309020205020404" pitchFamily="49" charset="0"/>
              </a:rPr>
              <a:t>Research Objectives</a:t>
            </a:r>
          </a:p>
          <a:p>
            <a:pPr marL="571500" indent="-45720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dirty="0">
              <a:effectLst/>
              <a:latin typeface="Bookman Old Style" panose="02050604050505020204" pitchFamily="18" charset="0"/>
              <a:cs typeface="Courier New" panose="02070309020205020404" pitchFamily="49" charset="0"/>
            </a:endParaRPr>
          </a:p>
          <a:p>
            <a:pPr marL="571500" indent="-45720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Bookman Old Style" panose="02050604050505020204" pitchFamily="18" charset="0"/>
                <a:cs typeface="Courier New" panose="02070309020205020404" pitchFamily="49" charset="0"/>
              </a:rPr>
              <a:t>Significance of Study</a:t>
            </a:r>
          </a:p>
          <a:p>
            <a:pPr marL="571500" indent="-45720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dirty="0">
              <a:effectLst/>
              <a:latin typeface="Bookman Old Style" panose="02050604050505020204" pitchFamily="18" charset="0"/>
              <a:cs typeface="Courier New" panose="02070309020205020404" pitchFamily="49" charset="0"/>
            </a:endParaRPr>
          </a:p>
          <a:p>
            <a:pPr marL="571500" indent="-45720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Bookman Old Style" panose="02050604050505020204" pitchFamily="18" charset="0"/>
                <a:cs typeface="Courier New" panose="02070309020205020404" pitchFamily="49" charset="0"/>
              </a:rPr>
              <a:t>Data Collection</a:t>
            </a:r>
          </a:p>
          <a:p>
            <a:pPr marL="571500" indent="-45720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dirty="0">
              <a:effectLst/>
              <a:latin typeface="Bookman Old Style" panose="02050604050505020204" pitchFamily="18" charset="0"/>
              <a:cs typeface="Courier New" panose="02070309020205020404" pitchFamily="49" charset="0"/>
            </a:endParaRPr>
          </a:p>
          <a:p>
            <a:pPr marL="571500" indent="-45720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Bookman Old Style" panose="02050604050505020204" pitchFamily="18" charset="0"/>
                <a:cs typeface="Courier New" panose="02070309020205020404" pitchFamily="49" charset="0"/>
              </a:rPr>
              <a:t>Descriptive analysis: PCA and t-SNE</a:t>
            </a:r>
          </a:p>
          <a:p>
            <a:pPr marL="571500" indent="-45720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dirty="0">
              <a:effectLst/>
              <a:latin typeface="Bookman Old Style" panose="02050604050505020204" pitchFamily="18" charset="0"/>
              <a:cs typeface="Courier New" panose="02070309020205020404" pitchFamily="49" charset="0"/>
            </a:endParaRPr>
          </a:p>
          <a:p>
            <a:pPr marL="571500" indent="-45720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Bookman Old Style" panose="02050604050505020204" pitchFamily="18" charset="0"/>
                <a:cs typeface="Courier New" panose="02070309020205020404" pitchFamily="49" charset="0"/>
              </a:rPr>
              <a:t>Determination of Bioactivity: IC50 determination</a:t>
            </a:r>
          </a:p>
          <a:p>
            <a:pPr marL="571500" indent="-45720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dirty="0">
              <a:effectLst/>
              <a:latin typeface="Bookman Old Style" panose="02050604050505020204" pitchFamily="18" charset="0"/>
              <a:cs typeface="Courier New" panose="02070309020205020404" pitchFamily="49" charset="0"/>
            </a:endParaRPr>
          </a:p>
          <a:p>
            <a:pPr marL="571500" indent="-45720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Bookman Old Style" panose="02050604050505020204" pitchFamily="18" charset="0"/>
                <a:cs typeface="Courier New" panose="02070309020205020404" pitchFamily="49" charset="0"/>
              </a:rPr>
              <a:t>Quantitative Structure-activity Relationship (QSAR) Modelling</a:t>
            </a:r>
          </a:p>
          <a:p>
            <a:pPr marL="571500" indent="-45720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dirty="0">
              <a:effectLst/>
              <a:latin typeface="Bookman Old Style" panose="02050604050505020204" pitchFamily="18" charset="0"/>
              <a:cs typeface="Courier New" panose="02070309020205020404" pitchFamily="49" charset="0"/>
            </a:endParaRPr>
          </a:p>
          <a:p>
            <a:pPr marL="571500" indent="-45720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Bookman Old Style" panose="02050604050505020204" pitchFamily="18" charset="0"/>
                <a:cs typeface="Courier New" panose="02070309020205020404" pitchFamily="49" charset="0"/>
              </a:rPr>
              <a:t>Molecular Docking </a:t>
            </a:r>
          </a:p>
          <a:p>
            <a:pPr marL="571500" indent="-45720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dirty="0">
              <a:effectLst/>
              <a:latin typeface="Bookman Old Style" panose="02050604050505020204" pitchFamily="18" charset="0"/>
              <a:cs typeface="Courier New" panose="02070309020205020404" pitchFamily="49" charset="0"/>
            </a:endParaRPr>
          </a:p>
          <a:p>
            <a:pPr marL="571500" indent="-45720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latin typeface="Bookman Old Style" panose="02050604050505020204" pitchFamily="18" charset="0"/>
                <a:cs typeface="Courier New" panose="02070309020205020404" pitchFamily="49" charset="0"/>
              </a:rPr>
              <a:t>Results and Discussion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Bookman Old Style" panose="02050604050505020204" pitchFamily="18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7C6AE-BDF6-47A8-84B6-DD9CD9890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024" y="0"/>
            <a:ext cx="1725976" cy="200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8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A42F-6B81-4565-ABBF-83277CF8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978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Bookman Old Style" panose="02050604050505020204" pitchFamily="18" charset="0"/>
              </a:rPr>
              <a:t>Introduction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5D96D3-1830-485A-99A0-F1631762C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770087"/>
              </p:ext>
            </p:extLst>
          </p:nvPr>
        </p:nvGraphicFramePr>
        <p:xfrm>
          <a:off x="506776" y="879781"/>
          <a:ext cx="10847024" cy="5297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132D5B-748F-4BB9-8993-E43997B6AAE0}"/>
              </a:ext>
            </a:extLst>
          </p:cNvPr>
          <p:cNvSpPr txBox="1"/>
          <p:nvPr/>
        </p:nvSpPr>
        <p:spPr>
          <a:xfrm>
            <a:off x="3792327" y="6173465"/>
            <a:ext cx="460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Figure 1: Branches of Bioinformatics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4EA117-2C0A-4602-96CA-7A5030671D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6024" y="0"/>
            <a:ext cx="1725976" cy="200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6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A537339-4F96-4C4C-B58D-02467E1F83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025407"/>
              </p:ext>
            </p:extLst>
          </p:nvPr>
        </p:nvGraphicFramePr>
        <p:xfrm>
          <a:off x="860233" y="1355075"/>
          <a:ext cx="10515600" cy="482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528C115-20A1-4C6F-8F2A-5E39D8899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236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Bookman Old Style" panose="02050604050505020204" pitchFamily="18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42591A-D88E-4F56-B3F4-A4A7ED05E3C1}"/>
              </a:ext>
            </a:extLst>
          </p:cNvPr>
          <p:cNvSpPr txBox="1"/>
          <p:nvPr/>
        </p:nvSpPr>
        <p:spPr>
          <a:xfrm>
            <a:off x="4388386" y="6270339"/>
            <a:ext cx="3415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Figure 2: Scope of CADD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966AA6-ACA0-46C6-B26A-5E62E66952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6024" y="0"/>
            <a:ext cx="1725976" cy="200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942984D-7219-4E31-940C-A385B9C91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2923612"/>
              </p:ext>
            </p:extLst>
          </p:nvPr>
        </p:nvGraphicFramePr>
        <p:xfrm>
          <a:off x="838200" y="991077"/>
          <a:ext cx="10515600" cy="5053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39016048-0917-4B02-819D-C08A5598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368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Bookman Old Style" panose="02050604050505020204" pitchFamily="18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37AD9-A756-41FB-AEC3-B97F67EAA466}"/>
              </a:ext>
            </a:extLst>
          </p:cNvPr>
          <p:cNvSpPr txBox="1"/>
          <p:nvPr/>
        </p:nvSpPr>
        <p:spPr>
          <a:xfrm>
            <a:off x="838200" y="989509"/>
            <a:ext cx="1531345" cy="646331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Novel</a:t>
            </a:r>
          </a:p>
          <a:p>
            <a:pPr algn="ctr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Molecules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EE0EB-A190-49B5-842F-55CC4E6AB4BF}"/>
              </a:ext>
            </a:extLst>
          </p:cNvPr>
          <p:cNvSpPr txBox="1"/>
          <p:nvPr/>
        </p:nvSpPr>
        <p:spPr>
          <a:xfrm>
            <a:off x="4327793" y="6221717"/>
            <a:ext cx="35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Figure 3: Benefits of CADD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07BDEB-5E2F-45CD-8D5A-3F18A10CC1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6024" y="0"/>
            <a:ext cx="1725976" cy="200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8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886B6-1022-4E9D-99DB-34D63171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3203"/>
            <a:ext cx="9627824" cy="5238445"/>
          </a:xfrm>
        </p:spPr>
        <p:txBody>
          <a:bodyPr>
            <a:normAutofit lnSpcReduction="10000"/>
          </a:bodyPr>
          <a:lstStyle/>
          <a:p>
            <a:pPr marL="628650" indent="-5143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Analyze potential drug candidates for the treatment of prostate cancer</a:t>
            </a:r>
          </a:p>
          <a:p>
            <a:pPr marL="628650" indent="-5143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dirty="0">
              <a:effectLst/>
              <a:latin typeface="Bookman Old Style" panose="02050604050505020204" pitchFamily="18" charset="0"/>
            </a:endParaRPr>
          </a:p>
          <a:p>
            <a:pPr marL="628650" indent="-5143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Prune the candidate space using the data reduction computational elements of PCA and t-SNE (using the IC50 values)</a:t>
            </a:r>
          </a:p>
          <a:p>
            <a:pPr marL="628650" indent="-5143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dirty="0">
              <a:effectLst/>
              <a:latin typeface="Bookman Old Style" panose="02050604050505020204" pitchFamily="18" charset="0"/>
            </a:endParaRPr>
          </a:p>
          <a:p>
            <a:pPr marL="628650" indent="-5143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Conduct QSAR modeling studies on the candidates with acceptable IC50 values above the set threshold</a:t>
            </a:r>
          </a:p>
          <a:p>
            <a:pPr marL="628650" indent="-5143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dirty="0">
              <a:effectLst/>
              <a:latin typeface="Bookman Old Style" panose="02050604050505020204" pitchFamily="18" charset="0"/>
            </a:endParaRPr>
          </a:p>
          <a:p>
            <a:pPr marL="628650" indent="-5143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Conduct ligand-protein docking of the active drugs on prostate cancer protein pair. </a:t>
            </a:r>
          </a:p>
          <a:p>
            <a:pPr marL="628650" indent="-5143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2400" dirty="0">
              <a:effectLst/>
              <a:latin typeface="Bookman Old Style" panose="02050604050505020204" pitchFamily="18" charset="0"/>
            </a:endParaRPr>
          </a:p>
          <a:p>
            <a:pPr marL="628650" indent="-514350" rtl="0" fontAlgn="ctr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Based on objectives (iii) and (iv) above, explain the respective properties that characterize the interaction of the candidate (active) molecules and the cancer protein.</a:t>
            </a:r>
          </a:p>
          <a:p>
            <a:pPr marL="857250" indent="-857250">
              <a:buFont typeface="+mj-lt"/>
              <a:buAutoNum type="romanLcPeriod"/>
            </a:pP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B9BBB4-8A9A-4049-916F-DF0D3B21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281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Bookman Old Style" panose="02050604050505020204" pitchFamily="18" charset="0"/>
              </a:rPr>
              <a:t>Objectives of Study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2AFF62-7B35-4828-A533-A0DB54824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024" y="0"/>
            <a:ext cx="1725976" cy="200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866B08-6A50-4222-BDFF-4E17A7B1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281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Bookman Old Style" panose="02050604050505020204" pitchFamily="18" charset="0"/>
              </a:rPr>
              <a:t>Significance of Study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D785D8-F968-48C4-899F-E9CE7CCB396C}"/>
              </a:ext>
            </a:extLst>
          </p:cNvPr>
          <p:cNvGrpSpPr/>
          <p:nvPr/>
        </p:nvGrpSpPr>
        <p:grpSpPr>
          <a:xfrm>
            <a:off x="2217374" y="1143265"/>
            <a:ext cx="6292010" cy="2951255"/>
            <a:chOff x="3098723" y="1432194"/>
            <a:chExt cx="6292010" cy="295125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6AB808F-87E7-4609-BF2D-F18534C643B4}"/>
                </a:ext>
              </a:extLst>
            </p:cNvPr>
            <p:cNvGrpSpPr/>
            <p:nvPr/>
          </p:nvGrpSpPr>
          <p:grpSpPr>
            <a:xfrm>
              <a:off x="4357419" y="1432194"/>
              <a:ext cx="3174568" cy="1206433"/>
              <a:chOff x="4190771" y="1916936"/>
              <a:chExt cx="3386516" cy="120643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C63089-FF11-457B-A477-2824144C3393}"/>
                  </a:ext>
                </a:extLst>
              </p:cNvPr>
              <p:cNvSpPr txBox="1"/>
              <p:nvPr/>
            </p:nvSpPr>
            <p:spPr>
              <a:xfrm>
                <a:off x="4977788" y="1916936"/>
                <a:ext cx="2236424" cy="52322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  <a:prstDash val="lgDashDotDot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i="1" dirty="0"/>
                  <a:t>The Data</a:t>
                </a:r>
              </a:p>
            </p:txBody>
          </p:sp>
          <p:sp>
            <p:nvSpPr>
              <p:cNvPr id="9" name="Arrow: Down 8">
                <a:extLst>
                  <a:ext uri="{FF2B5EF4-FFF2-40B4-BE49-F238E27FC236}">
                    <a16:creationId xmlns:a16="http://schemas.microsoft.com/office/drawing/2014/main" id="{E80C42A7-0C04-4BFE-B1E3-F1E3E1FAB9BF}"/>
                  </a:ext>
                </a:extLst>
              </p:cNvPr>
              <p:cNvSpPr/>
              <p:nvPr/>
            </p:nvSpPr>
            <p:spPr>
              <a:xfrm rot="3073398">
                <a:off x="4551092" y="2293494"/>
                <a:ext cx="157987" cy="87862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5355684B-002A-4655-AE17-85253B7E455B}"/>
                  </a:ext>
                </a:extLst>
              </p:cNvPr>
              <p:cNvSpPr/>
              <p:nvPr/>
            </p:nvSpPr>
            <p:spPr>
              <a:xfrm rot="19052187">
                <a:off x="7436764" y="2376302"/>
                <a:ext cx="140523" cy="747067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D1ADAD-0F25-4973-8D44-85C7BBFF62A7}"/>
                </a:ext>
              </a:extLst>
            </p:cNvPr>
            <p:cNvSpPr txBox="1"/>
            <p:nvPr/>
          </p:nvSpPr>
          <p:spPr>
            <a:xfrm>
              <a:off x="3098723" y="2585118"/>
              <a:ext cx="1299991" cy="1384995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effectLst/>
                  <a:latin typeface="Calibri" panose="020F0502020204030204" pitchFamily="34" charset="0"/>
                </a:rPr>
                <a:t>Prostate cancer is the second most common type of cancer in men</a:t>
              </a:r>
              <a:endParaRPr 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789A02-4A16-4B5B-A69C-2E538DBA3CE0}"/>
                </a:ext>
              </a:extLst>
            </p:cNvPr>
            <p:cNvSpPr txBox="1"/>
            <p:nvPr/>
          </p:nvSpPr>
          <p:spPr>
            <a:xfrm>
              <a:off x="7793288" y="2567567"/>
              <a:ext cx="1597445" cy="1815882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effectLst/>
                  <a:latin typeface="Calibri" panose="020F0502020204030204" pitchFamily="34" charset="0"/>
                </a:rPr>
                <a:t>Once it metastasizes, the 5-year survival rate reduces drastically to 30%, compared to about 98% when it hasn't metastasized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C9D55E-94A9-42D4-B4D2-E89BCE6ABB22}"/>
              </a:ext>
            </a:extLst>
          </p:cNvPr>
          <p:cNvGrpSpPr/>
          <p:nvPr/>
        </p:nvGrpSpPr>
        <p:grpSpPr>
          <a:xfrm>
            <a:off x="953773" y="4837572"/>
            <a:ext cx="8616569" cy="1754326"/>
            <a:chOff x="873316" y="4823497"/>
            <a:chExt cx="8616569" cy="17543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AC0B68-82AD-442A-892D-B1AEFDEA8F4A}"/>
                </a:ext>
              </a:extLst>
            </p:cNvPr>
            <p:cNvSpPr txBox="1"/>
            <p:nvPr/>
          </p:nvSpPr>
          <p:spPr>
            <a:xfrm>
              <a:off x="873316" y="5223607"/>
              <a:ext cx="2324559" cy="954107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lgDashDotDot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Our Proposition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641D47-1880-490D-89E9-F80D65D3EF72}"/>
                </a:ext>
              </a:extLst>
            </p:cNvPr>
            <p:cNvSpPr txBox="1"/>
            <p:nvPr/>
          </p:nvSpPr>
          <p:spPr>
            <a:xfrm>
              <a:off x="5876353" y="4823497"/>
              <a:ext cx="3613532" cy="1754326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effectLst/>
                  <a:latin typeface="Calibri" panose="020F0502020204030204" pitchFamily="34" charset="0"/>
                </a:rPr>
                <a:t>Insightful research in this area (which is what we hope this is) will go a long way in contributing significantly to the safe remediation therapies for this unpleasant scourge among men.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6921436D-FA32-4415-B980-840F826AD5BC}"/>
                </a:ext>
              </a:extLst>
            </p:cNvPr>
            <p:cNvSpPr/>
            <p:nvPr/>
          </p:nvSpPr>
          <p:spPr>
            <a:xfrm>
              <a:off x="3547464" y="5524785"/>
              <a:ext cx="1900804" cy="35174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DDD0842B-DC88-470C-928A-280846C50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024" y="0"/>
            <a:ext cx="1725976" cy="200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1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DD36966-25A6-45CF-B861-6BCA46D753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908977"/>
              </p:ext>
            </p:extLst>
          </p:nvPr>
        </p:nvGraphicFramePr>
        <p:xfrm>
          <a:off x="870333" y="2244266"/>
          <a:ext cx="10483467" cy="3713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225667">
                  <a:extLst>
                    <a:ext uri="{9D8B030D-6E8A-4147-A177-3AD203B41FA5}">
                      <a16:colId xmlns:a16="http://schemas.microsoft.com/office/drawing/2014/main" val="201434675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61936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Bookman Old Style" panose="02050604050505020204" pitchFamily="18" charset="0"/>
                          <a:cs typeface="Courier New" panose="02070309020205020404" pitchFamily="49" charset="0"/>
                        </a:rPr>
                        <a:t>Programming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Bookman Old Style" panose="02050604050505020204" pitchFamily="18" charset="0"/>
                          <a:cs typeface="Courier New" panose="02070309020205020404" pitchFamily="49" charset="0"/>
                        </a:rPr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517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  <a:cs typeface="Courier New" panose="02070309020205020404" pitchFamily="49" charset="0"/>
                        </a:rPr>
                        <a:t>Package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ookman Old Style" panose="02050604050505020204" pitchFamily="18" charset="0"/>
                          <a:cs typeface="Courier New" panose="02070309020205020404" pitchFamily="49" charset="0"/>
                        </a:rPr>
                        <a:t>RDKit</a:t>
                      </a:r>
                      <a:endParaRPr lang="en-US" dirty="0">
                        <a:latin typeface="Bookman Old Style" panose="02050604050505020204" pitchFamily="18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890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  <a:cs typeface="Courier New" panose="02070309020205020404" pitchFamily="49" charset="0"/>
                        </a:rPr>
                        <a:t>Repository scraped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ookman Old Style" panose="02050604050505020204" pitchFamily="18" charset="0"/>
                          <a:cs typeface="Courier New" panose="02070309020205020404" pitchFamily="49" charset="0"/>
                        </a:rPr>
                        <a:t>ChembL</a:t>
                      </a:r>
                      <a:endParaRPr lang="en-US" dirty="0">
                        <a:latin typeface="Bookman Old Style" panose="02050604050505020204" pitchFamily="18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8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  <a:cs typeface="Courier New" panose="02070309020205020404" pitchFamily="49" charset="0"/>
                        </a:rPr>
                        <a:t>Target Protein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  <a:cs typeface="Courier New" panose="02070309020205020404" pitchFamily="49" charset="0"/>
                        </a:rPr>
                        <a:t>Prostate Cancer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74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  <a:cs typeface="Courier New" panose="02070309020205020404" pitchFamily="49" charset="0"/>
                        </a:rPr>
                        <a:t>Number of Ligands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  <a:cs typeface="Courier New" panose="02070309020205020404" pitchFamily="49" charset="0"/>
                        </a:rPr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49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  <a:cs typeface="Courier New" panose="02070309020205020404" pitchFamily="49" charset="0"/>
                        </a:rPr>
                        <a:t>Molecular Descriptors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ookman Old Style" panose="02050604050505020204" pitchFamily="18" charset="0"/>
                          <a:cs typeface="Courier New" panose="02070309020205020404" pitchFamily="49" charset="0"/>
                        </a:rPr>
                        <a:t>Predictors</a:t>
                      </a:r>
                      <a:r>
                        <a:rPr lang="en-US" dirty="0">
                          <a:latin typeface="Bookman Old Style" panose="02050604050505020204" pitchFamily="18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6286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600" i="1" dirty="0">
                          <a:latin typeface="Bookman Old Style" panose="02050604050505020204" pitchFamily="18" charset="0"/>
                          <a:cs typeface="Courier New" panose="02070309020205020404" pitchFamily="49" charset="0"/>
                        </a:rPr>
                        <a:t>Molecular Weight (MW)</a:t>
                      </a:r>
                    </a:p>
                    <a:p>
                      <a:pPr marL="6286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600" i="1" dirty="0">
                          <a:latin typeface="Bookman Old Style" panose="02050604050505020204" pitchFamily="18" charset="0"/>
                          <a:cs typeface="Courier New" panose="02070309020205020404" pitchFamily="49" charset="0"/>
                        </a:rPr>
                        <a:t>Octanol Water Partition (</a:t>
                      </a:r>
                      <a:r>
                        <a:rPr lang="en-US" sz="1600" i="1" dirty="0" err="1">
                          <a:latin typeface="Bookman Old Style" panose="02050604050505020204" pitchFamily="18" charset="0"/>
                          <a:cs typeface="Courier New" panose="02070309020205020404" pitchFamily="49" charset="0"/>
                        </a:rPr>
                        <a:t>LogP</a:t>
                      </a:r>
                      <a:r>
                        <a:rPr lang="en-US" sz="1600" i="1" dirty="0">
                          <a:latin typeface="Bookman Old Style" panose="02050604050505020204" pitchFamily="18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6286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600" i="1" dirty="0">
                          <a:latin typeface="Bookman Old Style" panose="02050604050505020204" pitchFamily="18" charset="0"/>
                          <a:cs typeface="Courier New" panose="02070309020205020404" pitchFamily="49" charset="0"/>
                        </a:rPr>
                        <a:t>Hydrogen Bond Donor (HBD)</a:t>
                      </a:r>
                    </a:p>
                    <a:p>
                      <a:pPr marL="6286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600" i="1" dirty="0">
                          <a:latin typeface="Bookman Old Style" panose="02050604050505020204" pitchFamily="18" charset="0"/>
                          <a:cs typeface="Courier New" panose="02070309020205020404" pitchFamily="49" charset="0"/>
                        </a:rPr>
                        <a:t>Hydrogen Bond Acceptor (HBA)</a:t>
                      </a:r>
                    </a:p>
                    <a:p>
                      <a:pPr marL="6286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600" i="1" dirty="0">
                          <a:latin typeface="Bookman Old Style" panose="02050604050505020204" pitchFamily="18" charset="0"/>
                          <a:cs typeface="Courier New" panose="02070309020205020404" pitchFamily="49" charset="0"/>
                        </a:rPr>
                        <a:t>Number of Rotatable Bonds (RTB)</a:t>
                      </a:r>
                    </a:p>
                    <a:p>
                      <a:r>
                        <a:rPr lang="en-US" b="1" dirty="0">
                          <a:latin typeface="Bookman Old Style" panose="02050604050505020204" pitchFamily="18" charset="0"/>
                          <a:cs typeface="Courier New" panose="02070309020205020404" pitchFamily="49" charset="0"/>
                        </a:rPr>
                        <a:t>Response/Target</a:t>
                      </a:r>
                      <a:r>
                        <a:rPr lang="en-US" dirty="0">
                          <a:latin typeface="Bookman Old Style" panose="02050604050505020204" pitchFamily="18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600" i="1" u="sng" dirty="0">
                          <a:latin typeface="Bookman Old Style" panose="02050604050505020204" pitchFamily="18" charset="0"/>
                          <a:cs typeface="Courier New" panose="02070309020205020404" pitchFamily="49" charset="0"/>
                        </a:rPr>
                        <a:t>Inhibitory concentration (IC</a:t>
                      </a:r>
                      <a:r>
                        <a:rPr lang="en-US" sz="1050" i="1" u="sng" baseline="0" dirty="0">
                          <a:latin typeface="Bookman Old Style" panose="02050604050505020204" pitchFamily="18" charset="0"/>
                          <a:cs typeface="Courier New" panose="02070309020205020404" pitchFamily="49" charset="0"/>
                        </a:rPr>
                        <a:t>50</a:t>
                      </a:r>
                      <a:r>
                        <a:rPr lang="en-US" sz="1600" i="1" u="sng" dirty="0">
                          <a:latin typeface="Bookman Old Style" panose="02050604050505020204" pitchFamily="18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i="1" u="sng" dirty="0">
                        <a:latin typeface="Bookman Old Style" panose="02050604050505020204" pitchFamily="18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583850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E1F80AF2-6F87-4D75-9958-A03FFB4C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Bookman Old Style" panose="02050604050505020204" pitchFamily="18" charset="0"/>
              </a:rPr>
              <a:t>Data Collection/Description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3B521F-BD74-4C10-8ECC-8412A85FA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024" y="0"/>
            <a:ext cx="1725976" cy="200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9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9FC4-FECE-4F1A-A2DE-5ABF3F137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417"/>
            <a:ext cx="8219019" cy="5251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Bookman Old Style" panose="02050604050505020204" pitchFamily="18" charset="0"/>
              </a:rPr>
              <a:t>Objective: </a:t>
            </a:r>
            <a:r>
              <a:rPr lang="en-US" sz="2000" dirty="0">
                <a:effectLst/>
                <a:latin typeface="Bookman Old Style" panose="02050604050505020204" pitchFamily="18" charset="0"/>
              </a:rPr>
              <a:t>Identify principal components that make the highest contribution to the statistical variance of the descriptors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894EC5-B44C-4B7A-B0E7-FCA83EDE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8403" y="0"/>
            <a:ext cx="10515600" cy="6810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Bookman Old Style" panose="02050604050505020204" pitchFamily="18" charset="0"/>
              </a:rPr>
              <a:t>Descriptive Analysis: PCA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3159F3-8FDF-49A3-ADE2-D3F1E0A05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40" y="1818011"/>
            <a:ext cx="5485714" cy="3657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6FDA5C-14EC-4870-AD3D-70673913B9D6}"/>
              </a:ext>
            </a:extLst>
          </p:cNvPr>
          <p:cNvSpPr txBox="1"/>
          <p:nvPr/>
        </p:nvSpPr>
        <p:spPr>
          <a:xfrm>
            <a:off x="1771350" y="5938091"/>
            <a:ext cx="635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Bookman Old Style" panose="02050604050505020204" pitchFamily="18" charset="0"/>
              </a:rPr>
              <a:t>Figure 4: PCA Results</a:t>
            </a:r>
          </a:p>
          <a:p>
            <a:pPr algn="ctr"/>
            <a:r>
              <a:rPr lang="en-US" sz="1800" dirty="0">
                <a:effectLst/>
                <a:latin typeface="Bookman Old Style" panose="02050604050505020204" pitchFamily="18" charset="0"/>
              </a:rPr>
              <a:t>90% of variations can be explained by 2 components</a:t>
            </a:r>
            <a:endParaRPr lang="en-US" dirty="0">
              <a:latin typeface="Bookman Old Style" panose="0205060405050502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10A7C1-A42C-4F11-9B1F-D4205BCE4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024" y="0"/>
            <a:ext cx="1725976" cy="200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462</TotalTime>
  <Words>625</Words>
  <Application>Microsoft Office PowerPoint</Application>
  <PresentationFormat>Widescreen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Bookman Old Style</vt:lpstr>
      <vt:lpstr>Calibri</vt:lpstr>
      <vt:lpstr>Calibri Light</vt:lpstr>
      <vt:lpstr>Courier New</vt:lpstr>
      <vt:lpstr>Wingdings</vt:lpstr>
      <vt:lpstr>Office Theme</vt:lpstr>
      <vt:lpstr>PRINCIPAL COMPONENT ANALYSIS AND QSAR MODELING OF SELECTED LIGAND AGAINST PROSTATE CANCER PROTEIN TARGET</vt:lpstr>
      <vt:lpstr>Outline</vt:lpstr>
      <vt:lpstr>Introduction</vt:lpstr>
      <vt:lpstr>Introduction</vt:lpstr>
      <vt:lpstr>Introduction</vt:lpstr>
      <vt:lpstr>Objectives of Study</vt:lpstr>
      <vt:lpstr>Significance of Study</vt:lpstr>
      <vt:lpstr>Data Collection/Description</vt:lpstr>
      <vt:lpstr>Descriptive Analysis: PCA</vt:lpstr>
      <vt:lpstr>Descriptive Analysis: t-SNE</vt:lpstr>
      <vt:lpstr>Quantitative Structure-Activity Relationship Modeling (QSAR): Random Forest</vt:lpstr>
      <vt:lpstr>Quantitative Structure-Activity Relationship Modeling (QSAR): Logistic Regression</vt:lpstr>
      <vt:lpstr>Molecular Docking</vt:lpstr>
      <vt:lpstr>Molecular Docking</vt:lpstr>
      <vt:lpstr>Molecular Docking</vt:lpstr>
      <vt:lpstr>Molecular Docking</vt:lpstr>
      <vt:lpstr>Molecular Docking</vt:lpstr>
      <vt:lpstr>Molecular Docking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Ikeoluwa Ireoluwa</dc:creator>
  <cp:lastModifiedBy>Ikeoluwa Ireoluwa</cp:lastModifiedBy>
  <cp:revision>35</cp:revision>
  <dcterms:created xsi:type="dcterms:W3CDTF">2021-05-21T05:20:22Z</dcterms:created>
  <dcterms:modified xsi:type="dcterms:W3CDTF">2021-05-21T15:24:57Z</dcterms:modified>
</cp:coreProperties>
</file>